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62"/>
  </p:notesMasterIdLst>
  <p:sldIdLst>
    <p:sldId id="513" r:id="rId2"/>
    <p:sldId id="1058" r:id="rId3"/>
    <p:sldId id="759" r:id="rId4"/>
    <p:sldId id="788" r:id="rId5"/>
    <p:sldId id="790" r:id="rId6"/>
    <p:sldId id="927" r:id="rId7"/>
    <p:sldId id="928" r:id="rId8"/>
    <p:sldId id="929" r:id="rId9"/>
    <p:sldId id="886" r:id="rId10"/>
    <p:sldId id="792" r:id="rId11"/>
    <p:sldId id="881" r:id="rId12"/>
    <p:sldId id="930" r:id="rId13"/>
    <p:sldId id="795" r:id="rId14"/>
    <p:sldId id="959" r:id="rId15"/>
    <p:sldId id="931" r:id="rId16"/>
    <p:sldId id="812" r:id="rId17"/>
    <p:sldId id="960" r:id="rId18"/>
    <p:sldId id="808" r:id="rId19"/>
    <p:sldId id="961" r:id="rId20"/>
    <p:sldId id="932" r:id="rId21"/>
    <p:sldId id="919" r:id="rId22"/>
    <p:sldId id="933" r:id="rId23"/>
    <p:sldId id="962" r:id="rId24"/>
    <p:sldId id="963" r:id="rId25"/>
    <p:sldId id="920" r:id="rId26"/>
    <p:sldId id="1060" r:id="rId27"/>
    <p:sldId id="1061" r:id="rId28"/>
    <p:sldId id="771" r:id="rId29"/>
    <p:sldId id="865" r:id="rId30"/>
    <p:sldId id="934" r:id="rId31"/>
    <p:sldId id="935" r:id="rId32"/>
    <p:sldId id="964" r:id="rId33"/>
    <p:sldId id="936" r:id="rId34"/>
    <p:sldId id="937" r:id="rId35"/>
    <p:sldId id="938" r:id="rId36"/>
    <p:sldId id="939" r:id="rId37"/>
    <p:sldId id="940" r:id="rId38"/>
    <p:sldId id="941" r:id="rId39"/>
    <p:sldId id="945" r:id="rId40"/>
    <p:sldId id="942" r:id="rId41"/>
    <p:sldId id="965" r:id="rId42"/>
    <p:sldId id="1062" r:id="rId43"/>
    <p:sldId id="946" r:id="rId44"/>
    <p:sldId id="947" r:id="rId45"/>
    <p:sldId id="966" r:id="rId46"/>
    <p:sldId id="948" r:id="rId47"/>
    <p:sldId id="949" r:id="rId48"/>
    <p:sldId id="950" r:id="rId49"/>
    <p:sldId id="951" r:id="rId50"/>
    <p:sldId id="953" r:id="rId51"/>
    <p:sldId id="1063" r:id="rId52"/>
    <p:sldId id="954" r:id="rId53"/>
    <p:sldId id="955" r:id="rId54"/>
    <p:sldId id="956" r:id="rId55"/>
    <p:sldId id="957" r:id="rId56"/>
    <p:sldId id="1064" r:id="rId57"/>
    <p:sldId id="1065" r:id="rId58"/>
    <p:sldId id="958" r:id="rId59"/>
    <p:sldId id="1066" r:id="rId60"/>
    <p:sldId id="291" r:id="rId61"/>
  </p:sldIdLst>
  <p:sldSz cx="9144000" cy="5143500" type="screen16x9"/>
  <p:notesSz cx="6858000" cy="9144000"/>
  <p:custDataLst>
    <p:tags r:id="rId63"/>
  </p:custDataLst>
  <p:defaultTextStyle>
    <a:defPPr>
      <a:defRPr lang="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6402" autoAdjust="0"/>
  </p:normalViewPr>
  <p:slideViewPr>
    <p:cSldViewPr snapToGrid="0" showGuides="1">
      <p:cViewPr varScale="1">
        <p:scale>
          <a:sx n="112" d="100"/>
          <a:sy n="112" d="100"/>
        </p:scale>
        <p:origin x="1524" y="96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Cisco Networking Academy Program</a:t>
            </a:r>
          </a:p>
          <a:p>
            <a:r>
              <a:rPr lang="en-US" dirty="0"/>
              <a:t>CCNA 1</a:t>
            </a:r>
          </a:p>
          <a:p>
            <a:r>
              <a:rPr lang="en-US" dirty="0"/>
              <a:t>Module 2: Basic Switch and End Device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10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2.2.1 – Основные режимы команд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04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11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2.2.2 – Режим конфигурации и режимы подконфигурации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91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2.2.3 – Видео – Основные режимы команд IOS CLI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8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2.2.4 – Навигация между режимами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2.2.4 – Навигация между режимами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15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Навигация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2.2.5 – Видео – Навигация между режимами IOS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2.2.6 – Примечание о проверке синтаксиса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2.2.7 – Проверка синтаксиса – Навигация между режимами IOS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/>
              <a:t>2.2.8 – Проверьте свое понимание – Навигация IOS</a:t>
            </a:r>
          </a:p>
        </p:txBody>
      </p:sp>
    </p:spTree>
    <p:extLst>
      <p:ext uri="{BB962C8B-B14F-4D97-AF65-F5344CB8AC3E}">
        <p14:creationId xmlns:p14="http://schemas.microsoft.com/office/powerpoint/2010/main" val="228475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The Command Structure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17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2.3.1 – Базовая структура команд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4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2.3.2 – Проверка синтаксиса команд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1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2.3.2 – Проверка синтаксиса команд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2</a:t>
            </a:fld>
            <a:endParaRPr lang="en-US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2.0.2 – Чему я научусь в этом модуле?</a:t>
            </a:r>
            <a:endParaRPr lang="en-GB" b="0" dirty="0"/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91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2.3.3 – Функции справки iOS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2.3.4 – Видео – Контекстная справка и проверка синтаксиса команд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65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2.3.5 – Горячие клавиши и сочетания клавиш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65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2.3.5 – Горячие клавиши и сочетания клавиш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0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2.3.5 – Горячие клавиши и сочетания клавиш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38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2.3.6 – Видео – Горячие клавиши и сочетания клавиш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80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2.3.7 – Packet Tracer – Навигация по 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14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27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2.3 – Структура командования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2.3.8 – PTPM и лабораторная работа – Навигация по IOS с использованием Tera Term для подключения консоли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90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Basic Device Configuration</a:t>
            </a:r>
            <a:endParaRPr lang="en-GB" b="0" dirty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29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2.4.1 – Имена устройств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4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Cisco IOS Access</a:t>
            </a:r>
            <a:endParaRPr lang="en-GB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30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2.4.2 – Рекомендации по выбору пароля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25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31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2.4.3 – Настройка паролей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93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32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2.4.3 – Настройка паролей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51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33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2.4.4 – Шифрование паролей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2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34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2.4.5 – Баннерные сообщения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15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35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2.4 – Базовая конфигурация устройства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2.4.6 – Видео – Безопасный административный доступ к коммутатору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2.4.7 – Проверка синтаксиса – Базовая конфигурация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2.4.8 – Проверьте свое понимание – Базовая конфигурация устройства</a:t>
            </a:r>
            <a:endParaRPr lang="en-US" dirty="0"/>
          </a:p>
          <a:p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99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Save Configurations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175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37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2.5.1 – Файлы конфигурации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058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38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2.5.2 – Изменение текущей конфигурации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99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39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2.5.3 – Видео – Изменение текущей конфигурации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56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4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к Cisco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2.1.1 – Операционные системы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545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40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2.5.4 – Сохранение конфигурации в текстовый файл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5374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41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2.5.4 – Сохранение конфигурации в текстовый файл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84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42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2.5 – Сохранение конфигураций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2.5.5 – Packet Tracer – Настройка начальных параметров коммутатора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785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Ports and Addresses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325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44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Порты и адреса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2.6.1 – IP-адреса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04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45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Порты и адреса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2.6.1 – IP-адреса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736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46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2.6 – Порты и адреса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2.6.2 – Интерфейсы и порты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2.6.3 – Проверьте свое понимание – Порты и адреса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11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Configure IP Addressing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34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48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Настройка IP-адресации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2.7.1 – Ручная настройка IP-адреса для конечных устройств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741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49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Настройка IP-адресации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2.7.2 – Автоматическая настройка IP-адреса для конечных устройств</a:t>
            </a:r>
            <a:endParaRPr lang="en-US" dirty="0"/>
          </a:p>
          <a:p>
            <a:r>
              <a:rPr lang="ru" dirty="0"/>
              <a:t>2.7.3 – Проверка синтаксиса – Проверка конфигурации IP-адреса ПК с Windows</a:t>
            </a:r>
          </a:p>
        </p:txBody>
      </p:sp>
    </p:spTree>
    <p:extLst>
      <p:ext uri="{BB962C8B-B14F-4D97-AF65-F5344CB8AC3E}">
        <p14:creationId xmlns:p14="http://schemas.microsoft.com/office/powerpoint/2010/main" val="273118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5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к Cisco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2.1.2 – Графический интерфейс пользователя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59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50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Настройка IP-адресации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2.7.4 – Конфигурация виртуального интерфейса коммутатора</a:t>
            </a:r>
            <a:endParaRPr lang="en-US" dirty="0"/>
          </a:p>
          <a:p>
            <a:r>
              <a:rPr lang="ru" dirty="0"/>
              <a:t>2.7.5 – Проверка синтаксиса – Настройка виртуального интерфейса коммутатора</a:t>
            </a:r>
          </a:p>
        </p:txBody>
      </p:sp>
    </p:spTree>
    <p:extLst>
      <p:ext uri="{BB962C8B-B14F-4D97-AF65-F5344CB8AC3E}">
        <p14:creationId xmlns:p14="http://schemas.microsoft.com/office/powerpoint/2010/main" val="30495989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51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2.7 – Настройка IP-адресации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2.7.6 – Packet Tracer – Реализация базового подключения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9731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2.8 – Verify Connectivity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6931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53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2.8 – Проверка подключения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2.8.1 – Видео – Тестирование назначения интерфейса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081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54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2.8 – Проверка подключения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2.8.2 – Видео – Тест сквозного соединения</a:t>
            </a:r>
            <a:endParaRPr 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416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2.9 – Module Practice and Quiz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436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56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2.9 – Практика и тест по модулю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2.9.1 – Packet Tracer – Базовая конфигурация коммутатора и конечного устройства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394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/>
              <a:pPr/>
              <a:t>57</a:t>
            </a:fld>
            <a:endParaRPr lang="en-US" altLang="en-US" sz="800" dirty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2.9 – Практика и тест по модулю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2.9.2 – PTPM и лабораторная работа – Базовая конфигурация коммутатора и конечного устройства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433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97A419-355F-A04A-96E0-21643AF8E9FF}" type="slidenum">
              <a:rPr lang="en-US" sz="800">
                <a:solidFill>
                  <a:prstClr val="black"/>
                </a:solidFill>
              </a:rPr>
              <a:pPr/>
              <a:t>58</a:t>
            </a:fld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2.9 – Практика и тест по модулю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2.9.3 – Чему я научился в этом модуле?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2.9.4 – Тест по модулю – Базовая конфигурация коммутатора и конечного устройства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6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к Cisco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2.1.3 – Назначение ОС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7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к Cisco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2.1.4 – Методы доступа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9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267211-205D-47E8-9F29-7E4C01D43DC3}" type="slidenum">
              <a:rPr lang="en-US" altLang="en-US" sz="800" smtClean="0">
                <a:solidFill>
                  <a:prstClr val="black"/>
                </a:solidFill>
              </a:rPr>
              <a:pPr/>
              <a:t>8</a:t>
            </a:fld>
            <a:endParaRPr lang="en-US" altLang="en-US" sz="800" dirty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Базовая конфигурация коммутатора и конечного устройства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2.1 – </a:t>
            </a:r>
            <a:r>
              <a:rPr lang="ru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Доступ к Cisco IOS</a:t>
            </a:r>
            <a:endParaRPr lang="en-GB" b="0" dirty="0"/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2.1.5 – Программы эмуляции терминала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" dirty="0">
                <a:latin typeface="Arial" charset="0"/>
              </a:rPr>
              <a:t>2.1.6 – Проверьте свое понимание – Cisco IOS Access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79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– Basic Switch and End Device Configuration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2.2 – IOS </a:t>
            </a:r>
            <a:r>
              <a:rPr lang="en-US" sz="1200" kern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Navigation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656028" y="4741653"/>
            <a:ext cx="286949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2019, 2021 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2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1.xml"/><Relationship Id="rId4" Type="http://schemas.openxmlformats.org/officeDocument/2006/relationships/image" Target="../media/image38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5.xml"/><Relationship Id="rId4" Type="http://schemas.openxmlformats.org/officeDocument/2006/relationships/image" Target="../media/image4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6.xml"/><Relationship Id="rId4" Type="http://schemas.openxmlformats.org/officeDocument/2006/relationships/image" Target="../media/image42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7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9.xml"/><Relationship Id="rId4" Type="http://schemas.openxmlformats.org/officeDocument/2006/relationships/image" Target="../media/image44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0.xml"/><Relationship Id="rId4" Type="http://schemas.openxmlformats.org/officeDocument/2006/relationships/image" Target="../media/image4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1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9.xml"/><Relationship Id="rId4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4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1219200"/>
            <a:ext cx="6557379" cy="1666626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Module 2: Basic Switch and End Device Configuration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7" y="3809526"/>
            <a:ext cx="2368954" cy="902174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Introduction to Networks v7.0 (ITN)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Основные режимы команд </a:t>
            </a:r>
            <a:r>
              <a:rPr lang="ru" altLang="en-US" sz="1600" dirty="0"/>
              <a:t>навигации IOS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22435" y="798944"/>
            <a:ext cx="4126477" cy="1574604"/>
          </a:xfrm>
        </p:spPr>
        <p:txBody>
          <a:bodyPr/>
          <a:lstStyle/>
          <a:p>
            <a:pPr marL="0" indent="0">
              <a:buNone/>
            </a:pPr>
            <a:r>
              <a:rPr lang="ru" b="1" dirty="0"/>
              <a:t>Пользовательский режим EXEC:</a:t>
            </a:r>
          </a:p>
          <a:p>
            <a:pPr lvl="1"/>
            <a:r>
              <a:rPr lang="ru" dirty="0"/>
              <a:t>Позволяет получить доступ только к ограниченному числу основных команд мониторинга.</a:t>
            </a:r>
          </a:p>
          <a:p>
            <a:pPr lvl="1"/>
            <a:r>
              <a:rPr lang="ru" dirty="0"/>
              <a:t>Идентифицируется по командной строке CLI, которая заканчивается символом &gt;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2D0F156-D90C-5047-9BB3-63A540FE7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30" y="2769952"/>
            <a:ext cx="4049566" cy="157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" b="1" dirty="0"/>
              <a:t>Привилегированный режим EXEC:</a:t>
            </a:r>
          </a:p>
          <a:p>
            <a:pPr lvl="1"/>
            <a:r>
              <a:rPr lang="ru" dirty="0"/>
              <a:t>Предоставляет доступ ко всем командам и функциям</a:t>
            </a:r>
          </a:p>
          <a:p>
            <a:pPr lvl="1"/>
            <a:r>
              <a:rPr lang="ru" dirty="0"/>
              <a:t>Идентифицируется по командной строке CLI, которая заканчивается символом #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52C8CA-3845-FE4F-BF60-6D89C2D65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694" y="988595"/>
            <a:ext cx="2121408" cy="6945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862851-51F3-B34C-8669-3E72C60F2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948" y="1448758"/>
            <a:ext cx="2120900" cy="698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A0C0C3-E181-E84E-9208-4792B7E7C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994" y="2898392"/>
            <a:ext cx="2133600" cy="698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A24282-3258-8243-BECA-D55102259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994" y="3362546"/>
            <a:ext cx="2133600" cy="647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7055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Режим конфигурации </a:t>
            </a:r>
            <a:r>
              <a:rPr lang="ru" altLang="en-US" sz="1600" dirty="0"/>
              <a:t>навигации IOS и режимы подконфигурации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132" y="672294"/>
            <a:ext cx="4748339" cy="3979027"/>
          </a:xfrm>
        </p:spPr>
        <p:txBody>
          <a:bodyPr/>
          <a:lstStyle/>
          <a:p>
            <a:pPr marL="0" indent="0">
              <a:spcAft>
                <a:spcPts val="100"/>
              </a:spcAft>
              <a:buNone/>
            </a:pPr>
            <a:r>
              <a:rPr lang="ru" sz="1600" b="1" dirty="0"/>
              <a:t>Режим глобальной конфигурации:</a:t>
            </a:r>
          </a:p>
          <a:p>
            <a:pPr lvl="1">
              <a:spcAft>
                <a:spcPts val="100"/>
              </a:spcAft>
            </a:pPr>
            <a:r>
              <a:rPr lang="ru" sz="1600" dirty="0"/>
              <a:t>Используется для доступа к параметрам конфигурации на устройстве.</a:t>
            </a:r>
          </a:p>
          <a:p>
            <a:pPr marL="142875" lvl="1" indent="0">
              <a:spcAft>
                <a:spcPts val="100"/>
              </a:spcAft>
              <a:buNone/>
            </a:pPr>
            <a:endParaRPr lang="en-US" sz="1600" dirty="0"/>
          </a:p>
          <a:p>
            <a:pPr marL="0" indent="0">
              <a:spcAft>
                <a:spcPts val="100"/>
              </a:spcAft>
              <a:buNone/>
            </a:pPr>
            <a:r>
              <a:rPr lang="ru" sz="1600" b="1" dirty="0"/>
              <a:t>Режим конфигурации линии:</a:t>
            </a:r>
          </a:p>
          <a:p>
            <a:pPr lvl="1"/>
            <a:r>
              <a:rPr lang="ru" sz="1600" dirty="0"/>
              <a:t>Используется для настройки доступа через консоль, SSH, Telnet или AUX.</a:t>
            </a:r>
          </a:p>
          <a:p>
            <a:pPr marL="142875" lvl="1" indent="0">
              <a:spcAft>
                <a:spcPts val="100"/>
              </a:spcAft>
              <a:buNone/>
            </a:pPr>
            <a:endParaRPr lang="en-US" sz="1600" dirty="0"/>
          </a:p>
          <a:p>
            <a:pPr marL="0" indent="0">
              <a:spcAft>
                <a:spcPts val="100"/>
              </a:spcAft>
              <a:buNone/>
            </a:pPr>
            <a:r>
              <a:rPr lang="ru" sz="1600" b="1" dirty="0"/>
              <a:t>Режим конфигурации интерфейса:</a:t>
            </a:r>
            <a:r>
              <a:rPr lang="ru" sz="1600" dirty="0"/>
              <a:t> </a:t>
            </a:r>
          </a:p>
          <a:p>
            <a:pPr lvl="1"/>
            <a:r>
              <a:rPr lang="ru" sz="1600" dirty="0"/>
              <a:t>Используется для настройки порта коммутатора или интерфейса маршрутизатора.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EEEEAD-4544-83D4-0C53-F287BCAB4077}"/>
              </a:ext>
            </a:extLst>
          </p:cNvPr>
          <p:cNvSpPr/>
          <p:nvPr/>
        </p:nvSpPr>
        <p:spPr>
          <a:xfrm>
            <a:off x="5033471" y="658468"/>
            <a:ext cx="3269916" cy="774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Consolas" panose="020B0609020204030204" pitchFamily="49" charset="0"/>
              </a:rPr>
              <a:t>Switch(</a:t>
            </a:r>
            <a:r>
              <a:rPr lang="ro-RO" sz="2000" b="1" i="1" dirty="0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config</a:t>
            </a:r>
            <a:r>
              <a:rPr lang="ro-RO" sz="2000" b="1" i="1" dirty="0">
                <a:latin typeface="Consolas" panose="020B0609020204030204" pitchFamily="49" charset="0"/>
              </a:rPr>
              <a:t>)</a:t>
            </a:r>
            <a:r>
              <a:rPr lang="ro-RO" sz="2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#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CC1CEE-6FD6-84A2-A1CD-34618353368F}"/>
              </a:ext>
            </a:extLst>
          </p:cNvPr>
          <p:cNvSpPr/>
          <p:nvPr/>
        </p:nvSpPr>
        <p:spPr>
          <a:xfrm>
            <a:off x="5033470" y="3143428"/>
            <a:ext cx="3269915" cy="774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Consolas" panose="020B0609020204030204" pitchFamily="49" charset="0"/>
              </a:rPr>
              <a:t>Switch(</a:t>
            </a:r>
            <a:r>
              <a:rPr lang="ro-RO" sz="2000" b="1" i="1" dirty="0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config-if</a:t>
            </a:r>
            <a:r>
              <a:rPr lang="ro-RO" sz="2000" b="1" i="1" dirty="0">
                <a:latin typeface="Consolas" panose="020B0609020204030204" pitchFamily="49" charset="0"/>
              </a:rPr>
              <a:t>)</a:t>
            </a:r>
            <a:r>
              <a:rPr lang="ro-RO" sz="2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A1864-ED5B-A168-3DA9-FC5558E89539}"/>
              </a:ext>
            </a:extLst>
          </p:cNvPr>
          <p:cNvSpPr/>
          <p:nvPr/>
        </p:nvSpPr>
        <p:spPr>
          <a:xfrm>
            <a:off x="5033471" y="1853413"/>
            <a:ext cx="3269917" cy="774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Consolas" panose="020B0609020204030204" pitchFamily="49" charset="0"/>
              </a:rPr>
              <a:t>Switch(</a:t>
            </a:r>
            <a:r>
              <a:rPr lang="ro-RO" sz="2000" b="1" i="1" dirty="0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config-line</a:t>
            </a:r>
            <a:r>
              <a:rPr lang="ro-RO" sz="2000" b="1" i="1" dirty="0">
                <a:latin typeface="Consolas" panose="020B0609020204030204" pitchFamily="49" charset="0"/>
              </a:rPr>
              <a:t>)</a:t>
            </a:r>
            <a:r>
              <a:rPr lang="ro-RO" sz="2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442252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навигации IOS </a:t>
            </a:r>
            <a:br>
              <a:rPr lang="en-US" altLang="en-US" sz="1600" dirty="0"/>
            </a:br>
            <a:r>
              <a:rPr lang="ru" altLang="en-US" dirty="0"/>
              <a:t>– основные режимы командной строки IOS CLI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26DA6-0FF9-5641-9731-B0A4BDCFD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Пользовательский режим EXEC</a:t>
            </a:r>
          </a:p>
          <a:p>
            <a:pPr lvl="1"/>
            <a:r>
              <a:rPr lang="ru" sz="1500" dirty="0"/>
              <a:t>Привилегированный режим EXEC</a:t>
            </a:r>
          </a:p>
          <a:p>
            <a:pPr lvl="1"/>
            <a:r>
              <a:rPr lang="ru" sz="1500" dirty="0"/>
              <a:t>Режим глобальной конфигурации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27509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7551"/>
          </a:xfrm>
        </p:spPr>
        <p:txBody>
          <a:bodyPr/>
          <a:lstStyle/>
          <a:p>
            <a:r>
              <a:rPr lang="ru" altLang="en-US" sz="1600" dirty="0"/>
              <a:t>Навигация IOS </a:t>
            </a:r>
            <a:br>
              <a:rPr lang="en-US" altLang="en-US" sz="1600" dirty="0"/>
            </a:br>
            <a:r>
              <a:rPr lang="ru" altLang="en-US" dirty="0"/>
              <a:t>Навигация между режимами IOS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4096002" cy="3675778"/>
          </a:xfrm>
        </p:spPr>
        <p:txBody>
          <a:bodyPr/>
          <a:lstStyle/>
          <a:p>
            <a:r>
              <a:rPr lang="ru" b="1" dirty="0"/>
              <a:t>Привилегированный режим EXEC:</a:t>
            </a:r>
          </a:p>
          <a:p>
            <a:pPr lvl="1">
              <a:spcAft>
                <a:spcPts val="400"/>
              </a:spcAft>
            </a:pPr>
            <a:r>
              <a:rPr lang="ru" dirty="0"/>
              <a:t>Для перехода из пользовательского режима EXEC в привилегированный режим EXEC используйте команду </a:t>
            </a:r>
            <a:r>
              <a:rPr lang="ru" b="1" dirty="0"/>
              <a:t>enabled </a:t>
            </a:r>
            <a:r>
              <a:rPr lang="ru" dirty="0"/>
              <a:t>.</a:t>
            </a:r>
            <a:endParaRPr lang="en-US" b="1" dirty="0"/>
          </a:p>
          <a:p>
            <a:r>
              <a:rPr lang="ru" b="1" dirty="0"/>
              <a:t>Режим глобальной конфигурации:</a:t>
            </a:r>
          </a:p>
          <a:p>
            <a:pPr lvl="1"/>
            <a:r>
              <a:rPr lang="ru" dirty="0"/>
              <a:t>Для входа и выхода из режима глобальной конфигурации используйте команду </a:t>
            </a:r>
            <a:r>
              <a:rPr lang="ru" b="1" dirty="0"/>
              <a:t>configure terminal </a:t>
            </a:r>
            <a:r>
              <a:rPr lang="ru" dirty="0"/>
              <a:t>. Для возврата в режим привилегированного EXEC используйте команду </a:t>
            </a:r>
            <a:r>
              <a:rPr lang="ru" b="1" dirty="0"/>
              <a:t>exit </a:t>
            </a:r>
            <a:r>
              <a:rPr lang="ru" dirty="0"/>
              <a:t>.</a:t>
            </a:r>
          </a:p>
          <a:p>
            <a:r>
              <a:rPr lang="ru" b="1" dirty="0"/>
              <a:t>Режим конфигурации линии:</a:t>
            </a:r>
          </a:p>
          <a:p>
            <a:pPr lvl="1"/>
            <a:r>
              <a:rPr lang="ru" dirty="0"/>
              <a:t>Для входа и выхода из режима конфигурации линии используйте команду </a:t>
            </a:r>
            <a:r>
              <a:rPr lang="ru" b="1" dirty="0"/>
              <a:t>line </a:t>
            </a:r>
            <a:r>
              <a:rPr lang="ru" dirty="0"/>
              <a:t>, за которой следует тип строки управления. Для возврата в режим глобальной конфигурации используйте команду </a:t>
            </a:r>
            <a:r>
              <a:rPr lang="ru" b="1" dirty="0"/>
              <a:t>exit </a:t>
            </a:r>
            <a:r>
              <a:rPr lang="ru" dirty="0"/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A3A149-BACA-2349-9D11-C0BE82F37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461" y="1019733"/>
            <a:ext cx="2908300" cy="54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9FD8A-05C8-D44A-8F30-79A483FB6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736" y="2120447"/>
            <a:ext cx="2991751" cy="557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0DB018-9109-864C-B0B8-85608C19A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662" y="3528446"/>
            <a:ext cx="3009900" cy="533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C61F70-1A90-6890-08E6-511ED1095ADC}"/>
              </a:ext>
            </a:extLst>
          </p:cNvPr>
          <p:cNvSpPr/>
          <p:nvPr/>
        </p:nvSpPr>
        <p:spPr>
          <a:xfrm>
            <a:off x="5033471" y="658468"/>
            <a:ext cx="3269916" cy="774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Consolas" panose="020B0609020204030204" pitchFamily="49" charset="0"/>
              </a:rPr>
              <a:t>Switch(</a:t>
            </a:r>
            <a:r>
              <a:rPr lang="ro-RO" sz="2000" b="1" i="1" dirty="0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config</a:t>
            </a:r>
            <a:r>
              <a:rPr lang="ro-RO" sz="2000" b="1" i="1" dirty="0">
                <a:latin typeface="Consolas" panose="020B0609020204030204" pitchFamily="49" charset="0"/>
              </a:rPr>
              <a:t>)</a:t>
            </a:r>
            <a:r>
              <a:rPr lang="ro-RO" sz="2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83012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sz="1600" dirty="0"/>
              <a:t>Навигация IOS </a:t>
            </a:r>
            <a:br>
              <a:rPr lang="en-US" altLang="en-US" sz="1600" dirty="0"/>
            </a:br>
            <a:r>
              <a:rPr lang="ru" altLang="en-US" dirty="0"/>
              <a:t>Навигация между режимами IOS (продолжение)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4244686" cy="2928646"/>
          </a:xfrm>
        </p:spPr>
        <p:txBody>
          <a:bodyPr/>
          <a:lstStyle/>
          <a:p>
            <a:pPr marL="0" indent="0">
              <a:buNone/>
            </a:pPr>
            <a:r>
              <a:rPr lang="ru" b="1" dirty="0"/>
              <a:t>Режимы </a:t>
            </a:r>
            <a:r>
              <a:rPr lang="ru" b="1" dirty="0" err="1"/>
              <a:t>подконфигурации :</a:t>
            </a:r>
          </a:p>
          <a:p>
            <a:pPr lvl="1"/>
            <a:r>
              <a:rPr lang="ru" dirty="0"/>
              <a:t>Чтобы выйти из любого режима подконфигурации и вернуться в режим глобальной конфигурации, используйте команду </a:t>
            </a:r>
            <a:r>
              <a:rPr lang="ru" b="1" dirty="0"/>
              <a:t>выхода.</a:t>
            </a:r>
            <a:r>
              <a:rPr lang="ru" b="1" i="1" dirty="0"/>
              <a:t> </a:t>
            </a:r>
            <a:r>
              <a:rPr lang="ru" dirty="0"/>
              <a:t>команда. Чтобы вернуться в привилегированный режим EXEC, используйте команду </a:t>
            </a:r>
            <a:r>
              <a:rPr lang="ru" b="1" dirty="0"/>
              <a:t>end </a:t>
            </a:r>
            <a:r>
              <a:rPr lang="ru" dirty="0"/>
              <a:t>или комбинацию клавиш </a:t>
            </a:r>
            <a:r>
              <a:rPr lang="ru" b="1" dirty="0"/>
              <a:t>Ctrl +Z </a:t>
            </a:r>
            <a:r>
              <a:rPr lang="ru" dirty="0"/>
              <a:t>.</a:t>
            </a:r>
          </a:p>
          <a:p>
            <a:pPr marL="142875" lvl="1" indent="0">
              <a:buNone/>
            </a:pPr>
            <a:endParaRPr lang="en-US" dirty="0"/>
          </a:p>
          <a:p>
            <a:pPr lvl="1"/>
            <a:r>
              <a:rPr lang="ru" dirty="0"/>
              <a:t>Чтобы перейти напрямую из одного режима подконфигурации в другой, введите нужную команду режима подконфигурации. В этом примере приглашение командной строки изменится с </a:t>
            </a:r>
            <a:r>
              <a:rPr lang="ru" b="1" dirty="0"/>
              <a:t>(config-line)# </a:t>
            </a:r>
            <a:r>
              <a:rPr lang="ru" dirty="0"/>
              <a:t>на </a:t>
            </a:r>
            <a:r>
              <a:rPr lang="ru" b="1" dirty="0"/>
              <a:t>(config-if)# </a:t>
            </a:r>
            <a:r>
              <a:rPr lang="ru" dirty="0"/>
              <a:t>.</a:t>
            </a:r>
            <a:r>
              <a:rPr lang="ru" b="1" dirty="0"/>
              <a:t> 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761F0-3B51-F447-AF31-ED425915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78" y="1649731"/>
            <a:ext cx="37846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61373-4A92-7647-872A-CA2E86F98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978" y="2983119"/>
            <a:ext cx="3784600" cy="44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024EF3-7998-747E-B4FA-EC65A9941051}"/>
              </a:ext>
            </a:extLst>
          </p:cNvPr>
          <p:cNvSpPr/>
          <p:nvPr/>
        </p:nvSpPr>
        <p:spPr>
          <a:xfrm>
            <a:off x="5033471" y="658468"/>
            <a:ext cx="3269916" cy="7747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i="1" dirty="0">
                <a:latin typeface="Consolas" panose="020B0609020204030204" pitchFamily="49" charset="0"/>
              </a:rPr>
              <a:t>Switch(</a:t>
            </a:r>
            <a:r>
              <a:rPr lang="ro-RO" sz="2000" b="1" i="1" dirty="0">
                <a:solidFill>
                  <a:srgbClr val="FF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config</a:t>
            </a:r>
            <a:r>
              <a:rPr lang="ro-RO" sz="2000" b="1" i="1" dirty="0">
                <a:latin typeface="Consolas" panose="020B0609020204030204" pitchFamily="49" charset="0"/>
              </a:rPr>
              <a:t>)</a:t>
            </a:r>
            <a:r>
              <a:rPr lang="ro-RO" sz="2000" b="1" i="1" dirty="0">
                <a:solidFill>
                  <a:srgbClr val="C00000"/>
                </a:solidFill>
                <a:highlight>
                  <a:srgbClr val="FFFF00"/>
                </a:highlight>
                <a:latin typeface="Consolas" panose="020B0609020204030204" pitchFamily="49" charset="0"/>
              </a:rPr>
              <a:t>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3338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о навигации IOS </a:t>
            </a:r>
            <a:br>
              <a:rPr lang="en-US" altLang="en-US" dirty="0"/>
            </a:br>
            <a:r>
              <a:rPr lang="ru" altLang="en-US" dirty="0"/>
              <a:t>– навигация между режимами IOS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79D50B-6D7A-D347-8410-C647A91484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давать возможность</a:t>
            </a:r>
          </a:p>
          <a:p>
            <a:pPr lvl="1"/>
            <a:r>
              <a:rPr lang="ru" sz="1500" dirty="0"/>
              <a:t>запрещать</a:t>
            </a:r>
          </a:p>
          <a:p>
            <a:pPr lvl="1"/>
            <a:r>
              <a:rPr lang="ru" sz="1500" dirty="0"/>
              <a:t>настроить терминал</a:t>
            </a:r>
          </a:p>
          <a:p>
            <a:pPr lvl="1"/>
            <a:r>
              <a:rPr lang="ru" sz="1500" dirty="0"/>
              <a:t>Выход</a:t>
            </a:r>
          </a:p>
          <a:p>
            <a:pPr lvl="1"/>
            <a:r>
              <a:rPr lang="ru" sz="1500" dirty="0"/>
              <a:t>конец</a:t>
            </a:r>
          </a:p>
          <a:p>
            <a:pPr lvl="1"/>
            <a:r>
              <a:rPr lang="ru" sz="1500" dirty="0"/>
              <a:t>Control + Z на клавиатуре</a:t>
            </a:r>
          </a:p>
          <a:p>
            <a:pPr lvl="1"/>
            <a:r>
              <a:rPr lang="ru" sz="1500" dirty="0"/>
              <a:t>Другие команды для входа в режимы подконфигурации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77806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31464" cy="919480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2.3 The Command Structure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9368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 </a:t>
            </a:r>
            <a:br>
              <a:rPr lang="en-US" dirty="0"/>
            </a:br>
            <a:r>
              <a:rPr lang="ru" dirty="0"/>
              <a:t>Базовая структура команд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471" y="3333514"/>
            <a:ext cx="8315058" cy="12015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b="1" dirty="0"/>
              <a:t>Ключевое слово </a:t>
            </a:r>
            <a:r>
              <a:rPr lang="ru" dirty="0"/>
              <a:t>– </a:t>
            </a:r>
            <a:r>
              <a:rPr lang="ru" sz="1400" dirty="0"/>
              <a:t>это конкретный параметр, определенный в операционной системе (на рисунке – </a:t>
            </a:r>
            <a:r>
              <a:rPr lang="ru" sz="1400" b="1" dirty="0"/>
              <a:t>IP-протоколы </a:t>
            </a:r>
            <a:r>
              <a:rPr lang="ru" sz="1400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b="1" dirty="0"/>
              <a:t>Аргумент </a:t>
            </a:r>
            <a:r>
              <a:rPr lang="ru" dirty="0"/>
              <a:t>— </a:t>
            </a:r>
            <a:r>
              <a:rPr lang="ru" sz="1400" dirty="0"/>
              <a:t>это не предопределено; это значение или переменная, определяемая пользователем (в фигура,  </a:t>
            </a:r>
            <a:r>
              <a:rPr lang="ru" sz="1400" b="1" dirty="0"/>
              <a:t>192.168.10.5 </a:t>
            </a:r>
            <a:r>
              <a:rPr lang="ru" sz="1400" dirty="0"/>
              <a:t>).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C68B9-F528-86C6-E737-456DF41C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32" y="713760"/>
            <a:ext cx="6486258" cy="261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45413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команды </a:t>
            </a:r>
            <a:br>
              <a:rPr lang="en-US" dirty="0"/>
            </a:br>
            <a:r>
              <a:rPr lang="ru" dirty="0"/>
              <a:t>Проверка синтаксиса команды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798944"/>
            <a:ext cx="9041450" cy="1508420"/>
          </a:xfrm>
        </p:spPr>
        <p:txBody>
          <a:bodyPr/>
          <a:lstStyle/>
          <a:p>
            <a:pPr marL="0" indent="0">
              <a:buNone/>
            </a:pPr>
            <a:r>
              <a:rPr lang="ru" sz="1600" dirty="0"/>
              <a:t>Команда может потребовать один или несколько аргументов. Чтобы определить ключевые слова и аргументы, необходимые для команды, обратитесь к синтаксису команды.</a:t>
            </a:r>
          </a:p>
          <a:p>
            <a:pPr lvl="1"/>
            <a:r>
              <a:rPr lang="ru" sz="1600" dirty="0"/>
              <a:t>Жирным шрифтом выделены команды и ключевые слова, которые вводятся так, как показано.</a:t>
            </a:r>
          </a:p>
          <a:p>
            <a:pPr lvl="1"/>
            <a:r>
              <a:rPr lang="ru" sz="1600" dirty="0"/>
              <a:t>Курсивный текст обозначает аргумент, для которого пользователь указывает значение.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F1640-8E09-B446-B06E-259AF15A6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27504"/>
              </p:ext>
            </p:extLst>
          </p:nvPr>
        </p:nvGraphicFramePr>
        <p:xfrm>
          <a:off x="145279" y="2307364"/>
          <a:ext cx="8896171" cy="2475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521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7212650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444890">
                <a:tc>
                  <a:txBody>
                    <a:bodyPr/>
                    <a:lstStyle/>
                    <a:p>
                      <a:r>
                        <a:rPr lang="ru" sz="1200" dirty="0"/>
                        <a:t>Соглашение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" sz="12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1" dirty="0">
                          <a:effectLst/>
                          <a:latin typeface="Consolas" panose="020B0609020204030204" pitchFamily="49" charset="0"/>
                        </a:rPr>
                        <a:t>Bold</a:t>
                      </a:r>
                      <a:endParaRPr lang="en-US" sz="1600" b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200" b="0" dirty="0">
                          <a:effectLst/>
                        </a:rPr>
                        <a:t>Жирным шрифтом выделены команды и ключевые слова, которые необходимо вводить буквально, как показано.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600" b="0" i="1" dirty="0">
                          <a:effectLst/>
                          <a:latin typeface="Consolas" panose="020B0609020204030204" pitchFamily="49" charset="0"/>
                        </a:rPr>
                        <a:t>Italic</a:t>
                      </a:r>
                      <a:endParaRPr lang="en-US" sz="1600" b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200" b="0" dirty="0">
                          <a:effectLst/>
                        </a:rPr>
                        <a:t>Курсивный текст обозначает аргументы, для которых вы указываете значения.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308073">
                <a:tc>
                  <a:txBody>
                    <a:bodyPr/>
                    <a:lstStyle/>
                    <a:p>
                      <a:pPr algn="ctr" fontAlgn="ctr"/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[ </a:t>
                      </a:r>
                      <a:r>
                        <a:rPr lang="ru" sz="1600" b="0" dirty="0">
                          <a:effectLst/>
                          <a:latin typeface="Consolas" panose="020B0609020204030204" pitchFamily="49" charset="0"/>
                        </a:rPr>
                        <a:t>х </a:t>
                      </a:r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]</a:t>
                      </a:r>
                      <a:endParaRPr lang="en-US" sz="1600" b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200" b="0">
                          <a:effectLst/>
                        </a:rPr>
                        <a:t>Квадратные скобки указывают на необязательный элемент (ключевое слово или аргумент).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  <a:tr h="331663">
                <a:tc>
                  <a:txBody>
                    <a:bodyPr/>
                    <a:lstStyle/>
                    <a:p>
                      <a:pPr algn="ctr" fontAlgn="ctr"/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{ </a:t>
                      </a:r>
                      <a:r>
                        <a:rPr lang="ru" sz="1600" b="0" dirty="0">
                          <a:effectLst/>
                          <a:latin typeface="Consolas" panose="020B0609020204030204" pitchFamily="49" charset="0"/>
                        </a:rPr>
                        <a:t>х </a:t>
                      </a:r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}</a:t>
                      </a:r>
                      <a:endParaRPr lang="en-US" sz="1600" b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200" b="0">
                          <a:effectLst/>
                        </a:rPr>
                        <a:t>Фигурные скобки указывают на обязательный элемент (ключевое слово или аргумент).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68577270"/>
                  </a:ext>
                </a:extLst>
              </a:tr>
              <a:tr h="552495">
                <a:tc>
                  <a:txBody>
                    <a:bodyPr/>
                    <a:lstStyle/>
                    <a:p>
                      <a:pPr algn="ctr" fontAlgn="ctr"/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[ </a:t>
                      </a:r>
                      <a:r>
                        <a:rPr lang="ru" sz="1600" b="0" dirty="0">
                          <a:effectLst/>
                          <a:latin typeface="Consolas" panose="020B0609020204030204" pitchFamily="49" charset="0"/>
                        </a:rPr>
                        <a:t>х </a:t>
                      </a:r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{ </a:t>
                      </a:r>
                      <a:r>
                        <a:rPr lang="ru" sz="1600" b="0" dirty="0">
                          <a:effectLst/>
                          <a:latin typeface="Consolas" panose="020B0609020204030204" pitchFamily="49" charset="0"/>
                        </a:rPr>
                        <a:t>у </a:t>
                      </a:r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| </a:t>
                      </a:r>
                      <a:r>
                        <a:rPr lang="ru" sz="1600" b="0" dirty="0">
                          <a:effectLst/>
                          <a:latin typeface="Consolas" panose="020B0609020204030204" pitchFamily="49" charset="0"/>
                        </a:rPr>
                        <a:t>я </a:t>
                      </a:r>
                      <a:r>
                        <a:rPr lang="ru" sz="1600" b="1" dirty="0">
                          <a:effectLst/>
                          <a:latin typeface="Consolas" panose="020B0609020204030204" pitchFamily="49" charset="0"/>
                        </a:rPr>
                        <a:t>}]</a:t>
                      </a:r>
                      <a:endParaRPr lang="en-US" sz="1600" b="0" dirty="0"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200" b="0" dirty="0">
                          <a:effectLst/>
                        </a:rPr>
                        <a:t>Фигурные скобки и вертикальные линии в квадратных скобках указывают на обязательный выбор в необязательном элементе. Пробелы используются для четкого разграничения частей команды.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249707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8814508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команды </a:t>
            </a:r>
            <a:br>
              <a:rPr lang="en-US" dirty="0"/>
            </a:br>
            <a:r>
              <a:rPr lang="ru" dirty="0"/>
              <a:t>Проверка синтаксиса команды IOS (продолжение)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040" y="810994"/>
            <a:ext cx="7724140" cy="435515"/>
          </a:xfrm>
        </p:spPr>
        <p:txBody>
          <a:bodyPr/>
          <a:lstStyle/>
          <a:p>
            <a:r>
              <a:rPr lang="ru" dirty="0"/>
              <a:t>Синтаксис команды определяет шаблон или формат, который необходимо использовать при вводе команды.</a:t>
            </a:r>
            <a:endParaRPr lang="en-US" i="1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13B8143-D541-D34B-B488-356F1876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" y="1539328"/>
            <a:ext cx="4124960" cy="91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dirty="0"/>
              <a:t>Команда — </a:t>
            </a:r>
            <a:r>
              <a:rPr lang="ru" b="1" dirty="0"/>
              <a:t>ping </a:t>
            </a:r>
            <a:r>
              <a:rPr lang="ru" dirty="0"/>
              <a:t>, а определяемый пользователем аргумент — </a:t>
            </a:r>
            <a:r>
              <a:rPr lang="ru" i="1" dirty="0" err="1"/>
              <a:t>ip </a:t>
            </a:r>
            <a:r>
              <a:rPr lang="ru" i="1" dirty="0"/>
              <a:t>-адрес </a:t>
            </a:r>
            <a:r>
              <a:rPr lang="ru" dirty="0"/>
              <a:t>конечного устройства. Например, </a:t>
            </a:r>
            <a:r>
              <a:rPr lang="ru" b="1" dirty="0"/>
              <a:t>ping 10.10.10.5 </a:t>
            </a:r>
            <a:r>
              <a:rPr lang="ru" dirty="0"/>
              <a:t>.</a:t>
            </a:r>
          </a:p>
          <a:p>
            <a:endParaRPr lang="en-US" i="1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59F58B2-0EF4-F34B-927B-FE08C36D8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" y="2571750"/>
            <a:ext cx="3860800" cy="96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" dirty="0"/>
              <a:t>Команда — </a:t>
            </a:r>
            <a:r>
              <a:rPr lang="ru" b="1" dirty="0"/>
              <a:t>traceroute </a:t>
            </a:r>
            <a:r>
              <a:rPr lang="ru" dirty="0"/>
              <a:t>, а определяемый пользователем аргумент — </a:t>
            </a:r>
            <a:r>
              <a:rPr lang="ru" i="1" dirty="0" err="1"/>
              <a:t>ip </a:t>
            </a:r>
            <a:r>
              <a:rPr lang="ru" i="1" dirty="0"/>
              <a:t>-адрес </a:t>
            </a:r>
            <a:r>
              <a:rPr lang="ru" dirty="0"/>
              <a:t>конечного устройства. Например, </a:t>
            </a:r>
            <a:r>
              <a:rPr lang="ru" b="1" dirty="0"/>
              <a:t>traceroute 192.168.254.254 </a:t>
            </a:r>
            <a:r>
              <a:rPr lang="ru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98B5B-2456-0C40-99DF-246F3AEEF0F3}"/>
              </a:ext>
            </a:extLst>
          </p:cNvPr>
          <p:cNvSpPr txBox="1"/>
          <p:nvPr/>
        </p:nvSpPr>
        <p:spPr>
          <a:xfrm>
            <a:off x="362350" y="3659497"/>
            <a:ext cx="78566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SzPct val="90000"/>
              <a:buFont typeface="Wingdings" pitchFamily="2" charset="2"/>
              <a:buChar char="§"/>
            </a:pPr>
            <a:r>
              <a:rPr lang="ru" sz="1500" dirty="0">
                <a:solidFill>
                  <a:srgbClr val="000000"/>
                </a:solidFill>
              </a:rPr>
              <a:t>Если команда сложная и имеет несколько аргументов, вы можете увидеть ее представленной следующим образом: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7B515-A62C-4647-8773-F21750D8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380" y="1694878"/>
            <a:ext cx="29718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C989-9291-8144-A17B-A5F6191D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2777029"/>
            <a:ext cx="29591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622BB-7278-3F4D-828E-B1AE378C8E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98" y="4103630"/>
            <a:ext cx="6400800" cy="420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0807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437170"/>
          </a:xfrm>
        </p:spPr>
        <p:txBody>
          <a:bodyPr/>
          <a:lstStyle/>
          <a:p>
            <a:pPr eaLnBrk="1" hangingPunct="1"/>
            <a:r>
              <a:rPr lang="ru" dirty="0"/>
              <a:t>Цели модуля</a:t>
            </a:r>
          </a:p>
        </p:txBody>
      </p:sp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0" y="403764"/>
            <a:ext cx="9006840" cy="835376"/>
          </a:xfrm>
        </p:spPr>
        <p:txBody>
          <a:bodyPr/>
          <a:lstStyle/>
          <a:p>
            <a:pPr marL="188912" lvl="1" indent="0">
              <a:buNone/>
            </a:pPr>
            <a:r>
              <a:rPr lang="ru" b="1" dirty="0"/>
              <a:t>Название модуля </a:t>
            </a:r>
            <a:r>
              <a:rPr lang="ru" dirty="0"/>
              <a:t>: Базовая конфигурация коммутатора и конечного устройства</a:t>
            </a:r>
          </a:p>
          <a:p>
            <a:pPr marL="188912" lvl="1" indent="0">
              <a:buNone/>
            </a:pPr>
            <a:r>
              <a:rPr lang="ru" b="1" dirty="0"/>
              <a:t>Цель модуля </a:t>
            </a:r>
            <a:r>
              <a:rPr lang="ru" dirty="0"/>
              <a:t>: реализовать начальные настройки, включая пароли, IP-адресацию и параметры шлюза по умолчанию на сетевом коммутаторе и конечных устройствах.</a:t>
            </a:r>
            <a:endParaRPr lang="en-US" sz="1150" dirty="0"/>
          </a:p>
          <a:p>
            <a:pPr marL="327818" lvl="2" indent="0">
              <a:buNone/>
            </a:pPr>
            <a:endParaRPr lang="en-US" sz="11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C07AB0-6822-FB4C-9445-25B1C20C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18324"/>
              </p:ext>
            </p:extLst>
          </p:nvPr>
        </p:nvGraphicFramePr>
        <p:xfrm>
          <a:off x="527740" y="1324598"/>
          <a:ext cx="7941140" cy="3529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3127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948013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1812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" sz="1050">
                          <a:effectLst/>
                        </a:rPr>
                        <a:t>Название темы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" sz="1050">
                          <a:effectLst/>
                        </a:rPr>
                        <a:t>Тема Цель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 dirty="0">
                          <a:effectLst/>
                        </a:rPr>
                        <a:t>Доступ к Cisco IOS</a:t>
                      </a:r>
                      <a:endParaRPr lang="en-US" sz="105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Объясните, как получить доступ к устройству Cisco IOS для настройки.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 dirty="0">
                          <a:effectLst/>
                        </a:rPr>
                        <a:t>Навигация iOS</a:t>
                      </a:r>
                      <a:endParaRPr lang="en-US" sz="105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Объясните, как использовать Cisco IOS для настройки сетевых устройств.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16917477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Структура командования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Опишите структуру команд программного обеспечения Cisco IOS.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3668542"/>
                  </a:ext>
                </a:extLst>
              </a:tr>
              <a:tr h="284676">
                <a:tc>
                  <a:txBody>
                    <a:bodyPr/>
                    <a:lstStyle/>
                    <a:p>
                      <a:pPr fontAlgn="ctr"/>
                      <a:r>
                        <a:rPr lang="ru" sz="1050" b="1" dirty="0">
                          <a:effectLst/>
                        </a:rPr>
                        <a:t>Базовая конфигурация устройства</a:t>
                      </a:r>
                      <a:endParaRPr lang="en-US" sz="105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Настройте устройство Cisco IOS с помощью CLI.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Сохранить конфигурации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>
                          <a:effectLst/>
                        </a:rPr>
                        <a:t>Используйте команды IOS для сохранения текущей конфигурации.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1737215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Порты и адреса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Объясните, как устройства взаимодействуют через сетевые среды.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818444524"/>
                  </a:ext>
                </a:extLst>
              </a:tr>
              <a:tr h="284676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Настроить IP-адресацию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>
                          <a:effectLst/>
                        </a:rPr>
                        <a:t>Настройте хост-устройство с IP-адресом.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46877670"/>
                  </a:ext>
                </a:extLst>
              </a:tr>
              <a:tr h="463129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Проверить подключение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Проверьте соединение между двумя конечными устройствами.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8605084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00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" sz="1600" dirty="0"/>
              <a:t>Структура команд </a:t>
            </a:r>
            <a:br>
              <a:rPr lang="en-US" dirty="0"/>
            </a:br>
            <a:r>
              <a:rPr lang="ru" dirty="0"/>
              <a:t>. Функции справки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759" y="798944"/>
            <a:ext cx="7406641" cy="582816"/>
          </a:xfrm>
        </p:spPr>
        <p:txBody>
          <a:bodyPr/>
          <a:lstStyle/>
          <a:p>
            <a:pPr marL="0" indent="0">
              <a:buNone/>
            </a:pPr>
            <a:r>
              <a:rPr lang="ru" sz="1600" dirty="0"/>
              <a:t>В IOS доступны две формы справки: контекстно-зависимая справка и проверка синтаксиса команд.</a:t>
            </a:r>
          </a:p>
          <a:p>
            <a:pPr marL="261937" lvl="2" indent="0">
              <a:buNone/>
            </a:pPr>
            <a:endParaRPr lang="en-US" dirty="0"/>
          </a:p>
          <a:p>
            <a:pPr marL="261937" lvl="2" indent="0">
              <a:buNone/>
            </a:pPr>
            <a:endParaRPr lang="en-US" dirty="0"/>
          </a:p>
          <a:p>
            <a:endParaRPr lang="en-US" dirty="0"/>
          </a:p>
          <a:p>
            <a:endParaRPr lang="en-US" altLang="ja-JP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7E77DC-6EC5-C740-A91D-90AA88B5D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59" y="1453572"/>
            <a:ext cx="4206241" cy="201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" dirty="0"/>
              <a:t>Контекстно-зависимая справка позволяет быстро найти ответы на следующие вопросы:</a:t>
            </a:r>
          </a:p>
          <a:p>
            <a:pPr lvl="2"/>
            <a:r>
              <a:rPr lang="ru" dirty="0"/>
              <a:t>Какие команды доступны в каждом командном режиме?</a:t>
            </a:r>
          </a:p>
          <a:p>
            <a:pPr lvl="2"/>
            <a:r>
              <a:rPr lang="ru" dirty="0"/>
              <a:t>Какие команды начинаются с определенных символов или группы символов?</a:t>
            </a:r>
          </a:p>
          <a:p>
            <a:pPr lvl="2"/>
            <a:r>
              <a:rPr lang="ru" dirty="0"/>
              <a:t>Какие аргументы и ключевые слова доступны для конкретных команд?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ECCD72D-1F69-3241-8248-C477E21A6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961" y="1453572"/>
            <a:ext cx="3535680" cy="181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" dirty="0"/>
              <a:t>Проверка синтаксиса команды подтверждает, что пользователь ввел правильную команду.</a:t>
            </a:r>
          </a:p>
          <a:p>
            <a:pPr lvl="2"/>
            <a:r>
              <a:rPr lang="ru" dirty="0"/>
              <a:t>Если интерпретатор не может понять введенную команду, он предоставит обратную связь, описывающую ошибку в команде.</a:t>
            </a:r>
          </a:p>
          <a:p>
            <a:endParaRPr lang="en-US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42013-82B1-204A-A187-92F88CF9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3563781"/>
            <a:ext cx="2743200" cy="445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5D835-D284-C64C-8128-9D0E859F4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1" y="3563781"/>
            <a:ext cx="2743200" cy="445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232113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>
            <a:noAutofit/>
          </a:bodyPr>
          <a:lstStyle/>
          <a:p>
            <a:r>
              <a:rPr lang="ru" altLang="en-US" sz="1600" dirty="0"/>
              <a:t>о структуре команды </a:t>
            </a:r>
            <a:br>
              <a:rPr lang="en-US" altLang="en-US" dirty="0"/>
            </a:br>
            <a:r>
              <a:rPr lang="ru" altLang="en-US" dirty="0"/>
              <a:t>– контекстно-зависимая справка и проверка синтаксиса команды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253261-DB79-E748-B9A7-9E22033D33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Используйте команду help в пользовательском режиме EXEC, привилегированном режиме EXEC и в режиме глобальной конфигурации.</a:t>
            </a:r>
          </a:p>
          <a:p>
            <a:pPr lvl="1"/>
            <a:r>
              <a:rPr lang="ru" sz="1500" dirty="0"/>
              <a:t>Завершите команды и аргументы с помощью команды help</a:t>
            </a:r>
          </a:p>
          <a:p>
            <a:pPr lvl="1"/>
            <a:r>
              <a:rPr lang="ru" sz="1500" dirty="0"/>
              <a:t>Используйте средство проверки синтаксиса команд для исправления синтаксических ошибок и неполных команд.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23732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команд, </a:t>
            </a:r>
            <a:br>
              <a:rPr lang="en-US" dirty="0"/>
            </a:br>
            <a:r>
              <a:rPr lang="ru" dirty="0"/>
              <a:t>горячие клавиши и сочетания клавиш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0399" y="852663"/>
            <a:ext cx="8107681" cy="146381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Интерфейс командной строки IOS предоставляет горячие клавиши и сочетания клавиш, которые упрощают настройку, мониторинг и устранение неполадок.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Команды и ключевые слова можно сократить до минимального количества символов, которые идентифицируют уникальный выбор. Например, команду </a:t>
            </a:r>
            <a:r>
              <a:rPr lang="ru" sz="1600" b="1" dirty="0"/>
              <a:t>configure </a:t>
            </a:r>
            <a:r>
              <a:rPr lang="ru" sz="1600" dirty="0"/>
              <a:t>можно сократить до </a:t>
            </a:r>
            <a:r>
              <a:rPr lang="ru" sz="1600" b="1" dirty="0"/>
              <a:t>conf </a:t>
            </a:r>
            <a:r>
              <a:rPr lang="ru" sz="1600" dirty="0"/>
              <a:t>, поскольку </a:t>
            </a:r>
            <a:r>
              <a:rPr lang="ru" sz="1600" b="1" dirty="0"/>
              <a:t>configure </a:t>
            </a:r>
            <a:r>
              <a:rPr lang="ru" sz="1600" dirty="0"/>
              <a:t>— единственная команда, которая начинается с </a:t>
            </a:r>
            <a:r>
              <a:rPr lang="ru" sz="1600" b="1" dirty="0"/>
              <a:t>conf </a:t>
            </a:r>
            <a:r>
              <a:rPr lang="ru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altLang="ja-JP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01AB2-104C-D94E-AE37-A95B7349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020" y="2571750"/>
            <a:ext cx="2717800" cy="63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FA3EFC-521E-2F4F-B03D-C10C9DA9E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50" y="3401060"/>
            <a:ext cx="4889500" cy="5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826301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 </a:t>
            </a:r>
            <a:br>
              <a:rPr lang="en-US" dirty="0"/>
            </a:br>
            <a:r>
              <a:rPr lang="ru" dirty="0"/>
              <a:t>. Горячие клавиши и сочетания клавиш (продолжение)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0399" y="852663"/>
            <a:ext cx="8107681" cy="346217"/>
          </a:xfrm>
        </p:spPr>
        <p:txBody>
          <a:bodyPr/>
          <a:lstStyle/>
          <a:p>
            <a:r>
              <a:rPr lang="ru" sz="1600" dirty="0"/>
              <a:t>В таблице ниже представлен краткий список сочетаний клавиш для улучшения редактирования командной строки </a:t>
            </a:r>
            <a:r>
              <a:rPr lang="ru" dirty="0"/>
              <a:t>.</a:t>
            </a:r>
          </a:p>
          <a:p>
            <a:endParaRPr lang="en-US" altLang="ja-JP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7926FB-C2EF-1548-A7A3-1FDF65CDA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17191"/>
              </p:ext>
            </p:extLst>
          </p:nvPr>
        </p:nvGraphicFramePr>
        <p:xfrm>
          <a:off x="598300" y="1507776"/>
          <a:ext cx="8169780" cy="307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079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5611701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" sz="1800" dirty="0"/>
                        <a:t>Нажатие клавиши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" sz="18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ru" sz="1600" b="1" dirty="0">
                          <a:effectLst/>
                        </a:rPr>
                        <a:t>Вкладка</a:t>
                      </a:r>
                      <a:endParaRPr lang="en-US" sz="160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600" b="0">
                          <a:effectLst/>
                        </a:rPr>
                        <a:t>Завершает частичный ввод имени команды.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ru" sz="1600" b="1">
                          <a:effectLst/>
                        </a:rPr>
                        <a:t>Возврат на одну позицию</a:t>
                      </a:r>
                      <a:endParaRPr lang="en-US" sz="160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600" b="0" dirty="0">
                          <a:effectLst/>
                        </a:rPr>
                        <a:t>Стирает символ слева от курсора.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ru" sz="1600" b="1" dirty="0">
                          <a:effectLst/>
                        </a:rPr>
                        <a:t>Стрелка влево </a:t>
                      </a:r>
                      <a:r>
                        <a:rPr lang="ru" sz="1600" b="0" dirty="0">
                          <a:effectLst/>
                        </a:rPr>
                        <a:t>или </a:t>
                      </a:r>
                      <a:r>
                        <a:rPr lang="ru" sz="1600" b="1" dirty="0">
                          <a:effectLst/>
                        </a:rPr>
                        <a:t>Ctrl+B</a:t>
                      </a:r>
                      <a:endParaRPr lang="en-US" sz="160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600" b="0" dirty="0">
                          <a:effectLst/>
                        </a:rPr>
                        <a:t>Перемещает курсор на один символ влево.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ru" sz="1600" b="1" dirty="0">
                          <a:effectLst/>
                        </a:rPr>
                        <a:t>Стрелка вправо </a:t>
                      </a:r>
                      <a:r>
                        <a:rPr lang="ru" sz="1600" b="0" dirty="0">
                          <a:effectLst/>
                        </a:rPr>
                        <a:t>или </a:t>
                      </a:r>
                      <a:r>
                        <a:rPr lang="ru" sz="1600" b="1" dirty="0">
                          <a:effectLst/>
                        </a:rPr>
                        <a:t>Ctrl+F</a:t>
                      </a:r>
                      <a:endParaRPr lang="en-US" sz="160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600" b="0" dirty="0">
                          <a:effectLst/>
                        </a:rPr>
                        <a:t>Перемещает курсор на один символ вправо.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6857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fontAlgn="ctr"/>
                      <a:r>
                        <a:rPr lang="ru" sz="1600" b="1" dirty="0">
                          <a:effectLst/>
                        </a:rPr>
                        <a:t>Стрелка вверх </a:t>
                      </a:r>
                      <a:r>
                        <a:rPr lang="ru" sz="1600" b="0" dirty="0">
                          <a:effectLst/>
                        </a:rPr>
                        <a:t>или </a:t>
                      </a:r>
                      <a:r>
                        <a:rPr lang="ru" sz="1600" b="1" dirty="0">
                          <a:effectLst/>
                        </a:rPr>
                        <a:t>Ctrl+P</a:t>
                      </a:r>
                      <a:endParaRPr lang="en-US" sz="160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600" b="0" dirty="0">
                          <a:effectLst/>
                        </a:rPr>
                        <a:t>Вызывает команды из буфера истории, начиная с самых последних команд.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2497077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094463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/>
              <a:t>Структура команд </a:t>
            </a:r>
            <a:br>
              <a:rPr lang="en-US" dirty="0"/>
            </a:br>
            <a:r>
              <a:rPr lang="ru" dirty="0"/>
              <a:t>. Горячие клавиши и сочетания клавиш (продолжение)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4C0645-E185-E14D-BE57-D9D754DCF7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037" y="852663"/>
            <a:ext cx="4043687" cy="131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sz="1400" dirty="0"/>
              <a:t>Когда вывод команды выдает больше текста, чем может быть отображено в окне терминала, IOS отобразит приглашение </a:t>
            </a:r>
            <a:r>
              <a:rPr lang="ru" sz="1400" b="1" dirty="0"/>
              <a:t>«--More--» </a:t>
            </a:r>
            <a:r>
              <a:rPr lang="ru" sz="1400" dirty="0"/>
              <a:t>. В таблице ниже описаны сочетания клавиш, которые можно использовать при отображении этого приглашения.</a:t>
            </a:r>
            <a:endParaRPr lang="en-US" altLang="ja-JP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25177-1828-664C-8118-894B1B29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762" y="1092891"/>
            <a:ext cx="3759201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" sz="1400" dirty="0"/>
              <a:t>В таблице ниже перечислены команды, которые можно использовать для выхода из операции.</a:t>
            </a:r>
            <a:endParaRPr lang="en-US" altLang="ja-JP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B480E-7A6D-8D47-84A2-2A0D70DBA569}"/>
              </a:ext>
            </a:extLst>
          </p:cNvPr>
          <p:cNvSpPr txBox="1"/>
          <p:nvPr/>
        </p:nvSpPr>
        <p:spPr>
          <a:xfrm>
            <a:off x="1670858" y="4180010"/>
            <a:ext cx="66578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dirty="0">
                <a:solidFill>
                  <a:srgbClr val="000000"/>
                </a:solidFill>
              </a:rPr>
              <a:t>Примечание: Чтобы увидеть больше горячих клавиш и сочетаний клавиш, обратитесь к разделу 2.3.5.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CE2A07B-4FCF-B84B-9C9F-0212AB070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721810"/>
              </p:ext>
            </p:extLst>
          </p:nvPr>
        </p:nvGraphicFramePr>
        <p:xfrm>
          <a:off x="4571998" y="2163063"/>
          <a:ext cx="4490728" cy="2343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136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3171592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227045">
                <a:tc>
                  <a:txBody>
                    <a:bodyPr/>
                    <a:lstStyle/>
                    <a:p>
                      <a:r>
                        <a:rPr lang="ru" sz="1200" dirty="0"/>
                        <a:t>Нажатие клавиши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" sz="12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502075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Ctrl-C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В любом режиме конфигурации завершает режим конфигурации и возвращается в привилегированный режим EXEC.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476164">
                <a:tc>
                  <a:txBody>
                    <a:bodyPr/>
                    <a:lstStyle/>
                    <a:p>
                      <a:pPr fontAlgn="ctr"/>
                      <a:r>
                        <a:rPr lang="ru" sz="1050" b="1" dirty="0">
                          <a:effectLst/>
                        </a:rPr>
                        <a:t>Ctrl-Z</a:t>
                      </a:r>
                      <a:endParaRPr lang="en-US" sz="1050" b="0" dirty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>
                          <a:effectLst/>
                        </a:rPr>
                        <a:t>В любом режиме конфигурации завершает режим конфигурации и возвращается в привилегированный режим EXEC.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476164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Ctrl-Shift-6</a:t>
                      </a:r>
                      <a:endParaRPr lang="en-US" sz="1050" b="0">
                        <a:effectLst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Универсальная последовательность прерывания, используемая для прерывания DNS-поиска, трассировки маршрутов, пингов и т. д.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0169B05-C0C2-8F40-9CAB-6506A2AF6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58243"/>
              </p:ext>
            </p:extLst>
          </p:nvPr>
        </p:nvGraphicFramePr>
        <p:xfrm>
          <a:off x="447037" y="2163063"/>
          <a:ext cx="3861462" cy="210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018">
                  <a:extLst>
                    <a:ext uri="{9D8B030D-6E8A-4147-A177-3AD203B41FA5}">
                      <a16:colId xmlns:a16="http://schemas.microsoft.com/office/drawing/2014/main" val="1180500583"/>
                    </a:ext>
                  </a:extLst>
                </a:gridCol>
                <a:gridCol w="2391444">
                  <a:extLst>
                    <a:ext uri="{9D8B030D-6E8A-4147-A177-3AD203B41FA5}">
                      <a16:colId xmlns:a16="http://schemas.microsoft.com/office/drawing/2014/main" val="2741835617"/>
                    </a:ext>
                  </a:extLst>
                </a:gridCol>
              </a:tblGrid>
              <a:tr h="301674">
                <a:tc>
                  <a:txBody>
                    <a:bodyPr/>
                    <a:lstStyle/>
                    <a:p>
                      <a:r>
                        <a:rPr lang="ru" sz="1200" dirty="0"/>
                        <a:t>Нажатие клавиши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" sz="1200" dirty="0"/>
                        <a:t>Описание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626540"/>
                  </a:ext>
                </a:extLst>
              </a:tr>
              <a:tr h="552140">
                <a:tc>
                  <a:txBody>
                    <a:bodyPr/>
                    <a:lstStyle/>
                    <a:p>
                      <a:pPr fontAlgn="ctr"/>
                      <a:r>
                        <a:rPr lang="ru" sz="1050" b="1">
                          <a:effectLst/>
                        </a:rPr>
                        <a:t>Введите </a:t>
                      </a:r>
                      <a:r>
                        <a:rPr lang="ru" sz="1050" b="0">
                          <a:effectLst/>
                        </a:rPr>
                        <a:t>ключ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Отображает следующую строку.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639080909"/>
                  </a:ext>
                </a:extLst>
              </a:tr>
              <a:tr h="523645">
                <a:tc>
                  <a:txBody>
                    <a:bodyPr/>
                    <a:lstStyle/>
                    <a:p>
                      <a:pPr fontAlgn="ctr"/>
                      <a:r>
                        <a:rPr lang="ru" sz="1050" b="1" dirty="0">
                          <a:effectLst/>
                        </a:rPr>
                        <a:t>Пробел</a:t>
                      </a:r>
                      <a:r>
                        <a:rPr lang="ru" sz="1050" b="0" dirty="0">
                          <a:effectLst/>
                        </a:rPr>
                        <a:t>​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>
                          <a:effectLst/>
                        </a:rPr>
                        <a:t>Отображает следующий экран.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82093158"/>
                  </a:ext>
                </a:extLst>
              </a:tr>
              <a:tr h="523645"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Любой другой ключ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" sz="1050" b="0" dirty="0">
                          <a:effectLst/>
                        </a:rPr>
                        <a:t>Завершает строку отображения, возвращаясь в привилегированный режим EXEC.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2184004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5958242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о структуре команд </a:t>
            </a:r>
            <a:br>
              <a:rPr lang="en-US" altLang="en-US" dirty="0"/>
            </a:br>
            <a:r>
              <a:rPr lang="ru" altLang="en-US" dirty="0"/>
              <a:t>– горячие клавиши и сочетания клавиш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Клавиша Tab (завершение ввода с помощью клавиши Tab)</a:t>
            </a:r>
          </a:p>
          <a:p>
            <a:pPr lvl="1"/>
            <a:r>
              <a:rPr lang="ru" sz="1500" dirty="0"/>
              <a:t>Сокращение команды</a:t>
            </a:r>
          </a:p>
          <a:p>
            <a:pPr lvl="1"/>
            <a:r>
              <a:rPr lang="ru" sz="1500" dirty="0"/>
              <a:t>Клавиша со стрелкой вверх и вниз</a:t>
            </a:r>
          </a:p>
          <a:p>
            <a:pPr lvl="1"/>
            <a:r>
              <a:rPr lang="ru" sz="1500" dirty="0"/>
              <a:t>CTRL+С</a:t>
            </a:r>
          </a:p>
          <a:p>
            <a:pPr lvl="1"/>
            <a:r>
              <a:rPr lang="ru" sz="1500" dirty="0"/>
              <a:t>CTRL+Z</a:t>
            </a:r>
          </a:p>
          <a:p>
            <a:pPr lvl="1"/>
            <a:r>
              <a:rPr lang="ru" sz="1500" dirty="0"/>
              <a:t>CTRL + Шифт + 6</a:t>
            </a:r>
          </a:p>
          <a:p>
            <a:pPr lvl="1"/>
            <a:r>
              <a:rPr lang="ru" sz="1500" dirty="0"/>
              <a:t>CTRL+R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2749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Структура команд </a:t>
            </a:r>
            <a:br>
              <a:rPr lang="en-US" altLang="en-US" dirty="0"/>
            </a:br>
            <a:r>
              <a:rPr lang="ru" altLang="en-US" dirty="0"/>
              <a:t>Packet Tracer – Навигация по IOS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Packet Tracer вы будете делать следующее: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Установите основные соединения, получите доступ к CLI и изучите справку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Изучите режимы EXEC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Установите часы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99657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1809820"/>
          </a:xfrm>
        </p:spPr>
        <p:txBody>
          <a:bodyPr/>
          <a:lstStyle/>
          <a:p>
            <a:r>
              <a:rPr lang="ru" altLang="en-US" sz="1600" dirty="0"/>
              <a:t>Структура команд </a:t>
            </a:r>
            <a:br>
              <a:rPr lang="en-US" altLang="en-US" dirty="0"/>
            </a:br>
            <a:r>
              <a:rPr lang="ru" altLang="en-US" dirty="0"/>
              <a:t>Packet Tracer — навигация по IOS с использованием Tera Term для подключения консоли — </a:t>
            </a:r>
            <a:br>
              <a:rPr lang="en-US" altLang="en-US" dirty="0"/>
            </a:br>
            <a:r>
              <a:rPr lang="ru" altLang="en-US" dirty="0"/>
              <a:t>Лабораторная работа по физическому режиму — навигация по IOS с использованием Tera Term для подключения консоли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928692"/>
            <a:ext cx="8649325" cy="262831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" dirty="0"/>
              <a:t>В ходе выполнения упражнений физического режима Packet Tracer и лабораторной работы вам предстоит выполнить следующие задачи:</a:t>
            </a:r>
          </a:p>
          <a:p>
            <a:r>
              <a:rPr lang="ru" dirty="0"/>
              <a:t>Доступ к коммутатору Cisco через последовательный консольный порт</a:t>
            </a:r>
          </a:p>
          <a:p>
            <a:r>
              <a:rPr lang="ru" dirty="0"/>
              <a:t>Отображение и настройка основных параметров устройства</a:t>
            </a:r>
          </a:p>
          <a:p>
            <a:r>
              <a:rPr lang="ru" dirty="0"/>
              <a:t>Доступ к маршрутизатору Cisco с помощью консольного кабеля Mini-USB (Примечание: эта цель является необязательной в лабораторной работе.)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6758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80314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2.4 Basic Device Configuration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Базовая конфигурация устройства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Имена устройств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839" y="855701"/>
            <a:ext cx="5920163" cy="1102977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Первой командой настройки любого устройства должно быть присвоение ему уникального имени хоста.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По умолчанию всем устройствам присваивается заводское имя по умолчанию. Например, коммутатор Cisco IOS — «Switch».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6431B1F-CF88-7348-B7DE-E17404CC367A}"/>
              </a:ext>
            </a:extLst>
          </p:cNvPr>
          <p:cNvSpPr txBox="1">
            <a:spLocks/>
          </p:cNvSpPr>
          <p:nvPr/>
        </p:nvSpPr>
        <p:spPr bwMode="auto">
          <a:xfrm>
            <a:off x="277838" y="2106592"/>
            <a:ext cx="4202721" cy="225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Руководство по именованию устройств: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Начните с буквы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Не содержать пробелов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Заканчивайтесь буквой или цифрой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Используйте только буквы, цифры и тире.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Длина имени не должна превышать 64 символов.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CDB78-5B44-2540-9744-45DBDB654D0E}"/>
              </a:ext>
            </a:extLst>
          </p:cNvPr>
          <p:cNvSpPr txBox="1"/>
          <p:nvPr/>
        </p:nvSpPr>
        <p:spPr>
          <a:xfrm>
            <a:off x="5068861" y="3310870"/>
            <a:ext cx="3613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b="1" dirty="0">
                <a:solidFill>
                  <a:srgbClr val="000000"/>
                </a:solidFill>
              </a:rPr>
              <a:t>Примечание </a:t>
            </a:r>
            <a:r>
              <a:rPr lang="ru" sz="1500" dirty="0">
                <a:solidFill>
                  <a:srgbClr val="000000"/>
                </a:solidFill>
              </a:rPr>
              <a:t>: Чтобы вернуть коммутатор к приглашению по умолчанию, используйте команду глобальной конфигурации </a:t>
            </a:r>
            <a:r>
              <a:rPr lang="ru" sz="1500" b="1" dirty="0">
                <a:solidFill>
                  <a:srgbClr val="000000"/>
                </a:solidFill>
              </a:rPr>
              <a:t>no hostname </a:t>
            </a:r>
            <a:r>
              <a:rPr lang="ru" sz="15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4244C-923F-EB45-BEF5-9FC7D9C2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340" y="2342912"/>
            <a:ext cx="3797300" cy="62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57050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7598042" cy="92964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2.1 Cisco IOS Access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Основные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рекомендации по паролю для конфигурации устройства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8602403" cy="1015663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Использование слабых или легко угадываемых паролей представляет собой проблему безопасности.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Все сетевые устройства должны ограничивать административный доступ, защищая привилегированный EXEC, пользовательский EXEC и удаленный доступ Telnet с помощью паролей. Кроме того, все пароли должны быть зашифрованы, а также должны быть предоставлены юридические уведомления.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0CEA0DA-9080-6645-9105-927BD0003465}"/>
              </a:ext>
            </a:extLst>
          </p:cNvPr>
          <p:cNvSpPr txBox="1">
            <a:spLocks/>
          </p:cNvSpPr>
          <p:nvPr/>
        </p:nvSpPr>
        <p:spPr bwMode="auto">
          <a:xfrm>
            <a:off x="236797" y="2099935"/>
            <a:ext cx="4933719" cy="264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Рекомендации по выбору пароля: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Используйте пароли длиной более восьми символов.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Используйте комбинацию заглавных и строчных букв, цифр, специальных символов и/или числовых последовательностей.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Избегайте использования одного и того же пароля для всех устройств.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ru" sz="1600" dirty="0"/>
              <a:t>Не используйте общеупотребительные слова, поскольку их легко угадать.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318200-AE19-D542-A5B9-DE4D452C1D12}"/>
              </a:ext>
            </a:extLst>
          </p:cNvPr>
          <p:cNvSpPr/>
          <p:nvPr/>
        </p:nvSpPr>
        <p:spPr>
          <a:xfrm>
            <a:off x="5098473" y="3508289"/>
            <a:ext cx="4045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400" b="1" dirty="0">
                <a:solidFill>
                  <a:srgbClr val="000000"/>
                </a:solidFill>
                <a:latin typeface="CiscoSans"/>
              </a:rPr>
              <a:t>Примечание: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большинство лабораторных работ в этом курсе используют простые пароли, такие как </a:t>
            </a:r>
            <a:r>
              <a:rPr lang="ru" sz="1400" b="1" dirty="0">
                <a:solidFill>
                  <a:srgbClr val="000000"/>
                </a:solidFill>
                <a:latin typeface="CiscoSans"/>
              </a:rPr>
              <a:t>cisco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или </a:t>
            </a:r>
            <a:r>
              <a:rPr lang="ru" sz="1400" b="1" dirty="0">
                <a:solidFill>
                  <a:srgbClr val="000000"/>
                </a:solidFill>
                <a:latin typeface="CiscoSans"/>
              </a:rPr>
              <a:t>class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. Эти пароли считаются слабыми и легко угадываемыми, поэтому их следует избегать в производственных средах.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0751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Базовая конфигурация устройства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Настройка паролей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1865173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Обеспечение доступа пользователя к режиму EXEC: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400" dirty="0"/>
              <a:t>Сначала войдите в режим конфигурации линейной консоли с помощью команды </a:t>
            </a:r>
            <a:r>
              <a:rPr lang="ru" sz="1400" b="1" dirty="0"/>
              <a:t>line console 0 </a:t>
            </a:r>
            <a:r>
              <a:rPr lang="ru" sz="1400" dirty="0"/>
              <a:t>в режиме глобальной конфигурации.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400" dirty="0"/>
              <a:t>Далее укажите пароль пользователя для режима EXEC, используя </a:t>
            </a:r>
            <a:r>
              <a:rPr lang="ru" sz="1400" b="1" dirty="0"/>
              <a:t>пароль</a:t>
            </a:r>
            <a:r>
              <a:rPr lang="ru" sz="1400" dirty="0"/>
              <a:t> команда </a:t>
            </a:r>
            <a:r>
              <a:rPr lang="ru" sz="1400" i="1" dirty="0"/>
              <a:t>пароля </a:t>
            </a:r>
            <a:r>
              <a:rPr lang="ru" sz="1400" dirty="0"/>
              <a:t>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400" dirty="0"/>
              <a:t>Наконец, включите доступ пользователя EXEC с помощью команды </a:t>
            </a:r>
            <a:r>
              <a:rPr lang="ru" sz="1400" b="1" dirty="0"/>
              <a:t>login </a:t>
            </a:r>
            <a:r>
              <a:rPr lang="ru" sz="1400" dirty="0"/>
              <a:t>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15682D-8C23-7846-94B0-7798DE15A7B5}"/>
              </a:ext>
            </a:extLst>
          </p:cNvPr>
          <p:cNvSpPr txBox="1">
            <a:spLocks/>
          </p:cNvSpPr>
          <p:nvPr/>
        </p:nvSpPr>
        <p:spPr bwMode="auto">
          <a:xfrm>
            <a:off x="145356" y="2944203"/>
            <a:ext cx="4426644" cy="107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sz="1600" dirty="0"/>
              <a:t>Обеспечение доступа к привилегированному режиму EXEC: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300" dirty="0"/>
              <a:t>Сначала войдите в режим глобальной конфигурации.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300" dirty="0"/>
              <a:t>Далее используйте </a:t>
            </a:r>
            <a:r>
              <a:rPr lang="ru" sz="1300" b="1" dirty="0"/>
              <a:t>секрет включения</a:t>
            </a:r>
            <a:r>
              <a:rPr lang="ru" sz="1300" dirty="0"/>
              <a:t> команда </a:t>
            </a:r>
            <a:r>
              <a:rPr lang="ru" sz="1300" i="1" dirty="0"/>
              <a:t>пароля </a:t>
            </a:r>
            <a:r>
              <a:rPr lang="ru" sz="13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E8DCB-ADC8-5149-96DE-4E8790F2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3" y="1223873"/>
            <a:ext cx="3937000" cy="1104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20BD9-091B-B44F-B1C1-A553064ED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3" y="2944203"/>
            <a:ext cx="3937000" cy="76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11612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Базовая конфигурация устройства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Настройка паролей (продолжение)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1865173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sz="1600" dirty="0"/>
              <a:t>Обеспечение доступа к линии VTY: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600" dirty="0"/>
              <a:t>Сначала войдите в режим конфигурации линии VTY с помощью команды </a:t>
            </a:r>
            <a:r>
              <a:rPr lang="ru" sz="1600" b="1" dirty="0"/>
              <a:t>line </a:t>
            </a:r>
            <a:r>
              <a:rPr lang="ru" sz="1600" b="1" dirty="0" err="1"/>
              <a:t>vty </a:t>
            </a:r>
            <a:r>
              <a:rPr lang="ru" sz="1600" b="1" dirty="0"/>
              <a:t>0 15 </a:t>
            </a:r>
            <a:r>
              <a:rPr lang="ru" sz="1600" dirty="0"/>
              <a:t>в режиме глобальной конфигурации.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600" dirty="0"/>
              <a:t>Далее укажите пароль VTY, используя </a:t>
            </a:r>
            <a:r>
              <a:rPr lang="ru" sz="1600" b="1" dirty="0"/>
              <a:t>пароль</a:t>
            </a:r>
            <a:r>
              <a:rPr lang="ru" sz="1600" dirty="0"/>
              <a:t> команда </a:t>
            </a:r>
            <a:r>
              <a:rPr lang="ru" sz="1600" i="1" dirty="0"/>
              <a:t>пароля </a:t>
            </a:r>
            <a:r>
              <a:rPr lang="ru" sz="1600" dirty="0"/>
              <a:t>.</a:t>
            </a:r>
          </a:p>
          <a:p>
            <a:pPr lvl="2">
              <a:lnSpc>
                <a:spcPct val="85000"/>
              </a:lnSpc>
              <a:spcBef>
                <a:spcPct val="30000"/>
              </a:spcBef>
            </a:pPr>
            <a:r>
              <a:rPr lang="ru" sz="1600" dirty="0"/>
              <a:t>Наконец, включите доступ VTY с помощью команды </a:t>
            </a:r>
            <a:r>
              <a:rPr lang="ru" sz="1600" b="1" dirty="0"/>
              <a:t>login </a:t>
            </a:r>
            <a:r>
              <a:rPr lang="ru" sz="1600" dirty="0"/>
              <a:t>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315682D-8C23-7846-94B0-7798DE15A7B5}"/>
              </a:ext>
            </a:extLst>
          </p:cNvPr>
          <p:cNvSpPr txBox="1">
            <a:spLocks/>
          </p:cNvSpPr>
          <p:nvPr/>
        </p:nvSpPr>
        <p:spPr bwMode="auto">
          <a:xfrm>
            <a:off x="615142" y="3505895"/>
            <a:ext cx="8242329" cy="8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sz="1600" dirty="0"/>
              <a:t>Примечание: линии VTY позволяют осуществлять удаленный доступ к устройству с помощью Telnet или SSH. Многие коммутаторы Cisco поддерживают до 16 линий VTY, пронумерованных от 0 до 15.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2E3DC5-E488-A24E-A130-E6D55646C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60" y="1325473"/>
            <a:ext cx="3937000" cy="109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12594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Базовая конфигурация устройства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Шифрование паролей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4572000" cy="128605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Файлы startup-config и running-config отображают большинство паролей в открытом виде.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Чтобы зашифровать все текстовые пароли, используйте команду глобальной конфигурации </a:t>
            </a:r>
            <a:r>
              <a:rPr lang="ru" b="1" dirty="0"/>
              <a:t>service password-encryption </a:t>
            </a:r>
            <a:r>
              <a:rPr lang="ru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66E54-D88F-184C-BDE9-F1AF6D4B4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57" y="2649220"/>
            <a:ext cx="4572000" cy="77637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E69F5FC-840B-2149-BCA9-4C8674310204}"/>
              </a:ext>
            </a:extLst>
          </p:cNvPr>
          <p:cNvSpPr txBox="1">
            <a:spLocks/>
          </p:cNvSpPr>
          <p:nvPr/>
        </p:nvSpPr>
        <p:spPr bwMode="auto">
          <a:xfrm>
            <a:off x="4815434" y="938988"/>
            <a:ext cx="4040563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Используйте команду </a:t>
            </a:r>
            <a:r>
              <a:rPr lang="ru" b="1" dirty="0"/>
              <a:t>show running-config </a:t>
            </a:r>
            <a:r>
              <a:rPr lang="ru" dirty="0"/>
              <a:t>, чтобы убедиться, что пароли на устройстве теперь зашифрованы.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F49EA-017E-5C47-97D3-D4F34278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515" y="2031878"/>
            <a:ext cx="3200400" cy="2011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13811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dirty="0">
                <a:latin typeface="Arial" charset="0"/>
              </a:rPr>
              <a:t>Сообщения баннера </a:t>
            </a:r>
            <a:r>
              <a:rPr lang="ru" sz="1600" dirty="0">
                <a:latin typeface="Arial" charset="0"/>
              </a:rPr>
              <a:t>базовой конфигурации устройства</a:t>
            </a:r>
            <a:br>
              <a:rPr lang="en-US" dirty="0">
                <a:latin typeface="Arial" charset="0"/>
              </a:rPr>
            </a:br>
            <a:endParaRPr lang="en-US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53416"/>
            <a:ext cx="3857686" cy="165642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Баннерное сообщение важно для предупреждения неавторизованного персонала о попытках доступа к устройству.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Чтобы создать баннерное сообщение дня на сетевом устройстве, используйте </a:t>
            </a:r>
            <a:r>
              <a:rPr lang="ru" b="1" dirty="0"/>
              <a:t>баннер motd #</a:t>
            </a:r>
            <a:r>
              <a:rPr lang="ru" dirty="0"/>
              <a:t> </a:t>
            </a:r>
            <a:r>
              <a:rPr lang="ru" i="1" dirty="0"/>
              <a:t>сообщение дня</a:t>
            </a:r>
            <a:r>
              <a:rPr lang="ru" dirty="0"/>
              <a:t> </a:t>
            </a:r>
            <a:r>
              <a:rPr lang="ru" b="1" dirty="0"/>
              <a:t># </a:t>
            </a:r>
            <a:r>
              <a:rPr lang="ru" dirty="0"/>
              <a:t>глобальная команда конфигурации.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5F848-50A9-7F4C-A32B-E10093014FC5}"/>
              </a:ext>
            </a:extLst>
          </p:cNvPr>
          <p:cNvSpPr txBox="1"/>
          <p:nvPr/>
        </p:nvSpPr>
        <p:spPr>
          <a:xfrm>
            <a:off x="145357" y="3019213"/>
            <a:ext cx="3857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400" dirty="0">
                <a:solidFill>
                  <a:srgbClr val="000000"/>
                </a:solidFill>
              </a:rPr>
              <a:t>Примечание: «#» в синтаксисе команды называется разделительным символом. Он вводится до и после сообщения.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83745-1DCA-1047-AA24-24BE15C677FD}"/>
              </a:ext>
            </a:extLst>
          </p:cNvPr>
          <p:cNvSpPr txBox="1"/>
          <p:nvPr/>
        </p:nvSpPr>
        <p:spPr>
          <a:xfrm>
            <a:off x="4268947" y="1849911"/>
            <a:ext cx="48750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300" dirty="0">
                <a:solidFill>
                  <a:srgbClr val="000000"/>
                </a:solidFill>
              </a:rPr>
              <a:t>Баннер будет отображаться при попытках доступа к устройству.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4FB59-A7E8-A948-A91A-1A2DB32D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19" y="1155127"/>
            <a:ext cx="4114800" cy="441924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042AFCFA-3C88-2746-8367-C4F01C2C5180}"/>
              </a:ext>
            </a:extLst>
          </p:cNvPr>
          <p:cNvSpPr/>
          <p:nvPr/>
        </p:nvSpPr>
        <p:spPr>
          <a:xfrm>
            <a:off x="6512558" y="2210830"/>
            <a:ext cx="187961" cy="292389"/>
          </a:xfrm>
          <a:prstGeom prst="down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FC48511-93D1-C14A-B136-4967FBBB0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958" y="2571750"/>
            <a:ext cx="2743200" cy="1633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650258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по базовой конфигурации устройства </a:t>
            </a:r>
            <a:br>
              <a:rPr lang="en-US" altLang="en-US" dirty="0"/>
            </a:br>
            <a:r>
              <a:rPr lang="ru" altLang="en-US" dirty="0"/>
              <a:t>– безопасный административный доступ к коммутатору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57D5E8-2FBB-CF40-8B61-E9D3CCDC75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Получите доступ к командной строке для защиты коммутатора.</a:t>
            </a:r>
          </a:p>
          <a:p>
            <a:pPr lvl="1"/>
            <a:r>
              <a:rPr lang="ru" sz="1500" dirty="0"/>
              <a:t>Безопасный доступ к консольному порту</a:t>
            </a:r>
          </a:p>
          <a:p>
            <a:pPr lvl="1"/>
            <a:r>
              <a:rPr lang="ru" sz="1500" dirty="0"/>
              <a:t>Безопасный виртуальный терминальный доступ для удаленного доступа</a:t>
            </a:r>
          </a:p>
          <a:p>
            <a:pPr lvl="1"/>
            <a:r>
              <a:rPr lang="ru" sz="1500" dirty="0"/>
              <a:t>Шифровать пароли на коммутаторе</a:t>
            </a:r>
          </a:p>
          <a:p>
            <a:pPr lvl="1"/>
            <a:r>
              <a:rPr lang="ru" sz="1500" dirty="0"/>
              <a:t>Настройте баннерное сообщение</a:t>
            </a:r>
          </a:p>
          <a:p>
            <a:pPr lvl="1"/>
            <a:r>
              <a:rPr lang="ru" sz="1500" dirty="0"/>
              <a:t>Проверьте изменения безопасности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15442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49120"/>
            <a:ext cx="8280314" cy="8686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2.5 Save Configurations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6025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Сохранение конфигураций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Конфигурационные файлы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8853286" cy="1844852"/>
          </a:xfrm>
        </p:spPr>
        <p:txBody>
          <a:bodyPr/>
          <a:lstStyle/>
          <a:p>
            <a:r>
              <a:rPr lang="ru" dirty="0"/>
              <a:t>Конфигурация устройства хранится в двух системных файлах:</a:t>
            </a:r>
          </a:p>
          <a:p>
            <a:pPr lvl="2"/>
            <a:r>
              <a:rPr lang="ru" b="1" dirty="0"/>
              <a:t>startup-config </a:t>
            </a:r>
            <a:r>
              <a:rPr lang="ru" dirty="0"/>
              <a:t>- Это сохраненный файл конфигурации, который хранится в NVRAM. Он содержит все команды, которые будут использоваться устройством при запуске или перезагрузке. Флэш-память не теряет свое содержимое при выключении устройства.</a:t>
            </a:r>
          </a:p>
          <a:p>
            <a:pPr lvl="2"/>
            <a:r>
              <a:rPr lang="ru" b="1" dirty="0"/>
              <a:t>running-config </a:t>
            </a:r>
            <a:r>
              <a:rPr lang="ru" dirty="0"/>
              <a:t>— хранится в оперативной памяти (ОЗУ). Отражает текущую конфигурацию. Изменение текущей конфигурации немедленно влияет на работу устройства Cisco. ОЗУ — энергозависимая память. Она теряет все свое содержимое при выключении или перезапуске устройства.</a:t>
            </a:r>
          </a:p>
          <a:p>
            <a:pPr lvl="2"/>
            <a:r>
              <a:rPr lang="ru" dirty="0"/>
              <a:t>Чтобы сохранить изменения, внесенные в текущую конфигурацию, в файле конфигурации запуска, используйте команду привилегированного режима EXEC </a:t>
            </a:r>
            <a:r>
              <a:rPr lang="ru" b="1" dirty="0"/>
              <a:t>copy running-config startup-config </a:t>
            </a:r>
            <a:r>
              <a:rPr lang="ru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4511C-BFF5-1740-9D8D-5996599CE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9" y="2923884"/>
            <a:ext cx="3797300" cy="158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10BADB-2ABF-2846-9C26-13D42A997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351" y="2923884"/>
            <a:ext cx="3797300" cy="158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996907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Сохранение конфигураций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Изменение текущих конфигураций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5517" y="798944"/>
            <a:ext cx="4411993" cy="3693972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Если изменения, внесенные в текущую конфигурацию, не дали желаемого эффекта, а текущая конфигурация еще не сохранена, вы можете восстановить предыдущую конфигурацию устройства. Для этого вы можете: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Удалите измененные команды по отдельности.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Перезагрузите устройство с помощью команды </a:t>
            </a:r>
            <a:r>
              <a:rPr lang="ru" b="1" dirty="0"/>
              <a:t>reload </a:t>
            </a:r>
            <a:r>
              <a:rPr lang="ru" dirty="0"/>
              <a:t>в режиме привилегированного EXEC. </a:t>
            </a:r>
            <a:r>
              <a:rPr lang="ru" i="1" dirty="0"/>
              <a:t>Примечание: это приведет к кратковременному отключению устройства, что приведет к простою сети.</a:t>
            </a:r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Если нежелательные изменения были сохранены в startup-config, может потребоваться очистить все конфигурации с помощью команды </a:t>
            </a:r>
            <a:r>
              <a:rPr lang="ru" b="1" dirty="0"/>
              <a:t>erasure startup-config </a:t>
            </a:r>
            <a:r>
              <a:rPr lang="ru" dirty="0"/>
              <a:t>в привилегированном режиме EXEC.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После удаления файла конфигурации запуска перезагрузите устройство, чтобы очистить файл конфигурации запуска из оперативной памяти.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4B416-7F0C-F94A-8800-45BC8F45B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492" y="1279716"/>
            <a:ext cx="4403011" cy="578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1490C5-758B-324F-9836-42699B382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10" y="3220977"/>
            <a:ext cx="4411993" cy="642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80115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«Сохранение конфигураций» </a:t>
            </a:r>
            <a:br>
              <a:rPr lang="en-US" altLang="en-US" dirty="0"/>
            </a:br>
            <a:r>
              <a:rPr lang="ru" altLang="en-US" dirty="0"/>
              <a:t>— изменение текущей конфигурации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217619-873A-8243-BF56-AA8210C3E7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pPr lvl="1"/>
            <a:r>
              <a:rPr lang="ru" sz="1500" dirty="0"/>
              <a:t>Скопируйте файл running-config в файл startup-config.</a:t>
            </a:r>
          </a:p>
          <a:p>
            <a:pPr lvl="1"/>
            <a:r>
              <a:rPr lang="ru" sz="1500" dirty="0"/>
              <a:t>Показать файлы в каталоге флэш-памяти или NVRAM</a:t>
            </a:r>
          </a:p>
          <a:p>
            <a:pPr lvl="1"/>
            <a:r>
              <a:rPr lang="ru" sz="1500" dirty="0"/>
              <a:t>Используйте сокращение команд</a:t>
            </a:r>
          </a:p>
          <a:p>
            <a:pPr lvl="1"/>
            <a:r>
              <a:rPr lang="ru" sz="1500" dirty="0"/>
              <a:t>Удалить файл конфигурации запуска</a:t>
            </a:r>
          </a:p>
          <a:p>
            <a:pPr lvl="1"/>
            <a:r>
              <a:rPr lang="ru" sz="1500" dirty="0"/>
              <a:t>Скопируйте файл start-config в файл running-config.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01374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Операционные системы </a:t>
            </a:r>
            <a:r>
              <a:rPr lang="ru" altLang="en-US" sz="1600" dirty="0"/>
              <a:t>доступа Cisco IOS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888396"/>
            <a:ext cx="5239786" cy="295721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sz="1600" b="1" dirty="0"/>
              <a:t>Shell </a:t>
            </a:r>
            <a:r>
              <a:rPr lang="ru" sz="1600" dirty="0"/>
              <a:t>- Пользовательский интерфейс, который позволяет пользователям запрашивать определенные задачи с компьютера. Эти запросы могут быть сделаны либо через интерфейс CLI, либо через GUI.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1600" b="1" dirty="0"/>
              <a:t>Ядро </a:t>
            </a:r>
            <a:r>
              <a:rPr lang="ru" sz="1600" dirty="0"/>
              <a:t>— обеспечивает взаимодействие между аппаратным и программным обеспечением компьютера и управляет использованием аппаратных ресурсов для удовлетворения требований программного обеспечения.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1600" b="1" dirty="0"/>
              <a:t>Аппаратное обеспечение </a:t>
            </a:r>
            <a:r>
              <a:rPr lang="ru" sz="1600" dirty="0"/>
              <a:t>— физическая часть компьютера, включая лежащую в его основе электронику.</a:t>
            </a:r>
          </a:p>
          <a:p>
            <a:endParaRPr lang="en-US" altLang="ja-JP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6F667F-628C-7D82-536F-B331B8055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03" y="1568065"/>
            <a:ext cx="3909943" cy="2277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3303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Сохранение конфигураций </a:t>
            </a:r>
            <a:br>
              <a:rPr lang="en-US" sz="1600" dirty="0">
                <a:latin typeface="Arial" charset="0"/>
              </a:rPr>
            </a:br>
            <a:r>
              <a:rPr lang="ru" dirty="0">
                <a:latin typeface="Arial" charset="0"/>
              </a:rPr>
              <a:t>Захват конфигурации в текстовый файл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1025868"/>
            <a:ext cx="4426643" cy="2606852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Файлы конфигурации также можно сохранять и архивировать в текстовом документе.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b="1" dirty="0"/>
              <a:t>Шаг 1. </a:t>
            </a:r>
            <a:r>
              <a:rPr lang="ru" dirty="0"/>
              <a:t>Откройте программное обеспечение эмуляции терминала, например PuTTY или Tera Term, которое уже подключено к коммутатору.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b="1" dirty="0"/>
              <a:t>Шаг 2. </a:t>
            </a:r>
            <a:r>
              <a:rPr lang="ru" dirty="0"/>
              <a:t>Включите вход в терминальное программное обеспечение и назначьте имя и местоположение файла для сохранения файла журнала. На рисунке показано, что </a:t>
            </a:r>
            <a:r>
              <a:rPr lang="ru" b="1" dirty="0"/>
              <a:t>все выходные данные сеанса </a:t>
            </a:r>
            <a:r>
              <a:rPr lang="ru" dirty="0"/>
              <a:t>будут записаны в указанный файл (т. е. MySwitchLogs).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CDC01-DB0E-E393-F162-B70C7547B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303" y="798944"/>
            <a:ext cx="3097246" cy="306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12653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Сохранение конфигураций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Запись конфигурации в текстовый файл (продолжение)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1025868"/>
            <a:ext cx="4426643" cy="203229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b="1" dirty="0"/>
              <a:t>Шаг 3. </a:t>
            </a:r>
            <a:r>
              <a:rPr lang="ru" dirty="0"/>
              <a:t>Выполните команду </a:t>
            </a:r>
            <a:r>
              <a:rPr lang="ru" b="1" dirty="0"/>
              <a:t>show running-config </a:t>
            </a:r>
            <a:r>
              <a:rPr lang="ru" dirty="0"/>
              <a:t>или </a:t>
            </a:r>
            <a:r>
              <a:rPr lang="ru" b="1" dirty="0"/>
              <a:t>show startup-config </a:t>
            </a:r>
            <a:r>
              <a:rPr lang="ru" dirty="0"/>
              <a:t>в привилегированном режиме EXEC. Текст, отображаемый в окне терминала, будет помещен в выбранный файл.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b="1" dirty="0"/>
              <a:t>Шаг 4. </a:t>
            </a:r>
            <a:r>
              <a:rPr lang="ru" dirty="0"/>
              <a:t>Отключите ведение журнала в терминальном программном обеспечении. На рисунке показано, как отключить ведение журнала, выбрав опцию </a:t>
            </a:r>
            <a:r>
              <a:rPr lang="ru" b="1" dirty="0"/>
              <a:t>None </a:t>
            </a:r>
            <a:r>
              <a:rPr lang="ru" dirty="0"/>
              <a:t>session logging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3EBE3-D0C8-1649-B1E6-3A809EA2B12E}"/>
              </a:ext>
            </a:extLst>
          </p:cNvPr>
          <p:cNvSpPr txBox="1"/>
          <p:nvPr/>
        </p:nvSpPr>
        <p:spPr>
          <a:xfrm>
            <a:off x="145357" y="3392887"/>
            <a:ext cx="4644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400" dirty="0">
                <a:solidFill>
                  <a:srgbClr val="000000"/>
                </a:solidFill>
              </a:rPr>
              <a:t>Примечание: Созданный текстовый файл может быть использован в качестве записи того, как устройство в настоящее время реализовано. Файл может потребовать редактирования перед использованием для восстановления сохраненной конфигурации на устройстве.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37528-5FAE-AF40-98B6-5AD607DD4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1207192"/>
            <a:ext cx="3302000" cy="50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8449A-D23E-3F7B-D7BE-7D38BC898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870" y="2123440"/>
            <a:ext cx="2569210" cy="2538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72833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Сохранение конфигураций </a:t>
            </a:r>
            <a:br>
              <a:rPr lang="en-US" altLang="en-US" dirty="0"/>
            </a:br>
            <a:r>
              <a:rPr lang="ru" altLang="en-US" dirty="0"/>
              <a:t>Packet Tracer – настройка начальных параметров коммутатора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Packet Tracer вы будете делать следующее: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Проверьте конфигурацию коммутатора по умолчанию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Настройте базовую конфигурацию коммутатора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Настройте баннер MOTD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Сохранение файлов конфигурации в NVRAM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Настройте второй коммутатор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79588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80314" cy="9194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2.6 Ports and Addresses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54946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Порты и адреса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IP-адреса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78028"/>
            <a:ext cx="4966970" cy="347045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Использование IP-адресов является основным средством, позволяющим устройствам находить друг друга и устанавливать сквозную связь в Интернете.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Структура адреса IPv4 называется точечно-десятичной записью и представлена четырьмя десятичными числами от 0 до 255.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Маска подсети IPv4 — это 32-битное значение, которое отличает сетевую часть адреса от хостовой части. В сочетании с адресом IPv4 маска подсети определяет, к какой подсети принадлежит устройство.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Адрес шлюза по умолчанию — это IP-адрес маршрутизатора, который хост будет использовать для доступа к удаленным сетям, включая Интернет.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5348BE-D3C9-2415-C8E5-F66C4DF94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89" y="798944"/>
            <a:ext cx="2805347" cy="3185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2378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Порты и адреса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IP-адреса (продолжение)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78028"/>
            <a:ext cx="4426643" cy="248333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Адреса IPv6 имеют длину 128 бит и записываются как строка шестнадцатеричных значений. Каждые четыре бита представлены одной шестнадцатеричной цифрой; всего 32 шестнадцатеричных значения. Группы из четырех шестнадцатеричных цифр разделяются двоеточием «:».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Адреса IPv6 не чувствительны к регистру и могут быть написаны как строчными, так и заглавными буквами.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52806-A70C-3F40-B8E0-3738FD2C1D8A}"/>
              </a:ext>
            </a:extLst>
          </p:cNvPr>
          <p:cNvSpPr/>
          <p:nvPr/>
        </p:nvSpPr>
        <p:spPr>
          <a:xfrm>
            <a:off x="355600" y="33613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" sz="1400" b="1" dirty="0">
                <a:solidFill>
                  <a:srgbClr val="000000"/>
                </a:solidFill>
                <a:latin typeface="CiscoSans"/>
              </a:rPr>
              <a:t>Примечание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: IP в этом курсе относится к протоколам IPv4 и IPv6. IPv6 — это последняя версия IP, которая заменяет более распространенный IPv4.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63BC9-EDF9-B81C-9447-467B2477B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730" y="798944"/>
            <a:ext cx="3562384" cy="2992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856760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Порты и адреса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Интерфейсы и порты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98944"/>
            <a:ext cx="3976376" cy="3823856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dirty="0"/>
              <a:t>Сетевые коммуникации зависят от интерфейсов конечных пользовательских устройств, интерфейсов сетевых устройств и кабелей, которые их соединяют.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dirty="0"/>
              <a:t>Типы сетевых сред включают витые пары медных кабелей, оптоволоконные кабели, коаксиальные кабели или беспроводную связь.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Различные типы сетевых носителей имеют различные характеристики и преимущества. Некоторые из различий между различными типами носителей включают:</a:t>
            </a:r>
          </a:p>
          <a:p>
            <a:pPr lvl="3">
              <a:spcAft>
                <a:spcPts val="100"/>
              </a:spcAft>
            </a:pPr>
            <a:r>
              <a:rPr lang="ru" dirty="0"/>
              <a:t>Расстояние, на которое носитель может успешно передавать сигнал</a:t>
            </a:r>
          </a:p>
          <a:p>
            <a:pPr lvl="3">
              <a:spcAft>
                <a:spcPts val="100"/>
              </a:spcAft>
            </a:pPr>
            <a:r>
              <a:rPr lang="ru" dirty="0"/>
              <a:t>Среда, в которой будет установлен носитель</a:t>
            </a:r>
          </a:p>
          <a:p>
            <a:pPr lvl="3">
              <a:spcAft>
                <a:spcPts val="100"/>
              </a:spcAft>
            </a:pPr>
            <a:r>
              <a:rPr lang="ru" dirty="0"/>
              <a:t>Объем данных и скорость, с которой они должны передаваться</a:t>
            </a:r>
          </a:p>
          <a:p>
            <a:pPr lvl="3">
              <a:spcAft>
                <a:spcPts val="100"/>
              </a:spcAft>
            </a:pPr>
            <a:r>
              <a:rPr lang="ru" dirty="0"/>
              <a:t>Стоимость носителя и установки</a:t>
            </a:r>
          </a:p>
          <a:p>
            <a:endParaRPr lang="en-US" dirty="0"/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D60669-E595-3C0E-D978-FB0084F56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33" y="798944"/>
            <a:ext cx="4595547" cy="3132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72659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28800"/>
            <a:ext cx="8280314" cy="889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2.7 Configure IP Addressing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001141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Настройка IP-адресации.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Ручная настройка IP-адреса для конечных устройств.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5066723" cy="351109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dirty="0"/>
              <a:t>Конечным устройствам в сети необходим IP-адрес для связи с другими устройствами в сети.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dirty="0"/>
              <a:t>Информацию об адресе IPv4 можно ввести в конечные устройства вручную или автоматически с помощью протокола динамической конфигурации хоста (DHCP).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Чтобы вручную настроить адрес IPv4 на ПК с Windows, откройте </a:t>
            </a:r>
            <a:r>
              <a:rPr lang="ru" b="1" dirty="0"/>
              <a:t>Панель управления &gt; Центр общего доступа к сети &gt; Изменение параметров адаптера </a:t>
            </a:r>
            <a:r>
              <a:rPr lang="ru" dirty="0"/>
              <a:t>и выберите адаптер. Затем щелкните правой кнопкой мыши и выберите </a:t>
            </a:r>
            <a:r>
              <a:rPr lang="ru" b="1" dirty="0"/>
              <a:t>Свойства </a:t>
            </a:r>
            <a:r>
              <a:rPr lang="ru" dirty="0"/>
              <a:t>, чтобы отобразить </a:t>
            </a:r>
            <a:r>
              <a:rPr lang="ru" b="1" dirty="0"/>
              <a:t>Свойства подключения по локальной сети </a:t>
            </a:r>
            <a:r>
              <a:rPr lang="ru" dirty="0"/>
              <a:t>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Далее нажмите </a:t>
            </a:r>
            <a:r>
              <a:rPr lang="ru" b="1" dirty="0"/>
              <a:t>«Свойства», </a:t>
            </a:r>
            <a:r>
              <a:rPr lang="ru" dirty="0"/>
              <a:t>чтобы открыть окно </a:t>
            </a:r>
            <a:r>
              <a:rPr lang="ru" b="1" dirty="0"/>
              <a:t>«Свойства протокола Интернета версии 4 (TCP/IPv4)» </a:t>
            </a:r>
            <a:r>
              <a:rPr lang="ru" dirty="0"/>
              <a:t>. Затем настройте адрес IPv4 и маску подсети, а также шлюз по умолчанию.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FDA38-6FB0-934C-B537-1EABA2C6C6FB}"/>
              </a:ext>
            </a:extLst>
          </p:cNvPr>
          <p:cNvSpPr/>
          <p:nvPr/>
        </p:nvSpPr>
        <p:spPr>
          <a:xfrm>
            <a:off x="5521613" y="3949232"/>
            <a:ext cx="3160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400" b="1" dirty="0">
                <a:solidFill>
                  <a:srgbClr val="000000"/>
                </a:solidFill>
                <a:latin typeface="CiscoSans"/>
              </a:rPr>
              <a:t>Примечание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: параметры адресации и конфигурации IPv6 аналогичны IPv4.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416BEA-DCA0-2FC1-C98E-57B50D51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190" y="938988"/>
            <a:ext cx="2527300" cy="287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46141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Настройка IP-адресации </a:t>
            </a:r>
            <a:br>
              <a:rPr lang="en-US" sz="1400" dirty="0">
                <a:latin typeface="Arial" charset="0"/>
              </a:rPr>
            </a:br>
            <a:r>
              <a:rPr lang="ru" dirty="0">
                <a:latin typeface="Arial" charset="0"/>
              </a:rPr>
              <a:t>Автоматическая настройка IP-адреса для конечных устройств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938988"/>
            <a:ext cx="4142163" cy="3663492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DHCP обеспечивает автоматическую настройку адреса IPv4 для каждого конечного устройства, поддерживающего DHCP.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600" dirty="0"/>
              <a:t>Конечные устройства обычно по умолчанию используют DHCP для автоматической настройки адреса IPv4.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Чтобы настроить DHCP на ПК с Windows, откройте </a:t>
            </a:r>
            <a:r>
              <a:rPr lang="ru" b="1" dirty="0"/>
              <a:t>Панель управления &gt; Центр общего доступа к сети &gt; Изменение параметров адаптера </a:t>
            </a:r>
            <a:r>
              <a:rPr lang="ru" dirty="0"/>
              <a:t>и выберите адаптер. Затем щелкните правой кнопкой мыши и выберите </a:t>
            </a:r>
            <a:r>
              <a:rPr lang="ru" b="1" dirty="0"/>
              <a:t>Свойства </a:t>
            </a:r>
            <a:r>
              <a:rPr lang="ru" dirty="0"/>
              <a:t>, чтобы отобразить </a:t>
            </a:r>
            <a:r>
              <a:rPr lang="ru" b="1" dirty="0"/>
              <a:t>Свойства подключения по локальной сети </a:t>
            </a:r>
            <a:r>
              <a:rPr lang="ru" dirty="0"/>
              <a:t>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Затем нажмите </a:t>
            </a:r>
            <a:r>
              <a:rPr lang="ru" b="1" dirty="0"/>
              <a:t>«Свойства» , </a:t>
            </a:r>
            <a:r>
              <a:rPr lang="ru" dirty="0"/>
              <a:t>чтобы открыть окно </a:t>
            </a:r>
            <a:r>
              <a:rPr lang="ru" b="1" dirty="0"/>
              <a:t>«Свойства протокола Интернета версии 4 (TCP/IPv4)» </a:t>
            </a:r>
            <a:r>
              <a:rPr lang="ru" dirty="0"/>
              <a:t>, затем выберите </a:t>
            </a:r>
            <a:r>
              <a:rPr lang="ru" b="1" dirty="0"/>
              <a:t>«Получить IP-адрес автоматически» </a:t>
            </a:r>
            <a:r>
              <a:rPr lang="ru" dirty="0"/>
              <a:t>и </a:t>
            </a:r>
            <a:r>
              <a:rPr lang="ru" b="1" dirty="0"/>
              <a:t>«Получить адрес DNS-сервера автоматически» </a:t>
            </a:r>
            <a:r>
              <a:rPr lang="ru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D8786-A352-1549-ACB6-B3928D449601}"/>
              </a:ext>
            </a:extLst>
          </p:cNvPr>
          <p:cNvSpPr/>
          <p:nvPr/>
        </p:nvSpPr>
        <p:spPr>
          <a:xfrm>
            <a:off x="4856480" y="3961932"/>
            <a:ext cx="4142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1400" b="1" dirty="0">
                <a:solidFill>
                  <a:srgbClr val="000000"/>
                </a:solidFill>
                <a:latin typeface="CiscoSans"/>
              </a:rPr>
              <a:t>Примечание </a:t>
            </a:r>
            <a:r>
              <a:rPr lang="ru" sz="1400" dirty="0">
                <a:solidFill>
                  <a:srgbClr val="000000"/>
                </a:solidFill>
                <a:latin typeface="CiscoSans"/>
              </a:rPr>
              <a:t>: IPv6 использует DHCPv6 и SLAAC (Stateless Address Autoconfiguration) для динамического распределения адресов.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8C1465-69AB-29CA-817C-8E937B27A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40" y="938988"/>
            <a:ext cx="2540000" cy="288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01574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Графический интерфейс </a:t>
            </a:r>
            <a:r>
              <a:rPr lang="ru" altLang="en-US" sz="1600" dirty="0"/>
              <a:t>доступа Cisco IOS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6" y="798944"/>
            <a:ext cx="8767907" cy="37359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sz="2000" dirty="0"/>
              <a:t>Графический интерфейс пользователя позволяет пользователю взаимодействовать с системой, используя среду графических значков, меню и окон.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2000" dirty="0"/>
              <a:t>Графический интерфейс пользователя более удобен и требует меньших знаний базовой структуры команд, управляющих системой.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altLang="ja-JP" sz="2000" dirty="0"/>
              <a:t>Примерами являются: Windows, macOS, Linux KDE, Apple iOS и Android.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2000" dirty="0"/>
              <a:t>GUI могут давать сбои, зависать или просто не работать так, как указано. По этим причинам доступ к сетевым устройствам обычно осуществляется через CLI.</a:t>
            </a:r>
            <a:endParaRPr lang="en-US" altLang="ja-JP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46644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Настройка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конфигурации виртуального интерфейса коммутатора IP-адресации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1958" y="982574"/>
            <a:ext cx="7820083" cy="1763572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Для удаленного доступа к коммутатору на SVI необходимо настроить IP-адрес и маску подсети.</a:t>
            </a:r>
          </a:p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" dirty="0"/>
              <a:t>Чтобы настроить SVI на коммутаторе: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Введите команду </a:t>
            </a:r>
            <a:r>
              <a:rPr lang="ru" b="1" dirty="0"/>
              <a:t>interface vlan 1 </a:t>
            </a:r>
            <a:r>
              <a:rPr lang="ru" dirty="0"/>
              <a:t>в режиме глобальной конфигурации.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Далее назначьте IPv4-адрес, используя </a:t>
            </a:r>
            <a:r>
              <a:rPr lang="ru" b="1" dirty="0"/>
              <a:t>IP-адрес</a:t>
            </a:r>
            <a:r>
              <a:rPr lang="ru" dirty="0"/>
              <a:t> </a:t>
            </a:r>
            <a:r>
              <a:rPr lang="ru" i="1" dirty="0"/>
              <a:t>команда ip-address subnet-mask.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" dirty="0"/>
              <a:t>Наконец, включите виртуальный интерфейс с помощью команды </a:t>
            </a:r>
            <a:r>
              <a:rPr lang="ru" b="1" dirty="0"/>
              <a:t>no shutdown </a:t>
            </a:r>
            <a:r>
              <a:rPr lang="ru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FA39A-A4D6-AC42-B002-4D770021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799" y="3203284"/>
            <a:ext cx="5232400" cy="838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82395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Настройка IP-адресации </a:t>
            </a:r>
            <a:br>
              <a:rPr lang="en-US" altLang="en-US" sz="1600" dirty="0"/>
            </a:br>
            <a:r>
              <a:rPr lang="ru" altLang="en-US" dirty="0"/>
              <a:t>Packet Tracer – реализация базового подключения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Packet Tracer вы будете делать следующее:</a:t>
            </a:r>
          </a:p>
          <a:p>
            <a:r>
              <a:rPr lang="ru" dirty="0"/>
              <a:t>Выполните базовую настройку на двух коммутаторах.</a:t>
            </a:r>
          </a:p>
          <a:p>
            <a:r>
              <a:rPr lang="ru" dirty="0"/>
              <a:t>Настройте ПК</a:t>
            </a:r>
          </a:p>
          <a:p>
            <a:r>
              <a:rPr lang="ru" dirty="0"/>
              <a:t>Настройте интерфейс управления коммутатором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222214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838960"/>
            <a:ext cx="8231464" cy="878840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2.8 Verify Connectivity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923369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проверки подключения </a:t>
            </a:r>
            <a:br>
              <a:rPr lang="en-US" altLang="en-US" dirty="0"/>
            </a:br>
            <a:r>
              <a:rPr lang="ru" altLang="en-US" dirty="0"/>
              <a:t>– проверка назначения интерфейса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E6A00-3F69-8844-854B-25DE4C1FA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будут рассмотрены следующие темы:</a:t>
            </a:r>
          </a:p>
          <a:p>
            <a:r>
              <a:rPr lang="ru" dirty="0"/>
              <a:t>Подключите консольный кабель от ПК к коммутатору.</a:t>
            </a:r>
          </a:p>
          <a:p>
            <a:r>
              <a:rPr lang="ru" dirty="0"/>
              <a:t>Используйте программу эмуляции терминала и примите значения по умолчанию, чтобы перейти в командную строку.</a:t>
            </a:r>
          </a:p>
          <a:p>
            <a:r>
              <a:rPr lang="ru" dirty="0"/>
              <a:t>Используйте enable для входа в привилегированный режим EXEC</a:t>
            </a:r>
          </a:p>
          <a:p>
            <a:r>
              <a:rPr lang="ru" dirty="0"/>
              <a:t>Используйте режим глобальной конфигурации и режим конфигурации интерфейса для ввода команды no shutdown.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79251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8872"/>
            <a:ext cx="9144000" cy="592921"/>
          </a:xfrm>
        </p:spPr>
        <p:txBody>
          <a:bodyPr/>
          <a:lstStyle/>
          <a:p>
            <a:r>
              <a:rPr lang="ru" altLang="en-US" sz="1600" dirty="0"/>
              <a:t>проверки подключения </a:t>
            </a:r>
            <a:br>
              <a:rPr lang="en-US" altLang="en-US" dirty="0"/>
            </a:br>
            <a:r>
              <a:rPr lang="ru" altLang="en-US" dirty="0"/>
              <a:t>– Тест сквозного подключения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60464C-0A80-A940-A33A-E874557E1C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видео будет рассмотрено использование команды ping для проверки подключения на обоих коммутаторах и обоих ПК.</a:t>
            </a:r>
            <a:endParaRPr lang="en-US" sz="15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68395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47520"/>
            <a:ext cx="8280314" cy="97028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2.9 Module Practice and Quiz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99242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862"/>
            <a:ext cx="9144000" cy="592921"/>
          </a:xfrm>
        </p:spPr>
        <p:txBody>
          <a:bodyPr/>
          <a:lstStyle/>
          <a:p>
            <a:r>
              <a:rPr lang="ru" altLang="en-US" sz="1600" dirty="0"/>
              <a:t>Модуль Практика и Тест </a:t>
            </a:r>
            <a:br>
              <a:rPr lang="en-US" altLang="en-US" sz="1600" dirty="0"/>
            </a:br>
            <a:r>
              <a:rPr lang="ru" altLang="en-US" dirty="0"/>
              <a:t>Pack Tracer – Базовая конфигурация коммутатора и конечного устройства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этом Packet Tracer вы будете делать следующее:</a:t>
            </a:r>
          </a:p>
          <a:p>
            <a:r>
              <a:rPr lang="ru" dirty="0"/>
              <a:t>Настройте имена хостов и IP-адреса на двух коммутаторах</a:t>
            </a:r>
          </a:p>
          <a:p>
            <a:r>
              <a:rPr lang="ru" dirty="0"/>
              <a:t>Используйте команды Cisco IOS для указания или ограничения доступа к конфигурациям устройства.</a:t>
            </a:r>
          </a:p>
          <a:p>
            <a:r>
              <a:rPr lang="ru" dirty="0"/>
              <a:t>Используйте команды IOS для сохранения текущей конфигурации</a:t>
            </a:r>
          </a:p>
          <a:p>
            <a:r>
              <a:rPr lang="ru" dirty="0"/>
              <a:t>Настройте два хост-устройства с IP-адресами</a:t>
            </a:r>
          </a:p>
          <a:p>
            <a:r>
              <a:rPr lang="ru" dirty="0"/>
              <a:t>Проверьте соединение между двумя конечными устройствами ПК.</a:t>
            </a:r>
          </a:p>
          <a:p>
            <a:pPr marL="0" indent="0">
              <a:buNone/>
            </a:pPr>
            <a:endParaRPr lang="en-US" dirty="0"/>
          </a:p>
          <a:p>
            <a:endParaRPr lang="en-US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7446697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1439"/>
          </a:xfrm>
        </p:spPr>
        <p:txBody>
          <a:bodyPr/>
          <a:lstStyle/>
          <a:p>
            <a:r>
              <a:rPr lang="ru" altLang="en-US" sz="1600" dirty="0"/>
              <a:t>Модуль Практика и Тест </a:t>
            </a:r>
            <a:br>
              <a:rPr lang="en-US" altLang="en-US" dirty="0"/>
            </a:br>
            <a:r>
              <a:rPr lang="ru" altLang="en-US" dirty="0"/>
              <a:t>Pack Tracer - Базовая конфигурация коммутатора и конечного устройства - </a:t>
            </a:r>
            <a:br>
              <a:rPr lang="en-US" altLang="en-US" dirty="0"/>
            </a:br>
            <a:r>
              <a:rPr lang="ru" altLang="en-US" dirty="0"/>
              <a:t>Лабораторная работа по физическому режиму - Базовая конфигурация коммутатора и конечного устройства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7337" y="1902618"/>
            <a:ext cx="8649325" cy="2338969"/>
          </a:xfrm>
        </p:spPr>
        <p:txBody>
          <a:bodyPr/>
          <a:lstStyle/>
          <a:p>
            <a:pPr marL="0" indent="0">
              <a:buNone/>
            </a:pPr>
            <a:r>
              <a:rPr lang="ru" dirty="0"/>
              <a:t>В ходе выполнения упражнений физического режима Packet Tracer и лабораторной работы вам предстоит выполнить следующие задачи: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Настройте топологию сети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Настройка хостов ПК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dirty="0"/>
              <a:t>Настройка и проверка основных параметров коммутатора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380527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sz="1600" dirty="0">
                <a:latin typeface="Arial" charset="0"/>
              </a:rPr>
              <a:t>Практика и тест по модулю </a:t>
            </a:r>
            <a:br>
              <a:rPr lang="en-US" dirty="0">
                <a:latin typeface="Arial" charset="0"/>
              </a:rPr>
            </a:br>
            <a:r>
              <a:rPr lang="ru" dirty="0">
                <a:latin typeface="Arial" charset="0"/>
              </a:rPr>
              <a:t>Что я узнал в этом модуле?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98944"/>
            <a:ext cx="5859203" cy="3539376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Всем конечным устройствам и сетевым устройствам требуется операционная система (ОС).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Программное обеспечение Cisco IOS разделяет доступ к управлению на следующие два режима команд: режим User EXEC и режим Privileged EXEC.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Глобальный режим конфигурации доступен перед другими конкретными режимами конфигурации. Из глобального режима конфигурации пользователь может войти в различные режимы подконфигурации.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Каждая команда IOS имеет определенный формат или синтаксис и может быть выполнена только в соответствующем режиме.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Базовые конфигурации устройства — имя хоста, пароль, пароли шифрования и баннер.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Конфигурация устройства хранится в двух системных файлах: startup-config и running-config.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ru" sz="1350" dirty="0"/>
              <a:t>IP-адреса позволяют устройствам находить друг друга и устанавливать сквозную связь в Интернете. Каждое конечное устройство в сети должно быть настроено с IP-адресом.</a:t>
            </a:r>
          </a:p>
        </p:txBody>
      </p:sp>
      <p:pic>
        <p:nvPicPr>
          <p:cNvPr id="2" name="Picture 2" descr="cisco 350x series stackable managed network switches">
            <a:extLst>
              <a:ext uri="{FF2B5EF4-FFF2-40B4-BE49-F238E27FC236}">
                <a16:creationId xmlns:a16="http://schemas.microsoft.com/office/drawing/2014/main" id="{80557332-116C-AFD8-4758-A71A4C22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13" y="2825273"/>
            <a:ext cx="2858887" cy="162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F975D4A-49CD-AD43-8A13-22AF0764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394"/>
            <a:ext cx="9144000" cy="6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400" kern="1200">
                <a:solidFill>
                  <a:schemeClr val="accent4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</a:rPr>
              <a:t>Module 2 : Basic Switch and End Device Configuration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New Terms and Commands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BE3C0AB-1BF7-9180-6D4E-D353FBF1B9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904541"/>
              </p:ext>
            </p:extLst>
          </p:nvPr>
        </p:nvGraphicFramePr>
        <p:xfrm>
          <a:off x="311599" y="949553"/>
          <a:ext cx="8520801" cy="3911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1436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2878224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  <a:gridCol w="3061141">
                  <a:extLst>
                    <a:ext uri="{9D8B030D-6E8A-4147-A177-3AD203B41FA5}">
                      <a16:colId xmlns:a16="http://schemas.microsoft.com/office/drawing/2014/main" val="572663217"/>
                    </a:ext>
                  </a:extLst>
                </a:gridCol>
              </a:tblGrid>
              <a:tr h="3911390">
                <a:tc>
                  <a:txBody>
                    <a:bodyPr/>
                    <a:lstStyle/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operating system (OS)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CLI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GUI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shell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kernel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hardware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console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Secure Shell (SSH)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Telnet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terminal emulation programs</a:t>
                      </a:r>
                    </a:p>
                    <a:p>
                      <a:pPr marL="173038" indent="-173038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user EXEC mode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privileged EXEC mode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line configuration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interface configuration mode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configure terminal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exit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argument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keyword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command syntax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ping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traceroute</a:t>
                      </a:r>
                    </a:p>
                    <a:p>
                      <a:pPr marL="173038" indent="-173038" algn="l" defTabSz="685777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help command ”?”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hot keys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hostname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console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enable secret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VTY line 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 running-config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banner motd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startup-config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running-config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reload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erase startup-config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DHCP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switch virtual interface (SVI)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ipconfig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show ip int brief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8423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sz="1600" dirty="0"/>
              <a:t>Доступ к Cisco IOS </a:t>
            </a:r>
            <a:br>
              <a:rPr lang="en-US" altLang="en-US" dirty="0"/>
            </a:br>
            <a:r>
              <a:rPr lang="ru" altLang="en-US" dirty="0"/>
              <a:t>Назначение ОС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925513"/>
            <a:ext cx="3939626" cy="2270614"/>
          </a:xfrm>
        </p:spPr>
        <p:txBody>
          <a:bodyPr/>
          <a:lstStyle/>
          <a:p>
            <a:pPr marL="0" indent="0">
              <a:spcAft>
                <a:spcPts val="100"/>
              </a:spcAft>
              <a:buNone/>
            </a:pPr>
            <a:r>
              <a:rPr lang="ru" dirty="0"/>
              <a:t>Операционная система ПК позволяет пользователю выполнять следующие действия:</a:t>
            </a:r>
          </a:p>
          <a:p>
            <a:pPr lvl="1">
              <a:spcAft>
                <a:spcPts val="100"/>
              </a:spcAft>
            </a:pPr>
            <a:r>
              <a:rPr lang="ru" sz="1600" dirty="0"/>
              <a:t>Используйте мышь для выбора и запуска программ.</a:t>
            </a:r>
          </a:p>
          <a:p>
            <a:pPr lvl="1">
              <a:spcAft>
                <a:spcPts val="100"/>
              </a:spcAft>
            </a:pPr>
            <a:r>
              <a:rPr lang="ru" sz="1600" dirty="0"/>
              <a:t>Ввод текста и текстовых команд</a:t>
            </a:r>
          </a:p>
          <a:p>
            <a:pPr lvl="1">
              <a:spcAft>
                <a:spcPts val="100"/>
              </a:spcAft>
            </a:pPr>
            <a:r>
              <a:rPr lang="ru" sz="1600" dirty="0"/>
              <a:t>Просмотр вывода на мониторе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D1440-8B72-004C-856F-8B0CCDB572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747"/>
          <a:stretch/>
        </p:blipFill>
        <p:spPr>
          <a:xfrm>
            <a:off x="2181499" y="3411662"/>
            <a:ext cx="5219159" cy="919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2A273-C28D-844C-96D6-C04B52B686ED}"/>
              </a:ext>
            </a:extLst>
          </p:cNvPr>
          <p:cNvSpPr txBox="1"/>
          <p:nvPr/>
        </p:nvSpPr>
        <p:spPr>
          <a:xfrm>
            <a:off x="4130018" y="947834"/>
            <a:ext cx="477078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500" dirty="0">
                <a:solidFill>
                  <a:srgbClr val="000000"/>
                </a:solidFill>
              </a:rPr>
              <a:t>Сетевая операционная система на базе CLI позволяет сетевому техническому специалисту выполнять следующие действия: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" sz="1600" dirty="0">
                <a:solidFill>
                  <a:srgbClr val="000000"/>
                </a:solidFill>
              </a:rPr>
              <a:t>Используйте клавиатуру для запуска сетевых программ на базе CLI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" sz="1600" dirty="0">
                <a:solidFill>
                  <a:srgbClr val="000000"/>
                </a:solidFill>
              </a:rPr>
              <a:t>Используйте клавиатуру для ввода текста и текстовых команд.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" sz="1600" dirty="0">
                <a:solidFill>
                  <a:srgbClr val="000000"/>
                </a:solidFill>
              </a:rPr>
              <a:t>Просмотр вывода на мониторе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78066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Методы доступа </a:t>
            </a:r>
            <a:r>
              <a:rPr lang="ru" altLang="en-US" sz="1600" dirty="0"/>
              <a:t>к Cisco IOS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88086" y="531712"/>
            <a:ext cx="4212998" cy="427957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b="1" dirty="0"/>
              <a:t>Консоль </a:t>
            </a:r>
            <a:r>
              <a:rPr lang="ru" dirty="0"/>
              <a:t>— физический порт управления, используемый для доступа к устройству с целью обеспечения обслуживания, например выполнения начальной настройки.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b="1" dirty="0"/>
              <a:t>Secure Shell (SSH) </a:t>
            </a:r>
            <a:r>
              <a:rPr lang="ru" dirty="0"/>
              <a:t>— устанавливает безопасное удаленное CLI-подключение к устройству через виртуальный интерфейс по сети. ( </a:t>
            </a:r>
            <a:r>
              <a:rPr lang="ru" sz="1400" dirty="0"/>
              <a:t>Примечание: это рекомендуемый метод для удаленного подключения к устройству.)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" b="1" dirty="0"/>
              <a:t>Telnet </a:t>
            </a:r>
            <a:r>
              <a:rPr lang="ru" dirty="0"/>
              <a:t>— устанавливает небезопасное удаленное CLI-подключение к устройству по сети. </a:t>
            </a:r>
            <a:r>
              <a:rPr lang="ru" sz="1400" dirty="0"/>
              <a:t>(Примечание: аутентификация пользователя, пароли и команды отправляются по сети в виде открытого текста.)</a:t>
            </a:r>
          </a:p>
          <a:p>
            <a:endParaRPr lang="en-US" dirty="0"/>
          </a:p>
        </p:txBody>
      </p:sp>
      <p:pic>
        <p:nvPicPr>
          <p:cNvPr id="2" name="Picture 6" descr="Computer, Utp, Network, Cisco, Color, Jack, Electronics">
            <a:extLst>
              <a:ext uri="{FF2B5EF4-FFF2-40B4-BE49-F238E27FC236}">
                <a16:creationId xmlns:a16="http://schemas.microsoft.com/office/drawing/2014/main" id="{42570529-4258-F894-5B67-75131495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70" y="123908"/>
            <a:ext cx="2493139" cy="18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FB461-8024-051E-BC85-000A6B43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14" y="2455883"/>
            <a:ext cx="4805378" cy="20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42075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" altLang="en-US" dirty="0"/>
              <a:t>Программы эмуляции терминала </a:t>
            </a:r>
            <a:r>
              <a:rPr lang="ru" altLang="en-US" sz="1600" dirty="0"/>
              <a:t>доступа Cisco IOS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idx="1"/>
          </p:nvPr>
        </p:nvSpPr>
        <p:spPr>
          <a:xfrm>
            <a:off x="145357" y="823049"/>
            <a:ext cx="8710408" cy="11250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Программы эмуляции терминала используются для подключения к сетевому устройству через консольный порт или через соединение SSH/Telnet.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" sz="1600" dirty="0"/>
              <a:t>На выбор предлагается несколько программ эмуляции терминала, таких как PuTTY, Tera Term и SecureCRT.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73FD4-2808-FD4D-7084-015379D3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412" y="2255384"/>
            <a:ext cx="2353048" cy="2318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278C2-7124-54BE-38C8-ED2030C4F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782" y="2255384"/>
            <a:ext cx="4091609" cy="2297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1620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31464" cy="929640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2.2 IOS Navigation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8543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8508</TotalTime>
  <Words>5067</Words>
  <Application>Microsoft Office PowerPoint</Application>
  <PresentationFormat>On-screen Show (16:9)</PresentationFormat>
  <Paragraphs>635</Paragraphs>
  <Slides>60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CiscoSans</vt:lpstr>
      <vt:lpstr>CiscoSans ExtraLight</vt:lpstr>
      <vt:lpstr>Consolas</vt:lpstr>
      <vt:lpstr>Wingdings</vt:lpstr>
      <vt:lpstr>Default Theme</vt:lpstr>
      <vt:lpstr>Module 2: Basic Switch and End Device Configuration</vt:lpstr>
      <vt:lpstr>Цели модуля</vt:lpstr>
      <vt:lpstr>2.1 Cisco IOS Access</vt:lpstr>
      <vt:lpstr>Операционные системы доступа Cisco IOS </vt:lpstr>
      <vt:lpstr>Графический интерфейс доступа Cisco IOS </vt:lpstr>
      <vt:lpstr>Доступ к Cisco IOS  Назначение ОС</vt:lpstr>
      <vt:lpstr>Методы доступа к Cisco IOS </vt:lpstr>
      <vt:lpstr>Программы эмуляции терминала доступа Cisco IOS </vt:lpstr>
      <vt:lpstr>2.2 IOS Navigation</vt:lpstr>
      <vt:lpstr>Основные режимы команд навигации IOS </vt:lpstr>
      <vt:lpstr>Режим конфигурации навигации IOS и режимы подконфигурации </vt:lpstr>
      <vt:lpstr>навигации IOS  – основные режимы командной строки IOS CLI</vt:lpstr>
      <vt:lpstr>Навигация IOS  Навигация между режимами IOS</vt:lpstr>
      <vt:lpstr>Навигация IOS  Навигация между режимами IOS (продолжение)</vt:lpstr>
      <vt:lpstr>о навигации IOS  – навигация между режимами IOS</vt:lpstr>
      <vt:lpstr>2.3 The Command Structure</vt:lpstr>
      <vt:lpstr>Структура команд  Базовая структура команд IOS</vt:lpstr>
      <vt:lpstr>Структура команды  Проверка синтаксиса команды IOS</vt:lpstr>
      <vt:lpstr>Структура команды  Проверка синтаксиса команды IOS (продолжение)</vt:lpstr>
      <vt:lpstr>Структура команд  . Функции справки IOS</vt:lpstr>
      <vt:lpstr>о структуре команды  – контекстно-зависимая справка и проверка синтаксиса команды</vt:lpstr>
      <vt:lpstr>Структура команд,  горячие клавиши и сочетания клавиш</vt:lpstr>
      <vt:lpstr>Структура команд  . Горячие клавиши и сочетания клавиш (продолжение)</vt:lpstr>
      <vt:lpstr>Структура команд  . Горячие клавиши и сочетания клавиш (продолжение)</vt:lpstr>
      <vt:lpstr>о структуре команд  – горячие клавиши и сочетания клавиш</vt:lpstr>
      <vt:lpstr>Структура команд  Packet Tracer – Навигация по IOS</vt:lpstr>
      <vt:lpstr>Структура команд  Packet Tracer — навигация по IOS с использованием Tera Term для подключения консоли —  Лабораторная работа по физическому режиму — навигация по IOS с использованием Tera Term для подключения консоли</vt:lpstr>
      <vt:lpstr>2.4 Basic Device Configuration</vt:lpstr>
      <vt:lpstr>Базовая конфигурация устройства  Имена устройств</vt:lpstr>
      <vt:lpstr>Основные  рекомендации по паролю для конфигурации устройства</vt:lpstr>
      <vt:lpstr>Базовая конфигурация устройства  Настройка паролей</vt:lpstr>
      <vt:lpstr>Базовая конфигурация устройства  Настройка паролей (продолжение)</vt:lpstr>
      <vt:lpstr>Базовая конфигурация устройства  Шифрование паролей</vt:lpstr>
      <vt:lpstr>Сообщения баннера базовой конфигурации устройства </vt:lpstr>
      <vt:lpstr>по базовой конфигурации устройства  – безопасный административный доступ к коммутатору</vt:lpstr>
      <vt:lpstr>2.5 Save Configurations</vt:lpstr>
      <vt:lpstr>Сохранение конфигураций  Конфигурационные файлы</vt:lpstr>
      <vt:lpstr>Сохранение конфигураций  Изменение текущих конфигураций</vt:lpstr>
      <vt:lpstr>«Сохранение конфигураций»  — изменение текущей конфигурации</vt:lpstr>
      <vt:lpstr>Сохранение конфигураций  Захват конфигурации в текстовый файл</vt:lpstr>
      <vt:lpstr>Сохранение конфигураций  Запись конфигурации в текстовый файл (продолжение)</vt:lpstr>
      <vt:lpstr>Сохранение конфигураций  Packet Tracer – настройка начальных параметров коммутатора</vt:lpstr>
      <vt:lpstr>2.6 Ports and Addresses</vt:lpstr>
      <vt:lpstr>Порты и адреса  IP-адреса</vt:lpstr>
      <vt:lpstr>Порты и адреса  IP-адреса (продолжение)</vt:lpstr>
      <vt:lpstr>Порты и адреса  Интерфейсы и порты</vt:lpstr>
      <vt:lpstr>2.7 Configure IP Addressing</vt:lpstr>
      <vt:lpstr>Настройка IP-адресации.  Ручная настройка IP-адреса для конечных устройств.</vt:lpstr>
      <vt:lpstr>Настройка IP-адресации  Автоматическая настройка IP-адреса для конечных устройств</vt:lpstr>
      <vt:lpstr>Настройка  конфигурации виртуального интерфейса коммутатора IP-адресации</vt:lpstr>
      <vt:lpstr>Настройка IP-адресации  Packet Tracer – реализация базового подключения</vt:lpstr>
      <vt:lpstr>2.8 Verify Connectivity</vt:lpstr>
      <vt:lpstr>проверки подключения  – проверка назначения интерфейса</vt:lpstr>
      <vt:lpstr>проверки подключения  – Тест сквозного подключения</vt:lpstr>
      <vt:lpstr>2.9 Module Practice and Quiz</vt:lpstr>
      <vt:lpstr>Модуль Практика и Тест  Pack Tracer – Базовая конфигурация коммутатора и конечного устройства</vt:lpstr>
      <vt:lpstr>Модуль Практика и Тест  Pack Tracer - Базовая конфигурация коммутатора и конечного устройства -  Лабораторная работа по физическому режиму - Базовая конфигурация коммутатора и конечного устройства</vt:lpstr>
      <vt:lpstr>Практика и тест по модулю  Что я узнал в этом модуле?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Ion Ganea</cp:lastModifiedBy>
  <cp:revision>248</cp:revision>
  <dcterms:created xsi:type="dcterms:W3CDTF">2019-10-18T06:21:22Z</dcterms:created>
  <dcterms:modified xsi:type="dcterms:W3CDTF">2025-02-18T16:39:41Z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