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5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46"/>
  </p:notesMasterIdLst>
  <p:sldIdLst>
    <p:sldId id="513" r:id="rId5"/>
    <p:sldId id="876" r:id="rId6"/>
    <p:sldId id="925" r:id="rId7"/>
    <p:sldId id="759" r:id="rId8"/>
    <p:sldId id="628" r:id="rId9"/>
    <p:sldId id="926" r:id="rId10"/>
    <p:sldId id="1059" r:id="rId11"/>
    <p:sldId id="1060" r:id="rId12"/>
    <p:sldId id="1061" r:id="rId13"/>
    <p:sldId id="1062" r:id="rId14"/>
    <p:sldId id="1123" r:id="rId15"/>
    <p:sldId id="927" r:id="rId16"/>
    <p:sldId id="788" r:id="rId17"/>
    <p:sldId id="1070" r:id="rId18"/>
    <p:sldId id="1124" r:id="rId19"/>
    <p:sldId id="1071" r:id="rId20"/>
    <p:sldId id="886" r:id="rId21"/>
    <p:sldId id="936" r:id="rId22"/>
    <p:sldId id="1072" r:id="rId23"/>
    <p:sldId id="1074" r:id="rId24"/>
    <p:sldId id="1075" r:id="rId25"/>
    <p:sldId id="1125" r:id="rId26"/>
    <p:sldId id="1076" r:id="rId27"/>
    <p:sldId id="942" r:id="rId28"/>
    <p:sldId id="957" r:id="rId29"/>
    <p:sldId id="1126" r:id="rId30"/>
    <p:sldId id="1078" r:id="rId31"/>
    <p:sldId id="1079" r:id="rId32"/>
    <p:sldId id="1081" r:id="rId33"/>
    <p:sldId id="952" r:id="rId34"/>
    <p:sldId id="966" r:id="rId35"/>
    <p:sldId id="1082" r:id="rId36"/>
    <p:sldId id="1083" r:id="rId37"/>
    <p:sldId id="1127" r:id="rId38"/>
    <p:sldId id="1086" r:id="rId39"/>
    <p:sldId id="1087" r:id="rId40"/>
    <p:sldId id="980" r:id="rId41"/>
    <p:sldId id="1107" r:id="rId42"/>
    <p:sldId id="1129" r:id="rId43"/>
    <p:sldId id="1130" r:id="rId44"/>
    <p:sldId id="1121" r:id="rId45"/>
  </p:sldIdLst>
  <p:sldSz cx="9144000" cy="5143500" type="screen16x9"/>
  <p:notesSz cx="6858000" cy="9144000"/>
  <p:custDataLst>
    <p:tags r:id="rId4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13" autoAdjust="0"/>
    <p:restoredTop sz="84965" autoAdjust="0"/>
  </p:normalViewPr>
  <p:slideViewPr>
    <p:cSldViewPr snapToGrid="0" showGuides="1">
      <p:cViewPr varScale="1">
        <p:scale>
          <a:sx n="110" d="100"/>
          <a:sy n="110" d="100"/>
        </p:scale>
        <p:origin x="1992" y="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baseline="0" dirty="0"/>
              <a:t>Introduction to Networks v</a:t>
            </a:r>
            <a:r>
              <a:rPr lang="en-US" b="0" dirty="0"/>
              <a:t>7.0 (ITN)</a:t>
            </a:r>
          </a:p>
          <a:p>
            <a:pPr>
              <a:buFontTx/>
              <a:buNone/>
            </a:pPr>
            <a:r>
              <a:rPr lang="en-US" sz="1200" b="0" dirty="0"/>
              <a:t>Module 8: Protocols and Modules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10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8.1.6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</a:t>
            </a:r>
            <a:r>
              <a:rPr lang="en-US" sz="1200" b="0" baseline="0" dirty="0"/>
              <a:t> </a:t>
            </a:r>
            <a:r>
              <a:rPr lang="en-US" altLang="en-US" dirty="0"/>
              <a:t>Media Independent</a:t>
            </a:r>
            <a:endParaRPr lang="en-US" sz="1200" b="0" dirty="0"/>
          </a:p>
          <a:p>
            <a:pPr>
              <a:buFontTx/>
              <a:buNone/>
            </a:pPr>
            <a:r>
              <a:rPr lang="en-US" dirty="0"/>
              <a:t>8.1.7</a:t>
            </a:r>
            <a:r>
              <a:rPr lang="en-US" baseline="0" dirty="0"/>
              <a:t> </a:t>
            </a:r>
            <a:r>
              <a:rPr lang="en-US" sz="1200" dirty="0">
                <a:effectLst/>
              </a:rPr>
              <a:t>Check Your Understanding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IP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11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8.1.6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</a:t>
            </a:r>
            <a:r>
              <a:rPr lang="en-US" sz="1200" b="0" baseline="0" dirty="0"/>
              <a:t> </a:t>
            </a:r>
            <a:r>
              <a:rPr lang="en-US" altLang="en-US" dirty="0"/>
              <a:t>Media Independent</a:t>
            </a:r>
            <a:endParaRPr lang="en-US" sz="1200" b="0" dirty="0"/>
          </a:p>
          <a:p>
            <a:pPr>
              <a:buFontTx/>
              <a:buNone/>
            </a:pPr>
            <a:r>
              <a:rPr lang="en-US" dirty="0"/>
              <a:t>8.1.7</a:t>
            </a:r>
            <a:r>
              <a:rPr lang="en-US" baseline="0" dirty="0"/>
              <a:t> </a:t>
            </a:r>
            <a:r>
              <a:rPr lang="en-US" sz="1200" dirty="0">
                <a:effectLst/>
              </a:rPr>
              <a:t>Check Your Understanding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IP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8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13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8.2.1 – </a:t>
            </a:r>
            <a:r>
              <a:rPr lang="en-US" altLang="en-US" dirty="0"/>
              <a:t>IPv4 Packet Header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14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IPv4 Packet Header Fields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IPv4 Packet Header Fields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Video – Sample IPv4 Headers in Wireshark 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effectLst/>
              </a:rPr>
              <a:t>– 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8.3.1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Limitations of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IPv6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Introduction to Networks v7.0 (ITN)</a:t>
            </a:r>
          </a:p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8: Network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IPv4 Packet Header Fields in the IPv6 Packet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IPv6 Packet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IPv6 Packet Header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8.3.5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Video – Sample IPv6 Headers in Wireshark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8.3.6 </a:t>
            </a:r>
            <a:r>
              <a:rPr lang="en-US" sz="1200" dirty="0">
                <a:effectLst/>
              </a:rPr>
              <a:t>– Check Your Understanding –</a:t>
            </a:r>
            <a:r>
              <a:rPr lang="en-US" sz="1200" baseline="0" dirty="0">
                <a:effectLst/>
              </a:rPr>
              <a:t>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8.4.1</a:t>
            </a:r>
            <a:r>
              <a:rPr lang="en-US" baseline="0" dirty="0"/>
              <a:t> – </a:t>
            </a:r>
            <a:r>
              <a:rPr lang="en-US" altLang="en-US" dirty="0"/>
              <a:t>Host Forwarding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8.4.1</a:t>
            </a:r>
            <a:r>
              <a:rPr lang="en-US" baseline="0" dirty="0"/>
              <a:t> – </a:t>
            </a:r>
            <a:r>
              <a:rPr lang="en-US" altLang="en-US" dirty="0"/>
              <a:t>Host Forwarding Decision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8.4.2</a:t>
            </a:r>
            <a:r>
              <a:rPr lang="en-US" baseline="0" dirty="0"/>
              <a:t> – </a:t>
            </a:r>
            <a:r>
              <a:rPr lang="en-US" altLang="en-US" dirty="0"/>
              <a:t>Default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8.4.3</a:t>
            </a:r>
            <a:r>
              <a:rPr lang="en-US" baseline="0" dirty="0"/>
              <a:t> – </a:t>
            </a:r>
            <a:r>
              <a:rPr lang="en-US" altLang="en-US" dirty="0"/>
              <a:t>A Host Routes to the Default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8.4.4</a:t>
            </a:r>
            <a:r>
              <a:rPr lang="en-US" baseline="0" dirty="0"/>
              <a:t> – </a:t>
            </a:r>
            <a:r>
              <a:rPr lang="en-US" altLang="en-US" dirty="0"/>
              <a:t>Host Routing Tables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8.4.5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effectLst/>
              </a:rPr>
              <a:t>– 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3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8.0 – Introduction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8.0.2 –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I learn to do in this module?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8.5.1 – </a:t>
            </a:r>
            <a:r>
              <a:rPr lang="en-US" altLang="en-US" dirty="0"/>
              <a:t>Router Packet Forwarding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8.5.2 – </a:t>
            </a:r>
            <a:r>
              <a:rPr lang="en-US" altLang="en-US" dirty="0"/>
              <a:t>IP Router Routing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8.5.3 – </a:t>
            </a:r>
            <a:r>
              <a:rPr lang="en-US" altLang="en-US" sz="1200" dirty="0"/>
              <a:t>Static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8.5.4 – </a:t>
            </a:r>
            <a:r>
              <a:rPr lang="en-US" altLang="en-US" sz="1200" dirty="0"/>
              <a:t>Dynamic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8.5.5 – </a:t>
            </a:r>
            <a:r>
              <a:rPr lang="en-US" altLang="en-US" dirty="0"/>
              <a:t>Video – IPv4 Router Routing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8.5.6 – </a:t>
            </a:r>
            <a:r>
              <a:rPr lang="en-US" altLang="en-US" dirty="0"/>
              <a:t>Introduction to an IPv4 Routing Table</a:t>
            </a:r>
            <a:endParaRPr lang="en-US" dirty="0"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8.5.7 – </a:t>
            </a:r>
            <a:r>
              <a:rPr lang="en-US" sz="1200" dirty="0">
                <a:effectLst/>
              </a:rPr>
              <a:t>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8.6.1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altLang="en-US" dirty="0"/>
              <a:t>What did I learn in this module?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2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3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8.1.1 –  </a:t>
            </a:r>
            <a:r>
              <a:rPr lang="en-US" altLang="en-US" dirty="0"/>
              <a:t>The Network Layer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IP Encapsulation</a:t>
            </a:r>
            <a:endParaRPr lang="en-US" baseline="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Characteristics of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8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Connectionless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9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8.1.5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Best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641989" y="4741653"/>
            <a:ext cx="288353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7190087" cy="1666626"/>
          </a:xfrm>
        </p:spPr>
        <p:txBody>
          <a:bodyPr/>
          <a:lstStyle/>
          <a:p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8: Network Layer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Instructor Materials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Media Independent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798945"/>
            <a:ext cx="4028689" cy="385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IP is unreliable:  </a:t>
            </a:r>
          </a:p>
          <a:p>
            <a:pPr lvl="1"/>
            <a:r>
              <a:rPr lang="en-US" sz="1500" dirty="0"/>
              <a:t>It cannot manage or fix undelivered or corrupt packets.</a:t>
            </a:r>
          </a:p>
          <a:p>
            <a:pPr lvl="1"/>
            <a:r>
              <a:rPr lang="en-US" sz="1500" dirty="0"/>
              <a:t>IP cannot retransmit after an error.</a:t>
            </a:r>
          </a:p>
          <a:p>
            <a:pPr lvl="1"/>
            <a:r>
              <a:rPr lang="en-US" sz="1500" dirty="0"/>
              <a:t>IP cannot realign out of sequence packets.</a:t>
            </a:r>
          </a:p>
          <a:p>
            <a:pPr lvl="1"/>
            <a:r>
              <a:rPr lang="en-US" sz="1500" dirty="0"/>
              <a:t>IP must rely on other protocols for these functions.</a:t>
            </a:r>
          </a:p>
          <a:p>
            <a:pPr marL="0" indent="0">
              <a:buNone/>
            </a:pPr>
            <a:r>
              <a:rPr lang="en-US" dirty="0"/>
              <a:t>IP is media Independent:</a:t>
            </a:r>
          </a:p>
          <a:p>
            <a:pPr lvl="1"/>
            <a:r>
              <a:rPr lang="en-US" sz="1500" dirty="0"/>
              <a:t>IP does not concern itself with the type of frame required at the data link layer or the media type at the physical layer.</a:t>
            </a:r>
          </a:p>
          <a:p>
            <a:pPr lvl="1"/>
            <a:r>
              <a:rPr lang="en-US" sz="1500" dirty="0"/>
              <a:t>IP can be sent over any media type: copper, fiber, or wireless.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1104038"/>
            <a:ext cx="4774017" cy="31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Media Independent (Contd.)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4028689" cy="379221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network layer will establish the Maximum Transmission Unit (MTU).</a:t>
            </a:r>
          </a:p>
          <a:p>
            <a:pPr lvl="1"/>
            <a:r>
              <a:rPr lang="en-US" sz="1600" dirty="0"/>
              <a:t>Network layer receives this from control information sent by the data link layer.</a:t>
            </a:r>
          </a:p>
          <a:p>
            <a:pPr lvl="1"/>
            <a:r>
              <a:rPr lang="en-US" sz="1600" dirty="0"/>
              <a:t>The network then establishes the MTU size.</a:t>
            </a:r>
          </a:p>
          <a:p>
            <a:pPr marL="0" indent="0">
              <a:buNone/>
            </a:pPr>
            <a:r>
              <a:rPr lang="en-US" sz="1600" dirty="0"/>
              <a:t>Fragmentation is when Layer 3 splits the IPv4 packet into smaller units.</a:t>
            </a:r>
          </a:p>
          <a:p>
            <a:pPr lvl="1"/>
            <a:r>
              <a:rPr lang="en-US" sz="1600" dirty="0"/>
              <a:t>Fragmenting causes latency.</a:t>
            </a:r>
          </a:p>
          <a:p>
            <a:pPr lvl="1"/>
            <a:r>
              <a:rPr lang="en-US" sz="1600" dirty="0"/>
              <a:t>IPv6 does not fragment packets.</a:t>
            </a:r>
          </a:p>
          <a:p>
            <a:pPr lvl="1"/>
            <a:r>
              <a:rPr lang="en-US" sz="1600" dirty="0"/>
              <a:t>Example: Router goes from Ethernet to a slow WAN with a smaller MTU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1104038"/>
            <a:ext cx="4774017" cy="31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0875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8.2 IPv4 Packet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IPv4 Packet Header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98946"/>
            <a:ext cx="8184025" cy="349728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/>
              <a:t>IPv4 is the primary communication protocol for the network layer.</a:t>
            </a:r>
          </a:p>
          <a:p>
            <a:pPr marL="0" indent="0">
              <a:buNone/>
            </a:pPr>
            <a:r>
              <a:rPr lang="en-US" altLang="en-US" sz="1600" dirty="0"/>
              <a:t>The network header has many purposes:</a:t>
            </a:r>
          </a:p>
          <a:p>
            <a:pPr lvl="1"/>
            <a:r>
              <a:rPr lang="en-US" altLang="en-US" sz="1600" dirty="0"/>
              <a:t>It ensures the packet is sent in the correct direction (to the destination).</a:t>
            </a:r>
          </a:p>
          <a:p>
            <a:pPr lvl="1"/>
            <a:r>
              <a:rPr lang="en-US" altLang="en-US" sz="1600" dirty="0"/>
              <a:t>It contains information for network layer processing in various fields.</a:t>
            </a:r>
          </a:p>
          <a:p>
            <a:pPr lvl="1"/>
            <a:r>
              <a:rPr lang="en-US" altLang="en-US" sz="1600" dirty="0"/>
              <a:t>The information in the header is used by all layer 3 devices that handle the packet</a:t>
            </a:r>
          </a:p>
          <a:p>
            <a:pPr lvl="1"/>
            <a:endParaRPr lang="en-US" altLang="en-US" sz="1600" dirty="0"/>
          </a:p>
          <a:p>
            <a:pPr marL="0" indent="0">
              <a:buNone/>
            </a:pPr>
            <a:r>
              <a:rPr lang="en-US" altLang="ja-JP" sz="1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IPv4 Packet Header Fields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9728" y="792335"/>
            <a:ext cx="4690872" cy="288355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The IPv4 network header characteristics:</a:t>
            </a:r>
          </a:p>
          <a:p>
            <a:pPr lvl="1"/>
            <a:r>
              <a:rPr lang="en-US" altLang="ja-JP" sz="1600" dirty="0"/>
              <a:t>It is in binary.</a:t>
            </a:r>
          </a:p>
          <a:p>
            <a:pPr lvl="1"/>
            <a:r>
              <a:rPr lang="en-US" altLang="ja-JP" sz="1600" dirty="0"/>
              <a:t>Contains several fields of information</a:t>
            </a:r>
          </a:p>
          <a:p>
            <a:pPr lvl="1"/>
            <a:r>
              <a:rPr lang="en-US" altLang="ja-JP" sz="1600" dirty="0"/>
              <a:t>Diagram is read from left to right, 4 bytes per line</a:t>
            </a:r>
          </a:p>
          <a:p>
            <a:pPr lvl="1"/>
            <a:r>
              <a:rPr lang="en-US" altLang="ja-JP" sz="1600" dirty="0"/>
              <a:t>The two most important fields are the source and destination.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Protocols may have may have one or more functions.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3" y="841248"/>
            <a:ext cx="425196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IPv4 Packet Header Fields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55448" y="792335"/>
            <a:ext cx="8723376" cy="54268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Significant fields in the IPv4 header:</a:t>
            </a:r>
            <a:endParaRPr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51830"/>
              </p:ext>
            </p:extLst>
          </p:nvPr>
        </p:nvGraphicFramePr>
        <p:xfrm>
          <a:off x="164592" y="1417319"/>
          <a:ext cx="8750808" cy="2834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>
                        <a:rPr lang="en-US" b="1" dirty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will be for v4, as opposed to v6, a 4 bit field= 0100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r>
                        <a:rPr lang="en-US" b="1" dirty="0"/>
                        <a:t>Differentiated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for </a:t>
                      </a:r>
                      <a:r>
                        <a:rPr lang="en-US" dirty="0" err="1"/>
                        <a:t>QoS</a:t>
                      </a:r>
                      <a:r>
                        <a:rPr lang="en-US" baseline="0" dirty="0"/>
                        <a:t>: </a:t>
                      </a:r>
                      <a:r>
                        <a:rPr lang="en-US" baseline="0" dirty="0" err="1"/>
                        <a:t>DiffServ</a:t>
                      </a:r>
                      <a:r>
                        <a:rPr lang="en-US" baseline="0" dirty="0"/>
                        <a:t> – DS field or the older </a:t>
                      </a:r>
                      <a:r>
                        <a:rPr lang="en-US" baseline="0" dirty="0" err="1"/>
                        <a:t>IntServ</a:t>
                      </a:r>
                      <a:r>
                        <a:rPr lang="en-US" baseline="0" dirty="0"/>
                        <a:t> – </a:t>
                      </a:r>
                      <a:r>
                        <a:rPr lang="en-US" baseline="0" dirty="0" err="1"/>
                        <a:t>ToS</a:t>
                      </a:r>
                      <a:r>
                        <a:rPr lang="en-US" baseline="0" dirty="0"/>
                        <a:t> or Type of Service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r>
                        <a:rPr lang="en-US" b="1" dirty="0"/>
                        <a:t>Header Checksum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 corruption in the IPv4 header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r>
                        <a:rPr lang="en-US" b="1" dirty="0"/>
                        <a:t>Time to Live (TTL)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Layer 3 hop count. When it becomes zero the router</a:t>
                      </a:r>
                      <a:r>
                        <a:rPr lang="en-US" baseline="0" dirty="0"/>
                        <a:t> will discard the packet.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en-US" b="1" dirty="0"/>
                        <a:t>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I.D.s next level</a:t>
                      </a:r>
                      <a:r>
                        <a:rPr lang="en-US" baseline="0" dirty="0"/>
                        <a:t> protocol: ICMP, TCP, UDP,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Source IPv4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bit source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Destination 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bit destination</a:t>
                      </a:r>
                      <a:r>
                        <a:rPr lang="en-US" baseline="0" dirty="0"/>
                        <a:t> address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841431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829464"/>
          </a:xfrm>
        </p:spPr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Video – Sample IPv4 Headers in Wireshark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0" y="986970"/>
            <a:ext cx="8593327" cy="210370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This video will cover the following: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IPv4 Ethernet packets in Wireshark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control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difference between packets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8.3 IPv6 Packets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Limitations of IPv4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672954" cy="357342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IPv4 has three major limitations:</a:t>
            </a:r>
          </a:p>
          <a:p>
            <a:pPr lvl="1"/>
            <a:r>
              <a:rPr lang="en-US" sz="1600" dirty="0"/>
              <a:t>IPv4 address depletion – We have basically run out of IPv4 addressing.</a:t>
            </a:r>
          </a:p>
          <a:p>
            <a:pPr lvl="1"/>
            <a:r>
              <a:rPr lang="en-US" sz="1600" dirty="0"/>
              <a:t>Lack of end-to-end connectivity – To make IPv4 survive this long, private addressing and NAT were created. This ended direct communications with public addressing.</a:t>
            </a:r>
          </a:p>
          <a:p>
            <a:pPr lvl="1"/>
            <a:r>
              <a:rPr lang="en-US" sz="1600" dirty="0"/>
              <a:t>Increased network complexity – NAT was meant as temporary solution and creates issues on the network as a side effect of manipulating the network headers addressing. NAT causes latency and troubleshooting issues.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IPv6 Overview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3997630" cy="3841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IPv6 was developed by Internet Engineering Task Force (IETF).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IPv6 overcomes the limitations of IPv4.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Improvements that IPv6 provides: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/>
              <a:t>Increased address space </a:t>
            </a:r>
            <a:r>
              <a:rPr lang="en-US" sz="1500" dirty="0"/>
              <a:t>– based on 128 bit address, not 32 bits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/>
              <a:t>Improved packet handling </a:t>
            </a:r>
            <a:r>
              <a:rPr lang="en-US" sz="1500" dirty="0"/>
              <a:t>– simplified header with fewer fields</a:t>
            </a:r>
            <a:endParaRPr lang="en-US" sz="15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/>
              <a:t>Eliminates the need for NAT </a:t>
            </a:r>
            <a:r>
              <a:rPr lang="en-US" sz="1500" dirty="0"/>
              <a:t>– since there is a huge amount of addressing, there is no need to use private addressing internally and be mapped to a shared public address</a:t>
            </a:r>
            <a:endParaRPr lang="en-CA" altLang="en-US" sz="1500" dirty="0"/>
          </a:p>
          <a:p>
            <a:pPr lvl="1"/>
            <a:endParaRPr lang="en-CA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04" y="804672"/>
            <a:ext cx="488699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1366" y="2125682"/>
            <a:ext cx="7237590" cy="1270941"/>
          </a:xfrm>
        </p:spPr>
        <p:txBody>
          <a:bodyPr/>
          <a:lstStyle/>
          <a:p>
            <a:r>
              <a:rPr lang="en-US" sz="4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8: Network Layer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IPv4 Packet Header Fields in the IPv6 Packet Header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3359855" cy="37330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IPv6 header is simplified, but not smaller.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header is fixed at 40 Bytes or octets long.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Several IPv4 fields were removed to improve performance.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Some IPv4 fields were removed to improve performance:</a:t>
            </a:r>
          </a:p>
          <a:p>
            <a:pPr lvl="1"/>
            <a:r>
              <a:rPr lang="en-US" sz="1600" dirty="0"/>
              <a:t>Flag</a:t>
            </a:r>
          </a:p>
          <a:p>
            <a:pPr lvl="1"/>
            <a:r>
              <a:rPr lang="en-US" sz="1600" dirty="0"/>
              <a:t>Fragment Offset</a:t>
            </a:r>
          </a:p>
          <a:p>
            <a:pPr lvl="1"/>
            <a:r>
              <a:rPr lang="en-US" sz="1600" dirty="0"/>
              <a:t>Header Checksum</a:t>
            </a:r>
          </a:p>
          <a:p>
            <a:pPr lvl="1"/>
            <a:endParaRPr lang="en-CA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45" y="969264"/>
            <a:ext cx="5526755" cy="35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IPv6 Packet Header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45793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Significant fields in the IPv6 header:</a:t>
            </a:r>
          </a:p>
          <a:p>
            <a:pPr lvl="1"/>
            <a:endParaRPr lang="en-CA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9505"/>
              </p:ext>
            </p:extLst>
          </p:nvPr>
        </p:nvGraphicFramePr>
        <p:xfrm>
          <a:off x="219456" y="1449174"/>
          <a:ext cx="8750808" cy="336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>
                        <a:rPr lang="en-US" b="1" dirty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will be for v6, as opposed to v4, a 4 bit field= 0110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r>
                        <a:rPr lang="en-US" b="1" dirty="0"/>
                        <a:t>Traffic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for </a:t>
                      </a:r>
                      <a:r>
                        <a:rPr lang="en-US" dirty="0" err="1"/>
                        <a:t>QoS</a:t>
                      </a:r>
                      <a:r>
                        <a:rPr lang="en-US" baseline="0" dirty="0"/>
                        <a:t>: Equivalent to </a:t>
                      </a:r>
                      <a:r>
                        <a:rPr lang="en-US" baseline="0" dirty="0" err="1"/>
                        <a:t>DiffServ</a:t>
                      </a:r>
                      <a:r>
                        <a:rPr lang="en-US" baseline="0" dirty="0"/>
                        <a:t> – DS field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r>
                        <a:rPr lang="en-US" b="1" dirty="0"/>
                        <a:t>Flow Label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Informs device to handle identical flow labels the same way, </a:t>
                      </a:r>
                      <a:r>
                        <a:rPr lang="en-US" dirty="0"/>
                        <a:t>20 bit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r>
                        <a:rPr lang="en-US" b="1" dirty="0"/>
                        <a:t>Payload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16-bit field indicates the length of the data portion or payload of the IPv6 packet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en-US" b="1" dirty="0"/>
                        <a:t>Next Header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I.D.s next level</a:t>
                      </a:r>
                      <a:r>
                        <a:rPr lang="en-US" baseline="0" dirty="0"/>
                        <a:t> protocol: ICMP, TCP, UDP,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en-US" b="1" dirty="0"/>
                        <a:t>Hop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Replaces</a:t>
                      </a:r>
                      <a:r>
                        <a:rPr lang="en-US" baseline="0" dirty="0"/>
                        <a:t> TTL field </a:t>
                      </a:r>
                      <a:r>
                        <a:rPr lang="en-US" dirty="0"/>
                        <a:t>Layer 3 hop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/>
                        <a:t>Source IPv6 </a:t>
                      </a:r>
                      <a:r>
                        <a:rPr lang="en-US" b="1" dirty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bit source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Destination IPV6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bit destination</a:t>
                      </a:r>
                      <a:r>
                        <a:rPr lang="en-US" baseline="0" dirty="0"/>
                        <a:t> address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IPv6 Packet Header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307311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IPv6 packet may also contain extension headers (EH). </a:t>
            </a:r>
          </a:p>
          <a:p>
            <a:pPr marL="0" indent="0">
              <a:buNone/>
            </a:pPr>
            <a:r>
              <a:rPr lang="en-US" sz="1600" dirty="0"/>
              <a:t>EH headers characteristics: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provide optional network layer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are optional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are placed between IPv6 header and the payload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may be used for fragmentation, security, mobility support,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sz="1600" b="1" dirty="0"/>
              <a:t>Note: </a:t>
            </a:r>
            <a:r>
              <a:rPr lang="en-US" altLang="en-US" sz="1600" dirty="0"/>
              <a:t>Unlike IPv4, routers do not fragment IPv6 packets.</a:t>
            </a:r>
            <a:endParaRPr lang="en-CA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9298384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Video – Sample IPv6 Headers in Wireshark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8581514" cy="213128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This video will cover the following: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IPv6 Ethernet packets in Wireshark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control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difference between packets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3275253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8.4 How a Host Routes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Host Forwarding Decision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516566" cy="2250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Packets are always created at the source.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Each host devices creates their own routing 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host can send packets to the following:</a:t>
            </a:r>
          </a:p>
          <a:p>
            <a:pPr lvl="1"/>
            <a:r>
              <a:rPr lang="en-US" sz="1700" dirty="0"/>
              <a:t>Itself – 127.0.0.1 (IPv4), ::1 (IPv6)</a:t>
            </a:r>
          </a:p>
          <a:p>
            <a:pPr lvl="1"/>
            <a:r>
              <a:rPr lang="en-US" sz="1700" dirty="0"/>
              <a:t>Local Hosts – destination is on the same LAN</a:t>
            </a:r>
          </a:p>
          <a:p>
            <a:pPr lvl="1"/>
            <a:r>
              <a:rPr lang="en-US" sz="1700" dirty="0"/>
              <a:t>Remote Hosts – devices are not on the same LAN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70" y="3072057"/>
            <a:ext cx="4799457" cy="192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Host Forwarding Decision (Cont.)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915400" cy="25304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Source device determines whether the destination is local or remote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Method of determination: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IPv4 – Source uses its own IP address and Subnet mask, along with the destination IP address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IPv6 – Source uses the network address and prefix advertised by the local router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Local traffic is dumped out the host interface to be handled by an intermediary device.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Remote traffic is forwarded directly to the default gateway on the LAN.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3" y="3329608"/>
            <a:ext cx="4296537" cy="15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4938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Default Gateway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821052"/>
            <a:ext cx="8535435" cy="33760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 router or layer 3 switch can be a default-gateway.</a:t>
            </a:r>
          </a:p>
          <a:p>
            <a:pPr marL="0" indent="0">
              <a:buNone/>
            </a:pPr>
            <a:r>
              <a:rPr lang="en-US" sz="1800" dirty="0"/>
              <a:t>Features of a default gateway (DGW):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It must have an IP address in the same range as the rest of the 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It can accept data from the LAN and is capable of forwarding traffic off of the 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It can route to other networks.</a:t>
            </a:r>
          </a:p>
          <a:p>
            <a:pPr marL="0" indent="0">
              <a:buNone/>
            </a:pPr>
            <a:r>
              <a:rPr lang="en-US" sz="1800" dirty="0"/>
              <a:t>If a device has no default gateway or a bad default gateway, its traffic will not be able to leave the LAN.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A Host Routes to the Default Gateway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4115747" cy="3794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host will know the default gateway (DGW) either statically or through DHCP in IPv4.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IPv6 sends the DGW through a router solicitation (RS) or can be configured manually.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A DGW is static route which will be a last resort route in the routing 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All device on the LAN will need the DGW of the router if they intend to send traffic remotely.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70" y="1501170"/>
            <a:ext cx="4765834" cy="22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 Host Routes </a:t>
            </a:r>
            <a:br>
              <a:rPr lang="en-US" altLang="en-US" sz="1600" dirty="0"/>
            </a:br>
            <a:r>
              <a:rPr lang="en-US" altLang="en-US" dirty="0"/>
              <a:t>Host Routing Tables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2819110" cy="3794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On Windows, route print or </a:t>
            </a:r>
            <a:r>
              <a:rPr lang="en-US" sz="1700" dirty="0" err="1"/>
              <a:t>netstat</a:t>
            </a:r>
            <a:r>
              <a:rPr lang="en-US" sz="1700" dirty="0"/>
              <a:t>  -r to display the PC routing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Three sections displayed by these two commands:</a:t>
            </a:r>
          </a:p>
          <a:p>
            <a:pPr lvl="1"/>
            <a:r>
              <a:rPr lang="en-US" sz="1600" dirty="0"/>
              <a:t>Interface List – all potential interfaces and MAC addressing</a:t>
            </a:r>
          </a:p>
          <a:p>
            <a:pPr lvl="1"/>
            <a:r>
              <a:rPr lang="en-US" sz="1600" dirty="0"/>
              <a:t>IPv4 Routing Table</a:t>
            </a:r>
          </a:p>
          <a:p>
            <a:pPr lvl="1"/>
            <a:r>
              <a:rPr lang="en-US" sz="1600" dirty="0"/>
              <a:t>IPv6 Routing Table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64" y="932688"/>
            <a:ext cx="5485829" cy="37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1482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eaLnBrk="1" hangingPunct="1"/>
            <a:r>
              <a:rPr lang="en-US" dirty="0"/>
              <a:t>Module 8: Topics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99461" y="654206"/>
            <a:ext cx="8769026" cy="281711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will I learn to do in this module?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8170"/>
              </p:ext>
            </p:extLst>
          </p:nvPr>
        </p:nvGraphicFramePr>
        <p:xfrm>
          <a:off x="522512" y="1140033"/>
          <a:ext cx="8348355" cy="2835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216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Topic Title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Topic Objective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en-US" b="1" dirty="0"/>
                        <a:t>Network Layer Characteristics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how the network layer uses IP protocols for reliable communications.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en-US" b="1"/>
                        <a:t>IPv4 Packet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the role of the major header fields in the IPv4 packet.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en-US" b="1"/>
                        <a:t>IPv6 Packet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the role of the major header fields in the IPv6 packet.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r>
                        <a:rPr lang="en-US" b="1"/>
                        <a:t>How a Host Routes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how network devices use routing tables to direct packets to a destination network.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r>
                        <a:rPr lang="en-US" b="1"/>
                        <a:t>Router Routing Tables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Explain the function of fields in the routing table of a router.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8.5 Introduction to Routing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Router Packet Forwarding Decision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3255" y="822098"/>
            <a:ext cx="8807116" cy="5389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happens when the router receives the frame from the host device?</a:t>
            </a:r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5" y="1361067"/>
            <a:ext cx="5439072" cy="33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1" y="2162150"/>
            <a:ext cx="2983832" cy="187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IP Router Routing Table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0286" y="798943"/>
            <a:ext cx="8853715" cy="24229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three types of routes in a router’s routing table: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Directly Connected </a:t>
            </a:r>
            <a:r>
              <a:rPr lang="en-US" altLang="en-US" dirty="0"/>
              <a:t>– These routes are automatically added by the router, provided the interface is active and has addressing.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Remote</a:t>
            </a:r>
            <a:r>
              <a:rPr lang="en-US" altLang="en-US" dirty="0"/>
              <a:t> – These are the routes the router does not have a direct connection and may be learned: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Manually – with a static route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Dynamically – by using a routing protocol to have the routers share their information with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Default Route </a:t>
            </a:r>
            <a:r>
              <a:rPr lang="en-US" altLang="en-US" dirty="0"/>
              <a:t>– this forwards all traffic to a specific direction when there is not a match in the routing table </a:t>
            </a: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3" y="3221887"/>
            <a:ext cx="5351646" cy="15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080083" cy="757551"/>
          </a:xfrm>
        </p:spPr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sz="2400" dirty="0"/>
              <a:t>Static Routing</a:t>
            </a:r>
            <a:endParaRPr lang="en-CA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846044" cy="306647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Static Route Characteristics: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Must be configured manually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Must be adjusted manually by the administrator when there is a change in the topology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Good for small non-redundant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Often used in conjunction with a dynamic routing protocol for configuring a default route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28982"/>
            <a:ext cx="5007756" cy="23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687848"/>
            <a:ext cx="5007757" cy="21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080083" cy="757551"/>
          </a:xfrm>
        </p:spPr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sz="1600" dirty="0"/>
            </a:br>
            <a:r>
              <a:rPr lang="en-US" altLang="en-US" dirty="0"/>
              <a:t>Dynamic Routing</a:t>
            </a:r>
            <a:endParaRPr lang="en-CA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846044" cy="296256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Dynamic Routes Automatically: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Discover remote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Maintain up-to-date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Choose the best path to the destination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Find new best paths when there is a topology change</a:t>
            </a:r>
          </a:p>
          <a:p>
            <a:pPr marL="0" indent="0">
              <a:buNone/>
            </a:pPr>
            <a:r>
              <a:rPr lang="en-US" sz="1600" dirty="0"/>
              <a:t>Dynamic routing can also share static default routes with the other routers.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358055"/>
            <a:ext cx="5007757" cy="192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312213"/>
            <a:ext cx="4644736" cy="24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06835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Video – IPv4 Router Routing Tables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49383" y="798944"/>
            <a:ext cx="8427026" cy="30933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This video will explain the information in the IPv4 router routing table.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6219504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Introduction to an IPv4 Routing Table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5082" y="817311"/>
            <a:ext cx="3979718" cy="3723515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/>
              <a:t>The </a:t>
            </a:r>
            <a:r>
              <a:rPr lang="en-US" b="1" dirty="0"/>
              <a:t>show ip route </a:t>
            </a:r>
            <a:r>
              <a:rPr lang="en-US" dirty="0"/>
              <a:t>command shows the following route sources:</a:t>
            </a:r>
          </a:p>
          <a:p>
            <a:pPr lvl="1"/>
            <a:r>
              <a:rPr lang="en-US" b="1" dirty="0"/>
              <a:t>L</a:t>
            </a:r>
            <a:r>
              <a:rPr lang="en-US" dirty="0"/>
              <a:t> - Directly connected local interface IP address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 – Directly connected network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 – Static route was manually configured by an administrator</a:t>
            </a:r>
          </a:p>
          <a:p>
            <a:pPr lvl="1"/>
            <a:r>
              <a:rPr lang="en-US" b="1" dirty="0"/>
              <a:t>O</a:t>
            </a:r>
            <a:r>
              <a:rPr lang="en-US" dirty="0"/>
              <a:t> –  OSPF</a:t>
            </a:r>
          </a:p>
          <a:p>
            <a:pPr lvl="1"/>
            <a:r>
              <a:rPr lang="en-US" b="1" dirty="0"/>
              <a:t>D</a:t>
            </a:r>
            <a:r>
              <a:rPr lang="en-US" dirty="0"/>
              <a:t> – EIGRP</a:t>
            </a:r>
          </a:p>
          <a:p>
            <a:pPr marL="0" indent="0">
              <a:buNone/>
            </a:pPr>
            <a:r>
              <a:rPr lang="en-CA" altLang="en-US" dirty="0"/>
              <a:t>This command shows types of routes:</a:t>
            </a:r>
          </a:p>
          <a:p>
            <a:pPr lvl="1"/>
            <a:r>
              <a:rPr lang="en-CA" altLang="en-US" dirty="0"/>
              <a:t>Directly Connected – C and L</a:t>
            </a:r>
          </a:p>
          <a:p>
            <a:pPr lvl="1"/>
            <a:r>
              <a:rPr lang="en-CA" altLang="en-US" dirty="0"/>
              <a:t>Remote Routes – O, D, etc.</a:t>
            </a:r>
          </a:p>
          <a:p>
            <a:pPr lvl="1"/>
            <a:r>
              <a:rPr lang="en-CA" altLang="en-US" dirty="0"/>
              <a:t>Default Routes – S*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817312"/>
            <a:ext cx="4904509" cy="390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37095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8.6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r>
              <a:rPr lang="en-US" altLang="en-US" sz="1600" dirty="0"/>
              <a:t>Module Practice and Quiz</a:t>
            </a:r>
            <a:br>
              <a:rPr lang="en-US" altLang="en-US" dirty="0"/>
            </a:br>
            <a:r>
              <a:rPr lang="en-US" altLang="en-US" dirty="0"/>
              <a:t>What did I learn in this module?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40141" cy="3874434"/>
          </a:xfrm>
        </p:spPr>
        <p:txBody>
          <a:bodyPr/>
          <a:lstStyle/>
          <a:p>
            <a:pPr lvl="2"/>
            <a:r>
              <a:rPr lang="en-US" sz="1600" dirty="0"/>
              <a:t>IP is connectionless, best effort, and media independent.</a:t>
            </a:r>
          </a:p>
          <a:p>
            <a:pPr lvl="2"/>
            <a:r>
              <a:rPr lang="en-US" sz="1600" dirty="0"/>
              <a:t>IP does not guarantee packet delivery.</a:t>
            </a:r>
            <a:endParaRPr lang="en-US" sz="1600" b="1" dirty="0"/>
          </a:p>
          <a:p>
            <a:pPr lvl="2"/>
            <a:r>
              <a:rPr lang="en-US" sz="1600" dirty="0"/>
              <a:t>IPv4 packet header consists of fields containing information about the packet.</a:t>
            </a:r>
            <a:endParaRPr lang="en-US" sz="1600" b="1" dirty="0"/>
          </a:p>
          <a:p>
            <a:pPr lvl="2"/>
            <a:r>
              <a:rPr lang="en-US" sz="1600" dirty="0"/>
              <a:t>IPv6 overcomes IPv4 lack of end-to-end connectivity and increased network complexity.</a:t>
            </a:r>
            <a:endParaRPr lang="en-US" sz="16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A device will determine if a destination is itself, another local host, and a remote host.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A default gateway is router that is part of the LAN and will be used as a door to other networks.</a:t>
            </a:r>
            <a:endParaRPr lang="en-US" sz="1600" b="1" dirty="0"/>
          </a:p>
          <a:p>
            <a:pPr lvl="2"/>
            <a:r>
              <a:rPr lang="en-US" sz="1600" dirty="0"/>
              <a:t>The routing table contains a list of all known network addresses (prefixes) and where to forward the packet.</a:t>
            </a:r>
          </a:p>
          <a:p>
            <a:pPr lvl="2"/>
            <a:r>
              <a:rPr lang="en-US" sz="1600" dirty="0"/>
              <a:t>The router uses longest subnet mask or prefix match.</a:t>
            </a:r>
          </a:p>
          <a:p>
            <a:pPr lvl="2"/>
            <a:r>
              <a:rPr lang="en-US" sz="1600" dirty="0"/>
              <a:t>The routing table has three types of route entries: directly connected networks, remote networks, and a default route.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723964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3"/>
            <a:ext cx="9144000" cy="757551"/>
          </a:xfrm>
        </p:spPr>
        <p:txBody>
          <a:bodyPr/>
          <a:lstStyle/>
          <a:p>
            <a:r>
              <a:rPr lang="en-US" altLang="en-US" sz="1800" dirty="0"/>
              <a:t>Network Layer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6690" y="1028311"/>
            <a:ext cx="2721476" cy="3709769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Encapsulation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Routing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De-encapsulation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Data payload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Packet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Internet Protocol Version 4 (IPv4)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Internet Protocol Version 6 (IPv6)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Network Layer PDU = IP Packet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IP Header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6" y="1019059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Best effort delivery</a:t>
            </a:r>
          </a:p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Media independent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Connectionless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Unreliable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Maximum Transmission Unit (MTU)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Version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Differentiated Services (DS)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Time-to-Live (TTL)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Internet Control Message Protocol (ICMP)</a:t>
            </a:r>
          </a:p>
          <a:p>
            <a:pPr marL="0" indent="0" eaLnBrk="1" fontAlgn="b" hangingPunct="1">
              <a:buNone/>
            </a:pP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8547" y="1028311"/>
            <a:ext cx="2841064" cy="3657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Identification, Flags, Fragment Offset fields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Network Address Translation (NAT)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Traffic Class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Flow Label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Payload Length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Next Header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Hop Limit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Extension Headers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Local host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Remote host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Default Gateway</a:t>
            </a:r>
          </a:p>
        </p:txBody>
      </p:sp>
    </p:spTree>
    <p:extLst>
      <p:ext uri="{BB962C8B-B14F-4D97-AF65-F5344CB8AC3E}">
        <p14:creationId xmlns:p14="http://schemas.microsoft.com/office/powerpoint/2010/main" val="494180527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8.1 Network Layer Characteristics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Network Layer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8" y="1019059"/>
            <a:ext cx="2721476" cy="3709769"/>
          </a:xfrm>
          <a:ln>
            <a:solidFill>
              <a:srgbClr val="000000"/>
            </a:solidFill>
          </a:ln>
        </p:spPr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netstat</a:t>
            </a:r>
            <a:r>
              <a:rPr lang="en-US" sz="1600" dirty="0"/>
              <a:t> –r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route print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interface list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IPv4 Route Table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IPv6 Route Table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directly-connected routes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remote routes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default route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show </a:t>
            </a:r>
            <a:r>
              <a:rPr lang="en-US" sz="1600" b="1" dirty="0" err="1"/>
              <a:t>ip</a:t>
            </a:r>
            <a:r>
              <a:rPr lang="en-US" sz="1600" b="1" dirty="0"/>
              <a:t> route</a:t>
            </a:r>
            <a:endParaRPr lang="en-US" sz="1600" dirty="0"/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route source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destination network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outgoing interface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administrative distance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metric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5998" y="1019058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next-hop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route timestamp</a:t>
            </a:r>
          </a:p>
        </p:txBody>
      </p:sp>
    </p:spTree>
    <p:extLst>
      <p:ext uri="{BB962C8B-B14F-4D97-AF65-F5344CB8AC3E}">
        <p14:creationId xmlns:p14="http://schemas.microsoft.com/office/powerpoint/2010/main" val="1301599263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185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5270088" cy="789880"/>
          </a:xfrm>
        </p:spPr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The Network Layer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3" y="834570"/>
            <a:ext cx="5151336" cy="31769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Provides services to allow end devices to exchange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version 4 (IPv4) and IP version 6 (IPv6) are the principle network layer communication protocols.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network layer performs four basic operations: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Addressing end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Encapsulation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De-encapsulation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62" y="100234"/>
            <a:ext cx="3067269" cy="201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88" y="2355550"/>
            <a:ext cx="3230819" cy="2458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IP Encapsulation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3700139" cy="37643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encapsulates the transport layer segment.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can use either an IPv4 or IPv6 packet and not impact the layer 4 segment.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packet will be examined by all layer 3 devices as it traverses the network.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IP addressing does not change from source to destination.</a:t>
            </a:r>
          </a:p>
          <a:p>
            <a:pPr marL="0" indent="0">
              <a:buNone/>
            </a:pPr>
            <a:r>
              <a:rPr lang="en-US" sz="1600" b="1" dirty="0"/>
              <a:t>Note: </a:t>
            </a:r>
            <a:r>
              <a:rPr lang="en-US" sz="1600" dirty="0"/>
              <a:t>NAT will change addressing, but will be discussed in a later module.</a:t>
            </a:r>
          </a:p>
          <a:p>
            <a:pPr lvl="1"/>
            <a:endParaRPr 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7" y="905949"/>
            <a:ext cx="5126909" cy="29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 err="1"/>
              <a:t>Characteristics</a:t>
            </a:r>
            <a:r>
              <a:rPr lang="en-US" altLang="en-US" dirty="0"/>
              <a:t> of IP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8" y="894073"/>
            <a:ext cx="9019391" cy="19474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IP is meant to have low overhead and may be described as:</a:t>
            </a:r>
          </a:p>
          <a:p>
            <a:pPr lvl="1"/>
            <a:r>
              <a:rPr lang="en-US" sz="1800" dirty="0"/>
              <a:t>Connectionless </a:t>
            </a:r>
          </a:p>
          <a:p>
            <a:pPr lvl="1"/>
            <a:r>
              <a:rPr lang="en-US" sz="1800" dirty="0"/>
              <a:t>Best Effort</a:t>
            </a:r>
          </a:p>
          <a:p>
            <a:pPr lvl="1"/>
            <a:r>
              <a:rPr lang="en-US" sz="1800" dirty="0"/>
              <a:t>Media Independent</a:t>
            </a:r>
          </a:p>
        </p:txBody>
      </p:sp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Connectionless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211008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 is Connectionless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does not establish a connection with the destination before sending the packet.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There is no control information needed (synchronizations, acknowledgments,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destination will receive the packet when it arrives, but no pre-notifications are sent by 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there is a need for connection-oriented traffic, then another protocol will handle this (typically TCP at the transport layer).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23" y="3028034"/>
            <a:ext cx="5884353" cy="17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Best Effort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3773052" cy="284966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 is Best Effort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will not guarantee delivery of the packet.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has reduced overhead since there is no mechanism to resend data that is not received.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does not expect acknowledgments.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does not know if the other device is operational or if it received the packet.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03" y="858446"/>
            <a:ext cx="4831504" cy="2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18ECBD8ED834DABF5ACC3DB9AA918" ma:contentTypeVersion="19" ma:contentTypeDescription="Create a new document." ma:contentTypeScope="" ma:versionID="0375978224eca4aeb78b7ba86ac1033c">
  <xsd:schema xmlns:xsd="http://www.w3.org/2001/XMLSchema" xmlns:xs="http://www.w3.org/2001/XMLSchema" xmlns:p="http://schemas.microsoft.com/office/2006/metadata/properties" xmlns:ns2="810553ce-449d-4340-bb0a-414d416a9b51" xmlns:ns3="20a0b39e-fcd0-423b-9f17-9d26d967be51" targetNamespace="http://schemas.microsoft.com/office/2006/metadata/properties" ma:root="true" ma:fieldsID="457d9a46ed9cd6c2ce95cb3d449ba463" ns2:_="" ns3:_="">
    <xsd:import namespace="810553ce-449d-4340-bb0a-414d416a9b51"/>
    <xsd:import namespace="20a0b39e-fcd0-423b-9f17-9d26d967b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Comme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53ce-449d-4340-bb0a-414d416a9b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20" nillable="true" ma:displayName="Comments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0261dd-85c0-4e16-8580-30375acfa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0b39e-fcd0-423b-9f17-9d26d967b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fb9ddd-df90-44ec-9ce2-a3135905c5f1}" ma:internalName="TaxCatchAll" ma:showField="CatchAllData" ma:web="20a0b39e-fcd0-423b-9f17-9d26d967b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810553ce-449d-4340-bb0a-414d416a9b51" xsi:nil="true"/>
    <lcf76f155ced4ddcb4097134ff3c332f xmlns="810553ce-449d-4340-bb0a-414d416a9b51">
      <Terms xmlns="http://schemas.microsoft.com/office/infopath/2007/PartnerControls"/>
    </lcf76f155ced4ddcb4097134ff3c332f>
    <TaxCatchAll xmlns="20a0b39e-fcd0-423b-9f17-9d26d967be51" xsi:nil="true"/>
  </documentManagement>
</p:properties>
</file>

<file path=customXml/itemProps1.xml><?xml version="1.0" encoding="utf-8"?>
<ds:datastoreItem xmlns:ds="http://schemas.openxmlformats.org/officeDocument/2006/customXml" ds:itemID="{A73A1026-689F-4B8E-BC7F-3C00688662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53ce-449d-4340-bb0a-414d416a9b51"/>
    <ds:schemaRef ds:uri="20a0b39e-fcd0-423b-9f17-9d26d967b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77D7F0-778A-4342-8E51-470F7C8BA3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6F3D0B-6266-4355-A3E5-BBAAB265E035}">
  <ds:schemaRefs>
    <ds:schemaRef ds:uri="http://schemas.microsoft.com/office/2006/metadata/properties"/>
    <ds:schemaRef ds:uri="http://schemas.microsoft.com/office/infopath/2007/PartnerControls"/>
    <ds:schemaRef ds:uri="810553ce-449d-4340-bb0a-414d416a9b51"/>
    <ds:schemaRef ds:uri="20a0b39e-fcd0-423b-9f17-9d26d967be5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21046</TotalTime>
  <Words>2920</Words>
  <Application>Microsoft Office PowerPoint</Application>
  <PresentationFormat>On-screen Show (16:9)</PresentationFormat>
  <Paragraphs>452</Paragraphs>
  <Slides>41</Slides>
  <Notes>40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CiscoSans ExtraLight</vt:lpstr>
      <vt:lpstr>Wingdings</vt:lpstr>
      <vt:lpstr>Default Theme</vt:lpstr>
      <vt:lpstr>Module 8: Network Layer</vt:lpstr>
      <vt:lpstr>Module 8: Network Layer</vt:lpstr>
      <vt:lpstr>Module 8: Topics</vt:lpstr>
      <vt:lpstr>8.1 Network Layer Characteristics</vt:lpstr>
      <vt:lpstr>Network Layer Characteristics The Network Layer</vt:lpstr>
      <vt:lpstr>Network Layer Characteristics IP Encapsulation</vt:lpstr>
      <vt:lpstr>Network Layer Characteristics Characteristics of IP</vt:lpstr>
      <vt:lpstr>Network Layer Characteristics Connectionless</vt:lpstr>
      <vt:lpstr>Network Layer Characteristics Best Effort</vt:lpstr>
      <vt:lpstr>Network Layer Characteristics Media Independent</vt:lpstr>
      <vt:lpstr>Network Layer Characteristics Media Independent (Contd.)</vt:lpstr>
      <vt:lpstr>8.2 IPv4 Packet</vt:lpstr>
      <vt:lpstr>IPv4 Packet IPv4 Packet Header</vt:lpstr>
      <vt:lpstr>IPv4 Packet IPv4 Packet Header Fields</vt:lpstr>
      <vt:lpstr>IPv4 Packet IPv4 Packet Header Fields</vt:lpstr>
      <vt:lpstr>IPv4 Packet Video – Sample IPv4 Headers in Wireshark</vt:lpstr>
      <vt:lpstr>8.3 IPv6 Packets</vt:lpstr>
      <vt:lpstr>IPv6 Packets Limitations of IPv4</vt:lpstr>
      <vt:lpstr>IPv6 Packets IPv6 Overview</vt:lpstr>
      <vt:lpstr>IPv6 Packets IPv4 Packet Header Fields in the IPv6 Packet Header</vt:lpstr>
      <vt:lpstr>IPv6 Packets IPv6 Packet Header</vt:lpstr>
      <vt:lpstr>IPv6 Packets IPv6 Packet Header (Cont.)</vt:lpstr>
      <vt:lpstr>IPv6 Packets Video – Sample IPv6 Headers in Wireshark</vt:lpstr>
      <vt:lpstr>8.4 How a Host Routes</vt:lpstr>
      <vt:lpstr>How a Host Routes Host Forwarding Decision</vt:lpstr>
      <vt:lpstr>How a Host Routes Host Forwarding Decision (Cont.)</vt:lpstr>
      <vt:lpstr>How a Host Routes Default Gateway</vt:lpstr>
      <vt:lpstr>How a Host Routes A Host Routes to the Default Gateway</vt:lpstr>
      <vt:lpstr>How a Host Routes  Host Routing Tables</vt:lpstr>
      <vt:lpstr>8.5 Introduction to Routing</vt:lpstr>
      <vt:lpstr>Introduction to Routing Router Packet Forwarding Decision</vt:lpstr>
      <vt:lpstr>Introduction to Routing IP Router Routing Table</vt:lpstr>
      <vt:lpstr>Introduction to Routing Static Routing</vt:lpstr>
      <vt:lpstr>Introduction to Routing Dynamic Routing</vt:lpstr>
      <vt:lpstr>Introduction to Routing Video – IPv4 Router Routing Tables</vt:lpstr>
      <vt:lpstr>Introduction to Routing Introduction to an IPv4 Routing Table</vt:lpstr>
      <vt:lpstr>8.6 Module Practice and Quiz</vt:lpstr>
      <vt:lpstr>Module Practice and Quiz What did I learn in this module?</vt:lpstr>
      <vt:lpstr>Network Layer New Terms and Commands</vt:lpstr>
      <vt:lpstr>Network Layer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Ion Ganea</cp:lastModifiedBy>
  <cp:revision>1036</cp:revision>
  <dcterms:created xsi:type="dcterms:W3CDTF">2016-08-22T22:27:36Z</dcterms:created>
  <dcterms:modified xsi:type="dcterms:W3CDTF">2025-02-07T13:49:07Z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  <property fmtid="{D5CDD505-2E9C-101B-9397-08002B2CF9AE}" pid="10" name="ContentTypeId">
    <vt:lpwstr>0x01010001F18ECBD8ED834DABF5ACC3DB9AA918</vt:lpwstr>
  </property>
</Properties>
</file>