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2"/>
  </p:notesMasterIdLst>
  <p:sldIdLst>
    <p:sldId id="876" r:id="rId2"/>
    <p:sldId id="1058" r:id="rId3"/>
    <p:sldId id="759" r:id="rId4"/>
    <p:sldId id="788" r:id="rId5"/>
    <p:sldId id="790" r:id="rId6"/>
    <p:sldId id="927" r:id="rId7"/>
    <p:sldId id="928" r:id="rId8"/>
    <p:sldId id="929" r:id="rId9"/>
    <p:sldId id="886" r:id="rId10"/>
    <p:sldId id="792" r:id="rId11"/>
    <p:sldId id="881" r:id="rId12"/>
    <p:sldId id="930" r:id="rId13"/>
    <p:sldId id="795" r:id="rId14"/>
    <p:sldId id="959" r:id="rId15"/>
    <p:sldId id="931" r:id="rId16"/>
    <p:sldId id="812" r:id="rId17"/>
    <p:sldId id="960" r:id="rId18"/>
    <p:sldId id="808" r:id="rId19"/>
    <p:sldId id="961" r:id="rId20"/>
    <p:sldId id="932" r:id="rId21"/>
    <p:sldId id="919" r:id="rId22"/>
    <p:sldId id="933" r:id="rId23"/>
    <p:sldId id="962" r:id="rId24"/>
    <p:sldId id="963" r:id="rId25"/>
    <p:sldId id="920" r:id="rId26"/>
    <p:sldId id="1060" r:id="rId27"/>
    <p:sldId id="1061" r:id="rId28"/>
    <p:sldId id="771" r:id="rId29"/>
    <p:sldId id="865" r:id="rId30"/>
    <p:sldId id="934" r:id="rId31"/>
    <p:sldId id="935" r:id="rId32"/>
    <p:sldId id="964" r:id="rId33"/>
    <p:sldId id="936" r:id="rId34"/>
    <p:sldId id="937" r:id="rId35"/>
    <p:sldId id="938" r:id="rId36"/>
    <p:sldId id="939" r:id="rId37"/>
    <p:sldId id="940" r:id="rId38"/>
    <p:sldId id="941" r:id="rId39"/>
    <p:sldId id="945" r:id="rId40"/>
    <p:sldId id="942" r:id="rId41"/>
    <p:sldId id="965" r:id="rId42"/>
    <p:sldId id="1062" r:id="rId43"/>
    <p:sldId id="946" r:id="rId44"/>
    <p:sldId id="947" r:id="rId45"/>
    <p:sldId id="966" r:id="rId46"/>
    <p:sldId id="948" r:id="rId47"/>
    <p:sldId id="949" r:id="rId48"/>
    <p:sldId id="950" r:id="rId49"/>
    <p:sldId id="951" r:id="rId50"/>
    <p:sldId id="953" r:id="rId51"/>
    <p:sldId id="1063" r:id="rId52"/>
    <p:sldId id="954" r:id="rId53"/>
    <p:sldId id="955" r:id="rId54"/>
    <p:sldId id="956" r:id="rId55"/>
    <p:sldId id="957" r:id="rId56"/>
    <p:sldId id="1064" r:id="rId57"/>
    <p:sldId id="1065" r:id="rId58"/>
    <p:sldId id="958" r:id="rId59"/>
    <p:sldId id="874" r:id="rId60"/>
    <p:sldId id="291" r:id="rId61"/>
  </p:sldIdLst>
  <p:sldSz cx="9144000" cy="5143500" type="screen16x9"/>
  <p:notesSz cx="6858000" cy="9144000"/>
  <p:custDataLst>
    <p:tags r:id="rId63"/>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86402" autoAdjust="0"/>
  </p:normalViewPr>
  <p:slideViewPr>
    <p:cSldViewPr snapToGrid="0" showGuides="1">
      <p:cViewPr varScale="1">
        <p:scale>
          <a:sx n="112" d="100"/>
          <a:sy n="112" d="100"/>
        </p:scale>
        <p:origin x="1524" y="96"/>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2/18/2025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t>Introduction to Networks v7.0</a:t>
            </a:r>
          </a:p>
          <a:p>
            <a:r>
              <a:rPr lang="en-US" dirty="0"/>
              <a:t>Module 2: Basic Switch and End Device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2.2.1 –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11</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2.2.2 – Configuration Mode and Subconfiguration Modes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2.2.3 – Video - IOS CLI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9323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2.2.5 – Video - Navigate Between IOS Modes</a:t>
            </a:r>
          </a:p>
          <a:p>
            <a:pPr>
              <a:lnSpc>
                <a:spcPct val="80000"/>
              </a:lnSpc>
              <a:buFontTx/>
              <a:buNone/>
            </a:pPr>
            <a:r>
              <a:rPr lang="en-US" dirty="0">
                <a:latin typeface="Arial" charset="0"/>
              </a:rPr>
              <a:t>2.2.6 – A Note About Syntax Checker</a:t>
            </a:r>
          </a:p>
          <a:p>
            <a:pPr>
              <a:lnSpc>
                <a:spcPct val="80000"/>
              </a:lnSpc>
              <a:buFontTx/>
              <a:buNone/>
            </a:pPr>
            <a:r>
              <a:rPr lang="en-US" dirty="0">
                <a:latin typeface="Arial" charset="0"/>
              </a:rPr>
              <a:t>2.2.7 – Syntax Checker – Navigate Between IOS Modes</a:t>
            </a:r>
            <a:endParaRPr lang="en-US" dirty="0"/>
          </a:p>
          <a:p>
            <a:pPr>
              <a:lnSpc>
                <a:spcPct val="80000"/>
              </a:lnSpc>
              <a:buFontTx/>
              <a:buNone/>
            </a:pPr>
            <a:r>
              <a:rPr lang="en-US" dirty="0"/>
              <a:t>2.2.8 – Check Your Understanding - IOS Navigation</a:t>
            </a:r>
          </a:p>
        </p:txBody>
      </p:sp>
    </p:spTree>
    <p:extLst>
      <p:ext uri="{BB962C8B-B14F-4D97-AF65-F5344CB8AC3E}">
        <p14:creationId xmlns:p14="http://schemas.microsoft.com/office/powerpoint/2010/main" val="228475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2.3.1 – Basic IOS Command Structure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 </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2.3.3 – IOS Help Features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2.3.4 – Video - Context Sensitive Help and Command Syntax Checker</a:t>
            </a:r>
            <a:endParaRPr lang="en-US" dirty="0"/>
          </a:p>
          <a:p>
            <a:pPr>
              <a:lnSpc>
                <a:spcPct val="80000"/>
              </a:lnSpc>
              <a:buFontTx/>
              <a:buNone/>
            </a:pPr>
            <a:endParaRPr lang="en-US" dirty="0"/>
          </a:p>
        </p:txBody>
      </p:sp>
    </p:spTree>
    <p:extLst>
      <p:ext uri="{BB962C8B-B14F-4D97-AF65-F5344CB8AC3E}">
        <p14:creationId xmlns:p14="http://schemas.microsoft.com/office/powerpoint/2010/main" val="3301465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17576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99701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450738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2.3.6 – Video - Hot Keys and Shortcuts</a:t>
            </a:r>
            <a:endParaRPr lang="en-US" dirty="0"/>
          </a:p>
        </p:txBody>
      </p:sp>
    </p:spTree>
    <p:extLst>
      <p:ext uri="{BB962C8B-B14F-4D97-AF65-F5344CB8AC3E}">
        <p14:creationId xmlns:p14="http://schemas.microsoft.com/office/powerpoint/2010/main" val="658280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2.3.7 – Packet Tracer – Navigate the IOS</a:t>
            </a:r>
            <a:endParaRPr lang="en-US" dirty="0"/>
          </a:p>
        </p:txBody>
      </p:sp>
    </p:spTree>
    <p:extLst>
      <p:ext uri="{BB962C8B-B14F-4D97-AF65-F5344CB8AC3E}">
        <p14:creationId xmlns:p14="http://schemas.microsoft.com/office/powerpoint/2010/main" val="2468614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2.3.8 – PTPM and Lab – Navigate the IOS by Using Tera Term for Console Connectivity</a:t>
            </a:r>
            <a:endParaRPr lang="en-US" dirty="0"/>
          </a:p>
        </p:txBody>
      </p:sp>
    </p:spTree>
    <p:extLst>
      <p:ext uri="{BB962C8B-B14F-4D97-AF65-F5344CB8AC3E}">
        <p14:creationId xmlns:p14="http://schemas.microsoft.com/office/powerpoint/2010/main" val="905090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2.4.1 – Device Names</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Cisco IOS Access</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2.4.2 – Password Guidelines</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2.4.4 – Encrypt Passwords</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2.4.5 – Banner Messages</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2.4.6 – Video - Secure Administrative Access to a Switch</a:t>
            </a:r>
          </a:p>
          <a:p>
            <a:pPr>
              <a:lnSpc>
                <a:spcPct val="80000"/>
              </a:lnSpc>
              <a:buFontTx/>
              <a:buNone/>
            </a:pPr>
            <a:r>
              <a:rPr lang="en-US" dirty="0">
                <a:latin typeface="Arial" charset="0"/>
              </a:rPr>
              <a:t>2.4.7 – Syntax Checker- Basic Device Configuration</a:t>
            </a:r>
          </a:p>
          <a:p>
            <a:pPr>
              <a:lnSpc>
                <a:spcPct val="80000"/>
              </a:lnSpc>
              <a:buFontTx/>
              <a:buNone/>
            </a:pPr>
            <a:r>
              <a:rPr lang="en-US" dirty="0">
                <a:latin typeface="Arial" charset="0"/>
              </a:rPr>
              <a:t>2.4.8 – Check Your Understanding - Basic Device Configuration</a:t>
            </a:r>
            <a:endParaRPr lang="en-US" dirty="0"/>
          </a:p>
          <a:p>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8669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US"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2.5.1 – Configuration Files</a:t>
            </a:r>
            <a:endParaRPr lang="en-US" dirty="0"/>
          </a:p>
          <a:p>
            <a:endParaRPr lang="en-US" dirty="0"/>
          </a:p>
        </p:txBody>
      </p:sp>
    </p:spTree>
    <p:extLst>
      <p:ext uri="{BB962C8B-B14F-4D97-AF65-F5344CB8AC3E}">
        <p14:creationId xmlns:p14="http://schemas.microsoft.com/office/powerpoint/2010/main" val="1289058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2.5.2 – Alter the Running Configuration</a:t>
            </a:r>
            <a:endParaRPr lang="en-US" dirty="0"/>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2.5.3 – Video - Alter the Running Configuration</a:t>
            </a:r>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15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2.1.1 – Operating Systems</a:t>
            </a:r>
            <a:endParaRPr lang="en-US"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132537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45138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2.5.5 – Packet Tracer – Configure Initial Switch Settings</a:t>
            </a:r>
            <a:endParaRPr lang="en-US" dirty="0"/>
          </a:p>
        </p:txBody>
      </p:sp>
    </p:spTree>
    <p:extLst>
      <p:ext uri="{BB962C8B-B14F-4D97-AF65-F5344CB8AC3E}">
        <p14:creationId xmlns:p14="http://schemas.microsoft.com/office/powerpoint/2010/main" val="1207378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1764032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1799004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3879273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2.6.2 – Interfaces and Ports</a:t>
            </a:r>
          </a:p>
          <a:p>
            <a:pPr>
              <a:lnSpc>
                <a:spcPct val="80000"/>
              </a:lnSpc>
              <a:buFontTx/>
              <a:buNone/>
            </a:pPr>
            <a:r>
              <a:rPr lang="en-US" dirty="0">
                <a:latin typeface="Arial" charset="0"/>
              </a:rPr>
              <a:t>2.6.3 – Check Your Understanding - Ports and Addresses</a:t>
            </a:r>
            <a:endParaRPr lang="en-US" dirty="0"/>
          </a:p>
          <a:p>
            <a:endParaRPr lang="en-US" dirty="0"/>
          </a:p>
        </p:txBody>
      </p:sp>
    </p:spTree>
    <p:extLst>
      <p:ext uri="{BB962C8B-B14F-4D97-AF65-F5344CB8AC3E}">
        <p14:creationId xmlns:p14="http://schemas.microsoft.com/office/powerpoint/2010/main" val="2396411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186634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2.7.1 – Manual IP Address Configuration for End Devices</a:t>
            </a:r>
            <a:endParaRPr lang="en-US" dirty="0"/>
          </a:p>
          <a:p>
            <a:endParaRPr lang="en-US" dirty="0"/>
          </a:p>
        </p:txBody>
      </p:sp>
    </p:spTree>
    <p:extLst>
      <p:ext uri="{BB962C8B-B14F-4D97-AF65-F5344CB8AC3E}">
        <p14:creationId xmlns:p14="http://schemas.microsoft.com/office/powerpoint/2010/main" val="2506974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2.7.2 – Automatic IP Address Configuration for End Devices</a:t>
            </a:r>
            <a:endParaRPr lang="en-US" dirty="0"/>
          </a:p>
          <a:p>
            <a:r>
              <a:rPr lang="en-US" dirty="0"/>
              <a:t>2.7.3 – Syntax Checker – Verify Windows PC IP Configuration</a:t>
            </a:r>
          </a:p>
        </p:txBody>
      </p:sp>
    </p:spTree>
    <p:extLst>
      <p:ext uri="{BB962C8B-B14F-4D97-AF65-F5344CB8AC3E}">
        <p14:creationId xmlns:p14="http://schemas.microsoft.com/office/powerpoint/2010/main" val="2731184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2.1.2 – GUI</a:t>
            </a:r>
            <a:endParaRPr lang="en-US"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2.7.4 – Switch Virtual Interface Configuration</a:t>
            </a:r>
            <a:endParaRPr lang="en-US" dirty="0"/>
          </a:p>
          <a:p>
            <a:r>
              <a:rPr lang="en-US" dirty="0"/>
              <a:t>2.7.5 – Syntax Checker – Configure a Switch Virtual interface</a:t>
            </a:r>
          </a:p>
        </p:txBody>
      </p:sp>
    </p:spTree>
    <p:extLst>
      <p:ext uri="{BB962C8B-B14F-4D97-AF65-F5344CB8AC3E}">
        <p14:creationId xmlns:p14="http://schemas.microsoft.com/office/powerpoint/2010/main" val="3049598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2.7.6 – Packet Tracer – Implement Basic Connectivity</a:t>
            </a:r>
            <a:endParaRPr lang="en-US" dirty="0"/>
          </a:p>
        </p:txBody>
      </p:sp>
    </p:spTree>
    <p:extLst>
      <p:ext uri="{BB962C8B-B14F-4D97-AF65-F5344CB8AC3E}">
        <p14:creationId xmlns:p14="http://schemas.microsoft.com/office/powerpoint/2010/main" val="2851973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746769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2.8.1 – Video - Test the Interface Assignment</a:t>
            </a:r>
            <a:endParaRPr lang="en-US" dirty="0"/>
          </a:p>
          <a:p>
            <a:pPr>
              <a:lnSpc>
                <a:spcPct val="80000"/>
              </a:lnSpc>
              <a:buFontTx/>
              <a:buNone/>
            </a:pPr>
            <a:endParaRPr lang="en-US" dirty="0"/>
          </a:p>
        </p:txBody>
      </p:sp>
    </p:spTree>
    <p:extLst>
      <p:ext uri="{BB962C8B-B14F-4D97-AF65-F5344CB8AC3E}">
        <p14:creationId xmlns:p14="http://schemas.microsoft.com/office/powerpoint/2010/main" val="3836208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2.8.2 – Video - Test End-to-End Connectivity</a:t>
            </a: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6841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2.9.1 – Packet Tracer – Basic Switch and End Device Configuration</a:t>
            </a:r>
            <a:endParaRPr lang="en-US" dirty="0"/>
          </a:p>
        </p:txBody>
      </p:sp>
    </p:spTree>
    <p:extLst>
      <p:ext uri="{BB962C8B-B14F-4D97-AF65-F5344CB8AC3E}">
        <p14:creationId xmlns:p14="http://schemas.microsoft.com/office/powerpoint/2010/main" val="3652039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2.9.2 – PTPM and Lab – Basic Switch and End Device Configuration</a:t>
            </a:r>
            <a:endParaRPr lang="en-US" dirty="0"/>
          </a:p>
        </p:txBody>
      </p:sp>
    </p:spTree>
    <p:extLst>
      <p:ext uri="{BB962C8B-B14F-4D97-AF65-F5344CB8AC3E}">
        <p14:creationId xmlns:p14="http://schemas.microsoft.com/office/powerpoint/2010/main" val="1681643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2.9.3 – What did I learn in this module?</a:t>
            </a:r>
          </a:p>
          <a:p>
            <a:pPr>
              <a:lnSpc>
                <a:spcPct val="80000"/>
              </a:lnSpc>
              <a:buFontTx/>
              <a:buNone/>
            </a:pPr>
            <a:r>
              <a:rPr lang="en-US" dirty="0">
                <a:latin typeface="Arial" charset="0"/>
              </a:rPr>
              <a:t>2.9.4 – Module Quiz - Basic Switch and End Device Configuration</a:t>
            </a:r>
            <a:endParaRPr lang="en-US" dirty="0"/>
          </a:p>
        </p:txBody>
      </p:sp>
    </p:spTree>
    <p:extLst>
      <p:ext uri="{BB962C8B-B14F-4D97-AF65-F5344CB8AC3E}">
        <p14:creationId xmlns:p14="http://schemas.microsoft.com/office/powerpoint/2010/main" val="1476824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59</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2 – Basic Switch and End Device Configuration</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2.1.3 – Purpose of an OS</a:t>
            </a:r>
            <a:endParaRPr lang="en-US"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2.1.4 – Access Methods</a:t>
            </a:r>
            <a:endParaRPr lang="en-US" dirty="0"/>
          </a:p>
          <a:p>
            <a:pPr>
              <a:lnSpc>
                <a:spcPct val="80000"/>
              </a:lnSpc>
              <a:buFontTx/>
              <a:buNone/>
            </a:pPr>
            <a:endParaRPr lang="en-US" dirty="0"/>
          </a:p>
        </p:txBody>
      </p:sp>
    </p:spTree>
    <p:extLst>
      <p:ext uri="{BB962C8B-B14F-4D97-AF65-F5344CB8AC3E}">
        <p14:creationId xmlns:p14="http://schemas.microsoft.com/office/powerpoint/2010/main" val="405049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2.1.5 – Terminal Emulation Programs</a:t>
            </a:r>
          </a:p>
          <a:p>
            <a:pPr>
              <a:lnSpc>
                <a:spcPct val="80000"/>
              </a:lnSpc>
              <a:buFontTx/>
              <a:buNone/>
            </a:pPr>
            <a:r>
              <a:rPr lang="en-US" dirty="0">
                <a:latin typeface="Arial" charset="0"/>
              </a:rPr>
              <a:t>2.1.6 – Check Your Understanding - Cisco IOS Access</a:t>
            </a:r>
            <a:endParaRPr lang="en-US" dirty="0"/>
          </a:p>
          <a:p>
            <a:pPr>
              <a:lnSpc>
                <a:spcPct val="80000"/>
              </a:lnSpc>
              <a:buFontTx/>
              <a:buNone/>
            </a:pPr>
            <a:endParaRPr lang="en-US" dirty="0"/>
          </a:p>
        </p:txBody>
      </p:sp>
    </p:spTree>
    <p:extLst>
      <p:ext uri="{BB962C8B-B14F-4D97-AF65-F5344CB8AC3E}">
        <p14:creationId xmlns:p14="http://schemas.microsoft.com/office/powerpoint/2010/main" val="270857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656028" y="4741653"/>
            <a:ext cx="286949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2019, 2021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3.tiff"/><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21.tiff"/><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27.tiff"/><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29.tiff"/><Relationship Id="rId4" Type="http://schemas.openxmlformats.org/officeDocument/2006/relationships/image" Target="../media/image28.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image" Target="../media/image33.tiff"/><Relationship Id="rId4" Type="http://schemas.openxmlformats.org/officeDocument/2006/relationships/image" Target="../media/image32.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4.xml"/><Relationship Id="rId5" Type="http://schemas.openxmlformats.org/officeDocument/2006/relationships/image" Target="../media/image36.tiff"/><Relationship Id="rId4" Type="http://schemas.openxmlformats.org/officeDocument/2006/relationships/image" Target="../media/image35.tif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5.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38.xml"/><Relationship Id="rId5" Type="http://schemas.openxmlformats.org/officeDocument/2006/relationships/image" Target="../media/image40.tiff"/><Relationship Id="rId4" Type="http://schemas.openxmlformats.org/officeDocument/2006/relationships/image" Target="../media/image39.tif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9.xml"/><Relationship Id="rId5" Type="http://schemas.openxmlformats.org/officeDocument/2006/relationships/image" Target="../media/image42.png"/><Relationship Id="rId4" Type="http://schemas.openxmlformats.org/officeDocument/2006/relationships/image" Target="../media/image41.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image" Target="../media/image43.tif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2.xml"/><Relationship Id="rId5" Type="http://schemas.openxmlformats.org/officeDocument/2006/relationships/image" Target="../media/image45.tiff"/><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46.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47.tif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49.tif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50.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4.tiff"/><Relationship Id="rId4" Type="http://schemas.openxmlformats.org/officeDocument/2006/relationships/image" Target="../media/image5.tif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xml"/><Relationship Id="rId1" Type="http://schemas.openxmlformats.org/officeDocument/2006/relationships/tags" Target="../tags/tag6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7.gif"/><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9.tiff"/><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Introductions to Networks v7.0 (ITN)</a:t>
            </a:r>
          </a:p>
          <a:p>
            <a:endParaRPr lang="en-US" dirty="0"/>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2: Basic Switch and End Device Configuration</a:t>
            </a: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br>
              <a:rPr lang="en-US" altLang="en-US" dirty="0"/>
            </a:br>
            <a:r>
              <a:rPr lang="en-US" altLang="en-US" dirty="0"/>
              <a:t>Primary Command Modes</a:t>
            </a:r>
          </a:p>
        </p:txBody>
      </p:sp>
      <p:sp>
        <p:nvSpPr>
          <p:cNvPr id="8195" name="Rectangle 6"/>
          <p:cNvSpPr>
            <a:spLocks noGrp="1" noChangeArrowheads="1"/>
          </p:cNvSpPr>
          <p:nvPr>
            <p:ph idx="1"/>
          </p:nvPr>
        </p:nvSpPr>
        <p:spPr>
          <a:xfrm>
            <a:off x="522435" y="798944"/>
            <a:ext cx="3085941" cy="1574604"/>
          </a:xfrm>
        </p:spPr>
        <p:txBody>
          <a:bodyPr/>
          <a:lstStyle/>
          <a:p>
            <a:pPr marL="0" indent="0">
              <a:buNone/>
            </a:pPr>
            <a:r>
              <a:rPr lang="en-US" b="1" dirty="0"/>
              <a:t>User EXEC Mode: </a:t>
            </a:r>
          </a:p>
          <a:p>
            <a:pPr lvl="1"/>
            <a:r>
              <a:rPr lang="en-US" dirty="0"/>
              <a:t>Allows access to only a limited number of basic monitoring commands</a:t>
            </a:r>
          </a:p>
          <a:p>
            <a:pPr lvl="1"/>
            <a:r>
              <a:rPr lang="en-US" dirty="0"/>
              <a:t>Identified by the CLI prompt that ends with the &gt; symbol</a:t>
            </a:r>
          </a:p>
          <a:p>
            <a:pPr lvl="1"/>
            <a:endParaRPr lang="en-US" dirty="0"/>
          </a:p>
          <a:p>
            <a:endParaRPr lang="en-US" dirty="0"/>
          </a:p>
          <a:p>
            <a:pPr marL="0" indent="0">
              <a:buNone/>
            </a:pPr>
            <a:endParaRPr lang="en-US" dirty="0"/>
          </a:p>
        </p:txBody>
      </p:sp>
      <p:sp>
        <p:nvSpPr>
          <p:cNvPr id="23" name="Rectangle 6">
            <a:extLst>
              <a:ext uri="{FF2B5EF4-FFF2-40B4-BE49-F238E27FC236}">
                <a16:creationId xmlns:a16="http://schemas.microsoft.com/office/drawing/2014/main" id="{42D0F156-D90C-5047-9BB3-63A540FE7053}"/>
              </a:ext>
            </a:extLst>
          </p:cNvPr>
          <p:cNvSpPr txBox="1">
            <a:spLocks noChangeArrowheads="1"/>
          </p:cNvSpPr>
          <p:nvPr/>
        </p:nvSpPr>
        <p:spPr bwMode="auto">
          <a:xfrm>
            <a:off x="522434" y="2575244"/>
            <a:ext cx="3085941" cy="157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b="1" dirty="0"/>
              <a:t>Privileged EXEC Mode: </a:t>
            </a:r>
          </a:p>
          <a:p>
            <a:pPr lvl="1"/>
            <a:r>
              <a:rPr lang="en-US" dirty="0"/>
              <a:t>Allows access to all commands and features</a:t>
            </a:r>
          </a:p>
          <a:p>
            <a:pPr lvl="1"/>
            <a:r>
              <a:rPr lang="en-US" dirty="0"/>
              <a:t>Identified by the CLI prompt that ends with the # symbol</a:t>
            </a:r>
          </a:p>
          <a:p>
            <a:pPr lvl="1"/>
            <a:endParaRPr lang="en-US" dirty="0"/>
          </a:p>
          <a:p>
            <a:endParaRPr lang="en-US" dirty="0"/>
          </a:p>
          <a:p>
            <a:pPr marL="0" indent="0">
              <a:buFont typeface="Wingdings" panose="05000000000000000000" pitchFamily="2" charset="2"/>
              <a:buNone/>
            </a:pPr>
            <a:endParaRPr lang="en-US" dirty="0"/>
          </a:p>
        </p:txBody>
      </p:sp>
      <p:pic>
        <p:nvPicPr>
          <p:cNvPr id="26" name="Picture 25">
            <a:extLst>
              <a:ext uri="{FF2B5EF4-FFF2-40B4-BE49-F238E27FC236}">
                <a16:creationId xmlns:a16="http://schemas.microsoft.com/office/drawing/2014/main" id="{9452C8CA-3845-FE4F-BF60-6D89C2D657BE}"/>
              </a:ext>
            </a:extLst>
          </p:cNvPr>
          <p:cNvPicPr>
            <a:picLocks noChangeAspect="1"/>
          </p:cNvPicPr>
          <p:nvPr/>
        </p:nvPicPr>
        <p:blipFill>
          <a:blip r:embed="rId4"/>
          <a:stretch>
            <a:fillRect/>
          </a:stretch>
        </p:blipFill>
        <p:spPr>
          <a:xfrm>
            <a:off x="4957694" y="988595"/>
            <a:ext cx="2121408" cy="694509"/>
          </a:xfrm>
          <a:prstGeom prst="rect">
            <a:avLst/>
          </a:prstGeom>
        </p:spPr>
      </p:pic>
      <p:pic>
        <p:nvPicPr>
          <p:cNvPr id="25" name="Picture 24">
            <a:extLst>
              <a:ext uri="{FF2B5EF4-FFF2-40B4-BE49-F238E27FC236}">
                <a16:creationId xmlns:a16="http://schemas.microsoft.com/office/drawing/2014/main" id="{B8862851-51F3-B34C-8669-3E72C60F2E33}"/>
              </a:ext>
            </a:extLst>
          </p:cNvPr>
          <p:cNvPicPr>
            <a:picLocks noChangeAspect="1"/>
          </p:cNvPicPr>
          <p:nvPr/>
        </p:nvPicPr>
        <p:blipFill>
          <a:blip r:embed="rId5"/>
          <a:stretch>
            <a:fillRect/>
          </a:stretch>
        </p:blipFill>
        <p:spPr>
          <a:xfrm>
            <a:off x="4957948" y="1448758"/>
            <a:ext cx="2120900" cy="698500"/>
          </a:xfrm>
          <a:prstGeom prst="rect">
            <a:avLst/>
          </a:prstGeom>
        </p:spPr>
      </p:pic>
      <p:pic>
        <p:nvPicPr>
          <p:cNvPr id="17" name="Picture 16">
            <a:extLst>
              <a:ext uri="{FF2B5EF4-FFF2-40B4-BE49-F238E27FC236}">
                <a16:creationId xmlns:a16="http://schemas.microsoft.com/office/drawing/2014/main" id="{13A0C0C3-E181-E84E-9208-4792B7E7CC20}"/>
              </a:ext>
            </a:extLst>
          </p:cNvPr>
          <p:cNvPicPr>
            <a:picLocks noChangeAspect="1"/>
          </p:cNvPicPr>
          <p:nvPr/>
        </p:nvPicPr>
        <p:blipFill>
          <a:blip r:embed="rId6"/>
          <a:stretch>
            <a:fillRect/>
          </a:stretch>
        </p:blipFill>
        <p:spPr>
          <a:xfrm>
            <a:off x="4944994" y="2898392"/>
            <a:ext cx="2133600" cy="698500"/>
          </a:xfrm>
          <a:prstGeom prst="rect">
            <a:avLst/>
          </a:prstGeom>
        </p:spPr>
      </p:pic>
      <p:pic>
        <p:nvPicPr>
          <p:cNvPr id="21" name="Picture 20">
            <a:extLst>
              <a:ext uri="{FF2B5EF4-FFF2-40B4-BE49-F238E27FC236}">
                <a16:creationId xmlns:a16="http://schemas.microsoft.com/office/drawing/2014/main" id="{DEA24282-3258-8243-BECA-D551022599D2}"/>
              </a:ext>
            </a:extLst>
          </p:cNvPr>
          <p:cNvPicPr>
            <a:picLocks noChangeAspect="1"/>
          </p:cNvPicPr>
          <p:nvPr/>
        </p:nvPicPr>
        <p:blipFill>
          <a:blip r:embed="rId7"/>
          <a:stretch>
            <a:fillRect/>
          </a:stretch>
        </p:blipFill>
        <p:spPr>
          <a:xfrm>
            <a:off x="4944994" y="3362546"/>
            <a:ext cx="2133600" cy="6477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br>
              <a:rPr lang="en-US" altLang="en-US" dirty="0"/>
            </a:br>
            <a:r>
              <a:rPr lang="en-US" altLang="en-US" dirty="0"/>
              <a:t>Configuration Mode and Subconfiguration Modes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823518" y="1238227"/>
            <a:ext cx="3235526" cy="3433526"/>
          </a:xfrm>
        </p:spPr>
        <p:txBody>
          <a:bodyPr/>
          <a:lstStyle/>
          <a:p>
            <a:pPr marL="0" indent="0">
              <a:spcAft>
                <a:spcPts val="100"/>
              </a:spcAft>
              <a:buNone/>
            </a:pPr>
            <a:r>
              <a:rPr lang="en-US" sz="1600" b="1" dirty="0"/>
              <a:t>Global Configuration Mode:</a:t>
            </a:r>
          </a:p>
          <a:p>
            <a:pPr lvl="1">
              <a:spcAft>
                <a:spcPts val="100"/>
              </a:spcAft>
            </a:pPr>
            <a:r>
              <a:rPr lang="en-US" sz="1600" dirty="0"/>
              <a:t>Used to access configuration options on the device </a:t>
            </a:r>
          </a:p>
          <a:p>
            <a:pPr marL="142875" lvl="1" indent="0">
              <a:spcAft>
                <a:spcPts val="100"/>
              </a:spcAft>
              <a:buNone/>
            </a:pPr>
            <a:endParaRPr lang="en-US" sz="1600" dirty="0"/>
          </a:p>
          <a:p>
            <a:pPr marL="0" indent="0">
              <a:spcAft>
                <a:spcPts val="100"/>
              </a:spcAft>
              <a:buNone/>
            </a:pPr>
            <a:r>
              <a:rPr lang="en-US" sz="1600" b="1" dirty="0"/>
              <a:t>Line Configuration Mode: </a:t>
            </a:r>
          </a:p>
          <a:p>
            <a:pPr lvl="1"/>
            <a:r>
              <a:rPr lang="en-US" sz="1600" dirty="0"/>
              <a:t>Used to configure console, SSH, Telnet or AUX access</a:t>
            </a:r>
          </a:p>
          <a:p>
            <a:pPr marL="142875" lvl="1" indent="0">
              <a:spcAft>
                <a:spcPts val="100"/>
              </a:spcAft>
              <a:buNone/>
            </a:pPr>
            <a:endParaRPr lang="en-US" sz="1600" dirty="0"/>
          </a:p>
          <a:p>
            <a:pPr marL="0" indent="0">
              <a:spcAft>
                <a:spcPts val="100"/>
              </a:spcAft>
              <a:buNone/>
            </a:pPr>
            <a:r>
              <a:rPr lang="en-US" sz="1600" b="1" dirty="0"/>
              <a:t>Interface Configuration Mode:</a:t>
            </a:r>
            <a:r>
              <a:rPr lang="en-US" sz="1600" dirty="0"/>
              <a:t> </a:t>
            </a:r>
          </a:p>
          <a:p>
            <a:pPr lvl="1"/>
            <a:r>
              <a:rPr lang="en-US" sz="1600" dirty="0"/>
              <a:t>Used to configure a switch port or router interface</a:t>
            </a:r>
          </a:p>
          <a:p>
            <a:pPr lvl="1"/>
            <a:endParaRPr lang="en-US" dirty="0"/>
          </a:p>
          <a:p>
            <a:endParaRPr lang="en-US" dirty="0"/>
          </a:p>
          <a:p>
            <a:pPr marL="0" indent="0">
              <a:buNone/>
            </a:pPr>
            <a:endParaRPr lang="en-US" dirty="0"/>
          </a:p>
        </p:txBody>
      </p:sp>
      <p:pic>
        <p:nvPicPr>
          <p:cNvPr id="11" name="Picture 10">
            <a:extLst>
              <a:ext uri="{FF2B5EF4-FFF2-40B4-BE49-F238E27FC236}">
                <a16:creationId xmlns:a16="http://schemas.microsoft.com/office/drawing/2014/main" id="{22966FC2-4F98-F245-A162-5BB7C58819FE}"/>
              </a:ext>
            </a:extLst>
          </p:cNvPr>
          <p:cNvPicPr>
            <a:picLocks noChangeAspect="1"/>
          </p:cNvPicPr>
          <p:nvPr/>
        </p:nvPicPr>
        <p:blipFill>
          <a:blip r:embed="rId4"/>
          <a:stretch>
            <a:fillRect/>
          </a:stretch>
        </p:blipFill>
        <p:spPr>
          <a:xfrm>
            <a:off x="5462982" y="1422306"/>
            <a:ext cx="2857500" cy="774700"/>
          </a:xfrm>
          <a:prstGeom prst="rect">
            <a:avLst/>
          </a:prstGeom>
        </p:spPr>
      </p:pic>
      <p:pic>
        <p:nvPicPr>
          <p:cNvPr id="5" name="Picture 4">
            <a:extLst>
              <a:ext uri="{FF2B5EF4-FFF2-40B4-BE49-F238E27FC236}">
                <a16:creationId xmlns:a16="http://schemas.microsoft.com/office/drawing/2014/main" id="{8EE4C97E-6654-054B-91B6-B1B5807F4128}"/>
              </a:ext>
            </a:extLst>
          </p:cNvPr>
          <p:cNvPicPr>
            <a:picLocks noChangeAspect="1"/>
          </p:cNvPicPr>
          <p:nvPr/>
        </p:nvPicPr>
        <p:blipFill>
          <a:blip r:embed="rId5"/>
          <a:stretch>
            <a:fillRect/>
          </a:stretch>
        </p:blipFill>
        <p:spPr>
          <a:xfrm>
            <a:off x="5462982" y="2598189"/>
            <a:ext cx="2857500" cy="774700"/>
          </a:xfrm>
          <a:prstGeom prst="rect">
            <a:avLst/>
          </a:prstGeom>
        </p:spPr>
      </p:pic>
      <p:pic>
        <p:nvPicPr>
          <p:cNvPr id="10" name="Picture 9">
            <a:extLst>
              <a:ext uri="{FF2B5EF4-FFF2-40B4-BE49-F238E27FC236}">
                <a16:creationId xmlns:a16="http://schemas.microsoft.com/office/drawing/2014/main" id="{181EA0E3-6FD1-244C-9DE6-99BF741C0365}"/>
              </a:ext>
            </a:extLst>
          </p:cNvPr>
          <p:cNvPicPr>
            <a:picLocks noChangeAspect="1"/>
          </p:cNvPicPr>
          <p:nvPr/>
        </p:nvPicPr>
        <p:blipFill>
          <a:blip r:embed="rId6"/>
          <a:stretch>
            <a:fillRect/>
          </a:stretch>
        </p:blipFill>
        <p:spPr>
          <a:xfrm>
            <a:off x="5462982" y="3774073"/>
            <a:ext cx="2857500" cy="774700"/>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IOS Navigation</a:t>
            </a:r>
            <a:br>
              <a:rPr lang="en-US" altLang="en-US" sz="1600" dirty="0"/>
            </a:br>
            <a:r>
              <a:rPr lang="en-US" altLang="en-US" dirty="0"/>
              <a:t>Video – IOS CLI Primary Command Modes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User EXEC mode</a:t>
            </a:r>
          </a:p>
          <a:p>
            <a:pPr lvl="1"/>
            <a:r>
              <a:rPr lang="en-US" sz="1500" dirty="0"/>
              <a:t>Privilege EXEC mode</a:t>
            </a:r>
          </a:p>
          <a:p>
            <a:pPr lvl="1"/>
            <a:r>
              <a:rPr lang="en-US" sz="1500" dirty="0"/>
              <a:t>Global Config mode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096002" cy="3675778"/>
          </a:xfrm>
        </p:spPr>
        <p:txBody>
          <a:bodyPr/>
          <a:lstStyle/>
          <a:p>
            <a:r>
              <a:rPr lang="en-US" b="1" dirty="0"/>
              <a:t>Privileged EXEC Mode:</a:t>
            </a:r>
          </a:p>
          <a:p>
            <a:pPr lvl="1">
              <a:spcAft>
                <a:spcPts val="400"/>
              </a:spcAft>
            </a:pPr>
            <a:r>
              <a:rPr lang="en-US" dirty="0"/>
              <a:t>To move from user EXEC mode to privilege EXEC mode, use the </a:t>
            </a:r>
            <a:r>
              <a:rPr lang="en-US" b="1" dirty="0"/>
              <a:t>enabled </a:t>
            </a:r>
            <a:r>
              <a:rPr lang="en-US" dirty="0"/>
              <a:t>command.</a:t>
            </a:r>
            <a:endParaRPr lang="en-US" b="1" dirty="0"/>
          </a:p>
          <a:p>
            <a:r>
              <a:rPr lang="en-US" b="1" dirty="0"/>
              <a:t>Global Configuration Mode: </a:t>
            </a:r>
          </a:p>
          <a:p>
            <a:pPr lvl="1"/>
            <a:r>
              <a:rPr lang="en-US" dirty="0"/>
              <a:t>To move in and out of global configuration mode, use the </a:t>
            </a:r>
            <a:r>
              <a:rPr lang="en-US" b="1" dirty="0"/>
              <a:t>configure terminal </a:t>
            </a:r>
            <a:r>
              <a:rPr lang="en-US" dirty="0"/>
              <a:t>command. To return to privilege EXEC mode, use the </a:t>
            </a:r>
            <a:r>
              <a:rPr lang="en-US" b="1" dirty="0"/>
              <a:t>exit</a:t>
            </a:r>
            <a:r>
              <a:rPr lang="en-US" dirty="0"/>
              <a:t> command. </a:t>
            </a:r>
          </a:p>
          <a:p>
            <a:r>
              <a:rPr lang="en-US" b="1" dirty="0"/>
              <a:t>Line Configuration Mode: </a:t>
            </a:r>
          </a:p>
          <a:p>
            <a:pPr lvl="1"/>
            <a:r>
              <a:rPr lang="en-US" dirty="0"/>
              <a:t>To move in and out of line configuration mode, use the </a:t>
            </a:r>
            <a:r>
              <a:rPr lang="en-US" b="1" dirty="0"/>
              <a:t>line </a:t>
            </a:r>
            <a:r>
              <a:rPr lang="en-US" dirty="0"/>
              <a:t>command followed by the management line type. To return to global configuration mode, use the </a:t>
            </a:r>
            <a:r>
              <a:rPr lang="en-US" b="1" dirty="0"/>
              <a:t>exit</a:t>
            </a:r>
            <a:r>
              <a:rPr lang="en-US" dirty="0"/>
              <a:t> command. </a:t>
            </a:r>
          </a:p>
          <a:p>
            <a:endParaRPr lang="en-US" dirty="0"/>
          </a:p>
          <a:p>
            <a:pPr marL="0" indent="0">
              <a:buNone/>
            </a:pPr>
            <a:endParaRPr lang="en-US" dirty="0"/>
          </a:p>
          <a:p>
            <a:endParaRPr lang="en-US" altLang="ja-JP" dirty="0"/>
          </a:p>
        </p:txBody>
      </p:sp>
      <p:pic>
        <p:nvPicPr>
          <p:cNvPr id="16" name="Picture 15">
            <a:extLst>
              <a:ext uri="{FF2B5EF4-FFF2-40B4-BE49-F238E27FC236}">
                <a16:creationId xmlns:a16="http://schemas.microsoft.com/office/drawing/2014/main" id="{EFA3A149-BACA-2349-9D11-C0BE82F379B7}"/>
              </a:ext>
            </a:extLst>
          </p:cNvPr>
          <p:cNvPicPr>
            <a:picLocks noChangeAspect="1"/>
          </p:cNvPicPr>
          <p:nvPr/>
        </p:nvPicPr>
        <p:blipFill>
          <a:blip r:embed="rId4"/>
          <a:stretch>
            <a:fillRect/>
          </a:stretch>
        </p:blipFill>
        <p:spPr>
          <a:xfrm>
            <a:off x="4964461" y="1019733"/>
            <a:ext cx="2908300" cy="546100"/>
          </a:xfrm>
          <a:prstGeom prst="rect">
            <a:avLst/>
          </a:prstGeom>
        </p:spPr>
      </p:pic>
      <p:pic>
        <p:nvPicPr>
          <p:cNvPr id="11" name="Picture 10">
            <a:extLst>
              <a:ext uri="{FF2B5EF4-FFF2-40B4-BE49-F238E27FC236}">
                <a16:creationId xmlns:a16="http://schemas.microsoft.com/office/drawing/2014/main" id="{54F9FD8A-05C8-D44A-8F30-79A483FB6C37}"/>
              </a:ext>
            </a:extLst>
          </p:cNvPr>
          <p:cNvPicPr>
            <a:picLocks noChangeAspect="1"/>
          </p:cNvPicPr>
          <p:nvPr/>
        </p:nvPicPr>
        <p:blipFill>
          <a:blip r:embed="rId5"/>
          <a:stretch>
            <a:fillRect/>
          </a:stretch>
        </p:blipFill>
        <p:spPr>
          <a:xfrm>
            <a:off x="4922736" y="2120447"/>
            <a:ext cx="2991751" cy="557784"/>
          </a:xfrm>
          <a:prstGeom prst="rect">
            <a:avLst/>
          </a:prstGeom>
        </p:spPr>
      </p:pic>
      <p:pic>
        <p:nvPicPr>
          <p:cNvPr id="12" name="Picture 11">
            <a:extLst>
              <a:ext uri="{FF2B5EF4-FFF2-40B4-BE49-F238E27FC236}">
                <a16:creationId xmlns:a16="http://schemas.microsoft.com/office/drawing/2014/main" id="{640DB018-9109-864C-B0B8-85608C19AAE9}"/>
              </a:ext>
            </a:extLst>
          </p:cNvPr>
          <p:cNvPicPr>
            <a:picLocks noChangeAspect="1"/>
          </p:cNvPicPr>
          <p:nvPr/>
        </p:nvPicPr>
        <p:blipFill>
          <a:blip r:embed="rId6"/>
          <a:stretch>
            <a:fillRect/>
          </a:stretch>
        </p:blipFill>
        <p:spPr>
          <a:xfrm>
            <a:off x="4913662" y="3528446"/>
            <a:ext cx="3009900" cy="533400"/>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 (Cont.)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244686" cy="2928646"/>
          </a:xfrm>
        </p:spPr>
        <p:txBody>
          <a:bodyPr/>
          <a:lstStyle/>
          <a:p>
            <a:pPr marL="0" indent="0">
              <a:buNone/>
            </a:pPr>
            <a:r>
              <a:rPr lang="en-US" b="1" dirty="0" err="1"/>
              <a:t>Subconfiguration</a:t>
            </a:r>
            <a:r>
              <a:rPr lang="en-US" b="1" dirty="0"/>
              <a:t> Modes: </a:t>
            </a:r>
          </a:p>
          <a:p>
            <a:pPr lvl="1"/>
            <a:r>
              <a:rPr lang="en-US" dirty="0"/>
              <a:t>To move out of any subconfiguration mode to get back to global configuration mode, use the </a:t>
            </a:r>
            <a:r>
              <a:rPr lang="en-US" b="1" dirty="0"/>
              <a:t>exit</a:t>
            </a:r>
            <a:r>
              <a:rPr lang="en-US" b="1" i="1" dirty="0"/>
              <a:t> </a:t>
            </a:r>
            <a:r>
              <a:rPr lang="en-US" dirty="0"/>
              <a:t>command. To return to privilege EXEC mode, use the </a:t>
            </a:r>
            <a:r>
              <a:rPr lang="en-US" b="1" dirty="0"/>
              <a:t>end</a:t>
            </a:r>
            <a:r>
              <a:rPr lang="en-US" dirty="0"/>
              <a:t> command or key combination </a:t>
            </a:r>
            <a:r>
              <a:rPr lang="en-US" b="1" dirty="0"/>
              <a:t>Ctrl +Z</a:t>
            </a:r>
            <a:r>
              <a:rPr lang="en-US" dirty="0"/>
              <a:t>. </a:t>
            </a:r>
          </a:p>
          <a:p>
            <a:pPr marL="142875" lvl="1" indent="0">
              <a:buNone/>
            </a:pPr>
            <a:endParaRPr lang="en-US" dirty="0"/>
          </a:p>
          <a:p>
            <a:pPr lvl="1"/>
            <a:r>
              <a:rPr lang="en-US" dirty="0"/>
              <a:t>To move directly from one subconfiguration mode to another, type in the desired subconfiguration mode command. In the example, the command prompt changes from </a:t>
            </a:r>
            <a:r>
              <a:rPr lang="en-US" b="1" dirty="0"/>
              <a:t>(config-line)# </a:t>
            </a:r>
            <a:r>
              <a:rPr lang="en-US" dirty="0"/>
              <a:t>to </a:t>
            </a:r>
            <a:r>
              <a:rPr lang="en-US" b="1" dirty="0"/>
              <a:t>(config-if)#</a:t>
            </a:r>
            <a:r>
              <a:rPr lang="en-US" dirty="0"/>
              <a:t>. </a:t>
            </a:r>
            <a:r>
              <a:rPr lang="en-US" b="1" dirty="0"/>
              <a:t> </a:t>
            </a:r>
          </a:p>
          <a:p>
            <a:pPr marL="0" indent="0">
              <a:buNone/>
            </a:pPr>
            <a:endParaRPr lang="en-US" dirty="0"/>
          </a:p>
          <a:p>
            <a:endParaRPr lang="en-US" altLang="ja-JP" dirty="0"/>
          </a:p>
        </p:txBody>
      </p:sp>
      <p:pic>
        <p:nvPicPr>
          <p:cNvPr id="7" name="Picture 6">
            <a:extLst>
              <a:ext uri="{FF2B5EF4-FFF2-40B4-BE49-F238E27FC236}">
                <a16:creationId xmlns:a16="http://schemas.microsoft.com/office/drawing/2014/main" id="{124761F0-3B51-F447-AF31-ED4259157781}"/>
              </a:ext>
            </a:extLst>
          </p:cNvPr>
          <p:cNvPicPr>
            <a:picLocks noChangeAspect="1"/>
          </p:cNvPicPr>
          <p:nvPr/>
        </p:nvPicPr>
        <p:blipFill>
          <a:blip r:embed="rId4"/>
          <a:stretch>
            <a:fillRect/>
          </a:stretch>
        </p:blipFill>
        <p:spPr>
          <a:xfrm>
            <a:off x="4764978" y="1649731"/>
            <a:ext cx="3784600" cy="482600"/>
          </a:xfrm>
          <a:prstGeom prst="rect">
            <a:avLst/>
          </a:prstGeom>
        </p:spPr>
      </p:pic>
      <p:pic>
        <p:nvPicPr>
          <p:cNvPr id="4" name="Picture 3">
            <a:extLst>
              <a:ext uri="{FF2B5EF4-FFF2-40B4-BE49-F238E27FC236}">
                <a16:creationId xmlns:a16="http://schemas.microsoft.com/office/drawing/2014/main" id="{F1E61373-4A92-7647-872A-CA2E86F98386}"/>
              </a:ext>
            </a:extLst>
          </p:cNvPr>
          <p:cNvPicPr>
            <a:picLocks noChangeAspect="1"/>
          </p:cNvPicPr>
          <p:nvPr/>
        </p:nvPicPr>
        <p:blipFill>
          <a:blip r:embed="rId5"/>
          <a:stretch>
            <a:fillRect/>
          </a:stretch>
        </p:blipFill>
        <p:spPr>
          <a:xfrm>
            <a:off x="4764978" y="2983119"/>
            <a:ext cx="3784600" cy="444500"/>
          </a:xfrm>
          <a:prstGeom prst="rect">
            <a:avLst/>
          </a:prstGeom>
        </p:spPr>
      </p:pic>
    </p:spTree>
    <p:custDataLst>
      <p:tags r:id="rId1"/>
    </p:custDataLst>
    <p:extLst>
      <p:ext uri="{BB962C8B-B14F-4D97-AF65-F5344CB8AC3E}">
        <p14:creationId xmlns:p14="http://schemas.microsoft.com/office/powerpoint/2010/main" val="67933383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IOS Navigation</a:t>
            </a:r>
            <a:br>
              <a:rPr lang="en-US" altLang="en-US" dirty="0"/>
            </a:br>
            <a:r>
              <a:rPr lang="en-US" altLang="en-US" dirty="0"/>
              <a:t>Video – Navigation Between IOS Modes</a:t>
            </a:r>
          </a:p>
        </p:txBody>
      </p:sp>
      <p:sp>
        <p:nvSpPr>
          <p:cNvPr id="4" name="Rectangle 6">
            <a:extLst>
              <a:ext uri="{FF2B5EF4-FFF2-40B4-BE49-F238E27FC236}">
                <a16:creationId xmlns:a16="http://schemas.microsoft.com/office/drawing/2014/main" id="{B879D50B-6D7A-D347-8410-C647A91484D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enable</a:t>
            </a:r>
          </a:p>
          <a:p>
            <a:pPr lvl="1"/>
            <a:r>
              <a:rPr lang="en-US" sz="1500" dirty="0"/>
              <a:t>disable</a:t>
            </a:r>
          </a:p>
          <a:p>
            <a:pPr lvl="1"/>
            <a:r>
              <a:rPr lang="en-US" sz="1500" dirty="0"/>
              <a:t>configure terminal</a:t>
            </a:r>
          </a:p>
          <a:p>
            <a:pPr lvl="1"/>
            <a:r>
              <a:rPr lang="en-US" sz="1500" dirty="0"/>
              <a:t>exit</a:t>
            </a:r>
          </a:p>
          <a:p>
            <a:pPr lvl="1"/>
            <a:r>
              <a:rPr lang="en-US" sz="1500" dirty="0"/>
              <a:t>end</a:t>
            </a:r>
          </a:p>
          <a:p>
            <a:pPr lvl="1"/>
            <a:r>
              <a:rPr lang="en-US" sz="1500" dirty="0"/>
              <a:t>Control + Z on keyboard</a:t>
            </a:r>
          </a:p>
          <a:p>
            <a:pPr lvl="1"/>
            <a:r>
              <a:rPr lang="en-US" sz="1500" dirty="0"/>
              <a:t>Other commands to enter sub configuration modes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96877806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2.3 The Command Structure</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Basic IOS Command Structure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414471" y="3333514"/>
            <a:ext cx="8315058" cy="1201518"/>
          </a:xfrm>
        </p:spPr>
        <p:txBody>
          <a:bodyPr/>
          <a:lstStyle/>
          <a:p>
            <a:pPr>
              <a:buFont typeface="Arial" panose="020B0604020202020204" pitchFamily="34" charset="0"/>
              <a:buChar char="•"/>
            </a:pPr>
            <a:r>
              <a:rPr lang="en-US" b="1" dirty="0"/>
              <a:t>Keyword</a:t>
            </a:r>
            <a:r>
              <a:rPr lang="en-US" dirty="0"/>
              <a:t> – </a:t>
            </a:r>
            <a:r>
              <a:rPr lang="en-US" sz="1400" dirty="0"/>
              <a:t>This is a specific parameter defined in the operating system (in the figure, </a:t>
            </a:r>
            <a:r>
              <a:rPr lang="en-US" sz="1400" b="1" dirty="0"/>
              <a:t>ip protocols</a:t>
            </a:r>
            <a:r>
              <a:rPr lang="en-US" sz="1400" dirty="0"/>
              <a:t>).</a:t>
            </a:r>
          </a:p>
          <a:p>
            <a:pPr>
              <a:buFont typeface="Arial" panose="020B0604020202020204" pitchFamily="34" charset="0"/>
              <a:buChar char="•"/>
            </a:pPr>
            <a:r>
              <a:rPr lang="en-US" b="1" dirty="0"/>
              <a:t>Argument</a:t>
            </a:r>
            <a:r>
              <a:rPr lang="en-US" dirty="0"/>
              <a:t> - </a:t>
            </a:r>
            <a:r>
              <a:rPr lang="en-US" sz="1400" dirty="0"/>
              <a:t>This is not predefined; it is a value or variable defined by the user (in the</a:t>
            </a:r>
            <a:r>
              <a:rPr lang="ro-RO" sz="1400" dirty="0"/>
              <a:t> </a:t>
            </a:r>
            <a:r>
              <a:rPr lang="en-US" sz="1400" dirty="0"/>
              <a:t>figure,</a:t>
            </a:r>
            <a:r>
              <a:rPr lang="ro-RO" sz="1400" dirty="0"/>
              <a:t> </a:t>
            </a:r>
            <a:r>
              <a:rPr lang="en-US" sz="1400" dirty="0"/>
              <a:t> </a:t>
            </a:r>
            <a:r>
              <a:rPr lang="en-US" sz="1400" b="1" dirty="0"/>
              <a:t>192.168.10.5</a:t>
            </a:r>
            <a:r>
              <a:rPr lang="en-US" sz="1400" dirty="0"/>
              <a:t>).</a:t>
            </a:r>
          </a:p>
          <a:p>
            <a:pPr marL="0" indent="0">
              <a:buNone/>
            </a:pPr>
            <a:endParaRPr lang="en-US" dirty="0"/>
          </a:p>
          <a:p>
            <a:endParaRPr lang="en-US" altLang="ja-JP" dirty="0"/>
          </a:p>
        </p:txBody>
      </p:sp>
      <p:pic>
        <p:nvPicPr>
          <p:cNvPr id="2" name="Picture 1">
            <a:extLst>
              <a:ext uri="{FF2B5EF4-FFF2-40B4-BE49-F238E27FC236}">
                <a16:creationId xmlns:a16="http://schemas.microsoft.com/office/drawing/2014/main" id="{1AFC5DF7-E4C5-654F-89C0-5DF1D6C2B78C}"/>
              </a:ext>
            </a:extLst>
          </p:cNvPr>
          <p:cNvPicPr>
            <a:picLocks noChangeAspect="1"/>
          </p:cNvPicPr>
          <p:nvPr/>
        </p:nvPicPr>
        <p:blipFill>
          <a:blip r:embed="rId4"/>
          <a:stretch>
            <a:fillRect/>
          </a:stretch>
        </p:blipFill>
        <p:spPr>
          <a:xfrm>
            <a:off x="1256232" y="713760"/>
            <a:ext cx="6486258" cy="2619754"/>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IOS Command Syntax Check</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670560" y="798944"/>
            <a:ext cx="7518399" cy="1151776"/>
          </a:xfrm>
        </p:spPr>
        <p:txBody>
          <a:bodyPr/>
          <a:lstStyle/>
          <a:p>
            <a:pPr marL="0" indent="0">
              <a:buNone/>
            </a:pPr>
            <a:r>
              <a:rPr lang="en-US" sz="1600" dirty="0"/>
              <a:t>A command might require one or more arguments. To determine the keywords and arguments required for a command, refer to the command syntax. </a:t>
            </a:r>
          </a:p>
          <a:p>
            <a:pPr lvl="1"/>
            <a:r>
              <a:rPr lang="en-US" sz="1600" dirty="0"/>
              <a:t>Boldface text indicates commands and keywords that are entered as shown. </a:t>
            </a:r>
          </a:p>
          <a:p>
            <a:pPr lvl="1"/>
            <a:r>
              <a:rPr lang="en-US" sz="1600" dirty="0"/>
              <a:t>Italic text indicates an argument for which the user provides the value.</a:t>
            </a:r>
          </a:p>
        </p:txBody>
      </p:sp>
      <p:graphicFrame>
        <p:nvGraphicFramePr>
          <p:cNvPr id="8" name="Table 7">
            <a:extLst>
              <a:ext uri="{FF2B5EF4-FFF2-40B4-BE49-F238E27FC236}">
                <a16:creationId xmlns:a16="http://schemas.microsoft.com/office/drawing/2014/main" id="{58EF1640-8E09-B446-B06E-259AF15A666E}"/>
              </a:ext>
            </a:extLst>
          </p:cNvPr>
          <p:cNvGraphicFramePr>
            <a:graphicFrameLocks noGrp="1"/>
          </p:cNvGraphicFramePr>
          <p:nvPr>
            <p:extLst>
              <p:ext uri="{D42A27DB-BD31-4B8C-83A1-F6EECF244321}">
                <p14:modId xmlns:p14="http://schemas.microsoft.com/office/powerpoint/2010/main" val="737163771"/>
              </p:ext>
            </p:extLst>
          </p:nvPr>
        </p:nvGraphicFramePr>
        <p:xfrm>
          <a:off x="1195214" y="2177571"/>
          <a:ext cx="6469090" cy="2327029"/>
        </p:xfrm>
        <a:graphic>
          <a:graphicData uri="http://schemas.openxmlformats.org/drawingml/2006/table">
            <a:tbl>
              <a:tblPr firstRow="1" bandRow="1">
                <a:tableStyleId>{5C22544A-7EE6-4342-B048-85BDC9FD1C3A}</a:tableStyleId>
              </a:tblPr>
              <a:tblGrid>
                <a:gridCol w="1098281">
                  <a:extLst>
                    <a:ext uri="{9D8B030D-6E8A-4147-A177-3AD203B41FA5}">
                      <a16:colId xmlns:a16="http://schemas.microsoft.com/office/drawing/2014/main" val="1180500583"/>
                    </a:ext>
                  </a:extLst>
                </a:gridCol>
                <a:gridCol w="5370809">
                  <a:extLst>
                    <a:ext uri="{9D8B030D-6E8A-4147-A177-3AD203B41FA5}">
                      <a16:colId xmlns:a16="http://schemas.microsoft.com/office/drawing/2014/main" val="2741835617"/>
                    </a:ext>
                  </a:extLst>
                </a:gridCol>
              </a:tblGrid>
              <a:tr h="183316">
                <a:tc>
                  <a:txBody>
                    <a:bodyPr/>
                    <a:lstStyle/>
                    <a:p>
                      <a:r>
                        <a:rPr lang="en-US" sz="1200" dirty="0"/>
                        <a:t>Convention</a:t>
                      </a:r>
                    </a:p>
                  </a:txBody>
                  <a:tcPr/>
                </a:tc>
                <a:tc>
                  <a:txBody>
                    <a:bodyPr/>
                    <a:lstStyle/>
                    <a:p>
                      <a:r>
                        <a:rPr lang="en-US" sz="1200" dirty="0"/>
                        <a:t>Description</a:t>
                      </a:r>
                    </a:p>
                  </a:txBody>
                  <a:tcPr/>
                </a:tc>
                <a:extLst>
                  <a:ext uri="{0D108BD9-81ED-4DB2-BD59-A6C34878D82A}">
                    <a16:rowId xmlns:a16="http://schemas.microsoft.com/office/drawing/2014/main" val="3590626540"/>
                  </a:ext>
                </a:extLst>
              </a:tr>
              <a:tr h="308073">
                <a:tc>
                  <a:txBody>
                    <a:bodyPr/>
                    <a:lstStyle/>
                    <a:p>
                      <a:pPr fontAlgn="ctr"/>
                      <a:r>
                        <a:rPr lang="en-US" sz="1200" b="1" dirty="0">
                          <a:effectLst/>
                        </a:rPr>
                        <a:t>boldface</a:t>
                      </a:r>
                      <a:endParaRPr lang="en-US" sz="1200" b="0" dirty="0">
                        <a:effectLst/>
                      </a:endParaRPr>
                    </a:p>
                  </a:txBody>
                  <a:tcPr marL="47625" marR="47625" marT="47625" marB="47625" anchor="ctr"/>
                </a:tc>
                <a:tc>
                  <a:txBody>
                    <a:bodyPr/>
                    <a:lstStyle/>
                    <a:p>
                      <a:pPr fontAlgn="ctr"/>
                      <a:r>
                        <a:rPr lang="en-US" sz="1200" b="0" dirty="0">
                          <a:effectLst/>
                        </a:rPr>
                        <a:t>Boldface text indicates commands and keywords that you enter literally as shown.</a:t>
                      </a:r>
                    </a:p>
                  </a:txBody>
                  <a:tcPr marL="47625" marR="47625" marT="47625" marB="47625" anchor="ctr"/>
                </a:tc>
                <a:extLst>
                  <a:ext uri="{0D108BD9-81ED-4DB2-BD59-A6C34878D82A}">
                    <a16:rowId xmlns:a16="http://schemas.microsoft.com/office/drawing/2014/main" val="3639080909"/>
                  </a:ext>
                </a:extLst>
              </a:tr>
              <a:tr h="308073">
                <a:tc>
                  <a:txBody>
                    <a:bodyPr/>
                    <a:lstStyle/>
                    <a:p>
                      <a:pPr fontAlgn="ctr"/>
                      <a:r>
                        <a:rPr lang="en-US" sz="1200" b="0" i="1">
                          <a:effectLst/>
                        </a:rPr>
                        <a:t>italics</a:t>
                      </a:r>
                      <a:endParaRPr lang="en-US" sz="1200" b="0">
                        <a:effectLst/>
                      </a:endParaRPr>
                    </a:p>
                  </a:txBody>
                  <a:tcPr marL="47625" marR="47625" marT="47625" marB="47625" anchor="ctr"/>
                </a:tc>
                <a:tc>
                  <a:txBody>
                    <a:bodyPr/>
                    <a:lstStyle/>
                    <a:p>
                      <a:pPr fontAlgn="ctr"/>
                      <a:r>
                        <a:rPr lang="en-US" sz="1200" b="0" dirty="0">
                          <a:effectLst/>
                        </a:rPr>
                        <a:t>Italic text indicates arguments for which you supply values.</a:t>
                      </a:r>
                    </a:p>
                  </a:txBody>
                  <a:tcPr marL="47625" marR="47625" marT="47625" marB="47625" anchor="ctr"/>
                </a:tc>
                <a:extLst>
                  <a:ext uri="{0D108BD9-81ED-4DB2-BD59-A6C34878D82A}">
                    <a16:rowId xmlns:a16="http://schemas.microsoft.com/office/drawing/2014/main" val="4082093158"/>
                  </a:ext>
                </a:extLst>
              </a:tr>
              <a:tr h="30807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a:effectLst/>
                        </a:rPr>
                        <a:t>Square brackets indicate an optional element (keyword or argument).</a:t>
                      </a:r>
                    </a:p>
                  </a:txBody>
                  <a:tcPr marL="47625" marR="47625" marT="47625" marB="47625" anchor="ctr"/>
                </a:tc>
                <a:extLst>
                  <a:ext uri="{0D108BD9-81ED-4DB2-BD59-A6C34878D82A}">
                    <a16:rowId xmlns:a16="http://schemas.microsoft.com/office/drawing/2014/main" val="2021840048"/>
                  </a:ext>
                </a:extLst>
              </a:tr>
              <a:tr h="33166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a:effectLst/>
                        </a:rPr>
                        <a:t>Braces indicate a required element (keyword or argument).</a:t>
                      </a:r>
                    </a:p>
                  </a:txBody>
                  <a:tcPr marL="47625" marR="47625" marT="47625" marB="47625" anchor="ctr"/>
                </a:tc>
                <a:extLst>
                  <a:ext uri="{0D108BD9-81ED-4DB2-BD59-A6C34878D82A}">
                    <a16:rowId xmlns:a16="http://schemas.microsoft.com/office/drawing/2014/main" val="2968577270"/>
                  </a:ext>
                </a:extLst>
              </a:tr>
              <a:tr h="552495">
                <a:tc>
                  <a:txBody>
                    <a:bodyPr/>
                    <a:lstStyle/>
                    <a:p>
                      <a:pPr fontAlgn="ctr"/>
                      <a:r>
                        <a:rPr lang="en-US" sz="1200" b="1">
                          <a:effectLst/>
                        </a:rPr>
                        <a:t>[</a:t>
                      </a:r>
                      <a:r>
                        <a:rPr lang="en-US" sz="1200" b="0">
                          <a:effectLst/>
                        </a:rPr>
                        <a:t>x</a:t>
                      </a:r>
                      <a:r>
                        <a:rPr lang="en-US" sz="1200" b="1">
                          <a:effectLst/>
                        </a:rPr>
                        <a:t> {</a:t>
                      </a:r>
                      <a:r>
                        <a:rPr lang="en-US" sz="1200" b="0">
                          <a:effectLst/>
                        </a:rPr>
                        <a:t>y </a:t>
                      </a:r>
                      <a:r>
                        <a:rPr lang="en-US" sz="1200" b="1">
                          <a:effectLst/>
                        </a:rPr>
                        <a:t>| </a:t>
                      </a:r>
                      <a:r>
                        <a:rPr lang="en-US" sz="1200" b="0">
                          <a:effectLst/>
                        </a:rPr>
                        <a:t>z </a:t>
                      </a:r>
                      <a:r>
                        <a:rPr lang="en-US" sz="1200" b="1">
                          <a:effectLst/>
                        </a:rPr>
                        <a:t>}]</a:t>
                      </a:r>
                      <a:endParaRPr lang="en-US" sz="1200" b="0">
                        <a:effectLst/>
                      </a:endParaRPr>
                    </a:p>
                  </a:txBody>
                  <a:tcPr marL="47625" marR="47625" marT="47625" marB="47625" anchor="ctr"/>
                </a:tc>
                <a:tc>
                  <a:txBody>
                    <a:bodyPr/>
                    <a:lstStyle/>
                    <a:p>
                      <a:pPr fontAlgn="ctr"/>
                      <a:r>
                        <a:rPr lang="en-US" sz="1200" b="0" dirty="0">
                          <a:effectLst/>
                        </a:rPr>
                        <a:t>Braces and vertical lines within square brackets indicate a required choice within an optional element. Spaces are used to clearly delineate parts of the command.</a:t>
                      </a:r>
                    </a:p>
                  </a:txBody>
                  <a:tcPr marL="47625" marR="47625" marT="47625" marB="47625" anchor="ctr"/>
                </a:tc>
                <a:extLst>
                  <a:ext uri="{0D108BD9-81ED-4DB2-BD59-A6C34878D82A}">
                    <a16:rowId xmlns:a16="http://schemas.microsoft.com/office/drawing/2014/main" val="2224970778"/>
                  </a:ext>
                </a:extLst>
              </a:tr>
            </a:tbl>
          </a:graphicData>
        </a:graphic>
      </p:graphicFrame>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IOS Command Syntax Check (Cont.)</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447040" y="810994"/>
            <a:ext cx="7724140" cy="435515"/>
          </a:xfrm>
        </p:spPr>
        <p:txBody>
          <a:bodyPr/>
          <a:lstStyle/>
          <a:p>
            <a:r>
              <a:rPr lang="en-US" dirty="0"/>
              <a:t>The command syntax provides the pattern, or format, that must be used when entering a command.</a:t>
            </a:r>
            <a:endParaRPr lang="en-US" i="1" dirty="0"/>
          </a:p>
        </p:txBody>
      </p:sp>
      <p:sp>
        <p:nvSpPr>
          <p:cNvPr id="12" name="Rectangle 6">
            <a:extLst>
              <a:ext uri="{FF2B5EF4-FFF2-40B4-BE49-F238E27FC236}">
                <a16:creationId xmlns:a16="http://schemas.microsoft.com/office/drawing/2014/main" id="{F13B8143-D541-D34B-B488-356F187660FB}"/>
              </a:ext>
            </a:extLst>
          </p:cNvPr>
          <p:cNvSpPr txBox="1">
            <a:spLocks noChangeArrowheads="1"/>
          </p:cNvSpPr>
          <p:nvPr/>
        </p:nvSpPr>
        <p:spPr bwMode="auto">
          <a:xfrm>
            <a:off x="447040" y="1539328"/>
            <a:ext cx="4124960" cy="91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 </a:t>
            </a:r>
            <a:r>
              <a:rPr lang="en-US" b="1" dirty="0"/>
              <a:t>ping</a:t>
            </a:r>
            <a:r>
              <a:rPr lang="en-US" dirty="0"/>
              <a:t> and the user-defined argument is the </a:t>
            </a:r>
            <a:r>
              <a:rPr lang="en-US" i="1" dirty="0" err="1"/>
              <a:t>ip</a:t>
            </a:r>
            <a:r>
              <a:rPr lang="en-US" i="1" dirty="0"/>
              <a:t>-address</a:t>
            </a:r>
            <a:r>
              <a:rPr lang="en-US" dirty="0"/>
              <a:t> of the destination device. For example, </a:t>
            </a:r>
            <a:r>
              <a:rPr lang="en-US" b="1" dirty="0"/>
              <a:t>ping 10.10.10.5</a:t>
            </a:r>
            <a:r>
              <a:rPr lang="en-US" dirty="0"/>
              <a:t>.</a:t>
            </a:r>
          </a:p>
          <a:p>
            <a:endParaRPr lang="en-US" i="1" dirty="0"/>
          </a:p>
        </p:txBody>
      </p:sp>
      <p:sp>
        <p:nvSpPr>
          <p:cNvPr id="13" name="Rectangle 6">
            <a:extLst>
              <a:ext uri="{FF2B5EF4-FFF2-40B4-BE49-F238E27FC236}">
                <a16:creationId xmlns:a16="http://schemas.microsoft.com/office/drawing/2014/main" id="{359F58B2-0EF4-F34B-927B-FE08C36D8E1E}"/>
              </a:ext>
            </a:extLst>
          </p:cNvPr>
          <p:cNvSpPr txBox="1">
            <a:spLocks noChangeArrowheads="1"/>
          </p:cNvSpPr>
          <p:nvPr/>
        </p:nvSpPr>
        <p:spPr bwMode="auto">
          <a:xfrm>
            <a:off x="447040" y="2571750"/>
            <a:ext cx="3860800" cy="9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 </a:t>
            </a:r>
            <a:r>
              <a:rPr lang="en-US" b="1" dirty="0"/>
              <a:t>traceroute</a:t>
            </a:r>
            <a:r>
              <a:rPr lang="en-US" dirty="0"/>
              <a:t> and the user-defined argument is the </a:t>
            </a:r>
            <a:r>
              <a:rPr lang="en-US" i="1" dirty="0" err="1"/>
              <a:t>ip</a:t>
            </a:r>
            <a:r>
              <a:rPr lang="en-US" i="1" dirty="0"/>
              <a:t>-address</a:t>
            </a:r>
            <a:r>
              <a:rPr lang="en-US" dirty="0"/>
              <a:t> of the destination device. For example, </a:t>
            </a:r>
            <a:r>
              <a:rPr lang="en-US" b="1" dirty="0"/>
              <a:t>traceroute 192.168.254.254</a:t>
            </a:r>
            <a:r>
              <a:rPr lang="en-US" dirty="0"/>
              <a:t>.</a:t>
            </a:r>
          </a:p>
        </p:txBody>
      </p:sp>
      <p:sp>
        <p:nvSpPr>
          <p:cNvPr id="8" name="TextBox 7">
            <a:extLst>
              <a:ext uri="{FF2B5EF4-FFF2-40B4-BE49-F238E27FC236}">
                <a16:creationId xmlns:a16="http://schemas.microsoft.com/office/drawing/2014/main" id="{11298B5B-2456-0C40-99DF-246F3AEEF0F3}"/>
              </a:ext>
            </a:extLst>
          </p:cNvPr>
          <p:cNvSpPr txBox="1"/>
          <p:nvPr/>
        </p:nvSpPr>
        <p:spPr>
          <a:xfrm>
            <a:off x="362350" y="3659497"/>
            <a:ext cx="7856638" cy="323165"/>
          </a:xfrm>
          <a:prstGeom prst="rect">
            <a:avLst/>
          </a:prstGeom>
          <a:noFill/>
        </p:spPr>
        <p:txBody>
          <a:bodyPr wrap="none" rtlCol="0">
            <a:spAutoFit/>
          </a:bodyPr>
          <a:lstStyle/>
          <a:p>
            <a:pPr marL="285750" indent="-285750">
              <a:buClr>
                <a:schemeClr val="tx1"/>
              </a:buClr>
              <a:buSzPct val="90000"/>
              <a:buFont typeface="Wingdings" pitchFamily="2" charset="2"/>
              <a:buChar char="§"/>
            </a:pPr>
            <a:r>
              <a:rPr lang="en-US" sz="1500" dirty="0">
                <a:solidFill>
                  <a:srgbClr val="000000"/>
                </a:solidFill>
              </a:rPr>
              <a:t>If a command is complex with multiple arguments, you may see it represented like this:</a:t>
            </a:r>
          </a:p>
        </p:txBody>
      </p:sp>
      <p:pic>
        <p:nvPicPr>
          <p:cNvPr id="2" name="Picture 1">
            <a:extLst>
              <a:ext uri="{FF2B5EF4-FFF2-40B4-BE49-F238E27FC236}">
                <a16:creationId xmlns:a16="http://schemas.microsoft.com/office/drawing/2014/main" id="{64B7B515-A62C-4647-8773-F21750D83952}"/>
              </a:ext>
            </a:extLst>
          </p:cNvPr>
          <p:cNvPicPr>
            <a:picLocks noChangeAspect="1"/>
          </p:cNvPicPr>
          <p:nvPr/>
        </p:nvPicPr>
        <p:blipFill>
          <a:blip r:embed="rId4"/>
          <a:stretch>
            <a:fillRect/>
          </a:stretch>
        </p:blipFill>
        <p:spPr>
          <a:xfrm>
            <a:off x="5199380" y="1694878"/>
            <a:ext cx="2971800" cy="482600"/>
          </a:xfrm>
          <a:prstGeom prst="rect">
            <a:avLst/>
          </a:prstGeom>
        </p:spPr>
      </p:pic>
      <p:pic>
        <p:nvPicPr>
          <p:cNvPr id="4" name="Picture 3">
            <a:extLst>
              <a:ext uri="{FF2B5EF4-FFF2-40B4-BE49-F238E27FC236}">
                <a16:creationId xmlns:a16="http://schemas.microsoft.com/office/drawing/2014/main" id="{E2DCC989-9291-8144-A17B-A5F6191D9BE7}"/>
              </a:ext>
            </a:extLst>
          </p:cNvPr>
          <p:cNvPicPr>
            <a:picLocks noChangeAspect="1"/>
          </p:cNvPicPr>
          <p:nvPr/>
        </p:nvPicPr>
        <p:blipFill>
          <a:blip r:embed="rId5"/>
          <a:stretch>
            <a:fillRect/>
          </a:stretch>
        </p:blipFill>
        <p:spPr>
          <a:xfrm>
            <a:off x="5212080" y="2777029"/>
            <a:ext cx="2959100" cy="444500"/>
          </a:xfrm>
          <a:prstGeom prst="rect">
            <a:avLst/>
          </a:prstGeom>
        </p:spPr>
      </p:pic>
      <p:pic>
        <p:nvPicPr>
          <p:cNvPr id="6" name="Picture 5">
            <a:extLst>
              <a:ext uri="{FF2B5EF4-FFF2-40B4-BE49-F238E27FC236}">
                <a16:creationId xmlns:a16="http://schemas.microsoft.com/office/drawing/2014/main" id="{29E622BB-7278-3F4D-828E-B1AE378C8E99}"/>
              </a:ext>
            </a:extLst>
          </p:cNvPr>
          <p:cNvPicPr>
            <a:picLocks noChangeAspect="1"/>
          </p:cNvPicPr>
          <p:nvPr/>
        </p:nvPicPr>
        <p:blipFill>
          <a:blip r:embed="rId6"/>
          <a:stretch>
            <a:fillRect/>
          </a:stretch>
        </p:blipFill>
        <p:spPr>
          <a:xfrm>
            <a:off x="945998" y="4103630"/>
            <a:ext cx="6400800" cy="420752"/>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685775"/>
            <a:ext cx="9006840" cy="1128717"/>
          </a:xfrm>
        </p:spPr>
        <p:txBody>
          <a:bodyPr/>
          <a:lstStyle/>
          <a:p>
            <a:pPr marL="188912" lvl="1" indent="0">
              <a:buNone/>
            </a:pPr>
            <a:r>
              <a:rPr lang="en-US" b="1" dirty="0"/>
              <a:t>Module Title</a:t>
            </a:r>
            <a:r>
              <a:rPr lang="en-US" dirty="0"/>
              <a:t>: Basic Switch and End Device Configuration</a:t>
            </a:r>
          </a:p>
          <a:p>
            <a:pPr marL="188912" lvl="1" indent="0">
              <a:buNone/>
            </a:pPr>
            <a:endParaRPr lang="en-US" b="1" dirty="0"/>
          </a:p>
          <a:p>
            <a:pPr marL="188912" lvl="1" indent="0">
              <a:buNone/>
            </a:pPr>
            <a:r>
              <a:rPr lang="en-US" b="1" dirty="0"/>
              <a:t>Module Objective</a:t>
            </a:r>
            <a:r>
              <a:rPr lang="en-US" dirty="0"/>
              <a:t>: Implement initial settings including passwords, IP addressing, and default gateway parameters on a network switch and end devices.</a:t>
            </a:r>
          </a:p>
          <a:p>
            <a:pPr marL="542131" lvl="2" indent="-214313">
              <a:buFont typeface="Arial" panose="020B0604020202020204" pitchFamily="34" charset="0"/>
              <a:buChar char="•"/>
            </a:pP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3292300264"/>
              </p:ext>
            </p:extLst>
          </p:nvPr>
        </p:nvGraphicFramePr>
        <p:xfrm>
          <a:off x="690111" y="1949203"/>
          <a:ext cx="7456362" cy="2759612"/>
        </p:xfrm>
        <a:graphic>
          <a:graphicData uri="http://schemas.openxmlformats.org/drawingml/2006/table">
            <a:tbl>
              <a:tblPr firstRow="1" firstCol="1" bandRow="1">
                <a:tableStyleId>{5C22544A-7EE6-4342-B048-85BDC9FD1C3A}</a:tableStyleId>
              </a:tblPr>
              <a:tblGrid>
                <a:gridCol w="3728181">
                  <a:extLst>
                    <a:ext uri="{9D8B030D-6E8A-4147-A177-3AD203B41FA5}">
                      <a16:colId xmlns:a16="http://schemas.microsoft.com/office/drawing/2014/main" val="1523797708"/>
                    </a:ext>
                  </a:extLst>
                </a:gridCol>
                <a:gridCol w="3728181">
                  <a:extLst>
                    <a:ext uri="{9D8B030D-6E8A-4147-A177-3AD203B41FA5}">
                      <a16:colId xmlns:a16="http://schemas.microsoft.com/office/drawing/2014/main" val="2750207184"/>
                    </a:ext>
                  </a:extLst>
                </a:gridCol>
              </a:tblGrid>
              <a:tr h="134479">
                <a:tc>
                  <a:txBody>
                    <a:bodyPr/>
                    <a:lstStyle/>
                    <a:p>
                      <a:pPr marL="0" marR="0">
                        <a:lnSpc>
                          <a:spcPct val="107000"/>
                        </a:lnSpc>
                        <a:spcBef>
                          <a:spcPts val="0"/>
                        </a:spcBef>
                        <a:spcAft>
                          <a:spcPts val="0"/>
                        </a:spcAft>
                      </a:pPr>
                      <a:r>
                        <a:rPr lang="en-US" sz="1050">
                          <a:effectLst/>
                        </a:rPr>
                        <a:t>Topic Title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a:effectLst/>
                        </a:rPr>
                        <a:t>Topic Objective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061904"/>
                  </a:ext>
                </a:extLst>
              </a:tr>
              <a:tr h="333554">
                <a:tc>
                  <a:txBody>
                    <a:bodyPr/>
                    <a:lstStyle/>
                    <a:p>
                      <a:pPr fontAlgn="ctr"/>
                      <a:r>
                        <a:rPr lang="en-US" sz="1050" b="1" dirty="0">
                          <a:effectLst/>
                        </a:rPr>
                        <a:t>Cisco IOS Access</a:t>
                      </a:r>
                      <a:endParaRPr lang="en-US" sz="1050" b="0" dirty="0">
                        <a:effectLst/>
                      </a:endParaRPr>
                    </a:p>
                  </a:txBody>
                  <a:tcPr marL="47625" marR="47625" marT="47625" marB="47625" anchor="ctr"/>
                </a:tc>
                <a:tc>
                  <a:txBody>
                    <a:bodyPr/>
                    <a:lstStyle/>
                    <a:p>
                      <a:pPr fontAlgn="ctr"/>
                      <a:r>
                        <a:rPr lang="en-US" sz="1050" b="0" dirty="0">
                          <a:effectLst/>
                        </a:rPr>
                        <a:t>Explain how to access a Cisco IOS device for configuration purposes.</a:t>
                      </a:r>
                    </a:p>
                  </a:txBody>
                  <a:tcPr marL="47625" marR="47625" marT="47625" marB="47625" anchor="ctr"/>
                </a:tc>
                <a:extLst>
                  <a:ext uri="{0D108BD9-81ED-4DB2-BD59-A6C34878D82A}">
                    <a16:rowId xmlns:a16="http://schemas.microsoft.com/office/drawing/2014/main" val="1646858405"/>
                  </a:ext>
                </a:extLst>
              </a:tr>
              <a:tr h="333554">
                <a:tc>
                  <a:txBody>
                    <a:bodyPr/>
                    <a:lstStyle/>
                    <a:p>
                      <a:pPr fontAlgn="ctr"/>
                      <a:r>
                        <a:rPr lang="en-US" sz="1050" b="1" dirty="0">
                          <a:effectLst/>
                        </a:rPr>
                        <a:t>IOS Navigation</a:t>
                      </a:r>
                      <a:endParaRPr lang="en-US" sz="1050" b="0" dirty="0">
                        <a:effectLst/>
                      </a:endParaRPr>
                    </a:p>
                  </a:txBody>
                  <a:tcPr marL="47625" marR="47625" marT="47625" marB="47625" anchor="ctr"/>
                </a:tc>
                <a:tc>
                  <a:txBody>
                    <a:bodyPr/>
                    <a:lstStyle/>
                    <a:p>
                      <a:pPr fontAlgn="ctr"/>
                      <a:r>
                        <a:rPr lang="en-US" sz="1050" b="0" dirty="0">
                          <a:effectLst/>
                        </a:rPr>
                        <a:t>Explain how to navigate Cisco IOS to configure network devices.</a:t>
                      </a:r>
                    </a:p>
                  </a:txBody>
                  <a:tcPr marL="47625" marR="47625" marT="47625" marB="47625" anchor="ctr"/>
                </a:tc>
                <a:extLst>
                  <a:ext uri="{0D108BD9-81ED-4DB2-BD59-A6C34878D82A}">
                    <a16:rowId xmlns:a16="http://schemas.microsoft.com/office/drawing/2014/main" val="3216917477"/>
                  </a:ext>
                </a:extLst>
              </a:tr>
              <a:tr h="333554">
                <a:tc>
                  <a:txBody>
                    <a:bodyPr/>
                    <a:lstStyle/>
                    <a:p>
                      <a:pPr fontAlgn="ctr"/>
                      <a:r>
                        <a:rPr lang="en-US" sz="1050" b="1">
                          <a:effectLst/>
                        </a:rPr>
                        <a:t>The Command Structure</a:t>
                      </a:r>
                      <a:endParaRPr lang="en-US" sz="1050" b="0">
                        <a:effectLst/>
                      </a:endParaRPr>
                    </a:p>
                  </a:txBody>
                  <a:tcPr marL="47625" marR="47625" marT="47625" marB="47625" anchor="ctr"/>
                </a:tc>
                <a:tc>
                  <a:txBody>
                    <a:bodyPr/>
                    <a:lstStyle/>
                    <a:p>
                      <a:pPr fontAlgn="ctr"/>
                      <a:r>
                        <a:rPr lang="en-US" sz="1050" b="0" dirty="0">
                          <a:effectLst/>
                        </a:rPr>
                        <a:t>Describe the command structure of Cisco IOS software.</a:t>
                      </a:r>
                    </a:p>
                  </a:txBody>
                  <a:tcPr marL="47625" marR="47625" marT="47625" marB="47625" anchor="ctr"/>
                </a:tc>
                <a:extLst>
                  <a:ext uri="{0D108BD9-81ED-4DB2-BD59-A6C34878D82A}">
                    <a16:rowId xmlns:a16="http://schemas.microsoft.com/office/drawing/2014/main" val="223668542"/>
                  </a:ext>
                </a:extLst>
              </a:tr>
              <a:tr h="201235">
                <a:tc>
                  <a:txBody>
                    <a:bodyPr/>
                    <a:lstStyle/>
                    <a:p>
                      <a:pPr fontAlgn="ctr"/>
                      <a:r>
                        <a:rPr lang="en-US" sz="1050" b="1">
                          <a:effectLst/>
                        </a:rPr>
                        <a:t>Basic Device Configuration</a:t>
                      </a:r>
                      <a:endParaRPr lang="en-US" sz="1050" b="0">
                        <a:effectLst/>
                      </a:endParaRPr>
                    </a:p>
                  </a:txBody>
                  <a:tcPr marL="47625" marR="47625" marT="47625" marB="47625" anchor="ctr"/>
                </a:tc>
                <a:tc>
                  <a:txBody>
                    <a:bodyPr/>
                    <a:lstStyle/>
                    <a:p>
                      <a:pPr fontAlgn="ctr"/>
                      <a:r>
                        <a:rPr lang="en-US" sz="1050" b="0">
                          <a:effectLst/>
                        </a:rPr>
                        <a:t>Configure a Cisco IOS device using CLI.</a:t>
                      </a:r>
                    </a:p>
                  </a:txBody>
                  <a:tcPr marL="47625" marR="47625" marT="47625" marB="47625" anchor="ctr"/>
                </a:tc>
                <a:extLst>
                  <a:ext uri="{0D108BD9-81ED-4DB2-BD59-A6C34878D82A}">
                    <a16:rowId xmlns:a16="http://schemas.microsoft.com/office/drawing/2014/main" val="1435904258"/>
                  </a:ext>
                </a:extLst>
              </a:tr>
              <a:tr h="333554">
                <a:tc>
                  <a:txBody>
                    <a:bodyPr/>
                    <a:lstStyle/>
                    <a:p>
                      <a:pPr fontAlgn="ctr"/>
                      <a:r>
                        <a:rPr lang="en-US" sz="1050" b="1">
                          <a:effectLst/>
                        </a:rPr>
                        <a:t>Save Configurations</a:t>
                      </a:r>
                      <a:endParaRPr lang="en-US" sz="1050" b="0">
                        <a:effectLst/>
                      </a:endParaRPr>
                    </a:p>
                  </a:txBody>
                  <a:tcPr marL="47625" marR="47625" marT="47625" marB="47625" anchor="ctr"/>
                </a:tc>
                <a:tc>
                  <a:txBody>
                    <a:bodyPr/>
                    <a:lstStyle/>
                    <a:p>
                      <a:pPr fontAlgn="ctr"/>
                      <a:r>
                        <a:rPr lang="en-US" sz="1050" b="0">
                          <a:effectLst/>
                        </a:rPr>
                        <a:t>Use IOS commands to save the running configuration.</a:t>
                      </a:r>
                    </a:p>
                  </a:txBody>
                  <a:tcPr marL="47625" marR="47625" marT="47625" marB="47625" anchor="ctr"/>
                </a:tc>
                <a:extLst>
                  <a:ext uri="{0D108BD9-81ED-4DB2-BD59-A6C34878D82A}">
                    <a16:rowId xmlns:a16="http://schemas.microsoft.com/office/drawing/2014/main" val="131737215"/>
                  </a:ext>
                </a:extLst>
              </a:tr>
              <a:tr h="333554">
                <a:tc>
                  <a:txBody>
                    <a:bodyPr/>
                    <a:lstStyle/>
                    <a:p>
                      <a:pPr fontAlgn="ctr"/>
                      <a:r>
                        <a:rPr lang="en-US" sz="1050" b="1">
                          <a:effectLst/>
                        </a:rPr>
                        <a:t>Ports and Addresses</a:t>
                      </a:r>
                      <a:endParaRPr lang="en-US" sz="1050" b="0">
                        <a:effectLst/>
                      </a:endParaRPr>
                    </a:p>
                  </a:txBody>
                  <a:tcPr marL="47625" marR="47625" marT="47625" marB="47625" anchor="ctr"/>
                </a:tc>
                <a:tc>
                  <a:txBody>
                    <a:bodyPr/>
                    <a:lstStyle/>
                    <a:p>
                      <a:pPr fontAlgn="ctr"/>
                      <a:r>
                        <a:rPr lang="en-US" sz="1050" b="0">
                          <a:effectLst/>
                        </a:rPr>
                        <a:t>Explain how devices communicate across network media.</a:t>
                      </a:r>
                    </a:p>
                  </a:txBody>
                  <a:tcPr marL="47625" marR="47625" marT="47625" marB="47625" anchor="ctr"/>
                </a:tc>
                <a:extLst>
                  <a:ext uri="{0D108BD9-81ED-4DB2-BD59-A6C34878D82A}">
                    <a16:rowId xmlns:a16="http://schemas.microsoft.com/office/drawing/2014/main" val="3818444524"/>
                  </a:ext>
                </a:extLst>
              </a:tr>
              <a:tr h="201235">
                <a:tc>
                  <a:txBody>
                    <a:bodyPr/>
                    <a:lstStyle/>
                    <a:p>
                      <a:pPr fontAlgn="ctr"/>
                      <a:r>
                        <a:rPr lang="en-US" sz="1050" b="1">
                          <a:effectLst/>
                        </a:rPr>
                        <a:t>Configure IP Addressing</a:t>
                      </a:r>
                      <a:endParaRPr lang="en-US" sz="1050" b="0">
                        <a:effectLst/>
                      </a:endParaRPr>
                    </a:p>
                  </a:txBody>
                  <a:tcPr marL="47625" marR="47625" marT="47625" marB="47625" anchor="ctr"/>
                </a:tc>
                <a:tc>
                  <a:txBody>
                    <a:bodyPr/>
                    <a:lstStyle/>
                    <a:p>
                      <a:pPr fontAlgn="ctr"/>
                      <a:r>
                        <a:rPr lang="en-US" sz="1050" b="0">
                          <a:effectLst/>
                        </a:rPr>
                        <a:t>Configure a host device with an IP address.</a:t>
                      </a:r>
                    </a:p>
                  </a:txBody>
                  <a:tcPr marL="47625" marR="47625" marT="47625" marB="47625" anchor="ctr"/>
                </a:tc>
                <a:extLst>
                  <a:ext uri="{0D108BD9-81ED-4DB2-BD59-A6C34878D82A}">
                    <a16:rowId xmlns:a16="http://schemas.microsoft.com/office/drawing/2014/main" val="1846877670"/>
                  </a:ext>
                </a:extLst>
              </a:tr>
              <a:tr h="201235">
                <a:tc>
                  <a:txBody>
                    <a:bodyPr/>
                    <a:lstStyle/>
                    <a:p>
                      <a:pPr fontAlgn="ctr"/>
                      <a:r>
                        <a:rPr lang="en-US" sz="1050" b="1">
                          <a:effectLst/>
                        </a:rPr>
                        <a:t>Verify Connectivity</a:t>
                      </a:r>
                      <a:endParaRPr lang="en-US" sz="1050" b="0">
                        <a:effectLst/>
                      </a:endParaRPr>
                    </a:p>
                  </a:txBody>
                  <a:tcPr marL="47625" marR="47625" marT="47625" marB="47625" anchor="ctr"/>
                </a:tc>
                <a:tc>
                  <a:txBody>
                    <a:bodyPr/>
                    <a:lstStyle/>
                    <a:p>
                      <a:pPr fontAlgn="ctr"/>
                      <a:r>
                        <a:rPr lang="en-US" sz="1050" b="0" dirty="0">
                          <a:effectLst/>
                        </a:rPr>
                        <a:t>Verify connectivity between two end devices.</a:t>
                      </a:r>
                    </a:p>
                  </a:txBody>
                  <a:tcPr marL="47625" marR="47625" marT="47625" marB="47625" anchor="ctr"/>
                </a:tc>
                <a:extLst>
                  <a:ext uri="{0D108BD9-81ED-4DB2-BD59-A6C34878D82A}">
                    <a16:rowId xmlns:a16="http://schemas.microsoft.com/office/drawing/2014/main" val="1886050846"/>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The Command Structure</a:t>
            </a:r>
            <a:br>
              <a:rPr lang="en-US" dirty="0"/>
            </a:br>
            <a:r>
              <a:rPr lang="en-US" dirty="0"/>
              <a:t>IOS Help Features</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7406641" cy="582816"/>
          </a:xfrm>
        </p:spPr>
        <p:txBody>
          <a:bodyPr/>
          <a:lstStyle/>
          <a:p>
            <a:pPr marL="0" indent="0">
              <a:buNone/>
            </a:pPr>
            <a:r>
              <a:rPr lang="en-US" sz="1600" dirty="0"/>
              <a:t>The IOS has two forms of help available: context-sensitive help and command syntax check.</a:t>
            </a:r>
          </a:p>
          <a:p>
            <a:pPr marL="261937" lvl="2" indent="0">
              <a:buNone/>
            </a:pPr>
            <a:endParaRPr lang="en-US" dirty="0"/>
          </a:p>
          <a:p>
            <a:pPr marL="261937" lvl="2" indent="0">
              <a:buNone/>
            </a:pPr>
            <a:endParaRPr lang="en-US" dirty="0"/>
          </a:p>
          <a:p>
            <a:endParaRPr lang="en-US" dirty="0"/>
          </a:p>
          <a:p>
            <a:endParaRPr lang="en-US" altLang="ja-JP" dirty="0"/>
          </a:p>
        </p:txBody>
      </p:sp>
      <p:sp>
        <p:nvSpPr>
          <p:cNvPr id="9" name="Rectangle 6">
            <a:extLst>
              <a:ext uri="{FF2B5EF4-FFF2-40B4-BE49-F238E27FC236}">
                <a16:creationId xmlns:a16="http://schemas.microsoft.com/office/drawing/2014/main" id="{E37E77DC-6EC5-C740-A91D-90AA88B5DC83}"/>
              </a:ext>
            </a:extLst>
          </p:cNvPr>
          <p:cNvSpPr txBox="1">
            <a:spLocks noChangeArrowheads="1"/>
          </p:cNvSpPr>
          <p:nvPr/>
        </p:nvSpPr>
        <p:spPr bwMode="auto">
          <a:xfrm>
            <a:off x="365759" y="1453572"/>
            <a:ext cx="4206241" cy="201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Context-sensitive help enables you to quickly find answers to these questions:</a:t>
            </a:r>
          </a:p>
          <a:p>
            <a:pPr lvl="2"/>
            <a:r>
              <a:rPr lang="en-US" dirty="0"/>
              <a:t>Which commands are available in each command mode?</a:t>
            </a:r>
          </a:p>
          <a:p>
            <a:pPr lvl="2"/>
            <a:r>
              <a:rPr lang="en-US" dirty="0"/>
              <a:t>Which commands start with specific characters or group of characters?</a:t>
            </a:r>
          </a:p>
          <a:p>
            <a:pPr lvl="2"/>
            <a:r>
              <a:rPr lang="en-US" dirty="0"/>
              <a:t>Which arguments and keywords are available to particular commands?</a:t>
            </a:r>
          </a:p>
        </p:txBody>
      </p:sp>
      <p:sp>
        <p:nvSpPr>
          <p:cNvPr id="8" name="Rectangle 6">
            <a:extLst>
              <a:ext uri="{FF2B5EF4-FFF2-40B4-BE49-F238E27FC236}">
                <a16:creationId xmlns:a16="http://schemas.microsoft.com/office/drawing/2014/main" id="{BECCD72D-1F69-3241-8248-C477E21A6954}"/>
              </a:ext>
            </a:extLst>
          </p:cNvPr>
          <p:cNvSpPr txBox="1">
            <a:spLocks noChangeArrowheads="1"/>
          </p:cNvSpPr>
          <p:nvPr/>
        </p:nvSpPr>
        <p:spPr bwMode="auto">
          <a:xfrm>
            <a:off x="5140961" y="1453572"/>
            <a:ext cx="3535680" cy="18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Command syntax check verifies that a valid command was entered by the user. </a:t>
            </a:r>
          </a:p>
          <a:p>
            <a:pPr lvl="2"/>
            <a:r>
              <a:rPr lang="en-US" dirty="0"/>
              <a:t>If the interpreter cannot understand the command being entered, it will provide feedback describing what is wrong with the command.</a:t>
            </a:r>
          </a:p>
          <a:p>
            <a:endParaRPr lang="en-US" altLang="ja-JP" dirty="0"/>
          </a:p>
        </p:txBody>
      </p:sp>
      <p:pic>
        <p:nvPicPr>
          <p:cNvPr id="6" name="Picture 5">
            <a:extLst>
              <a:ext uri="{FF2B5EF4-FFF2-40B4-BE49-F238E27FC236}">
                <a16:creationId xmlns:a16="http://schemas.microsoft.com/office/drawing/2014/main" id="{80E42013-82B1-204A-A187-92F88CF9577D}"/>
              </a:ext>
            </a:extLst>
          </p:cNvPr>
          <p:cNvPicPr>
            <a:picLocks noChangeAspect="1"/>
          </p:cNvPicPr>
          <p:nvPr/>
        </p:nvPicPr>
        <p:blipFill>
          <a:blip r:embed="rId4"/>
          <a:stretch>
            <a:fillRect/>
          </a:stretch>
        </p:blipFill>
        <p:spPr>
          <a:xfrm>
            <a:off x="863599" y="3563781"/>
            <a:ext cx="2743200" cy="445552"/>
          </a:xfrm>
          <a:prstGeom prst="rect">
            <a:avLst/>
          </a:prstGeom>
        </p:spPr>
      </p:pic>
      <p:pic>
        <p:nvPicPr>
          <p:cNvPr id="7" name="Picture 6">
            <a:extLst>
              <a:ext uri="{FF2B5EF4-FFF2-40B4-BE49-F238E27FC236}">
                <a16:creationId xmlns:a16="http://schemas.microsoft.com/office/drawing/2014/main" id="{FA95D835-D284-C64C-8128-9D0E859F400A}"/>
              </a:ext>
            </a:extLst>
          </p:cNvPr>
          <p:cNvPicPr>
            <a:picLocks noChangeAspect="1"/>
          </p:cNvPicPr>
          <p:nvPr/>
        </p:nvPicPr>
        <p:blipFill>
          <a:blip r:embed="rId5"/>
          <a:stretch>
            <a:fillRect/>
          </a:stretch>
        </p:blipFill>
        <p:spPr>
          <a:xfrm>
            <a:off x="5537201" y="3563781"/>
            <a:ext cx="2743200" cy="445391"/>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noAutofit/>
          </a:bodyPr>
          <a:lstStyle/>
          <a:p>
            <a:r>
              <a:rPr lang="en-US" altLang="en-US" sz="1600" dirty="0"/>
              <a:t>The Command Structure</a:t>
            </a:r>
            <a:br>
              <a:rPr lang="en-US" altLang="en-US" dirty="0"/>
            </a:br>
            <a:r>
              <a:rPr lang="en-US" altLang="en-US" dirty="0"/>
              <a:t>Video – Context Sensitive Help and Command Syntax Checker</a:t>
            </a:r>
          </a:p>
        </p:txBody>
      </p:sp>
      <p:sp>
        <p:nvSpPr>
          <p:cNvPr id="4" name="Rectangle 6">
            <a:extLst>
              <a:ext uri="{FF2B5EF4-FFF2-40B4-BE49-F238E27FC236}">
                <a16:creationId xmlns:a16="http://schemas.microsoft.com/office/drawing/2014/main" id="{36253261-DB79-E748-B9A7-9E22033D335B}"/>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 the help command in user EXEC, privileged EXEC, and global config mode</a:t>
            </a:r>
          </a:p>
          <a:p>
            <a:pPr lvl="1"/>
            <a:r>
              <a:rPr lang="en-US" sz="1500" dirty="0"/>
              <a:t>Finish commands and arguments with the help command</a:t>
            </a:r>
          </a:p>
          <a:p>
            <a:pPr lvl="1"/>
            <a:r>
              <a:rPr lang="en-US" sz="1500" dirty="0"/>
              <a:t>Use the command syntax checker to fix syntax errors and incomplete commands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84237320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660399" y="852663"/>
            <a:ext cx="8107681" cy="1463817"/>
          </a:xfrm>
        </p:spPr>
        <p:txBody>
          <a:bodyPr/>
          <a:lstStyle/>
          <a:p>
            <a:pPr>
              <a:buFont typeface="Arial" panose="020B0604020202020204" pitchFamily="34" charset="0"/>
              <a:buChar char="•"/>
            </a:pPr>
            <a:r>
              <a:rPr lang="en-US" sz="1600" dirty="0"/>
              <a:t>The IOS CLI provides hot keys and shortcuts that make configuring, monitoring, and troubleshooting easier.</a:t>
            </a:r>
          </a:p>
          <a:p>
            <a:pPr>
              <a:buFont typeface="Arial" panose="020B0604020202020204" pitchFamily="34" charset="0"/>
              <a:buChar char="•"/>
            </a:pPr>
            <a:r>
              <a:rPr lang="en-US" sz="1600" dirty="0"/>
              <a:t>Commands and keywords can be shortened to the minimum number of characters that identify a unique selection. For example, the </a:t>
            </a:r>
            <a:r>
              <a:rPr lang="en-US" sz="1600" b="1" dirty="0"/>
              <a:t>configure</a:t>
            </a:r>
            <a:r>
              <a:rPr lang="en-US" sz="1600" dirty="0"/>
              <a:t> command can be shortened to </a:t>
            </a:r>
            <a:r>
              <a:rPr lang="en-US" sz="1600" b="1" dirty="0"/>
              <a:t>conf</a:t>
            </a:r>
            <a:r>
              <a:rPr lang="en-US" sz="1600" dirty="0"/>
              <a:t> because </a:t>
            </a:r>
            <a:r>
              <a:rPr lang="en-US" sz="1600" b="1" dirty="0"/>
              <a:t>configure</a:t>
            </a:r>
            <a:r>
              <a:rPr lang="en-US" sz="1600" dirty="0"/>
              <a:t> is the only command that begins with </a:t>
            </a:r>
            <a:r>
              <a:rPr lang="en-US" sz="1600" b="1" dirty="0"/>
              <a:t>conf</a:t>
            </a:r>
            <a:r>
              <a:rPr lang="en-US" sz="1600" dirty="0"/>
              <a:t>.</a:t>
            </a:r>
          </a:p>
          <a:p>
            <a:pPr>
              <a:buFont typeface="Arial" panose="020B0604020202020204" pitchFamily="34" charset="0"/>
              <a:buChar char="•"/>
            </a:pPr>
            <a:endParaRPr lang="en-US" sz="1600" dirty="0"/>
          </a:p>
          <a:p>
            <a:endParaRPr lang="en-US" altLang="ja-JP" dirty="0"/>
          </a:p>
        </p:txBody>
      </p:sp>
      <p:pic>
        <p:nvPicPr>
          <p:cNvPr id="6" name="Picture 5">
            <a:extLst>
              <a:ext uri="{FF2B5EF4-FFF2-40B4-BE49-F238E27FC236}">
                <a16:creationId xmlns:a16="http://schemas.microsoft.com/office/drawing/2014/main" id="{6FF01AB2-104C-D94E-AE37-A95B7349F9D1}"/>
              </a:ext>
            </a:extLst>
          </p:cNvPr>
          <p:cNvPicPr>
            <a:picLocks noChangeAspect="1"/>
          </p:cNvPicPr>
          <p:nvPr/>
        </p:nvPicPr>
        <p:blipFill>
          <a:blip r:embed="rId4"/>
          <a:stretch>
            <a:fillRect/>
          </a:stretch>
        </p:blipFill>
        <p:spPr>
          <a:xfrm>
            <a:off x="3081020" y="2571750"/>
            <a:ext cx="2717800" cy="635000"/>
          </a:xfrm>
          <a:prstGeom prst="rect">
            <a:avLst/>
          </a:prstGeom>
        </p:spPr>
      </p:pic>
      <p:pic>
        <p:nvPicPr>
          <p:cNvPr id="7" name="Picture 6">
            <a:extLst>
              <a:ext uri="{FF2B5EF4-FFF2-40B4-BE49-F238E27FC236}">
                <a16:creationId xmlns:a16="http://schemas.microsoft.com/office/drawing/2014/main" id="{81FA3EFC-521E-2F4F-B03D-C10C9DA9E59D}"/>
              </a:ext>
            </a:extLst>
          </p:cNvPr>
          <p:cNvPicPr>
            <a:picLocks noChangeAspect="1"/>
          </p:cNvPicPr>
          <p:nvPr/>
        </p:nvPicPr>
        <p:blipFill>
          <a:blip r:embed="rId5"/>
          <a:stretch>
            <a:fillRect/>
          </a:stretch>
        </p:blipFill>
        <p:spPr>
          <a:xfrm>
            <a:off x="2127250" y="3401060"/>
            <a:ext cx="4889500" cy="508000"/>
          </a:xfrm>
          <a:prstGeom prst="rect">
            <a:avLst/>
          </a:prstGeom>
        </p:spPr>
      </p:pic>
    </p:spTree>
    <p:custDataLst>
      <p:tags r:id="rId1"/>
    </p:custDataLst>
    <p:extLst>
      <p:ext uri="{BB962C8B-B14F-4D97-AF65-F5344CB8AC3E}">
        <p14:creationId xmlns:p14="http://schemas.microsoft.com/office/powerpoint/2010/main" val="275182630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 (Cont.)</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660399" y="852663"/>
            <a:ext cx="8107681" cy="346217"/>
          </a:xfrm>
        </p:spPr>
        <p:txBody>
          <a:bodyPr/>
          <a:lstStyle/>
          <a:p>
            <a:r>
              <a:rPr lang="en-US" sz="1600" dirty="0"/>
              <a:t>The table below is a brief list of keystrokes to enhance command line editing</a:t>
            </a:r>
            <a:r>
              <a:rPr lang="en-US" dirty="0"/>
              <a:t>.</a:t>
            </a:r>
          </a:p>
          <a:p>
            <a:endParaRPr lang="en-US" altLang="ja-JP" dirty="0"/>
          </a:p>
        </p:txBody>
      </p:sp>
      <p:graphicFrame>
        <p:nvGraphicFramePr>
          <p:cNvPr id="6" name="Table 5">
            <a:extLst>
              <a:ext uri="{FF2B5EF4-FFF2-40B4-BE49-F238E27FC236}">
                <a16:creationId xmlns:a16="http://schemas.microsoft.com/office/drawing/2014/main" id="{4F7926FB-C2EF-1548-A7A3-1FDF65CDA220}"/>
              </a:ext>
            </a:extLst>
          </p:cNvPr>
          <p:cNvGraphicFramePr>
            <a:graphicFrameLocks noGrp="1"/>
          </p:cNvGraphicFramePr>
          <p:nvPr>
            <p:extLst>
              <p:ext uri="{D42A27DB-BD31-4B8C-83A1-F6EECF244321}">
                <p14:modId xmlns:p14="http://schemas.microsoft.com/office/powerpoint/2010/main" val="2494881435"/>
              </p:ext>
            </p:extLst>
          </p:nvPr>
        </p:nvGraphicFramePr>
        <p:xfrm>
          <a:off x="1524000" y="1584689"/>
          <a:ext cx="6096000" cy="2315210"/>
        </p:xfrm>
        <a:graphic>
          <a:graphicData uri="http://schemas.openxmlformats.org/drawingml/2006/table">
            <a:tbl>
              <a:tblPr firstRow="1" bandRow="1">
                <a:tableStyleId>{5C22544A-7EE6-4342-B048-85BDC9FD1C3A}</a:tableStyleId>
              </a:tblPr>
              <a:tblGrid>
                <a:gridCol w="1908748">
                  <a:extLst>
                    <a:ext uri="{9D8B030D-6E8A-4147-A177-3AD203B41FA5}">
                      <a16:colId xmlns:a16="http://schemas.microsoft.com/office/drawing/2014/main" val="1180500583"/>
                    </a:ext>
                  </a:extLst>
                </a:gridCol>
                <a:gridCol w="4187252">
                  <a:extLst>
                    <a:ext uri="{9D8B030D-6E8A-4147-A177-3AD203B41FA5}">
                      <a16:colId xmlns:a16="http://schemas.microsoft.com/office/drawing/2014/main" val="2741835617"/>
                    </a:ext>
                  </a:extLst>
                </a:gridCol>
              </a:tblGrid>
              <a:tr h="370840">
                <a:tc>
                  <a:txBody>
                    <a:bodyPr/>
                    <a:lstStyle/>
                    <a:p>
                      <a:r>
                        <a:rPr lang="en-US" dirty="0"/>
                        <a:t>Keystroke</a:t>
                      </a:r>
                    </a:p>
                  </a:txBody>
                  <a:tcPr/>
                </a:tc>
                <a:tc>
                  <a:txBody>
                    <a:bodyPr/>
                    <a:lstStyle/>
                    <a:p>
                      <a:r>
                        <a:rPr lang="en-US" dirty="0"/>
                        <a:t>Description</a:t>
                      </a:r>
                    </a:p>
                  </a:txBody>
                  <a:tcPr/>
                </a:tc>
                <a:extLst>
                  <a:ext uri="{0D108BD9-81ED-4DB2-BD59-A6C34878D82A}">
                    <a16:rowId xmlns:a16="http://schemas.microsoft.com/office/drawing/2014/main" val="3590626540"/>
                  </a:ext>
                </a:extLst>
              </a:tr>
              <a:tr h="370840">
                <a:tc>
                  <a:txBody>
                    <a:bodyPr/>
                    <a:lstStyle/>
                    <a:p>
                      <a:pPr fontAlgn="ctr"/>
                      <a:r>
                        <a:rPr lang="en-US" sz="1200" b="1" dirty="0">
                          <a:effectLst/>
                        </a:rPr>
                        <a:t>Tab</a:t>
                      </a:r>
                      <a:endParaRPr lang="en-US" sz="1200" b="0" dirty="0">
                        <a:effectLst/>
                      </a:endParaRPr>
                    </a:p>
                  </a:txBody>
                  <a:tcPr marL="47625" marR="47625" marT="47625" marB="47625" anchor="ctr"/>
                </a:tc>
                <a:tc>
                  <a:txBody>
                    <a:bodyPr/>
                    <a:lstStyle/>
                    <a:p>
                      <a:pPr fontAlgn="ctr"/>
                      <a:r>
                        <a:rPr lang="en-US" sz="1200" b="0">
                          <a:effectLst/>
                        </a:rPr>
                        <a:t>Completes a partial command name entry.</a:t>
                      </a:r>
                    </a:p>
                  </a:txBody>
                  <a:tcPr marL="47625" marR="47625" marT="47625" marB="47625" anchor="ctr"/>
                </a:tc>
                <a:extLst>
                  <a:ext uri="{0D108BD9-81ED-4DB2-BD59-A6C34878D82A}">
                    <a16:rowId xmlns:a16="http://schemas.microsoft.com/office/drawing/2014/main" val="3639080909"/>
                  </a:ext>
                </a:extLst>
              </a:tr>
              <a:tr h="370840">
                <a:tc>
                  <a:txBody>
                    <a:bodyPr/>
                    <a:lstStyle/>
                    <a:p>
                      <a:pPr fontAlgn="ctr"/>
                      <a:r>
                        <a:rPr lang="en-US" sz="1200" b="1">
                          <a:effectLst/>
                        </a:rPr>
                        <a:t>Backspace</a:t>
                      </a:r>
                      <a:endParaRPr lang="en-US" sz="1200" b="0">
                        <a:effectLst/>
                      </a:endParaRPr>
                    </a:p>
                  </a:txBody>
                  <a:tcPr marL="47625" marR="47625" marT="47625" marB="47625" anchor="ctr"/>
                </a:tc>
                <a:tc>
                  <a:txBody>
                    <a:bodyPr/>
                    <a:lstStyle/>
                    <a:p>
                      <a:pPr fontAlgn="ctr"/>
                      <a:r>
                        <a:rPr lang="en-US" sz="1200" b="0" dirty="0">
                          <a:effectLst/>
                        </a:rPr>
                        <a:t>Erases the character to the left of the cursor.</a:t>
                      </a:r>
                    </a:p>
                  </a:txBody>
                  <a:tcPr marL="47625" marR="47625" marT="47625" marB="47625" anchor="ctr"/>
                </a:tc>
                <a:extLst>
                  <a:ext uri="{0D108BD9-81ED-4DB2-BD59-A6C34878D82A}">
                    <a16:rowId xmlns:a16="http://schemas.microsoft.com/office/drawing/2014/main" val="4082093158"/>
                  </a:ext>
                </a:extLst>
              </a:tr>
              <a:tr h="370840">
                <a:tc>
                  <a:txBody>
                    <a:bodyPr/>
                    <a:lstStyle/>
                    <a:p>
                      <a:pPr fontAlgn="ctr"/>
                      <a:r>
                        <a:rPr lang="en-US" sz="1200" b="1" dirty="0">
                          <a:effectLst/>
                        </a:rPr>
                        <a:t>Left Arrow </a:t>
                      </a:r>
                      <a:r>
                        <a:rPr lang="en-US" sz="1200" b="0" dirty="0">
                          <a:effectLst/>
                        </a:rPr>
                        <a:t>or</a:t>
                      </a:r>
                      <a:r>
                        <a:rPr lang="en-US" sz="1200" b="1" dirty="0">
                          <a:effectLst/>
                        </a:rPr>
                        <a:t> Ctrl+B</a:t>
                      </a:r>
                      <a:endParaRPr lang="en-US" sz="1200" b="0" dirty="0">
                        <a:effectLst/>
                      </a:endParaRPr>
                    </a:p>
                  </a:txBody>
                  <a:tcPr marL="47625" marR="47625" marT="47625" marB="47625" anchor="ctr"/>
                </a:tc>
                <a:tc>
                  <a:txBody>
                    <a:bodyPr/>
                    <a:lstStyle/>
                    <a:p>
                      <a:pPr fontAlgn="ctr"/>
                      <a:r>
                        <a:rPr lang="en-US" sz="1200" b="0" dirty="0">
                          <a:effectLst/>
                        </a:rPr>
                        <a:t>Moves the cursor one character to the left.</a:t>
                      </a:r>
                    </a:p>
                  </a:txBody>
                  <a:tcPr marL="47625" marR="47625" marT="47625" marB="47625" anchor="ctr"/>
                </a:tc>
                <a:extLst>
                  <a:ext uri="{0D108BD9-81ED-4DB2-BD59-A6C34878D82A}">
                    <a16:rowId xmlns:a16="http://schemas.microsoft.com/office/drawing/2014/main" val="2021840048"/>
                  </a:ext>
                </a:extLst>
              </a:tr>
              <a:tr h="370840">
                <a:tc>
                  <a:txBody>
                    <a:bodyPr/>
                    <a:lstStyle/>
                    <a:p>
                      <a:pPr fontAlgn="ctr"/>
                      <a:r>
                        <a:rPr lang="en-US" sz="1200" b="1" dirty="0">
                          <a:effectLst/>
                        </a:rPr>
                        <a:t>Right Arrow </a:t>
                      </a:r>
                      <a:r>
                        <a:rPr lang="en-US" sz="1200" b="0" dirty="0">
                          <a:effectLst/>
                        </a:rPr>
                        <a:t>or</a:t>
                      </a:r>
                      <a:r>
                        <a:rPr lang="en-US" sz="1200" b="1" dirty="0">
                          <a:effectLst/>
                        </a:rPr>
                        <a:t> Ctrl+F</a:t>
                      </a:r>
                      <a:endParaRPr lang="en-US" sz="1200" b="0" dirty="0">
                        <a:effectLst/>
                      </a:endParaRPr>
                    </a:p>
                  </a:txBody>
                  <a:tcPr marL="47625" marR="47625" marT="47625" marB="47625" anchor="ctr"/>
                </a:tc>
                <a:tc>
                  <a:txBody>
                    <a:bodyPr/>
                    <a:lstStyle/>
                    <a:p>
                      <a:pPr fontAlgn="ctr"/>
                      <a:r>
                        <a:rPr lang="en-US" sz="1200" b="0" dirty="0">
                          <a:effectLst/>
                        </a:rPr>
                        <a:t>Moves the cursor one character to the right.</a:t>
                      </a:r>
                    </a:p>
                  </a:txBody>
                  <a:tcPr marL="47625" marR="47625" marT="47625" marB="47625" anchor="ctr"/>
                </a:tc>
                <a:extLst>
                  <a:ext uri="{0D108BD9-81ED-4DB2-BD59-A6C34878D82A}">
                    <a16:rowId xmlns:a16="http://schemas.microsoft.com/office/drawing/2014/main" val="2968577270"/>
                  </a:ext>
                </a:extLst>
              </a:tr>
              <a:tr h="370840">
                <a:tc>
                  <a:txBody>
                    <a:bodyPr/>
                    <a:lstStyle/>
                    <a:p>
                      <a:pPr fontAlgn="ctr"/>
                      <a:r>
                        <a:rPr lang="en-US" sz="1200" b="1" dirty="0">
                          <a:effectLst/>
                        </a:rPr>
                        <a:t>Up Arrow </a:t>
                      </a:r>
                      <a:r>
                        <a:rPr lang="en-US" sz="1200" b="0" dirty="0">
                          <a:effectLst/>
                        </a:rPr>
                        <a:t>or</a:t>
                      </a:r>
                      <a:r>
                        <a:rPr lang="en-US" sz="1200" b="1" dirty="0">
                          <a:effectLst/>
                        </a:rPr>
                        <a:t> Ctrl+P</a:t>
                      </a:r>
                      <a:endParaRPr lang="en-US" sz="1200" b="0" dirty="0">
                        <a:effectLst/>
                      </a:endParaRPr>
                    </a:p>
                  </a:txBody>
                  <a:tcPr marL="47625" marR="47625" marT="47625" marB="47625" anchor="ctr"/>
                </a:tc>
                <a:tc>
                  <a:txBody>
                    <a:bodyPr/>
                    <a:lstStyle/>
                    <a:p>
                      <a:pPr fontAlgn="ctr"/>
                      <a:r>
                        <a:rPr lang="en-US" sz="1200" b="0" dirty="0">
                          <a:effectLst/>
                        </a:rPr>
                        <a:t>Recalls the commands in the history buffer, beginning with the most recent commands.</a:t>
                      </a:r>
                    </a:p>
                  </a:txBody>
                  <a:tcPr marL="47625" marR="47625" marT="47625" marB="47625" anchor="ctr"/>
                </a:tc>
                <a:extLst>
                  <a:ext uri="{0D108BD9-81ED-4DB2-BD59-A6C34878D82A}">
                    <a16:rowId xmlns:a16="http://schemas.microsoft.com/office/drawing/2014/main" val="2224970778"/>
                  </a:ext>
                </a:extLst>
              </a:tr>
            </a:tbl>
          </a:graphicData>
        </a:graphic>
      </p:graphicFrame>
    </p:spTree>
    <p:custDataLst>
      <p:tags r:id="rId1"/>
    </p:custDataLst>
    <p:extLst>
      <p:ext uri="{BB962C8B-B14F-4D97-AF65-F5344CB8AC3E}">
        <p14:creationId xmlns:p14="http://schemas.microsoft.com/office/powerpoint/2010/main" val="32094463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 (Cont.)</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447037" y="852663"/>
            <a:ext cx="4043687" cy="1310400"/>
          </a:xfrm>
        </p:spPr>
        <p:txBody>
          <a:bodyPr/>
          <a:lstStyle/>
          <a:p>
            <a:pPr>
              <a:buFont typeface="Arial" panose="020B0604020202020204" pitchFamily="34" charset="0"/>
              <a:buChar char="•"/>
            </a:pPr>
            <a:r>
              <a:rPr lang="en-US" sz="1400" dirty="0"/>
              <a:t>When a command output produces more text than can be displayed in a terminal window, the IOS will display a </a:t>
            </a:r>
            <a:r>
              <a:rPr lang="en-US" sz="1400" b="1" dirty="0"/>
              <a:t>“--More--”</a:t>
            </a:r>
            <a:r>
              <a:rPr lang="en-US" sz="1400" dirty="0"/>
              <a:t> prompt. The table below describes the keystrokes that can be used when this prompt is displayed.</a:t>
            </a:r>
            <a:endParaRPr lang="en-US" altLang="ja-JP" sz="1400" dirty="0"/>
          </a:p>
        </p:txBody>
      </p:sp>
      <p:sp>
        <p:nvSpPr>
          <p:cNvPr id="7" name="Rectangle 6">
            <a:extLst>
              <a:ext uri="{FF2B5EF4-FFF2-40B4-BE49-F238E27FC236}">
                <a16:creationId xmlns:a16="http://schemas.microsoft.com/office/drawing/2014/main" id="{28725177-1828-664C-8118-894B1B2910DA}"/>
              </a:ext>
            </a:extLst>
          </p:cNvPr>
          <p:cNvSpPr txBox="1">
            <a:spLocks noChangeArrowheads="1"/>
          </p:cNvSpPr>
          <p:nvPr/>
        </p:nvSpPr>
        <p:spPr bwMode="auto">
          <a:xfrm>
            <a:off x="4937762" y="1092891"/>
            <a:ext cx="3759201"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400" dirty="0"/>
              <a:t>The table below lists commands that can be used to exit out of an operation.</a:t>
            </a:r>
            <a:endParaRPr lang="en-US" altLang="ja-JP" sz="1400" dirty="0"/>
          </a:p>
        </p:txBody>
      </p:sp>
      <p:sp>
        <p:nvSpPr>
          <p:cNvPr id="6" name="TextBox 5">
            <a:extLst>
              <a:ext uri="{FF2B5EF4-FFF2-40B4-BE49-F238E27FC236}">
                <a16:creationId xmlns:a16="http://schemas.microsoft.com/office/drawing/2014/main" id="{83AB480E-7A6D-8D47-84A2-2A0D70DBA569}"/>
              </a:ext>
            </a:extLst>
          </p:cNvPr>
          <p:cNvSpPr txBox="1"/>
          <p:nvPr/>
        </p:nvSpPr>
        <p:spPr>
          <a:xfrm>
            <a:off x="1670858" y="4180010"/>
            <a:ext cx="6657804" cy="323165"/>
          </a:xfrm>
          <a:prstGeom prst="rect">
            <a:avLst/>
          </a:prstGeom>
          <a:noFill/>
        </p:spPr>
        <p:txBody>
          <a:bodyPr wrap="square" rtlCol="0">
            <a:spAutoFit/>
          </a:bodyPr>
          <a:lstStyle/>
          <a:p>
            <a:r>
              <a:rPr lang="en-US" sz="1500" dirty="0">
                <a:solidFill>
                  <a:srgbClr val="000000"/>
                </a:solidFill>
              </a:rPr>
              <a:t>Note: To see more hot keys and shortcuts refer to 2.3.5.</a:t>
            </a:r>
          </a:p>
        </p:txBody>
      </p:sp>
      <p:graphicFrame>
        <p:nvGraphicFramePr>
          <p:cNvPr id="9" name="Table 8">
            <a:extLst>
              <a:ext uri="{FF2B5EF4-FFF2-40B4-BE49-F238E27FC236}">
                <a16:creationId xmlns:a16="http://schemas.microsoft.com/office/drawing/2014/main" id="{1CE2A07B-4FCF-B84B-9C9F-0212AB07029F}"/>
              </a:ext>
            </a:extLst>
          </p:cNvPr>
          <p:cNvGraphicFramePr>
            <a:graphicFrameLocks noGrp="1"/>
          </p:cNvGraphicFramePr>
          <p:nvPr>
            <p:extLst>
              <p:ext uri="{D42A27DB-BD31-4B8C-83A1-F6EECF244321}">
                <p14:modId xmlns:p14="http://schemas.microsoft.com/office/powerpoint/2010/main" val="1007721810"/>
              </p:ext>
            </p:extLst>
          </p:nvPr>
        </p:nvGraphicFramePr>
        <p:xfrm>
          <a:off x="4571998" y="2163063"/>
          <a:ext cx="4490728" cy="1901104"/>
        </p:xfrm>
        <a:graphic>
          <a:graphicData uri="http://schemas.openxmlformats.org/drawingml/2006/table">
            <a:tbl>
              <a:tblPr firstRow="1" bandRow="1">
                <a:tableStyleId>{5C22544A-7EE6-4342-B048-85BDC9FD1C3A}</a:tableStyleId>
              </a:tblPr>
              <a:tblGrid>
                <a:gridCol w="1319136">
                  <a:extLst>
                    <a:ext uri="{9D8B030D-6E8A-4147-A177-3AD203B41FA5}">
                      <a16:colId xmlns:a16="http://schemas.microsoft.com/office/drawing/2014/main" val="1180500583"/>
                    </a:ext>
                  </a:extLst>
                </a:gridCol>
                <a:gridCol w="3171592">
                  <a:extLst>
                    <a:ext uri="{9D8B030D-6E8A-4147-A177-3AD203B41FA5}">
                      <a16:colId xmlns:a16="http://schemas.microsoft.com/office/drawing/2014/main" val="2741835617"/>
                    </a:ext>
                  </a:extLst>
                </a:gridCol>
              </a:tblGrid>
              <a:tr h="227045">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val="3590626540"/>
                  </a:ext>
                </a:extLst>
              </a:tr>
              <a:tr h="502075">
                <a:tc>
                  <a:txBody>
                    <a:bodyPr/>
                    <a:lstStyle/>
                    <a:p>
                      <a:pPr fontAlgn="ctr"/>
                      <a:r>
                        <a:rPr lang="en-US" sz="1050" b="1">
                          <a:effectLst/>
                        </a:rPr>
                        <a:t>Ctrl-C</a:t>
                      </a:r>
                      <a:endParaRPr lang="en-US" sz="1050" b="0">
                        <a:effectLst/>
                      </a:endParaRPr>
                    </a:p>
                  </a:txBody>
                  <a:tcPr marL="47625" marR="47625" marT="47625" marB="47625" anchor="ctr"/>
                </a:tc>
                <a:tc>
                  <a:txBody>
                    <a:bodyPr/>
                    <a:lstStyle/>
                    <a:p>
                      <a:pPr fontAlgn="ctr"/>
                      <a:r>
                        <a:rPr lang="en-US" sz="1050" b="0" dirty="0">
                          <a:effectLst/>
                        </a:rPr>
                        <a:t>When in any configuration mode, ends the configuration mode and returns to privileged EXEC mode. </a:t>
                      </a:r>
                    </a:p>
                  </a:txBody>
                  <a:tcPr marL="47625" marR="47625" marT="47625" marB="47625" anchor="ctr"/>
                </a:tc>
                <a:extLst>
                  <a:ext uri="{0D108BD9-81ED-4DB2-BD59-A6C34878D82A}">
                    <a16:rowId xmlns:a16="http://schemas.microsoft.com/office/drawing/2014/main" val="3639080909"/>
                  </a:ext>
                </a:extLst>
              </a:tr>
              <a:tr h="476164">
                <a:tc>
                  <a:txBody>
                    <a:bodyPr/>
                    <a:lstStyle/>
                    <a:p>
                      <a:pPr fontAlgn="ctr"/>
                      <a:r>
                        <a:rPr lang="en-US" sz="1050" b="1" dirty="0">
                          <a:effectLst/>
                        </a:rPr>
                        <a:t>Ctrl-Z</a:t>
                      </a:r>
                      <a:endParaRPr lang="en-US" sz="1050" b="0" dirty="0">
                        <a:effectLst/>
                      </a:endParaRPr>
                    </a:p>
                  </a:txBody>
                  <a:tcPr marL="47625" marR="47625" marT="47625" marB="47625" anchor="ctr"/>
                </a:tc>
                <a:tc>
                  <a:txBody>
                    <a:bodyPr/>
                    <a:lstStyle/>
                    <a:p>
                      <a:pPr fontAlgn="ctr"/>
                      <a:r>
                        <a:rPr lang="en-US" sz="1050" b="0">
                          <a:effectLst/>
                        </a:rPr>
                        <a:t>When in any configuration mode, ends the configuration mode and returns to privileged EXEC mode.</a:t>
                      </a:r>
                    </a:p>
                  </a:txBody>
                  <a:tcPr marL="47625" marR="47625" marT="47625" marB="47625" anchor="ctr"/>
                </a:tc>
                <a:extLst>
                  <a:ext uri="{0D108BD9-81ED-4DB2-BD59-A6C34878D82A}">
                    <a16:rowId xmlns:a16="http://schemas.microsoft.com/office/drawing/2014/main" val="4082093158"/>
                  </a:ext>
                </a:extLst>
              </a:tr>
              <a:tr h="476164">
                <a:tc>
                  <a:txBody>
                    <a:bodyPr/>
                    <a:lstStyle/>
                    <a:p>
                      <a:pPr fontAlgn="ctr"/>
                      <a:r>
                        <a:rPr lang="en-US" sz="1050" b="1">
                          <a:effectLst/>
                        </a:rPr>
                        <a:t>Ctrl-Shift-6</a:t>
                      </a:r>
                      <a:endParaRPr lang="en-US" sz="1050" b="0">
                        <a:effectLst/>
                      </a:endParaRPr>
                    </a:p>
                  </a:txBody>
                  <a:tcPr marL="47625" marR="47625" marT="47625" marB="47625" anchor="ctr"/>
                </a:tc>
                <a:tc>
                  <a:txBody>
                    <a:bodyPr/>
                    <a:lstStyle/>
                    <a:p>
                      <a:pPr fontAlgn="ctr"/>
                      <a:r>
                        <a:rPr lang="en-US" sz="1050" b="0" dirty="0">
                          <a:effectLst/>
                        </a:rPr>
                        <a:t>All-purpose break sequence used to abort DNS lookups, traceroutes, pings, etc.</a:t>
                      </a:r>
                    </a:p>
                  </a:txBody>
                  <a:tcPr marL="47625" marR="47625" marT="47625" marB="47625" anchor="ctr"/>
                </a:tc>
                <a:extLst>
                  <a:ext uri="{0D108BD9-81ED-4DB2-BD59-A6C34878D82A}">
                    <a16:rowId xmlns:a16="http://schemas.microsoft.com/office/drawing/2014/main" val="2021840048"/>
                  </a:ext>
                </a:extLst>
              </a:tr>
            </a:tbl>
          </a:graphicData>
        </a:graphic>
      </p:graphicFrame>
      <p:graphicFrame>
        <p:nvGraphicFramePr>
          <p:cNvPr id="10" name="Table 9">
            <a:extLst>
              <a:ext uri="{FF2B5EF4-FFF2-40B4-BE49-F238E27FC236}">
                <a16:creationId xmlns:a16="http://schemas.microsoft.com/office/drawing/2014/main" id="{70169B05-C0C2-8F40-9CAB-6506A2AF69CF}"/>
              </a:ext>
            </a:extLst>
          </p:cNvPr>
          <p:cNvGraphicFramePr>
            <a:graphicFrameLocks noGrp="1"/>
          </p:cNvGraphicFramePr>
          <p:nvPr>
            <p:extLst>
              <p:ext uri="{D42A27DB-BD31-4B8C-83A1-F6EECF244321}">
                <p14:modId xmlns:p14="http://schemas.microsoft.com/office/powerpoint/2010/main" val="2810758243"/>
              </p:ext>
            </p:extLst>
          </p:nvPr>
        </p:nvGraphicFramePr>
        <p:xfrm>
          <a:off x="447037" y="2163063"/>
          <a:ext cx="3861462" cy="1901104"/>
        </p:xfrm>
        <a:graphic>
          <a:graphicData uri="http://schemas.openxmlformats.org/drawingml/2006/table">
            <a:tbl>
              <a:tblPr firstRow="1" bandRow="1">
                <a:tableStyleId>{5C22544A-7EE6-4342-B048-85BDC9FD1C3A}</a:tableStyleId>
              </a:tblPr>
              <a:tblGrid>
                <a:gridCol w="1470018">
                  <a:extLst>
                    <a:ext uri="{9D8B030D-6E8A-4147-A177-3AD203B41FA5}">
                      <a16:colId xmlns:a16="http://schemas.microsoft.com/office/drawing/2014/main" val="1180500583"/>
                    </a:ext>
                  </a:extLst>
                </a:gridCol>
                <a:gridCol w="2391444">
                  <a:extLst>
                    <a:ext uri="{9D8B030D-6E8A-4147-A177-3AD203B41FA5}">
                      <a16:colId xmlns:a16="http://schemas.microsoft.com/office/drawing/2014/main" val="2741835617"/>
                    </a:ext>
                  </a:extLst>
                </a:gridCol>
              </a:tblGrid>
              <a:tr h="301674">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val="3590626540"/>
                  </a:ext>
                </a:extLst>
              </a:tr>
              <a:tr h="552140">
                <a:tc>
                  <a:txBody>
                    <a:bodyPr/>
                    <a:lstStyle/>
                    <a:p>
                      <a:pPr fontAlgn="ctr"/>
                      <a:r>
                        <a:rPr lang="en-US" sz="1050" b="1">
                          <a:effectLst/>
                        </a:rPr>
                        <a:t>Enter</a:t>
                      </a:r>
                      <a:r>
                        <a:rPr lang="en-US" sz="1050" b="0">
                          <a:effectLst/>
                        </a:rPr>
                        <a:t> Key</a:t>
                      </a:r>
                    </a:p>
                  </a:txBody>
                  <a:tcPr marL="47625" marR="47625" marT="47625" marB="47625" anchor="ctr"/>
                </a:tc>
                <a:tc>
                  <a:txBody>
                    <a:bodyPr/>
                    <a:lstStyle/>
                    <a:p>
                      <a:pPr fontAlgn="ctr"/>
                      <a:r>
                        <a:rPr lang="en-US" sz="1050" b="0" dirty="0">
                          <a:effectLst/>
                        </a:rPr>
                        <a:t>Displays the next line.</a:t>
                      </a:r>
                    </a:p>
                  </a:txBody>
                  <a:tcPr marL="47625" marR="47625" marT="47625" marB="47625" anchor="ctr"/>
                </a:tc>
                <a:extLst>
                  <a:ext uri="{0D108BD9-81ED-4DB2-BD59-A6C34878D82A}">
                    <a16:rowId xmlns:a16="http://schemas.microsoft.com/office/drawing/2014/main" val="3639080909"/>
                  </a:ext>
                </a:extLst>
              </a:tr>
              <a:tr h="523645">
                <a:tc>
                  <a:txBody>
                    <a:bodyPr/>
                    <a:lstStyle/>
                    <a:p>
                      <a:pPr fontAlgn="ctr"/>
                      <a:r>
                        <a:rPr lang="en-US" sz="1050" b="1" dirty="0">
                          <a:effectLst/>
                        </a:rPr>
                        <a:t>Space</a:t>
                      </a:r>
                      <a:r>
                        <a:rPr lang="en-US" sz="1050" b="0" dirty="0">
                          <a:effectLst/>
                        </a:rPr>
                        <a:t> Bar</a:t>
                      </a:r>
                    </a:p>
                  </a:txBody>
                  <a:tcPr marL="47625" marR="47625" marT="47625" marB="47625" anchor="ctr"/>
                </a:tc>
                <a:tc>
                  <a:txBody>
                    <a:bodyPr/>
                    <a:lstStyle/>
                    <a:p>
                      <a:pPr fontAlgn="ctr"/>
                      <a:r>
                        <a:rPr lang="en-US" sz="1050" b="0">
                          <a:effectLst/>
                        </a:rPr>
                        <a:t>Displays the next screen.</a:t>
                      </a:r>
                    </a:p>
                  </a:txBody>
                  <a:tcPr marL="47625" marR="47625" marT="47625" marB="47625" anchor="ctr"/>
                </a:tc>
                <a:extLst>
                  <a:ext uri="{0D108BD9-81ED-4DB2-BD59-A6C34878D82A}">
                    <a16:rowId xmlns:a16="http://schemas.microsoft.com/office/drawing/2014/main" val="4082093158"/>
                  </a:ext>
                </a:extLst>
              </a:tr>
              <a:tr h="523645">
                <a:tc>
                  <a:txBody>
                    <a:bodyPr/>
                    <a:lstStyle/>
                    <a:p>
                      <a:pPr fontAlgn="ctr"/>
                      <a:r>
                        <a:rPr lang="en-US" sz="1050" b="0" dirty="0">
                          <a:effectLst/>
                        </a:rPr>
                        <a:t>Any other key</a:t>
                      </a:r>
                    </a:p>
                  </a:txBody>
                  <a:tcPr marL="47625" marR="47625" marT="47625" marB="47625" anchor="ctr"/>
                </a:tc>
                <a:tc>
                  <a:txBody>
                    <a:bodyPr/>
                    <a:lstStyle/>
                    <a:p>
                      <a:pPr fontAlgn="ctr"/>
                      <a:r>
                        <a:rPr lang="en-US" sz="1050" b="0" dirty="0">
                          <a:effectLst/>
                        </a:rPr>
                        <a:t>Ends the display string, returning to privileged EXEC mode.</a:t>
                      </a:r>
                    </a:p>
                  </a:txBody>
                  <a:tcPr marL="47625" marR="47625" marT="47625" marB="47625" anchor="ctr"/>
                </a:tc>
                <a:extLst>
                  <a:ext uri="{0D108BD9-81ED-4DB2-BD59-A6C34878D82A}">
                    <a16:rowId xmlns:a16="http://schemas.microsoft.com/office/drawing/2014/main" val="2021840048"/>
                  </a:ext>
                </a:extLst>
              </a:tr>
            </a:tbl>
          </a:graphicData>
        </a:graphic>
      </p:graphicFrame>
    </p:spTree>
    <p:custDataLst>
      <p:tags r:id="rId1"/>
    </p:custDataLst>
    <p:extLst>
      <p:ext uri="{BB962C8B-B14F-4D97-AF65-F5344CB8AC3E}">
        <p14:creationId xmlns:p14="http://schemas.microsoft.com/office/powerpoint/2010/main" val="105958242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br>
              <a:rPr lang="en-US" altLang="en-US" dirty="0"/>
            </a:br>
            <a:r>
              <a:rPr lang="en-US" altLang="en-US" dirty="0"/>
              <a:t>Video – Hot Keys and Shortcuts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Tab key (tab completion)</a:t>
            </a:r>
          </a:p>
          <a:p>
            <a:pPr lvl="1"/>
            <a:r>
              <a:rPr lang="en-US" sz="1500" dirty="0"/>
              <a:t>Command shortening</a:t>
            </a:r>
          </a:p>
          <a:p>
            <a:pPr lvl="1"/>
            <a:r>
              <a:rPr lang="en-US" sz="1500" dirty="0"/>
              <a:t>Up and down arrow key</a:t>
            </a:r>
          </a:p>
          <a:p>
            <a:pPr lvl="1"/>
            <a:r>
              <a:rPr lang="en-US" sz="1500" dirty="0"/>
              <a:t>CTRL + C</a:t>
            </a:r>
          </a:p>
          <a:p>
            <a:pPr lvl="1"/>
            <a:r>
              <a:rPr lang="en-US" sz="1500" dirty="0"/>
              <a:t>CTRL + Z</a:t>
            </a:r>
          </a:p>
          <a:p>
            <a:pPr lvl="1"/>
            <a:r>
              <a:rPr lang="en-US" sz="1500" dirty="0"/>
              <a:t>CTRL + Shift + 6</a:t>
            </a:r>
          </a:p>
          <a:p>
            <a:pPr lvl="1"/>
            <a:r>
              <a:rPr lang="en-US" sz="1500" dirty="0"/>
              <a:t>CTRL + R</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592749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br>
              <a:rPr lang="en-US" altLang="en-US" dirty="0"/>
            </a:br>
            <a:r>
              <a:rPr lang="en-US" altLang="en-US" dirty="0"/>
              <a:t>Packet Tracer – Navigate the IOS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Establish Basic Connections, Access the CLI, and Explore Help</a:t>
            </a:r>
          </a:p>
          <a:p>
            <a:pPr>
              <a:buFont typeface="Arial" panose="020B0604020202020204" pitchFamily="34" charset="0"/>
              <a:buChar char="•"/>
            </a:pPr>
            <a:r>
              <a:rPr lang="en-US" dirty="0"/>
              <a:t>Explore EXEC Modes</a:t>
            </a:r>
          </a:p>
          <a:p>
            <a:pPr>
              <a:buFont typeface="Arial" panose="020B0604020202020204" pitchFamily="34" charset="0"/>
              <a:buChar char="•"/>
            </a:pPr>
            <a:r>
              <a:rPr lang="en-US" dirty="0"/>
              <a:t>Set the Clock</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427799657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1809820"/>
          </a:xfrm>
        </p:spPr>
        <p:txBody>
          <a:bodyPr/>
          <a:lstStyle/>
          <a:p>
            <a:r>
              <a:rPr lang="en-US" altLang="en-US" sz="1600" dirty="0"/>
              <a:t>The Command Structure</a:t>
            </a:r>
            <a:br>
              <a:rPr lang="en-US" altLang="en-US" dirty="0"/>
            </a:br>
            <a:r>
              <a:rPr lang="en-US" altLang="en-US" dirty="0"/>
              <a:t>Packet Tracer - Navigate the IOS by Using Tera Term for Console Connectivity – Physical Mode</a:t>
            </a:r>
            <a:br>
              <a:rPr lang="en-US" altLang="en-US" dirty="0"/>
            </a:br>
            <a:r>
              <a:rPr lang="en-US" altLang="en-US" dirty="0"/>
              <a:t>Lab - Navigate the IOS by Using Tera Term for Console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928692"/>
            <a:ext cx="8649325" cy="2628317"/>
          </a:xfrm>
        </p:spPr>
        <p:txBody>
          <a:bodyPr/>
          <a:lstStyle/>
          <a:p>
            <a:pPr marL="0" indent="0">
              <a:buNone/>
            </a:pPr>
            <a:endParaRPr lang="en-US" dirty="0"/>
          </a:p>
          <a:p>
            <a:pPr marL="0" indent="0">
              <a:buNone/>
            </a:pPr>
            <a:r>
              <a:rPr lang="en-US" dirty="0"/>
              <a:t>In both the Packet Tracer Physical Mode activity and in the Lab, you will complete the following objectives:</a:t>
            </a:r>
          </a:p>
          <a:p>
            <a:r>
              <a:rPr lang="en-US" dirty="0"/>
              <a:t>Access a Cisco Switch through the Serial Console Port</a:t>
            </a:r>
          </a:p>
          <a:p>
            <a:r>
              <a:rPr lang="en-US" dirty="0"/>
              <a:t>Display and Configure Basic Device Settings</a:t>
            </a:r>
          </a:p>
          <a:p>
            <a:r>
              <a:rPr lang="en-US" dirty="0"/>
              <a:t>Access a Cisco Router Using a Mini-USB Console Cable (Note: This objective is optional in the Lab.)</a:t>
            </a:r>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85626758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2.4 Basic Device Configuration</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Device Names</a:t>
            </a:r>
          </a:p>
        </p:txBody>
      </p:sp>
      <p:sp>
        <p:nvSpPr>
          <p:cNvPr id="4" name="Content Placeholder 3"/>
          <p:cNvSpPr>
            <a:spLocks noGrp="1"/>
          </p:cNvSpPr>
          <p:nvPr>
            <p:ph idx="1"/>
          </p:nvPr>
        </p:nvSpPr>
        <p:spPr>
          <a:xfrm>
            <a:off x="277839" y="855701"/>
            <a:ext cx="5920163" cy="1102977"/>
          </a:xfrm>
        </p:spPr>
        <p:txBody>
          <a:bodyPr/>
          <a:lstStyle/>
          <a:p>
            <a:pPr>
              <a:lnSpc>
                <a:spcPct val="85000"/>
              </a:lnSpc>
              <a:spcBef>
                <a:spcPct val="30000"/>
              </a:spcBef>
              <a:buFont typeface="Arial" panose="020B0604020202020204" pitchFamily="34" charset="0"/>
              <a:buChar char="•"/>
            </a:pPr>
            <a:r>
              <a:rPr lang="en-US" sz="1600" dirty="0"/>
              <a:t>The first configuration command on any device should be to give it a unique hostname. </a:t>
            </a:r>
          </a:p>
          <a:p>
            <a:pPr>
              <a:buFont typeface="Arial" panose="020B0604020202020204" pitchFamily="34" charset="0"/>
              <a:buChar char="•"/>
            </a:pPr>
            <a:r>
              <a:rPr lang="en-US" sz="1600" dirty="0"/>
              <a:t>By default, all devices are assigned a factory default name. For example, a Cisco IOS switch is "Switch.”</a:t>
            </a:r>
          </a:p>
          <a:p>
            <a:endParaRPr lang="en-US" dirty="0"/>
          </a:p>
          <a:p>
            <a:endParaRPr lang="en-US" dirty="0"/>
          </a:p>
        </p:txBody>
      </p:sp>
      <p:sp>
        <p:nvSpPr>
          <p:cNvPr id="10" name="Content Placeholder 3">
            <a:extLst>
              <a:ext uri="{FF2B5EF4-FFF2-40B4-BE49-F238E27FC236}">
                <a16:creationId xmlns:a16="http://schemas.microsoft.com/office/drawing/2014/main" id="{46431B1F-CF88-7348-B7DE-E17404CC367A}"/>
              </a:ext>
            </a:extLst>
          </p:cNvPr>
          <p:cNvSpPr txBox="1">
            <a:spLocks/>
          </p:cNvSpPr>
          <p:nvPr/>
        </p:nvSpPr>
        <p:spPr bwMode="auto">
          <a:xfrm>
            <a:off x="277838" y="2106592"/>
            <a:ext cx="4202721" cy="2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Guideline for naming devices:</a:t>
            </a:r>
          </a:p>
          <a:p>
            <a:pPr lvl="2">
              <a:buFont typeface="Arial" panose="020B0604020202020204" pitchFamily="34" charset="0"/>
              <a:buChar char="•"/>
            </a:pPr>
            <a:r>
              <a:rPr lang="en-US" sz="1600" dirty="0"/>
              <a:t>Start with a letter</a:t>
            </a:r>
          </a:p>
          <a:p>
            <a:pPr lvl="2">
              <a:buFont typeface="Arial" panose="020B0604020202020204" pitchFamily="34" charset="0"/>
              <a:buChar char="•"/>
            </a:pPr>
            <a:r>
              <a:rPr lang="en-US" sz="1600" dirty="0"/>
              <a:t>Contain no spaces</a:t>
            </a:r>
          </a:p>
          <a:p>
            <a:pPr lvl="2">
              <a:buFont typeface="Arial" panose="020B0604020202020204" pitchFamily="34" charset="0"/>
              <a:buChar char="•"/>
            </a:pPr>
            <a:r>
              <a:rPr lang="en-US" sz="1600" dirty="0"/>
              <a:t>End with a letter or digit</a:t>
            </a:r>
          </a:p>
          <a:p>
            <a:pPr lvl="2">
              <a:buFont typeface="Arial" panose="020B0604020202020204" pitchFamily="34" charset="0"/>
              <a:buChar char="•"/>
            </a:pPr>
            <a:r>
              <a:rPr lang="en-US" sz="1600" dirty="0"/>
              <a:t>Use only letters, digits, and dashes</a:t>
            </a:r>
          </a:p>
          <a:p>
            <a:pPr lvl="2">
              <a:buFont typeface="Arial" panose="020B0604020202020204" pitchFamily="34" charset="0"/>
              <a:buChar char="•"/>
            </a:pPr>
            <a:r>
              <a:rPr lang="en-US" sz="1600" dirty="0"/>
              <a:t>Be less than 64 characters in length</a:t>
            </a:r>
          </a:p>
          <a:p>
            <a:endParaRPr lang="en-US" dirty="0"/>
          </a:p>
          <a:p>
            <a:endParaRPr lang="en-US" dirty="0"/>
          </a:p>
        </p:txBody>
      </p:sp>
      <p:sp>
        <p:nvSpPr>
          <p:cNvPr id="3" name="TextBox 2">
            <a:extLst>
              <a:ext uri="{FF2B5EF4-FFF2-40B4-BE49-F238E27FC236}">
                <a16:creationId xmlns:a16="http://schemas.microsoft.com/office/drawing/2014/main" id="{790CDB78-5B44-2540-9744-45DBDB654D0E}"/>
              </a:ext>
            </a:extLst>
          </p:cNvPr>
          <p:cNvSpPr txBox="1"/>
          <p:nvPr/>
        </p:nvSpPr>
        <p:spPr>
          <a:xfrm>
            <a:off x="5068861" y="3310870"/>
            <a:ext cx="3613440" cy="784830"/>
          </a:xfrm>
          <a:prstGeom prst="rect">
            <a:avLst/>
          </a:prstGeom>
          <a:noFill/>
        </p:spPr>
        <p:txBody>
          <a:bodyPr wrap="square" rtlCol="0">
            <a:spAutoFit/>
          </a:bodyPr>
          <a:lstStyle/>
          <a:p>
            <a:r>
              <a:rPr lang="en-US" sz="1500" b="1" dirty="0">
                <a:solidFill>
                  <a:srgbClr val="000000"/>
                </a:solidFill>
              </a:rPr>
              <a:t>Note</a:t>
            </a:r>
            <a:r>
              <a:rPr lang="en-US" sz="1500" dirty="0">
                <a:solidFill>
                  <a:srgbClr val="000000"/>
                </a:solidFill>
              </a:rPr>
              <a:t>: To return the switch to the default prompt, use the </a:t>
            </a:r>
            <a:r>
              <a:rPr lang="en-US" sz="1500" b="1" dirty="0">
                <a:solidFill>
                  <a:srgbClr val="000000"/>
                </a:solidFill>
              </a:rPr>
              <a:t>no hostname</a:t>
            </a:r>
            <a:r>
              <a:rPr lang="en-US" sz="1500" dirty="0">
                <a:solidFill>
                  <a:srgbClr val="000000"/>
                </a:solidFill>
              </a:rPr>
              <a:t> global config command.</a:t>
            </a:r>
          </a:p>
        </p:txBody>
      </p:sp>
      <p:pic>
        <p:nvPicPr>
          <p:cNvPr id="2" name="Picture 1">
            <a:extLst>
              <a:ext uri="{FF2B5EF4-FFF2-40B4-BE49-F238E27FC236}">
                <a16:creationId xmlns:a16="http://schemas.microsoft.com/office/drawing/2014/main" id="{90C4244C-923F-EB45-BEF5-9FC7D9C28DD6}"/>
              </a:ext>
            </a:extLst>
          </p:cNvPr>
          <p:cNvPicPr>
            <a:picLocks noChangeAspect="1"/>
          </p:cNvPicPr>
          <p:nvPr/>
        </p:nvPicPr>
        <p:blipFill>
          <a:blip r:embed="rId4"/>
          <a:stretch>
            <a:fillRect/>
          </a:stretch>
        </p:blipFill>
        <p:spPr>
          <a:xfrm>
            <a:off x="5099340" y="2342912"/>
            <a:ext cx="3797300" cy="622300"/>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2.1 Cisco IOS Access</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Password Guidelines</a:t>
            </a:r>
          </a:p>
        </p:txBody>
      </p:sp>
      <p:sp>
        <p:nvSpPr>
          <p:cNvPr id="4" name="Content Placeholder 3"/>
          <p:cNvSpPr>
            <a:spLocks noGrp="1"/>
          </p:cNvSpPr>
          <p:nvPr>
            <p:ph idx="1"/>
          </p:nvPr>
        </p:nvSpPr>
        <p:spPr>
          <a:xfrm>
            <a:off x="145357" y="938988"/>
            <a:ext cx="8602403" cy="1015663"/>
          </a:xfrm>
        </p:spPr>
        <p:txBody>
          <a:bodyPr/>
          <a:lstStyle/>
          <a:p>
            <a:pPr>
              <a:lnSpc>
                <a:spcPct val="85000"/>
              </a:lnSpc>
              <a:spcBef>
                <a:spcPct val="30000"/>
              </a:spcBef>
              <a:buFont typeface="Arial" panose="020B0604020202020204" pitchFamily="34" charset="0"/>
              <a:buChar char="•"/>
            </a:pPr>
            <a:r>
              <a:rPr lang="en-US" sz="1600" dirty="0"/>
              <a:t>The use of weak or easily guessed passwords are a security concern.</a:t>
            </a:r>
          </a:p>
          <a:p>
            <a:pPr>
              <a:lnSpc>
                <a:spcPct val="85000"/>
              </a:lnSpc>
              <a:spcBef>
                <a:spcPct val="30000"/>
              </a:spcBef>
              <a:buFont typeface="Arial" panose="020B0604020202020204" pitchFamily="34" charset="0"/>
              <a:buChar char="•"/>
            </a:pPr>
            <a:r>
              <a:rPr lang="en-US" sz="1600" dirty="0"/>
              <a:t>All networking devices should limit administrative access by securing privileged EXEC, user EXEC, and remote Telnet access with passwords. In addition, all passwords should be encrypted and legal notifications provided.</a:t>
            </a:r>
          </a:p>
        </p:txBody>
      </p:sp>
      <p:sp>
        <p:nvSpPr>
          <p:cNvPr id="5" name="Content Placeholder 3">
            <a:extLst>
              <a:ext uri="{FF2B5EF4-FFF2-40B4-BE49-F238E27FC236}">
                <a16:creationId xmlns:a16="http://schemas.microsoft.com/office/drawing/2014/main" id="{90CEA0DA-9080-6645-9105-927BD0003465}"/>
              </a:ext>
            </a:extLst>
          </p:cNvPr>
          <p:cNvSpPr txBox="1">
            <a:spLocks/>
          </p:cNvSpPr>
          <p:nvPr/>
        </p:nvSpPr>
        <p:spPr bwMode="auto">
          <a:xfrm>
            <a:off x="236797" y="2099935"/>
            <a:ext cx="4933719" cy="26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Password Guidelines: </a:t>
            </a:r>
          </a:p>
          <a:p>
            <a:pPr lvl="2">
              <a:buFont typeface="Arial" panose="020B0604020202020204" pitchFamily="34" charset="0"/>
              <a:buChar char="•"/>
            </a:pPr>
            <a:r>
              <a:rPr lang="en-US" sz="1600" dirty="0"/>
              <a:t>Use passwords that are more than eight characters in length.</a:t>
            </a:r>
          </a:p>
          <a:p>
            <a:pPr lvl="2">
              <a:buFont typeface="Arial" panose="020B0604020202020204" pitchFamily="34" charset="0"/>
              <a:buChar char="•"/>
            </a:pPr>
            <a:r>
              <a:rPr lang="en-US" sz="1600" dirty="0"/>
              <a:t>Use a combination of upper and lowercase letters, numbers, special characters, and/or numeric sequences.</a:t>
            </a:r>
          </a:p>
          <a:p>
            <a:pPr lvl="2">
              <a:buFont typeface="Arial" panose="020B0604020202020204" pitchFamily="34" charset="0"/>
              <a:buChar char="•"/>
            </a:pPr>
            <a:r>
              <a:rPr lang="en-US" sz="1600" dirty="0"/>
              <a:t>Avoid using the same password for all devices.</a:t>
            </a:r>
          </a:p>
          <a:p>
            <a:pPr lvl="2">
              <a:buFont typeface="Arial" panose="020B0604020202020204" pitchFamily="34" charset="0"/>
              <a:buChar char="•"/>
            </a:pPr>
            <a:r>
              <a:rPr lang="en-US" sz="1600" dirty="0"/>
              <a:t>Do not use common words because they are easily guessed.</a:t>
            </a:r>
          </a:p>
        </p:txBody>
      </p:sp>
      <p:sp>
        <p:nvSpPr>
          <p:cNvPr id="2" name="Rectangle 1">
            <a:extLst>
              <a:ext uri="{FF2B5EF4-FFF2-40B4-BE49-F238E27FC236}">
                <a16:creationId xmlns:a16="http://schemas.microsoft.com/office/drawing/2014/main" id="{29318200-AE19-D542-A5B9-DE4D452C1D12}"/>
              </a:ext>
            </a:extLst>
          </p:cNvPr>
          <p:cNvSpPr/>
          <p:nvPr/>
        </p:nvSpPr>
        <p:spPr>
          <a:xfrm>
            <a:off x="5098473" y="3508289"/>
            <a:ext cx="4045527" cy="954107"/>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Most of the labs in this course use simple passwords such as </a:t>
            </a:r>
            <a:r>
              <a:rPr lang="en-US" sz="1400" b="1" dirty="0">
                <a:solidFill>
                  <a:srgbClr val="000000"/>
                </a:solidFill>
                <a:latin typeface="CiscoSans"/>
              </a:rPr>
              <a:t>cisco</a:t>
            </a:r>
            <a:r>
              <a:rPr lang="en-US" sz="1400" dirty="0">
                <a:solidFill>
                  <a:srgbClr val="000000"/>
                </a:solidFill>
                <a:latin typeface="CiscoSans"/>
              </a:rPr>
              <a:t> or </a:t>
            </a:r>
            <a:r>
              <a:rPr lang="en-US" sz="1400" b="1" dirty="0">
                <a:solidFill>
                  <a:srgbClr val="000000"/>
                </a:solidFill>
                <a:latin typeface="CiscoSans"/>
              </a:rPr>
              <a:t>class</a:t>
            </a:r>
            <a:r>
              <a:rPr lang="en-US" sz="1400" dirty="0">
                <a:solidFill>
                  <a:srgbClr val="000000"/>
                </a:solidFill>
                <a:latin typeface="CiscoSans"/>
              </a:rPr>
              <a:t>. These passwords are considered weak and easily guessable and should be avoided in production environments.</a:t>
            </a:r>
            <a:endParaRPr lang="en-US" sz="1400" dirty="0">
              <a:solidFill>
                <a:srgbClr val="000000"/>
              </a:solidFill>
            </a:endParaRPr>
          </a:p>
        </p:txBody>
      </p:sp>
      <p:pic>
        <p:nvPicPr>
          <p:cNvPr id="3074" name="Picture 2">
            <a:extLst>
              <a:ext uri="{FF2B5EF4-FFF2-40B4-BE49-F238E27FC236}">
                <a16:creationId xmlns:a16="http://schemas.microsoft.com/office/drawing/2014/main" id="{04F98093-7DB0-3D42-9A83-D2B6958B9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760" y="204567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Configure Passwords</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dirty="0"/>
              <a:t>Securing user EXEC mode access:</a:t>
            </a:r>
          </a:p>
          <a:p>
            <a:pPr lvl="2">
              <a:lnSpc>
                <a:spcPct val="85000"/>
              </a:lnSpc>
              <a:spcBef>
                <a:spcPct val="30000"/>
              </a:spcBef>
            </a:pPr>
            <a:r>
              <a:rPr lang="en-US" sz="1400" dirty="0"/>
              <a:t>First enter line console configuration mode using the </a:t>
            </a:r>
            <a:r>
              <a:rPr lang="en-US" sz="1400" b="1" dirty="0"/>
              <a:t>line console 0 </a:t>
            </a:r>
            <a:r>
              <a:rPr lang="en-US" sz="1400" dirty="0"/>
              <a:t>command in global configuration mode.</a:t>
            </a:r>
          </a:p>
          <a:p>
            <a:pPr lvl="2">
              <a:lnSpc>
                <a:spcPct val="85000"/>
              </a:lnSpc>
              <a:spcBef>
                <a:spcPct val="30000"/>
              </a:spcBef>
            </a:pPr>
            <a:r>
              <a:rPr lang="en-US" sz="1400" dirty="0"/>
              <a:t>Next, specify the user EXEC mode password using the </a:t>
            </a:r>
            <a:r>
              <a:rPr lang="en-US" sz="1400" b="1" dirty="0"/>
              <a:t>password</a:t>
            </a:r>
            <a:r>
              <a:rPr lang="en-US" sz="1400" dirty="0"/>
              <a:t> </a:t>
            </a:r>
            <a:r>
              <a:rPr lang="en-US" sz="1400" i="1" dirty="0"/>
              <a:t>password</a:t>
            </a:r>
            <a:r>
              <a:rPr lang="en-US" sz="1400" dirty="0"/>
              <a:t> command. </a:t>
            </a:r>
          </a:p>
          <a:p>
            <a:pPr lvl="2">
              <a:lnSpc>
                <a:spcPct val="85000"/>
              </a:lnSpc>
              <a:spcBef>
                <a:spcPct val="30000"/>
              </a:spcBef>
            </a:pPr>
            <a:r>
              <a:rPr lang="en-US" sz="1400" dirty="0"/>
              <a:t>Finally, enable user EXEC access using the </a:t>
            </a:r>
            <a:r>
              <a:rPr lang="en-US" sz="1400" b="1" dirty="0"/>
              <a:t>login</a:t>
            </a:r>
            <a:r>
              <a:rPr lang="en-US" sz="1400" dirty="0"/>
              <a:t> command.</a:t>
            </a:r>
          </a:p>
        </p:txBody>
      </p:sp>
      <p:sp>
        <p:nvSpPr>
          <p:cNvPr id="5" name="Content Placeholder 3">
            <a:extLst>
              <a:ext uri="{FF2B5EF4-FFF2-40B4-BE49-F238E27FC236}">
                <a16:creationId xmlns:a16="http://schemas.microsoft.com/office/drawing/2014/main" id="{2315682D-8C23-7846-94B0-7798DE15A7B5}"/>
              </a:ext>
            </a:extLst>
          </p:cNvPr>
          <p:cNvSpPr txBox="1">
            <a:spLocks/>
          </p:cNvSpPr>
          <p:nvPr/>
        </p:nvSpPr>
        <p:spPr bwMode="auto">
          <a:xfrm>
            <a:off x="145356" y="2944203"/>
            <a:ext cx="4426644" cy="107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85000"/>
              </a:lnSpc>
              <a:spcBef>
                <a:spcPct val="30000"/>
              </a:spcBef>
              <a:buNone/>
            </a:pPr>
            <a:r>
              <a:rPr lang="en-US" sz="1600" dirty="0"/>
              <a:t>Securing privileged EXEC mode access:</a:t>
            </a:r>
          </a:p>
          <a:p>
            <a:pPr lvl="2">
              <a:lnSpc>
                <a:spcPct val="85000"/>
              </a:lnSpc>
              <a:spcBef>
                <a:spcPct val="30000"/>
              </a:spcBef>
            </a:pPr>
            <a:r>
              <a:rPr lang="en-US" sz="1300" dirty="0"/>
              <a:t> First enter global configuration mode.</a:t>
            </a:r>
          </a:p>
          <a:p>
            <a:pPr lvl="2">
              <a:lnSpc>
                <a:spcPct val="85000"/>
              </a:lnSpc>
              <a:spcBef>
                <a:spcPct val="30000"/>
              </a:spcBef>
            </a:pPr>
            <a:r>
              <a:rPr lang="en-US" sz="1300" dirty="0"/>
              <a:t> Next, use the </a:t>
            </a:r>
            <a:r>
              <a:rPr lang="en-US" sz="1300" b="1" dirty="0"/>
              <a:t>enable secret</a:t>
            </a:r>
            <a:r>
              <a:rPr lang="en-US" sz="1300" dirty="0"/>
              <a:t> </a:t>
            </a:r>
            <a:r>
              <a:rPr lang="en-US" sz="1300" i="1" dirty="0"/>
              <a:t>password</a:t>
            </a:r>
            <a:r>
              <a:rPr lang="en-US" sz="1300" dirty="0"/>
              <a:t> command. </a:t>
            </a:r>
          </a:p>
        </p:txBody>
      </p:sp>
      <p:pic>
        <p:nvPicPr>
          <p:cNvPr id="2" name="Picture 1">
            <a:extLst>
              <a:ext uri="{FF2B5EF4-FFF2-40B4-BE49-F238E27FC236}">
                <a16:creationId xmlns:a16="http://schemas.microsoft.com/office/drawing/2014/main" id="{2C2E8DCB-ADC8-5149-96DE-4E8790F2EE17}"/>
              </a:ext>
            </a:extLst>
          </p:cNvPr>
          <p:cNvPicPr>
            <a:picLocks noChangeAspect="1"/>
          </p:cNvPicPr>
          <p:nvPr/>
        </p:nvPicPr>
        <p:blipFill>
          <a:blip r:embed="rId4"/>
          <a:stretch>
            <a:fillRect/>
          </a:stretch>
        </p:blipFill>
        <p:spPr>
          <a:xfrm>
            <a:off x="4724403" y="1223873"/>
            <a:ext cx="3937000" cy="1104900"/>
          </a:xfrm>
          <a:prstGeom prst="rect">
            <a:avLst/>
          </a:prstGeom>
        </p:spPr>
      </p:pic>
      <p:pic>
        <p:nvPicPr>
          <p:cNvPr id="3" name="Picture 2">
            <a:extLst>
              <a:ext uri="{FF2B5EF4-FFF2-40B4-BE49-F238E27FC236}">
                <a16:creationId xmlns:a16="http://schemas.microsoft.com/office/drawing/2014/main" id="{4B820BD9-091B-B44F-B1C1-A553064ED1C3}"/>
              </a:ext>
            </a:extLst>
          </p:cNvPr>
          <p:cNvPicPr>
            <a:picLocks noChangeAspect="1"/>
          </p:cNvPicPr>
          <p:nvPr/>
        </p:nvPicPr>
        <p:blipFill>
          <a:blip r:embed="rId5"/>
          <a:stretch>
            <a:fillRect/>
          </a:stretch>
        </p:blipFill>
        <p:spPr>
          <a:xfrm>
            <a:off x="4724403" y="2944203"/>
            <a:ext cx="3937000" cy="762000"/>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Configure Passwords (Cont.)</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sz="1600" dirty="0"/>
              <a:t>Securing VTY line access:</a:t>
            </a:r>
          </a:p>
          <a:p>
            <a:pPr lvl="2">
              <a:lnSpc>
                <a:spcPct val="85000"/>
              </a:lnSpc>
              <a:spcBef>
                <a:spcPct val="30000"/>
              </a:spcBef>
            </a:pPr>
            <a:r>
              <a:rPr lang="en-US" sz="1600" dirty="0"/>
              <a:t>First enter line VTY configuration mode using the </a:t>
            </a:r>
            <a:r>
              <a:rPr lang="en-US" sz="1600" b="1" dirty="0"/>
              <a:t>line </a:t>
            </a:r>
            <a:r>
              <a:rPr lang="en-US" sz="1600" b="1" dirty="0" err="1"/>
              <a:t>vty</a:t>
            </a:r>
            <a:r>
              <a:rPr lang="en-US" sz="1600" b="1" dirty="0"/>
              <a:t> 0 15 </a:t>
            </a:r>
            <a:r>
              <a:rPr lang="en-US" sz="1600" dirty="0"/>
              <a:t>command in global configuration mode.</a:t>
            </a:r>
          </a:p>
          <a:p>
            <a:pPr lvl="2">
              <a:lnSpc>
                <a:spcPct val="85000"/>
              </a:lnSpc>
              <a:spcBef>
                <a:spcPct val="30000"/>
              </a:spcBef>
            </a:pPr>
            <a:r>
              <a:rPr lang="en-US" sz="1600" dirty="0"/>
              <a:t>Next, specify the VTY password using the </a:t>
            </a:r>
            <a:r>
              <a:rPr lang="en-US" sz="1600" b="1" dirty="0"/>
              <a:t>password</a:t>
            </a:r>
            <a:r>
              <a:rPr lang="en-US" sz="1600" dirty="0"/>
              <a:t> </a:t>
            </a:r>
            <a:r>
              <a:rPr lang="en-US" sz="1600" i="1" dirty="0"/>
              <a:t>password</a:t>
            </a:r>
            <a:r>
              <a:rPr lang="en-US" sz="1600" dirty="0"/>
              <a:t> command. </a:t>
            </a:r>
          </a:p>
          <a:p>
            <a:pPr lvl="2">
              <a:lnSpc>
                <a:spcPct val="85000"/>
              </a:lnSpc>
              <a:spcBef>
                <a:spcPct val="30000"/>
              </a:spcBef>
            </a:pPr>
            <a:r>
              <a:rPr lang="en-US" sz="1600" dirty="0"/>
              <a:t>Finally, enable VTY access using the </a:t>
            </a:r>
            <a:r>
              <a:rPr lang="en-US" sz="1600" b="1" dirty="0"/>
              <a:t>login</a:t>
            </a:r>
            <a:r>
              <a:rPr lang="en-US" sz="1600" dirty="0"/>
              <a:t> command.</a:t>
            </a:r>
          </a:p>
        </p:txBody>
      </p:sp>
      <p:sp>
        <p:nvSpPr>
          <p:cNvPr id="5" name="Content Placeholder 3">
            <a:extLst>
              <a:ext uri="{FF2B5EF4-FFF2-40B4-BE49-F238E27FC236}">
                <a16:creationId xmlns:a16="http://schemas.microsoft.com/office/drawing/2014/main" id="{2315682D-8C23-7846-94B0-7798DE15A7B5}"/>
              </a:ext>
            </a:extLst>
          </p:cNvPr>
          <p:cNvSpPr txBox="1">
            <a:spLocks/>
          </p:cNvSpPr>
          <p:nvPr/>
        </p:nvSpPr>
        <p:spPr bwMode="auto">
          <a:xfrm>
            <a:off x="615142" y="3505895"/>
            <a:ext cx="8242329" cy="86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sz="1600" dirty="0"/>
              <a:t>Note: VTY lines enable remote access using Telnet or SSH to the device. Many Cisco switches support up to 16 VTY lines that are numbered 0 to 15. </a:t>
            </a:r>
          </a:p>
        </p:txBody>
      </p:sp>
      <p:pic>
        <p:nvPicPr>
          <p:cNvPr id="6" name="Picture 5">
            <a:extLst>
              <a:ext uri="{FF2B5EF4-FFF2-40B4-BE49-F238E27FC236}">
                <a16:creationId xmlns:a16="http://schemas.microsoft.com/office/drawing/2014/main" id="{372E3DC5-E488-A24E-A130-E6D55646C6C9}"/>
              </a:ext>
            </a:extLst>
          </p:cNvPr>
          <p:cNvPicPr>
            <a:picLocks noChangeAspect="1"/>
          </p:cNvPicPr>
          <p:nvPr/>
        </p:nvPicPr>
        <p:blipFill>
          <a:blip r:embed="rId4"/>
          <a:stretch>
            <a:fillRect/>
          </a:stretch>
        </p:blipFill>
        <p:spPr>
          <a:xfrm>
            <a:off x="4798060" y="1325473"/>
            <a:ext cx="3937000" cy="1092200"/>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Encrypt Passwords</a:t>
            </a:r>
          </a:p>
        </p:txBody>
      </p:sp>
      <p:sp>
        <p:nvSpPr>
          <p:cNvPr id="4" name="Content Placeholder 3"/>
          <p:cNvSpPr>
            <a:spLocks noGrp="1"/>
          </p:cNvSpPr>
          <p:nvPr>
            <p:ph idx="1"/>
          </p:nvPr>
        </p:nvSpPr>
        <p:spPr>
          <a:xfrm>
            <a:off x="145357" y="938988"/>
            <a:ext cx="4572000" cy="1286052"/>
          </a:xfrm>
        </p:spPr>
        <p:txBody>
          <a:bodyPr/>
          <a:lstStyle/>
          <a:p>
            <a:pPr>
              <a:lnSpc>
                <a:spcPct val="85000"/>
              </a:lnSpc>
              <a:spcBef>
                <a:spcPct val="30000"/>
              </a:spcBef>
            </a:pPr>
            <a:r>
              <a:rPr lang="en-US" dirty="0"/>
              <a:t>The startup-config and running-config files display most passwords in plaintext.</a:t>
            </a:r>
          </a:p>
          <a:p>
            <a:pPr>
              <a:lnSpc>
                <a:spcPct val="85000"/>
              </a:lnSpc>
              <a:spcBef>
                <a:spcPct val="30000"/>
              </a:spcBef>
            </a:pPr>
            <a:r>
              <a:rPr lang="en-US" dirty="0"/>
              <a:t>To encrypt all plaintext passwords, use the </a:t>
            </a:r>
            <a:r>
              <a:rPr lang="en-US" b="1" dirty="0"/>
              <a:t>service password-encryption</a:t>
            </a:r>
            <a:r>
              <a:rPr lang="en-US" dirty="0"/>
              <a:t> global config command.</a:t>
            </a:r>
          </a:p>
        </p:txBody>
      </p:sp>
      <p:pic>
        <p:nvPicPr>
          <p:cNvPr id="2" name="Picture 1">
            <a:extLst>
              <a:ext uri="{FF2B5EF4-FFF2-40B4-BE49-F238E27FC236}">
                <a16:creationId xmlns:a16="http://schemas.microsoft.com/office/drawing/2014/main" id="{CC666E54-D88F-184C-BDE9-F1AF6D4B45A7}"/>
              </a:ext>
            </a:extLst>
          </p:cNvPr>
          <p:cNvPicPr>
            <a:picLocks noChangeAspect="1"/>
          </p:cNvPicPr>
          <p:nvPr/>
        </p:nvPicPr>
        <p:blipFill>
          <a:blip r:embed="rId4"/>
          <a:stretch>
            <a:fillRect/>
          </a:stretch>
        </p:blipFill>
        <p:spPr>
          <a:xfrm>
            <a:off x="145357" y="2649220"/>
            <a:ext cx="4572000" cy="776378"/>
          </a:xfrm>
          <a:prstGeom prst="rect">
            <a:avLst/>
          </a:prstGeom>
        </p:spPr>
      </p:pic>
      <p:sp>
        <p:nvSpPr>
          <p:cNvPr id="6" name="Content Placeholder 3">
            <a:extLst>
              <a:ext uri="{FF2B5EF4-FFF2-40B4-BE49-F238E27FC236}">
                <a16:creationId xmlns:a16="http://schemas.microsoft.com/office/drawing/2014/main" id="{FE69F5FC-840B-2149-BCA9-4C8674310204}"/>
              </a:ext>
            </a:extLst>
          </p:cNvPr>
          <p:cNvSpPr txBox="1">
            <a:spLocks/>
          </p:cNvSpPr>
          <p:nvPr/>
        </p:nvSpPr>
        <p:spPr bwMode="auto">
          <a:xfrm>
            <a:off x="4815434" y="938988"/>
            <a:ext cx="4040563"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dirty="0"/>
              <a:t>Use the </a:t>
            </a:r>
            <a:r>
              <a:rPr lang="en-US" b="1" dirty="0"/>
              <a:t>show running-config </a:t>
            </a:r>
            <a:r>
              <a:rPr lang="en-US" dirty="0"/>
              <a:t>command to verify that the passwords on the device are now encrypted. </a:t>
            </a:r>
          </a:p>
        </p:txBody>
      </p:sp>
      <p:pic>
        <p:nvPicPr>
          <p:cNvPr id="3" name="Picture 2">
            <a:extLst>
              <a:ext uri="{FF2B5EF4-FFF2-40B4-BE49-F238E27FC236}">
                <a16:creationId xmlns:a16="http://schemas.microsoft.com/office/drawing/2014/main" id="{070F49EA-017E-5C47-97D3-D4F34278A9E4}"/>
              </a:ext>
            </a:extLst>
          </p:cNvPr>
          <p:cNvPicPr>
            <a:picLocks noChangeAspect="1"/>
          </p:cNvPicPr>
          <p:nvPr/>
        </p:nvPicPr>
        <p:blipFill>
          <a:blip r:embed="rId5"/>
          <a:stretch>
            <a:fillRect/>
          </a:stretch>
        </p:blipFill>
        <p:spPr>
          <a:xfrm>
            <a:off x="5235515" y="2031878"/>
            <a:ext cx="3200400" cy="2011062"/>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Banner Messages</a:t>
            </a:r>
          </a:p>
        </p:txBody>
      </p:sp>
      <p:sp>
        <p:nvSpPr>
          <p:cNvPr id="4" name="Content Placeholder 3"/>
          <p:cNvSpPr>
            <a:spLocks noGrp="1"/>
          </p:cNvSpPr>
          <p:nvPr>
            <p:ph idx="1"/>
          </p:nvPr>
        </p:nvSpPr>
        <p:spPr>
          <a:xfrm>
            <a:off x="145357" y="953416"/>
            <a:ext cx="3857686" cy="1656420"/>
          </a:xfrm>
        </p:spPr>
        <p:txBody>
          <a:bodyPr/>
          <a:lstStyle/>
          <a:p>
            <a:pPr>
              <a:lnSpc>
                <a:spcPct val="85000"/>
              </a:lnSpc>
              <a:spcBef>
                <a:spcPct val="30000"/>
              </a:spcBef>
            </a:pPr>
            <a:r>
              <a:rPr lang="en-US" dirty="0"/>
              <a:t>A banner message is important to warn unauthorized personnel from attempting to access the device. </a:t>
            </a:r>
          </a:p>
          <a:p>
            <a:pPr>
              <a:lnSpc>
                <a:spcPct val="85000"/>
              </a:lnSpc>
              <a:spcBef>
                <a:spcPct val="30000"/>
              </a:spcBef>
            </a:pPr>
            <a:r>
              <a:rPr lang="en-US" dirty="0"/>
              <a:t>To create a banner message of the day on a network device, use the </a:t>
            </a:r>
            <a:r>
              <a:rPr lang="en-US" b="1" dirty="0"/>
              <a:t>banner motd #</a:t>
            </a:r>
            <a:r>
              <a:rPr lang="en-US" dirty="0"/>
              <a:t> </a:t>
            </a:r>
            <a:r>
              <a:rPr lang="en-US" i="1" dirty="0"/>
              <a:t>the message of the day</a:t>
            </a:r>
            <a:r>
              <a:rPr lang="en-US" dirty="0"/>
              <a:t> </a:t>
            </a:r>
            <a:r>
              <a:rPr lang="en-US" b="1" dirty="0"/>
              <a:t>#</a:t>
            </a:r>
            <a:r>
              <a:rPr lang="en-US" dirty="0"/>
              <a:t> global config command. </a:t>
            </a:r>
          </a:p>
        </p:txBody>
      </p:sp>
      <p:sp>
        <p:nvSpPr>
          <p:cNvPr id="2" name="TextBox 1">
            <a:extLst>
              <a:ext uri="{FF2B5EF4-FFF2-40B4-BE49-F238E27FC236}">
                <a16:creationId xmlns:a16="http://schemas.microsoft.com/office/drawing/2014/main" id="{6605F848-50A9-7F4C-A32B-E10093014FC5}"/>
              </a:ext>
            </a:extLst>
          </p:cNvPr>
          <p:cNvSpPr txBox="1"/>
          <p:nvPr/>
        </p:nvSpPr>
        <p:spPr>
          <a:xfrm>
            <a:off x="145357" y="3019213"/>
            <a:ext cx="3857686" cy="738664"/>
          </a:xfrm>
          <a:prstGeom prst="rect">
            <a:avLst/>
          </a:prstGeom>
          <a:noFill/>
        </p:spPr>
        <p:txBody>
          <a:bodyPr wrap="square" rtlCol="0">
            <a:spAutoFit/>
          </a:bodyPr>
          <a:lstStyle/>
          <a:p>
            <a:r>
              <a:rPr lang="en-US" sz="1400" dirty="0">
                <a:solidFill>
                  <a:srgbClr val="000000"/>
                </a:solidFill>
              </a:rPr>
              <a:t>Note: The “#” in the command syntax is called the delimiting character. It is entered before and after the message. </a:t>
            </a:r>
          </a:p>
        </p:txBody>
      </p:sp>
      <p:sp>
        <p:nvSpPr>
          <p:cNvPr id="6" name="TextBox 5">
            <a:extLst>
              <a:ext uri="{FF2B5EF4-FFF2-40B4-BE49-F238E27FC236}">
                <a16:creationId xmlns:a16="http://schemas.microsoft.com/office/drawing/2014/main" id="{32E83745-1DCA-1047-AA24-24BE15C677FD}"/>
              </a:ext>
            </a:extLst>
          </p:cNvPr>
          <p:cNvSpPr txBox="1"/>
          <p:nvPr/>
        </p:nvSpPr>
        <p:spPr>
          <a:xfrm>
            <a:off x="4268947" y="1849911"/>
            <a:ext cx="4875053" cy="292388"/>
          </a:xfrm>
          <a:prstGeom prst="rect">
            <a:avLst/>
          </a:prstGeom>
          <a:noFill/>
        </p:spPr>
        <p:txBody>
          <a:bodyPr wrap="none" rtlCol="0">
            <a:spAutoFit/>
          </a:bodyPr>
          <a:lstStyle/>
          <a:p>
            <a:r>
              <a:rPr lang="en-US" sz="1300" dirty="0">
                <a:solidFill>
                  <a:srgbClr val="000000"/>
                </a:solidFill>
              </a:rPr>
              <a:t>The banner will be displayed on attempts to access the device. </a:t>
            </a:r>
          </a:p>
        </p:txBody>
      </p:sp>
      <p:pic>
        <p:nvPicPr>
          <p:cNvPr id="5" name="Picture 4">
            <a:extLst>
              <a:ext uri="{FF2B5EF4-FFF2-40B4-BE49-F238E27FC236}">
                <a16:creationId xmlns:a16="http://schemas.microsoft.com/office/drawing/2014/main" id="{1814FB59-A7E8-A948-A91A-1A2DB32D2639}"/>
              </a:ext>
            </a:extLst>
          </p:cNvPr>
          <p:cNvPicPr>
            <a:picLocks noChangeAspect="1"/>
          </p:cNvPicPr>
          <p:nvPr/>
        </p:nvPicPr>
        <p:blipFill>
          <a:blip r:embed="rId4"/>
          <a:stretch>
            <a:fillRect/>
          </a:stretch>
        </p:blipFill>
        <p:spPr>
          <a:xfrm>
            <a:off x="4643119" y="1155127"/>
            <a:ext cx="4114800" cy="441924"/>
          </a:xfrm>
          <a:prstGeom prst="rect">
            <a:avLst/>
          </a:prstGeom>
        </p:spPr>
      </p:pic>
      <p:sp>
        <p:nvSpPr>
          <p:cNvPr id="20" name="Down Arrow 19">
            <a:extLst>
              <a:ext uri="{FF2B5EF4-FFF2-40B4-BE49-F238E27FC236}">
                <a16:creationId xmlns:a16="http://schemas.microsoft.com/office/drawing/2014/main" id="{042AFCFA-3C88-2746-8367-C4F01C2C5180}"/>
              </a:ext>
            </a:extLst>
          </p:cNvPr>
          <p:cNvSpPr/>
          <p:nvPr/>
        </p:nvSpPr>
        <p:spPr>
          <a:xfrm>
            <a:off x="6512558" y="2210830"/>
            <a:ext cx="187961" cy="292389"/>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5FC48511-93D1-C14A-B136-4967FBBB0ABE}"/>
              </a:ext>
            </a:extLst>
          </p:cNvPr>
          <p:cNvPicPr>
            <a:picLocks noChangeAspect="1"/>
          </p:cNvPicPr>
          <p:nvPr/>
        </p:nvPicPr>
        <p:blipFill>
          <a:blip r:embed="rId5"/>
          <a:stretch>
            <a:fillRect/>
          </a:stretch>
        </p:blipFill>
        <p:spPr>
          <a:xfrm>
            <a:off x="5140958" y="2571750"/>
            <a:ext cx="2743200" cy="1633591"/>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Basic Device Configuration</a:t>
            </a:r>
            <a:br>
              <a:rPr lang="en-US" altLang="en-US" dirty="0"/>
            </a:br>
            <a:r>
              <a:rPr lang="en-US" altLang="en-US" dirty="0"/>
              <a:t>Video – Secure Administrative Access to a Switch</a:t>
            </a:r>
          </a:p>
        </p:txBody>
      </p:sp>
      <p:sp>
        <p:nvSpPr>
          <p:cNvPr id="4" name="Rectangle 6">
            <a:extLst>
              <a:ext uri="{FF2B5EF4-FFF2-40B4-BE49-F238E27FC236}">
                <a16:creationId xmlns:a16="http://schemas.microsoft.com/office/drawing/2014/main" id="{9857D5E8-2FBB-CF40-8B61-E9D3CCDC75C0}"/>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Access the command line to secure the switch</a:t>
            </a:r>
          </a:p>
          <a:p>
            <a:pPr lvl="1"/>
            <a:r>
              <a:rPr lang="en-US" sz="1500" dirty="0"/>
              <a:t>Secure access to the console port</a:t>
            </a:r>
          </a:p>
          <a:p>
            <a:pPr lvl="1"/>
            <a:r>
              <a:rPr lang="en-US" sz="1500" dirty="0"/>
              <a:t>Secure virtual terminal access for remote access</a:t>
            </a:r>
          </a:p>
          <a:p>
            <a:pPr lvl="1"/>
            <a:r>
              <a:rPr lang="en-US" sz="1500" dirty="0"/>
              <a:t>Encrypt passwords on the switch</a:t>
            </a:r>
          </a:p>
          <a:p>
            <a:pPr lvl="1"/>
            <a:r>
              <a:rPr lang="en-US" sz="1500" dirty="0"/>
              <a:t>Configure the banner message</a:t>
            </a:r>
          </a:p>
          <a:p>
            <a:pPr lvl="1"/>
            <a:r>
              <a:rPr lang="en-US" sz="1500" dirty="0"/>
              <a:t>Verify security changes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64815442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2.5 Save Configurations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Configuration Files</a:t>
            </a:r>
          </a:p>
        </p:txBody>
      </p:sp>
      <p:sp>
        <p:nvSpPr>
          <p:cNvPr id="4" name="Content Placeholder 3"/>
          <p:cNvSpPr>
            <a:spLocks noGrp="1"/>
          </p:cNvSpPr>
          <p:nvPr>
            <p:ph idx="1"/>
          </p:nvPr>
        </p:nvSpPr>
        <p:spPr>
          <a:xfrm>
            <a:off x="145357" y="938988"/>
            <a:ext cx="8853286" cy="1844852"/>
          </a:xfrm>
        </p:spPr>
        <p:txBody>
          <a:bodyPr/>
          <a:lstStyle/>
          <a:p>
            <a:r>
              <a:rPr lang="en-US" dirty="0"/>
              <a:t>There are two system files that store the device configuration:</a:t>
            </a:r>
          </a:p>
          <a:p>
            <a:pPr lvl="2"/>
            <a:r>
              <a:rPr lang="en-US" b="1" dirty="0"/>
              <a:t>startup-config</a:t>
            </a:r>
            <a:r>
              <a:rPr lang="en-US" dirty="0"/>
              <a:t> - This is the saved configuration file that is stored in NVRAM. It contains all the commands that will be used by the device upon startup or reboot. Flash does not lose its contents when the device is powered off. </a:t>
            </a:r>
          </a:p>
          <a:p>
            <a:pPr lvl="2"/>
            <a:r>
              <a:rPr lang="en-US" b="1" dirty="0"/>
              <a:t>running-config</a:t>
            </a:r>
            <a:r>
              <a:rPr lang="en-US" dirty="0"/>
              <a:t> - This is stored in Random Access Memory (RAM). It reflects the current configuration. Modifying a running configuration affects the operation of a Cisco device immediately. RAM is volatile memory. It loses all of its content when the device is powered off or restarted.</a:t>
            </a:r>
          </a:p>
          <a:p>
            <a:pPr lvl="2"/>
            <a:r>
              <a:rPr lang="en-US" dirty="0"/>
              <a:t>To save changes made to the running configuration to the startup configuration file, use the </a:t>
            </a:r>
            <a:r>
              <a:rPr lang="en-US" b="1" dirty="0"/>
              <a:t>copy running-config startup-config</a:t>
            </a:r>
            <a:r>
              <a:rPr lang="en-US" dirty="0"/>
              <a:t> privileged EXEC mode command.</a:t>
            </a:r>
          </a:p>
          <a:p>
            <a:pPr marL="0" indent="0">
              <a:buNone/>
            </a:pPr>
            <a:endParaRPr lang="en-US" dirty="0"/>
          </a:p>
        </p:txBody>
      </p:sp>
      <p:pic>
        <p:nvPicPr>
          <p:cNvPr id="8" name="Picture 7">
            <a:extLst>
              <a:ext uri="{FF2B5EF4-FFF2-40B4-BE49-F238E27FC236}">
                <a16:creationId xmlns:a16="http://schemas.microsoft.com/office/drawing/2014/main" id="{1874511C-BFF5-1740-9D8D-5996599CE94D}"/>
              </a:ext>
            </a:extLst>
          </p:cNvPr>
          <p:cNvPicPr>
            <a:picLocks noChangeAspect="1"/>
          </p:cNvPicPr>
          <p:nvPr/>
        </p:nvPicPr>
        <p:blipFill>
          <a:blip r:embed="rId4"/>
          <a:stretch>
            <a:fillRect/>
          </a:stretch>
        </p:blipFill>
        <p:spPr>
          <a:xfrm>
            <a:off x="641349" y="2923884"/>
            <a:ext cx="3797300" cy="1587500"/>
          </a:xfrm>
          <a:prstGeom prst="rect">
            <a:avLst/>
          </a:prstGeom>
        </p:spPr>
      </p:pic>
      <p:pic>
        <p:nvPicPr>
          <p:cNvPr id="7" name="Picture 6">
            <a:extLst>
              <a:ext uri="{FF2B5EF4-FFF2-40B4-BE49-F238E27FC236}">
                <a16:creationId xmlns:a16="http://schemas.microsoft.com/office/drawing/2014/main" id="{A510BADB-2ABF-2846-9C26-13D42A9976A9}"/>
              </a:ext>
            </a:extLst>
          </p:cNvPr>
          <p:cNvPicPr>
            <a:picLocks noChangeAspect="1"/>
          </p:cNvPicPr>
          <p:nvPr/>
        </p:nvPicPr>
        <p:blipFill>
          <a:blip r:embed="rId5"/>
          <a:stretch>
            <a:fillRect/>
          </a:stretch>
        </p:blipFill>
        <p:spPr>
          <a:xfrm>
            <a:off x="4705351" y="2923884"/>
            <a:ext cx="3797300" cy="158750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Alter the Running Configurations</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If changes made to the running config do not have the desired effect and the running-config has not yet been saved, you can restore the device to its previous configuration. To do this you can:</a:t>
            </a:r>
          </a:p>
          <a:p>
            <a:pPr lvl="1">
              <a:lnSpc>
                <a:spcPct val="85000"/>
              </a:lnSpc>
              <a:spcBef>
                <a:spcPct val="30000"/>
              </a:spcBef>
            </a:pPr>
            <a:r>
              <a:rPr lang="en-US" dirty="0"/>
              <a:t>Remove the changed commands individually.</a:t>
            </a:r>
          </a:p>
          <a:p>
            <a:pPr lvl="1">
              <a:lnSpc>
                <a:spcPct val="85000"/>
              </a:lnSpc>
              <a:spcBef>
                <a:spcPct val="30000"/>
              </a:spcBef>
            </a:pPr>
            <a:r>
              <a:rPr lang="en-US" dirty="0"/>
              <a:t>Reload the device using the </a:t>
            </a:r>
            <a:r>
              <a:rPr lang="en-US" b="1" dirty="0"/>
              <a:t>reload</a:t>
            </a:r>
            <a:r>
              <a:rPr lang="en-US" dirty="0"/>
              <a:t> command in privilege EXEC mode. </a:t>
            </a:r>
            <a:r>
              <a:rPr lang="en-US" i="1" dirty="0"/>
              <a:t>Note: This will cause the device to briefly go offline, leading to network downtime. </a:t>
            </a:r>
          </a:p>
          <a:p>
            <a:pPr marL="0" indent="0">
              <a:lnSpc>
                <a:spcPct val="85000"/>
              </a:lnSpc>
              <a:spcBef>
                <a:spcPct val="30000"/>
              </a:spcBef>
              <a:buNone/>
            </a:pPr>
            <a:r>
              <a:rPr lang="en-US" dirty="0"/>
              <a:t>If the undesired changes were saved to the startup-config, it may be necessary to clear all the configurations using the </a:t>
            </a:r>
            <a:r>
              <a:rPr lang="en-US" b="1" dirty="0"/>
              <a:t>erase startup-config </a:t>
            </a:r>
            <a:r>
              <a:rPr lang="en-US" dirty="0"/>
              <a:t>command in privilege EXEC mode. </a:t>
            </a:r>
          </a:p>
          <a:p>
            <a:pPr lvl="1">
              <a:lnSpc>
                <a:spcPct val="85000"/>
              </a:lnSpc>
              <a:spcBef>
                <a:spcPct val="30000"/>
              </a:spcBef>
            </a:pPr>
            <a:r>
              <a:rPr lang="en-US" dirty="0"/>
              <a:t>After erasing the startup-config, reload the device to clear the running-config file from RAM. </a:t>
            </a:r>
          </a:p>
        </p:txBody>
      </p:sp>
      <p:pic>
        <p:nvPicPr>
          <p:cNvPr id="6" name="Picture 5">
            <a:extLst>
              <a:ext uri="{FF2B5EF4-FFF2-40B4-BE49-F238E27FC236}">
                <a16:creationId xmlns:a16="http://schemas.microsoft.com/office/drawing/2014/main" id="{7D34B416-7F0C-F94A-8800-45BC8F45BF8F}"/>
              </a:ext>
            </a:extLst>
          </p:cNvPr>
          <p:cNvPicPr>
            <a:picLocks noChangeAspect="1"/>
          </p:cNvPicPr>
          <p:nvPr/>
        </p:nvPicPr>
        <p:blipFill>
          <a:blip r:embed="rId4"/>
          <a:stretch>
            <a:fillRect/>
          </a:stretch>
        </p:blipFill>
        <p:spPr>
          <a:xfrm>
            <a:off x="4576492" y="1279716"/>
            <a:ext cx="4403011" cy="578083"/>
          </a:xfrm>
          <a:prstGeom prst="rect">
            <a:avLst/>
          </a:prstGeom>
        </p:spPr>
      </p:pic>
      <p:pic>
        <p:nvPicPr>
          <p:cNvPr id="2" name="Picture 1">
            <a:extLst>
              <a:ext uri="{FF2B5EF4-FFF2-40B4-BE49-F238E27FC236}">
                <a16:creationId xmlns:a16="http://schemas.microsoft.com/office/drawing/2014/main" id="{251490C5-758B-324F-9836-42699B382445}"/>
              </a:ext>
            </a:extLst>
          </p:cNvPr>
          <p:cNvPicPr>
            <a:picLocks noChangeAspect="1"/>
          </p:cNvPicPr>
          <p:nvPr/>
        </p:nvPicPr>
        <p:blipFill>
          <a:blip r:embed="rId5"/>
          <a:stretch>
            <a:fillRect/>
          </a:stretch>
        </p:blipFill>
        <p:spPr>
          <a:xfrm>
            <a:off x="4567510" y="3220977"/>
            <a:ext cx="4411993" cy="642807"/>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br>
              <a:rPr lang="en-US" altLang="en-US" dirty="0"/>
            </a:br>
            <a:r>
              <a:rPr lang="en-US" altLang="en-US" dirty="0"/>
              <a:t>Video – Alter the Running Configuration</a:t>
            </a:r>
          </a:p>
        </p:txBody>
      </p:sp>
      <p:sp>
        <p:nvSpPr>
          <p:cNvPr id="4" name="Rectangle 6">
            <a:extLst>
              <a:ext uri="{FF2B5EF4-FFF2-40B4-BE49-F238E27FC236}">
                <a16:creationId xmlns:a16="http://schemas.microsoft.com/office/drawing/2014/main" id="{AE217619-873A-8243-BF56-AA8210C3E72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Copy the running-config file to the startup-config file</a:t>
            </a:r>
          </a:p>
          <a:p>
            <a:pPr lvl="1"/>
            <a:r>
              <a:rPr lang="en-US" sz="1500" dirty="0"/>
              <a:t>Show the files in the flash or NVRAM directory</a:t>
            </a:r>
          </a:p>
          <a:p>
            <a:pPr lvl="1"/>
            <a:r>
              <a:rPr lang="en-US" sz="1500" dirty="0"/>
              <a:t>Use command shortening</a:t>
            </a:r>
          </a:p>
          <a:p>
            <a:pPr lvl="1"/>
            <a:r>
              <a:rPr lang="en-US" sz="1500" dirty="0"/>
              <a:t>Erase the startup-config file</a:t>
            </a:r>
          </a:p>
          <a:p>
            <a:pPr lvl="1"/>
            <a:r>
              <a:rPr lang="en-US" sz="1500" dirty="0"/>
              <a:t>Copy the start-config file to the running-config file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61401374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Operating Systems</a:t>
            </a:r>
          </a:p>
        </p:txBody>
      </p:sp>
      <p:sp>
        <p:nvSpPr>
          <p:cNvPr id="8195" name="Rectangle 6"/>
          <p:cNvSpPr>
            <a:spLocks noGrp="1" noChangeArrowheads="1"/>
          </p:cNvSpPr>
          <p:nvPr>
            <p:ph idx="1"/>
          </p:nvPr>
        </p:nvSpPr>
        <p:spPr>
          <a:xfrm>
            <a:off x="144065" y="888396"/>
            <a:ext cx="3950857" cy="2967985"/>
          </a:xfrm>
        </p:spPr>
        <p:txBody>
          <a:bodyPr/>
          <a:lstStyle/>
          <a:p>
            <a:pPr>
              <a:buFont typeface="Arial" panose="020B0604020202020204" pitchFamily="34" charset="0"/>
              <a:buChar char="•"/>
            </a:pPr>
            <a:r>
              <a:rPr lang="en-US" sz="1600" b="1" dirty="0"/>
              <a:t>Shell</a:t>
            </a:r>
            <a:r>
              <a:rPr lang="en-US" sz="1600" dirty="0"/>
              <a:t> - The user interface that allows users to request specific tasks from the computer. These requests can be made either through the CLI or GUI interfaces.</a:t>
            </a:r>
          </a:p>
          <a:p>
            <a:pPr>
              <a:buFont typeface="Arial" panose="020B0604020202020204" pitchFamily="34" charset="0"/>
              <a:buChar char="•"/>
            </a:pPr>
            <a:r>
              <a:rPr lang="en-US" sz="1600" b="1" dirty="0"/>
              <a:t>Kernel</a:t>
            </a:r>
            <a:r>
              <a:rPr lang="en-US" sz="1600" dirty="0"/>
              <a:t> - Communicates between the hardware and software of a computer and manages how hardware resources are used to meet software requirements.</a:t>
            </a:r>
          </a:p>
          <a:p>
            <a:pPr>
              <a:buFont typeface="Arial" panose="020B0604020202020204" pitchFamily="34" charset="0"/>
              <a:buChar char="•"/>
            </a:pPr>
            <a:r>
              <a:rPr lang="en-US" sz="1600" b="1" dirty="0"/>
              <a:t>Hardware</a:t>
            </a:r>
            <a:r>
              <a:rPr lang="en-US" sz="1600" dirty="0"/>
              <a:t> - The physical part of a computer including underlying electronics.</a:t>
            </a:r>
          </a:p>
          <a:p>
            <a:endParaRPr lang="en-US" altLang="ja-JP" dirty="0"/>
          </a:p>
        </p:txBody>
      </p:sp>
      <p:pic>
        <p:nvPicPr>
          <p:cNvPr id="2" name="Picture 1">
            <a:extLst>
              <a:ext uri="{FF2B5EF4-FFF2-40B4-BE49-F238E27FC236}">
                <a16:creationId xmlns:a16="http://schemas.microsoft.com/office/drawing/2014/main" id="{1A6C089F-8565-9F41-B04D-AD843C4D4D9E}"/>
              </a:ext>
            </a:extLst>
          </p:cNvPr>
          <p:cNvPicPr>
            <a:picLocks noChangeAspect="1"/>
          </p:cNvPicPr>
          <p:nvPr/>
        </p:nvPicPr>
        <p:blipFill>
          <a:blip r:embed="rId4"/>
          <a:stretch>
            <a:fillRect/>
          </a:stretch>
        </p:blipFill>
        <p:spPr>
          <a:xfrm>
            <a:off x="4326497" y="798944"/>
            <a:ext cx="4673438" cy="2722278"/>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sz="1600" dirty="0">
                <a:latin typeface="Arial" charset="0"/>
              </a:rPr>
            </a:br>
            <a:r>
              <a:rPr lang="en-US" dirty="0">
                <a:latin typeface="Arial" charset="0"/>
              </a:rPr>
              <a:t>Capture Configuration to a Text File</a:t>
            </a:r>
          </a:p>
        </p:txBody>
      </p:sp>
      <p:sp>
        <p:nvSpPr>
          <p:cNvPr id="4" name="Content Placeholder 3"/>
          <p:cNvSpPr>
            <a:spLocks noGrp="1"/>
          </p:cNvSpPr>
          <p:nvPr>
            <p:ph idx="1"/>
          </p:nvPr>
        </p:nvSpPr>
        <p:spPr>
          <a:xfrm>
            <a:off x="145357" y="1025868"/>
            <a:ext cx="4426643" cy="2606852"/>
          </a:xfrm>
        </p:spPr>
        <p:txBody>
          <a:bodyPr/>
          <a:lstStyle/>
          <a:p>
            <a:pPr marL="0" indent="0">
              <a:lnSpc>
                <a:spcPct val="85000"/>
              </a:lnSpc>
              <a:spcBef>
                <a:spcPct val="30000"/>
              </a:spcBef>
              <a:buNone/>
            </a:pPr>
            <a:r>
              <a:rPr lang="en-US" dirty="0"/>
              <a:t>Configuration files can also be saved and archived to a text document. </a:t>
            </a:r>
          </a:p>
          <a:p>
            <a:pPr>
              <a:lnSpc>
                <a:spcPct val="85000"/>
              </a:lnSpc>
              <a:spcBef>
                <a:spcPct val="30000"/>
              </a:spcBef>
              <a:buFont typeface="Arial" panose="020B0604020202020204" pitchFamily="34" charset="0"/>
              <a:buChar char="•"/>
            </a:pPr>
            <a:r>
              <a:rPr lang="en-US" b="1" dirty="0"/>
              <a:t>Step 1.</a:t>
            </a:r>
            <a:r>
              <a:rPr lang="en-US" dirty="0"/>
              <a:t> Open terminal emulation software, such as PuTTY or Tera Term, that is already connected to a switch.</a:t>
            </a:r>
          </a:p>
          <a:p>
            <a:pPr>
              <a:lnSpc>
                <a:spcPct val="85000"/>
              </a:lnSpc>
              <a:spcBef>
                <a:spcPct val="30000"/>
              </a:spcBef>
              <a:buFont typeface="Arial" panose="020B0604020202020204" pitchFamily="34" charset="0"/>
              <a:buChar char="•"/>
            </a:pPr>
            <a:r>
              <a:rPr lang="en-US" b="1" dirty="0"/>
              <a:t>Step 2.</a:t>
            </a:r>
            <a:r>
              <a:rPr lang="en-US" dirty="0"/>
              <a:t> Enable logging in to the terminal software and assign a name and file location to save the log file. The figure displays that </a:t>
            </a:r>
            <a:r>
              <a:rPr lang="en-US" b="1" dirty="0"/>
              <a:t>All session output</a:t>
            </a:r>
            <a:r>
              <a:rPr lang="en-US" dirty="0"/>
              <a:t> will be captured to the file specified (i.e., MySwitchLogs).</a:t>
            </a:r>
          </a:p>
        </p:txBody>
      </p:sp>
      <p:pic>
        <p:nvPicPr>
          <p:cNvPr id="3" name="Picture 2">
            <a:extLst>
              <a:ext uri="{FF2B5EF4-FFF2-40B4-BE49-F238E27FC236}">
                <a16:creationId xmlns:a16="http://schemas.microsoft.com/office/drawing/2014/main" id="{236032B8-D700-E144-B6B6-769AEAE14D01}"/>
              </a:ext>
            </a:extLst>
          </p:cNvPr>
          <p:cNvPicPr>
            <a:picLocks noChangeAspect="1"/>
          </p:cNvPicPr>
          <p:nvPr/>
        </p:nvPicPr>
        <p:blipFill>
          <a:blip r:embed="rId4"/>
          <a:stretch>
            <a:fillRect/>
          </a:stretch>
        </p:blipFill>
        <p:spPr>
          <a:xfrm>
            <a:off x="5262303" y="798944"/>
            <a:ext cx="3097246" cy="3060700"/>
          </a:xfrm>
          <a:prstGeom prst="rect">
            <a:avLst/>
          </a:prstGeom>
        </p:spPr>
      </p:pic>
    </p:spTree>
    <p:custDataLst>
      <p:tags r:id="rId1"/>
    </p:custDataLst>
    <p:extLst>
      <p:ext uri="{BB962C8B-B14F-4D97-AF65-F5344CB8AC3E}">
        <p14:creationId xmlns:p14="http://schemas.microsoft.com/office/powerpoint/2010/main" val="22671265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Capture Configuration to a Text File (Cont.)</a:t>
            </a:r>
          </a:p>
        </p:txBody>
      </p:sp>
      <p:sp>
        <p:nvSpPr>
          <p:cNvPr id="4" name="Content Placeholder 3"/>
          <p:cNvSpPr>
            <a:spLocks noGrp="1"/>
          </p:cNvSpPr>
          <p:nvPr>
            <p:ph idx="1"/>
          </p:nvPr>
        </p:nvSpPr>
        <p:spPr>
          <a:xfrm>
            <a:off x="145357" y="1025868"/>
            <a:ext cx="4426643" cy="2032292"/>
          </a:xfrm>
        </p:spPr>
        <p:txBody>
          <a:bodyPr/>
          <a:lstStyle/>
          <a:p>
            <a:pPr>
              <a:lnSpc>
                <a:spcPct val="85000"/>
              </a:lnSpc>
              <a:spcBef>
                <a:spcPct val="30000"/>
              </a:spcBef>
              <a:buFont typeface="Arial" panose="020B0604020202020204" pitchFamily="34" charset="0"/>
              <a:buChar char="•"/>
            </a:pPr>
            <a:r>
              <a:rPr lang="en-US" b="1" dirty="0"/>
              <a:t>Step 3.</a:t>
            </a:r>
            <a:r>
              <a:rPr lang="en-US" dirty="0"/>
              <a:t> Execute the </a:t>
            </a:r>
            <a:r>
              <a:rPr lang="en-US" b="1" dirty="0"/>
              <a:t>show running-config</a:t>
            </a:r>
            <a:r>
              <a:rPr lang="en-US" dirty="0"/>
              <a:t> or </a:t>
            </a:r>
            <a:r>
              <a:rPr lang="en-US" b="1" dirty="0"/>
              <a:t>show startup-config</a:t>
            </a:r>
            <a:r>
              <a:rPr lang="en-US" dirty="0"/>
              <a:t> command at the privileged EXEC prompt. Text displayed in the terminal window will be placed into the chosen file. </a:t>
            </a:r>
          </a:p>
          <a:p>
            <a:pPr>
              <a:lnSpc>
                <a:spcPct val="85000"/>
              </a:lnSpc>
              <a:spcBef>
                <a:spcPct val="30000"/>
              </a:spcBef>
              <a:buFont typeface="Arial" panose="020B0604020202020204" pitchFamily="34" charset="0"/>
              <a:buChar char="•"/>
            </a:pPr>
            <a:r>
              <a:rPr lang="en-US" b="1" dirty="0"/>
              <a:t>Step 4.</a:t>
            </a:r>
            <a:r>
              <a:rPr lang="en-US" dirty="0"/>
              <a:t> Disable logging in the terminal software. The figure shows how to disable logging by choosing the </a:t>
            </a:r>
            <a:r>
              <a:rPr lang="en-US" b="1" dirty="0"/>
              <a:t>None</a:t>
            </a:r>
            <a:r>
              <a:rPr lang="en-US" dirty="0"/>
              <a:t> session logging option</a:t>
            </a:r>
          </a:p>
        </p:txBody>
      </p:sp>
      <p:sp>
        <p:nvSpPr>
          <p:cNvPr id="7" name="TextBox 6">
            <a:extLst>
              <a:ext uri="{FF2B5EF4-FFF2-40B4-BE49-F238E27FC236}">
                <a16:creationId xmlns:a16="http://schemas.microsoft.com/office/drawing/2014/main" id="{3063EBE3-D0C8-1649-B1E6-3A809EA2B12E}"/>
              </a:ext>
            </a:extLst>
          </p:cNvPr>
          <p:cNvSpPr txBox="1"/>
          <p:nvPr/>
        </p:nvSpPr>
        <p:spPr>
          <a:xfrm>
            <a:off x="145357" y="3392887"/>
            <a:ext cx="4644390" cy="954107"/>
          </a:xfrm>
          <a:prstGeom prst="rect">
            <a:avLst/>
          </a:prstGeom>
          <a:noFill/>
        </p:spPr>
        <p:txBody>
          <a:bodyPr wrap="square" rtlCol="0">
            <a:spAutoFit/>
          </a:bodyPr>
          <a:lstStyle/>
          <a:p>
            <a:r>
              <a:rPr lang="en-US" sz="1400" dirty="0">
                <a:solidFill>
                  <a:srgbClr val="000000"/>
                </a:solidFill>
              </a:rPr>
              <a:t>Note: The text file created can be used as a record of how the device is currently implemented. The file could require editing before being used to restore a saved configuration to a device.</a:t>
            </a:r>
          </a:p>
        </p:txBody>
      </p:sp>
      <p:pic>
        <p:nvPicPr>
          <p:cNvPr id="5" name="Picture 4">
            <a:extLst>
              <a:ext uri="{FF2B5EF4-FFF2-40B4-BE49-F238E27FC236}">
                <a16:creationId xmlns:a16="http://schemas.microsoft.com/office/drawing/2014/main" id="{25F37528-5FAE-AF40-98B6-5AD607DD4472}"/>
              </a:ext>
            </a:extLst>
          </p:cNvPr>
          <p:cNvPicPr>
            <a:picLocks noChangeAspect="1"/>
          </p:cNvPicPr>
          <p:nvPr/>
        </p:nvPicPr>
        <p:blipFill>
          <a:blip r:embed="rId4"/>
          <a:stretch>
            <a:fillRect/>
          </a:stretch>
        </p:blipFill>
        <p:spPr>
          <a:xfrm>
            <a:off x="5324475" y="1207192"/>
            <a:ext cx="3302000" cy="508000"/>
          </a:xfrm>
          <a:prstGeom prst="rect">
            <a:avLst/>
          </a:prstGeom>
        </p:spPr>
      </p:pic>
      <p:pic>
        <p:nvPicPr>
          <p:cNvPr id="2" name="Picture 1">
            <a:extLst>
              <a:ext uri="{FF2B5EF4-FFF2-40B4-BE49-F238E27FC236}">
                <a16:creationId xmlns:a16="http://schemas.microsoft.com/office/drawing/2014/main" id="{0B73C8A3-8D0C-BD49-BC45-77D5A34CE2AB}"/>
              </a:ext>
            </a:extLst>
          </p:cNvPr>
          <p:cNvPicPr>
            <a:picLocks noChangeAspect="1"/>
          </p:cNvPicPr>
          <p:nvPr/>
        </p:nvPicPr>
        <p:blipFill>
          <a:blip r:embed="rId5"/>
          <a:stretch>
            <a:fillRect/>
          </a:stretch>
        </p:blipFill>
        <p:spPr>
          <a:xfrm>
            <a:off x="5690870" y="2123440"/>
            <a:ext cx="2569210" cy="2538895"/>
          </a:xfrm>
          <a:prstGeom prst="rect">
            <a:avLst/>
          </a:prstGeom>
        </p:spPr>
      </p:pic>
    </p:spTree>
    <p:custDataLst>
      <p:tags r:id="rId1"/>
    </p:custDataLst>
    <p:extLst>
      <p:ext uri="{BB962C8B-B14F-4D97-AF65-F5344CB8AC3E}">
        <p14:creationId xmlns:p14="http://schemas.microsoft.com/office/powerpoint/2010/main" val="311972833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br>
              <a:rPr lang="en-US" altLang="en-US" dirty="0"/>
            </a:br>
            <a:r>
              <a:rPr lang="en-US" altLang="en-US" dirty="0"/>
              <a:t>Packet Tracer – Configure Initial Switch Settings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Verify the Default Switch Configuration</a:t>
            </a:r>
          </a:p>
          <a:p>
            <a:pPr>
              <a:buFont typeface="Arial" panose="020B0604020202020204" pitchFamily="34" charset="0"/>
              <a:buChar char="•"/>
            </a:pPr>
            <a:r>
              <a:rPr lang="en-US" dirty="0"/>
              <a:t>Configure a Basic Switch Configuration</a:t>
            </a:r>
          </a:p>
          <a:p>
            <a:pPr>
              <a:buFont typeface="Arial" panose="020B0604020202020204" pitchFamily="34" charset="0"/>
              <a:buChar char="•"/>
            </a:pPr>
            <a:r>
              <a:rPr lang="en-US" dirty="0"/>
              <a:t>Configure a MOTD Banner</a:t>
            </a:r>
          </a:p>
          <a:p>
            <a:pPr>
              <a:buFont typeface="Arial" panose="020B0604020202020204" pitchFamily="34" charset="0"/>
              <a:buChar char="•"/>
            </a:pPr>
            <a:r>
              <a:rPr lang="en-US" dirty="0"/>
              <a:t>Save Configuration Files to NVRAM</a:t>
            </a:r>
          </a:p>
          <a:p>
            <a:pPr>
              <a:buFont typeface="Arial" panose="020B0604020202020204" pitchFamily="34" charset="0"/>
              <a:buChar char="•"/>
            </a:pPr>
            <a:r>
              <a:rPr lang="en-US" dirty="0"/>
              <a:t>Configure a second Switch</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0979588"/>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80314" cy="919480"/>
          </a:xfrm>
        </p:spPr>
        <p:txBody>
          <a:bodyPr/>
          <a:lstStyle/>
          <a:p>
            <a:r>
              <a:rPr lang="en-US" dirty="0">
                <a:solidFill>
                  <a:schemeClr val="accent5">
                    <a:lumMod val="40000"/>
                    <a:lumOff val="60000"/>
                  </a:schemeClr>
                </a:solidFill>
              </a:rPr>
              <a:t>2.6 Ports and Addresses</a:t>
            </a:r>
          </a:p>
        </p:txBody>
      </p:sp>
    </p:spTree>
    <p:custDataLst>
      <p:tags r:id="rId1"/>
    </p:custDataLst>
    <p:extLst>
      <p:ext uri="{BB962C8B-B14F-4D97-AF65-F5344CB8AC3E}">
        <p14:creationId xmlns:p14="http://schemas.microsoft.com/office/powerpoint/2010/main" val="82775494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IP Addresses</a:t>
            </a:r>
          </a:p>
        </p:txBody>
      </p:sp>
      <p:sp>
        <p:nvSpPr>
          <p:cNvPr id="4" name="Content Placeholder 3"/>
          <p:cNvSpPr>
            <a:spLocks noGrp="1"/>
          </p:cNvSpPr>
          <p:nvPr>
            <p:ph idx="1"/>
          </p:nvPr>
        </p:nvSpPr>
        <p:spPr>
          <a:xfrm>
            <a:off x="145357" y="878028"/>
            <a:ext cx="4966970" cy="3470452"/>
          </a:xfrm>
        </p:spPr>
        <p:txBody>
          <a:bodyPr/>
          <a:lstStyle/>
          <a:p>
            <a:pPr>
              <a:lnSpc>
                <a:spcPct val="85000"/>
              </a:lnSpc>
              <a:spcBef>
                <a:spcPct val="30000"/>
              </a:spcBef>
              <a:buFont typeface="Arial" panose="020B0604020202020204" pitchFamily="34" charset="0"/>
              <a:buChar char="•"/>
            </a:pPr>
            <a:r>
              <a:rPr lang="en-US" sz="1600" dirty="0"/>
              <a:t>The use of IP addresses is the primary means of enabling devices to locate one another and establish end-to-end communication on the internet. </a:t>
            </a:r>
          </a:p>
          <a:p>
            <a:pPr>
              <a:lnSpc>
                <a:spcPct val="85000"/>
              </a:lnSpc>
              <a:spcBef>
                <a:spcPct val="30000"/>
              </a:spcBef>
              <a:buFont typeface="Arial" panose="020B0604020202020204" pitchFamily="34" charset="0"/>
              <a:buChar char="•"/>
            </a:pPr>
            <a:r>
              <a:rPr lang="en-US" sz="1600" dirty="0"/>
              <a:t>The structure of an IPv4 address is called dotted decimal notation and is represented by four decimal numbers between 0 and 255.</a:t>
            </a:r>
          </a:p>
          <a:p>
            <a:pPr>
              <a:lnSpc>
                <a:spcPct val="85000"/>
              </a:lnSpc>
              <a:spcBef>
                <a:spcPct val="30000"/>
              </a:spcBef>
              <a:buFont typeface="Arial" panose="020B0604020202020204" pitchFamily="34" charset="0"/>
              <a:buChar char="•"/>
            </a:pPr>
            <a:r>
              <a:rPr lang="en-US" sz="1600" dirty="0"/>
              <a:t>An IPv4 subnet mask is a 32-bit value that differentiates the network portion of the address from the host portion. Coupled with the IPv4 address, the subnet mask determines to which subnet the device is a member.</a:t>
            </a:r>
          </a:p>
          <a:p>
            <a:pPr>
              <a:lnSpc>
                <a:spcPct val="85000"/>
              </a:lnSpc>
              <a:spcBef>
                <a:spcPct val="30000"/>
              </a:spcBef>
              <a:buFont typeface="Arial" panose="020B0604020202020204" pitchFamily="34" charset="0"/>
              <a:buChar char="•"/>
            </a:pPr>
            <a:r>
              <a:rPr lang="en-US" sz="1600" dirty="0"/>
              <a:t>The default gateway address is the IP address of the router that the host will use to access remote networks, including the internet.</a:t>
            </a:r>
          </a:p>
        </p:txBody>
      </p:sp>
      <p:pic>
        <p:nvPicPr>
          <p:cNvPr id="2" name="Picture 1">
            <a:extLst>
              <a:ext uri="{FF2B5EF4-FFF2-40B4-BE49-F238E27FC236}">
                <a16:creationId xmlns:a16="http://schemas.microsoft.com/office/drawing/2014/main" id="{07712ECD-1A31-894A-9A63-9B7391FF2883}"/>
              </a:ext>
            </a:extLst>
          </p:cNvPr>
          <p:cNvPicPr>
            <a:picLocks noChangeAspect="1"/>
          </p:cNvPicPr>
          <p:nvPr/>
        </p:nvPicPr>
        <p:blipFill>
          <a:blip r:embed="rId4"/>
          <a:stretch>
            <a:fillRect/>
          </a:stretch>
        </p:blipFill>
        <p:spPr>
          <a:xfrm>
            <a:off x="5431789" y="798944"/>
            <a:ext cx="2805347" cy="3185972"/>
          </a:xfrm>
          <a:prstGeom prst="rect">
            <a:avLst/>
          </a:prstGeom>
        </p:spPr>
      </p:pic>
    </p:spTree>
    <p:custDataLst>
      <p:tags r:id="rId1"/>
    </p:custDataLst>
    <p:extLst>
      <p:ext uri="{BB962C8B-B14F-4D97-AF65-F5344CB8AC3E}">
        <p14:creationId xmlns:p14="http://schemas.microsoft.com/office/powerpoint/2010/main" val="21753237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IP Addresses (Cont.)</a:t>
            </a:r>
          </a:p>
        </p:txBody>
      </p:sp>
      <p:sp>
        <p:nvSpPr>
          <p:cNvPr id="4" name="Content Placeholder 3"/>
          <p:cNvSpPr>
            <a:spLocks noGrp="1"/>
          </p:cNvSpPr>
          <p:nvPr>
            <p:ph idx="1"/>
          </p:nvPr>
        </p:nvSpPr>
        <p:spPr>
          <a:xfrm>
            <a:off x="145357" y="878028"/>
            <a:ext cx="4426643" cy="2483330"/>
          </a:xfrm>
        </p:spPr>
        <p:txBody>
          <a:bodyPr/>
          <a:lstStyle/>
          <a:p>
            <a:pPr>
              <a:lnSpc>
                <a:spcPct val="85000"/>
              </a:lnSpc>
              <a:spcBef>
                <a:spcPct val="30000"/>
              </a:spcBef>
              <a:buFont typeface="Arial" panose="020B0604020202020204" pitchFamily="34" charset="0"/>
              <a:buChar char="•"/>
            </a:pPr>
            <a:r>
              <a:rPr lang="en-US" sz="1600" dirty="0"/>
              <a:t>IPv6 addresses are 128 bits in length and written as a string of hexadecimal values. Every four bits is represented by a single hexadecimal digit; for a total of 32 hexadecimal values. Groups of four hexadecimal digits are separated by a colon “:”. </a:t>
            </a:r>
          </a:p>
          <a:p>
            <a:pPr>
              <a:lnSpc>
                <a:spcPct val="85000"/>
              </a:lnSpc>
              <a:spcBef>
                <a:spcPct val="30000"/>
              </a:spcBef>
              <a:buFont typeface="Arial" panose="020B0604020202020204" pitchFamily="34" charset="0"/>
              <a:buChar char="•"/>
            </a:pPr>
            <a:r>
              <a:rPr lang="en-US" sz="1600" dirty="0"/>
              <a:t>IPv6 addresses are not case-sensitive and can be written in either lowercase or uppercase.</a:t>
            </a:r>
          </a:p>
        </p:txBody>
      </p:sp>
      <p:sp>
        <p:nvSpPr>
          <p:cNvPr id="5" name="Rectangle 4">
            <a:extLst>
              <a:ext uri="{FF2B5EF4-FFF2-40B4-BE49-F238E27FC236}">
                <a16:creationId xmlns:a16="http://schemas.microsoft.com/office/drawing/2014/main" id="{9D152806-A70C-3F40-B8E0-3738FD2C1D8A}"/>
              </a:ext>
            </a:extLst>
          </p:cNvPr>
          <p:cNvSpPr/>
          <p:nvPr/>
        </p:nvSpPr>
        <p:spPr>
          <a:xfrm>
            <a:off x="355600" y="3361358"/>
            <a:ext cx="4572000" cy="738664"/>
          </a:xfrm>
          <a:prstGeom prst="rect">
            <a:avLst/>
          </a:prstGeom>
        </p:spPr>
        <p:txBody>
          <a:bodyPr>
            <a:spAutoFit/>
          </a:bodyPr>
          <a:lstStyle/>
          <a:p>
            <a:r>
              <a:rPr lang="en-US" sz="1400" b="1" dirty="0">
                <a:solidFill>
                  <a:srgbClr val="000000"/>
                </a:solidFill>
                <a:latin typeface="CiscoSans"/>
              </a:rPr>
              <a:t>Note</a:t>
            </a:r>
            <a:r>
              <a:rPr lang="en-US" sz="1400" dirty="0">
                <a:solidFill>
                  <a:srgbClr val="000000"/>
                </a:solidFill>
                <a:latin typeface="CiscoSans"/>
              </a:rPr>
              <a:t>: IP in this course refers to both the IPv4 and IPv6 protocols. IPv6 is the most recent version of IP and is replacing the more common IPv4.</a:t>
            </a:r>
            <a:endParaRPr lang="en-US" sz="1400" dirty="0">
              <a:solidFill>
                <a:srgbClr val="000000"/>
              </a:solidFill>
            </a:endParaRPr>
          </a:p>
        </p:txBody>
      </p:sp>
      <p:pic>
        <p:nvPicPr>
          <p:cNvPr id="3" name="Picture 2">
            <a:extLst>
              <a:ext uri="{FF2B5EF4-FFF2-40B4-BE49-F238E27FC236}">
                <a16:creationId xmlns:a16="http://schemas.microsoft.com/office/drawing/2014/main" id="{0D6AA326-B67D-1641-A8A7-873233FFDF3A}"/>
              </a:ext>
            </a:extLst>
          </p:cNvPr>
          <p:cNvPicPr>
            <a:picLocks noChangeAspect="1"/>
          </p:cNvPicPr>
          <p:nvPr/>
        </p:nvPicPr>
        <p:blipFill>
          <a:blip r:embed="rId4"/>
          <a:stretch>
            <a:fillRect/>
          </a:stretch>
        </p:blipFill>
        <p:spPr>
          <a:xfrm>
            <a:off x="5078730" y="798944"/>
            <a:ext cx="3562384" cy="2992932"/>
          </a:xfrm>
          <a:prstGeom prst="rect">
            <a:avLst/>
          </a:prstGeom>
        </p:spPr>
      </p:pic>
    </p:spTree>
    <p:custDataLst>
      <p:tags r:id="rId1"/>
    </p:custDataLst>
    <p:extLst>
      <p:ext uri="{BB962C8B-B14F-4D97-AF65-F5344CB8AC3E}">
        <p14:creationId xmlns:p14="http://schemas.microsoft.com/office/powerpoint/2010/main" val="108885676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Interfaces and Ports</a:t>
            </a:r>
          </a:p>
        </p:txBody>
      </p:sp>
      <p:sp>
        <p:nvSpPr>
          <p:cNvPr id="4" name="Content Placeholder 3"/>
          <p:cNvSpPr>
            <a:spLocks noGrp="1"/>
          </p:cNvSpPr>
          <p:nvPr>
            <p:ph idx="1"/>
          </p:nvPr>
        </p:nvSpPr>
        <p:spPr>
          <a:xfrm>
            <a:off x="145357" y="798944"/>
            <a:ext cx="3976376" cy="3823856"/>
          </a:xfrm>
        </p:spPr>
        <p:txBody>
          <a:bodyPr/>
          <a:lstStyle/>
          <a:p>
            <a:pPr>
              <a:lnSpc>
                <a:spcPct val="85000"/>
              </a:lnSpc>
              <a:spcBef>
                <a:spcPct val="30000"/>
              </a:spcBef>
              <a:buFont typeface="Arial" panose="020B0604020202020204" pitchFamily="34" charset="0"/>
              <a:buChar char="•"/>
            </a:pPr>
            <a:r>
              <a:rPr lang="en-US" dirty="0"/>
              <a:t>Network communications depend on end user device interfaces, networking device interfaces, and the cables that connect them.</a:t>
            </a:r>
          </a:p>
          <a:p>
            <a:pPr>
              <a:lnSpc>
                <a:spcPct val="85000"/>
              </a:lnSpc>
              <a:spcBef>
                <a:spcPct val="30000"/>
              </a:spcBef>
              <a:buFont typeface="Arial" panose="020B0604020202020204" pitchFamily="34" charset="0"/>
              <a:buChar char="•"/>
            </a:pPr>
            <a:r>
              <a:rPr lang="en-US" dirty="0"/>
              <a:t>Types of network media include twisted-pair copper cables, fiber-optic cables, coaxial cables, or wireless.</a:t>
            </a:r>
          </a:p>
          <a:p>
            <a:pPr>
              <a:buFont typeface="Arial" panose="020B0604020202020204" pitchFamily="34" charset="0"/>
              <a:buChar char="•"/>
            </a:pPr>
            <a:r>
              <a:rPr lang="en-US" dirty="0"/>
              <a:t>Different types of network media have different features and benefits. Some of the differences between various types of media include:</a:t>
            </a:r>
          </a:p>
          <a:p>
            <a:pPr lvl="3">
              <a:spcAft>
                <a:spcPts val="100"/>
              </a:spcAft>
            </a:pPr>
            <a:r>
              <a:rPr lang="en-US" dirty="0"/>
              <a:t>Distance the media can successfully carry a signal</a:t>
            </a:r>
          </a:p>
          <a:p>
            <a:pPr lvl="3">
              <a:spcAft>
                <a:spcPts val="100"/>
              </a:spcAft>
            </a:pPr>
            <a:r>
              <a:rPr lang="en-US" dirty="0"/>
              <a:t>Environment in which the media is to be installed</a:t>
            </a:r>
          </a:p>
          <a:p>
            <a:pPr lvl="3">
              <a:spcAft>
                <a:spcPts val="100"/>
              </a:spcAft>
            </a:pPr>
            <a:r>
              <a:rPr lang="en-US" dirty="0"/>
              <a:t>Amount of data and the speed at which it must be transmitted</a:t>
            </a:r>
          </a:p>
          <a:p>
            <a:pPr lvl="3">
              <a:spcAft>
                <a:spcPts val="100"/>
              </a:spcAft>
            </a:pPr>
            <a:r>
              <a:rPr lang="en-US" dirty="0"/>
              <a:t>Cost of the media and installation</a:t>
            </a:r>
          </a:p>
          <a:p>
            <a:endParaRPr lang="en-US" dirty="0"/>
          </a:p>
          <a:p>
            <a:pPr marL="0" indent="0">
              <a:lnSpc>
                <a:spcPct val="85000"/>
              </a:lnSpc>
              <a:spcBef>
                <a:spcPct val="30000"/>
              </a:spcBef>
              <a:buNone/>
            </a:pPr>
            <a:endParaRPr lang="en-US" dirty="0"/>
          </a:p>
        </p:txBody>
      </p:sp>
      <p:pic>
        <p:nvPicPr>
          <p:cNvPr id="2" name="Picture 1">
            <a:extLst>
              <a:ext uri="{FF2B5EF4-FFF2-40B4-BE49-F238E27FC236}">
                <a16:creationId xmlns:a16="http://schemas.microsoft.com/office/drawing/2014/main" id="{2D3B82CF-0ABB-FE4B-81D3-C0C9C57EFECC}"/>
              </a:ext>
            </a:extLst>
          </p:cNvPr>
          <p:cNvPicPr>
            <a:picLocks noChangeAspect="1"/>
          </p:cNvPicPr>
          <p:nvPr/>
        </p:nvPicPr>
        <p:blipFill>
          <a:blip r:embed="rId4"/>
          <a:stretch>
            <a:fillRect/>
          </a:stretch>
        </p:blipFill>
        <p:spPr>
          <a:xfrm>
            <a:off x="4121733" y="798944"/>
            <a:ext cx="4595547" cy="3132757"/>
          </a:xfrm>
          <a:prstGeom prst="rect">
            <a:avLst/>
          </a:prstGeom>
        </p:spPr>
      </p:pic>
    </p:spTree>
    <p:custDataLst>
      <p:tags r:id="rId1"/>
    </p:custDataLst>
    <p:extLst>
      <p:ext uri="{BB962C8B-B14F-4D97-AF65-F5344CB8AC3E}">
        <p14:creationId xmlns:p14="http://schemas.microsoft.com/office/powerpoint/2010/main" val="411772659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28800"/>
            <a:ext cx="8280314" cy="889000"/>
          </a:xfrm>
        </p:spPr>
        <p:txBody>
          <a:bodyPr/>
          <a:lstStyle/>
          <a:p>
            <a:r>
              <a:rPr lang="en-US" dirty="0">
                <a:solidFill>
                  <a:schemeClr val="accent5">
                    <a:lumMod val="40000"/>
                    <a:lumOff val="60000"/>
                  </a:schemeClr>
                </a:solidFill>
              </a:rPr>
              <a:t>2.7 Configure IP Addressing</a:t>
            </a:r>
          </a:p>
        </p:txBody>
      </p:sp>
    </p:spTree>
    <p:custDataLst>
      <p:tags r:id="rId1"/>
    </p:custDataLst>
    <p:extLst>
      <p:ext uri="{BB962C8B-B14F-4D97-AF65-F5344CB8AC3E}">
        <p14:creationId xmlns:p14="http://schemas.microsoft.com/office/powerpoint/2010/main" val="63100114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br>
              <a:rPr lang="en-US" dirty="0">
                <a:latin typeface="Arial" charset="0"/>
              </a:rPr>
            </a:br>
            <a:r>
              <a:rPr lang="en-US" dirty="0">
                <a:latin typeface="Arial" charset="0"/>
              </a:rPr>
              <a:t>Manual IP Address Configuration for End Devices</a:t>
            </a:r>
          </a:p>
        </p:txBody>
      </p:sp>
      <p:sp>
        <p:nvSpPr>
          <p:cNvPr id="4" name="Content Placeholder 3"/>
          <p:cNvSpPr>
            <a:spLocks noGrp="1"/>
          </p:cNvSpPr>
          <p:nvPr>
            <p:ph idx="1"/>
          </p:nvPr>
        </p:nvSpPr>
        <p:spPr>
          <a:xfrm>
            <a:off x="145357" y="938988"/>
            <a:ext cx="5066723" cy="3511092"/>
          </a:xfrm>
        </p:spPr>
        <p:txBody>
          <a:bodyPr/>
          <a:lstStyle/>
          <a:p>
            <a:pPr>
              <a:lnSpc>
                <a:spcPct val="85000"/>
              </a:lnSpc>
              <a:spcBef>
                <a:spcPct val="30000"/>
              </a:spcBef>
              <a:buFont typeface="Arial" panose="020B0604020202020204" pitchFamily="34" charset="0"/>
              <a:buChar char="•"/>
            </a:pPr>
            <a:r>
              <a:rPr lang="en-US" dirty="0"/>
              <a:t>End devices on the network need an IP address in order to communicate with other devices on the network. </a:t>
            </a:r>
          </a:p>
          <a:p>
            <a:pPr>
              <a:lnSpc>
                <a:spcPct val="85000"/>
              </a:lnSpc>
              <a:spcBef>
                <a:spcPct val="30000"/>
              </a:spcBef>
              <a:buFont typeface="Arial" panose="020B0604020202020204" pitchFamily="34" charset="0"/>
              <a:buChar char="•"/>
            </a:pPr>
            <a:r>
              <a:rPr lang="en-US" dirty="0"/>
              <a:t>IPv4 address information can be entered into end devices manually, or automatically using Dynamic Host Configuration Protocol (DHCP).</a:t>
            </a:r>
          </a:p>
          <a:p>
            <a:pPr lvl="1">
              <a:lnSpc>
                <a:spcPct val="85000"/>
              </a:lnSpc>
              <a:spcBef>
                <a:spcPct val="30000"/>
              </a:spcBef>
            </a:pPr>
            <a:r>
              <a:rPr lang="en-US" dirty="0"/>
              <a:t>To manually configure an IPv4 address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configure the IPv4 address and subnet mask information, and default gateway.</a:t>
            </a:r>
          </a:p>
          <a:p>
            <a:pPr>
              <a:lnSpc>
                <a:spcPct val="85000"/>
              </a:lnSpc>
              <a:spcBef>
                <a:spcPct val="30000"/>
              </a:spcBef>
            </a:pPr>
            <a:endParaRPr lang="en-US" dirty="0"/>
          </a:p>
        </p:txBody>
      </p:sp>
      <p:sp>
        <p:nvSpPr>
          <p:cNvPr id="5" name="Rectangle 4">
            <a:extLst>
              <a:ext uri="{FF2B5EF4-FFF2-40B4-BE49-F238E27FC236}">
                <a16:creationId xmlns:a16="http://schemas.microsoft.com/office/drawing/2014/main" id="{C9FFDA38-6FB0-934C-B537-1EABA2C6C6FB}"/>
              </a:ext>
            </a:extLst>
          </p:cNvPr>
          <p:cNvSpPr/>
          <p:nvPr/>
        </p:nvSpPr>
        <p:spPr>
          <a:xfrm>
            <a:off x="5521613" y="3949232"/>
            <a:ext cx="316045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addressing and configuration options are similar to IPv4.</a:t>
            </a:r>
            <a:endParaRPr lang="en-US" sz="1400" dirty="0">
              <a:solidFill>
                <a:srgbClr val="000000"/>
              </a:solidFill>
            </a:endParaRPr>
          </a:p>
        </p:txBody>
      </p:sp>
      <p:pic>
        <p:nvPicPr>
          <p:cNvPr id="3" name="Picture 2">
            <a:extLst>
              <a:ext uri="{FF2B5EF4-FFF2-40B4-BE49-F238E27FC236}">
                <a16:creationId xmlns:a16="http://schemas.microsoft.com/office/drawing/2014/main" id="{BD9BBFFA-CC3E-764D-A8A3-A26771642E58}"/>
              </a:ext>
            </a:extLst>
          </p:cNvPr>
          <p:cNvPicPr>
            <a:picLocks noChangeAspect="1"/>
          </p:cNvPicPr>
          <p:nvPr/>
        </p:nvPicPr>
        <p:blipFill>
          <a:blip r:embed="rId4"/>
          <a:stretch>
            <a:fillRect/>
          </a:stretch>
        </p:blipFill>
        <p:spPr>
          <a:xfrm>
            <a:off x="5838190" y="938988"/>
            <a:ext cx="2527300" cy="2870200"/>
          </a:xfrm>
          <a:prstGeom prst="rect">
            <a:avLst/>
          </a:prstGeom>
        </p:spPr>
      </p:pic>
    </p:spTree>
    <p:custDataLst>
      <p:tags r:id="rId1"/>
    </p:custDataLst>
    <p:extLst>
      <p:ext uri="{BB962C8B-B14F-4D97-AF65-F5344CB8AC3E}">
        <p14:creationId xmlns:p14="http://schemas.microsoft.com/office/powerpoint/2010/main" val="303634614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 </a:t>
            </a:r>
            <a:br>
              <a:rPr lang="en-US" sz="1400" dirty="0">
                <a:latin typeface="Arial" charset="0"/>
              </a:rPr>
            </a:br>
            <a:r>
              <a:rPr lang="en-US" dirty="0">
                <a:latin typeface="Arial" charset="0"/>
              </a:rPr>
              <a:t>Automatic IP Address Configuration for End Devices</a:t>
            </a:r>
          </a:p>
        </p:txBody>
      </p:sp>
      <p:sp>
        <p:nvSpPr>
          <p:cNvPr id="4" name="Content Placeholder 3"/>
          <p:cNvSpPr>
            <a:spLocks noGrp="1"/>
          </p:cNvSpPr>
          <p:nvPr>
            <p:ph idx="1"/>
          </p:nvPr>
        </p:nvSpPr>
        <p:spPr>
          <a:xfrm>
            <a:off x="145357" y="938988"/>
            <a:ext cx="4142163" cy="3663492"/>
          </a:xfrm>
        </p:spPr>
        <p:txBody>
          <a:bodyPr/>
          <a:lstStyle/>
          <a:p>
            <a:pPr>
              <a:lnSpc>
                <a:spcPct val="85000"/>
              </a:lnSpc>
              <a:spcBef>
                <a:spcPct val="30000"/>
              </a:spcBef>
              <a:buFont typeface="Arial" panose="020B0604020202020204" pitchFamily="34" charset="0"/>
              <a:buChar char="•"/>
            </a:pPr>
            <a:r>
              <a:rPr lang="en-US" sz="1600" dirty="0"/>
              <a:t>DHCP enables automatic IPv4 address configuration for every end device that is DHCP-enabled.</a:t>
            </a:r>
          </a:p>
          <a:p>
            <a:pPr>
              <a:lnSpc>
                <a:spcPct val="85000"/>
              </a:lnSpc>
              <a:spcBef>
                <a:spcPct val="30000"/>
              </a:spcBef>
              <a:buFont typeface="Arial" panose="020B0604020202020204" pitchFamily="34" charset="0"/>
              <a:buChar char="•"/>
            </a:pPr>
            <a:r>
              <a:rPr lang="en-US" sz="1600" dirty="0"/>
              <a:t>End devices are typically by default using DHCP for automatic IPv4 address configuration.</a:t>
            </a:r>
          </a:p>
          <a:p>
            <a:pPr lvl="1">
              <a:lnSpc>
                <a:spcPct val="85000"/>
              </a:lnSpc>
              <a:spcBef>
                <a:spcPct val="30000"/>
              </a:spcBef>
            </a:pPr>
            <a:r>
              <a:rPr lang="en-US" dirty="0"/>
              <a:t>To configure DHCP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select </a:t>
            </a:r>
            <a:r>
              <a:rPr lang="en-US" b="1" dirty="0"/>
              <a:t>Obtain an IP address automatically</a:t>
            </a:r>
            <a:r>
              <a:rPr lang="en-US" dirty="0"/>
              <a:t> and </a:t>
            </a:r>
            <a:r>
              <a:rPr lang="en-US" b="1" dirty="0"/>
              <a:t>Obtain DNS server address automatically</a:t>
            </a:r>
            <a:r>
              <a:rPr lang="en-US" dirty="0"/>
              <a:t>.</a:t>
            </a:r>
          </a:p>
          <a:p>
            <a:pPr>
              <a:lnSpc>
                <a:spcPct val="85000"/>
              </a:lnSpc>
              <a:spcBef>
                <a:spcPct val="30000"/>
              </a:spcBef>
            </a:pPr>
            <a:endParaRPr lang="en-US" dirty="0"/>
          </a:p>
        </p:txBody>
      </p:sp>
      <p:sp>
        <p:nvSpPr>
          <p:cNvPr id="3" name="Rectangle 2">
            <a:extLst>
              <a:ext uri="{FF2B5EF4-FFF2-40B4-BE49-F238E27FC236}">
                <a16:creationId xmlns:a16="http://schemas.microsoft.com/office/drawing/2014/main" id="{807D8786-A352-1549-ACB6-B3928D449601}"/>
              </a:ext>
            </a:extLst>
          </p:cNvPr>
          <p:cNvSpPr/>
          <p:nvPr/>
        </p:nvSpPr>
        <p:spPr>
          <a:xfrm>
            <a:off x="4856480" y="3961932"/>
            <a:ext cx="414216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uses DHCPv6 and SLAAC (Stateless Address Autoconfiguration) for dynamic address allocation.</a:t>
            </a:r>
            <a:endParaRPr lang="en-US" sz="1400" dirty="0">
              <a:solidFill>
                <a:srgbClr val="000000"/>
              </a:solidFill>
            </a:endParaRPr>
          </a:p>
        </p:txBody>
      </p:sp>
      <p:pic>
        <p:nvPicPr>
          <p:cNvPr id="2" name="Picture 1">
            <a:extLst>
              <a:ext uri="{FF2B5EF4-FFF2-40B4-BE49-F238E27FC236}">
                <a16:creationId xmlns:a16="http://schemas.microsoft.com/office/drawing/2014/main" id="{C64E9A44-0E92-5E48-9CDF-6DB173E876A5}"/>
              </a:ext>
            </a:extLst>
          </p:cNvPr>
          <p:cNvPicPr>
            <a:picLocks noChangeAspect="1"/>
          </p:cNvPicPr>
          <p:nvPr/>
        </p:nvPicPr>
        <p:blipFill>
          <a:blip r:embed="rId4"/>
          <a:stretch>
            <a:fillRect/>
          </a:stretch>
        </p:blipFill>
        <p:spPr>
          <a:xfrm>
            <a:off x="5679440" y="938988"/>
            <a:ext cx="2540000" cy="2882900"/>
          </a:xfrm>
          <a:prstGeom prst="rect">
            <a:avLst/>
          </a:prstGeom>
        </p:spPr>
      </p:pic>
    </p:spTree>
    <p:custDataLst>
      <p:tags r:id="rId1"/>
    </p:custDataLst>
    <p:extLst>
      <p:ext uri="{BB962C8B-B14F-4D97-AF65-F5344CB8AC3E}">
        <p14:creationId xmlns:p14="http://schemas.microsoft.com/office/powerpoint/2010/main" val="343601574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GUI</a:t>
            </a:r>
          </a:p>
        </p:txBody>
      </p:sp>
      <p:sp>
        <p:nvSpPr>
          <p:cNvPr id="8195" name="Rectangle 6"/>
          <p:cNvSpPr>
            <a:spLocks noGrp="1" noChangeArrowheads="1"/>
          </p:cNvSpPr>
          <p:nvPr>
            <p:ph idx="1"/>
          </p:nvPr>
        </p:nvSpPr>
        <p:spPr>
          <a:xfrm>
            <a:off x="145357" y="798944"/>
            <a:ext cx="3939626" cy="3735939"/>
          </a:xfrm>
        </p:spPr>
        <p:txBody>
          <a:bodyPr/>
          <a:lstStyle/>
          <a:p>
            <a:pPr>
              <a:buFont typeface="Arial" panose="020B0604020202020204" pitchFamily="34" charset="0"/>
              <a:buChar char="•"/>
            </a:pPr>
            <a:r>
              <a:rPr lang="en-US" dirty="0"/>
              <a:t>A GUI allows the user to interact with the system using an environment of graphical icons, menus, and windows.</a:t>
            </a:r>
          </a:p>
          <a:p>
            <a:pPr>
              <a:buFont typeface="Arial" panose="020B0604020202020204" pitchFamily="34" charset="0"/>
              <a:buChar char="•"/>
            </a:pPr>
            <a:r>
              <a:rPr lang="en-US" dirty="0"/>
              <a:t>A GUI is more user-friendly and requires less knowledge of the underlying command structure that controls the system.</a:t>
            </a:r>
          </a:p>
          <a:p>
            <a:pPr>
              <a:buFont typeface="Arial" panose="020B0604020202020204" pitchFamily="34" charset="0"/>
              <a:buChar char="•"/>
            </a:pPr>
            <a:r>
              <a:rPr lang="en-US" altLang="ja-JP" dirty="0"/>
              <a:t>Examples of these are: Windows, macOS, Linux KDE, Apple iOS and Android.</a:t>
            </a:r>
          </a:p>
          <a:p>
            <a:pPr>
              <a:buFont typeface="Arial" panose="020B0604020202020204" pitchFamily="34" charset="0"/>
              <a:buChar char="•"/>
            </a:pPr>
            <a:r>
              <a:rPr lang="en-US" dirty="0"/>
              <a:t>GUIs can fail, crash, or simply not operate as specified. For these reasons, network devices are typically accessed through a CLI.</a:t>
            </a:r>
            <a:endParaRPr lang="en-US" altLang="ja-JP" dirty="0"/>
          </a:p>
        </p:txBody>
      </p:sp>
      <p:pic>
        <p:nvPicPr>
          <p:cNvPr id="2" name="Picture 1">
            <a:extLst>
              <a:ext uri="{FF2B5EF4-FFF2-40B4-BE49-F238E27FC236}">
                <a16:creationId xmlns:a16="http://schemas.microsoft.com/office/drawing/2014/main" id="{7ADEAEA9-9EB4-0945-AFC7-F32A24E8D883}"/>
              </a:ext>
            </a:extLst>
          </p:cNvPr>
          <p:cNvPicPr>
            <a:picLocks noChangeAspect="1"/>
          </p:cNvPicPr>
          <p:nvPr/>
        </p:nvPicPr>
        <p:blipFill>
          <a:blip r:embed="rId4"/>
          <a:stretch>
            <a:fillRect/>
          </a:stretch>
        </p:blipFill>
        <p:spPr>
          <a:xfrm>
            <a:off x="4193871" y="1179476"/>
            <a:ext cx="4640912" cy="2784547"/>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br>
              <a:rPr lang="en-US" dirty="0">
                <a:latin typeface="Arial" charset="0"/>
              </a:rPr>
            </a:br>
            <a:r>
              <a:rPr lang="en-US" dirty="0">
                <a:latin typeface="Arial" charset="0"/>
              </a:rPr>
              <a:t>Switch Virtual Interface Configuration</a:t>
            </a:r>
          </a:p>
        </p:txBody>
      </p:sp>
      <p:sp>
        <p:nvSpPr>
          <p:cNvPr id="4" name="Content Placeholder 3"/>
          <p:cNvSpPr>
            <a:spLocks noGrp="1"/>
          </p:cNvSpPr>
          <p:nvPr>
            <p:ph idx="1"/>
          </p:nvPr>
        </p:nvSpPr>
        <p:spPr>
          <a:xfrm>
            <a:off x="661958" y="982574"/>
            <a:ext cx="7820083" cy="1763572"/>
          </a:xfrm>
        </p:spPr>
        <p:txBody>
          <a:bodyPr/>
          <a:lstStyle/>
          <a:p>
            <a:pPr marL="0" indent="0">
              <a:lnSpc>
                <a:spcPct val="85000"/>
              </a:lnSpc>
              <a:spcBef>
                <a:spcPct val="30000"/>
              </a:spcBef>
              <a:buNone/>
            </a:pPr>
            <a:r>
              <a:rPr lang="en-US" dirty="0"/>
              <a:t>To access the switch remotely, an IP address and a subnet mask must be configured on the SVI. </a:t>
            </a:r>
          </a:p>
          <a:p>
            <a:pPr marL="0" indent="0">
              <a:lnSpc>
                <a:spcPct val="85000"/>
              </a:lnSpc>
              <a:spcBef>
                <a:spcPct val="30000"/>
              </a:spcBef>
              <a:buNone/>
            </a:pPr>
            <a:r>
              <a:rPr lang="en-US" dirty="0"/>
              <a:t>To configure an SVI on a switch:</a:t>
            </a:r>
          </a:p>
          <a:p>
            <a:pPr lvl="1">
              <a:lnSpc>
                <a:spcPct val="85000"/>
              </a:lnSpc>
              <a:spcBef>
                <a:spcPct val="30000"/>
              </a:spcBef>
            </a:pPr>
            <a:r>
              <a:rPr lang="en-US" dirty="0"/>
              <a:t>Enter the </a:t>
            </a:r>
            <a:r>
              <a:rPr lang="en-US" b="1" dirty="0"/>
              <a:t>interface vlan 1 </a:t>
            </a:r>
            <a:r>
              <a:rPr lang="en-US" dirty="0"/>
              <a:t>command in global configuration mode.</a:t>
            </a:r>
          </a:p>
          <a:p>
            <a:pPr lvl="1">
              <a:lnSpc>
                <a:spcPct val="85000"/>
              </a:lnSpc>
              <a:spcBef>
                <a:spcPct val="30000"/>
              </a:spcBef>
            </a:pPr>
            <a:r>
              <a:rPr lang="en-US" dirty="0"/>
              <a:t>Next assign an IPv4 address using the </a:t>
            </a:r>
            <a:r>
              <a:rPr lang="en-US" b="1" dirty="0"/>
              <a:t>ip address</a:t>
            </a:r>
            <a:r>
              <a:rPr lang="en-US" dirty="0"/>
              <a:t> </a:t>
            </a:r>
            <a:r>
              <a:rPr lang="en-US" i="1" dirty="0"/>
              <a:t>ip-address subnet-mask command.</a:t>
            </a:r>
          </a:p>
          <a:p>
            <a:pPr lvl="1">
              <a:lnSpc>
                <a:spcPct val="85000"/>
              </a:lnSpc>
              <a:spcBef>
                <a:spcPct val="30000"/>
              </a:spcBef>
            </a:pPr>
            <a:r>
              <a:rPr lang="en-US" dirty="0"/>
              <a:t>Finally, enable the virtual interface using the </a:t>
            </a:r>
            <a:r>
              <a:rPr lang="en-US" b="1" dirty="0"/>
              <a:t>no shutdown </a:t>
            </a:r>
            <a:r>
              <a:rPr lang="en-US" dirty="0"/>
              <a:t>command. </a:t>
            </a:r>
          </a:p>
          <a:p>
            <a:pPr>
              <a:lnSpc>
                <a:spcPct val="85000"/>
              </a:lnSpc>
              <a:spcBef>
                <a:spcPct val="30000"/>
              </a:spcBef>
            </a:pPr>
            <a:endParaRPr lang="en-US" dirty="0"/>
          </a:p>
        </p:txBody>
      </p:sp>
      <p:pic>
        <p:nvPicPr>
          <p:cNvPr id="2" name="Picture 1">
            <a:extLst>
              <a:ext uri="{FF2B5EF4-FFF2-40B4-BE49-F238E27FC236}">
                <a16:creationId xmlns:a16="http://schemas.microsoft.com/office/drawing/2014/main" id="{FCAFA39A-A4D6-AC42-B002-4D770021DB7D}"/>
              </a:ext>
            </a:extLst>
          </p:cNvPr>
          <p:cNvPicPr>
            <a:picLocks noChangeAspect="1"/>
          </p:cNvPicPr>
          <p:nvPr/>
        </p:nvPicPr>
        <p:blipFill>
          <a:blip r:embed="rId4"/>
          <a:stretch>
            <a:fillRect/>
          </a:stretch>
        </p:blipFill>
        <p:spPr>
          <a:xfrm>
            <a:off x="1955799" y="3203284"/>
            <a:ext cx="5232400" cy="838200"/>
          </a:xfrm>
          <a:prstGeom prst="rect">
            <a:avLst/>
          </a:prstGeom>
        </p:spPr>
      </p:pic>
    </p:spTree>
    <p:custDataLst>
      <p:tags r:id="rId1"/>
    </p:custDataLst>
    <p:extLst>
      <p:ext uri="{BB962C8B-B14F-4D97-AF65-F5344CB8AC3E}">
        <p14:creationId xmlns:p14="http://schemas.microsoft.com/office/powerpoint/2010/main" val="59382395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Configure IP Addressing</a:t>
            </a:r>
            <a:br>
              <a:rPr lang="en-US" altLang="en-US" sz="1600" dirty="0"/>
            </a:br>
            <a:r>
              <a:rPr lang="en-US" altLang="en-US" dirty="0"/>
              <a:t>Packet Tracer – Implement Basic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r>
              <a:rPr lang="en-US" dirty="0"/>
              <a:t>Perform a Basic Configuration on two switches</a:t>
            </a:r>
          </a:p>
          <a:p>
            <a:r>
              <a:rPr lang="en-US" dirty="0"/>
              <a:t>Configure the PCs</a:t>
            </a:r>
          </a:p>
          <a:p>
            <a:r>
              <a:rPr lang="en-US" dirty="0"/>
              <a:t>Configure the Switch Management Interface</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815222214"/>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38960"/>
            <a:ext cx="8231464" cy="878840"/>
          </a:xfrm>
        </p:spPr>
        <p:txBody>
          <a:bodyPr/>
          <a:lstStyle/>
          <a:p>
            <a:r>
              <a:rPr lang="en-US" sz="4000" dirty="0">
                <a:solidFill>
                  <a:schemeClr val="accent5">
                    <a:lumMod val="40000"/>
                    <a:lumOff val="60000"/>
                  </a:schemeClr>
                </a:solidFill>
              </a:rPr>
              <a:t>2.8 Verify Connectivity</a:t>
            </a:r>
          </a:p>
        </p:txBody>
      </p:sp>
    </p:spTree>
    <p:custDataLst>
      <p:tags r:id="rId1"/>
    </p:custDataLst>
    <p:extLst>
      <p:ext uri="{BB962C8B-B14F-4D97-AF65-F5344CB8AC3E}">
        <p14:creationId xmlns:p14="http://schemas.microsoft.com/office/powerpoint/2010/main" val="2611923369"/>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br>
              <a:rPr lang="en-US" altLang="en-US" dirty="0"/>
            </a:br>
            <a:r>
              <a:rPr lang="en-US" altLang="en-US" dirty="0"/>
              <a:t>Video – Test the Interface Assignment</a:t>
            </a:r>
          </a:p>
        </p:txBody>
      </p:sp>
      <p:sp>
        <p:nvSpPr>
          <p:cNvPr id="5" name="Rectangle 6">
            <a:extLst>
              <a:ext uri="{FF2B5EF4-FFF2-40B4-BE49-F238E27FC236}">
                <a16:creationId xmlns:a16="http://schemas.microsoft.com/office/drawing/2014/main" id="{2DFE6A00-3F69-8844-854B-25DE4C1FA263}"/>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r>
              <a:rPr lang="en-US" dirty="0"/>
              <a:t>Connect a console cable from the PC to the switch</a:t>
            </a:r>
          </a:p>
          <a:p>
            <a:r>
              <a:rPr lang="en-US" dirty="0"/>
              <a:t>Use the terminal emulation program and accept the defaults to bring you to the command line</a:t>
            </a:r>
          </a:p>
          <a:p>
            <a:r>
              <a:rPr lang="en-US" dirty="0"/>
              <a:t>Use enable to enter privileged EXEC mode</a:t>
            </a:r>
          </a:p>
          <a:p>
            <a:r>
              <a:rPr lang="en-US" dirty="0"/>
              <a:t>Use the global configuration mode and the interface configuration mode to enter the no shutdown  command</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4079251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br>
              <a:rPr lang="en-US" altLang="en-US" dirty="0"/>
            </a:br>
            <a:r>
              <a:rPr lang="en-US" altLang="en-US" dirty="0"/>
              <a:t>Video – Test End-to-End Connectivity</a:t>
            </a:r>
          </a:p>
        </p:txBody>
      </p:sp>
      <p:sp>
        <p:nvSpPr>
          <p:cNvPr id="4" name="Rectangle 6">
            <a:extLst>
              <a:ext uri="{FF2B5EF4-FFF2-40B4-BE49-F238E27FC236}">
                <a16:creationId xmlns:a16="http://schemas.microsoft.com/office/drawing/2014/main" id="{FB60464C-0A80-A940-A33A-E874557E1CD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use of the ping command to test connectivity on both switches and both PCs. </a:t>
            </a:r>
            <a:endParaRPr lang="en-US" sz="1500" dirty="0"/>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94968395"/>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2.9 Module Practice and Quiz</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33862"/>
            <a:ext cx="9144000" cy="592921"/>
          </a:xfrm>
        </p:spPr>
        <p:txBody>
          <a:bodyPr/>
          <a:lstStyle/>
          <a:p>
            <a:r>
              <a:rPr lang="en-US" altLang="en-US" sz="1600" dirty="0"/>
              <a:t>Module Practice and Quiz</a:t>
            </a:r>
            <a:br>
              <a:rPr lang="en-US" altLang="en-US" sz="1600" dirty="0"/>
            </a:br>
            <a:r>
              <a:rPr lang="en-US" altLang="en-US" dirty="0"/>
              <a:t>Packet Tracer – Basic Switch and End Device Configuration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a:t>
            </a:r>
          </a:p>
          <a:p>
            <a:r>
              <a:rPr lang="en-US" dirty="0"/>
              <a:t>Configure hostnames and IP addresses on two switches</a:t>
            </a:r>
          </a:p>
          <a:p>
            <a:r>
              <a:rPr lang="en-US" dirty="0"/>
              <a:t>Use Cisco IOS commands to specify or limit access to the device configurations</a:t>
            </a:r>
          </a:p>
          <a:p>
            <a:r>
              <a:rPr lang="en-US" dirty="0"/>
              <a:t>Use IOS commands to save the running configuration</a:t>
            </a:r>
          </a:p>
          <a:p>
            <a:r>
              <a:rPr lang="en-US" dirty="0"/>
              <a:t>Configure two host devices with IP addresses</a:t>
            </a:r>
          </a:p>
          <a:p>
            <a:r>
              <a:rPr lang="en-US" dirty="0"/>
              <a:t>Verify connectivity between the two PC end devices</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107446697"/>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521439"/>
          </a:xfrm>
        </p:spPr>
        <p:txBody>
          <a:bodyPr/>
          <a:lstStyle/>
          <a:p>
            <a:r>
              <a:rPr lang="en-US" altLang="en-US" sz="1600" dirty="0"/>
              <a:t>Module Practice and Quiz</a:t>
            </a:r>
            <a:br>
              <a:rPr lang="en-US" altLang="en-US" dirty="0"/>
            </a:br>
            <a:r>
              <a:rPr lang="en-US" altLang="en-US" dirty="0"/>
              <a:t>Packet Tracer - Basic Switch and End Device Configuration – Physical Mode</a:t>
            </a:r>
            <a:br>
              <a:rPr lang="en-US" altLang="en-US" dirty="0"/>
            </a:br>
            <a:r>
              <a:rPr lang="en-US" altLang="en-US" dirty="0"/>
              <a:t>Lab – Basic Switch and End Device Configuration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247337" y="1902618"/>
            <a:ext cx="8649325" cy="2338969"/>
          </a:xfrm>
        </p:spPr>
        <p:txBody>
          <a:bodyPr/>
          <a:lstStyle/>
          <a:p>
            <a:pPr marL="0" indent="0">
              <a:buNone/>
            </a:pPr>
            <a:r>
              <a:rPr lang="en-US" dirty="0"/>
              <a:t>In both the Packet Tracer Physical Mode activity and in the Lab, you will complete the following objectives: </a:t>
            </a:r>
          </a:p>
          <a:p>
            <a:pPr>
              <a:buFont typeface="Arial" panose="020B0604020202020204" pitchFamily="34" charset="0"/>
              <a:buChar char="•"/>
            </a:pPr>
            <a:r>
              <a:rPr lang="en-US" dirty="0"/>
              <a:t>Set Up the Network Topology</a:t>
            </a:r>
          </a:p>
          <a:p>
            <a:pPr>
              <a:buFont typeface="Arial" panose="020B0604020202020204" pitchFamily="34" charset="0"/>
              <a:buChar char="•"/>
            </a:pPr>
            <a:r>
              <a:rPr lang="en-US" dirty="0"/>
              <a:t>Configure PC Hosts</a:t>
            </a:r>
          </a:p>
          <a:p>
            <a:pPr>
              <a:buFont typeface="Arial" panose="020B0604020202020204" pitchFamily="34" charset="0"/>
              <a:buChar char="•"/>
            </a:pPr>
            <a:r>
              <a:rPr lang="en-US" dirty="0"/>
              <a:t>Configure and Verify Basic Switch Settings</a:t>
            </a:r>
          </a:p>
          <a:p>
            <a:pPr marL="0" indent="0">
              <a:buNone/>
            </a:pPr>
            <a:endParaRPr lang="en-US" dirty="0"/>
          </a:p>
        </p:txBody>
      </p:sp>
    </p:spTree>
    <p:custDataLst>
      <p:tags r:id="rId1"/>
    </p:custDataLst>
    <p:extLst>
      <p:ext uri="{BB962C8B-B14F-4D97-AF65-F5344CB8AC3E}">
        <p14:creationId xmlns:p14="http://schemas.microsoft.com/office/powerpoint/2010/main" val="866380527"/>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4"/>
            <a:ext cx="5859203" cy="3539376"/>
          </a:xfrm>
        </p:spPr>
        <p:txBody>
          <a:bodyPr/>
          <a:lstStyle/>
          <a:p>
            <a:pPr>
              <a:lnSpc>
                <a:spcPct val="85000"/>
              </a:lnSpc>
              <a:spcBef>
                <a:spcPct val="30000"/>
              </a:spcBef>
              <a:buFont typeface="Arial" panose="020B0604020202020204" pitchFamily="34" charset="0"/>
              <a:buChar char="•"/>
            </a:pPr>
            <a:r>
              <a:rPr lang="en-US" sz="1350" dirty="0"/>
              <a:t>All end devices and network devices require an operating system (OS).</a:t>
            </a:r>
          </a:p>
          <a:p>
            <a:pPr>
              <a:lnSpc>
                <a:spcPct val="85000"/>
              </a:lnSpc>
              <a:spcBef>
                <a:spcPct val="30000"/>
              </a:spcBef>
              <a:buFont typeface="Arial" panose="020B0604020202020204" pitchFamily="34" charset="0"/>
              <a:buChar char="•"/>
            </a:pPr>
            <a:r>
              <a:rPr lang="en-US" sz="1350" dirty="0"/>
              <a:t>Cisco IOS software separates management access into the following two command modes: User EXEC Mode and Privileged EXEC Mode.</a:t>
            </a:r>
          </a:p>
          <a:p>
            <a:pPr>
              <a:lnSpc>
                <a:spcPct val="85000"/>
              </a:lnSpc>
              <a:spcBef>
                <a:spcPct val="30000"/>
              </a:spcBef>
              <a:buFont typeface="Arial" panose="020B0604020202020204" pitchFamily="34" charset="0"/>
              <a:buChar char="•"/>
            </a:pPr>
            <a:r>
              <a:rPr lang="en-US" sz="1350" dirty="0"/>
              <a:t>Global configuration mode is accessed before other specific configuration modes. From global config mode, the user can enter different subconfiguration modes.</a:t>
            </a:r>
          </a:p>
          <a:p>
            <a:pPr>
              <a:lnSpc>
                <a:spcPct val="85000"/>
              </a:lnSpc>
              <a:spcBef>
                <a:spcPct val="30000"/>
              </a:spcBef>
              <a:buFont typeface="Arial" panose="020B0604020202020204" pitchFamily="34" charset="0"/>
              <a:buChar char="•"/>
            </a:pPr>
            <a:r>
              <a:rPr lang="en-US" sz="1350" dirty="0"/>
              <a:t>Each IOS command has a specific format or syntax and can only be executed in the appropriate mode. </a:t>
            </a:r>
          </a:p>
          <a:p>
            <a:pPr>
              <a:lnSpc>
                <a:spcPct val="85000"/>
              </a:lnSpc>
              <a:spcBef>
                <a:spcPct val="30000"/>
              </a:spcBef>
              <a:buFont typeface="Arial" panose="020B0604020202020204" pitchFamily="34" charset="0"/>
              <a:buChar char="•"/>
            </a:pPr>
            <a:r>
              <a:rPr lang="en-US" sz="1350" dirty="0"/>
              <a:t>Basic device configurations- hostname, password, encrypt passwords and banner. </a:t>
            </a:r>
          </a:p>
          <a:p>
            <a:pPr>
              <a:lnSpc>
                <a:spcPct val="85000"/>
              </a:lnSpc>
              <a:spcBef>
                <a:spcPct val="30000"/>
              </a:spcBef>
              <a:buFont typeface="Arial" panose="020B0604020202020204" pitchFamily="34" charset="0"/>
              <a:buChar char="•"/>
            </a:pPr>
            <a:r>
              <a:rPr lang="en-US" sz="1350" dirty="0"/>
              <a:t>There are two system files that store the device configuration: startup-config and running-config.</a:t>
            </a:r>
          </a:p>
          <a:p>
            <a:pPr>
              <a:lnSpc>
                <a:spcPct val="85000"/>
              </a:lnSpc>
              <a:spcBef>
                <a:spcPct val="30000"/>
              </a:spcBef>
              <a:buFont typeface="Arial" panose="020B0604020202020204" pitchFamily="34" charset="0"/>
              <a:buChar char="•"/>
            </a:pPr>
            <a:r>
              <a:rPr lang="en-US" sz="1350" dirty="0"/>
              <a:t>IP addresses enable devices to locate one another and establish end-to-end communication on the internet. Each end device on a network must be configured with an IP address. </a:t>
            </a:r>
          </a:p>
        </p:txBody>
      </p:sp>
      <p:pic>
        <p:nvPicPr>
          <p:cNvPr id="4098" name="Picture 2" descr="cisco 350x series stackable managed network switches">
            <a:extLst>
              <a:ext uri="{FF2B5EF4-FFF2-40B4-BE49-F238E27FC236}">
                <a16:creationId xmlns:a16="http://schemas.microsoft.com/office/drawing/2014/main" id="{6E891CCD-ED46-944C-8A2C-E9E0C037D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113" y="2825273"/>
            <a:ext cx="2858887" cy="1626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2 : Basic Switch and End Device Configuration</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012665612"/>
              </p:ext>
            </p:extLst>
          </p:nvPr>
        </p:nvGraphicFramePr>
        <p:xfrm>
          <a:off x="294640" y="650450"/>
          <a:ext cx="8520801" cy="3911390"/>
        </p:xfrm>
        <a:graphic>
          <a:graphicData uri="http://schemas.openxmlformats.org/drawingml/2006/table">
            <a:tbl>
              <a:tblPr firstRow="1" bandRow="1">
                <a:tableStyleId>{F5AB1C69-6EDB-4FF4-983F-18BD219EF322}</a:tableStyleId>
              </a:tblPr>
              <a:tblGrid>
                <a:gridCol w="2581436">
                  <a:extLst>
                    <a:ext uri="{9D8B030D-6E8A-4147-A177-3AD203B41FA5}">
                      <a16:colId xmlns:a16="http://schemas.microsoft.com/office/drawing/2014/main" val="2731093094"/>
                    </a:ext>
                  </a:extLst>
                </a:gridCol>
                <a:gridCol w="2878224">
                  <a:extLst>
                    <a:ext uri="{9D8B030D-6E8A-4147-A177-3AD203B41FA5}">
                      <a16:colId xmlns:a16="http://schemas.microsoft.com/office/drawing/2014/main" val="2353496225"/>
                    </a:ext>
                  </a:extLst>
                </a:gridCol>
                <a:gridCol w="3061141">
                  <a:extLst>
                    <a:ext uri="{9D8B030D-6E8A-4147-A177-3AD203B41FA5}">
                      <a16:colId xmlns:a16="http://schemas.microsoft.com/office/drawing/2014/main" val="572663217"/>
                    </a:ext>
                  </a:extLst>
                </a:gridCol>
              </a:tblGrid>
              <a:tr h="3911390">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operating system (OS)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GUI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shell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kernel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hardware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console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Secure Shell (SSH)</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Telnet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terminal emulation programs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user EXEC mode</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privileged EXEC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line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interface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Enable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configure terminal</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exit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argument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keyword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command syntax</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ping</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traceroute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help command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hot keys</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hostname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console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enable secret</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VTY line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banner motd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reload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erase 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DHCP</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switch virtual interface (SVI)</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ipconfig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ip int 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Purpose of an OS</a:t>
            </a:r>
          </a:p>
        </p:txBody>
      </p:sp>
      <p:sp>
        <p:nvSpPr>
          <p:cNvPr id="8195" name="Rectangle 6"/>
          <p:cNvSpPr>
            <a:spLocks noGrp="1" noChangeArrowheads="1"/>
          </p:cNvSpPr>
          <p:nvPr>
            <p:ph idx="1"/>
          </p:nvPr>
        </p:nvSpPr>
        <p:spPr>
          <a:xfrm>
            <a:off x="145357" y="925513"/>
            <a:ext cx="3939626" cy="1612619"/>
          </a:xfrm>
        </p:spPr>
        <p:txBody>
          <a:bodyPr/>
          <a:lstStyle/>
          <a:p>
            <a:pPr marL="0" indent="0">
              <a:spcAft>
                <a:spcPts val="100"/>
              </a:spcAft>
              <a:buNone/>
            </a:pPr>
            <a:r>
              <a:rPr lang="en-US" dirty="0"/>
              <a:t>PC operating system enables a user to do the following:</a:t>
            </a:r>
          </a:p>
          <a:p>
            <a:pPr lvl="1">
              <a:spcAft>
                <a:spcPts val="100"/>
              </a:spcAft>
            </a:pPr>
            <a:r>
              <a:rPr lang="en-US" sz="1600" dirty="0"/>
              <a:t>Use a mouse to make selections and run programs</a:t>
            </a:r>
          </a:p>
          <a:p>
            <a:pPr lvl="1">
              <a:spcAft>
                <a:spcPts val="100"/>
              </a:spcAft>
            </a:pPr>
            <a:r>
              <a:rPr lang="en-US" sz="1600" dirty="0"/>
              <a:t>Enter text and text-based commands</a:t>
            </a:r>
          </a:p>
          <a:p>
            <a:pPr lvl="1">
              <a:spcAft>
                <a:spcPts val="100"/>
              </a:spcAft>
            </a:pPr>
            <a:r>
              <a:rPr lang="en-US" sz="1600" dirty="0"/>
              <a:t>View output on a monitor</a:t>
            </a:r>
          </a:p>
          <a:p>
            <a:endParaRPr lang="en-US" dirty="0"/>
          </a:p>
        </p:txBody>
      </p:sp>
      <p:pic>
        <p:nvPicPr>
          <p:cNvPr id="4" name="Picture 3">
            <a:extLst>
              <a:ext uri="{FF2B5EF4-FFF2-40B4-BE49-F238E27FC236}">
                <a16:creationId xmlns:a16="http://schemas.microsoft.com/office/drawing/2014/main" id="{2DCD1440-8B72-004C-856F-8B0CCDB57229}"/>
              </a:ext>
            </a:extLst>
          </p:cNvPr>
          <p:cNvPicPr>
            <a:picLocks noChangeAspect="1"/>
          </p:cNvPicPr>
          <p:nvPr/>
        </p:nvPicPr>
        <p:blipFill>
          <a:blip r:embed="rId4"/>
          <a:stretch>
            <a:fillRect/>
          </a:stretch>
        </p:blipFill>
        <p:spPr>
          <a:xfrm>
            <a:off x="4467639" y="3277329"/>
            <a:ext cx="4572000" cy="477175"/>
          </a:xfrm>
          <a:prstGeom prst="rect">
            <a:avLst/>
          </a:prstGeom>
        </p:spPr>
      </p:pic>
      <p:sp>
        <p:nvSpPr>
          <p:cNvPr id="3" name="TextBox 2">
            <a:extLst>
              <a:ext uri="{FF2B5EF4-FFF2-40B4-BE49-F238E27FC236}">
                <a16:creationId xmlns:a16="http://schemas.microsoft.com/office/drawing/2014/main" id="{4ED2A273-C28D-844C-96D6-C04B52B686ED}"/>
              </a:ext>
            </a:extLst>
          </p:cNvPr>
          <p:cNvSpPr txBox="1"/>
          <p:nvPr/>
        </p:nvSpPr>
        <p:spPr>
          <a:xfrm>
            <a:off x="4651513" y="925513"/>
            <a:ext cx="4204251" cy="2062103"/>
          </a:xfrm>
          <a:prstGeom prst="rect">
            <a:avLst/>
          </a:prstGeom>
          <a:noFill/>
        </p:spPr>
        <p:txBody>
          <a:bodyPr wrap="square" rtlCol="0">
            <a:spAutoFit/>
          </a:bodyPr>
          <a:lstStyle/>
          <a:p>
            <a:r>
              <a:rPr lang="en-US" sz="1500" dirty="0">
                <a:solidFill>
                  <a:srgbClr val="000000"/>
                </a:solidFill>
              </a:rPr>
              <a:t>CLI-based network operating system enables a network technician to do the following:</a:t>
            </a:r>
          </a:p>
          <a:p>
            <a:pPr marL="742950" lvl="1" indent="-285750">
              <a:buClr>
                <a:schemeClr val="tx1"/>
              </a:buClr>
              <a:buFont typeface="Arial" panose="020B0604020202020204" pitchFamily="34" charset="0"/>
              <a:buChar char="•"/>
            </a:pPr>
            <a:r>
              <a:rPr lang="en-US" sz="1600" dirty="0">
                <a:solidFill>
                  <a:srgbClr val="000000"/>
                </a:solidFill>
              </a:rPr>
              <a:t>Use a keyboard to run CLI-based network programs</a:t>
            </a:r>
          </a:p>
          <a:p>
            <a:pPr marL="742950" lvl="1" indent="-285750">
              <a:buClr>
                <a:schemeClr val="tx1"/>
              </a:buClr>
              <a:buFont typeface="Arial" panose="020B0604020202020204" pitchFamily="34" charset="0"/>
              <a:buChar char="•"/>
            </a:pPr>
            <a:r>
              <a:rPr lang="en-US" sz="1600" dirty="0">
                <a:solidFill>
                  <a:srgbClr val="000000"/>
                </a:solidFill>
              </a:rPr>
              <a:t>Use a keyboard to enter text and text-based commands</a:t>
            </a:r>
          </a:p>
          <a:p>
            <a:pPr marL="742950" lvl="1" indent="-285750">
              <a:buClr>
                <a:schemeClr val="tx1"/>
              </a:buClr>
              <a:buFont typeface="Arial" panose="020B0604020202020204" pitchFamily="34" charset="0"/>
              <a:buChar char="•"/>
            </a:pPr>
            <a:r>
              <a:rPr lang="en-US" sz="1600" dirty="0">
                <a:solidFill>
                  <a:srgbClr val="000000"/>
                </a:solidFill>
              </a:rPr>
              <a:t>View output on a monitor</a:t>
            </a:r>
          </a:p>
          <a:p>
            <a:endParaRPr lang="en-US" dirty="0"/>
          </a:p>
        </p:txBody>
      </p:sp>
      <p:pic>
        <p:nvPicPr>
          <p:cNvPr id="7" name="Picture 6">
            <a:extLst>
              <a:ext uri="{FF2B5EF4-FFF2-40B4-BE49-F238E27FC236}">
                <a16:creationId xmlns:a16="http://schemas.microsoft.com/office/drawing/2014/main" id="{B5C56AB7-B6FD-7C4A-AE93-5B970B9CD55A}"/>
              </a:ext>
            </a:extLst>
          </p:cNvPr>
          <p:cNvPicPr>
            <a:picLocks noChangeAspect="1"/>
          </p:cNvPicPr>
          <p:nvPr/>
        </p:nvPicPr>
        <p:blipFill>
          <a:blip r:embed="rId5"/>
          <a:stretch>
            <a:fillRect/>
          </a:stretch>
        </p:blipFill>
        <p:spPr>
          <a:xfrm>
            <a:off x="364018" y="2605368"/>
            <a:ext cx="3035165" cy="1821099"/>
          </a:xfrm>
          <a:prstGeom prst="rect">
            <a:avLst/>
          </a:prstGeom>
        </p:spPr>
      </p:pic>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br>
              <a:rPr lang="en-US" altLang="en-US" dirty="0"/>
            </a:br>
            <a:r>
              <a:rPr lang="en-US" altLang="en-US" dirty="0"/>
              <a:t>Access Methods</a:t>
            </a:r>
          </a:p>
        </p:txBody>
      </p:sp>
      <p:sp>
        <p:nvSpPr>
          <p:cNvPr id="8195" name="Rectangle 2"/>
          <p:cNvSpPr>
            <a:spLocks noGrp="1" noChangeArrowheads="1"/>
          </p:cNvSpPr>
          <p:nvPr>
            <p:ph idx="1"/>
          </p:nvPr>
        </p:nvSpPr>
        <p:spPr>
          <a:xfrm>
            <a:off x="145357" y="823049"/>
            <a:ext cx="3939626" cy="3848341"/>
          </a:xfrm>
        </p:spPr>
        <p:txBody>
          <a:bodyPr/>
          <a:lstStyle/>
          <a:p>
            <a:pPr>
              <a:buFont typeface="Arial" panose="020B0604020202020204" pitchFamily="34" charset="0"/>
              <a:buChar char="•"/>
            </a:pPr>
            <a:r>
              <a:rPr lang="en-US" b="1" dirty="0"/>
              <a:t>Console</a:t>
            </a:r>
            <a:r>
              <a:rPr lang="en-US" dirty="0"/>
              <a:t> – A physical management port used to access a device in order to provide maintenance, such as performing the initial configurations.</a:t>
            </a:r>
          </a:p>
          <a:p>
            <a:pPr>
              <a:buFont typeface="Arial" panose="020B0604020202020204" pitchFamily="34" charset="0"/>
              <a:buChar char="•"/>
            </a:pPr>
            <a:r>
              <a:rPr lang="en-US" b="1" dirty="0"/>
              <a:t>Secure Shell (SSH) </a:t>
            </a:r>
            <a:r>
              <a:rPr lang="en-US" dirty="0"/>
              <a:t>– Establishes a secure remote CLI connection to a device, through a virtual interface, over a network. (</a:t>
            </a:r>
            <a:r>
              <a:rPr lang="en-US" sz="1400" dirty="0"/>
              <a:t>Note: This is the recommended method for remotely connecting to a device.)</a:t>
            </a:r>
            <a:endParaRPr lang="en-US" dirty="0"/>
          </a:p>
          <a:p>
            <a:pPr>
              <a:buFont typeface="Arial" panose="020B0604020202020204" pitchFamily="34" charset="0"/>
              <a:buChar char="•"/>
            </a:pPr>
            <a:r>
              <a:rPr lang="en-US" b="1" dirty="0"/>
              <a:t>Telnet</a:t>
            </a:r>
            <a:r>
              <a:rPr lang="en-US" dirty="0"/>
              <a:t> – Establishes an insecure remote CLI connection to a device over the network. </a:t>
            </a:r>
            <a:r>
              <a:rPr lang="en-US" sz="1400" dirty="0"/>
              <a:t>(Note: User authentication, passwords and commands are sent over the network in plaintext.) </a:t>
            </a:r>
          </a:p>
          <a:p>
            <a:endParaRPr lang="en-US" dirty="0"/>
          </a:p>
        </p:txBody>
      </p:sp>
      <p:pic>
        <p:nvPicPr>
          <p:cNvPr id="1030" name="Picture 6" descr="Computer, Utp, Network, Cisco, Color, Jack, Electronics">
            <a:extLst>
              <a:ext uri="{FF2B5EF4-FFF2-40B4-BE49-F238E27FC236}">
                <a16:creationId xmlns:a16="http://schemas.microsoft.com/office/drawing/2014/main" id="{4C65664B-D975-564C-9CD3-D54002E34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719" y="420168"/>
            <a:ext cx="2255201" cy="1689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id="{278A32F5-A519-9740-94B3-F014EAE86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114" y="2455883"/>
            <a:ext cx="4805378" cy="2041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242075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br>
              <a:rPr lang="en-US" altLang="en-US" dirty="0"/>
            </a:br>
            <a:r>
              <a:rPr lang="en-US" altLang="en-US" dirty="0"/>
              <a:t>Terminal Emulation Programs</a:t>
            </a:r>
          </a:p>
        </p:txBody>
      </p:sp>
      <p:sp>
        <p:nvSpPr>
          <p:cNvPr id="8195" name="Rectangle 2"/>
          <p:cNvSpPr>
            <a:spLocks noGrp="1" noChangeArrowheads="1"/>
          </p:cNvSpPr>
          <p:nvPr>
            <p:ph idx="1"/>
          </p:nvPr>
        </p:nvSpPr>
        <p:spPr>
          <a:xfrm>
            <a:off x="145357" y="823049"/>
            <a:ext cx="8710408" cy="1125021"/>
          </a:xfrm>
        </p:spPr>
        <p:txBody>
          <a:bodyPr/>
          <a:lstStyle/>
          <a:p>
            <a:pPr>
              <a:buFont typeface="Arial" panose="020B0604020202020204" pitchFamily="34" charset="0"/>
              <a:buChar char="•"/>
            </a:pPr>
            <a:r>
              <a:rPr lang="en-US" sz="1600" dirty="0"/>
              <a:t>Terminal emulation programs are used to connect to a network device by either a console port or by an SSH/Telnet connection. </a:t>
            </a:r>
          </a:p>
          <a:p>
            <a:pPr>
              <a:buFont typeface="Arial" panose="020B0604020202020204" pitchFamily="34" charset="0"/>
              <a:buChar char="•"/>
            </a:pPr>
            <a:r>
              <a:rPr lang="en-US" sz="1600" dirty="0"/>
              <a:t>There are several terminal emulation programs to chose from such as PuTTY, Tera Term and SecureCRT. </a:t>
            </a:r>
          </a:p>
          <a:p>
            <a:endParaRPr lang="en-US" dirty="0"/>
          </a:p>
        </p:txBody>
      </p:sp>
      <p:pic>
        <p:nvPicPr>
          <p:cNvPr id="4" name="Picture 1">
            <a:extLst>
              <a:ext uri="{FF2B5EF4-FFF2-40B4-BE49-F238E27FC236}">
                <a16:creationId xmlns:a16="http://schemas.microsoft.com/office/drawing/2014/main" id="{7F0AF5D8-D9EB-024A-817B-C5DEB0242C1B}"/>
              </a:ext>
            </a:extLst>
          </p:cNvPr>
          <p:cNvPicPr>
            <a:picLocks noChangeAspect="1"/>
          </p:cNvPicPr>
          <p:nvPr/>
        </p:nvPicPr>
        <p:blipFill>
          <a:blip r:embed="rId4"/>
          <a:stretch>
            <a:fillRect/>
          </a:stretch>
        </p:blipFill>
        <p:spPr>
          <a:xfrm>
            <a:off x="1266412" y="2255384"/>
            <a:ext cx="2353048" cy="2318343"/>
          </a:xfrm>
          <a:prstGeom prst="rect">
            <a:avLst/>
          </a:prstGeom>
        </p:spPr>
      </p:pic>
      <p:pic>
        <p:nvPicPr>
          <p:cNvPr id="2" name="Picture 2">
            <a:extLst>
              <a:ext uri="{FF2B5EF4-FFF2-40B4-BE49-F238E27FC236}">
                <a16:creationId xmlns:a16="http://schemas.microsoft.com/office/drawing/2014/main" id="{A4A3A789-DD45-614B-B429-DF1B86DEE16E}"/>
              </a:ext>
            </a:extLst>
          </p:cNvPr>
          <p:cNvPicPr>
            <a:picLocks noChangeAspect="1"/>
          </p:cNvPicPr>
          <p:nvPr/>
        </p:nvPicPr>
        <p:blipFill>
          <a:blip r:embed="rId5"/>
          <a:stretch>
            <a:fillRect/>
          </a:stretch>
        </p:blipFill>
        <p:spPr>
          <a:xfrm>
            <a:off x="4379782" y="2255384"/>
            <a:ext cx="4091609" cy="2297824"/>
          </a:xfrm>
          <a:prstGeom prst="rect">
            <a:avLst/>
          </a:prstGeom>
        </p:spPr>
      </p:pic>
    </p:spTree>
    <p:custDataLst>
      <p:tags r:id="rId1"/>
    </p:custDataLst>
    <p:extLst>
      <p:ext uri="{BB962C8B-B14F-4D97-AF65-F5344CB8AC3E}">
        <p14:creationId xmlns:p14="http://schemas.microsoft.com/office/powerpoint/2010/main" val="31471620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2.2 IOS Navigation</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8478</TotalTime>
  <Words>5368</Words>
  <Application>Microsoft Office PowerPoint</Application>
  <PresentationFormat>On-screen Show (16:9)</PresentationFormat>
  <Paragraphs>634</Paragraphs>
  <Slides>60</Slides>
  <Notes>60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CiscoSans</vt:lpstr>
      <vt:lpstr>CiscoSans ExtraLight</vt:lpstr>
      <vt:lpstr>Wingdings</vt:lpstr>
      <vt:lpstr>Default Theme</vt:lpstr>
      <vt:lpstr>Module 2: Basic Switch and End Device Configuration</vt:lpstr>
      <vt:lpstr>Module Objectives</vt:lpstr>
      <vt:lpstr>2.1 Cisco IOS Access</vt:lpstr>
      <vt:lpstr>Cisco IOS Access Operating Systems</vt:lpstr>
      <vt:lpstr>Cisco IOS Access GUI</vt:lpstr>
      <vt:lpstr>Cisco IOS Access Purpose of an OS</vt:lpstr>
      <vt:lpstr>Cisco IOS Access Access Methods</vt:lpstr>
      <vt:lpstr>Cisco IOS Access Terminal Emulation Programs</vt:lpstr>
      <vt:lpstr>2.2 IOS Navigation</vt:lpstr>
      <vt:lpstr>IOS Navigation Primary Command Modes</vt:lpstr>
      <vt:lpstr>IOS Navigation Configuration Mode and Subconfiguration Modes</vt:lpstr>
      <vt:lpstr>IOS Navigation Video – IOS CLI Primary Command Modes</vt:lpstr>
      <vt:lpstr>IOS Navigation Navigation Between IOS Modes</vt:lpstr>
      <vt:lpstr>IOS Navigation Navigation Between IOS Modes (Cont.)</vt:lpstr>
      <vt:lpstr>IOS Navigation Video – Navigation Between IOS Modes</vt:lpstr>
      <vt:lpstr>2.3 The Command Structure</vt:lpstr>
      <vt:lpstr>The Command Structure Basic IOS Command Structure</vt:lpstr>
      <vt:lpstr>The Command Structure IOS Command Syntax Check</vt:lpstr>
      <vt:lpstr>The Command Structure IOS Command Syntax Check (Cont.)</vt:lpstr>
      <vt:lpstr>The Command Structure IOS Help Features</vt:lpstr>
      <vt:lpstr>The Command Structure Video – Context Sensitive Help and Command Syntax Checker</vt:lpstr>
      <vt:lpstr>The Command Structure Hot Keys and Shortcuts</vt:lpstr>
      <vt:lpstr>The Command Structure Hot Keys and Shortcuts (Cont.)</vt:lpstr>
      <vt:lpstr>The Command Structure Hot Keys and Shortcuts (Cont.)</vt:lpstr>
      <vt:lpstr>The Command Structure Video – Hot Keys and Shortcuts</vt:lpstr>
      <vt:lpstr>The Command Structure Packet Tracer – Navigate the IOS</vt:lpstr>
      <vt:lpstr>The Command Structure Packet Tracer - Navigate the IOS by Using Tera Term for Console Connectivity – Physical Mode Lab - Navigate the IOS by Using Tera Term for Console Connectivity</vt:lpstr>
      <vt:lpstr>2.4 Basic Device Configuration</vt:lpstr>
      <vt:lpstr>Basic Device Configuration Device Names</vt:lpstr>
      <vt:lpstr>Basic Device Configuration Password Guidelines</vt:lpstr>
      <vt:lpstr>Basic Device Configuration Configure Passwords</vt:lpstr>
      <vt:lpstr>Basic Device Configuration Configure Passwords (Cont.)</vt:lpstr>
      <vt:lpstr>Basic Device Configuration Encrypt Passwords</vt:lpstr>
      <vt:lpstr>Basic Device Configuration Banner Messages</vt:lpstr>
      <vt:lpstr>Basic Device Configuration Video – Secure Administrative Access to a Switch</vt:lpstr>
      <vt:lpstr>2.5 Save Configurations</vt:lpstr>
      <vt:lpstr>Save Configurations Configuration Files</vt:lpstr>
      <vt:lpstr>Save Configurations Alter the Running Configurations</vt:lpstr>
      <vt:lpstr>Save Configurations Video – Alter the Running Configuration</vt:lpstr>
      <vt:lpstr>Save Configurations Capture Configuration to a Text File</vt:lpstr>
      <vt:lpstr>Save Configurations Capture Configuration to a Text File (Cont.)</vt:lpstr>
      <vt:lpstr>Save Configurations Packet Tracer – Configure Initial Switch Settings</vt:lpstr>
      <vt:lpstr>2.6 Ports and Addresses</vt:lpstr>
      <vt:lpstr>Ports and Addresses IP Addresses</vt:lpstr>
      <vt:lpstr>Ports and Addresses IP Addresses (Cont.)</vt:lpstr>
      <vt:lpstr>Ports and Addresses Interfaces and Ports</vt:lpstr>
      <vt:lpstr>2.7 Configure IP Addressing</vt:lpstr>
      <vt:lpstr>Configure IP Addressing Manual IP Address Configuration for End Devices</vt:lpstr>
      <vt:lpstr>Configure IP Addressing  Automatic IP Address Configuration for End Devices</vt:lpstr>
      <vt:lpstr>Configure IP Addressing Switch Virtual Interface Configuration</vt:lpstr>
      <vt:lpstr>Configure IP Addressing Packet Tracer – Implement Basic Connectivity</vt:lpstr>
      <vt:lpstr>2.8 Verify Connectivity</vt:lpstr>
      <vt:lpstr>Verify Connectivity Video – Test the Interface Assignment</vt:lpstr>
      <vt:lpstr>Verify Connectivity Video – Test End-to-End Connectivity</vt:lpstr>
      <vt:lpstr>2.9 Module Practice and Quiz</vt:lpstr>
      <vt:lpstr>Module Practice and Quiz Packet Tracer – Basic Switch and End Device Configuration</vt:lpstr>
      <vt:lpstr>Module Practice and Quiz Packet Tracer - Basic Switch and End Device Configuration – Physical Mode Lab – Basic Switch and End Device Configuration</vt:lpstr>
      <vt:lpstr>Module Practice and Quiz What did I learn in this module?</vt:lpstr>
      <vt:lpstr>Module 2 : Basic Switch and End Device Configuration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Ion Ganea</cp:lastModifiedBy>
  <cp:revision>231</cp:revision>
  <dcterms:created xsi:type="dcterms:W3CDTF">2019-10-18T06:21:22Z</dcterms:created>
  <dcterms:modified xsi:type="dcterms:W3CDTF">2025-02-18T14:59:58Z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