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3" r:id="rId1"/>
  </p:sldMasterIdLst>
  <p:notesMasterIdLst>
    <p:notesMasterId r:id="rId19"/>
  </p:notesMasterIdLst>
  <p:sldIdLst>
    <p:sldId id="256" r:id="rId2"/>
    <p:sldId id="263" r:id="rId3"/>
    <p:sldId id="265" r:id="rId4"/>
    <p:sldId id="279" r:id="rId5"/>
    <p:sldId id="285" r:id="rId6"/>
    <p:sldId id="282" r:id="rId7"/>
    <p:sldId id="280" r:id="rId8"/>
    <p:sldId id="284" r:id="rId9"/>
    <p:sldId id="288" r:id="rId10"/>
    <p:sldId id="286" r:id="rId11"/>
    <p:sldId id="287" r:id="rId12"/>
    <p:sldId id="283" r:id="rId13"/>
    <p:sldId id="289" r:id="rId14"/>
    <p:sldId id="290" r:id="rId15"/>
    <p:sldId id="291" r:id="rId16"/>
    <p:sldId id="281" r:id="rId17"/>
    <p:sldId id="264" r:id="rId18"/>
  </p:sldIdLst>
  <p:sldSz cx="9144000" cy="6858000" type="screen4x3"/>
  <p:notesSz cx="6858000" cy="9144000"/>
  <p:defaultTextStyle>
    <a:defPPr>
      <a:defRPr lang="ru-M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328C2CA4-FBD9-4C1A-8D80-3E124EFABB33}">
          <p14:sldIdLst>
            <p14:sldId id="256"/>
            <p14:sldId id="263"/>
            <p14:sldId id="265"/>
            <p14:sldId id="279"/>
            <p14:sldId id="285"/>
            <p14:sldId id="282"/>
            <p14:sldId id="280"/>
            <p14:sldId id="284"/>
            <p14:sldId id="288"/>
            <p14:sldId id="286"/>
            <p14:sldId id="287"/>
            <p14:sldId id="283"/>
            <p14:sldId id="289"/>
            <p14:sldId id="290"/>
            <p14:sldId id="291"/>
            <p14:sldId id="281"/>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72A0"/>
    <a:srgbClr val="394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4"/>
    <p:restoredTop sz="94582"/>
  </p:normalViewPr>
  <p:slideViewPr>
    <p:cSldViewPr>
      <p:cViewPr varScale="1">
        <p:scale>
          <a:sx n="120" d="100"/>
          <a:sy n="120" d="100"/>
        </p:scale>
        <p:origin x="1392"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7812308A-3E6C-49A1-892A-10C69484AC1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0C752349-0CB9-480E-A1D3-B071EC81F039}"/>
              </a:ext>
            </a:extLst>
          </p:cNvPr>
          <p:cNvSpPr>
            <a:spLocks noGrp="1" noRot="1" noChangeAspect="1" noChangeArrowheads="1"/>
          </p:cNvSpPr>
          <p:nvPr>
            <p:ph type="sldImg"/>
          </p:nvPr>
        </p:nvSpPr>
        <p:spPr bwMode="auto">
          <a:xfrm>
            <a:off x="-11798300" y="-11796713"/>
            <a:ext cx="11796712" cy="12490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6867" name="Rectangle 3">
            <a:extLst>
              <a:ext uri="{FF2B5EF4-FFF2-40B4-BE49-F238E27FC236}">
                <a16:creationId xmlns:a16="http://schemas.microsoft.com/office/drawing/2014/main" id="{0B4A6445-A9A2-4F6E-B636-02875737D368}"/>
              </a:ext>
            </a:extLst>
          </p:cNvPr>
          <p:cNvSpPr>
            <a:spLocks noGrp="1" noChangeArrowheads="1"/>
          </p:cNvSpPr>
          <p:nvPr>
            <p:ph type="body"/>
          </p:nvPr>
        </p:nvSpPr>
        <p:spPr bwMode="auto">
          <a:xfrm>
            <a:off x="685800" y="4343400"/>
            <a:ext cx="5483225" cy="41116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ACEBFBBF-0B4A-4C39-8C42-4DFAAE0A1B2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a:extLst>
              <a:ext uri="{FF2B5EF4-FFF2-40B4-BE49-F238E27FC236}">
                <a16:creationId xmlns:a16="http://schemas.microsoft.com/office/drawing/2014/main" id="{BE0894B0-11C8-4BE3-A97D-3E4203E31BF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E5A9B88-B4F5-9F28-B87E-D77FFEB77E7D}"/>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AAA4A555-4689-D2DA-9B86-78F166CA4937}"/>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A6696813-698E-6804-DDE4-C505CC045E2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5865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A15187E-6DD5-586E-074C-7DAEE59CDE26}"/>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ABE9698E-B1FD-D4F6-0BB1-AFB264D2259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D0616468-4BB7-BB8A-ABC9-01D2DCE8424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0240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E580EA2-988C-4AE3-3669-26D2A4BC8F15}"/>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A3B46CA8-A901-45C7-D32F-7A19A0BC4F1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632C5A53-388F-ABAA-23BC-EB66695860B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4507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088C44E-D01A-618E-FE45-F34085BA9BF9}"/>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DC8B3ADF-EC76-A6E6-49B1-6523DBF40210}"/>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32563091-B4CD-EED7-9097-CFA8756EC63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5281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21EE285-1FAC-07D2-7023-890F96B4880D}"/>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157DBC2B-0DC6-5BAB-189C-099E0C17237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F6D628E9-4AE2-BC64-ECA0-A616B3CA2A2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9221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EC136AF-5280-4A3F-5FC4-7C9F127765E0}"/>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E5BD4C67-BD66-A44E-717B-FD19415D3F8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0F60FF3D-D164-5BE7-ABC0-0EFB3F1F11A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5748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3298C48-2450-ED2F-C615-7B05E98D352F}"/>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BF97B4EF-F03A-F988-9CC0-6463089A757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FFB154A3-B938-4189-F192-93E65E99A61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8454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0CC45F5-B7AE-A293-DD22-4920F1F072DD}"/>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57C941F5-1C34-9D0E-021E-E20DF1C1B9B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A2F4996E-C873-B994-04E6-B1A8EB463D5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9199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B016BB7D-D1E3-4A05-AD40-BB7BFB8F6D67}"/>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AEC244A1-9614-4451-9BF5-6937207EDD5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091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FF06FEF-EBEA-5B72-1934-5490A6244F16}"/>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58B4BBA0-2DB5-7C6F-74CD-C630517AE138}"/>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A2A818F0-2003-4FA0-C9EB-C913FE94922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0499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21C02B-3D77-7D06-022F-1352688F6657}"/>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4CD08589-21ED-D109-F6E7-72B22102603D}"/>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0DD0D9F7-9256-AEA0-4A3A-3C72F389269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5669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57DFBF-FD41-7F9A-F1F0-A6CF86B7290C}"/>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1A2947A2-DCC1-2831-EADA-6E282E2F6E86}"/>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F7005D76-7E0B-B59B-5900-6D4F1CA141D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475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30BCC1C-187E-E985-5F54-88D4894D2718}"/>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04EC4033-B146-A703-ED60-15DB9E4CC6FC}"/>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328BF024-B128-966B-AC82-D5DA6F60B29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3890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1AA6B35-DC38-EC9D-41FA-FA16ED58EC55}"/>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91BAAE4A-9B92-F92D-5B49-4E3076038B58}"/>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55DDE57E-00D9-DE7A-2E79-F14463CB682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3745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790FCF-ED04-491F-A620-25C99C1EFD20}"/>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41A7C439-AE22-1016-5529-679FA3A88726}"/>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4AC3782F-39E6-8B1C-56EA-0212A856E5A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2078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9B8A3A1-8A97-4FB4-C21F-889DC65354C7}"/>
            </a:ext>
          </a:extLst>
        </p:cNvPr>
        <p:cNvGrpSpPr/>
        <p:nvPr/>
      </p:nvGrpSpPr>
      <p:grpSpPr>
        <a:xfrm>
          <a:off x="0" y="0"/>
          <a:ext cx="0" cy="0"/>
          <a:chOff x="0" y="0"/>
          <a:chExt cx="0" cy="0"/>
        </a:xfrm>
      </p:grpSpPr>
      <p:sp>
        <p:nvSpPr>
          <p:cNvPr id="7170" name="Rectangle 1">
            <a:extLst>
              <a:ext uri="{FF2B5EF4-FFF2-40B4-BE49-F238E27FC236}">
                <a16:creationId xmlns:a16="http://schemas.microsoft.com/office/drawing/2014/main" id="{BBE098A3-5A47-E8E5-F183-B8E0A7F1C72F}"/>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D2AD95EB-5973-CFF1-C662-8B4345CBF83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9799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0B54E-45CB-80A6-CE2A-809BFBF6CA4A}"/>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ru-MD"/>
          </a:p>
        </p:txBody>
      </p:sp>
      <p:sp>
        <p:nvSpPr>
          <p:cNvPr id="3" name="Подзаголовок 2">
            <a:extLst>
              <a:ext uri="{FF2B5EF4-FFF2-40B4-BE49-F238E27FC236}">
                <a16:creationId xmlns:a16="http://schemas.microsoft.com/office/drawing/2014/main" id="{B17EFD29-2B52-BB79-2947-7552D647A8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MD"/>
          </a:p>
        </p:txBody>
      </p:sp>
      <p:sp>
        <p:nvSpPr>
          <p:cNvPr id="4" name="Дата 3">
            <a:extLst>
              <a:ext uri="{FF2B5EF4-FFF2-40B4-BE49-F238E27FC236}">
                <a16:creationId xmlns:a16="http://schemas.microsoft.com/office/drawing/2014/main" id="{36A50347-58CB-3012-9549-30CDB28FE5ED}"/>
              </a:ext>
            </a:extLst>
          </p:cNvPr>
          <p:cNvSpPr>
            <a:spLocks noGrp="1"/>
          </p:cNvSpPr>
          <p:nvPr>
            <p:ph type="dt" sz="half" idx="10"/>
          </p:nvPr>
        </p:nvSpPr>
        <p:spPr/>
        <p:txBody>
          <a:bodyPr/>
          <a:lstStyle/>
          <a:p>
            <a:pPr>
              <a:defRPr/>
            </a:pPr>
            <a:endParaRPr lang="en-US" altLang="en-US"/>
          </a:p>
        </p:txBody>
      </p:sp>
      <p:sp>
        <p:nvSpPr>
          <p:cNvPr id="5" name="Нижний колонтитул 4">
            <a:extLst>
              <a:ext uri="{FF2B5EF4-FFF2-40B4-BE49-F238E27FC236}">
                <a16:creationId xmlns:a16="http://schemas.microsoft.com/office/drawing/2014/main" id="{1BB61F29-2498-DA4D-BCEF-B32476A0408D}"/>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8A0B2B12-DF21-ED9D-C97B-7E134BCD32E1}"/>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171202664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2CE385-3469-56B6-AE04-7734693DAA12}"/>
              </a:ext>
            </a:extLst>
          </p:cNvPr>
          <p:cNvSpPr>
            <a:spLocks noGrp="1"/>
          </p:cNvSpPr>
          <p:nvPr>
            <p:ph type="title"/>
          </p:nvPr>
        </p:nvSpPr>
        <p:spPr/>
        <p:txBody>
          <a:bodyPr/>
          <a:lstStyle/>
          <a:p>
            <a:r>
              <a:rPr lang="ru-RU"/>
              <a:t>Образец заголовка</a:t>
            </a:r>
            <a:endParaRPr lang="ru-MD"/>
          </a:p>
        </p:txBody>
      </p:sp>
      <p:sp>
        <p:nvSpPr>
          <p:cNvPr id="3" name="Вертикальный текст 2">
            <a:extLst>
              <a:ext uri="{FF2B5EF4-FFF2-40B4-BE49-F238E27FC236}">
                <a16:creationId xmlns:a16="http://schemas.microsoft.com/office/drawing/2014/main" id="{FBAA8DA5-1FC7-670B-BF96-DF22C51F778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Дата 3">
            <a:extLst>
              <a:ext uri="{FF2B5EF4-FFF2-40B4-BE49-F238E27FC236}">
                <a16:creationId xmlns:a16="http://schemas.microsoft.com/office/drawing/2014/main" id="{25E78F32-31E6-5CB6-41B6-61C717D8BC01}"/>
              </a:ext>
            </a:extLst>
          </p:cNvPr>
          <p:cNvSpPr>
            <a:spLocks noGrp="1"/>
          </p:cNvSpPr>
          <p:nvPr>
            <p:ph type="dt" sz="half" idx="10"/>
          </p:nvPr>
        </p:nvSpPr>
        <p:spPr/>
        <p:txBody>
          <a:bodyPr/>
          <a:lstStyle/>
          <a:p>
            <a:pPr>
              <a:defRPr/>
            </a:pPr>
            <a:endParaRPr lang="en-US" altLang="en-US"/>
          </a:p>
        </p:txBody>
      </p:sp>
      <p:sp>
        <p:nvSpPr>
          <p:cNvPr id="5" name="Нижний колонтитул 4">
            <a:extLst>
              <a:ext uri="{FF2B5EF4-FFF2-40B4-BE49-F238E27FC236}">
                <a16:creationId xmlns:a16="http://schemas.microsoft.com/office/drawing/2014/main" id="{B1FFD30B-53E8-AD50-2B5B-E957476F3666}"/>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25C86904-19CB-2150-0015-2D71FE16F4B2}"/>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260580371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84F5EDD-FF45-05A8-4310-7C39C7A9E567}"/>
              </a:ext>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ru-MD"/>
          </a:p>
        </p:txBody>
      </p:sp>
      <p:sp>
        <p:nvSpPr>
          <p:cNvPr id="3" name="Вертикальный текст 2">
            <a:extLst>
              <a:ext uri="{FF2B5EF4-FFF2-40B4-BE49-F238E27FC236}">
                <a16:creationId xmlns:a16="http://schemas.microsoft.com/office/drawing/2014/main" id="{F47A286F-6A38-4F1D-B616-55DFE7B1296D}"/>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Дата 3">
            <a:extLst>
              <a:ext uri="{FF2B5EF4-FFF2-40B4-BE49-F238E27FC236}">
                <a16:creationId xmlns:a16="http://schemas.microsoft.com/office/drawing/2014/main" id="{E6677309-27FF-606F-9CE2-8DCC63F48018}"/>
              </a:ext>
            </a:extLst>
          </p:cNvPr>
          <p:cNvSpPr>
            <a:spLocks noGrp="1"/>
          </p:cNvSpPr>
          <p:nvPr>
            <p:ph type="dt" sz="half" idx="10"/>
          </p:nvPr>
        </p:nvSpPr>
        <p:spPr/>
        <p:txBody>
          <a:bodyPr/>
          <a:lstStyle/>
          <a:p>
            <a:pPr>
              <a:defRPr/>
            </a:pPr>
            <a:endParaRPr lang="en-US" altLang="en-US"/>
          </a:p>
        </p:txBody>
      </p:sp>
      <p:sp>
        <p:nvSpPr>
          <p:cNvPr id="5" name="Нижний колонтитул 4">
            <a:extLst>
              <a:ext uri="{FF2B5EF4-FFF2-40B4-BE49-F238E27FC236}">
                <a16:creationId xmlns:a16="http://schemas.microsoft.com/office/drawing/2014/main" id="{EBDD02DB-EC25-0C58-CE88-D7EC7E4A0FF8}"/>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3FEBB436-3C7D-F9EE-DC8F-766798230257}"/>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179811450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1EA795-6D26-1815-EB34-4944840027E4}"/>
              </a:ext>
            </a:extLst>
          </p:cNvPr>
          <p:cNvSpPr>
            <a:spLocks noGrp="1"/>
          </p:cNvSpPr>
          <p:nvPr>
            <p:ph type="title"/>
          </p:nvPr>
        </p:nvSpPr>
        <p:spPr/>
        <p:txBody>
          <a:bodyPr/>
          <a:lstStyle/>
          <a:p>
            <a:r>
              <a:rPr lang="ru-RU"/>
              <a:t>Образец заголовка</a:t>
            </a:r>
            <a:endParaRPr lang="ru-MD"/>
          </a:p>
        </p:txBody>
      </p:sp>
      <p:sp>
        <p:nvSpPr>
          <p:cNvPr id="3" name="Объект 2">
            <a:extLst>
              <a:ext uri="{FF2B5EF4-FFF2-40B4-BE49-F238E27FC236}">
                <a16:creationId xmlns:a16="http://schemas.microsoft.com/office/drawing/2014/main" id="{D2DF2173-30E5-060D-540E-04E397E1283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Дата 3">
            <a:extLst>
              <a:ext uri="{FF2B5EF4-FFF2-40B4-BE49-F238E27FC236}">
                <a16:creationId xmlns:a16="http://schemas.microsoft.com/office/drawing/2014/main" id="{C44A0381-51DA-79CB-A922-D5F8B854174F}"/>
              </a:ext>
            </a:extLst>
          </p:cNvPr>
          <p:cNvSpPr>
            <a:spLocks noGrp="1"/>
          </p:cNvSpPr>
          <p:nvPr>
            <p:ph type="dt" sz="half" idx="10"/>
          </p:nvPr>
        </p:nvSpPr>
        <p:spPr/>
        <p:txBody>
          <a:bodyPr/>
          <a:lstStyle/>
          <a:p>
            <a:pPr>
              <a:defRPr/>
            </a:pPr>
            <a:endParaRPr lang="en-US" altLang="en-US"/>
          </a:p>
        </p:txBody>
      </p:sp>
      <p:sp>
        <p:nvSpPr>
          <p:cNvPr id="5" name="Нижний колонтитул 4">
            <a:extLst>
              <a:ext uri="{FF2B5EF4-FFF2-40B4-BE49-F238E27FC236}">
                <a16:creationId xmlns:a16="http://schemas.microsoft.com/office/drawing/2014/main" id="{3324C7FA-AE7E-B4A0-43BC-BDE24A29907D}"/>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3228F3EC-382F-5DA6-4315-8990E205B1AE}"/>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10498714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462F2A-C7F8-D1E4-ED25-1C1C19E7860F}"/>
              </a:ext>
            </a:extLst>
          </p:cNvPr>
          <p:cNvSpPr>
            <a:spLocks noGrp="1"/>
          </p:cNvSpPr>
          <p:nvPr>
            <p:ph type="title"/>
          </p:nvPr>
        </p:nvSpPr>
        <p:spPr>
          <a:xfrm>
            <a:off x="623887" y="1709738"/>
            <a:ext cx="7886700" cy="2852737"/>
          </a:xfrm>
        </p:spPr>
        <p:txBody>
          <a:bodyPr anchor="b"/>
          <a:lstStyle>
            <a:lvl1pPr>
              <a:defRPr sz="4500"/>
            </a:lvl1pPr>
          </a:lstStyle>
          <a:p>
            <a:r>
              <a:rPr lang="ru-RU"/>
              <a:t>Образец заголовка</a:t>
            </a:r>
            <a:endParaRPr lang="ru-MD"/>
          </a:p>
        </p:txBody>
      </p:sp>
      <p:sp>
        <p:nvSpPr>
          <p:cNvPr id="3" name="Текст 2">
            <a:extLst>
              <a:ext uri="{FF2B5EF4-FFF2-40B4-BE49-F238E27FC236}">
                <a16:creationId xmlns:a16="http://schemas.microsoft.com/office/drawing/2014/main" id="{56DA42A5-8B3B-475B-E67F-8BE7EAAEA0EC}"/>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8252EE7-0B7E-1514-AA7D-C827C9598E6F}"/>
              </a:ext>
            </a:extLst>
          </p:cNvPr>
          <p:cNvSpPr>
            <a:spLocks noGrp="1"/>
          </p:cNvSpPr>
          <p:nvPr>
            <p:ph type="dt" sz="half" idx="10"/>
          </p:nvPr>
        </p:nvSpPr>
        <p:spPr/>
        <p:txBody>
          <a:bodyPr/>
          <a:lstStyle/>
          <a:p>
            <a:pPr>
              <a:defRPr/>
            </a:pPr>
            <a:endParaRPr lang="en-US" altLang="en-US"/>
          </a:p>
        </p:txBody>
      </p:sp>
      <p:sp>
        <p:nvSpPr>
          <p:cNvPr id="5" name="Нижний колонтитул 4">
            <a:extLst>
              <a:ext uri="{FF2B5EF4-FFF2-40B4-BE49-F238E27FC236}">
                <a16:creationId xmlns:a16="http://schemas.microsoft.com/office/drawing/2014/main" id="{CDDFEB52-1A31-5E6E-84AC-6F0F884FD4EE}"/>
              </a:ext>
            </a:extLst>
          </p:cNvPr>
          <p:cNvSpPr>
            <a:spLocks noGrp="1"/>
          </p:cNvSpPr>
          <p:nvPr>
            <p:ph type="ftr" sz="quarter" idx="11"/>
          </p:nvPr>
        </p:nvSpPr>
        <p:spPr/>
        <p:txBody>
          <a:bodyPr/>
          <a:lstStyle/>
          <a:p>
            <a:endParaRPr lang="ru-MD"/>
          </a:p>
        </p:txBody>
      </p:sp>
      <p:sp>
        <p:nvSpPr>
          <p:cNvPr id="6" name="Номер слайда 5">
            <a:extLst>
              <a:ext uri="{FF2B5EF4-FFF2-40B4-BE49-F238E27FC236}">
                <a16:creationId xmlns:a16="http://schemas.microsoft.com/office/drawing/2014/main" id="{3A504C82-033A-4FB0-5B49-60719DA1B2BC}"/>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37509540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7E7B3A-0D11-AC0C-3927-8272125E867F}"/>
              </a:ext>
            </a:extLst>
          </p:cNvPr>
          <p:cNvSpPr>
            <a:spLocks noGrp="1"/>
          </p:cNvSpPr>
          <p:nvPr>
            <p:ph type="title"/>
          </p:nvPr>
        </p:nvSpPr>
        <p:spPr/>
        <p:txBody>
          <a:bodyPr/>
          <a:lstStyle/>
          <a:p>
            <a:r>
              <a:rPr lang="ru-RU"/>
              <a:t>Образец заголовка</a:t>
            </a:r>
            <a:endParaRPr lang="ru-MD"/>
          </a:p>
        </p:txBody>
      </p:sp>
      <p:sp>
        <p:nvSpPr>
          <p:cNvPr id="3" name="Объект 2">
            <a:extLst>
              <a:ext uri="{FF2B5EF4-FFF2-40B4-BE49-F238E27FC236}">
                <a16:creationId xmlns:a16="http://schemas.microsoft.com/office/drawing/2014/main" id="{C1D75E02-4100-86CA-6B25-7B9690363FAE}"/>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Объект 3">
            <a:extLst>
              <a:ext uri="{FF2B5EF4-FFF2-40B4-BE49-F238E27FC236}">
                <a16:creationId xmlns:a16="http://schemas.microsoft.com/office/drawing/2014/main" id="{4E3B80CF-A02C-3E86-2AEB-4A65CB15192A}"/>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5" name="Дата 4">
            <a:extLst>
              <a:ext uri="{FF2B5EF4-FFF2-40B4-BE49-F238E27FC236}">
                <a16:creationId xmlns:a16="http://schemas.microsoft.com/office/drawing/2014/main" id="{6AEE2615-BA5E-4760-0116-CAAB60AB7FBD}"/>
              </a:ext>
            </a:extLst>
          </p:cNvPr>
          <p:cNvSpPr>
            <a:spLocks noGrp="1"/>
          </p:cNvSpPr>
          <p:nvPr>
            <p:ph type="dt" sz="half" idx="10"/>
          </p:nvPr>
        </p:nvSpPr>
        <p:spPr/>
        <p:txBody>
          <a:bodyPr/>
          <a:lstStyle/>
          <a:p>
            <a:pPr>
              <a:defRPr/>
            </a:pPr>
            <a:endParaRPr lang="en-US" altLang="en-US"/>
          </a:p>
        </p:txBody>
      </p:sp>
      <p:sp>
        <p:nvSpPr>
          <p:cNvPr id="6" name="Нижний колонтитул 5">
            <a:extLst>
              <a:ext uri="{FF2B5EF4-FFF2-40B4-BE49-F238E27FC236}">
                <a16:creationId xmlns:a16="http://schemas.microsoft.com/office/drawing/2014/main" id="{E916EA5A-6DCB-0421-83A0-323118B758F0}"/>
              </a:ext>
            </a:extLst>
          </p:cNvPr>
          <p:cNvSpPr>
            <a:spLocks noGrp="1"/>
          </p:cNvSpPr>
          <p:nvPr>
            <p:ph type="ftr" sz="quarter" idx="11"/>
          </p:nvPr>
        </p:nvSpPr>
        <p:spPr/>
        <p:txBody>
          <a:bodyPr/>
          <a:lstStyle/>
          <a:p>
            <a:endParaRPr lang="ru-MD"/>
          </a:p>
        </p:txBody>
      </p:sp>
      <p:sp>
        <p:nvSpPr>
          <p:cNvPr id="7" name="Номер слайда 6">
            <a:extLst>
              <a:ext uri="{FF2B5EF4-FFF2-40B4-BE49-F238E27FC236}">
                <a16:creationId xmlns:a16="http://schemas.microsoft.com/office/drawing/2014/main" id="{C7891216-9032-FB3E-A711-06E8ED7C890F}"/>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271755102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226CBE-A509-A323-80D5-11A8E8162E21}"/>
              </a:ext>
            </a:extLst>
          </p:cNvPr>
          <p:cNvSpPr>
            <a:spLocks noGrp="1"/>
          </p:cNvSpPr>
          <p:nvPr>
            <p:ph type="title"/>
          </p:nvPr>
        </p:nvSpPr>
        <p:spPr>
          <a:xfrm>
            <a:off x="629841" y="365126"/>
            <a:ext cx="7886700" cy="1325563"/>
          </a:xfrm>
        </p:spPr>
        <p:txBody>
          <a:bodyPr/>
          <a:lstStyle/>
          <a:p>
            <a:r>
              <a:rPr lang="ru-RU"/>
              <a:t>Образец заголовка</a:t>
            </a:r>
            <a:endParaRPr lang="ru-MD"/>
          </a:p>
        </p:txBody>
      </p:sp>
      <p:sp>
        <p:nvSpPr>
          <p:cNvPr id="3" name="Текст 2">
            <a:extLst>
              <a:ext uri="{FF2B5EF4-FFF2-40B4-BE49-F238E27FC236}">
                <a16:creationId xmlns:a16="http://schemas.microsoft.com/office/drawing/2014/main" id="{EFBE2587-2D68-E910-172D-596E135079C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CA50CD04-AF1D-17C3-BE3A-451498C3DC33}"/>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5" name="Текст 4">
            <a:extLst>
              <a:ext uri="{FF2B5EF4-FFF2-40B4-BE49-F238E27FC236}">
                <a16:creationId xmlns:a16="http://schemas.microsoft.com/office/drawing/2014/main" id="{135E1DA7-55CA-45AB-F572-5D1374989A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6A005FF3-656F-B017-05CD-8FA6DED19944}"/>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7" name="Дата 6">
            <a:extLst>
              <a:ext uri="{FF2B5EF4-FFF2-40B4-BE49-F238E27FC236}">
                <a16:creationId xmlns:a16="http://schemas.microsoft.com/office/drawing/2014/main" id="{CFB15167-5EDE-42C1-57B7-C3A9538F8C39}"/>
              </a:ext>
            </a:extLst>
          </p:cNvPr>
          <p:cNvSpPr>
            <a:spLocks noGrp="1"/>
          </p:cNvSpPr>
          <p:nvPr>
            <p:ph type="dt" sz="half" idx="10"/>
          </p:nvPr>
        </p:nvSpPr>
        <p:spPr/>
        <p:txBody>
          <a:bodyPr/>
          <a:lstStyle/>
          <a:p>
            <a:pPr>
              <a:defRPr/>
            </a:pPr>
            <a:endParaRPr lang="en-US" altLang="en-US"/>
          </a:p>
        </p:txBody>
      </p:sp>
      <p:sp>
        <p:nvSpPr>
          <p:cNvPr id="8" name="Нижний колонтитул 7">
            <a:extLst>
              <a:ext uri="{FF2B5EF4-FFF2-40B4-BE49-F238E27FC236}">
                <a16:creationId xmlns:a16="http://schemas.microsoft.com/office/drawing/2014/main" id="{20B0D362-3F38-8609-85DC-C13332183BDD}"/>
              </a:ext>
            </a:extLst>
          </p:cNvPr>
          <p:cNvSpPr>
            <a:spLocks noGrp="1"/>
          </p:cNvSpPr>
          <p:nvPr>
            <p:ph type="ftr" sz="quarter" idx="11"/>
          </p:nvPr>
        </p:nvSpPr>
        <p:spPr/>
        <p:txBody>
          <a:bodyPr/>
          <a:lstStyle/>
          <a:p>
            <a:endParaRPr lang="ru-MD"/>
          </a:p>
        </p:txBody>
      </p:sp>
      <p:sp>
        <p:nvSpPr>
          <p:cNvPr id="9" name="Номер слайда 8">
            <a:extLst>
              <a:ext uri="{FF2B5EF4-FFF2-40B4-BE49-F238E27FC236}">
                <a16:creationId xmlns:a16="http://schemas.microsoft.com/office/drawing/2014/main" id="{128F95C8-9A93-F642-B900-FB133DFCE12B}"/>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407920131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70F6D3-2068-7D02-246D-7EDD3F660D4C}"/>
              </a:ext>
            </a:extLst>
          </p:cNvPr>
          <p:cNvSpPr>
            <a:spLocks noGrp="1"/>
          </p:cNvSpPr>
          <p:nvPr>
            <p:ph type="title"/>
          </p:nvPr>
        </p:nvSpPr>
        <p:spPr/>
        <p:txBody>
          <a:bodyPr/>
          <a:lstStyle/>
          <a:p>
            <a:r>
              <a:rPr lang="ru-RU"/>
              <a:t>Образец заголовка</a:t>
            </a:r>
            <a:endParaRPr lang="ru-MD"/>
          </a:p>
        </p:txBody>
      </p:sp>
      <p:sp>
        <p:nvSpPr>
          <p:cNvPr id="3" name="Дата 2">
            <a:extLst>
              <a:ext uri="{FF2B5EF4-FFF2-40B4-BE49-F238E27FC236}">
                <a16:creationId xmlns:a16="http://schemas.microsoft.com/office/drawing/2014/main" id="{5C96E93C-2913-4E11-0112-FB447CA380C5}"/>
              </a:ext>
            </a:extLst>
          </p:cNvPr>
          <p:cNvSpPr>
            <a:spLocks noGrp="1"/>
          </p:cNvSpPr>
          <p:nvPr>
            <p:ph type="dt" sz="half" idx="10"/>
          </p:nvPr>
        </p:nvSpPr>
        <p:spPr/>
        <p:txBody>
          <a:bodyPr/>
          <a:lstStyle/>
          <a:p>
            <a:pPr>
              <a:defRPr/>
            </a:pPr>
            <a:endParaRPr lang="en-US" altLang="en-US"/>
          </a:p>
        </p:txBody>
      </p:sp>
      <p:sp>
        <p:nvSpPr>
          <p:cNvPr id="4" name="Нижний колонтитул 3">
            <a:extLst>
              <a:ext uri="{FF2B5EF4-FFF2-40B4-BE49-F238E27FC236}">
                <a16:creationId xmlns:a16="http://schemas.microsoft.com/office/drawing/2014/main" id="{0BA54107-3381-30ED-9574-6A5A14D0E805}"/>
              </a:ext>
            </a:extLst>
          </p:cNvPr>
          <p:cNvSpPr>
            <a:spLocks noGrp="1"/>
          </p:cNvSpPr>
          <p:nvPr>
            <p:ph type="ftr" sz="quarter" idx="11"/>
          </p:nvPr>
        </p:nvSpPr>
        <p:spPr/>
        <p:txBody>
          <a:bodyPr/>
          <a:lstStyle/>
          <a:p>
            <a:endParaRPr lang="ru-MD"/>
          </a:p>
        </p:txBody>
      </p:sp>
      <p:sp>
        <p:nvSpPr>
          <p:cNvPr id="5" name="Номер слайда 4">
            <a:extLst>
              <a:ext uri="{FF2B5EF4-FFF2-40B4-BE49-F238E27FC236}">
                <a16:creationId xmlns:a16="http://schemas.microsoft.com/office/drawing/2014/main" id="{608EC214-8C0C-B3D7-8CAE-F39345AEF9E9}"/>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151602036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58ADA92-EA82-165C-CEB4-0CF4A000F290}"/>
              </a:ext>
            </a:extLst>
          </p:cNvPr>
          <p:cNvSpPr>
            <a:spLocks noGrp="1"/>
          </p:cNvSpPr>
          <p:nvPr>
            <p:ph type="dt" sz="half" idx="10"/>
          </p:nvPr>
        </p:nvSpPr>
        <p:spPr/>
        <p:txBody>
          <a:bodyPr/>
          <a:lstStyle/>
          <a:p>
            <a:pPr>
              <a:defRPr/>
            </a:pPr>
            <a:endParaRPr lang="en-US" altLang="en-US"/>
          </a:p>
        </p:txBody>
      </p:sp>
      <p:sp>
        <p:nvSpPr>
          <p:cNvPr id="3" name="Нижний колонтитул 2">
            <a:extLst>
              <a:ext uri="{FF2B5EF4-FFF2-40B4-BE49-F238E27FC236}">
                <a16:creationId xmlns:a16="http://schemas.microsoft.com/office/drawing/2014/main" id="{8FFA092E-C873-22B2-C2BB-2F381D5CFDAC}"/>
              </a:ext>
            </a:extLst>
          </p:cNvPr>
          <p:cNvSpPr>
            <a:spLocks noGrp="1"/>
          </p:cNvSpPr>
          <p:nvPr>
            <p:ph type="ftr" sz="quarter" idx="11"/>
          </p:nvPr>
        </p:nvSpPr>
        <p:spPr/>
        <p:txBody>
          <a:bodyPr/>
          <a:lstStyle/>
          <a:p>
            <a:endParaRPr lang="ru-MD"/>
          </a:p>
        </p:txBody>
      </p:sp>
      <p:sp>
        <p:nvSpPr>
          <p:cNvPr id="4" name="Номер слайда 3">
            <a:extLst>
              <a:ext uri="{FF2B5EF4-FFF2-40B4-BE49-F238E27FC236}">
                <a16:creationId xmlns:a16="http://schemas.microsoft.com/office/drawing/2014/main" id="{F93EE33F-E23F-7006-1010-548ED137D742}"/>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172492986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FE713B-F606-BDB1-DCEB-618153EB7834}"/>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MD"/>
          </a:p>
        </p:txBody>
      </p:sp>
      <p:sp>
        <p:nvSpPr>
          <p:cNvPr id="3" name="Объект 2">
            <a:extLst>
              <a:ext uri="{FF2B5EF4-FFF2-40B4-BE49-F238E27FC236}">
                <a16:creationId xmlns:a16="http://schemas.microsoft.com/office/drawing/2014/main" id="{C56C6016-FAE4-2522-FB35-1BE53A8A80B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Текст 3">
            <a:extLst>
              <a:ext uri="{FF2B5EF4-FFF2-40B4-BE49-F238E27FC236}">
                <a16:creationId xmlns:a16="http://schemas.microsoft.com/office/drawing/2014/main" id="{118E91B7-47CC-D7A9-E3AA-74EE465427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35878CF-5AFC-9E19-C38C-426D9922EE2A}"/>
              </a:ext>
            </a:extLst>
          </p:cNvPr>
          <p:cNvSpPr>
            <a:spLocks noGrp="1"/>
          </p:cNvSpPr>
          <p:nvPr>
            <p:ph type="dt" sz="half" idx="10"/>
          </p:nvPr>
        </p:nvSpPr>
        <p:spPr/>
        <p:txBody>
          <a:bodyPr/>
          <a:lstStyle/>
          <a:p>
            <a:pPr>
              <a:defRPr/>
            </a:pPr>
            <a:endParaRPr lang="en-US" altLang="en-US"/>
          </a:p>
        </p:txBody>
      </p:sp>
      <p:sp>
        <p:nvSpPr>
          <p:cNvPr id="6" name="Нижний колонтитул 5">
            <a:extLst>
              <a:ext uri="{FF2B5EF4-FFF2-40B4-BE49-F238E27FC236}">
                <a16:creationId xmlns:a16="http://schemas.microsoft.com/office/drawing/2014/main" id="{FC070D18-51D1-7C9E-6344-E74DD186F61C}"/>
              </a:ext>
            </a:extLst>
          </p:cNvPr>
          <p:cNvSpPr>
            <a:spLocks noGrp="1"/>
          </p:cNvSpPr>
          <p:nvPr>
            <p:ph type="ftr" sz="quarter" idx="11"/>
          </p:nvPr>
        </p:nvSpPr>
        <p:spPr/>
        <p:txBody>
          <a:bodyPr/>
          <a:lstStyle/>
          <a:p>
            <a:endParaRPr lang="ru-MD"/>
          </a:p>
        </p:txBody>
      </p:sp>
      <p:sp>
        <p:nvSpPr>
          <p:cNvPr id="7" name="Номер слайда 6">
            <a:extLst>
              <a:ext uri="{FF2B5EF4-FFF2-40B4-BE49-F238E27FC236}">
                <a16:creationId xmlns:a16="http://schemas.microsoft.com/office/drawing/2014/main" id="{0A491DBA-84DD-C8F1-7162-A143143D8CC0}"/>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137271861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D8CE3D-BFF5-8126-4B8F-18D6AD9BAAF6}"/>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MD"/>
          </a:p>
        </p:txBody>
      </p:sp>
      <p:sp>
        <p:nvSpPr>
          <p:cNvPr id="3" name="Рисунок 2">
            <a:extLst>
              <a:ext uri="{FF2B5EF4-FFF2-40B4-BE49-F238E27FC236}">
                <a16:creationId xmlns:a16="http://schemas.microsoft.com/office/drawing/2014/main" id="{EFE96E43-8643-B123-3CC7-75C511764F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MD"/>
          </a:p>
        </p:txBody>
      </p:sp>
      <p:sp>
        <p:nvSpPr>
          <p:cNvPr id="4" name="Текст 3">
            <a:extLst>
              <a:ext uri="{FF2B5EF4-FFF2-40B4-BE49-F238E27FC236}">
                <a16:creationId xmlns:a16="http://schemas.microsoft.com/office/drawing/2014/main" id="{D1CE1BBD-8334-A9E6-D436-B9E277A300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1EE0A731-B8FF-66F4-BF3D-329834B27FC2}"/>
              </a:ext>
            </a:extLst>
          </p:cNvPr>
          <p:cNvSpPr>
            <a:spLocks noGrp="1"/>
          </p:cNvSpPr>
          <p:nvPr>
            <p:ph type="dt" sz="half" idx="10"/>
          </p:nvPr>
        </p:nvSpPr>
        <p:spPr/>
        <p:txBody>
          <a:bodyPr/>
          <a:lstStyle/>
          <a:p>
            <a:pPr>
              <a:defRPr/>
            </a:pPr>
            <a:endParaRPr lang="en-US" altLang="en-US"/>
          </a:p>
        </p:txBody>
      </p:sp>
      <p:sp>
        <p:nvSpPr>
          <p:cNvPr id="6" name="Нижний колонтитул 5">
            <a:extLst>
              <a:ext uri="{FF2B5EF4-FFF2-40B4-BE49-F238E27FC236}">
                <a16:creationId xmlns:a16="http://schemas.microsoft.com/office/drawing/2014/main" id="{4D8F9796-1E06-249A-0141-FAE6CE67BEF2}"/>
              </a:ext>
            </a:extLst>
          </p:cNvPr>
          <p:cNvSpPr>
            <a:spLocks noGrp="1"/>
          </p:cNvSpPr>
          <p:nvPr>
            <p:ph type="ftr" sz="quarter" idx="11"/>
          </p:nvPr>
        </p:nvSpPr>
        <p:spPr/>
        <p:txBody>
          <a:bodyPr/>
          <a:lstStyle/>
          <a:p>
            <a:endParaRPr lang="ru-MD"/>
          </a:p>
        </p:txBody>
      </p:sp>
      <p:sp>
        <p:nvSpPr>
          <p:cNvPr id="7" name="Номер слайда 6">
            <a:extLst>
              <a:ext uri="{FF2B5EF4-FFF2-40B4-BE49-F238E27FC236}">
                <a16:creationId xmlns:a16="http://schemas.microsoft.com/office/drawing/2014/main" id="{B54AE571-4B77-D666-79C6-E7672C95A71F}"/>
              </a:ext>
            </a:extLst>
          </p:cNvPr>
          <p:cNvSpPr>
            <a:spLocks noGrp="1"/>
          </p:cNvSpPr>
          <p:nvPr>
            <p:ph type="sldNum" sz="quarter" idx="12"/>
          </p:nvPr>
        </p:nvSpPr>
        <p:spPr/>
        <p:txBody>
          <a:body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426551354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B23ADB-B94E-A9F5-8BA8-C17DE0CD8D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ru-MD"/>
          </a:p>
        </p:txBody>
      </p:sp>
      <p:sp>
        <p:nvSpPr>
          <p:cNvPr id="3" name="Текст 2">
            <a:extLst>
              <a:ext uri="{FF2B5EF4-FFF2-40B4-BE49-F238E27FC236}">
                <a16:creationId xmlns:a16="http://schemas.microsoft.com/office/drawing/2014/main" id="{6E7DC534-09C1-E6F3-14AE-07FECD2599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4" name="Дата 3">
            <a:extLst>
              <a:ext uri="{FF2B5EF4-FFF2-40B4-BE49-F238E27FC236}">
                <a16:creationId xmlns:a16="http://schemas.microsoft.com/office/drawing/2014/main" id="{BDB0D48E-562B-D9D2-AB60-0F946F1EDF6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Нижний колонтитул 4">
            <a:extLst>
              <a:ext uri="{FF2B5EF4-FFF2-40B4-BE49-F238E27FC236}">
                <a16:creationId xmlns:a16="http://schemas.microsoft.com/office/drawing/2014/main" id="{1F45B492-E2A2-E2DA-413F-50CBCC3FCFA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MD"/>
          </a:p>
        </p:txBody>
      </p:sp>
      <p:sp>
        <p:nvSpPr>
          <p:cNvPr id="6" name="Номер слайда 5">
            <a:extLst>
              <a:ext uri="{FF2B5EF4-FFF2-40B4-BE49-F238E27FC236}">
                <a16:creationId xmlns:a16="http://schemas.microsoft.com/office/drawing/2014/main" id="{593CBD0C-5724-831E-B559-6F0BA4947E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7F515BB-7130-44B8-A6CC-BA3D7844FB6C}" type="slidenum">
              <a:rPr lang="en-US" altLang="en-US" smtClean="0"/>
              <a:pPr>
                <a:defRPr/>
              </a:pPr>
              <a:t>‹#›</a:t>
            </a:fld>
            <a:endParaRPr lang="en-US" altLang="en-US"/>
          </a:p>
        </p:txBody>
      </p:sp>
    </p:spTree>
    <p:extLst>
      <p:ext uri="{BB962C8B-B14F-4D97-AF65-F5344CB8AC3E}">
        <p14:creationId xmlns:p14="http://schemas.microsoft.com/office/powerpoint/2010/main" val="257927244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M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habr.com/ru/companies/skillfactory/articles/86066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eeksforgeeks.org/autocorrelation/" TargetMode="External"/><Relationship Id="rId5" Type="http://schemas.openxmlformats.org/officeDocument/2006/relationships/hyperlink" Target="https://stat.ethz.ch/R-manual/R-devel/library/stats/html/ts.html" TargetMode="External"/><Relationship Id="rId4" Type="http://schemas.openxmlformats.org/officeDocument/2006/relationships/hyperlink" Target="https://nicolarighetti.github.io/Time-Series-Analysis-With-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5C1DAD8-10CE-4B75-84F3-BEC15B0FA5A5}"/>
              </a:ext>
            </a:extLst>
          </p:cNvPr>
          <p:cNvSpPr>
            <a:spLocks noGrp="1"/>
          </p:cNvSpPr>
          <p:nvPr>
            <p:ph type="sldNum" sz="quarter" idx="12"/>
          </p:nvPr>
        </p:nvSpPr>
        <p:spPr/>
        <p:txBody>
          <a:bodyPr/>
          <a:lstStyle/>
          <a:p>
            <a:pPr>
              <a:defRPr/>
            </a:pPr>
            <a:fld id="{E6B0A31E-0027-4CE9-92EE-F0F207CEE7B2}" type="slidenum">
              <a:rPr lang="en-US" altLang="en-US" smtClean="0"/>
              <a:pPr>
                <a:defRPr/>
              </a:pPr>
              <a:t>1</a:t>
            </a:fld>
            <a:endParaRPr lang="en-US" altLang="en-US"/>
          </a:p>
        </p:txBody>
      </p:sp>
      <p:sp>
        <p:nvSpPr>
          <p:cNvPr id="5" name="TextBox 4">
            <a:extLst>
              <a:ext uri="{FF2B5EF4-FFF2-40B4-BE49-F238E27FC236}">
                <a16:creationId xmlns:a16="http://schemas.microsoft.com/office/drawing/2014/main" id="{58FDAAC9-B296-4998-B577-F86873409BAB}"/>
              </a:ext>
            </a:extLst>
          </p:cNvPr>
          <p:cNvSpPr txBox="1"/>
          <p:nvPr/>
        </p:nvSpPr>
        <p:spPr>
          <a:xfrm>
            <a:off x="876300" y="1600200"/>
            <a:ext cx="7391400" cy="830997"/>
          </a:xfrm>
          <a:prstGeom prst="rect">
            <a:avLst/>
          </a:prstGeom>
          <a:noFill/>
        </p:spPr>
        <p:txBody>
          <a:bodyPr wrap="square">
            <a:spAutoFit/>
          </a:bodyPr>
          <a:lstStyle/>
          <a:p>
            <a:pPr algn="ctr"/>
            <a:r>
              <a:rPr lang="en-US" sz="2400" b="1" dirty="0">
                <a:solidFill>
                  <a:schemeClr val="tx1"/>
                </a:solidFill>
                <a:effectLst/>
                <a:latin typeface="Times New Roman" panose="02020603050405020304" pitchFamily="18" charset="0"/>
                <a:ea typeface="Calibri" panose="020F0502020204030204" pitchFamily="34" charset="0"/>
              </a:rPr>
              <a:t>Tema</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Анализ временных рядов. </a:t>
            </a:r>
            <a:endParaRPr lang="en-US" sz="2400" dirty="0">
              <a:latin typeface="Times New Roman" panose="02020603050405020304" pitchFamily="18" charset="0"/>
              <a:cs typeface="Times New Roman" panose="02020603050405020304" pitchFamily="18" charset="0"/>
            </a:endParaRPr>
          </a:p>
          <a:p>
            <a:pPr algn="ctr"/>
            <a:endParaRPr lang="ru-MD" sz="24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04336B1-BC1C-48CE-AC1B-D190F5EDCFCE}"/>
              </a:ext>
            </a:extLst>
          </p:cNvPr>
          <p:cNvSpPr txBox="1"/>
          <p:nvPr/>
        </p:nvSpPr>
        <p:spPr>
          <a:xfrm>
            <a:off x="4590803" y="4173169"/>
            <a:ext cx="4191000" cy="1196481"/>
          </a:xfrm>
          <a:prstGeom prst="rect">
            <a:avLst/>
          </a:prstGeom>
          <a:noFill/>
        </p:spPr>
        <p:txBody>
          <a:bodyPr wrap="square">
            <a:spAutoFit/>
          </a:bodyPr>
          <a:lstStyle/>
          <a:p>
            <a:pPr algn="r">
              <a:lnSpc>
                <a:spcPct val="150000"/>
              </a:lnSpc>
            </a:pPr>
            <a:r>
              <a:rPr lang="ro-RO"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realizat:</a:t>
            </a:r>
            <a:r>
              <a:rPr lang="ro-RO" sz="16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600" u="sng"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st.gr</a:t>
            </a:r>
            <a:r>
              <a:rPr lang="ro-RO" sz="16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IA-23</a:t>
            </a:r>
            <a:r>
              <a:rPr lang="ru-RU" sz="16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ro-RO" sz="16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Mihova Rima</a:t>
            </a:r>
            <a:endParaRPr lang="ru-MD"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ro-RO"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MD"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ro-RO"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verificat</a:t>
            </a:r>
            <a:r>
              <a:rPr lang="ru-RU" dirty="0"/>
              <a:t>:</a:t>
            </a:r>
            <a:r>
              <a:rPr lang="en-US" dirty="0"/>
              <a:t> </a:t>
            </a:r>
            <a:r>
              <a:rPr lang="en-US" sz="1600" u="sng" dirty="0">
                <a:latin typeface="Times New Roman" panose="02020603050405020304" pitchFamily="18" charset="0"/>
                <a:cs typeface="Times New Roman" panose="02020603050405020304" pitchFamily="18" charset="0"/>
              </a:rPr>
              <a:t>conf. univ., dr. G. </a:t>
            </a:r>
            <a:r>
              <a:rPr lang="en-US" sz="1600" u="sng" dirty="0" err="1">
                <a:latin typeface="Times New Roman" panose="02020603050405020304" pitchFamily="18" charset="0"/>
                <a:cs typeface="Times New Roman" panose="02020603050405020304" pitchFamily="18" charset="0"/>
              </a:rPr>
              <a:t>Marusic</a:t>
            </a:r>
            <a:r>
              <a:rPr lang="en-US" sz="1600" u="sng"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 </a:t>
            </a:r>
            <a:endParaRPr lang="ru-MD" sz="16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621C26E-50A5-4F01-BFA4-FB81CD956541}"/>
              </a:ext>
            </a:extLst>
          </p:cNvPr>
          <p:cNvSpPr txBox="1"/>
          <p:nvPr/>
        </p:nvSpPr>
        <p:spPr>
          <a:xfrm>
            <a:off x="2286000" y="6356351"/>
            <a:ext cx="4572000" cy="463397"/>
          </a:xfrm>
          <a:prstGeom prst="rect">
            <a:avLst/>
          </a:prstGeom>
          <a:noFill/>
        </p:spPr>
        <p:txBody>
          <a:bodyPr wrap="square">
            <a:spAutoFit/>
          </a:bodyPr>
          <a:lstStyle/>
          <a:p>
            <a:pPr algn="ctr">
              <a:lnSpc>
                <a:spcPct val="150000"/>
              </a:lnSpc>
            </a:pPr>
            <a:r>
              <a:rPr lang="ro-RO" sz="1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Chișinău, 202</a:t>
            </a:r>
            <a:r>
              <a:rPr lang="en-US" b="1" kern="100" dirty="0">
                <a:latin typeface="Times New Roman" panose="02020603050405020304" pitchFamily="18" charset="0"/>
                <a:ea typeface="Calibri" panose="020F0502020204030204" pitchFamily="34" charset="0"/>
                <a:cs typeface="Times New Roman" panose="02020603050405020304" pitchFamily="18" charset="0"/>
              </a:rPr>
              <a:t>5</a:t>
            </a:r>
            <a:endParaRPr lang="ru-MD"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484A66-0CEB-445D-ACE9-EA61C96AF22F}"/>
              </a:ext>
            </a:extLst>
          </p:cNvPr>
          <p:cNvSpPr txBox="1"/>
          <p:nvPr/>
        </p:nvSpPr>
        <p:spPr>
          <a:xfrm>
            <a:off x="152400" y="2667000"/>
            <a:ext cx="5867400" cy="960328"/>
          </a:xfrm>
          <a:prstGeom prst="rect">
            <a:avLst/>
          </a:prstGeom>
          <a:noFill/>
        </p:spPr>
        <p:txBody>
          <a:bodyPr wrap="square">
            <a:spAutoFit/>
          </a:bodyPr>
          <a:lstStyle/>
          <a:p>
            <a:pPr>
              <a:lnSpc>
                <a:spcPct val="150000"/>
              </a:lnSpc>
            </a:pPr>
            <a:r>
              <a:rPr lang="en-US" sz="2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Disciplina:</a:t>
            </a:r>
            <a:r>
              <a:rPr lang="ru-RU" sz="2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statistica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vizualizarea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datelor</a:t>
            </a:r>
            <a:r>
              <a:rPr lang="ru-RU" dirty="0"/>
              <a:t>. </a:t>
            </a:r>
            <a:endParaRPr lang="en-US" dirty="0"/>
          </a:p>
          <a:p>
            <a:pPr>
              <a:lnSpc>
                <a:spcPct val="150000"/>
              </a:lnSpc>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9ECA772-D9D0-6986-6178-5518C8D91B70}"/>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331C5E3-9282-F9D4-78A8-8DBC275FC071}"/>
              </a:ext>
            </a:extLst>
          </p:cNvPr>
          <p:cNvSpPr>
            <a:spLocks noGrp="1"/>
          </p:cNvSpPr>
          <p:nvPr>
            <p:ph type="sldNum" sz="quarter" idx="12"/>
          </p:nvPr>
        </p:nvSpPr>
        <p:spPr/>
        <p:txBody>
          <a:bodyPr/>
          <a:lstStyle/>
          <a:p>
            <a:pPr>
              <a:defRPr/>
            </a:pPr>
            <a:fld id="{0D6C606A-6294-404B-9C84-3FCB41693FF3}" type="slidenum">
              <a:rPr lang="en-US" altLang="en-US" smtClean="0"/>
              <a:pPr>
                <a:defRPr/>
              </a:pPr>
              <a:t>10</a:t>
            </a:fld>
            <a:endParaRPr lang="en-US" altLang="en-US" dirty="0"/>
          </a:p>
        </p:txBody>
      </p:sp>
      <p:sp>
        <p:nvSpPr>
          <p:cNvPr id="4" name="TextBox 3">
            <a:extLst>
              <a:ext uri="{FF2B5EF4-FFF2-40B4-BE49-F238E27FC236}">
                <a16:creationId xmlns:a16="http://schemas.microsoft.com/office/drawing/2014/main" id="{C9BD0434-2B55-8E15-A58A-8D1D2787528F}"/>
              </a:ext>
            </a:extLst>
          </p:cNvPr>
          <p:cNvSpPr txBox="1"/>
          <p:nvPr/>
        </p:nvSpPr>
        <p:spPr>
          <a:xfrm>
            <a:off x="974013" y="1595084"/>
            <a:ext cx="7832529" cy="523220"/>
          </a:xfrm>
          <a:prstGeom prst="rect">
            <a:avLst/>
          </a:prstGeom>
          <a:noFill/>
        </p:spPr>
        <p:txBody>
          <a:bodyPr wrap="none" rtlCol="0">
            <a:spAutoFit/>
          </a:bodyPr>
          <a:lstStyle/>
          <a:p>
            <a:r>
              <a:rPr lang="ru-RU" sz="2800" b="1" dirty="0">
                <a:latin typeface="Times New Roman" panose="02020603050405020304" pitchFamily="18" charset="0"/>
                <a:cs typeface="Times New Roman" panose="02020603050405020304" pitchFamily="18" charset="0"/>
              </a:rPr>
              <a:t>Автокорреляция временного ряда</a:t>
            </a:r>
            <a:r>
              <a:rPr lang="en-US" sz="2800" b="1" dirty="0">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пример №1</a:t>
            </a:r>
            <a:r>
              <a:rPr lang="en-US" sz="2800" b="1" dirty="0">
                <a:latin typeface="Times New Roman" panose="02020603050405020304" pitchFamily="18" charset="0"/>
                <a:cs typeface="Times New Roman" panose="02020603050405020304" pitchFamily="18" charset="0"/>
              </a:rPr>
              <a:t>)</a:t>
            </a:r>
            <a:endParaRPr lang="ru-MD"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FC90859-196C-6C8B-849C-5BFF438DD2B3}"/>
              </a:ext>
            </a:extLst>
          </p:cNvPr>
          <p:cNvSpPr txBox="1"/>
          <p:nvPr/>
        </p:nvSpPr>
        <p:spPr>
          <a:xfrm>
            <a:off x="499505" y="3609767"/>
            <a:ext cx="3843586" cy="1992597"/>
          </a:xfrm>
          <a:prstGeom prst="rect">
            <a:avLst/>
          </a:prstGeom>
          <a:noFill/>
        </p:spPr>
        <p:txBody>
          <a:bodyPr wrap="square">
            <a:spAutoFit/>
          </a:bodyPr>
          <a:lstStyle/>
          <a:p>
            <a:pPr algn="l">
              <a:lnSpc>
                <a:spcPct val="150000"/>
              </a:lnSpc>
            </a:pPr>
            <a:r>
              <a:rPr lang="ru-MD" sz="1400" b="0" i="0" u="none" strike="noStrike" dirty="0">
                <a:solidFill>
                  <a:srgbClr val="000000"/>
                </a:solidFill>
                <a:effectLst/>
                <a:latin typeface="Times New Roman" panose="02020603050405020304" pitchFamily="18" charset="0"/>
                <a:cs typeface="Times New Roman" panose="02020603050405020304" pitchFamily="18" charset="0"/>
              </a:rPr>
              <a:t>- Столбцы на разных лагах показывают, насколько текущее значение коррелирует с предыдущими.</a:t>
            </a:r>
          </a:p>
          <a:p>
            <a:pPr algn="l">
              <a:lnSpc>
                <a:spcPct val="150000"/>
              </a:lnSpc>
            </a:pPr>
            <a:r>
              <a:rPr lang="ru-MD" sz="1400" b="0" i="0" u="none" strike="noStrike" dirty="0">
                <a:solidFill>
                  <a:srgbClr val="000000"/>
                </a:solidFill>
                <a:effectLst/>
                <a:latin typeface="Times New Roman" panose="02020603050405020304" pitchFamily="18" charset="0"/>
                <a:cs typeface="Times New Roman" panose="02020603050405020304" pitchFamily="18" charset="0"/>
              </a:rPr>
              <a:t>- Если есть </a:t>
            </a:r>
            <a:r>
              <a:rPr lang="ru-MD" sz="1400" b="1" i="0" u="none" strike="noStrike" dirty="0">
                <a:solidFill>
                  <a:srgbClr val="000000"/>
                </a:solidFill>
                <a:effectLst/>
                <a:latin typeface="Times New Roman" panose="02020603050405020304" pitchFamily="18" charset="0"/>
                <a:cs typeface="Times New Roman" panose="02020603050405020304" pitchFamily="18" charset="0"/>
              </a:rPr>
              <a:t>значимые лаги</a:t>
            </a:r>
            <a:r>
              <a:rPr lang="ru-MD" sz="1400" b="0" i="0" u="none" strike="noStrike" dirty="0">
                <a:solidFill>
                  <a:srgbClr val="000000"/>
                </a:solidFill>
                <a:effectLst/>
                <a:latin typeface="Times New Roman" panose="02020603050405020304" pitchFamily="18" charset="0"/>
                <a:cs typeface="Times New Roman" panose="02020603050405020304" pitchFamily="18" charset="0"/>
              </a:rPr>
              <a:t> (выходят за синие границы), значит, в данных есть зависимость от прошлых значений.</a:t>
            </a:r>
          </a:p>
        </p:txBody>
      </p:sp>
      <p:sp>
        <p:nvSpPr>
          <p:cNvPr id="9" name="TextBox 8">
            <a:extLst>
              <a:ext uri="{FF2B5EF4-FFF2-40B4-BE49-F238E27FC236}">
                <a16:creationId xmlns:a16="http://schemas.microsoft.com/office/drawing/2014/main" id="{040F40D1-75D5-D33C-8BA6-0E8E241665DC}"/>
              </a:ext>
            </a:extLst>
          </p:cNvPr>
          <p:cNvSpPr txBox="1"/>
          <p:nvPr/>
        </p:nvSpPr>
        <p:spPr>
          <a:xfrm>
            <a:off x="2378784" y="2309367"/>
            <a:ext cx="4419600" cy="954107"/>
          </a:xfrm>
          <a:prstGeom prst="rect">
            <a:avLst/>
          </a:prstGeom>
          <a:noFill/>
          <a:ln>
            <a:solidFill>
              <a:schemeClr val="tx1"/>
            </a:solidFill>
          </a:ln>
        </p:spPr>
        <p:txBody>
          <a:bodyPr wrap="square" rtlCol="0">
            <a:spAutoFit/>
          </a:bodyPr>
          <a:lstStyle/>
          <a:p>
            <a:r>
              <a:rPr lang="ru-MD" sz="1400" dirty="0"/>
              <a:t>&gt; #Загрузка встроенного набора данных </a:t>
            </a:r>
            <a:r>
              <a:rPr lang="en-US" sz="1400" dirty="0" err="1"/>
              <a:t>AirPassengers</a:t>
            </a:r>
            <a:endParaRPr lang="en-US" sz="1400" dirty="0"/>
          </a:p>
          <a:p>
            <a:r>
              <a:rPr lang="en-US" sz="1400" dirty="0"/>
              <a:t>&gt; data(</a:t>
            </a:r>
            <a:r>
              <a:rPr lang="en-US" sz="1400" dirty="0" err="1"/>
              <a:t>AirPassengers</a:t>
            </a:r>
            <a:r>
              <a:rPr lang="en-US" sz="1400" dirty="0"/>
              <a:t>)</a:t>
            </a:r>
            <a:endParaRPr lang="ru-RU" sz="1400" dirty="0"/>
          </a:p>
          <a:p>
            <a:r>
              <a:rPr lang="en-US" sz="1400" dirty="0"/>
              <a:t>&gt; </a:t>
            </a:r>
            <a:r>
              <a:rPr lang="en-US" sz="1400" dirty="0" err="1"/>
              <a:t>acf</a:t>
            </a:r>
            <a:r>
              <a:rPr lang="en-US" sz="1400" dirty="0"/>
              <a:t>(</a:t>
            </a:r>
            <a:r>
              <a:rPr lang="en-US" sz="1400" dirty="0" err="1"/>
              <a:t>AirPassengers</a:t>
            </a:r>
            <a:r>
              <a:rPr lang="en-US" sz="1400" dirty="0"/>
              <a:t>, main = "</a:t>
            </a:r>
            <a:r>
              <a:rPr lang="ru-MD" sz="1400" dirty="0"/>
              <a:t>Автокорреляционная функция (</a:t>
            </a:r>
            <a:r>
              <a:rPr lang="en-US" sz="1400" dirty="0"/>
              <a:t>ACF) </a:t>
            </a:r>
            <a:r>
              <a:rPr lang="ru-MD" sz="1400" dirty="0"/>
              <a:t>для пассажиров")</a:t>
            </a:r>
          </a:p>
        </p:txBody>
      </p:sp>
      <p:pic>
        <p:nvPicPr>
          <p:cNvPr id="11" name="Рисунок 10">
            <a:extLst>
              <a:ext uri="{FF2B5EF4-FFF2-40B4-BE49-F238E27FC236}">
                <a16:creationId xmlns:a16="http://schemas.microsoft.com/office/drawing/2014/main" id="{ACA8FA99-D29C-5BFB-F261-192B9B949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910" y="3454537"/>
            <a:ext cx="3635774" cy="2704443"/>
          </a:xfrm>
          <a:prstGeom prst="rect">
            <a:avLst/>
          </a:prstGeom>
          <a:ln>
            <a:solidFill>
              <a:schemeClr val="tx1"/>
            </a:solidFill>
          </a:ln>
        </p:spPr>
      </p:pic>
    </p:spTree>
    <p:extLst>
      <p:ext uri="{BB962C8B-B14F-4D97-AF65-F5344CB8AC3E}">
        <p14:creationId xmlns:p14="http://schemas.microsoft.com/office/powerpoint/2010/main" val="29287663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FC5910DE-4E58-A0B3-A05D-136DE4EFCD1F}"/>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947FC8B-3A97-7F89-DACC-6E72EF607F3D}"/>
              </a:ext>
            </a:extLst>
          </p:cNvPr>
          <p:cNvSpPr>
            <a:spLocks noGrp="1"/>
          </p:cNvSpPr>
          <p:nvPr>
            <p:ph type="sldNum" sz="quarter" idx="12"/>
          </p:nvPr>
        </p:nvSpPr>
        <p:spPr/>
        <p:txBody>
          <a:bodyPr/>
          <a:lstStyle/>
          <a:p>
            <a:pPr>
              <a:defRPr/>
            </a:pPr>
            <a:fld id="{0D6C606A-6294-404B-9C84-3FCB41693FF3}" type="slidenum">
              <a:rPr lang="en-US" altLang="en-US" smtClean="0"/>
              <a:pPr>
                <a:defRPr/>
              </a:pPr>
              <a:t>11</a:t>
            </a:fld>
            <a:endParaRPr lang="en-US" altLang="en-US" dirty="0"/>
          </a:p>
        </p:txBody>
      </p:sp>
      <p:sp>
        <p:nvSpPr>
          <p:cNvPr id="4" name="TextBox 3">
            <a:extLst>
              <a:ext uri="{FF2B5EF4-FFF2-40B4-BE49-F238E27FC236}">
                <a16:creationId xmlns:a16="http://schemas.microsoft.com/office/drawing/2014/main" id="{425E54B5-8E90-D9AA-081B-00BF7A6A61D7}"/>
              </a:ext>
            </a:extLst>
          </p:cNvPr>
          <p:cNvSpPr txBox="1"/>
          <p:nvPr/>
        </p:nvSpPr>
        <p:spPr>
          <a:xfrm>
            <a:off x="836073" y="1600200"/>
            <a:ext cx="8100294" cy="523220"/>
          </a:xfrm>
          <a:prstGeom prst="rect">
            <a:avLst/>
          </a:prstGeom>
          <a:noFill/>
        </p:spPr>
        <p:txBody>
          <a:bodyPr wrap="none" rtlCol="0">
            <a:spAutoFit/>
          </a:bodyPr>
          <a:lstStyle/>
          <a:p>
            <a:r>
              <a:rPr lang="ru-RU" sz="2800" b="1" dirty="0">
                <a:latin typeface="Times New Roman" panose="02020603050405020304" pitchFamily="18" charset="0"/>
                <a:cs typeface="Times New Roman" panose="02020603050405020304" pitchFamily="18" charset="0"/>
              </a:rPr>
              <a:t>Автокорреляция временного ряда (пример №2)</a:t>
            </a:r>
            <a:endParaRPr lang="ru-MD"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AF127A2-8F5F-73C5-E027-D3917D5CE2E1}"/>
              </a:ext>
            </a:extLst>
          </p:cNvPr>
          <p:cNvSpPr txBox="1"/>
          <p:nvPr/>
        </p:nvSpPr>
        <p:spPr>
          <a:xfrm>
            <a:off x="374437" y="2274838"/>
            <a:ext cx="8515350" cy="1815882"/>
          </a:xfrm>
          <a:prstGeom prst="rect">
            <a:avLst/>
          </a:prstGeom>
          <a:noFill/>
          <a:ln>
            <a:solidFill>
              <a:schemeClr val="tx1"/>
            </a:solidFill>
          </a:ln>
        </p:spPr>
        <p:txBody>
          <a:bodyPr wrap="square">
            <a:spAutoFit/>
          </a:bodyPr>
          <a:lstStyle/>
          <a:p>
            <a:r>
              <a:rPr lang="ru-MD" sz="1400" dirty="0"/>
              <a:t>&gt; # Данные шагомера</a:t>
            </a:r>
          </a:p>
          <a:p>
            <a:r>
              <a:rPr lang="ru-MD" sz="1400" dirty="0"/>
              <a:t>&gt; </a:t>
            </a:r>
            <a:r>
              <a:rPr lang="en-US" sz="1400" dirty="0"/>
              <a:t>steps &lt;- c(391, 1571, 10079, 9870, 11561, 11006, 17055, 8649, 6781, 9570, </a:t>
            </a:r>
          </a:p>
          <a:p>
            <a:r>
              <a:rPr lang="en-US" sz="1400" dirty="0"/>
              <a:t>+            15612, 10898, 15215, 16246, 17417, 1223, 11652, 12679, 12733, </a:t>
            </a:r>
          </a:p>
          <a:p>
            <a:r>
              <a:rPr lang="en-US" sz="1400" dirty="0"/>
              <a:t>+            8191, 9512, 1901, 9407, 11857, 10189, 13479, 19212, 10251, 11602)</a:t>
            </a:r>
          </a:p>
          <a:p>
            <a:r>
              <a:rPr lang="en-US" sz="1400" dirty="0"/>
              <a:t>#</a:t>
            </a:r>
            <a:r>
              <a:rPr lang="ru-RU" sz="1400" dirty="0"/>
              <a:t>Создание </a:t>
            </a:r>
            <a:r>
              <a:rPr lang="en-US" sz="1400" dirty="0"/>
              <a:t>time series </a:t>
            </a:r>
            <a:r>
              <a:rPr lang="ru-RU" sz="1400" dirty="0"/>
              <a:t>объекта</a:t>
            </a:r>
            <a:endParaRPr lang="en-US" sz="1400" dirty="0"/>
          </a:p>
          <a:p>
            <a:r>
              <a:rPr lang="ru-MD" sz="1400" dirty="0"/>
              <a:t>&gt; steps_ts &lt;- ts(steps, start = c(2025, 39), frequency = 365)  # 39-й день года (8 февраля)</a:t>
            </a:r>
          </a:p>
          <a:p>
            <a:r>
              <a:rPr lang="en-US" sz="1400" dirty="0"/>
              <a:t>#</a:t>
            </a:r>
            <a:r>
              <a:rPr lang="ru-RU" sz="1400" dirty="0"/>
              <a:t>Отображение </a:t>
            </a:r>
            <a:r>
              <a:rPr lang="ru-MD" sz="1400" dirty="0"/>
              <a:t>автокорреляционной функции</a:t>
            </a:r>
          </a:p>
          <a:p>
            <a:r>
              <a:rPr lang="ru-MD" sz="1400" dirty="0"/>
              <a:t>&gt; acf(steps_ts,main = "Автокорреляционная функция (ACF) для шагов")</a:t>
            </a:r>
          </a:p>
        </p:txBody>
      </p:sp>
      <p:pic>
        <p:nvPicPr>
          <p:cNvPr id="10" name="Рисунок 9">
            <a:extLst>
              <a:ext uri="{FF2B5EF4-FFF2-40B4-BE49-F238E27FC236}">
                <a16:creationId xmlns:a16="http://schemas.microsoft.com/office/drawing/2014/main" id="{2A52A836-E921-BC3C-6F20-503A2A163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975" y="4165419"/>
            <a:ext cx="3409949" cy="2556057"/>
          </a:xfrm>
          <a:prstGeom prst="rect">
            <a:avLst/>
          </a:prstGeom>
          <a:ln>
            <a:solidFill>
              <a:schemeClr val="tx1"/>
            </a:solidFill>
          </a:ln>
        </p:spPr>
      </p:pic>
      <p:pic>
        <p:nvPicPr>
          <p:cNvPr id="12" name="Рисунок 11">
            <a:extLst>
              <a:ext uri="{FF2B5EF4-FFF2-40B4-BE49-F238E27FC236}">
                <a16:creationId xmlns:a16="http://schemas.microsoft.com/office/drawing/2014/main" id="{379B6E47-76CE-122E-4E8E-717100009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02" y="4161718"/>
            <a:ext cx="3552088" cy="2559758"/>
          </a:xfrm>
          <a:prstGeom prst="rect">
            <a:avLst/>
          </a:prstGeom>
          <a:ln>
            <a:solidFill>
              <a:schemeClr val="tx1"/>
            </a:solidFill>
          </a:ln>
        </p:spPr>
      </p:pic>
    </p:spTree>
    <p:extLst>
      <p:ext uri="{BB962C8B-B14F-4D97-AF65-F5344CB8AC3E}">
        <p14:creationId xmlns:p14="http://schemas.microsoft.com/office/powerpoint/2010/main" val="118196677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C873402-E694-83CD-5320-37F663C1924A}"/>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0D0656A-592D-6164-1759-8591DF962FCB}"/>
              </a:ext>
            </a:extLst>
          </p:cNvPr>
          <p:cNvSpPr>
            <a:spLocks noGrp="1"/>
          </p:cNvSpPr>
          <p:nvPr>
            <p:ph type="sldNum" sz="quarter" idx="12"/>
          </p:nvPr>
        </p:nvSpPr>
        <p:spPr/>
        <p:txBody>
          <a:bodyPr/>
          <a:lstStyle/>
          <a:p>
            <a:pPr>
              <a:defRPr/>
            </a:pPr>
            <a:fld id="{0D6C606A-6294-404B-9C84-3FCB41693FF3}" type="slidenum">
              <a:rPr lang="en-US" altLang="en-US" smtClean="0"/>
              <a:pPr>
                <a:defRPr/>
              </a:pPr>
              <a:t>12</a:t>
            </a:fld>
            <a:endParaRPr lang="en-US" altLang="en-US"/>
          </a:p>
        </p:txBody>
      </p:sp>
      <p:sp>
        <p:nvSpPr>
          <p:cNvPr id="3" name="TextBox 2">
            <a:extLst>
              <a:ext uri="{FF2B5EF4-FFF2-40B4-BE49-F238E27FC236}">
                <a16:creationId xmlns:a16="http://schemas.microsoft.com/office/drawing/2014/main" id="{D8786168-BCE1-A100-5EEF-A280FA04493C}"/>
              </a:ext>
            </a:extLst>
          </p:cNvPr>
          <p:cNvSpPr txBox="1"/>
          <p:nvPr/>
        </p:nvSpPr>
        <p:spPr>
          <a:xfrm>
            <a:off x="1710319" y="1515487"/>
            <a:ext cx="5723362" cy="523220"/>
          </a:xfrm>
          <a:prstGeom prst="rect">
            <a:avLst/>
          </a:prstGeom>
          <a:noFill/>
        </p:spPr>
        <p:txBody>
          <a:bodyPr wrap="none" rtlCol="0">
            <a:spAutoFit/>
          </a:bodyPr>
          <a:lstStyle/>
          <a:p>
            <a:r>
              <a:rPr lang="ru-MD" sz="2800" b="1" dirty="0">
                <a:latin typeface="Times New Roman" panose="02020603050405020304" pitchFamily="18" charset="0"/>
                <a:cs typeface="Times New Roman" panose="02020603050405020304" pitchFamily="18" charset="0"/>
              </a:rPr>
              <a:t>Стационарность временного ряда</a:t>
            </a:r>
            <a:endParaRPr lang="ru-MD"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9C25462-5E2A-5A22-452C-F83DB8D02AB1}"/>
              </a:ext>
            </a:extLst>
          </p:cNvPr>
          <p:cNvSpPr txBox="1"/>
          <p:nvPr/>
        </p:nvSpPr>
        <p:spPr>
          <a:xfrm>
            <a:off x="335902" y="2572422"/>
            <a:ext cx="4267200" cy="1444178"/>
          </a:xfrm>
          <a:prstGeom prst="rect">
            <a:avLst/>
          </a:prstGeom>
          <a:noFill/>
        </p:spPr>
        <p:txBody>
          <a:bodyPr wrap="square">
            <a:spAutoFit/>
          </a:bodyPr>
          <a:lstStyle/>
          <a:p>
            <a:pPr algn="l">
              <a:lnSpc>
                <a:spcPct val="150000"/>
              </a:lnSpc>
            </a:pPr>
            <a:r>
              <a:rPr lang="ru-MD" sz="1200" b="1" i="0" u="none" strike="noStrike" dirty="0">
                <a:solidFill>
                  <a:srgbClr val="181818"/>
                </a:solidFill>
                <a:effectLst/>
                <a:latin typeface="Times New Roman" panose="02020603050405020304" pitchFamily="18" charset="0"/>
                <a:cs typeface="Times New Roman" panose="02020603050405020304" pitchFamily="18" charset="0"/>
              </a:rPr>
              <a:t>В стационарных временных рядах </a:t>
            </a:r>
            <a:r>
              <a:rPr lang="ru-MD" sz="1200" b="0" i="0" u="none" strike="noStrike" dirty="0">
                <a:solidFill>
                  <a:srgbClr val="181818"/>
                </a:solidFill>
                <a:effectLst/>
                <a:latin typeface="Times New Roman" panose="02020603050405020304" pitchFamily="18" charset="0"/>
                <a:cs typeface="Times New Roman" panose="02020603050405020304" pitchFamily="18" charset="0"/>
              </a:rPr>
              <a:t>статистические свойства не зависят от времени, поэтому результат легко предсказать. Пример стационарных временных рядов – рождаемость, у рождаемости нет ярко выраженной сезонности.</a:t>
            </a:r>
          </a:p>
          <a:p>
            <a:pPr algn="l">
              <a:lnSpc>
                <a:spcPct val="150000"/>
              </a:lnSpc>
            </a:pPr>
            <a:endParaRPr lang="ru-MD" sz="1200" b="0" i="0" u="none" strike="noStrike" dirty="0">
              <a:solidFill>
                <a:srgbClr val="181818"/>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6F41ED3-F8B9-2123-B214-BB031396547C}"/>
              </a:ext>
            </a:extLst>
          </p:cNvPr>
          <p:cNvSpPr txBox="1"/>
          <p:nvPr/>
        </p:nvSpPr>
        <p:spPr>
          <a:xfrm>
            <a:off x="4572000" y="2123565"/>
            <a:ext cx="4429902" cy="1721177"/>
          </a:xfrm>
          <a:prstGeom prst="rect">
            <a:avLst/>
          </a:prstGeom>
          <a:noFill/>
        </p:spPr>
        <p:txBody>
          <a:bodyPr wrap="square" rtlCol="0">
            <a:spAutoFit/>
          </a:bodyPr>
          <a:lstStyle/>
          <a:p>
            <a:pPr>
              <a:lnSpc>
                <a:spcPct val="150000"/>
              </a:lnSpc>
            </a:pPr>
            <a:r>
              <a:rPr lang="ru-MD" sz="1200" dirty="0">
                <a:latin typeface="Times New Roman" panose="02020603050405020304" pitchFamily="18" charset="0"/>
                <a:cs typeface="Times New Roman" panose="02020603050405020304" pitchFamily="18" charset="0"/>
              </a:rPr>
              <a:t>В </a:t>
            </a:r>
            <a:r>
              <a:rPr lang="ru-MD" sz="1200" b="1" dirty="0">
                <a:latin typeface="Times New Roman" panose="02020603050405020304" pitchFamily="18" charset="0"/>
                <a:cs typeface="Times New Roman" panose="02020603050405020304" pitchFamily="18" charset="0"/>
              </a:rPr>
              <a:t>нестационарных</a:t>
            </a:r>
            <a:r>
              <a:rPr lang="ru-MD" sz="1200" dirty="0">
                <a:latin typeface="Times New Roman" panose="02020603050405020304" pitchFamily="18" charset="0"/>
                <a:cs typeface="Times New Roman" panose="02020603050405020304" pitchFamily="18" charset="0"/>
              </a:rPr>
              <a:t> временных рядах статистические свойства меняются со временем. Они показывают сезонные эффекты, тренды и другие структуры, которые зависят от временного показателя. Пример – международные перелеты авиакомпаний. Количество пассажиров в те или иные направления меняются в зависимости от сезонности.</a:t>
            </a:r>
          </a:p>
        </p:txBody>
      </p:sp>
      <p:pic>
        <p:nvPicPr>
          <p:cNvPr id="10" name="Рисунок 9">
            <a:extLst>
              <a:ext uri="{FF2B5EF4-FFF2-40B4-BE49-F238E27FC236}">
                <a16:creationId xmlns:a16="http://schemas.microsoft.com/office/drawing/2014/main" id="{E86BC60B-07B2-9448-B57E-CA02C0A0B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77" y="4104750"/>
            <a:ext cx="3505200" cy="1991591"/>
          </a:xfrm>
          <a:prstGeom prst="rect">
            <a:avLst/>
          </a:prstGeom>
          <a:ln>
            <a:solidFill>
              <a:schemeClr val="tx1"/>
            </a:solidFill>
          </a:ln>
        </p:spPr>
      </p:pic>
      <p:pic>
        <p:nvPicPr>
          <p:cNvPr id="11" name="Рисунок 10">
            <a:extLst>
              <a:ext uri="{FF2B5EF4-FFF2-40B4-BE49-F238E27FC236}">
                <a16:creationId xmlns:a16="http://schemas.microsoft.com/office/drawing/2014/main" id="{D2490C7F-04B1-34B1-6954-49B3DFCA2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2" y="3860617"/>
            <a:ext cx="3101277" cy="2479858"/>
          </a:xfrm>
          <a:prstGeom prst="rect">
            <a:avLst/>
          </a:prstGeom>
          <a:ln>
            <a:solidFill>
              <a:schemeClr val="tx1"/>
            </a:solidFill>
          </a:ln>
        </p:spPr>
      </p:pic>
    </p:spTree>
    <p:extLst>
      <p:ext uri="{BB962C8B-B14F-4D97-AF65-F5344CB8AC3E}">
        <p14:creationId xmlns:p14="http://schemas.microsoft.com/office/powerpoint/2010/main" val="3833761318"/>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5E0F04B-CD55-579D-3539-AFF454391A54}"/>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619E633-7218-CF3D-1F85-3A56769847BA}"/>
              </a:ext>
            </a:extLst>
          </p:cNvPr>
          <p:cNvSpPr>
            <a:spLocks noGrp="1"/>
          </p:cNvSpPr>
          <p:nvPr>
            <p:ph type="sldNum" sz="quarter" idx="12"/>
          </p:nvPr>
        </p:nvSpPr>
        <p:spPr/>
        <p:txBody>
          <a:bodyPr/>
          <a:lstStyle/>
          <a:p>
            <a:pPr>
              <a:defRPr/>
            </a:pPr>
            <a:fld id="{0D6C606A-6294-404B-9C84-3FCB41693FF3}" type="slidenum">
              <a:rPr lang="en-US" altLang="en-US" smtClean="0"/>
              <a:pPr>
                <a:defRPr/>
              </a:pPr>
              <a:t>13</a:t>
            </a:fld>
            <a:endParaRPr lang="en-US" altLang="en-US" dirty="0"/>
          </a:p>
        </p:txBody>
      </p:sp>
      <p:sp>
        <p:nvSpPr>
          <p:cNvPr id="3" name="TextBox 2">
            <a:extLst>
              <a:ext uri="{FF2B5EF4-FFF2-40B4-BE49-F238E27FC236}">
                <a16:creationId xmlns:a16="http://schemas.microsoft.com/office/drawing/2014/main" id="{38717BBD-1588-70AC-9ECB-F751140996B6}"/>
              </a:ext>
            </a:extLst>
          </p:cNvPr>
          <p:cNvSpPr txBox="1"/>
          <p:nvPr/>
        </p:nvSpPr>
        <p:spPr>
          <a:xfrm>
            <a:off x="3126732" y="1600200"/>
            <a:ext cx="2890535" cy="523220"/>
          </a:xfrm>
          <a:prstGeom prst="rect">
            <a:avLst/>
          </a:prstGeom>
          <a:noFill/>
        </p:spPr>
        <p:txBody>
          <a:bodyPr wrap="none" rtlCol="0">
            <a:spAutoFit/>
          </a:bodyPr>
          <a:lstStyle/>
          <a:p>
            <a:r>
              <a:rPr lang="ru-RU" sz="2800" b="1" dirty="0">
                <a:latin typeface="Times New Roman" panose="02020603050405020304" pitchFamily="18" charset="0"/>
                <a:cs typeface="Times New Roman" panose="02020603050405020304" pitchFamily="18" charset="0"/>
              </a:rPr>
              <a:t>Стационарность</a:t>
            </a:r>
            <a:endParaRPr lang="ru-MD"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E9B562-95B6-64E1-EA85-6CA701E8A4FA}"/>
              </a:ext>
            </a:extLst>
          </p:cNvPr>
          <p:cNvSpPr txBox="1"/>
          <p:nvPr/>
        </p:nvSpPr>
        <p:spPr>
          <a:xfrm>
            <a:off x="211767" y="2123420"/>
            <a:ext cx="8720463" cy="1894749"/>
          </a:xfrm>
          <a:prstGeom prst="rect">
            <a:avLst/>
          </a:prstGeom>
          <a:noFill/>
        </p:spPr>
        <p:txBody>
          <a:bodyPr wrap="square" rtlCol="0">
            <a:spAutoFit/>
          </a:bodyPr>
          <a:lstStyle/>
          <a:p>
            <a:pPr>
              <a:lnSpc>
                <a:spcPct val="150000"/>
              </a:lnSpc>
            </a:pPr>
            <a:r>
              <a:rPr lang="ru-MD" sz="1600" dirty="0">
                <a:latin typeface="Times New Roman" panose="02020603050405020304" pitchFamily="18" charset="0"/>
                <a:cs typeface="Times New Roman" panose="02020603050405020304" pitchFamily="18" charset="0"/>
              </a:rPr>
              <a:t>Стационарность - это свойство временного ряда, которое означает, что его средние и стандартные отклонения не меняются со временем. Нестационарный временной ряд может иметь тренд (постоянный рост или падение), цикличность (повторение циклов) или сезонность (повторение определенных событий в разное время года).</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Стационарность можно определить с помощью теста </a:t>
            </a:r>
            <a:r>
              <a:rPr lang="ru-RU" sz="1600" b="1" dirty="0">
                <a:latin typeface="Times New Roman" panose="02020603050405020304" pitchFamily="18" charset="0"/>
                <a:cs typeface="Times New Roman" panose="02020603050405020304" pitchFamily="18" charset="0"/>
              </a:rPr>
              <a:t>Дики-</a:t>
            </a:r>
            <a:r>
              <a:rPr lang="ru-RU" sz="1600" b="1" dirty="0" err="1">
                <a:latin typeface="Times New Roman" panose="02020603050405020304" pitchFamily="18" charset="0"/>
                <a:cs typeface="Times New Roman" panose="02020603050405020304" pitchFamily="18" charset="0"/>
              </a:rPr>
              <a:t>Фуллера</a:t>
            </a:r>
            <a:r>
              <a:rPr lang="ru-RU" sz="1600" dirty="0">
                <a:latin typeface="Times New Roman" panose="02020603050405020304" pitchFamily="18" charset="0"/>
                <a:cs typeface="Times New Roman" panose="02020603050405020304" pitchFamily="18" charset="0"/>
              </a:rPr>
              <a:t>. </a:t>
            </a:r>
            <a:endParaRPr lang="ru-MD"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0724964-6E9E-C36C-3828-26259302CA75}"/>
              </a:ext>
            </a:extLst>
          </p:cNvPr>
          <p:cNvSpPr txBox="1"/>
          <p:nvPr/>
        </p:nvSpPr>
        <p:spPr>
          <a:xfrm>
            <a:off x="1015645" y="4101798"/>
            <a:ext cx="4572000" cy="1023101"/>
          </a:xfrm>
          <a:prstGeom prst="rect">
            <a:avLst/>
          </a:prstGeom>
          <a:noFill/>
        </p:spPr>
        <p:txBody>
          <a:bodyPr wrap="square">
            <a:spAutoFit/>
          </a:bodyPr>
          <a:lstStyle/>
          <a:p>
            <a:pPr algn="l">
              <a:lnSpc>
                <a:spcPct val="150000"/>
              </a:lnSpc>
            </a:pPr>
            <a:r>
              <a:rPr lang="ru-MD" sz="1400" b="1" i="0" u="none" strike="noStrike" dirty="0">
                <a:solidFill>
                  <a:srgbClr val="000000"/>
                </a:solidFill>
                <a:effectLst/>
                <a:latin typeface="Times New Roman" panose="02020603050405020304" pitchFamily="18" charset="0"/>
                <a:cs typeface="Times New Roman" panose="02020603050405020304" pitchFamily="18" charset="0"/>
              </a:rPr>
              <a:t>Гипотезы теста:</a:t>
            </a:r>
            <a:endParaRPr lang="ru-MD"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l">
              <a:lnSpc>
                <a:spcPct val="150000"/>
              </a:lnSpc>
              <a:buFont typeface="Arial" panose="020B0604020202020204" pitchFamily="34" charset="0"/>
              <a:buChar char="•"/>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H</a:t>
            </a:r>
            <a:r>
              <a:rPr lang="ru-RU" sz="1400" b="1" i="0" u="none" strike="noStrike" baseline="-25000" dirty="0">
                <a:solidFill>
                  <a:srgbClr val="000000"/>
                </a:solidFill>
                <a:effectLst/>
                <a:latin typeface="Times New Roman" panose="02020603050405020304" pitchFamily="18" charset="0"/>
                <a:cs typeface="Times New Roman" panose="02020603050405020304" pitchFamily="18" charset="0"/>
              </a:rPr>
              <a:t>0</a:t>
            </a:r>
            <a:r>
              <a:rPr lang="en-US" sz="1400" b="1" i="0" u="none" strike="noStrike" dirty="0">
                <a:solidFill>
                  <a:srgbClr val="000000"/>
                </a:solidFill>
                <a:effectLst/>
                <a:latin typeface="Times New Roman" panose="02020603050405020304" pitchFamily="18" charset="0"/>
                <a:cs typeface="Times New Roman" panose="02020603050405020304" pitchFamily="18" charset="0"/>
              </a:rPr>
              <a:t>​</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ru-MD" sz="1400" b="0" i="0" u="none" strike="noStrike" dirty="0">
                <a:solidFill>
                  <a:srgbClr val="000000"/>
                </a:solidFill>
                <a:effectLst/>
                <a:latin typeface="Times New Roman" panose="02020603050405020304" pitchFamily="18" charset="0"/>
                <a:cs typeface="Times New Roman" panose="02020603050405020304" pitchFamily="18" charset="0"/>
              </a:rPr>
              <a:t>Ряд </a:t>
            </a:r>
            <a:r>
              <a:rPr lang="ru-MD" sz="1400" b="1" i="0" u="none" strike="noStrike" dirty="0">
                <a:solidFill>
                  <a:srgbClr val="000000"/>
                </a:solidFill>
                <a:effectLst/>
                <a:latin typeface="Times New Roman" panose="02020603050405020304" pitchFamily="18" charset="0"/>
                <a:cs typeface="Times New Roman" panose="02020603050405020304" pitchFamily="18" charset="0"/>
              </a:rPr>
              <a:t>нестационарен</a:t>
            </a:r>
            <a:r>
              <a:rPr lang="ru-MD" sz="1400" b="0" i="0" u="none" strike="noStrike" dirty="0">
                <a:solidFill>
                  <a:srgbClr val="000000"/>
                </a:solidFill>
                <a:effectLst/>
                <a:latin typeface="Times New Roman" panose="02020603050405020304" pitchFamily="18" charset="0"/>
                <a:cs typeface="Times New Roman" panose="02020603050405020304" pitchFamily="18" charset="0"/>
              </a:rPr>
              <a:t> (имеет тренд).</a:t>
            </a:r>
          </a:p>
          <a:p>
            <a:pPr algn="l">
              <a:lnSpc>
                <a:spcPct val="150000"/>
              </a:lnSpc>
              <a:buFont typeface="Arial" panose="020B0604020202020204" pitchFamily="34" charset="0"/>
              <a:buChar char="•"/>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H</a:t>
            </a:r>
            <a:r>
              <a:rPr lang="ru-RU" sz="1400" b="1" i="0" u="none" strike="noStrike" baseline="-25000" dirty="0">
                <a:solidFill>
                  <a:srgbClr val="000000"/>
                </a:solidFill>
                <a:effectLst/>
                <a:latin typeface="Times New Roman" panose="02020603050405020304" pitchFamily="18" charset="0"/>
                <a:cs typeface="Times New Roman" panose="02020603050405020304" pitchFamily="18" charset="0"/>
              </a:rPr>
              <a:t>1</a:t>
            </a:r>
            <a:r>
              <a:rPr lang="en-US" sz="1400" b="1" i="0" u="none" strike="noStrike" dirty="0">
                <a:solidFill>
                  <a:srgbClr val="000000"/>
                </a:solidFill>
                <a:effectLst/>
                <a:latin typeface="Times New Roman" panose="02020603050405020304" pitchFamily="18" charset="0"/>
                <a:cs typeface="Times New Roman" panose="02020603050405020304" pitchFamily="18" charset="0"/>
              </a:rPr>
              <a:t>​</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ru-MD" sz="1400" b="0" i="0" u="none" strike="noStrike" dirty="0">
                <a:solidFill>
                  <a:srgbClr val="000000"/>
                </a:solidFill>
                <a:effectLst/>
                <a:latin typeface="Times New Roman" panose="02020603050405020304" pitchFamily="18" charset="0"/>
                <a:cs typeface="Times New Roman" panose="02020603050405020304" pitchFamily="18" charset="0"/>
              </a:rPr>
              <a:t>Ряд </a:t>
            </a:r>
            <a:r>
              <a:rPr lang="ru-MD" sz="1400" b="1" i="0" u="none" strike="noStrike" dirty="0">
                <a:solidFill>
                  <a:srgbClr val="000000"/>
                </a:solidFill>
                <a:effectLst/>
                <a:latin typeface="Times New Roman" panose="02020603050405020304" pitchFamily="18" charset="0"/>
                <a:cs typeface="Times New Roman" panose="02020603050405020304" pitchFamily="18" charset="0"/>
              </a:rPr>
              <a:t>стационарен</a:t>
            </a:r>
            <a:r>
              <a:rPr lang="ru-MD" sz="1400" b="0" i="0" u="none" strike="noStrike" dirty="0">
                <a:solidFill>
                  <a:srgbClr val="000000"/>
                </a:solidFill>
                <a:effectLst/>
                <a:latin typeface="Times New Roman" panose="02020603050405020304" pitchFamily="18" charset="0"/>
                <a:cs typeface="Times New Roman" panose="02020603050405020304" pitchFamily="18" charset="0"/>
              </a:rPr>
              <a:t>.</a:t>
            </a:r>
          </a:p>
        </p:txBody>
      </p:sp>
      <p:pic>
        <p:nvPicPr>
          <p:cNvPr id="10" name="Рисунок 9">
            <a:extLst>
              <a:ext uri="{FF2B5EF4-FFF2-40B4-BE49-F238E27FC236}">
                <a16:creationId xmlns:a16="http://schemas.microsoft.com/office/drawing/2014/main" id="{634B2EDC-F505-8768-AAB1-35B8A2E60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645" y="5221129"/>
            <a:ext cx="3967803" cy="784935"/>
          </a:xfrm>
          <a:prstGeom prst="rect">
            <a:avLst/>
          </a:prstGeom>
          <a:ln>
            <a:solidFill>
              <a:schemeClr val="tx1"/>
            </a:solidFill>
          </a:ln>
        </p:spPr>
      </p:pic>
      <p:sp>
        <p:nvSpPr>
          <p:cNvPr id="11" name="TextBox 10">
            <a:extLst>
              <a:ext uri="{FF2B5EF4-FFF2-40B4-BE49-F238E27FC236}">
                <a16:creationId xmlns:a16="http://schemas.microsoft.com/office/drawing/2014/main" id="{D785B7A5-333F-26F4-C4CC-75A0B57B005F}"/>
              </a:ext>
            </a:extLst>
          </p:cNvPr>
          <p:cNvSpPr txBox="1"/>
          <p:nvPr/>
        </p:nvSpPr>
        <p:spPr>
          <a:xfrm>
            <a:off x="5334000" y="4297195"/>
            <a:ext cx="2794355" cy="1156086"/>
          </a:xfrm>
          <a:prstGeom prst="rect">
            <a:avLst/>
          </a:prstGeom>
          <a:noFill/>
        </p:spPr>
        <p:txBody>
          <a:bodyPr wrap="none" rtlCol="0">
            <a:spAutoFit/>
          </a:bodyPr>
          <a:lstStyle/>
          <a:p>
            <a:pPr>
              <a:lnSpc>
                <a:spcPct val="150000"/>
              </a:lnSpc>
            </a:pPr>
            <a:r>
              <a:rPr lang="en-US" sz="1600" dirty="0" err="1">
                <a:latin typeface="Times New Roman" panose="02020603050405020304" pitchFamily="18" charset="0"/>
                <a:cs typeface="Times New Roman" panose="02020603050405020304" pitchFamily="18" charset="0"/>
              </a:rPr>
              <a:t>X</a:t>
            </a:r>
            <a:r>
              <a:rPr lang="en-US" sz="1600" baseline="-25000" dirty="0" err="1">
                <a:latin typeface="Times New Roman" panose="02020603050405020304" pitchFamily="18" charset="0"/>
                <a:cs typeface="Times New Roman" panose="02020603050405020304" pitchFamily="18" charset="0"/>
              </a:rPr>
              <a:t>t</a:t>
            </a:r>
            <a:r>
              <a:rPr lang="ru-MD" sz="1600" dirty="0">
                <a:latin typeface="Times New Roman" panose="02020603050405020304" pitchFamily="18" charset="0"/>
                <a:cs typeface="Times New Roman" panose="02020603050405020304" pitchFamily="18" charset="0"/>
              </a:rPr>
              <a:t>– исходный временной ряд</a:t>
            </a:r>
            <a:r>
              <a:rPr lang="en-US" sz="1600" dirty="0">
                <a:latin typeface="Times New Roman" panose="02020603050405020304" pitchFamily="18" charset="0"/>
                <a:cs typeface="Times New Roman" panose="02020603050405020304" pitchFamily="18" charset="0"/>
              </a:rPr>
              <a:t>,</a:t>
            </a:r>
            <a:endParaRPr lang="ru-MD" sz="1600" dirty="0">
              <a:latin typeface="Times New Roman" panose="02020603050405020304" pitchFamily="18" charset="0"/>
              <a:cs typeface="Times New Roman" panose="02020603050405020304" pitchFamily="18" charset="0"/>
            </a:endParaRPr>
          </a:p>
          <a:p>
            <a:pPr>
              <a:lnSpc>
                <a:spcPct val="150000"/>
              </a:lnSpc>
            </a:pPr>
            <a:r>
              <a:rPr lang="el-GR" sz="1600" dirty="0" err="1">
                <a:latin typeface="Times New Roman" panose="02020603050405020304" pitchFamily="18" charset="0"/>
                <a:cs typeface="Times New Roman" panose="02020603050405020304" pitchFamily="18" charset="0"/>
              </a:rPr>
              <a:t>α,β,γ,δ</a:t>
            </a:r>
            <a:r>
              <a:rPr lang="el-GR" sz="1600" dirty="0">
                <a:latin typeface="Times New Roman" panose="02020603050405020304" pitchFamily="18" charset="0"/>
                <a:cs typeface="Times New Roman" panose="02020603050405020304" pitchFamily="18" charset="0"/>
              </a:rPr>
              <a:t> – </a:t>
            </a:r>
            <a:r>
              <a:rPr lang="ru-MD" sz="1600" dirty="0">
                <a:latin typeface="Times New Roman" panose="02020603050405020304" pitchFamily="18" charset="0"/>
                <a:cs typeface="Times New Roman" panose="02020603050405020304" pitchFamily="18" charset="0"/>
              </a:rPr>
              <a:t>параметры модели,</a:t>
            </a:r>
          </a:p>
          <a:p>
            <a:pPr>
              <a:lnSpc>
                <a:spcPct val="150000"/>
              </a:lnSpc>
            </a:pPr>
            <a:r>
              <a:rPr lang="el-GR" sz="1600" dirty="0">
                <a:latin typeface="Times New Roman" panose="02020603050405020304" pitchFamily="18" charset="0"/>
                <a:cs typeface="Times New Roman" panose="02020603050405020304" pitchFamily="18" charset="0"/>
              </a:rPr>
              <a:t>ϵ</a:t>
            </a:r>
            <a:r>
              <a:rPr lang="en-US" sz="1600" baseline="-25000"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 – </a:t>
            </a:r>
            <a:r>
              <a:rPr lang="ru-MD" sz="1600" dirty="0">
                <a:latin typeface="Times New Roman" panose="02020603050405020304" pitchFamily="18" charset="0"/>
                <a:cs typeface="Times New Roman" panose="02020603050405020304" pitchFamily="18" charset="0"/>
              </a:rPr>
              <a:t>случайная ошибка.</a:t>
            </a:r>
          </a:p>
        </p:txBody>
      </p:sp>
    </p:spTree>
    <p:extLst>
      <p:ext uri="{BB962C8B-B14F-4D97-AF65-F5344CB8AC3E}">
        <p14:creationId xmlns:p14="http://schemas.microsoft.com/office/powerpoint/2010/main" val="72582047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AD36005A-5B95-8455-D4ED-A5D3CA434D65}"/>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79F63A8-E1D3-6F67-F59F-EFC63EDCB426}"/>
              </a:ext>
            </a:extLst>
          </p:cNvPr>
          <p:cNvSpPr>
            <a:spLocks noGrp="1"/>
          </p:cNvSpPr>
          <p:nvPr>
            <p:ph type="sldNum" sz="quarter" idx="12"/>
          </p:nvPr>
        </p:nvSpPr>
        <p:spPr/>
        <p:txBody>
          <a:bodyPr/>
          <a:lstStyle/>
          <a:p>
            <a:pPr>
              <a:defRPr/>
            </a:pPr>
            <a:fld id="{0D6C606A-6294-404B-9C84-3FCB41693FF3}" type="slidenum">
              <a:rPr lang="en-US" altLang="en-US" smtClean="0"/>
              <a:pPr>
                <a:defRPr/>
              </a:pPr>
              <a:t>14</a:t>
            </a:fld>
            <a:endParaRPr lang="en-US" altLang="en-US" dirty="0"/>
          </a:p>
        </p:txBody>
      </p:sp>
      <p:sp>
        <p:nvSpPr>
          <p:cNvPr id="4" name="TextBox 3">
            <a:extLst>
              <a:ext uri="{FF2B5EF4-FFF2-40B4-BE49-F238E27FC236}">
                <a16:creationId xmlns:a16="http://schemas.microsoft.com/office/drawing/2014/main" id="{FB6CDD11-215E-9C9E-74F8-C7DB73BF4A9F}"/>
              </a:ext>
            </a:extLst>
          </p:cNvPr>
          <p:cNvSpPr txBox="1"/>
          <p:nvPr/>
        </p:nvSpPr>
        <p:spPr>
          <a:xfrm>
            <a:off x="1287286" y="1676400"/>
            <a:ext cx="6569427" cy="523220"/>
          </a:xfrm>
          <a:prstGeom prst="rect">
            <a:avLst/>
          </a:prstGeom>
          <a:noFill/>
        </p:spPr>
        <p:txBody>
          <a:bodyPr wrap="none" rtlCol="0">
            <a:spAutoFit/>
          </a:bodyPr>
          <a:lstStyle/>
          <a:p>
            <a:r>
              <a:rPr lang="ru-RU" sz="2800" b="1" dirty="0">
                <a:latin typeface="Times New Roman" panose="02020603050405020304" pitchFamily="18" charset="0"/>
                <a:cs typeface="Times New Roman" panose="02020603050405020304" pitchFamily="18" charset="0"/>
              </a:rPr>
              <a:t>Стационарный тест Дики-</a:t>
            </a:r>
            <a:r>
              <a:rPr lang="ru-RU" sz="2800" b="1" dirty="0" err="1">
                <a:latin typeface="Times New Roman" panose="02020603050405020304" pitchFamily="18" charset="0"/>
                <a:cs typeface="Times New Roman" panose="02020603050405020304" pitchFamily="18" charset="0"/>
              </a:rPr>
              <a:t>Фуллера</a:t>
            </a:r>
            <a:r>
              <a:rPr lang="ru-RU" sz="2800" b="1" dirty="0">
                <a:latin typeface="Times New Roman" panose="02020603050405020304" pitchFamily="18" charset="0"/>
                <a:cs typeface="Times New Roman" panose="02020603050405020304" pitchFamily="18" charset="0"/>
              </a:rPr>
              <a:t> в </a:t>
            </a:r>
            <a:r>
              <a:rPr lang="en-US" sz="2800" b="1" dirty="0">
                <a:latin typeface="Times New Roman" panose="02020603050405020304" pitchFamily="18" charset="0"/>
                <a:cs typeface="Times New Roman" panose="02020603050405020304" pitchFamily="18" charset="0"/>
              </a:rPr>
              <a:t>R</a:t>
            </a:r>
            <a:endParaRPr lang="ru-MD" b="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54D37289-A371-8E08-64C3-A7FDAAE0A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381250"/>
            <a:ext cx="4592290" cy="1600200"/>
          </a:xfrm>
          <a:prstGeom prst="rect">
            <a:avLst/>
          </a:prstGeom>
        </p:spPr>
      </p:pic>
      <p:pic>
        <p:nvPicPr>
          <p:cNvPr id="7" name="Рисунок 6">
            <a:extLst>
              <a:ext uri="{FF2B5EF4-FFF2-40B4-BE49-F238E27FC236}">
                <a16:creationId xmlns:a16="http://schemas.microsoft.com/office/drawing/2014/main" id="{DF501366-9773-C9CE-CEB0-96BBB3140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59" y="4124980"/>
            <a:ext cx="4592290" cy="1835209"/>
          </a:xfrm>
          <a:prstGeom prst="rect">
            <a:avLst/>
          </a:prstGeom>
        </p:spPr>
      </p:pic>
      <p:sp>
        <p:nvSpPr>
          <p:cNvPr id="8" name="TextBox 7">
            <a:extLst>
              <a:ext uri="{FF2B5EF4-FFF2-40B4-BE49-F238E27FC236}">
                <a16:creationId xmlns:a16="http://schemas.microsoft.com/office/drawing/2014/main" id="{021F79B9-015B-5941-C28B-B44C77E1AE82}"/>
              </a:ext>
            </a:extLst>
          </p:cNvPr>
          <p:cNvSpPr txBox="1"/>
          <p:nvPr/>
        </p:nvSpPr>
        <p:spPr>
          <a:xfrm>
            <a:off x="304801" y="4361132"/>
            <a:ext cx="3581399" cy="1525418"/>
          </a:xfrm>
          <a:prstGeom prst="rect">
            <a:avLst/>
          </a:prstGeom>
          <a:noFill/>
        </p:spPr>
        <p:txBody>
          <a:bodyPr wrap="square" rtlCol="0">
            <a:spAutoFit/>
          </a:bodyPr>
          <a:lstStyle/>
          <a:p>
            <a:pPr>
              <a:lnSpc>
                <a:spcPct val="150000"/>
              </a:lnSpc>
            </a:pPr>
            <a:r>
              <a:rPr lang="ru-MD" sz="1600" dirty="0">
                <a:latin typeface="Times New Roman" panose="02020603050405020304" pitchFamily="18" charset="0"/>
                <a:cs typeface="Times New Roman" panose="02020603050405020304" pitchFamily="18" charset="0"/>
              </a:rPr>
              <a:t>Если </a:t>
            </a:r>
            <a:r>
              <a:rPr lang="en-US" sz="1600" dirty="0">
                <a:latin typeface="Times New Roman" panose="02020603050405020304" pitchFamily="18" charset="0"/>
                <a:cs typeface="Times New Roman" panose="02020603050405020304" pitchFamily="18" charset="0"/>
              </a:rPr>
              <a:t>p-value &lt; 0.05, </a:t>
            </a:r>
            <a:r>
              <a:rPr lang="ru-MD" sz="1600" dirty="0">
                <a:latin typeface="Times New Roman" panose="02020603050405020304" pitchFamily="18" charset="0"/>
                <a:cs typeface="Times New Roman" panose="02020603050405020304" pitchFamily="18" charset="0"/>
              </a:rPr>
              <a:t>то отклоняем </a:t>
            </a:r>
            <a:r>
              <a:rPr lang="en-US" sz="1600" dirty="0">
                <a:latin typeface="Times New Roman" panose="02020603050405020304" pitchFamily="18" charset="0"/>
                <a:cs typeface="Times New Roman" panose="02020603050405020304" pitchFamily="18" charset="0"/>
              </a:rPr>
              <a:t>H</a:t>
            </a:r>
            <a:r>
              <a:rPr lang="en-US" sz="1600" baseline="-25000" dirty="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 </a:t>
            </a:r>
            <a:r>
              <a:rPr lang="ru-MD" sz="1600" dirty="0">
                <a:latin typeface="Times New Roman" panose="02020603050405020304" pitchFamily="18" charset="0"/>
                <a:cs typeface="Times New Roman" panose="02020603050405020304" pitchFamily="18" charset="0"/>
              </a:rPr>
              <a:t>ряд стационарен. Если </a:t>
            </a:r>
            <a:r>
              <a:rPr lang="en-US" sz="1600" dirty="0">
                <a:latin typeface="Times New Roman" panose="02020603050405020304" pitchFamily="18" charset="0"/>
                <a:cs typeface="Times New Roman" panose="02020603050405020304" pitchFamily="18" charset="0"/>
              </a:rPr>
              <a:t>p-value &gt; 0.05, </a:t>
            </a:r>
            <a:r>
              <a:rPr lang="ru-MD" sz="1600" dirty="0">
                <a:latin typeface="Times New Roman" panose="02020603050405020304" pitchFamily="18" charset="0"/>
                <a:cs typeface="Times New Roman" panose="02020603050405020304" pitchFamily="18" charset="0"/>
              </a:rPr>
              <a:t>ряд</a:t>
            </a:r>
            <a:r>
              <a:rPr lang="en-US" sz="1600" dirty="0">
                <a:latin typeface="Times New Roman" panose="02020603050405020304" pitchFamily="18" charset="0"/>
                <a:cs typeface="Times New Roman" panose="02020603050405020304" pitchFamily="18" charset="0"/>
              </a:rPr>
              <a:t> </a:t>
            </a:r>
            <a:r>
              <a:rPr lang="ru-MD" sz="1600" dirty="0">
                <a:latin typeface="Times New Roman" panose="02020603050405020304" pitchFamily="18" charset="0"/>
                <a:cs typeface="Times New Roman" panose="02020603050405020304" pitchFamily="18" charset="0"/>
              </a:rPr>
              <a:t>нестационарен.</a:t>
            </a:r>
          </a:p>
        </p:txBody>
      </p:sp>
      <p:sp>
        <p:nvSpPr>
          <p:cNvPr id="9" name="TextBox 8">
            <a:extLst>
              <a:ext uri="{FF2B5EF4-FFF2-40B4-BE49-F238E27FC236}">
                <a16:creationId xmlns:a16="http://schemas.microsoft.com/office/drawing/2014/main" id="{DED6AAF8-358B-2B47-537F-151765922B07}"/>
              </a:ext>
            </a:extLst>
          </p:cNvPr>
          <p:cNvSpPr txBox="1"/>
          <p:nvPr/>
        </p:nvSpPr>
        <p:spPr>
          <a:xfrm>
            <a:off x="5410200" y="2812018"/>
            <a:ext cx="1762021" cy="369332"/>
          </a:xfrm>
          <a:prstGeom prst="rect">
            <a:avLst/>
          </a:prstGeom>
          <a:noFill/>
          <a:ln>
            <a:solidFill>
              <a:schemeClr val="tx1"/>
            </a:solidFill>
          </a:ln>
        </p:spPr>
        <p:txBody>
          <a:bodyPr wrap="none" rtlCol="0">
            <a:spAutoFit/>
          </a:bodyPr>
          <a:lstStyle/>
          <a:p>
            <a:r>
              <a:rPr lang="ru-RU" dirty="0"/>
              <a:t>Не стационарен</a:t>
            </a:r>
            <a:endParaRPr lang="ru-MD" dirty="0"/>
          </a:p>
        </p:txBody>
      </p:sp>
      <p:cxnSp>
        <p:nvCxnSpPr>
          <p:cNvPr id="11" name="Прямая со стрелкой 10">
            <a:extLst>
              <a:ext uri="{FF2B5EF4-FFF2-40B4-BE49-F238E27FC236}">
                <a16:creationId xmlns:a16="http://schemas.microsoft.com/office/drawing/2014/main" id="{E50CD6C0-8661-A9AB-0ED8-9E7E5CB23C5D}"/>
              </a:ext>
            </a:extLst>
          </p:cNvPr>
          <p:cNvCxnSpPr>
            <a:stCxn id="9" idx="1"/>
            <a:endCxn id="5" idx="3"/>
          </p:cNvCxnSpPr>
          <p:nvPr/>
        </p:nvCxnSpPr>
        <p:spPr>
          <a:xfrm flipH="1">
            <a:off x="4973290" y="2996684"/>
            <a:ext cx="436910"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87BB945-F9BD-8331-00A0-55DFFD4C58A1}"/>
              </a:ext>
            </a:extLst>
          </p:cNvPr>
          <p:cNvSpPr txBox="1"/>
          <p:nvPr/>
        </p:nvSpPr>
        <p:spPr>
          <a:xfrm>
            <a:off x="5786462" y="3468499"/>
            <a:ext cx="1475084" cy="369332"/>
          </a:xfrm>
          <a:prstGeom prst="rect">
            <a:avLst/>
          </a:prstGeom>
          <a:noFill/>
          <a:ln>
            <a:solidFill>
              <a:schemeClr val="tx1"/>
            </a:solidFill>
          </a:ln>
        </p:spPr>
        <p:txBody>
          <a:bodyPr wrap="none" rtlCol="0">
            <a:spAutoFit/>
          </a:bodyPr>
          <a:lstStyle/>
          <a:p>
            <a:r>
              <a:rPr lang="ru-RU" dirty="0"/>
              <a:t>Стационарен</a:t>
            </a:r>
            <a:endParaRPr lang="ru-MD" dirty="0"/>
          </a:p>
        </p:txBody>
      </p:sp>
      <p:cxnSp>
        <p:nvCxnSpPr>
          <p:cNvPr id="14" name="Прямая со стрелкой 13">
            <a:extLst>
              <a:ext uri="{FF2B5EF4-FFF2-40B4-BE49-F238E27FC236}">
                <a16:creationId xmlns:a16="http://schemas.microsoft.com/office/drawing/2014/main" id="{52DBA959-840A-FDEE-D5A0-8A1A1008CFC2}"/>
              </a:ext>
            </a:extLst>
          </p:cNvPr>
          <p:cNvCxnSpPr>
            <a:cxnSpLocks/>
            <a:stCxn id="12" idx="2"/>
            <a:endCxn id="7" idx="0"/>
          </p:cNvCxnSpPr>
          <p:nvPr/>
        </p:nvCxnSpPr>
        <p:spPr>
          <a:xfrm>
            <a:off x="6524004" y="3837831"/>
            <a:ext cx="0" cy="2871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Рисунок 2">
            <a:extLst>
              <a:ext uri="{FF2B5EF4-FFF2-40B4-BE49-F238E27FC236}">
                <a16:creationId xmlns:a16="http://schemas.microsoft.com/office/drawing/2014/main" id="{B6FF3E05-DC02-9B78-C6EE-16333BC04B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051" y="5917396"/>
            <a:ext cx="2454349" cy="438650"/>
          </a:xfrm>
          <a:prstGeom prst="rect">
            <a:avLst/>
          </a:prstGeom>
        </p:spPr>
      </p:pic>
    </p:spTree>
    <p:extLst>
      <p:ext uri="{BB962C8B-B14F-4D97-AF65-F5344CB8AC3E}">
        <p14:creationId xmlns:p14="http://schemas.microsoft.com/office/powerpoint/2010/main" val="355713828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BF2A017F-44B8-7804-BA55-BFF321BE757D}"/>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41BCA02-5519-103D-8F88-173A5BF82D75}"/>
              </a:ext>
            </a:extLst>
          </p:cNvPr>
          <p:cNvSpPr>
            <a:spLocks noGrp="1"/>
          </p:cNvSpPr>
          <p:nvPr>
            <p:ph type="sldNum" sz="quarter" idx="12"/>
          </p:nvPr>
        </p:nvSpPr>
        <p:spPr/>
        <p:txBody>
          <a:bodyPr/>
          <a:lstStyle/>
          <a:p>
            <a:pPr>
              <a:defRPr/>
            </a:pPr>
            <a:fld id="{0D6C606A-6294-404B-9C84-3FCB41693FF3}" type="slidenum">
              <a:rPr lang="en-US" altLang="en-US" smtClean="0"/>
              <a:pPr>
                <a:defRPr/>
              </a:pPr>
              <a:t>15</a:t>
            </a:fld>
            <a:endParaRPr lang="en-US" altLang="en-US" dirty="0"/>
          </a:p>
        </p:txBody>
      </p:sp>
      <p:sp>
        <p:nvSpPr>
          <p:cNvPr id="4" name="TextBox 3">
            <a:extLst>
              <a:ext uri="{FF2B5EF4-FFF2-40B4-BE49-F238E27FC236}">
                <a16:creationId xmlns:a16="http://schemas.microsoft.com/office/drawing/2014/main" id="{00E9FAE3-3297-E981-241C-CCEDA7A7802D}"/>
              </a:ext>
            </a:extLst>
          </p:cNvPr>
          <p:cNvSpPr txBox="1"/>
          <p:nvPr/>
        </p:nvSpPr>
        <p:spPr>
          <a:xfrm>
            <a:off x="469755" y="1529677"/>
            <a:ext cx="8379217" cy="523220"/>
          </a:xfrm>
          <a:prstGeom prst="rect">
            <a:avLst/>
          </a:prstGeom>
          <a:noFill/>
        </p:spPr>
        <p:txBody>
          <a:bodyPr wrap="none" rtlCol="0">
            <a:spAutoFit/>
          </a:bodyPr>
          <a:lstStyle/>
          <a:p>
            <a:r>
              <a:rPr lang="ru-RU" sz="2800" b="1" dirty="0">
                <a:latin typeface="Times New Roman" panose="02020603050405020304" pitchFamily="18" charset="0"/>
                <a:cs typeface="Times New Roman" panose="02020603050405020304" pitchFamily="18" charset="0"/>
              </a:rPr>
              <a:t>Анализ среднемесячной температуры Ноттингема</a:t>
            </a:r>
            <a:endParaRPr lang="ru-MD"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F5936ED-31C1-9E96-5DF1-0B50FF95B861}"/>
              </a:ext>
            </a:extLst>
          </p:cNvPr>
          <p:cNvSpPr txBox="1"/>
          <p:nvPr/>
        </p:nvSpPr>
        <p:spPr>
          <a:xfrm>
            <a:off x="124766" y="2215634"/>
            <a:ext cx="5514034" cy="2462213"/>
          </a:xfrm>
          <a:prstGeom prst="rect">
            <a:avLst/>
          </a:prstGeom>
          <a:noFill/>
          <a:ln>
            <a:noFill/>
          </a:ln>
        </p:spPr>
        <p:txBody>
          <a:bodyPr wrap="square" rtlCol="0">
            <a:spAutoFit/>
          </a:bodyPr>
          <a:lstStyle/>
          <a:p>
            <a:r>
              <a:rPr lang="en-US" sz="1100" b="0" i="0" u="none" strike="noStrike" dirty="0">
                <a:solidFill>
                  <a:srgbClr val="000000"/>
                </a:solidFill>
                <a:effectLst/>
              </a:rPr>
              <a:t>&gt; </a:t>
            </a:r>
            <a:r>
              <a:rPr lang="ru-MD" sz="1100" b="0" i="0" u="none" strike="noStrike" dirty="0">
                <a:solidFill>
                  <a:srgbClr val="000000"/>
                </a:solidFill>
                <a:effectLst/>
              </a:rPr>
              <a:t># 1. Загрузка данных</a:t>
            </a:r>
            <a:r>
              <a:rPr lang="ru-MD" sz="1100" b="0" i="0" u="none" strike="noStrike" dirty="0">
                <a:solidFill>
                  <a:srgbClr val="000000"/>
                </a:solidFill>
                <a:effectLst/>
                <a:latin typeface="-webkit-standard"/>
              </a:rPr>
              <a:t> </a:t>
            </a:r>
          </a:p>
          <a:p>
            <a:r>
              <a:rPr lang="en-US" sz="1100" b="0" i="0" u="none" strike="noStrike" dirty="0">
                <a:solidFill>
                  <a:srgbClr val="000000"/>
                </a:solidFill>
                <a:effectLst/>
                <a:latin typeface="-webkit-standard"/>
              </a:rPr>
              <a:t>&gt; data</a:t>
            </a:r>
            <a:r>
              <a:rPr lang="en-US" sz="1100" b="0" i="0" u="none" strike="noStrike" dirty="0">
                <a:solidFill>
                  <a:srgbClr val="000000"/>
                </a:solidFill>
                <a:effectLst/>
              </a:rPr>
              <a:t>("</a:t>
            </a:r>
            <a:r>
              <a:rPr lang="en-US" sz="1100" b="0" i="0" u="none" strike="noStrike" dirty="0" err="1">
                <a:solidFill>
                  <a:srgbClr val="000000"/>
                </a:solidFill>
                <a:effectLst/>
              </a:rPr>
              <a:t>nottem</a:t>
            </a:r>
            <a:r>
              <a:rPr lang="en-US" sz="1100" b="0" i="0" u="none" strike="noStrike" dirty="0">
                <a:solidFill>
                  <a:srgbClr val="000000"/>
                </a:solidFill>
                <a:effectLst/>
              </a:rPr>
              <a:t>")</a:t>
            </a:r>
          </a:p>
          <a:p>
            <a:r>
              <a:rPr lang="en-US" sz="1100" b="0" i="0" u="none" strike="noStrike" dirty="0">
                <a:solidFill>
                  <a:srgbClr val="000000"/>
                </a:solidFill>
                <a:effectLst/>
                <a:latin typeface="-webkit-standard"/>
              </a:rPr>
              <a:t>&gt; </a:t>
            </a:r>
            <a:r>
              <a:rPr lang="en-US" sz="1100" b="0" i="0" u="none" strike="noStrike" dirty="0" err="1">
                <a:solidFill>
                  <a:srgbClr val="000000"/>
                </a:solidFill>
                <a:effectLst/>
                <a:latin typeface="-webkit-standard"/>
              </a:rPr>
              <a:t>ts_data</a:t>
            </a:r>
            <a:r>
              <a:rPr lang="en-US" sz="1100" b="0" i="0" u="none" strike="noStrike" dirty="0">
                <a:solidFill>
                  <a:srgbClr val="000000"/>
                </a:solidFill>
                <a:effectLst/>
                <a:latin typeface="-webkit-standard"/>
              </a:rPr>
              <a:t> </a:t>
            </a:r>
            <a:r>
              <a:rPr lang="en-US" sz="1100" b="0" i="0" u="none" strike="noStrike" dirty="0">
                <a:solidFill>
                  <a:srgbClr val="000000"/>
                </a:solidFill>
                <a:effectLst/>
              </a:rPr>
              <a:t>&lt;-</a:t>
            </a:r>
            <a:r>
              <a:rPr lang="en-US" sz="1100" b="0" i="0" u="none" strike="noStrike" dirty="0">
                <a:solidFill>
                  <a:srgbClr val="000000"/>
                </a:solidFill>
                <a:effectLst/>
                <a:latin typeface="-webkit-standard"/>
              </a:rPr>
              <a:t> </a:t>
            </a:r>
            <a:r>
              <a:rPr lang="en-US" sz="1100" b="0" i="0" u="none" strike="noStrike" dirty="0" err="1">
                <a:solidFill>
                  <a:srgbClr val="000000"/>
                </a:solidFill>
                <a:effectLst/>
                <a:latin typeface="-webkit-standard"/>
              </a:rPr>
              <a:t>nottem</a:t>
            </a:r>
            <a:r>
              <a:rPr lang="en-US" sz="1100" b="0" i="0" u="none" strike="noStrike" dirty="0">
                <a:solidFill>
                  <a:srgbClr val="000000"/>
                </a:solidFill>
                <a:effectLst/>
                <a:latin typeface="-webkit-standard"/>
              </a:rPr>
              <a:t> </a:t>
            </a:r>
          </a:p>
          <a:p>
            <a:r>
              <a:rPr lang="ru-RU" sz="1100" b="0" i="0" u="none" strike="noStrike" dirty="0">
                <a:solidFill>
                  <a:srgbClr val="000000"/>
                </a:solidFill>
                <a:effectLst/>
                <a:latin typeface="-webkit-standard"/>
              </a:rPr>
              <a:t>&gt; # 2. Отображение и анализ графика</a:t>
            </a:r>
          </a:p>
          <a:p>
            <a:r>
              <a:rPr lang="ru-RU" sz="1100" b="0" i="0" u="none" strike="noStrike" dirty="0">
                <a:solidFill>
                  <a:srgbClr val="000000"/>
                </a:solidFill>
                <a:effectLst/>
                <a:latin typeface="-webkit-standard"/>
              </a:rPr>
              <a:t>&gt; </a:t>
            </a:r>
            <a:r>
              <a:rPr lang="en-US" sz="1100" b="0" i="0" u="none" strike="noStrike" dirty="0">
                <a:solidFill>
                  <a:srgbClr val="000000"/>
                </a:solidFill>
                <a:effectLst/>
                <a:latin typeface="-webkit-standard"/>
              </a:rPr>
              <a:t>plot(</a:t>
            </a:r>
            <a:r>
              <a:rPr lang="en-US" sz="1100" b="0" i="0" u="none" strike="noStrike" dirty="0" err="1">
                <a:solidFill>
                  <a:srgbClr val="000000"/>
                </a:solidFill>
                <a:effectLst/>
                <a:latin typeface="-webkit-standard"/>
              </a:rPr>
              <a:t>ts_data</a:t>
            </a:r>
            <a:r>
              <a:rPr lang="en-US" sz="1100" b="0" i="0" u="none" strike="noStrike" dirty="0">
                <a:solidFill>
                  <a:srgbClr val="000000"/>
                </a:solidFill>
                <a:effectLst/>
                <a:latin typeface="-webkit-standard"/>
              </a:rPr>
              <a:t>, main="</a:t>
            </a:r>
            <a:r>
              <a:rPr lang="ru-RU" sz="1100" b="0" i="0" u="none" strike="noStrike" dirty="0">
                <a:solidFill>
                  <a:srgbClr val="000000"/>
                </a:solidFill>
                <a:effectLst/>
                <a:latin typeface="-webkit-standard"/>
              </a:rPr>
              <a:t>Средняя месячная температура в Ноттингеме (1920-1939)", </a:t>
            </a:r>
          </a:p>
          <a:p>
            <a:r>
              <a:rPr lang="ru-RU" sz="1100" b="0" i="0" u="none" strike="noStrike" dirty="0">
                <a:solidFill>
                  <a:srgbClr val="000000"/>
                </a:solidFill>
                <a:effectLst/>
                <a:latin typeface="-webkit-standard"/>
              </a:rPr>
              <a:t>+      </a:t>
            </a:r>
            <a:r>
              <a:rPr lang="en-US" sz="1100" b="0" i="0" u="none" strike="noStrike" dirty="0">
                <a:solidFill>
                  <a:srgbClr val="000000"/>
                </a:solidFill>
                <a:effectLst/>
                <a:latin typeface="-webkit-standard"/>
              </a:rPr>
              <a:t>col="blue", </a:t>
            </a:r>
            <a:r>
              <a:rPr lang="en-US" sz="1100" b="0" i="0" u="none" strike="noStrike" dirty="0" err="1">
                <a:solidFill>
                  <a:srgbClr val="000000"/>
                </a:solidFill>
                <a:effectLst/>
                <a:latin typeface="-webkit-standard"/>
              </a:rPr>
              <a:t>lwd</a:t>
            </a:r>
            <a:r>
              <a:rPr lang="en-US" sz="1100" b="0" i="0" u="none" strike="noStrike" dirty="0">
                <a:solidFill>
                  <a:srgbClr val="000000"/>
                </a:solidFill>
                <a:effectLst/>
                <a:latin typeface="-webkit-standard"/>
              </a:rPr>
              <a:t>=2, </a:t>
            </a:r>
            <a:r>
              <a:rPr lang="en-US" sz="1100" b="0" i="0" u="none" strike="noStrike" dirty="0" err="1">
                <a:solidFill>
                  <a:srgbClr val="000000"/>
                </a:solidFill>
                <a:effectLst/>
                <a:latin typeface="-webkit-standard"/>
              </a:rPr>
              <a:t>ylab</a:t>
            </a:r>
            <a:r>
              <a:rPr lang="en-US" sz="1100" b="0" i="0" u="none" strike="noStrike" dirty="0">
                <a:solidFill>
                  <a:srgbClr val="000000"/>
                </a:solidFill>
                <a:effectLst/>
                <a:latin typeface="-webkit-standard"/>
              </a:rPr>
              <a:t>="</a:t>
            </a:r>
            <a:r>
              <a:rPr lang="ru-RU" sz="1100" b="0" i="0" u="none" strike="noStrike" dirty="0">
                <a:solidFill>
                  <a:srgbClr val="000000"/>
                </a:solidFill>
                <a:effectLst/>
                <a:latin typeface="-webkit-standard"/>
              </a:rPr>
              <a:t>Температура (°</a:t>
            </a:r>
            <a:r>
              <a:rPr lang="en-US" sz="1100" b="0" i="0" u="none" strike="noStrike" dirty="0">
                <a:solidFill>
                  <a:srgbClr val="000000"/>
                </a:solidFill>
                <a:effectLst/>
                <a:latin typeface="-webkit-standard"/>
              </a:rPr>
              <a:t>F)")</a:t>
            </a:r>
          </a:p>
          <a:p>
            <a:r>
              <a:rPr lang="en-US" sz="1100" b="0" i="0" u="none" strike="noStrike" dirty="0">
                <a:solidFill>
                  <a:srgbClr val="000000"/>
                </a:solidFill>
                <a:effectLst/>
                <a:latin typeface="-webkit-standard"/>
              </a:rPr>
              <a:t>&gt; # 3. </a:t>
            </a:r>
            <a:r>
              <a:rPr lang="ru-RU" sz="1100" b="0" i="0" u="none" strike="noStrike" dirty="0">
                <a:solidFill>
                  <a:srgbClr val="000000"/>
                </a:solidFill>
                <a:effectLst/>
                <a:latin typeface="-webkit-standard"/>
              </a:rPr>
              <a:t>Выделение составляющих (Декомпозиция)</a:t>
            </a:r>
          </a:p>
          <a:p>
            <a:r>
              <a:rPr lang="ru-RU" sz="1100" b="0" i="0" u="none" strike="noStrike" dirty="0">
                <a:solidFill>
                  <a:srgbClr val="000000"/>
                </a:solidFill>
                <a:effectLst/>
                <a:latin typeface="-webkit-standard"/>
              </a:rPr>
              <a:t>&gt; </a:t>
            </a:r>
            <a:r>
              <a:rPr lang="en-US" sz="1100" b="0" i="0" u="none" strike="noStrike" dirty="0">
                <a:solidFill>
                  <a:srgbClr val="000000"/>
                </a:solidFill>
                <a:effectLst/>
                <a:latin typeface="-webkit-standard"/>
              </a:rPr>
              <a:t>decomp &lt;- decompose(</a:t>
            </a:r>
            <a:r>
              <a:rPr lang="en-US" sz="1100" b="0" i="0" u="none" strike="noStrike" dirty="0" err="1">
                <a:solidFill>
                  <a:srgbClr val="000000"/>
                </a:solidFill>
                <a:effectLst/>
                <a:latin typeface="-webkit-standard"/>
              </a:rPr>
              <a:t>ts_data</a:t>
            </a:r>
            <a:r>
              <a:rPr lang="en-US" sz="1100" b="0" i="0" u="none" strike="noStrike" dirty="0">
                <a:solidFill>
                  <a:srgbClr val="000000"/>
                </a:solidFill>
                <a:effectLst/>
                <a:latin typeface="-webkit-standard"/>
              </a:rPr>
              <a:t>, type="multiplicative")</a:t>
            </a:r>
          </a:p>
          <a:p>
            <a:r>
              <a:rPr lang="en-US" sz="1100" b="0" i="0" u="none" strike="noStrike" dirty="0">
                <a:solidFill>
                  <a:srgbClr val="000000"/>
                </a:solidFill>
                <a:effectLst/>
                <a:latin typeface="-webkit-standard"/>
              </a:rPr>
              <a:t>&gt; plot(decomp)</a:t>
            </a:r>
          </a:p>
          <a:p>
            <a:r>
              <a:rPr lang="en-US" sz="1100" b="0" i="0" u="none" strike="noStrike" dirty="0">
                <a:solidFill>
                  <a:srgbClr val="000000"/>
                </a:solidFill>
                <a:effectLst/>
                <a:latin typeface="-webkit-standard"/>
              </a:rPr>
              <a:t>&gt; # 4. </a:t>
            </a:r>
            <a:r>
              <a:rPr lang="ru-RU" sz="1100" b="0" i="0" u="none" strike="noStrike" dirty="0">
                <a:solidFill>
                  <a:srgbClr val="000000"/>
                </a:solidFill>
                <a:effectLst/>
                <a:latin typeface="-webkit-standard"/>
              </a:rPr>
              <a:t>Исследование автокорреляции</a:t>
            </a:r>
          </a:p>
          <a:p>
            <a:r>
              <a:rPr lang="ru-RU" sz="1100" b="0" i="0" u="none" strike="noStrike" dirty="0">
                <a:solidFill>
                  <a:srgbClr val="000000"/>
                </a:solidFill>
                <a:effectLst/>
                <a:latin typeface="-webkit-standard"/>
              </a:rPr>
              <a:t>&gt; </a:t>
            </a:r>
            <a:r>
              <a:rPr lang="en-US" sz="1100" b="0" i="0" u="none" strike="noStrike" dirty="0" err="1">
                <a:solidFill>
                  <a:srgbClr val="000000"/>
                </a:solidFill>
                <a:effectLst/>
                <a:latin typeface="-webkit-standard"/>
              </a:rPr>
              <a:t>acf</a:t>
            </a:r>
            <a:r>
              <a:rPr lang="en-US" sz="1100" b="0" i="0" u="none" strike="noStrike" dirty="0">
                <a:solidFill>
                  <a:srgbClr val="000000"/>
                </a:solidFill>
                <a:effectLst/>
                <a:latin typeface="-webkit-standard"/>
              </a:rPr>
              <a:t>(</a:t>
            </a:r>
            <a:r>
              <a:rPr lang="en-US" sz="1100" b="0" i="0" u="none" strike="noStrike" dirty="0" err="1">
                <a:solidFill>
                  <a:srgbClr val="000000"/>
                </a:solidFill>
                <a:effectLst/>
                <a:latin typeface="-webkit-standard"/>
              </a:rPr>
              <a:t>ts_data</a:t>
            </a:r>
            <a:r>
              <a:rPr lang="en-US" sz="1100" b="0" i="0" u="none" strike="noStrike" dirty="0">
                <a:solidFill>
                  <a:srgbClr val="000000"/>
                </a:solidFill>
                <a:effectLst/>
                <a:latin typeface="-webkit-standard"/>
              </a:rPr>
              <a:t>, main="ACF - </a:t>
            </a:r>
            <a:r>
              <a:rPr lang="ru-RU" sz="1100" b="0" i="0" u="none" strike="noStrike" dirty="0">
                <a:solidFill>
                  <a:srgbClr val="000000"/>
                </a:solidFill>
                <a:effectLst/>
                <a:latin typeface="-webkit-standard"/>
              </a:rPr>
              <a:t>Автокорреляционная функция")</a:t>
            </a:r>
          </a:p>
          <a:p>
            <a:r>
              <a:rPr lang="ru-RU" sz="1100" b="0" i="0" u="none" strike="noStrike" dirty="0">
                <a:solidFill>
                  <a:srgbClr val="000000"/>
                </a:solidFill>
                <a:effectLst/>
                <a:latin typeface="-webkit-standard"/>
              </a:rPr>
              <a:t>&gt; # 5. Определение стационарности (Тест Дики-</a:t>
            </a:r>
            <a:r>
              <a:rPr lang="ru-RU" sz="1100" b="0" i="0" u="none" strike="noStrike" dirty="0" err="1">
                <a:solidFill>
                  <a:srgbClr val="000000"/>
                </a:solidFill>
                <a:effectLst/>
                <a:latin typeface="-webkit-standard"/>
              </a:rPr>
              <a:t>Фуллера</a:t>
            </a:r>
            <a:r>
              <a:rPr lang="ru-RU" sz="1100" b="0" i="0" u="none" strike="noStrike" dirty="0">
                <a:solidFill>
                  <a:srgbClr val="000000"/>
                </a:solidFill>
                <a:effectLst/>
                <a:latin typeface="-webkit-standard"/>
              </a:rPr>
              <a:t>)</a:t>
            </a:r>
          </a:p>
          <a:p>
            <a:r>
              <a:rPr lang="ru-RU" sz="1100" b="0" i="0" u="none" strike="noStrike" dirty="0">
                <a:solidFill>
                  <a:srgbClr val="000000"/>
                </a:solidFill>
                <a:effectLst/>
                <a:latin typeface="-webkit-standard"/>
              </a:rPr>
              <a:t>&gt; </a:t>
            </a:r>
            <a:r>
              <a:rPr lang="en-US" sz="1100" b="0" i="0" u="none" strike="noStrike" dirty="0">
                <a:solidFill>
                  <a:srgbClr val="000000"/>
                </a:solidFill>
                <a:effectLst/>
                <a:latin typeface="-webkit-standard"/>
              </a:rPr>
              <a:t>library(</a:t>
            </a:r>
            <a:r>
              <a:rPr lang="en-US" sz="1100" b="0" i="0" u="none" strike="noStrike" dirty="0" err="1">
                <a:solidFill>
                  <a:srgbClr val="000000"/>
                </a:solidFill>
                <a:effectLst/>
                <a:latin typeface="-webkit-standard"/>
              </a:rPr>
              <a:t>tseries</a:t>
            </a:r>
            <a:r>
              <a:rPr lang="en-US" sz="1100" b="0" i="0" u="none" strike="noStrike" dirty="0">
                <a:solidFill>
                  <a:srgbClr val="000000"/>
                </a:solidFill>
                <a:effectLst/>
                <a:latin typeface="-webkit-standard"/>
              </a:rPr>
              <a:t>)</a:t>
            </a:r>
          </a:p>
          <a:p>
            <a:r>
              <a:rPr lang="en-US" sz="1100" b="0" i="0" u="none" strike="noStrike" dirty="0">
                <a:solidFill>
                  <a:srgbClr val="000000"/>
                </a:solidFill>
                <a:effectLst/>
                <a:latin typeface="-webkit-standard"/>
              </a:rPr>
              <a:t>&gt; </a:t>
            </a:r>
            <a:r>
              <a:rPr lang="en-US" sz="1100" b="0" i="0" u="none" strike="noStrike" dirty="0" err="1">
                <a:solidFill>
                  <a:srgbClr val="000000"/>
                </a:solidFill>
                <a:effectLst/>
                <a:latin typeface="-webkit-standard"/>
              </a:rPr>
              <a:t>adf_test</a:t>
            </a:r>
            <a:r>
              <a:rPr lang="en-US" sz="1100" b="0" i="0" u="none" strike="noStrike" dirty="0">
                <a:solidFill>
                  <a:srgbClr val="000000"/>
                </a:solidFill>
                <a:effectLst/>
                <a:latin typeface="-webkit-standard"/>
              </a:rPr>
              <a:t> &lt;- </a:t>
            </a:r>
            <a:r>
              <a:rPr lang="en-US" sz="1100" b="0" i="0" u="none" strike="noStrike" dirty="0" err="1">
                <a:solidFill>
                  <a:srgbClr val="000000"/>
                </a:solidFill>
                <a:effectLst/>
                <a:latin typeface="-webkit-standard"/>
              </a:rPr>
              <a:t>adf.test</a:t>
            </a:r>
            <a:r>
              <a:rPr lang="en-US" sz="1100" b="0" i="0" u="none" strike="noStrike" dirty="0">
                <a:solidFill>
                  <a:srgbClr val="000000"/>
                </a:solidFill>
                <a:effectLst/>
                <a:latin typeface="-webkit-standard"/>
              </a:rPr>
              <a:t>(</a:t>
            </a:r>
            <a:r>
              <a:rPr lang="en-US" sz="1100" b="0" i="0" u="none" strike="noStrike" dirty="0" err="1">
                <a:solidFill>
                  <a:srgbClr val="000000"/>
                </a:solidFill>
                <a:effectLst/>
                <a:latin typeface="-webkit-standard"/>
              </a:rPr>
              <a:t>ts_data</a:t>
            </a:r>
            <a:r>
              <a:rPr lang="en-US" sz="1100" b="0" i="0" u="none" strike="noStrike" dirty="0">
                <a:solidFill>
                  <a:srgbClr val="000000"/>
                </a:solidFill>
                <a:effectLst/>
                <a:latin typeface="-webkit-standard"/>
              </a:rPr>
              <a:t>)</a:t>
            </a:r>
            <a:endParaRPr lang="ru-RU" sz="1100" b="0" i="0" u="none" strike="noStrike" dirty="0">
              <a:solidFill>
                <a:srgbClr val="000000"/>
              </a:solidFill>
              <a:effectLst/>
              <a:latin typeface="-webkit-standard"/>
            </a:endParaRPr>
          </a:p>
        </p:txBody>
      </p:sp>
      <p:pic>
        <p:nvPicPr>
          <p:cNvPr id="6" name="Рисунок 5">
            <a:extLst>
              <a:ext uri="{FF2B5EF4-FFF2-40B4-BE49-F238E27FC236}">
                <a16:creationId xmlns:a16="http://schemas.microsoft.com/office/drawing/2014/main" id="{9A99A947-6253-7D79-9939-7419BC22D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20" y="4770061"/>
            <a:ext cx="3222335" cy="1287614"/>
          </a:xfrm>
          <a:prstGeom prst="rect">
            <a:avLst/>
          </a:prstGeom>
        </p:spPr>
      </p:pic>
      <p:pic>
        <p:nvPicPr>
          <p:cNvPr id="8" name="Рисунок 7">
            <a:extLst>
              <a:ext uri="{FF2B5EF4-FFF2-40B4-BE49-F238E27FC236}">
                <a16:creationId xmlns:a16="http://schemas.microsoft.com/office/drawing/2014/main" id="{AC9ECAC4-2C5D-9AA7-3BF8-A28639D60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518" y="4390043"/>
            <a:ext cx="2868682" cy="2132639"/>
          </a:xfrm>
          <a:prstGeom prst="rect">
            <a:avLst/>
          </a:prstGeom>
          <a:ln>
            <a:solidFill>
              <a:schemeClr val="tx1"/>
            </a:solidFill>
          </a:ln>
        </p:spPr>
      </p:pic>
      <p:pic>
        <p:nvPicPr>
          <p:cNvPr id="10" name="Рисунок 9">
            <a:extLst>
              <a:ext uri="{FF2B5EF4-FFF2-40B4-BE49-F238E27FC236}">
                <a16:creationId xmlns:a16="http://schemas.microsoft.com/office/drawing/2014/main" id="{C23EE20B-97F1-2942-A260-8275D2A156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559" y="2254247"/>
            <a:ext cx="2899961" cy="2102951"/>
          </a:xfrm>
          <a:prstGeom prst="rect">
            <a:avLst/>
          </a:prstGeom>
          <a:ln>
            <a:solidFill>
              <a:schemeClr val="tx1"/>
            </a:solidFill>
          </a:ln>
        </p:spPr>
      </p:pic>
      <p:pic>
        <p:nvPicPr>
          <p:cNvPr id="12" name="Рисунок 11">
            <a:extLst>
              <a:ext uri="{FF2B5EF4-FFF2-40B4-BE49-F238E27FC236}">
                <a16:creationId xmlns:a16="http://schemas.microsoft.com/office/drawing/2014/main" id="{483C7FA8-E3E5-3B32-F21A-372E699E95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7134" y="4390044"/>
            <a:ext cx="2906386" cy="2132640"/>
          </a:xfrm>
          <a:prstGeom prst="rect">
            <a:avLst/>
          </a:prstGeom>
          <a:ln>
            <a:solidFill>
              <a:schemeClr val="tx1"/>
            </a:solidFill>
          </a:ln>
        </p:spPr>
      </p:pic>
    </p:spTree>
    <p:extLst>
      <p:ext uri="{BB962C8B-B14F-4D97-AF65-F5344CB8AC3E}">
        <p14:creationId xmlns:p14="http://schemas.microsoft.com/office/powerpoint/2010/main" val="140550246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2950CEB-E834-C15D-4636-F86D6E8DF02D}"/>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30D840B-D417-BB26-AE5F-550AD31EC9FA}"/>
              </a:ext>
            </a:extLst>
          </p:cNvPr>
          <p:cNvSpPr>
            <a:spLocks noGrp="1"/>
          </p:cNvSpPr>
          <p:nvPr>
            <p:ph type="sldNum" sz="quarter" idx="12"/>
          </p:nvPr>
        </p:nvSpPr>
        <p:spPr/>
        <p:txBody>
          <a:bodyPr/>
          <a:lstStyle/>
          <a:p>
            <a:pPr>
              <a:defRPr/>
            </a:pPr>
            <a:fld id="{0D6C606A-6294-404B-9C84-3FCB41693FF3}" type="slidenum">
              <a:rPr lang="en-US" altLang="en-US" smtClean="0"/>
              <a:pPr>
                <a:defRPr/>
              </a:pPr>
              <a:t>16</a:t>
            </a:fld>
            <a:endParaRPr lang="en-US" altLang="en-US"/>
          </a:p>
        </p:txBody>
      </p:sp>
      <p:sp>
        <p:nvSpPr>
          <p:cNvPr id="5" name="TextBox 4">
            <a:extLst>
              <a:ext uri="{FF2B5EF4-FFF2-40B4-BE49-F238E27FC236}">
                <a16:creationId xmlns:a16="http://schemas.microsoft.com/office/drawing/2014/main" id="{7EEF1DA4-6A0A-653F-B8FD-50BD696A6E1C}"/>
              </a:ext>
            </a:extLst>
          </p:cNvPr>
          <p:cNvSpPr txBox="1"/>
          <p:nvPr/>
        </p:nvSpPr>
        <p:spPr>
          <a:xfrm>
            <a:off x="3733800" y="1828800"/>
            <a:ext cx="1526444" cy="523220"/>
          </a:xfrm>
          <a:prstGeom prst="rect">
            <a:avLst/>
          </a:prstGeom>
          <a:noFill/>
        </p:spPr>
        <p:txBody>
          <a:bodyPr wrap="none" rtlCol="0">
            <a:spAutoFit/>
          </a:bodyPr>
          <a:lstStyle/>
          <a:p>
            <a:r>
              <a:rPr lang="ru-MD" sz="2800" b="1" dirty="0">
                <a:latin typeface="Times New Roman" panose="02020603050405020304" pitchFamily="18" charset="0"/>
                <a:cs typeface="Times New Roman" panose="02020603050405020304" pitchFamily="18" charset="0"/>
              </a:rPr>
              <a:t>Выводы</a:t>
            </a:r>
            <a:endParaRPr lang="ru-MD"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3CA511-CCB7-0B48-41C9-A9A887DBA2E1}"/>
              </a:ext>
            </a:extLst>
          </p:cNvPr>
          <p:cNvSpPr txBox="1"/>
          <p:nvPr/>
        </p:nvSpPr>
        <p:spPr>
          <a:xfrm>
            <a:off x="457200" y="2352020"/>
            <a:ext cx="8229600" cy="4108817"/>
          </a:xfrm>
          <a:prstGeom prst="rect">
            <a:avLst/>
          </a:prstGeom>
          <a:noFill/>
        </p:spPr>
        <p:txBody>
          <a:bodyPr wrap="square" rtlCol="0">
            <a:spAutoFit/>
          </a:bodyPr>
          <a:lstStyle/>
          <a:p>
            <a:pPr>
              <a:lnSpc>
                <a:spcPct val="150000"/>
              </a:lnSpc>
            </a:pPr>
            <a:r>
              <a:rPr lang="ru-MD" b="0" i="0" u="none" strike="noStrike" dirty="0">
                <a:solidFill>
                  <a:srgbClr val="000000"/>
                </a:solidFill>
                <a:effectLst/>
                <a:latin typeface="-webkit-standard"/>
              </a:rPr>
              <a:t>	</a:t>
            </a:r>
            <a:r>
              <a:rPr lang="ru-MD" dirty="0">
                <a:latin typeface="Times New Roman" panose="02020603050405020304" pitchFamily="18" charset="0"/>
                <a:cs typeface="Times New Roman" panose="02020603050405020304" pitchFamily="18" charset="0"/>
              </a:rPr>
              <a:t>Анализ временных рядов играет ключевую роль в различных областях науки и экономики. Он позволяет изучать поведение данных во времени, выявлять закономерности и прогнозировать будущее. Этот анализ широко используется в финансах для прогнозирования цен на акции и валютные курсы, в экономике — для предсказания уровня инфляции и ВВП, а также в медицине — для анализа эпидемиологических данных и прогнозирования вспышек заболеваний. Кроме того, временные ряды находят применение в маркетинге, где позволяют изучать поведенческие тренды потребителей, и в промышленности, где помогают оптимизировать производственные процессы.</a:t>
            </a:r>
          </a:p>
          <a:p>
            <a:endParaRPr lang="ru-MD" dirty="0"/>
          </a:p>
        </p:txBody>
      </p:sp>
    </p:spTree>
    <p:extLst>
      <p:ext uri="{BB962C8B-B14F-4D97-AF65-F5344CB8AC3E}">
        <p14:creationId xmlns:p14="http://schemas.microsoft.com/office/powerpoint/2010/main" val="414908763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5385545-2E6F-9DAC-142B-EBF36594FE3C}"/>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B38330B-5FBC-7E1F-B204-7F3873BE619F}"/>
              </a:ext>
            </a:extLst>
          </p:cNvPr>
          <p:cNvSpPr>
            <a:spLocks noGrp="1"/>
          </p:cNvSpPr>
          <p:nvPr>
            <p:ph type="sldNum" sz="quarter" idx="12"/>
          </p:nvPr>
        </p:nvSpPr>
        <p:spPr/>
        <p:txBody>
          <a:bodyPr/>
          <a:lstStyle/>
          <a:p>
            <a:pPr>
              <a:defRPr/>
            </a:pPr>
            <a:fld id="{0D6C606A-6294-404B-9C84-3FCB41693FF3}" type="slidenum">
              <a:rPr lang="en-US" altLang="en-US" smtClean="0"/>
              <a:pPr>
                <a:defRPr/>
              </a:pPr>
              <a:t>17</a:t>
            </a:fld>
            <a:endParaRPr lang="en-US" altLang="en-US"/>
          </a:p>
        </p:txBody>
      </p:sp>
      <p:sp>
        <p:nvSpPr>
          <p:cNvPr id="6" name="TextBox 5">
            <a:extLst>
              <a:ext uri="{FF2B5EF4-FFF2-40B4-BE49-F238E27FC236}">
                <a16:creationId xmlns:a16="http://schemas.microsoft.com/office/drawing/2014/main" id="{2EC60864-4555-E07F-9934-97FAB905F37F}"/>
              </a:ext>
            </a:extLst>
          </p:cNvPr>
          <p:cNvSpPr txBox="1"/>
          <p:nvPr/>
        </p:nvSpPr>
        <p:spPr>
          <a:xfrm>
            <a:off x="2209800" y="1524000"/>
            <a:ext cx="4572000" cy="506292"/>
          </a:xfrm>
          <a:prstGeom prst="rect">
            <a:avLst/>
          </a:prstGeom>
          <a:noFill/>
        </p:spPr>
        <p:txBody>
          <a:bodyPr wrap="square">
            <a:spAutoFit/>
          </a:bodyPr>
          <a:lstStyle/>
          <a:p>
            <a:pPr algn="ctr">
              <a:lnSpc>
                <a:spcPct val="150000"/>
              </a:lnSpc>
              <a:spcBef>
                <a:spcPts val="1200"/>
              </a:spcBef>
            </a:pPr>
            <a:r>
              <a:rPr lang="ru-RU" sz="20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Библиография</a:t>
            </a:r>
            <a:endParaRPr lang="ru-MD" sz="1800" b="1" kern="1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9D308A76-ACDE-825B-E58F-2EE11150BAEC}"/>
              </a:ext>
            </a:extLst>
          </p:cNvPr>
          <p:cNvSpPr txBox="1"/>
          <p:nvPr/>
        </p:nvSpPr>
        <p:spPr>
          <a:xfrm>
            <a:off x="762000" y="2518402"/>
            <a:ext cx="7620000" cy="3372077"/>
          </a:xfrm>
          <a:prstGeom prst="rect">
            <a:avLst/>
          </a:prstGeom>
          <a:noFill/>
        </p:spPr>
        <p:txBody>
          <a:bodyPr wrap="square" rtlCol="0">
            <a:spAutoFit/>
          </a:bodyPr>
          <a:lstStyle/>
          <a:p>
            <a:pPr marL="342900" indent="-342900">
              <a:lnSpc>
                <a:spcPct val="150000"/>
              </a:lnSpc>
              <a:buFont typeface="+mj-lt"/>
              <a:buAutoNum type="arabicPeriod"/>
            </a:pPr>
            <a:r>
              <a:rPr lang="en-US" sz="1600" dirty="0">
                <a:latin typeface="Times New Roman" panose="02020603050405020304" pitchFamily="18" charset="0"/>
                <a:cs typeface="Times New Roman" panose="02020603050405020304" pitchFamily="18" charset="0"/>
              </a:rPr>
              <a:t>Time Series Analysis With R</a:t>
            </a:r>
            <a:r>
              <a:rPr lang="ru-MD"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Nicola Righetti</a:t>
            </a:r>
            <a:r>
              <a:rPr lang="ru-MD"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4"/>
              </a:rPr>
              <a:t>https://nicolarighetti.github.io/Time-Series-Analysis-With-R/</a:t>
            </a:r>
            <a:r>
              <a:rPr lang="ru-RU" sz="1600" dirty="0">
                <a:latin typeface="Times New Roman" panose="02020603050405020304" pitchFamily="18" charset="0"/>
                <a:cs typeface="Times New Roman" panose="02020603050405020304" pitchFamily="18" charset="0"/>
              </a:rPr>
              <a:t> ,</a:t>
            </a:r>
            <a:r>
              <a:rPr lang="ru-MD" sz="1600" dirty="0">
                <a:latin typeface="Times New Roman" panose="02020603050405020304" pitchFamily="18" charset="0"/>
                <a:cs typeface="Times New Roman" panose="02020603050405020304" pitchFamily="18" charset="0"/>
              </a:rPr>
              <a:t> 09.03.2025. </a:t>
            </a:r>
          </a:p>
          <a:p>
            <a:pPr marL="342900" indent="-342900">
              <a:lnSpc>
                <a:spcPct val="150000"/>
              </a:lnSpc>
              <a:buFont typeface="+mj-lt"/>
              <a:buAutoNum type="arabicPeriod"/>
            </a:pPr>
            <a:r>
              <a:rPr lang="en-US" sz="1600" dirty="0">
                <a:latin typeface="Times New Roman" panose="02020603050405020304" pitchFamily="18" charset="0"/>
                <a:cs typeface="Times New Roman" panose="02020603050405020304" pitchFamily="18" charset="0"/>
              </a:rPr>
              <a:t>R Documentation</a:t>
            </a:r>
            <a:r>
              <a:rPr lang="ru-MD"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Time-Series Objects</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5"/>
              </a:rPr>
              <a:t>https://stat.ethz.ch/R-manual/R-devel/library/stats/html/ts.html</a:t>
            </a:r>
            <a:r>
              <a:rPr lang="ru-RU" sz="1600" dirty="0">
                <a:latin typeface="Times New Roman" panose="02020603050405020304" pitchFamily="18" charset="0"/>
                <a:cs typeface="Times New Roman" panose="02020603050405020304" pitchFamily="18" charset="0"/>
              </a:rPr>
              <a:t> , 09.03.2025. </a:t>
            </a:r>
          </a:p>
          <a:p>
            <a:pPr marL="342900" indent="-342900">
              <a:lnSpc>
                <a:spcPct val="150000"/>
              </a:lnSpc>
              <a:buFont typeface="+mj-lt"/>
              <a:buAutoNum type="arabicPeriod"/>
            </a:pPr>
            <a:r>
              <a:rPr lang="en-US" sz="1600" i="0" u="none" strike="noStrike" dirty="0" err="1">
                <a:effectLst/>
                <a:latin typeface="Times New Roman" panose="02020603050405020304" pitchFamily="18" charset="0"/>
                <a:cs typeface="Times New Roman" panose="02020603050405020304" pitchFamily="18" charset="0"/>
              </a:rPr>
              <a:t>AutoCorrelation</a:t>
            </a:r>
            <a:r>
              <a:rPr lang="ru-RU" sz="1600" i="0" u="none" strike="noStrike" dirty="0">
                <a:effectLst/>
                <a:latin typeface="Times New Roman" panose="02020603050405020304" pitchFamily="18" charset="0"/>
                <a:cs typeface="Times New Roman" panose="02020603050405020304" pitchFamily="18" charset="0"/>
              </a:rPr>
              <a:t>, </a:t>
            </a:r>
            <a:r>
              <a:rPr lang="en-US" sz="1600" i="0" u="none" strike="noStrike" dirty="0" err="1">
                <a:effectLst/>
                <a:latin typeface="Times New Roman" panose="02020603050405020304" pitchFamily="18" charset="0"/>
                <a:cs typeface="Times New Roman" panose="02020603050405020304" pitchFamily="18" charset="0"/>
              </a:rPr>
              <a:t>geek</a:t>
            </a:r>
            <a:r>
              <a:rPr lang="en-US" sz="1600" dirty="0" err="1">
                <a:latin typeface="Times New Roman" panose="02020603050405020304" pitchFamily="18" charset="0"/>
                <a:cs typeface="Times New Roman" panose="02020603050405020304" pitchFamily="18" charset="0"/>
              </a:rPr>
              <a:t>forgeeks</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6"/>
              </a:rPr>
              <a:t>https://www.geeksforgeeks.org/autocorrelation/</a:t>
            </a:r>
            <a:r>
              <a:rPr lang="en-US" sz="1600" dirty="0">
                <a:latin typeface="Times New Roman" panose="02020603050405020304" pitchFamily="18" charset="0"/>
                <a:cs typeface="Times New Roman" panose="02020603050405020304" pitchFamily="18" charset="0"/>
              </a:rPr>
              <a:t> , 09.03.2025. </a:t>
            </a:r>
          </a:p>
          <a:p>
            <a:pPr marL="34290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Анализ временных рядов</a:t>
            </a:r>
            <a:r>
              <a:rPr lang="en-US" sz="1600" dirty="0">
                <a:latin typeface="Times New Roman" panose="02020603050405020304" pitchFamily="18" charset="0"/>
                <a:cs typeface="Times New Roman" panose="02020603050405020304" pitchFamily="18" charset="0"/>
              </a:rPr>
              <a:t>, Skillfactory, </a:t>
            </a:r>
            <a:r>
              <a:rPr lang="en-US" sz="1600" dirty="0">
                <a:latin typeface="Times New Roman" panose="02020603050405020304" pitchFamily="18" charset="0"/>
                <a:cs typeface="Times New Roman" panose="02020603050405020304" pitchFamily="18" charset="0"/>
                <a:hlinkClick r:id="rId7"/>
              </a:rPr>
              <a:t>https://habr.com/ru/companies/skillfactory/articles/860660/</a:t>
            </a:r>
            <a:r>
              <a:rPr lang="en-US" sz="1600" dirty="0">
                <a:latin typeface="Times New Roman" panose="02020603050405020304" pitchFamily="18" charset="0"/>
                <a:cs typeface="Times New Roman" panose="02020603050405020304" pitchFamily="18" charset="0"/>
              </a:rPr>
              <a:t> , 10.03.2025. </a:t>
            </a:r>
          </a:p>
          <a:p>
            <a:pPr>
              <a:lnSpc>
                <a:spcPct val="15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005039"/>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AFA376E-BD9D-4CA0-835D-76FE7EC1E166}"/>
              </a:ext>
            </a:extLst>
          </p:cNvPr>
          <p:cNvSpPr>
            <a:spLocks noGrp="1"/>
          </p:cNvSpPr>
          <p:nvPr>
            <p:ph type="sldNum" sz="quarter" idx="12"/>
          </p:nvPr>
        </p:nvSpPr>
        <p:spPr/>
        <p:txBody>
          <a:bodyPr/>
          <a:lstStyle/>
          <a:p>
            <a:pPr>
              <a:defRPr/>
            </a:pPr>
            <a:fld id="{0D6C606A-6294-404B-9C84-3FCB41693FF3}" type="slidenum">
              <a:rPr lang="en-US" altLang="en-US" smtClean="0"/>
              <a:pPr>
                <a:defRPr/>
              </a:pPr>
              <a:t>2</a:t>
            </a:fld>
            <a:endParaRPr lang="en-US" altLang="en-US"/>
          </a:p>
        </p:txBody>
      </p:sp>
      <p:sp>
        <p:nvSpPr>
          <p:cNvPr id="4" name="TextBox 3">
            <a:extLst>
              <a:ext uri="{FF2B5EF4-FFF2-40B4-BE49-F238E27FC236}">
                <a16:creationId xmlns:a16="http://schemas.microsoft.com/office/drawing/2014/main" id="{B5706BE7-F039-28E1-086D-7269BF0099E4}"/>
              </a:ext>
            </a:extLst>
          </p:cNvPr>
          <p:cNvSpPr txBox="1"/>
          <p:nvPr/>
        </p:nvSpPr>
        <p:spPr>
          <a:xfrm>
            <a:off x="342900" y="2286000"/>
            <a:ext cx="8458200" cy="4199611"/>
          </a:xfrm>
          <a:prstGeom prst="rect">
            <a:avLst/>
          </a:prstGeom>
          <a:noFill/>
        </p:spPr>
        <p:txBody>
          <a:bodyPr wrap="square">
            <a:spAutoFit/>
          </a:bodyPr>
          <a:lstStyle/>
          <a:p>
            <a:pPr marL="285750" lvl="0" indent="-285750" algn="just">
              <a:lnSpc>
                <a:spcPct val="150000"/>
              </a:lnSpc>
              <a:buFont typeface="Wingdings" pitchFamily="2" charset="2"/>
              <a:buChar char="Ø"/>
            </a:pPr>
            <a:r>
              <a:rPr lang="ru-MD" sz="2000" kern="100" dirty="0">
                <a:latin typeface="Calibri" panose="020F0502020204030204" pitchFamily="34" charset="0"/>
                <a:ea typeface="Calibri" panose="020F0502020204030204" pitchFamily="34" charset="0"/>
                <a:cs typeface="Calibri" panose="020F0502020204030204" pitchFamily="34" charset="0"/>
              </a:rPr>
              <a:t>Введение</a:t>
            </a:r>
          </a:p>
          <a:p>
            <a:pPr marL="285750" lvl="0" indent="-285750" algn="just">
              <a:lnSpc>
                <a:spcPct val="150000"/>
              </a:lnSpc>
              <a:buFont typeface="Wingdings" pitchFamily="2" charset="2"/>
              <a:buChar char="Ø"/>
            </a:pPr>
            <a:r>
              <a:rPr lang="ru-MD" sz="2000" kern="100" dirty="0">
                <a:latin typeface="Calibri" panose="020F0502020204030204" pitchFamily="34" charset="0"/>
                <a:ea typeface="Calibri" panose="020F0502020204030204" pitchFamily="34" charset="0"/>
                <a:cs typeface="Calibri" panose="020F0502020204030204" pitchFamily="34" charset="0"/>
              </a:rPr>
              <a:t>Временной ряд</a:t>
            </a:r>
          </a:p>
          <a:p>
            <a:pPr marL="285750" indent="-285750" algn="just">
              <a:lnSpc>
                <a:spcPct val="150000"/>
              </a:lnSpc>
              <a:buFont typeface="Wingdings" pitchFamily="2" charset="2"/>
              <a:buChar char="Ø"/>
            </a:pPr>
            <a:r>
              <a:rPr lang="ru-MD" sz="2000" kern="100" dirty="0">
                <a:latin typeface="Calibri" panose="020F0502020204030204" pitchFamily="34" charset="0"/>
                <a:ea typeface="Calibri" panose="020F0502020204030204" pitchFamily="34" charset="0"/>
                <a:cs typeface="Calibri" panose="020F0502020204030204" pitchFamily="34" charset="0"/>
              </a:rPr>
              <a:t>Основные этапы анализа</a:t>
            </a:r>
          </a:p>
          <a:p>
            <a:pPr marL="285750" lvl="0" indent="-285750" algn="just">
              <a:lnSpc>
                <a:spcPct val="150000"/>
              </a:lnSpc>
              <a:buFont typeface="Wingdings" pitchFamily="2" charset="2"/>
              <a:buChar char="Ø"/>
            </a:pPr>
            <a:r>
              <a:rPr lang="ru-MD" sz="2000" kern="100" dirty="0">
                <a:effectLst/>
                <a:latin typeface="Calibri" panose="020F0502020204030204" pitchFamily="34" charset="0"/>
                <a:ea typeface="Calibri" panose="020F0502020204030204" pitchFamily="34" charset="0"/>
                <a:cs typeface="Calibri" panose="020F0502020204030204" pitchFamily="34" charset="0"/>
              </a:rPr>
              <a:t>Графическое отображение</a:t>
            </a:r>
          </a:p>
          <a:p>
            <a:pPr marL="285750" lvl="0" indent="-285750" algn="just">
              <a:lnSpc>
                <a:spcPct val="150000"/>
              </a:lnSpc>
              <a:buFont typeface="Wingdings" pitchFamily="2" charset="2"/>
              <a:buChar char="Ø"/>
            </a:pPr>
            <a:r>
              <a:rPr lang="ru-MD" sz="2000" kern="100" dirty="0">
                <a:effectLst/>
                <a:latin typeface="Calibri" panose="020F0502020204030204" pitchFamily="34" charset="0"/>
                <a:ea typeface="Calibri" panose="020F0502020204030204" pitchFamily="34" charset="0"/>
                <a:cs typeface="Calibri" panose="020F0502020204030204" pitchFamily="34" charset="0"/>
              </a:rPr>
              <a:t>Разложение и анализ компонентов</a:t>
            </a:r>
          </a:p>
          <a:p>
            <a:pPr marL="285750" lvl="0" indent="-285750" algn="just">
              <a:lnSpc>
                <a:spcPct val="150000"/>
              </a:lnSpc>
              <a:buFont typeface="Wingdings" pitchFamily="2" charset="2"/>
              <a:buChar char="Ø"/>
            </a:pPr>
            <a:r>
              <a:rPr lang="ru-RU" sz="2000" kern="100" dirty="0">
                <a:latin typeface="Calibri" panose="020F0502020204030204" pitchFamily="34" charset="0"/>
                <a:ea typeface="Calibri" panose="020F0502020204030204" pitchFamily="34" charset="0"/>
                <a:cs typeface="Calibri" panose="020F0502020204030204" pitchFamily="34" charset="0"/>
              </a:rPr>
              <a:t>Автокорреляция</a:t>
            </a:r>
          </a:p>
          <a:p>
            <a:pPr marL="285750" lvl="0" indent="-285750" algn="just">
              <a:lnSpc>
                <a:spcPct val="150000"/>
              </a:lnSpc>
              <a:buFont typeface="Wingdings" pitchFamily="2" charset="2"/>
              <a:buChar char="Ø"/>
            </a:pPr>
            <a:r>
              <a:rPr lang="ru-RU" sz="2000" kern="100" dirty="0">
                <a:latin typeface="Calibri" panose="020F0502020204030204" pitchFamily="34" charset="0"/>
                <a:ea typeface="Calibri" panose="020F0502020204030204" pitchFamily="34" charset="0"/>
                <a:cs typeface="Calibri" panose="020F0502020204030204" pitchFamily="34" charset="0"/>
              </a:rPr>
              <a:t>Анализ стационарности</a:t>
            </a:r>
            <a:endParaRPr lang="ru-MD" sz="2000" kern="10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50000"/>
              </a:lnSpc>
              <a:buFont typeface="Wingdings" pitchFamily="2" charset="2"/>
              <a:buChar char="Ø"/>
            </a:pPr>
            <a:r>
              <a:rPr lang="ru-MD" sz="2000" kern="100" dirty="0">
                <a:effectLst/>
                <a:latin typeface="Calibri" panose="020F0502020204030204" pitchFamily="34" charset="0"/>
                <a:ea typeface="Calibri" panose="020F0502020204030204" pitchFamily="34" charset="0"/>
                <a:cs typeface="Calibri" panose="020F0502020204030204" pitchFamily="34" charset="0"/>
              </a:rPr>
              <a:t>В</a:t>
            </a:r>
            <a:r>
              <a:rPr lang="ru-MD" sz="2000" kern="100" dirty="0">
                <a:latin typeface="Calibri" panose="020F0502020204030204" pitchFamily="34" charset="0"/>
                <a:ea typeface="Calibri" panose="020F0502020204030204" pitchFamily="34" charset="0"/>
                <a:cs typeface="Calibri" panose="020F0502020204030204" pitchFamily="34" charset="0"/>
              </a:rPr>
              <a:t>ывод</a:t>
            </a:r>
          </a:p>
          <a:p>
            <a:pPr marL="285750" lvl="0" indent="-285750" algn="just">
              <a:lnSpc>
                <a:spcPct val="150000"/>
              </a:lnSpc>
              <a:buFont typeface="Wingdings" pitchFamily="2" charset="2"/>
              <a:buChar char="Ø"/>
            </a:pPr>
            <a:r>
              <a:rPr lang="ru-MD" sz="2000" kern="100" dirty="0">
                <a:effectLst/>
                <a:latin typeface="Calibri" panose="020F0502020204030204" pitchFamily="34" charset="0"/>
                <a:ea typeface="Calibri" panose="020F0502020204030204" pitchFamily="34" charset="0"/>
                <a:cs typeface="Calibri" panose="020F0502020204030204" pitchFamily="34" charset="0"/>
              </a:rPr>
              <a:t>Библиография</a:t>
            </a:r>
          </a:p>
        </p:txBody>
      </p:sp>
      <p:sp>
        <p:nvSpPr>
          <p:cNvPr id="6" name="TextBox 5">
            <a:extLst>
              <a:ext uri="{FF2B5EF4-FFF2-40B4-BE49-F238E27FC236}">
                <a16:creationId xmlns:a16="http://schemas.microsoft.com/office/drawing/2014/main" id="{E6B55ED6-FA88-7660-AE63-B2C604AF7389}"/>
              </a:ext>
            </a:extLst>
          </p:cNvPr>
          <p:cNvSpPr txBox="1"/>
          <p:nvPr/>
        </p:nvSpPr>
        <p:spPr>
          <a:xfrm>
            <a:off x="2286000" y="1490496"/>
            <a:ext cx="4572000" cy="589072"/>
          </a:xfrm>
          <a:prstGeom prst="rect">
            <a:avLst/>
          </a:prstGeom>
          <a:noFill/>
        </p:spPr>
        <p:txBody>
          <a:bodyPr wrap="square">
            <a:spAutoFit/>
          </a:bodyPr>
          <a:lstStyle/>
          <a:p>
            <a:pPr algn="ctr">
              <a:lnSpc>
                <a:spcPct val="150000"/>
              </a:lnSpc>
              <a:spcBef>
                <a:spcPts val="1200"/>
              </a:spcBef>
            </a:pPr>
            <a:r>
              <a:rPr lang="ru-RU"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Содержание</a:t>
            </a:r>
            <a:endParaRPr lang="ru-MD" sz="2000" b="1" kern="1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604859"/>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ECF96080-3430-56F2-2A02-802385B1C0A9}"/>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4C41BDC-DF07-9F65-67D7-590142EB2BD7}"/>
              </a:ext>
            </a:extLst>
          </p:cNvPr>
          <p:cNvSpPr>
            <a:spLocks noGrp="1"/>
          </p:cNvSpPr>
          <p:nvPr>
            <p:ph type="sldNum" sz="quarter" idx="12"/>
          </p:nvPr>
        </p:nvSpPr>
        <p:spPr/>
        <p:txBody>
          <a:bodyPr/>
          <a:lstStyle/>
          <a:p>
            <a:pPr>
              <a:defRPr/>
            </a:pPr>
            <a:fld id="{0D6C606A-6294-404B-9C84-3FCB41693FF3}" type="slidenum">
              <a:rPr lang="en-US" altLang="en-US" smtClean="0"/>
              <a:pPr>
                <a:defRPr/>
              </a:pPr>
              <a:t>3</a:t>
            </a:fld>
            <a:endParaRPr lang="en-US" altLang="en-US"/>
          </a:p>
        </p:txBody>
      </p:sp>
      <p:sp>
        <p:nvSpPr>
          <p:cNvPr id="5" name="TextBox 4">
            <a:extLst>
              <a:ext uri="{FF2B5EF4-FFF2-40B4-BE49-F238E27FC236}">
                <a16:creationId xmlns:a16="http://schemas.microsoft.com/office/drawing/2014/main" id="{65842919-BBC7-F67C-1577-7A713DE19EAE}"/>
              </a:ext>
            </a:extLst>
          </p:cNvPr>
          <p:cNvSpPr txBox="1"/>
          <p:nvPr/>
        </p:nvSpPr>
        <p:spPr>
          <a:xfrm>
            <a:off x="3730231" y="1981200"/>
            <a:ext cx="1683538" cy="523220"/>
          </a:xfrm>
          <a:prstGeom prst="rect">
            <a:avLst/>
          </a:prstGeom>
          <a:noFill/>
        </p:spPr>
        <p:txBody>
          <a:bodyPr wrap="none" rtlCol="0">
            <a:spAutoFit/>
          </a:bodyPr>
          <a:lstStyle/>
          <a:p>
            <a:r>
              <a:rPr lang="ru-MD" sz="2800" b="1" dirty="0">
                <a:latin typeface="Times New Roman" panose="02020603050405020304" pitchFamily="18" charset="0"/>
                <a:cs typeface="Times New Roman" panose="02020603050405020304" pitchFamily="18" charset="0"/>
              </a:rPr>
              <a:t>Введение</a:t>
            </a:r>
            <a:endParaRPr lang="ru-MD"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9D596CC-EEC7-365C-98E5-7B40AD385E20}"/>
              </a:ext>
            </a:extLst>
          </p:cNvPr>
          <p:cNvSpPr txBox="1"/>
          <p:nvPr/>
        </p:nvSpPr>
        <p:spPr>
          <a:xfrm>
            <a:off x="635600" y="2428172"/>
            <a:ext cx="7872799" cy="3741409"/>
          </a:xfrm>
          <a:prstGeom prst="rect">
            <a:avLst/>
          </a:prstGeom>
          <a:noFill/>
        </p:spPr>
        <p:txBody>
          <a:bodyPr wrap="square" rtlCol="0">
            <a:spAutoFit/>
          </a:bodyPr>
          <a:lstStyle/>
          <a:p>
            <a:pPr>
              <a:lnSpc>
                <a:spcPct val="150000"/>
              </a:lnSpc>
            </a:pPr>
            <a:r>
              <a:rPr lang="en-US" sz="1600" dirty="0">
                <a:solidFill>
                  <a:srgbClr val="211E1E"/>
                </a:solidFill>
                <a:latin typeface="Times New Roman" panose="02020603050405020304" pitchFamily="18" charset="0"/>
                <a:cs typeface="Times New Roman" panose="02020603050405020304" pitchFamily="18" charset="0"/>
              </a:rPr>
              <a:t>	</a:t>
            </a:r>
            <a:r>
              <a:rPr lang="ru-MD" sz="1600" dirty="0">
                <a:solidFill>
                  <a:srgbClr val="211E1E"/>
                </a:solidFill>
                <a:effectLst/>
                <a:latin typeface="Times New Roman" panose="02020603050405020304" pitchFamily="18" charset="0"/>
                <a:cs typeface="Times New Roman" panose="02020603050405020304" pitchFamily="18" charset="0"/>
              </a:rPr>
              <a:t>В каждой сфере экономики встречаются явления, которые интересно и важно изучать в их развитии, т.к. они эволюционируют и изменяются во времени. С течением времени изменяются цены, экономические условия, режим протекания того или иного производственного процесса. Совокупность измерений подобного рода показателей в течение некоторого периода времени и представляет временной ряд. </a:t>
            </a:r>
            <a:endParaRPr lang="en-US" sz="1600" dirty="0">
              <a:solidFill>
                <a:srgbClr val="211E1E"/>
              </a:solidFill>
              <a:effectLst/>
              <a:latin typeface="Times New Roman" panose="02020603050405020304" pitchFamily="18" charset="0"/>
              <a:cs typeface="Times New Roman" panose="02020603050405020304" pitchFamily="18" charset="0"/>
            </a:endParaRPr>
          </a:p>
          <a:p>
            <a:pPr>
              <a:lnSpc>
                <a:spcPct val="150000"/>
              </a:lnSpc>
            </a:pPr>
            <a:r>
              <a:rPr lang="en-US" sz="1600" dirty="0">
                <a:solidFill>
                  <a:srgbClr val="211E1E"/>
                </a:solidFill>
                <a:latin typeface="Times New Roman" panose="02020603050405020304" pitchFamily="18" charset="0"/>
                <a:cs typeface="Times New Roman" panose="02020603050405020304" pitchFamily="18" charset="0"/>
              </a:rPr>
              <a:t>	</a:t>
            </a:r>
            <a:r>
              <a:rPr lang="ru-MD" sz="1600" dirty="0">
                <a:solidFill>
                  <a:srgbClr val="211E1E"/>
                </a:solidFill>
                <a:effectLst/>
                <a:latin typeface="Times New Roman" panose="02020603050405020304" pitchFamily="18" charset="0"/>
                <a:cs typeface="Times New Roman" panose="02020603050405020304" pitchFamily="18" charset="0"/>
              </a:rPr>
              <a:t>Цели изучения временных рядов могут быть различными. Можно, например, стремиться предсказать будущее на основании знаний прошлого, управлять процессом, порождающим ряд, пытаться выяснить механизм, лежащий в основе процесса, очистить временной ряд от компонент, которые затемняют его динамику, или просто сжато описать характерные особенности ряда. </a:t>
            </a:r>
            <a:endParaRPr lang="ru-M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30038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C03736AF-C342-2C5A-F2F9-CF34756A5CB3}"/>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F9EBA03-9AA6-C017-0DA5-48A8598888A7}"/>
              </a:ext>
            </a:extLst>
          </p:cNvPr>
          <p:cNvSpPr>
            <a:spLocks noGrp="1"/>
          </p:cNvSpPr>
          <p:nvPr>
            <p:ph type="sldNum" sz="quarter" idx="12"/>
          </p:nvPr>
        </p:nvSpPr>
        <p:spPr/>
        <p:txBody>
          <a:bodyPr/>
          <a:lstStyle/>
          <a:p>
            <a:pPr>
              <a:defRPr/>
            </a:pPr>
            <a:fld id="{0D6C606A-6294-404B-9C84-3FCB41693FF3}" type="slidenum">
              <a:rPr lang="en-US" altLang="en-US" smtClean="0"/>
              <a:pPr>
                <a:defRPr/>
              </a:pPr>
              <a:t>4</a:t>
            </a:fld>
            <a:endParaRPr lang="en-US" altLang="en-US"/>
          </a:p>
        </p:txBody>
      </p:sp>
      <p:sp>
        <p:nvSpPr>
          <p:cNvPr id="4" name="TextBox 3">
            <a:extLst>
              <a:ext uri="{FF2B5EF4-FFF2-40B4-BE49-F238E27FC236}">
                <a16:creationId xmlns:a16="http://schemas.microsoft.com/office/drawing/2014/main" id="{4981CD3E-FF76-7BDD-F3E3-4F20F86228E1}"/>
              </a:ext>
            </a:extLst>
          </p:cNvPr>
          <p:cNvSpPr txBox="1"/>
          <p:nvPr/>
        </p:nvSpPr>
        <p:spPr>
          <a:xfrm>
            <a:off x="1028791" y="1842549"/>
            <a:ext cx="2651688" cy="523220"/>
          </a:xfrm>
          <a:prstGeom prst="rect">
            <a:avLst/>
          </a:prstGeom>
          <a:noFill/>
        </p:spPr>
        <p:txBody>
          <a:bodyPr wrap="none" rtlCol="0">
            <a:spAutoFit/>
          </a:bodyPr>
          <a:lstStyle/>
          <a:p>
            <a:r>
              <a:rPr lang="ru-MD" sz="2800" b="1" dirty="0">
                <a:latin typeface="Times New Roman" panose="02020603050405020304" pitchFamily="18" charset="0"/>
                <a:cs typeface="Times New Roman" panose="02020603050405020304" pitchFamily="18" charset="0"/>
              </a:rPr>
              <a:t>Временной ряд</a:t>
            </a:r>
            <a:endParaRPr lang="ru-MD"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9F68C6-D30B-11CF-A724-D5F28C8B50F5}"/>
              </a:ext>
            </a:extLst>
          </p:cNvPr>
          <p:cNvSpPr txBox="1"/>
          <p:nvPr/>
        </p:nvSpPr>
        <p:spPr>
          <a:xfrm>
            <a:off x="381000" y="2636055"/>
            <a:ext cx="3947271" cy="3002745"/>
          </a:xfrm>
          <a:prstGeom prst="rect">
            <a:avLst/>
          </a:prstGeom>
          <a:noFill/>
        </p:spPr>
        <p:txBody>
          <a:bodyPr wrap="square" rtlCol="0">
            <a:spAutoFit/>
          </a:bodyPr>
          <a:lstStyle/>
          <a:p>
            <a:pPr>
              <a:lnSpc>
                <a:spcPct val="150000"/>
              </a:lnSpc>
            </a:pPr>
            <a:r>
              <a:rPr lang="ru-MD" sz="1600" b="1" dirty="0">
                <a:solidFill>
                  <a:srgbClr val="211E1E"/>
                </a:solidFill>
                <a:effectLst/>
                <a:latin typeface="Times New Roman" panose="02020603050405020304" pitchFamily="18" charset="0"/>
                <a:cs typeface="Times New Roman" panose="02020603050405020304" pitchFamily="18" charset="0"/>
              </a:rPr>
              <a:t>Временным рядом </a:t>
            </a:r>
            <a:r>
              <a:rPr lang="ru-MD" sz="1600" dirty="0">
                <a:solidFill>
                  <a:srgbClr val="211E1E"/>
                </a:solidFill>
                <a:effectLst/>
                <a:latin typeface="Times New Roman" panose="02020603050405020304" pitchFamily="18" charset="0"/>
                <a:cs typeface="Times New Roman" panose="02020603050405020304" pitchFamily="18" charset="0"/>
              </a:rPr>
              <a:t>называют последовательность наблюдений, обычно упорядоченную во времени. Основной чертой, выделяющей анализ временных рядов среди других видов статистического анализа, является существенность порядка, в котором производятся наблюдения. </a:t>
            </a:r>
            <a:endParaRPr lang="ru-MD" sz="1600"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813806DC-CB39-E674-C445-F08784848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524" y="4128296"/>
            <a:ext cx="4392022" cy="1969659"/>
          </a:xfrm>
          <a:prstGeom prst="rect">
            <a:avLst/>
          </a:prstGeom>
          <a:ln>
            <a:solidFill>
              <a:schemeClr val="tx1"/>
            </a:solidFill>
          </a:ln>
        </p:spPr>
      </p:pic>
      <p:pic>
        <p:nvPicPr>
          <p:cNvPr id="13" name="Рисунок 12">
            <a:extLst>
              <a:ext uri="{FF2B5EF4-FFF2-40B4-BE49-F238E27FC236}">
                <a16:creationId xmlns:a16="http://schemas.microsoft.com/office/drawing/2014/main" id="{F544FD4C-7EB7-D341-185A-5DC1F4619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3713" y="2104159"/>
            <a:ext cx="1702421" cy="2005651"/>
          </a:xfrm>
          <a:prstGeom prst="rect">
            <a:avLst/>
          </a:prstGeom>
          <a:ln>
            <a:solidFill>
              <a:schemeClr val="tx1"/>
            </a:solidFill>
          </a:ln>
        </p:spPr>
      </p:pic>
      <p:pic>
        <p:nvPicPr>
          <p:cNvPr id="15" name="Рисунок 14">
            <a:extLst>
              <a:ext uri="{FF2B5EF4-FFF2-40B4-BE49-F238E27FC236}">
                <a16:creationId xmlns:a16="http://schemas.microsoft.com/office/drawing/2014/main" id="{CCE161D6-8C61-F95C-207C-CB756FF783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6134" y="2109149"/>
            <a:ext cx="2692412" cy="2005651"/>
          </a:xfrm>
          <a:prstGeom prst="rect">
            <a:avLst/>
          </a:prstGeom>
          <a:ln>
            <a:solidFill>
              <a:schemeClr val="tx1"/>
            </a:solidFill>
          </a:ln>
        </p:spPr>
      </p:pic>
    </p:spTree>
    <p:extLst>
      <p:ext uri="{BB962C8B-B14F-4D97-AF65-F5344CB8AC3E}">
        <p14:creationId xmlns:p14="http://schemas.microsoft.com/office/powerpoint/2010/main" val="131737766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F36997BC-DFFC-DCDC-7655-A739B4369EB0}"/>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F0E4BE3-CB60-314B-8297-CD74C3E8A6C2}"/>
              </a:ext>
            </a:extLst>
          </p:cNvPr>
          <p:cNvSpPr>
            <a:spLocks noGrp="1"/>
          </p:cNvSpPr>
          <p:nvPr>
            <p:ph type="sldNum" sz="quarter" idx="12"/>
          </p:nvPr>
        </p:nvSpPr>
        <p:spPr/>
        <p:txBody>
          <a:bodyPr/>
          <a:lstStyle/>
          <a:p>
            <a:pPr>
              <a:defRPr/>
            </a:pPr>
            <a:fld id="{0D6C606A-6294-404B-9C84-3FCB41693FF3}" type="slidenum">
              <a:rPr lang="en-US" altLang="en-US" smtClean="0"/>
              <a:pPr>
                <a:defRPr/>
              </a:pPr>
              <a:t>5</a:t>
            </a:fld>
            <a:endParaRPr lang="en-US" altLang="en-US"/>
          </a:p>
        </p:txBody>
      </p:sp>
      <p:sp>
        <p:nvSpPr>
          <p:cNvPr id="4" name="TextBox 3">
            <a:extLst>
              <a:ext uri="{FF2B5EF4-FFF2-40B4-BE49-F238E27FC236}">
                <a16:creationId xmlns:a16="http://schemas.microsoft.com/office/drawing/2014/main" id="{3CD9674C-0464-D2C7-D164-86BB76928FC0}"/>
              </a:ext>
            </a:extLst>
          </p:cNvPr>
          <p:cNvSpPr txBox="1"/>
          <p:nvPr/>
        </p:nvSpPr>
        <p:spPr>
          <a:xfrm>
            <a:off x="937832" y="1831118"/>
            <a:ext cx="7268336" cy="523220"/>
          </a:xfrm>
          <a:prstGeom prst="rect">
            <a:avLst/>
          </a:prstGeom>
          <a:noFill/>
        </p:spPr>
        <p:txBody>
          <a:bodyPr wrap="none" rtlCol="0">
            <a:spAutoFit/>
          </a:bodyPr>
          <a:lstStyle/>
          <a:p>
            <a:r>
              <a:rPr lang="ru-MD" sz="2800" b="1" dirty="0">
                <a:latin typeface="Times New Roman" panose="02020603050405020304" pitchFamily="18" charset="0"/>
                <a:cs typeface="Times New Roman" panose="02020603050405020304" pitchFamily="18" charset="0"/>
              </a:rPr>
              <a:t>Основные этапы анализа временных рядов</a:t>
            </a:r>
            <a:endParaRPr lang="ru-MD"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06DEC45-F77B-E73B-5D73-88ADDC400E5D}"/>
              </a:ext>
            </a:extLst>
          </p:cNvPr>
          <p:cNvSpPr txBox="1"/>
          <p:nvPr/>
        </p:nvSpPr>
        <p:spPr>
          <a:xfrm>
            <a:off x="704850" y="2650838"/>
            <a:ext cx="6781800" cy="2120004"/>
          </a:xfrm>
          <a:prstGeom prst="rect">
            <a:avLst/>
          </a:prstGeom>
          <a:noFill/>
        </p:spPr>
        <p:txBody>
          <a:bodyPr wrap="square" rtlCol="0">
            <a:spAutoFit/>
          </a:bodyPr>
          <a:lstStyle/>
          <a:p>
            <a:pPr marL="342900" indent="-342900">
              <a:lnSpc>
                <a:spcPct val="150000"/>
              </a:lnSpc>
              <a:buFont typeface="+mj-lt"/>
              <a:buAutoNum type="arabicPeriod"/>
            </a:pPr>
            <a:r>
              <a:rPr lang="ru-MD" dirty="0">
                <a:latin typeface="Times New Roman" panose="02020603050405020304" pitchFamily="18" charset="0"/>
                <a:cs typeface="Times New Roman" panose="02020603050405020304" pitchFamily="18" charset="0"/>
              </a:rPr>
              <a:t>Графическое представление временного ряда</a:t>
            </a:r>
            <a:r>
              <a:rPr lang="en-US" dirty="0">
                <a:latin typeface="Times New Roman" panose="02020603050405020304" pitchFamily="18" charset="0"/>
                <a:cs typeface="Times New Roman" panose="02020603050405020304" pitchFamily="18" charset="0"/>
              </a:rPr>
              <a:t>. </a:t>
            </a:r>
            <a:endParaRPr lang="ru-MD"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ru-MD" dirty="0">
                <a:latin typeface="Times New Roman" panose="02020603050405020304" pitchFamily="18" charset="0"/>
                <a:cs typeface="Times New Roman" panose="02020603050405020304" pitchFamily="18" charset="0"/>
              </a:rPr>
              <a:t>Выделение составляющих временного ряда(тренд, сезонность, циклические составляющие)</a:t>
            </a:r>
            <a:r>
              <a:rPr lang="en-US" dirty="0">
                <a:latin typeface="Times New Roman" panose="02020603050405020304" pitchFamily="18" charset="0"/>
                <a:cs typeface="Times New Roman" panose="02020603050405020304" pitchFamily="18" charset="0"/>
              </a:rPr>
              <a:t>. </a:t>
            </a:r>
          </a:p>
          <a:p>
            <a:pPr marL="342900" indent="-342900">
              <a:lnSpc>
                <a:spcPct val="150000"/>
              </a:lnSpc>
              <a:buFont typeface="+mj-lt"/>
              <a:buAutoNum type="arabicPeriod"/>
            </a:pPr>
            <a:r>
              <a:rPr lang="ru-MD" dirty="0">
                <a:latin typeface="Times New Roman" panose="02020603050405020304" pitchFamily="18" charset="0"/>
                <a:cs typeface="Times New Roman" panose="02020603050405020304" pitchFamily="18" charset="0"/>
              </a:rPr>
              <a:t>Исследование автокорреляции временного ряда. </a:t>
            </a:r>
          </a:p>
          <a:p>
            <a:pPr marL="342900" indent="-342900">
              <a:lnSpc>
                <a:spcPct val="150000"/>
              </a:lnSpc>
              <a:buFont typeface="+mj-lt"/>
              <a:buAutoNum type="arabicPeriod"/>
            </a:pPr>
            <a:r>
              <a:rPr lang="ru-RU" dirty="0">
                <a:latin typeface="Times New Roman" panose="02020603050405020304" pitchFamily="18" charset="0"/>
                <a:cs typeface="Times New Roman" panose="02020603050405020304" pitchFamily="18" charset="0"/>
              </a:rPr>
              <a:t>Определение с</a:t>
            </a:r>
            <a:r>
              <a:rPr lang="ru-MD" sz="1800" dirty="0">
                <a:latin typeface="Times New Roman" panose="02020603050405020304" pitchFamily="18" charset="0"/>
                <a:cs typeface="Times New Roman" panose="02020603050405020304" pitchFamily="18" charset="0"/>
              </a:rPr>
              <a:t>тационарности.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861269"/>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EF4769C5-9DAA-EB45-C22B-DF6623348EF9}"/>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CB8ECCA-E4BD-046A-3463-F00E936A25C4}"/>
              </a:ext>
            </a:extLst>
          </p:cNvPr>
          <p:cNvSpPr>
            <a:spLocks noGrp="1"/>
          </p:cNvSpPr>
          <p:nvPr>
            <p:ph type="sldNum" sz="quarter" idx="12"/>
          </p:nvPr>
        </p:nvSpPr>
        <p:spPr/>
        <p:txBody>
          <a:bodyPr/>
          <a:lstStyle/>
          <a:p>
            <a:pPr>
              <a:defRPr/>
            </a:pPr>
            <a:fld id="{0D6C606A-6294-404B-9C84-3FCB41693FF3}" type="slidenum">
              <a:rPr lang="en-US" altLang="en-US" smtClean="0"/>
              <a:pPr>
                <a:defRPr/>
              </a:pPr>
              <a:t>6</a:t>
            </a:fld>
            <a:endParaRPr lang="en-US" altLang="en-US"/>
          </a:p>
        </p:txBody>
      </p:sp>
      <p:sp>
        <p:nvSpPr>
          <p:cNvPr id="3" name="TextBox 2">
            <a:extLst>
              <a:ext uri="{FF2B5EF4-FFF2-40B4-BE49-F238E27FC236}">
                <a16:creationId xmlns:a16="http://schemas.microsoft.com/office/drawing/2014/main" id="{7E19635F-D7ED-7448-F6D9-7A9B168B6C4D}"/>
              </a:ext>
            </a:extLst>
          </p:cNvPr>
          <p:cNvSpPr txBox="1"/>
          <p:nvPr/>
        </p:nvSpPr>
        <p:spPr>
          <a:xfrm>
            <a:off x="1219200" y="1600200"/>
            <a:ext cx="7069499" cy="523220"/>
          </a:xfrm>
          <a:prstGeom prst="rect">
            <a:avLst/>
          </a:prstGeom>
          <a:noFill/>
        </p:spPr>
        <p:txBody>
          <a:bodyPr wrap="none" rtlCol="0">
            <a:spAutoFit/>
          </a:bodyPr>
          <a:lstStyle/>
          <a:p>
            <a:r>
              <a:rPr lang="ru-MD" sz="2800" b="1" dirty="0">
                <a:latin typeface="Times New Roman" panose="02020603050405020304" pitchFamily="18" charset="0"/>
                <a:cs typeface="Times New Roman" panose="02020603050405020304" pitchFamily="18" charset="0"/>
              </a:rPr>
              <a:t>Отображение временного ряда на языке R</a:t>
            </a:r>
            <a:endParaRPr lang="ru-MD"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E35F09-DD7E-8158-D97C-B369C22B276D}"/>
              </a:ext>
            </a:extLst>
          </p:cNvPr>
          <p:cNvSpPr txBox="1"/>
          <p:nvPr/>
        </p:nvSpPr>
        <p:spPr>
          <a:xfrm>
            <a:off x="544286" y="2349617"/>
            <a:ext cx="5492401" cy="1292662"/>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Time-Series Objects:</a:t>
            </a:r>
          </a:p>
          <a:p>
            <a:r>
              <a:rPr lang="en-US" sz="1200" dirty="0">
                <a:latin typeface="Times New Roman" panose="02020603050405020304" pitchFamily="18" charset="0"/>
                <a:cs typeface="Times New Roman" panose="02020603050405020304" pitchFamily="18" charset="0"/>
              </a:rPr>
              <a:t>- data</a:t>
            </a:r>
            <a:r>
              <a:rPr lang="ru-RU" sz="1200" dirty="0">
                <a:latin typeface="Times New Roman" panose="02020603050405020304" pitchFamily="18" charset="0"/>
                <a:cs typeface="Times New Roman" panose="02020603050405020304" pitchFamily="18" charset="0"/>
              </a:rPr>
              <a:t> (дробный формат года</a:t>
            </a:r>
            <a:r>
              <a:rPr lang="ru-MD" sz="1200" b="1" i="0" u="none" strike="noStrike" dirty="0">
                <a:solidFill>
                  <a:srgbClr val="000000"/>
                </a:solidFill>
                <a:effectLst/>
              </a:rPr>
              <a:t> </a:t>
            </a:r>
            <a:r>
              <a:rPr lang="ru-MD" sz="1100" dirty="0">
                <a:latin typeface="Times New Roman" panose="02020603050405020304" pitchFamily="18" charset="0"/>
                <a:cs typeface="Times New Roman" panose="02020603050405020304" pitchFamily="18" charset="0"/>
              </a:rPr>
              <a:t>2025.12 → это 2025-й год + 12% от года</a:t>
            </a:r>
            <a:r>
              <a:rPr lang="ru-MD" sz="1200" dirty="0">
                <a:latin typeface="Times New Roman" panose="02020603050405020304" pitchFamily="18" charset="0"/>
                <a:cs typeface="Times New Roman" panose="02020603050405020304" pitchFamily="18" charset="0"/>
              </a:rPr>
              <a:t> → </a:t>
            </a:r>
            <a:r>
              <a:rPr lang="ru-MD" sz="1100" dirty="0">
                <a:latin typeface="Times New Roman" panose="02020603050405020304" pitchFamily="18" charset="0"/>
                <a:cs typeface="Times New Roman" panose="02020603050405020304" pitchFamily="18" charset="0"/>
              </a:rPr>
              <a:t>13 февраля</a:t>
            </a:r>
            <a:r>
              <a:rPr lang="ru-RU"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start</a:t>
            </a:r>
          </a:p>
          <a:p>
            <a:r>
              <a:rPr lang="en-US" sz="1200" dirty="0">
                <a:latin typeface="Times New Roman" panose="02020603050405020304" pitchFamily="18" charset="0"/>
                <a:cs typeface="Times New Roman" panose="02020603050405020304" pitchFamily="18" charset="0"/>
              </a:rPr>
              <a:t>- end</a:t>
            </a:r>
          </a:p>
          <a:p>
            <a:r>
              <a:rPr lang="en-US" sz="1200" dirty="0">
                <a:latin typeface="Times New Roman" panose="02020603050405020304" pitchFamily="18" charset="0"/>
                <a:cs typeface="Times New Roman" panose="02020603050405020304" pitchFamily="18" charset="0"/>
              </a:rPr>
              <a:t>- frequency</a:t>
            </a:r>
          </a:p>
          <a:p>
            <a:endParaRPr lang="ru-MD" dirty="0"/>
          </a:p>
        </p:txBody>
      </p:sp>
      <p:sp>
        <p:nvSpPr>
          <p:cNvPr id="5" name="TextBox 4">
            <a:extLst>
              <a:ext uri="{FF2B5EF4-FFF2-40B4-BE49-F238E27FC236}">
                <a16:creationId xmlns:a16="http://schemas.microsoft.com/office/drawing/2014/main" id="{BBB0481E-4104-6999-B1BE-2F6981B98408}"/>
              </a:ext>
            </a:extLst>
          </p:cNvPr>
          <p:cNvSpPr txBox="1"/>
          <p:nvPr/>
        </p:nvSpPr>
        <p:spPr>
          <a:xfrm>
            <a:off x="544286" y="3588291"/>
            <a:ext cx="5315879" cy="1615827"/>
          </a:xfrm>
          <a:prstGeom prst="rect">
            <a:avLst/>
          </a:prstGeom>
          <a:noFill/>
          <a:ln>
            <a:solidFill>
              <a:schemeClr val="tx1"/>
            </a:solidFill>
          </a:ln>
        </p:spPr>
        <p:txBody>
          <a:bodyPr wrap="none" rtlCol="0">
            <a:spAutoFit/>
          </a:bodyPr>
          <a:lstStyle/>
          <a:p>
            <a:r>
              <a:rPr lang="ru-MD" sz="1100" dirty="0"/>
              <a:t># Данные шагомера</a:t>
            </a:r>
          </a:p>
          <a:p>
            <a:r>
              <a:rPr lang="ru-MD" sz="1100" dirty="0"/>
              <a:t>&gt; </a:t>
            </a:r>
            <a:r>
              <a:rPr lang="en-US" sz="1100" dirty="0"/>
              <a:t>steps &lt;- c(391, 1571, 10079, 9870, 11561, 11006, 17055, 8649, 6781, 9570, </a:t>
            </a:r>
          </a:p>
          <a:p>
            <a:r>
              <a:rPr lang="en-US" sz="1100" dirty="0"/>
              <a:t>+            15612, 10898, 15215, 16246, 17417, 1223, 11652, 12679, 12733, </a:t>
            </a:r>
          </a:p>
          <a:p>
            <a:r>
              <a:rPr lang="en-US" sz="1100" dirty="0"/>
              <a:t>+            8191, 9512, 1901, 9407, 11857, 10189, 13479, 19212, 10251, 11602)</a:t>
            </a:r>
          </a:p>
          <a:p>
            <a:r>
              <a:rPr lang="en-US" sz="1100" dirty="0"/>
              <a:t>&gt; # </a:t>
            </a:r>
            <a:r>
              <a:rPr lang="ru-MD" sz="1100" dirty="0"/>
              <a:t>Создание временного ряда</a:t>
            </a:r>
          </a:p>
          <a:p>
            <a:r>
              <a:rPr lang="ru-MD" sz="1100" dirty="0"/>
              <a:t>&gt; </a:t>
            </a:r>
            <a:r>
              <a:rPr lang="en-US" sz="1100" dirty="0" err="1"/>
              <a:t>steps_ts</a:t>
            </a:r>
            <a:r>
              <a:rPr lang="en-US" sz="1100" dirty="0"/>
              <a:t> &lt;- </a:t>
            </a:r>
            <a:r>
              <a:rPr lang="en-US" sz="1100" dirty="0" err="1"/>
              <a:t>ts</a:t>
            </a:r>
            <a:r>
              <a:rPr lang="en-US" sz="1100" dirty="0"/>
              <a:t>(steps, start = c(2025, 39), frequency = 365)  # 39-</a:t>
            </a:r>
            <a:r>
              <a:rPr lang="ru-MD" sz="1100" dirty="0"/>
              <a:t>й день года (8 февраля)</a:t>
            </a:r>
          </a:p>
          <a:p>
            <a:r>
              <a:rPr lang="ru-MD" sz="1100" dirty="0"/>
              <a:t>&gt; # Визуализация</a:t>
            </a:r>
          </a:p>
          <a:p>
            <a:r>
              <a:rPr lang="ru-MD" sz="1100" dirty="0"/>
              <a:t>&gt; </a:t>
            </a:r>
            <a:r>
              <a:rPr lang="en-US" sz="1100" dirty="0"/>
              <a:t>plot(</a:t>
            </a:r>
            <a:r>
              <a:rPr lang="en-US" sz="1100" dirty="0" err="1"/>
              <a:t>steps_ts</a:t>
            </a:r>
            <a:r>
              <a:rPr lang="en-US" sz="1100" dirty="0"/>
              <a:t>, col = "blue", </a:t>
            </a:r>
            <a:r>
              <a:rPr lang="en-US" sz="1100" dirty="0" err="1"/>
              <a:t>xlab</a:t>
            </a:r>
            <a:r>
              <a:rPr lang="en-US" sz="1100" dirty="0"/>
              <a:t> = "</a:t>
            </a:r>
            <a:r>
              <a:rPr lang="ru-MD" sz="1100" dirty="0"/>
              <a:t>Дата", </a:t>
            </a:r>
            <a:r>
              <a:rPr lang="en-US" sz="1100" dirty="0" err="1"/>
              <a:t>ylab</a:t>
            </a:r>
            <a:r>
              <a:rPr lang="en-US" sz="1100" dirty="0"/>
              <a:t> = "</a:t>
            </a:r>
            <a:r>
              <a:rPr lang="ru-MD" sz="1100" dirty="0"/>
              <a:t>Шаги", </a:t>
            </a:r>
          </a:p>
          <a:p>
            <a:r>
              <a:rPr lang="ru-MD" sz="1100" dirty="0"/>
              <a:t>+      </a:t>
            </a:r>
            <a:r>
              <a:rPr lang="en-US" sz="1100" dirty="0"/>
              <a:t>main = "</a:t>
            </a:r>
            <a:r>
              <a:rPr lang="ru-MD" sz="1100" dirty="0"/>
              <a:t>Шаги за период 8 февраля - 8 марта", </a:t>
            </a:r>
            <a:r>
              <a:rPr lang="en-US" sz="1100" dirty="0" err="1"/>
              <a:t>lwd</a:t>
            </a:r>
            <a:r>
              <a:rPr lang="en-US" sz="1100" dirty="0"/>
              <a:t> = 2)</a:t>
            </a:r>
            <a:endParaRPr lang="ru-MD" sz="1100" dirty="0"/>
          </a:p>
        </p:txBody>
      </p:sp>
      <p:pic>
        <p:nvPicPr>
          <p:cNvPr id="7" name="Рисунок 6">
            <a:extLst>
              <a:ext uri="{FF2B5EF4-FFF2-40B4-BE49-F238E27FC236}">
                <a16:creationId xmlns:a16="http://schemas.microsoft.com/office/drawing/2014/main" id="{4F7EB99D-82F6-977D-F070-D14C8C892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380081"/>
            <a:ext cx="2797707" cy="2016125"/>
          </a:xfrm>
          <a:prstGeom prst="rect">
            <a:avLst/>
          </a:prstGeom>
          <a:ln>
            <a:solidFill>
              <a:schemeClr val="tx1"/>
            </a:solidFill>
          </a:ln>
        </p:spPr>
      </p:pic>
      <p:sp>
        <p:nvSpPr>
          <p:cNvPr id="8" name="TextBox 7">
            <a:extLst>
              <a:ext uri="{FF2B5EF4-FFF2-40B4-BE49-F238E27FC236}">
                <a16:creationId xmlns:a16="http://schemas.microsoft.com/office/drawing/2014/main" id="{726976CD-0632-FBEC-0208-77096DA255A3}"/>
              </a:ext>
            </a:extLst>
          </p:cNvPr>
          <p:cNvSpPr txBox="1"/>
          <p:nvPr/>
        </p:nvSpPr>
        <p:spPr>
          <a:xfrm>
            <a:off x="544286" y="5285861"/>
            <a:ext cx="4552849" cy="769441"/>
          </a:xfrm>
          <a:prstGeom prst="rect">
            <a:avLst/>
          </a:prstGeom>
          <a:noFill/>
          <a:ln>
            <a:solidFill>
              <a:schemeClr val="tx1"/>
            </a:solidFill>
          </a:ln>
        </p:spPr>
        <p:txBody>
          <a:bodyPr wrap="none" rtlCol="0">
            <a:spAutoFit/>
          </a:bodyPr>
          <a:lstStyle/>
          <a:p>
            <a:r>
              <a:rPr lang="ru-MD" sz="1100" dirty="0"/>
              <a:t>&gt; # Создание вектора дат</a:t>
            </a:r>
          </a:p>
          <a:p>
            <a:r>
              <a:rPr lang="ru-MD" sz="1100" dirty="0"/>
              <a:t>&gt; </a:t>
            </a:r>
            <a:r>
              <a:rPr lang="en-US" sz="1100" dirty="0"/>
              <a:t>dates &lt;- seq(</a:t>
            </a:r>
            <a:r>
              <a:rPr lang="en-US" sz="1100" dirty="0" err="1"/>
              <a:t>as.Date</a:t>
            </a:r>
            <a:r>
              <a:rPr lang="en-US" sz="1100" dirty="0"/>
              <a:t>("2025-02-08"), by = "day", </a:t>
            </a:r>
            <a:r>
              <a:rPr lang="en-US" sz="1100" dirty="0" err="1"/>
              <a:t>length.out</a:t>
            </a:r>
            <a:r>
              <a:rPr lang="en-US" sz="1100" dirty="0"/>
              <a:t> = length(steps))</a:t>
            </a:r>
            <a:endParaRPr lang="ru-RU" sz="1100" dirty="0"/>
          </a:p>
          <a:p>
            <a:r>
              <a:rPr lang="ru-MD" sz="1100" dirty="0"/>
              <a:t>&gt; </a:t>
            </a:r>
            <a:r>
              <a:rPr lang="en-US" sz="1100" dirty="0"/>
              <a:t>plot(dates, steps,</a:t>
            </a:r>
            <a:r>
              <a:rPr lang="ru-RU" sz="1100" dirty="0"/>
              <a:t> </a:t>
            </a:r>
            <a:r>
              <a:rPr lang="en-US" sz="1100" dirty="0"/>
              <a:t>type = "o", col = "blue", </a:t>
            </a:r>
            <a:r>
              <a:rPr lang="en-US" sz="1100" dirty="0" err="1"/>
              <a:t>xlab</a:t>
            </a:r>
            <a:r>
              <a:rPr lang="en-US" sz="1100" dirty="0"/>
              <a:t> = "</a:t>
            </a:r>
            <a:r>
              <a:rPr lang="ru-MD" sz="1100" dirty="0"/>
              <a:t>Дата", </a:t>
            </a:r>
            <a:r>
              <a:rPr lang="en-US" sz="1100" dirty="0" err="1"/>
              <a:t>ylab</a:t>
            </a:r>
            <a:r>
              <a:rPr lang="en-US" sz="1100" dirty="0"/>
              <a:t> = "</a:t>
            </a:r>
            <a:r>
              <a:rPr lang="ru-MD" sz="1100" dirty="0"/>
              <a:t>Шаги",</a:t>
            </a:r>
          </a:p>
          <a:p>
            <a:r>
              <a:rPr lang="ru-MD" sz="1100" dirty="0"/>
              <a:t>+      </a:t>
            </a:r>
            <a:r>
              <a:rPr lang="en-US" sz="1100" dirty="0"/>
              <a:t>main = "</a:t>
            </a:r>
            <a:r>
              <a:rPr lang="ru-MD" sz="1100" dirty="0"/>
              <a:t>Шаги за период 8 февраля - 8 марта", </a:t>
            </a:r>
            <a:r>
              <a:rPr lang="en-US" sz="1100" dirty="0" err="1"/>
              <a:t>lwd</a:t>
            </a:r>
            <a:r>
              <a:rPr lang="en-US" sz="1100" dirty="0"/>
              <a:t> = 2)</a:t>
            </a:r>
            <a:endParaRPr lang="ru-MD" sz="1100" dirty="0"/>
          </a:p>
        </p:txBody>
      </p:sp>
      <p:pic>
        <p:nvPicPr>
          <p:cNvPr id="10" name="Рисунок 9">
            <a:extLst>
              <a:ext uri="{FF2B5EF4-FFF2-40B4-BE49-F238E27FC236}">
                <a16:creationId xmlns:a16="http://schemas.microsoft.com/office/drawing/2014/main" id="{3FCC47B7-9473-F5A9-6DBD-A897D1434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4396205"/>
            <a:ext cx="2798451" cy="2004595"/>
          </a:xfrm>
          <a:prstGeom prst="rect">
            <a:avLst/>
          </a:prstGeom>
          <a:ln>
            <a:solidFill>
              <a:schemeClr val="tx1"/>
            </a:solidFill>
          </a:ln>
        </p:spPr>
      </p:pic>
      <p:pic>
        <p:nvPicPr>
          <p:cNvPr id="12" name="Рисунок 11">
            <a:extLst>
              <a:ext uri="{FF2B5EF4-FFF2-40B4-BE49-F238E27FC236}">
                <a16:creationId xmlns:a16="http://schemas.microsoft.com/office/drawing/2014/main" id="{5D820483-B5C2-235D-90C5-A02F70FE0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286" y="3330723"/>
            <a:ext cx="4419600" cy="175825"/>
          </a:xfrm>
          <a:prstGeom prst="rect">
            <a:avLst/>
          </a:prstGeom>
        </p:spPr>
      </p:pic>
    </p:spTree>
    <p:extLst>
      <p:ext uri="{BB962C8B-B14F-4D97-AF65-F5344CB8AC3E}">
        <p14:creationId xmlns:p14="http://schemas.microsoft.com/office/powerpoint/2010/main" val="264790201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5D14999-907A-8BF6-F1F1-DCB423838B25}"/>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AAB78BE-B536-3076-8E19-4AEA9F797F8C}"/>
              </a:ext>
            </a:extLst>
          </p:cNvPr>
          <p:cNvSpPr>
            <a:spLocks noGrp="1"/>
          </p:cNvSpPr>
          <p:nvPr>
            <p:ph type="sldNum" sz="quarter" idx="12"/>
          </p:nvPr>
        </p:nvSpPr>
        <p:spPr/>
        <p:txBody>
          <a:bodyPr/>
          <a:lstStyle/>
          <a:p>
            <a:pPr>
              <a:defRPr/>
            </a:pPr>
            <a:fld id="{0D6C606A-6294-404B-9C84-3FCB41693FF3}" type="slidenum">
              <a:rPr lang="en-US" altLang="en-US" smtClean="0"/>
              <a:pPr>
                <a:defRPr/>
              </a:pPr>
              <a:t>7</a:t>
            </a:fld>
            <a:endParaRPr lang="en-US" altLang="en-US"/>
          </a:p>
        </p:txBody>
      </p:sp>
      <p:sp>
        <p:nvSpPr>
          <p:cNvPr id="3" name="TextBox 2">
            <a:extLst>
              <a:ext uri="{FF2B5EF4-FFF2-40B4-BE49-F238E27FC236}">
                <a16:creationId xmlns:a16="http://schemas.microsoft.com/office/drawing/2014/main" id="{9340D193-50B0-A627-5634-FBB488220432}"/>
              </a:ext>
            </a:extLst>
          </p:cNvPr>
          <p:cNvSpPr txBox="1"/>
          <p:nvPr/>
        </p:nvSpPr>
        <p:spPr>
          <a:xfrm>
            <a:off x="1161451" y="1607614"/>
            <a:ext cx="6821098"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К</a:t>
            </a:r>
            <a:r>
              <a:rPr lang="ru-RU" sz="2800" b="1" dirty="0" err="1">
                <a:latin typeface="Times New Roman" panose="02020603050405020304" pitchFamily="18" charset="0"/>
                <a:cs typeface="Times New Roman" panose="02020603050405020304" pitchFamily="18" charset="0"/>
              </a:rPr>
              <a:t>омпоненты</a:t>
            </a:r>
            <a:r>
              <a:rPr lang="ru-RU" sz="2800" b="1" dirty="0">
                <a:latin typeface="Times New Roman" panose="02020603050405020304" pitchFamily="18" charset="0"/>
                <a:cs typeface="Times New Roman" panose="02020603050405020304" pitchFamily="18" charset="0"/>
              </a:rPr>
              <a:t> анализа временных рядов</a:t>
            </a:r>
            <a:endParaRPr lang="ru-MD"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E72EDCE-7383-0932-3984-F37EE2BA3A5B}"/>
              </a:ext>
            </a:extLst>
          </p:cNvPr>
          <p:cNvSpPr txBox="1"/>
          <p:nvPr/>
        </p:nvSpPr>
        <p:spPr>
          <a:xfrm>
            <a:off x="284583" y="2199620"/>
            <a:ext cx="4108093" cy="613181"/>
          </a:xfrm>
          <a:prstGeom prst="rect">
            <a:avLst/>
          </a:prstGeom>
          <a:noFill/>
        </p:spPr>
        <p:txBody>
          <a:bodyPr wrap="square" rtlCol="0">
            <a:spAutoFit/>
          </a:bodyPr>
          <a:lstStyle/>
          <a:p>
            <a:pPr algn="l">
              <a:lnSpc>
                <a:spcPct val="150000"/>
              </a:lnSpc>
            </a:pPr>
            <a:r>
              <a:rPr lang="ru-MD" sz="1200" b="1" dirty="0">
                <a:latin typeface="Times New Roman" panose="02020603050405020304" pitchFamily="18" charset="0"/>
                <a:cs typeface="Times New Roman" panose="02020603050405020304" pitchFamily="18" charset="0"/>
              </a:rPr>
              <a:t>Тренд </a:t>
            </a:r>
            <a:r>
              <a:rPr lang="ru-MD" sz="1200" dirty="0">
                <a:latin typeface="Times New Roman" panose="02020603050405020304" pitchFamily="18" charset="0"/>
                <a:cs typeface="Times New Roman" panose="02020603050405020304" pitchFamily="18" charset="0"/>
              </a:rPr>
              <a:t>— долгосрочная тенденция. Например, устойчивый рост спроса на электроавтомобили.</a:t>
            </a:r>
          </a:p>
        </p:txBody>
      </p:sp>
      <p:sp>
        <p:nvSpPr>
          <p:cNvPr id="8" name="TextBox 7">
            <a:extLst>
              <a:ext uri="{FF2B5EF4-FFF2-40B4-BE49-F238E27FC236}">
                <a16:creationId xmlns:a16="http://schemas.microsoft.com/office/drawing/2014/main" id="{75B9A830-E2F2-33B8-D4C7-A1892F94A760}"/>
              </a:ext>
            </a:extLst>
          </p:cNvPr>
          <p:cNvSpPr txBox="1"/>
          <p:nvPr/>
        </p:nvSpPr>
        <p:spPr>
          <a:xfrm>
            <a:off x="284583" y="2881587"/>
            <a:ext cx="4499074" cy="1998176"/>
          </a:xfrm>
          <a:prstGeom prst="rect">
            <a:avLst/>
          </a:prstGeom>
          <a:noFill/>
        </p:spPr>
        <p:txBody>
          <a:bodyPr wrap="square" rtlCol="0">
            <a:spAutoFit/>
          </a:bodyPr>
          <a:lstStyle/>
          <a:p>
            <a:pPr algn="l">
              <a:lnSpc>
                <a:spcPct val="150000"/>
              </a:lnSpc>
            </a:pPr>
            <a:r>
              <a:rPr lang="ru-MD" sz="1200" b="1" dirty="0">
                <a:latin typeface="Times New Roman" panose="02020603050405020304" pitchFamily="18" charset="0"/>
                <a:cs typeface="Times New Roman" panose="02020603050405020304" pitchFamily="18" charset="0"/>
              </a:rPr>
              <a:t>Сезонность</a:t>
            </a:r>
            <a:r>
              <a:rPr lang="ru-MD" sz="1200" dirty="0">
                <a:latin typeface="Times New Roman" panose="02020603050405020304" pitchFamily="18" charset="0"/>
                <a:cs typeface="Times New Roman" panose="02020603050405020304" pitchFamily="18" charset="0"/>
              </a:rPr>
              <a:t> — повторяющиеся изменения, связанные, как правило, с календарными изменениями: сменой времен года или наступлением праздничных дней. Существует </a:t>
            </a:r>
            <a:r>
              <a:rPr lang="ru-MD" sz="1200" b="1" dirty="0">
                <a:latin typeface="Times New Roman" panose="02020603050405020304" pitchFamily="18" charset="0"/>
                <a:cs typeface="Times New Roman" panose="02020603050405020304" pitchFamily="18" charset="0"/>
              </a:rPr>
              <a:t>аддитивная</a:t>
            </a:r>
            <a:r>
              <a:rPr lang="ru-MD" sz="1200" dirty="0">
                <a:latin typeface="Times New Roman" panose="02020603050405020304" pitchFamily="18" charset="0"/>
                <a:cs typeface="Times New Roman" panose="02020603050405020304" pitchFamily="18" charset="0"/>
              </a:rPr>
              <a:t>(амплитуда сезонных изменений не изменяется с течением времени) и </a:t>
            </a:r>
            <a:r>
              <a:rPr lang="ru-MD" sz="1200" b="1" dirty="0">
                <a:latin typeface="Times New Roman" panose="02020603050405020304" pitchFamily="18" charset="0"/>
                <a:cs typeface="Times New Roman" panose="02020603050405020304" pitchFamily="18" charset="0"/>
              </a:rPr>
              <a:t>мультпликативная </a:t>
            </a:r>
            <a:r>
              <a:rPr lang="ru-MD" sz="1200" dirty="0">
                <a:latin typeface="Times New Roman" panose="02020603050405020304" pitchFamily="18" charset="0"/>
                <a:cs typeface="Times New Roman" panose="02020603050405020304" pitchFamily="18" charset="0"/>
              </a:rPr>
              <a:t>сезонность (амплитуда сезонных изменений имеет тенденцию изменения с течением времени). </a:t>
            </a:r>
          </a:p>
        </p:txBody>
      </p:sp>
      <p:sp>
        <p:nvSpPr>
          <p:cNvPr id="9" name="TextBox 8">
            <a:extLst>
              <a:ext uri="{FF2B5EF4-FFF2-40B4-BE49-F238E27FC236}">
                <a16:creationId xmlns:a16="http://schemas.microsoft.com/office/drawing/2014/main" id="{BD160B5D-EF3B-E5EE-0E0F-D662999F4E2A}"/>
              </a:ext>
            </a:extLst>
          </p:cNvPr>
          <p:cNvSpPr txBox="1"/>
          <p:nvPr/>
        </p:nvSpPr>
        <p:spPr>
          <a:xfrm>
            <a:off x="4945183" y="2199620"/>
            <a:ext cx="4324739" cy="890180"/>
          </a:xfrm>
          <a:prstGeom prst="rect">
            <a:avLst/>
          </a:prstGeom>
          <a:noFill/>
        </p:spPr>
        <p:txBody>
          <a:bodyPr wrap="square" rtlCol="0">
            <a:spAutoFit/>
          </a:bodyPr>
          <a:lstStyle/>
          <a:p>
            <a:pPr algn="l">
              <a:lnSpc>
                <a:spcPct val="150000"/>
              </a:lnSpc>
            </a:pPr>
            <a:r>
              <a:rPr lang="ru-MD" sz="1200" b="1" dirty="0">
                <a:latin typeface="Times New Roman" panose="02020603050405020304" pitchFamily="18" charset="0"/>
                <a:cs typeface="Times New Roman" panose="02020603050405020304" pitchFamily="18" charset="0"/>
              </a:rPr>
              <a:t>Цикличность</a:t>
            </a:r>
            <a:r>
              <a:rPr lang="ru-MD" sz="1200" dirty="0">
                <a:latin typeface="Times New Roman" panose="02020603050405020304" pitchFamily="18" charset="0"/>
                <a:cs typeface="Times New Roman" panose="02020603050405020304" pitchFamily="18" charset="0"/>
              </a:rPr>
              <a:t> — колебания, обусловленные экономическими циклами или циклами деловой активности. Период такого колебания в среднем составляет от двух до пяти лет.</a:t>
            </a:r>
          </a:p>
        </p:txBody>
      </p:sp>
      <p:sp>
        <p:nvSpPr>
          <p:cNvPr id="10" name="TextBox 9">
            <a:extLst>
              <a:ext uri="{FF2B5EF4-FFF2-40B4-BE49-F238E27FC236}">
                <a16:creationId xmlns:a16="http://schemas.microsoft.com/office/drawing/2014/main" id="{0E748A15-598C-ECF6-96D9-88038C0F925C}"/>
              </a:ext>
            </a:extLst>
          </p:cNvPr>
          <p:cNvSpPr txBox="1"/>
          <p:nvPr/>
        </p:nvSpPr>
        <p:spPr>
          <a:xfrm>
            <a:off x="4924967" y="3158586"/>
            <a:ext cx="4575273" cy="1200329"/>
          </a:xfrm>
          <a:prstGeom prst="rect">
            <a:avLst/>
          </a:prstGeom>
          <a:noFill/>
        </p:spPr>
        <p:txBody>
          <a:bodyPr wrap="square" rtlCol="0">
            <a:spAutoFit/>
          </a:bodyPr>
          <a:lstStyle/>
          <a:p>
            <a:pPr>
              <a:lnSpc>
                <a:spcPct val="150000"/>
              </a:lnSpc>
            </a:pPr>
            <a:r>
              <a:rPr lang="ru-MD" sz="1200" b="1" dirty="0">
                <a:latin typeface="Times New Roman" panose="02020603050405020304" pitchFamily="18" charset="0"/>
                <a:cs typeface="Times New Roman" panose="02020603050405020304" pitchFamily="18" charset="0"/>
              </a:rPr>
              <a:t>Случайные колебания </a:t>
            </a:r>
            <a:r>
              <a:rPr lang="ru-MD" sz="1200" dirty="0">
                <a:latin typeface="Times New Roman" panose="02020603050405020304" pitchFamily="18" charset="0"/>
                <a:cs typeface="Times New Roman" panose="02020603050405020304" pitchFamily="18" charset="0"/>
              </a:rPr>
              <a:t>— ситуативные изменения, которые нельзя предсказать, например неожиданные события или технические сбои.</a:t>
            </a:r>
          </a:p>
          <a:p>
            <a:endParaRPr lang="ru-MD" dirty="0"/>
          </a:p>
        </p:txBody>
      </p:sp>
      <p:pic>
        <p:nvPicPr>
          <p:cNvPr id="16" name="Рисунок 15">
            <a:extLst>
              <a:ext uri="{FF2B5EF4-FFF2-40B4-BE49-F238E27FC236}">
                <a16:creationId xmlns:a16="http://schemas.microsoft.com/office/drawing/2014/main" id="{9E32AC4B-2F65-2ECC-A976-954DFEA5D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634" y="4168074"/>
            <a:ext cx="4333490" cy="2164623"/>
          </a:xfrm>
          <a:prstGeom prst="rect">
            <a:avLst/>
          </a:prstGeom>
        </p:spPr>
      </p:pic>
      <p:pic>
        <p:nvPicPr>
          <p:cNvPr id="5" name="Рисунок 4">
            <a:extLst>
              <a:ext uri="{FF2B5EF4-FFF2-40B4-BE49-F238E27FC236}">
                <a16:creationId xmlns:a16="http://schemas.microsoft.com/office/drawing/2014/main" id="{B1C34B22-DFCC-FD53-077B-3547DB0A8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328" y="4948549"/>
            <a:ext cx="3499103" cy="1450254"/>
          </a:xfrm>
          <a:prstGeom prst="rect">
            <a:avLst/>
          </a:prstGeom>
          <a:ln>
            <a:solidFill>
              <a:schemeClr val="tx1"/>
            </a:solidFill>
          </a:ln>
        </p:spPr>
      </p:pic>
    </p:spTree>
    <p:extLst>
      <p:ext uri="{BB962C8B-B14F-4D97-AF65-F5344CB8AC3E}">
        <p14:creationId xmlns:p14="http://schemas.microsoft.com/office/powerpoint/2010/main" val="244180915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EB374C8-582D-71D6-DA47-1B8E20780B1A}"/>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4837F6F-D256-7417-BD5B-DD00D0380CFC}"/>
              </a:ext>
            </a:extLst>
          </p:cNvPr>
          <p:cNvSpPr>
            <a:spLocks noGrp="1"/>
          </p:cNvSpPr>
          <p:nvPr>
            <p:ph type="sldNum" sz="quarter" idx="12"/>
          </p:nvPr>
        </p:nvSpPr>
        <p:spPr/>
        <p:txBody>
          <a:bodyPr/>
          <a:lstStyle/>
          <a:p>
            <a:pPr>
              <a:defRPr/>
            </a:pPr>
            <a:fld id="{0D6C606A-6294-404B-9C84-3FCB41693FF3}" type="slidenum">
              <a:rPr lang="en-US" altLang="en-US" smtClean="0"/>
              <a:pPr>
                <a:defRPr/>
              </a:pPr>
              <a:t>8</a:t>
            </a:fld>
            <a:endParaRPr lang="en-US" altLang="en-US"/>
          </a:p>
        </p:txBody>
      </p:sp>
      <p:sp>
        <p:nvSpPr>
          <p:cNvPr id="3" name="TextBox 2">
            <a:extLst>
              <a:ext uri="{FF2B5EF4-FFF2-40B4-BE49-F238E27FC236}">
                <a16:creationId xmlns:a16="http://schemas.microsoft.com/office/drawing/2014/main" id="{60078AF1-C7AB-B243-C65F-7C9C907765E3}"/>
              </a:ext>
            </a:extLst>
          </p:cNvPr>
          <p:cNvSpPr txBox="1"/>
          <p:nvPr/>
        </p:nvSpPr>
        <p:spPr>
          <a:xfrm>
            <a:off x="2120046" y="1600200"/>
            <a:ext cx="4903907" cy="523220"/>
          </a:xfrm>
          <a:prstGeom prst="rect">
            <a:avLst/>
          </a:prstGeom>
          <a:noFill/>
        </p:spPr>
        <p:txBody>
          <a:bodyPr wrap="none" rtlCol="0">
            <a:spAutoFit/>
          </a:bodyPr>
          <a:lstStyle/>
          <a:p>
            <a:r>
              <a:rPr lang="ru-RU" sz="2800" b="1" dirty="0">
                <a:latin typeface="Times New Roman" panose="02020603050405020304" pitchFamily="18" charset="0"/>
                <a:cs typeface="Times New Roman" panose="02020603050405020304" pitchFamily="18" charset="0"/>
              </a:rPr>
              <a:t>Разложение временного ряда</a:t>
            </a:r>
            <a:endParaRPr lang="ru-MD"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701FDF9-4B94-6D51-46E0-CAB5A1770623}"/>
              </a:ext>
            </a:extLst>
          </p:cNvPr>
          <p:cNvSpPr txBox="1"/>
          <p:nvPr/>
        </p:nvSpPr>
        <p:spPr>
          <a:xfrm>
            <a:off x="2310211" y="4971356"/>
            <a:ext cx="4147739" cy="1384995"/>
          </a:xfrm>
          <a:prstGeom prst="rect">
            <a:avLst/>
          </a:prstGeom>
          <a:noFill/>
          <a:ln>
            <a:solidFill>
              <a:schemeClr val="tx1"/>
            </a:solidFill>
          </a:ln>
        </p:spPr>
        <p:txBody>
          <a:bodyPr wrap="none" rtlCol="0">
            <a:spAutoFit/>
          </a:bodyPr>
          <a:lstStyle/>
          <a:p>
            <a:r>
              <a:rPr lang="ru-MD" sz="1200" dirty="0"/>
              <a:t>&gt; #Загрузка встроенного набора данных </a:t>
            </a:r>
            <a:r>
              <a:rPr lang="en-US" sz="1200" dirty="0" err="1"/>
              <a:t>AirPassengers</a:t>
            </a:r>
            <a:endParaRPr lang="en-US" sz="1200" dirty="0"/>
          </a:p>
          <a:p>
            <a:r>
              <a:rPr lang="en-US" sz="1200" dirty="0"/>
              <a:t>&gt; data(</a:t>
            </a:r>
            <a:r>
              <a:rPr lang="en-US" sz="1200" dirty="0" err="1"/>
              <a:t>AirPassengers</a:t>
            </a:r>
            <a:r>
              <a:rPr lang="en-US" sz="1200" dirty="0"/>
              <a:t>)</a:t>
            </a:r>
          </a:p>
          <a:p>
            <a:r>
              <a:rPr lang="en-US" sz="1200" dirty="0"/>
              <a:t>&gt; #</a:t>
            </a:r>
            <a:r>
              <a:rPr lang="ru-MD" sz="1200" dirty="0"/>
              <a:t>Отображение графика </a:t>
            </a:r>
            <a:r>
              <a:rPr lang="en-US" sz="1200" dirty="0" err="1"/>
              <a:t>AirPassengers</a:t>
            </a:r>
            <a:endParaRPr lang="en-US" sz="1200" dirty="0"/>
          </a:p>
          <a:p>
            <a:r>
              <a:rPr lang="en-US" sz="1200" dirty="0"/>
              <a:t>&gt; plot(</a:t>
            </a:r>
            <a:r>
              <a:rPr lang="en-US" sz="1200" dirty="0" err="1"/>
              <a:t>AirPassengers</a:t>
            </a:r>
            <a:r>
              <a:rPr lang="en-US" sz="1200" dirty="0"/>
              <a:t>)</a:t>
            </a:r>
            <a:endParaRPr lang="ru-RU" sz="1200" dirty="0"/>
          </a:p>
          <a:p>
            <a:r>
              <a:rPr lang="en-US" sz="1200" dirty="0"/>
              <a:t>&gt; #</a:t>
            </a:r>
            <a:r>
              <a:rPr lang="ru-MD" sz="1200" dirty="0"/>
              <a:t>Декомпозиция набора данных</a:t>
            </a:r>
          </a:p>
          <a:p>
            <a:r>
              <a:rPr lang="en-US" sz="1200" dirty="0"/>
              <a:t>&gt; decomp &lt;- decompose(</a:t>
            </a:r>
            <a:r>
              <a:rPr lang="en-US" sz="1200" dirty="0" err="1"/>
              <a:t>AirPassengers</a:t>
            </a:r>
            <a:r>
              <a:rPr lang="en-US" sz="1200" dirty="0"/>
              <a:t>, type = "multiplicative")</a:t>
            </a:r>
          </a:p>
          <a:p>
            <a:r>
              <a:rPr lang="en-US" sz="1200" dirty="0"/>
              <a:t>&gt; plot(decomp)</a:t>
            </a:r>
            <a:endParaRPr lang="ru-MD" sz="1200" dirty="0"/>
          </a:p>
        </p:txBody>
      </p:sp>
      <p:pic>
        <p:nvPicPr>
          <p:cNvPr id="6" name="Рисунок 5">
            <a:extLst>
              <a:ext uri="{FF2B5EF4-FFF2-40B4-BE49-F238E27FC236}">
                <a16:creationId xmlns:a16="http://schemas.microsoft.com/office/drawing/2014/main" id="{B060D52E-D88C-A9BC-05B9-B43FEBD08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390" y="2155779"/>
            <a:ext cx="3225012" cy="2578802"/>
          </a:xfrm>
          <a:prstGeom prst="rect">
            <a:avLst/>
          </a:prstGeom>
          <a:ln>
            <a:solidFill>
              <a:schemeClr val="tx1"/>
            </a:solidFill>
          </a:ln>
        </p:spPr>
      </p:pic>
      <p:pic>
        <p:nvPicPr>
          <p:cNvPr id="8" name="Рисунок 7">
            <a:extLst>
              <a:ext uri="{FF2B5EF4-FFF2-40B4-BE49-F238E27FC236}">
                <a16:creationId xmlns:a16="http://schemas.microsoft.com/office/drawing/2014/main" id="{7C74B29F-7715-2956-2D96-2853C31CE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7937" y="2161395"/>
            <a:ext cx="3130806" cy="2573186"/>
          </a:xfrm>
          <a:prstGeom prst="rect">
            <a:avLst/>
          </a:prstGeom>
          <a:ln>
            <a:solidFill>
              <a:schemeClr val="tx1"/>
            </a:solidFill>
          </a:ln>
        </p:spPr>
      </p:pic>
    </p:spTree>
    <p:extLst>
      <p:ext uri="{BB962C8B-B14F-4D97-AF65-F5344CB8AC3E}">
        <p14:creationId xmlns:p14="http://schemas.microsoft.com/office/powerpoint/2010/main" val="74767390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85D6769E-CA94-1914-ECE2-141CA674B5BD}"/>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FFCDD94-F3ED-1426-6646-77D8510859E0}"/>
              </a:ext>
            </a:extLst>
          </p:cNvPr>
          <p:cNvSpPr>
            <a:spLocks noGrp="1"/>
          </p:cNvSpPr>
          <p:nvPr>
            <p:ph type="sldNum" sz="quarter" idx="12"/>
          </p:nvPr>
        </p:nvSpPr>
        <p:spPr/>
        <p:txBody>
          <a:bodyPr/>
          <a:lstStyle/>
          <a:p>
            <a:pPr>
              <a:defRPr/>
            </a:pPr>
            <a:fld id="{0D6C606A-6294-404B-9C84-3FCB41693FF3}" type="slidenum">
              <a:rPr lang="en-US" altLang="en-US" smtClean="0"/>
              <a:pPr>
                <a:defRPr/>
              </a:pPr>
              <a:t>9</a:t>
            </a:fld>
            <a:endParaRPr lang="en-US" altLang="en-US" dirty="0"/>
          </a:p>
        </p:txBody>
      </p:sp>
      <p:sp>
        <p:nvSpPr>
          <p:cNvPr id="4" name="TextBox 3">
            <a:extLst>
              <a:ext uri="{FF2B5EF4-FFF2-40B4-BE49-F238E27FC236}">
                <a16:creationId xmlns:a16="http://schemas.microsoft.com/office/drawing/2014/main" id="{0EE61ADF-75EB-04F3-A338-BE8D26B54D1E}"/>
              </a:ext>
            </a:extLst>
          </p:cNvPr>
          <p:cNvSpPr txBox="1"/>
          <p:nvPr/>
        </p:nvSpPr>
        <p:spPr>
          <a:xfrm>
            <a:off x="2120046" y="1600200"/>
            <a:ext cx="5742278" cy="523220"/>
          </a:xfrm>
          <a:prstGeom prst="rect">
            <a:avLst/>
          </a:prstGeom>
          <a:noFill/>
        </p:spPr>
        <p:txBody>
          <a:bodyPr wrap="none" rtlCol="0">
            <a:spAutoFit/>
          </a:bodyPr>
          <a:lstStyle/>
          <a:p>
            <a:r>
              <a:rPr lang="ru-RU" sz="2800" b="1" dirty="0">
                <a:latin typeface="Times New Roman" panose="02020603050405020304" pitchFamily="18" charset="0"/>
                <a:cs typeface="Times New Roman" panose="02020603050405020304" pitchFamily="18" charset="0"/>
              </a:rPr>
              <a:t>Автокорреляция временного ряда</a:t>
            </a:r>
            <a:endParaRPr lang="ru-MD"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5650738-CF9B-EB69-268D-C9D867A13326}"/>
              </a:ext>
            </a:extLst>
          </p:cNvPr>
          <p:cNvSpPr txBox="1"/>
          <p:nvPr/>
        </p:nvSpPr>
        <p:spPr>
          <a:xfrm>
            <a:off x="419184" y="2412861"/>
            <a:ext cx="4305215" cy="1992597"/>
          </a:xfrm>
          <a:prstGeom prst="rect">
            <a:avLst/>
          </a:prstGeom>
          <a:noFill/>
        </p:spPr>
        <p:txBody>
          <a:bodyPr wrap="square">
            <a:spAutoFit/>
          </a:bodyPr>
          <a:lstStyle/>
          <a:p>
            <a:pPr algn="l">
              <a:lnSpc>
                <a:spcPct val="150000"/>
              </a:lnSpc>
            </a:pPr>
            <a:r>
              <a:rPr lang="ru-MD" sz="1400" dirty="0">
                <a:latin typeface="Times New Roman" panose="02020603050405020304" pitchFamily="18" charset="0"/>
                <a:cs typeface="Times New Roman" panose="02020603050405020304" pitchFamily="18" charset="0"/>
              </a:rPr>
              <a:t>Автокорреляция — это мера зависимости значений временного ряда от его предыдущих значений. Она показывает, насколько текущее значение зависит от предыдущих наблюдений на разных временных лагах. (Значимая автокорреляция может означать наличие тренда, цикличности или сезонности)</a:t>
            </a:r>
          </a:p>
        </p:txBody>
      </p:sp>
      <p:sp>
        <p:nvSpPr>
          <p:cNvPr id="6" name="TextBox 5">
            <a:extLst>
              <a:ext uri="{FF2B5EF4-FFF2-40B4-BE49-F238E27FC236}">
                <a16:creationId xmlns:a16="http://schemas.microsoft.com/office/drawing/2014/main" id="{5ABE6C13-9669-9141-1947-9416C22C7BFD}"/>
              </a:ext>
            </a:extLst>
          </p:cNvPr>
          <p:cNvSpPr txBox="1"/>
          <p:nvPr/>
        </p:nvSpPr>
        <p:spPr>
          <a:xfrm>
            <a:off x="4686300" y="2412861"/>
            <a:ext cx="4446270" cy="1992597"/>
          </a:xfrm>
          <a:prstGeom prst="rect">
            <a:avLst/>
          </a:prstGeom>
          <a:noFill/>
        </p:spPr>
        <p:txBody>
          <a:bodyPr wrap="square" rtlCol="0">
            <a:spAutoFit/>
          </a:bodyPr>
          <a:lstStyle/>
          <a:p>
            <a:pPr>
              <a:lnSpc>
                <a:spcPct val="150000"/>
              </a:lnSpc>
            </a:pPr>
            <a:r>
              <a:rPr lang="ru-MD" sz="1400" dirty="0">
                <a:latin typeface="Times New Roman" panose="02020603050405020304" pitchFamily="18" charset="0"/>
                <a:cs typeface="Times New Roman" panose="02020603050405020304" pitchFamily="18" charset="0"/>
              </a:rPr>
              <a:t>Математически коэффициент автокорреляции обозначается символом </a:t>
            </a:r>
            <a:r>
              <a:rPr lang="el-GR" sz="1400" dirty="0">
                <a:latin typeface="Times New Roman" panose="02020603050405020304" pitchFamily="18" charset="0"/>
                <a:cs typeface="Times New Roman" panose="02020603050405020304" pitchFamily="18" charset="0"/>
              </a:rPr>
              <a:t>ρ (</a:t>
            </a:r>
            <a:r>
              <a:rPr lang="en-US" sz="1400" dirty="0">
                <a:latin typeface="Times New Roman" panose="02020603050405020304" pitchFamily="18" charset="0"/>
                <a:cs typeface="Times New Roman" panose="02020603050405020304" pitchFamily="18" charset="0"/>
              </a:rPr>
              <a:t>rho) </a:t>
            </a:r>
            <a:r>
              <a:rPr lang="ru-MD" sz="1400" dirty="0">
                <a:latin typeface="Times New Roman" panose="02020603050405020304" pitchFamily="18" charset="0"/>
                <a:cs typeface="Times New Roman" panose="02020603050405020304" pitchFamily="18" charset="0"/>
              </a:rPr>
              <a:t>и выражается как </a:t>
            </a:r>
            <a:r>
              <a:rPr lang="el-GR" sz="1400" dirty="0">
                <a:latin typeface="Times New Roman" panose="02020603050405020304" pitchFamily="18" charset="0"/>
                <a:cs typeface="Times New Roman" panose="02020603050405020304" pitchFamily="18" charset="0"/>
              </a:rPr>
              <a:t>ρ(</a:t>
            </a:r>
            <a:r>
              <a:rPr lang="en-US" sz="1400" dirty="0">
                <a:latin typeface="Times New Roman" panose="02020603050405020304" pitchFamily="18" charset="0"/>
                <a:cs typeface="Times New Roman" panose="02020603050405020304" pitchFamily="18" charset="0"/>
              </a:rPr>
              <a:t>k), </a:t>
            </a:r>
            <a:r>
              <a:rPr lang="ru-MD" sz="1400" dirty="0">
                <a:latin typeface="Times New Roman" panose="02020603050405020304" pitchFamily="18" charset="0"/>
                <a:cs typeface="Times New Roman" panose="02020603050405020304" pitchFamily="18" charset="0"/>
              </a:rPr>
              <a:t>где «</a:t>
            </a:r>
            <a:r>
              <a:rPr lang="en-US" sz="1400" dirty="0">
                <a:latin typeface="Times New Roman" panose="02020603050405020304" pitchFamily="18" charset="0"/>
                <a:cs typeface="Times New Roman" panose="02020603050405020304" pitchFamily="18" charset="0"/>
              </a:rPr>
              <a:t>k» </a:t>
            </a:r>
            <a:r>
              <a:rPr lang="ru-MD" sz="1400" dirty="0">
                <a:latin typeface="Times New Roman" panose="02020603050405020304" pitchFamily="18" charset="0"/>
                <a:cs typeface="Times New Roman" panose="02020603050405020304" pitchFamily="18" charset="0"/>
              </a:rPr>
              <a:t>представляет собой временной лаг или количество интервалов между наблюдениями. Коэффициент автокорреляции вычисляется с помощью коэффициента корреляции Пирсона.</a:t>
            </a:r>
          </a:p>
        </p:txBody>
      </p:sp>
      <p:sp>
        <p:nvSpPr>
          <p:cNvPr id="11" name="TextBox 10">
            <a:extLst>
              <a:ext uri="{FF2B5EF4-FFF2-40B4-BE49-F238E27FC236}">
                <a16:creationId xmlns:a16="http://schemas.microsoft.com/office/drawing/2014/main" id="{5B1CD23A-F9C2-D8FD-088D-EA64ECBF8CD1}"/>
              </a:ext>
            </a:extLst>
          </p:cNvPr>
          <p:cNvSpPr txBox="1"/>
          <p:nvPr/>
        </p:nvSpPr>
        <p:spPr>
          <a:xfrm>
            <a:off x="367706" y="5578749"/>
            <a:ext cx="8713386" cy="699935"/>
          </a:xfrm>
          <a:prstGeom prst="rect">
            <a:avLst/>
          </a:prstGeom>
          <a:noFill/>
        </p:spPr>
        <p:txBody>
          <a:bodyPr wrap="square" rtlCol="0">
            <a:spAutoFit/>
          </a:bodyPr>
          <a:lstStyle/>
          <a:p>
            <a:pPr>
              <a:lnSpc>
                <a:spcPct val="150000"/>
              </a:lnSpc>
            </a:pPr>
            <a:r>
              <a:rPr lang="ru-MD" sz="1400" dirty="0">
                <a:latin typeface="Times New Roman" panose="02020603050405020304" pitchFamily="18" charset="0"/>
                <a:cs typeface="Times New Roman" panose="02020603050405020304" pitchFamily="18" charset="0"/>
              </a:rPr>
              <a:t>Количественно ее можно измерить с помощью линейного коэффициента корреляции между уровнями исходного временного ряда и уровнями этого ряда, сдвинутыми на несколько шагов во времени.</a:t>
            </a:r>
          </a:p>
        </p:txBody>
      </p:sp>
      <p:pic>
        <p:nvPicPr>
          <p:cNvPr id="15" name="Рисунок 14">
            <a:extLst>
              <a:ext uri="{FF2B5EF4-FFF2-40B4-BE49-F238E27FC236}">
                <a16:creationId xmlns:a16="http://schemas.microsoft.com/office/drawing/2014/main" id="{983C4AE0-3566-1B13-4087-F63C984C7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097" y="4163986"/>
            <a:ext cx="1433278" cy="366718"/>
          </a:xfrm>
          <a:prstGeom prst="rect">
            <a:avLst/>
          </a:prstGeom>
          <a:ln>
            <a:solidFill>
              <a:schemeClr val="tx1"/>
            </a:solidFill>
          </a:ln>
        </p:spPr>
      </p:pic>
      <p:pic>
        <p:nvPicPr>
          <p:cNvPr id="17" name="Рисунок 16">
            <a:extLst>
              <a:ext uri="{FF2B5EF4-FFF2-40B4-BE49-F238E27FC236}">
                <a16:creationId xmlns:a16="http://schemas.microsoft.com/office/drawing/2014/main" id="{E18E14EB-D21A-4FD2-D491-C29A3AD19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019" y="4526894"/>
            <a:ext cx="2226185" cy="930419"/>
          </a:xfrm>
          <a:prstGeom prst="rect">
            <a:avLst/>
          </a:prstGeom>
          <a:ln>
            <a:solidFill>
              <a:schemeClr val="tx1"/>
            </a:solidFill>
          </a:ln>
        </p:spPr>
      </p:pic>
      <p:pic>
        <p:nvPicPr>
          <p:cNvPr id="19" name="Рисунок 18">
            <a:extLst>
              <a:ext uri="{FF2B5EF4-FFF2-40B4-BE49-F238E27FC236}">
                <a16:creationId xmlns:a16="http://schemas.microsoft.com/office/drawing/2014/main" id="{BFC7D8C5-3593-8361-E5F8-D5D2167D68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5253" y="4722402"/>
            <a:ext cx="2572537" cy="539403"/>
          </a:xfrm>
          <a:prstGeom prst="rect">
            <a:avLst/>
          </a:prstGeom>
          <a:ln>
            <a:solidFill>
              <a:schemeClr val="tx1"/>
            </a:solidFill>
          </a:ln>
        </p:spPr>
      </p:pic>
    </p:spTree>
    <p:extLst>
      <p:ext uri="{BB962C8B-B14F-4D97-AF65-F5344CB8AC3E}">
        <p14:creationId xmlns:p14="http://schemas.microsoft.com/office/powerpoint/2010/main" val="426445470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5004</TotalTime>
  <Words>1520</Words>
  <Application>Microsoft Macintosh PowerPoint</Application>
  <PresentationFormat>Экран (4:3)</PresentationFormat>
  <Paragraphs>131</Paragraphs>
  <Slides>17</Slides>
  <Notes>17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-webkit-standard</vt: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serghei.aladin@gmail.com</dc:creator>
  <cp:lastModifiedBy>Mihova Rima</cp:lastModifiedBy>
  <cp:revision>77</cp:revision>
  <cp:lastPrinted>1601-01-01T00:00:00Z</cp:lastPrinted>
  <dcterms:created xsi:type="dcterms:W3CDTF">2016-11-09T12:50:21Z</dcterms:created>
  <dcterms:modified xsi:type="dcterms:W3CDTF">2025-03-12T15:16:10Z</dcterms:modified>
</cp:coreProperties>
</file>