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Century Gothic Paneuropean" charset="1" panose="020B0502020202020204"/>
      <p:regular r:id="rId16"/>
    </p:embeddedFont>
    <p:embeddedFont>
      <p:font typeface="Open Sans" charset="1" panose="00000000000000000000"/>
      <p:regular r:id="rId17"/>
    </p:embeddedFont>
    <p:embeddedFont>
      <p:font typeface="Century Gothic Paneuropean Bold" charset="1" panose="020B0702020202020204"/>
      <p:regular r:id="rId18"/>
    </p:embeddedFont>
    <p:embeddedFont>
      <p:font typeface="Open Sans Bold" charset="1" panose="00000000000000000000"/>
      <p:regular r:id="rId19"/>
    </p:embeddedFont>
    <p:embeddedFont>
      <p:font typeface="Public Sans Bold" charset="1" panose="00000000000000000000"/>
      <p:regular r:id="rId20"/>
    </p:embeddedFont>
    <p:embeddedFont>
      <p:font typeface="Public Sans" charset="1" panose="00000000000000000000"/>
      <p:regular r:id="rId21"/>
    </p:embeddedFont>
    <p:embeddedFont>
      <p:font typeface="Lazord Sans Serif Expanded" charset="1" panose="020B0009030000000003"/>
      <p:regular r:id="rId22"/>
    </p:embeddedFont>
    <p:embeddedFont>
      <p:font typeface="Canva Sans 2" charset="1" panose="020B0503030501040103"/>
      <p:regular r:id="rId23"/>
    </p:embeddedFont>
    <p:embeddedFont>
      <p:font typeface="Glacial Indifference" charset="1" panose="00000000000000000000"/>
      <p:regular r:id="rId24"/>
    </p:embeddedFont>
    <p:embeddedFont>
      <p:font typeface="ITC Avant Garde Gothic" charset="1" panose="020B0502020202020204"/>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22" r="0" b="-9222"/>
            </a:stretch>
          </a:blipFill>
        </p:spPr>
      </p:sp>
      <p:grpSp>
        <p:nvGrpSpPr>
          <p:cNvPr name="Group 3" id="3"/>
          <p:cNvGrpSpPr/>
          <p:nvPr/>
        </p:nvGrpSpPr>
        <p:grpSpPr>
          <a:xfrm rot="0">
            <a:off x="2730877" y="3483310"/>
            <a:ext cx="12826246" cy="3333760"/>
            <a:chOff x="0" y="0"/>
            <a:chExt cx="3127152" cy="812800"/>
          </a:xfrm>
        </p:grpSpPr>
        <p:sp>
          <p:nvSpPr>
            <p:cNvPr name="Freeform 4" id="4"/>
            <p:cNvSpPr/>
            <p:nvPr/>
          </p:nvSpPr>
          <p:spPr>
            <a:xfrm flipH="false" flipV="false" rot="0">
              <a:off x="0" y="0"/>
              <a:ext cx="3127152" cy="812800"/>
            </a:xfrm>
            <a:custGeom>
              <a:avLst/>
              <a:gdLst/>
              <a:ahLst/>
              <a:cxnLst/>
              <a:rect r="r" b="b" t="t" l="l"/>
              <a:pathLst>
                <a:path h="812800" w="3127152">
                  <a:moveTo>
                    <a:pt x="0" y="0"/>
                  </a:moveTo>
                  <a:lnTo>
                    <a:pt x="3127152" y="0"/>
                  </a:lnTo>
                  <a:lnTo>
                    <a:pt x="3127152" y="812800"/>
                  </a:lnTo>
                  <a:lnTo>
                    <a:pt x="0" y="812800"/>
                  </a:lnTo>
                  <a:close/>
                </a:path>
              </a:pathLst>
            </a:custGeom>
            <a:solidFill>
              <a:srgbClr val="000000">
                <a:alpha val="0"/>
              </a:srgbClr>
            </a:solidFill>
            <a:ln w="38100" cap="sq">
              <a:solidFill>
                <a:srgbClr val="FFFFFF"/>
              </a:solidFill>
              <a:prstDash val="solid"/>
              <a:miter/>
            </a:ln>
          </p:spPr>
        </p:sp>
        <p:sp>
          <p:nvSpPr>
            <p:cNvPr name="TextBox 5" id="5"/>
            <p:cNvSpPr txBox="true"/>
            <p:nvPr/>
          </p:nvSpPr>
          <p:spPr>
            <a:xfrm>
              <a:off x="0" y="-38100"/>
              <a:ext cx="3127152" cy="850900"/>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3067036" y="4064015"/>
            <a:ext cx="12153929" cy="2232557"/>
          </a:xfrm>
          <a:prstGeom prst="rect">
            <a:avLst/>
          </a:prstGeom>
        </p:spPr>
        <p:txBody>
          <a:bodyPr anchor="t" rtlCol="false" tIns="0" lIns="0" bIns="0" rIns="0">
            <a:spAutoFit/>
          </a:bodyPr>
          <a:lstStyle/>
          <a:p>
            <a:pPr algn="ctr">
              <a:lnSpc>
                <a:spcPts val="8665"/>
              </a:lnSpc>
            </a:pPr>
            <a:r>
              <a:rPr lang="en-US" sz="8495">
                <a:solidFill>
                  <a:srgbClr val="FFFFFF"/>
                </a:solidFill>
                <a:latin typeface="Century Gothic Paneuropean"/>
                <a:ea typeface="Century Gothic Paneuropean"/>
                <a:cs typeface="Century Gothic Paneuropean"/>
                <a:sym typeface="Century Gothic Paneuropean"/>
              </a:rPr>
              <a:t>ETAPELE PROCESULUI DE ANALIZĂ STATISTICĂ</a:t>
            </a:r>
          </a:p>
        </p:txBody>
      </p:sp>
      <p:sp>
        <p:nvSpPr>
          <p:cNvPr name="Freeform 7" id="7"/>
          <p:cNvSpPr/>
          <p:nvPr/>
        </p:nvSpPr>
        <p:spPr>
          <a:xfrm flipH="false" flipV="false" rot="0">
            <a:off x="7161969" y="1973763"/>
            <a:ext cx="743894" cy="766183"/>
          </a:xfrm>
          <a:custGeom>
            <a:avLst/>
            <a:gdLst/>
            <a:ahLst/>
            <a:cxnLst/>
            <a:rect r="r" b="b" t="t" l="l"/>
            <a:pathLst>
              <a:path h="766183" w="743894">
                <a:moveTo>
                  <a:pt x="0" y="0"/>
                </a:moveTo>
                <a:lnTo>
                  <a:pt x="743894" y="0"/>
                </a:lnTo>
                <a:lnTo>
                  <a:pt x="743894" y="766183"/>
                </a:lnTo>
                <a:lnTo>
                  <a:pt x="0" y="76618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8" id="8"/>
          <p:cNvSpPr txBox="true"/>
          <p:nvPr/>
        </p:nvSpPr>
        <p:spPr>
          <a:xfrm rot="0">
            <a:off x="8165843" y="2112561"/>
            <a:ext cx="3722637" cy="441479"/>
          </a:xfrm>
          <a:prstGeom prst="rect">
            <a:avLst/>
          </a:prstGeom>
        </p:spPr>
        <p:txBody>
          <a:bodyPr anchor="t" rtlCol="false" tIns="0" lIns="0" bIns="0" rIns="0">
            <a:spAutoFit/>
          </a:bodyPr>
          <a:lstStyle/>
          <a:p>
            <a:pPr algn="l">
              <a:lnSpc>
                <a:spcPts val="3830"/>
              </a:lnSpc>
              <a:spcBef>
                <a:spcPct val="0"/>
              </a:spcBef>
            </a:pPr>
            <a:r>
              <a:rPr lang="en-US" sz="2736">
                <a:solidFill>
                  <a:srgbClr val="FFFFFF"/>
                </a:solidFill>
                <a:latin typeface="Open Sans"/>
                <a:ea typeface="Open Sans"/>
                <a:cs typeface="Open Sans"/>
                <a:sym typeface="Open Sans"/>
              </a:rPr>
              <a:t>Prezentare la tema:</a:t>
            </a:r>
          </a:p>
        </p:txBody>
      </p:sp>
      <p:grpSp>
        <p:nvGrpSpPr>
          <p:cNvPr name="Group 9" id="9"/>
          <p:cNvGrpSpPr/>
          <p:nvPr/>
        </p:nvGrpSpPr>
        <p:grpSpPr>
          <a:xfrm rot="0">
            <a:off x="4749141" y="7340029"/>
            <a:ext cx="8789719" cy="1015130"/>
            <a:chOff x="0" y="0"/>
            <a:chExt cx="2143011" cy="247498"/>
          </a:xfrm>
        </p:grpSpPr>
        <p:sp>
          <p:nvSpPr>
            <p:cNvPr name="Freeform 10" id="10"/>
            <p:cNvSpPr/>
            <p:nvPr/>
          </p:nvSpPr>
          <p:spPr>
            <a:xfrm flipH="false" flipV="false" rot="0">
              <a:off x="0" y="0"/>
              <a:ext cx="2143011" cy="247498"/>
            </a:xfrm>
            <a:custGeom>
              <a:avLst/>
              <a:gdLst/>
              <a:ahLst/>
              <a:cxnLst/>
              <a:rect r="r" b="b" t="t" l="l"/>
              <a:pathLst>
                <a:path h="247498" w="2143011">
                  <a:moveTo>
                    <a:pt x="0" y="0"/>
                  </a:moveTo>
                  <a:lnTo>
                    <a:pt x="2143011" y="0"/>
                  </a:lnTo>
                  <a:lnTo>
                    <a:pt x="2143011" y="247498"/>
                  </a:lnTo>
                  <a:lnTo>
                    <a:pt x="0" y="247498"/>
                  </a:lnTo>
                  <a:close/>
                </a:path>
              </a:pathLst>
            </a:custGeom>
            <a:solidFill>
              <a:srgbClr val="FFFFFF">
                <a:alpha val="19608"/>
              </a:srgbClr>
            </a:solidFill>
          </p:spPr>
        </p:sp>
        <p:sp>
          <p:nvSpPr>
            <p:cNvPr name="TextBox 11" id="11"/>
            <p:cNvSpPr txBox="true"/>
            <p:nvPr/>
          </p:nvSpPr>
          <p:spPr>
            <a:xfrm>
              <a:off x="0" y="-38100"/>
              <a:ext cx="2143011" cy="285598"/>
            </a:xfrm>
            <a:prstGeom prst="rect">
              <a:avLst/>
            </a:prstGeom>
          </p:spPr>
          <p:txBody>
            <a:bodyPr anchor="ctr" rtlCol="false" tIns="50800" lIns="50800" bIns="50800" rIns="50800"/>
            <a:lstStyle/>
            <a:p>
              <a:pPr algn="ctr">
                <a:lnSpc>
                  <a:spcPts val="2939"/>
                </a:lnSpc>
              </a:pPr>
            </a:p>
          </p:txBody>
        </p:sp>
      </p:grpSp>
      <p:sp>
        <p:nvSpPr>
          <p:cNvPr name="TextBox 12" id="12"/>
          <p:cNvSpPr txBox="true"/>
          <p:nvPr/>
        </p:nvSpPr>
        <p:spPr>
          <a:xfrm rot="0">
            <a:off x="5937754" y="7531445"/>
            <a:ext cx="6412493" cy="861793"/>
          </a:xfrm>
          <a:prstGeom prst="rect">
            <a:avLst/>
          </a:prstGeom>
        </p:spPr>
        <p:txBody>
          <a:bodyPr anchor="t" rtlCol="false" tIns="0" lIns="0" bIns="0" rIns="0">
            <a:spAutoFit/>
          </a:bodyPr>
          <a:lstStyle/>
          <a:p>
            <a:pPr algn="l">
              <a:lnSpc>
                <a:spcPts val="2374"/>
              </a:lnSpc>
            </a:pPr>
            <a:r>
              <a:rPr lang="en-US" sz="1696">
                <a:solidFill>
                  <a:srgbClr val="FFFFFF"/>
                </a:solidFill>
                <a:latin typeface="Open Sans"/>
                <a:ea typeface="Open Sans"/>
                <a:cs typeface="Open Sans"/>
                <a:sym typeface="Open Sans"/>
              </a:rPr>
              <a:t>Efectuată de: Dediuc Anastasia, studenta gr. SD-231</a:t>
            </a:r>
          </a:p>
          <a:p>
            <a:pPr algn="l">
              <a:lnSpc>
                <a:spcPts val="2374"/>
              </a:lnSpc>
            </a:pPr>
            <a:r>
              <a:rPr lang="en-US" sz="1696">
                <a:solidFill>
                  <a:srgbClr val="FFFFFF"/>
                </a:solidFill>
                <a:latin typeface="Open Sans"/>
                <a:ea typeface="Open Sans"/>
                <a:cs typeface="Open Sans"/>
                <a:sym typeface="Open Sans"/>
              </a:rPr>
              <a:t>Verificată de: Marusic Galina, doctor, conferențiar universitar</a:t>
            </a:r>
          </a:p>
          <a:p>
            <a:pPr algn="l">
              <a:lnSpc>
                <a:spcPts val="2374"/>
              </a:lnSpc>
              <a:spcBef>
                <a:spcPct val="0"/>
              </a:spcBef>
            </a:pPr>
          </a:p>
        </p:txBody>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8181857" y="8291827"/>
            <a:ext cx="106143" cy="966473"/>
            <a:chOff x="0" y="0"/>
            <a:chExt cx="626900" cy="5708159"/>
          </a:xfrm>
        </p:grpSpPr>
        <p:sp>
          <p:nvSpPr>
            <p:cNvPr name="Freeform 3" id="3"/>
            <p:cNvSpPr/>
            <p:nvPr/>
          </p:nvSpPr>
          <p:spPr>
            <a:xfrm flipH="false" flipV="false" rot="0">
              <a:off x="0" y="0"/>
              <a:ext cx="626900" cy="5708159"/>
            </a:xfrm>
            <a:custGeom>
              <a:avLst/>
              <a:gdLst/>
              <a:ahLst/>
              <a:cxnLst/>
              <a:rect r="r" b="b" t="t" l="l"/>
              <a:pathLst>
                <a:path h="5708159" w="626900">
                  <a:moveTo>
                    <a:pt x="0" y="0"/>
                  </a:moveTo>
                  <a:lnTo>
                    <a:pt x="626900" y="0"/>
                  </a:lnTo>
                  <a:lnTo>
                    <a:pt x="626900" y="5708159"/>
                  </a:lnTo>
                  <a:lnTo>
                    <a:pt x="0" y="5708159"/>
                  </a:lnTo>
                  <a:close/>
                </a:path>
              </a:pathLst>
            </a:custGeom>
            <a:gradFill rotWithShape="true">
              <a:gsLst>
                <a:gs pos="0">
                  <a:srgbClr val="221C40">
                    <a:alpha val="100000"/>
                  </a:srgbClr>
                </a:gs>
                <a:gs pos="50000">
                  <a:srgbClr val="6A1637">
                    <a:alpha val="100000"/>
                  </a:srgbClr>
                </a:gs>
                <a:gs pos="100000">
                  <a:srgbClr val="E08D69">
                    <a:alpha val="100000"/>
                  </a:srgbClr>
                </a:gs>
              </a:gsLst>
              <a:lin ang="2700000"/>
            </a:gradFill>
          </p:spPr>
        </p:sp>
        <p:sp>
          <p:nvSpPr>
            <p:cNvPr name="TextBox 4" id="4"/>
            <p:cNvSpPr txBox="true"/>
            <p:nvPr/>
          </p:nvSpPr>
          <p:spPr>
            <a:xfrm>
              <a:off x="0" y="-47625"/>
              <a:ext cx="626900" cy="5755784"/>
            </a:xfrm>
            <a:prstGeom prst="rect">
              <a:avLst/>
            </a:prstGeom>
          </p:spPr>
          <p:txBody>
            <a:bodyPr anchor="ctr" rtlCol="false" tIns="50800" lIns="50800" bIns="50800" rIns="50800"/>
            <a:lstStyle/>
            <a:p>
              <a:pPr algn="ctr">
                <a:lnSpc>
                  <a:spcPts val="2239"/>
                </a:lnSpc>
              </a:pPr>
            </a:p>
          </p:txBody>
        </p:sp>
      </p:grpSp>
      <p:sp>
        <p:nvSpPr>
          <p:cNvPr name="TextBox 5" id="5"/>
          <p:cNvSpPr txBox="true"/>
          <p:nvPr/>
        </p:nvSpPr>
        <p:spPr>
          <a:xfrm rot="0">
            <a:off x="1440610" y="1095375"/>
            <a:ext cx="8307317" cy="1172578"/>
          </a:xfrm>
          <a:prstGeom prst="rect">
            <a:avLst/>
          </a:prstGeom>
        </p:spPr>
        <p:txBody>
          <a:bodyPr anchor="t" rtlCol="false" tIns="0" lIns="0" bIns="0" rIns="0">
            <a:spAutoFit/>
          </a:bodyPr>
          <a:lstStyle/>
          <a:p>
            <a:pPr algn="l">
              <a:lnSpc>
                <a:spcPts val="9210"/>
              </a:lnSpc>
            </a:pPr>
            <a:r>
              <a:rPr lang="en-US" sz="8223" b="true">
                <a:solidFill>
                  <a:srgbClr val="1F2020"/>
                </a:solidFill>
                <a:latin typeface="Century Gothic Paneuropean Bold"/>
                <a:ea typeface="Century Gothic Paneuropean Bold"/>
                <a:cs typeface="Century Gothic Paneuropean Bold"/>
                <a:sym typeface="Century Gothic Paneuropean Bold"/>
              </a:rPr>
              <a:t>Concluzie</a:t>
            </a:r>
          </a:p>
        </p:txBody>
      </p:sp>
      <p:grpSp>
        <p:nvGrpSpPr>
          <p:cNvPr name="Group 6" id="6"/>
          <p:cNvGrpSpPr/>
          <p:nvPr/>
        </p:nvGrpSpPr>
        <p:grpSpPr>
          <a:xfrm rot="0">
            <a:off x="1440610" y="2588321"/>
            <a:ext cx="3282090" cy="88806"/>
            <a:chOff x="0" y="0"/>
            <a:chExt cx="10395568" cy="281281"/>
          </a:xfrm>
        </p:grpSpPr>
        <p:sp>
          <p:nvSpPr>
            <p:cNvPr name="Freeform 7" id="7"/>
            <p:cNvSpPr/>
            <p:nvPr/>
          </p:nvSpPr>
          <p:spPr>
            <a:xfrm flipH="false" flipV="false" rot="0">
              <a:off x="0" y="0"/>
              <a:ext cx="10395568" cy="281281"/>
            </a:xfrm>
            <a:custGeom>
              <a:avLst/>
              <a:gdLst/>
              <a:ahLst/>
              <a:cxnLst/>
              <a:rect r="r" b="b" t="t" l="l"/>
              <a:pathLst>
                <a:path h="281281" w="10395568">
                  <a:moveTo>
                    <a:pt x="0" y="0"/>
                  </a:moveTo>
                  <a:lnTo>
                    <a:pt x="10395568" y="0"/>
                  </a:lnTo>
                  <a:lnTo>
                    <a:pt x="10395568" y="281281"/>
                  </a:lnTo>
                  <a:lnTo>
                    <a:pt x="0" y="281281"/>
                  </a:lnTo>
                  <a:close/>
                </a:path>
              </a:pathLst>
            </a:custGeom>
            <a:gradFill rotWithShape="true">
              <a:gsLst>
                <a:gs pos="0">
                  <a:srgbClr val="221C40">
                    <a:alpha val="100000"/>
                  </a:srgbClr>
                </a:gs>
                <a:gs pos="50000">
                  <a:srgbClr val="6A1637">
                    <a:alpha val="100000"/>
                  </a:srgbClr>
                </a:gs>
                <a:gs pos="100000">
                  <a:srgbClr val="E08D69">
                    <a:alpha val="100000"/>
                  </a:srgbClr>
                </a:gs>
              </a:gsLst>
              <a:lin ang="2700000"/>
            </a:gradFill>
          </p:spPr>
        </p:sp>
        <p:sp>
          <p:nvSpPr>
            <p:cNvPr name="TextBox 8" id="8"/>
            <p:cNvSpPr txBox="true"/>
            <p:nvPr/>
          </p:nvSpPr>
          <p:spPr>
            <a:xfrm>
              <a:off x="0" y="-47625"/>
              <a:ext cx="10395568" cy="328906"/>
            </a:xfrm>
            <a:prstGeom prst="rect">
              <a:avLst/>
            </a:prstGeom>
          </p:spPr>
          <p:txBody>
            <a:bodyPr anchor="ctr" rtlCol="false" tIns="50800" lIns="50800" bIns="50800" rIns="50800"/>
            <a:lstStyle/>
            <a:p>
              <a:pPr algn="ctr">
                <a:lnSpc>
                  <a:spcPts val="2239"/>
                </a:lnSpc>
              </a:pPr>
            </a:p>
          </p:txBody>
        </p:sp>
      </p:grpSp>
      <p:sp>
        <p:nvSpPr>
          <p:cNvPr name="TextBox 9" id="9"/>
          <p:cNvSpPr txBox="true"/>
          <p:nvPr/>
        </p:nvSpPr>
        <p:spPr>
          <a:xfrm rot="0">
            <a:off x="7530499" y="2482651"/>
            <a:ext cx="9024129" cy="6778187"/>
          </a:xfrm>
          <a:prstGeom prst="rect">
            <a:avLst/>
          </a:prstGeom>
        </p:spPr>
        <p:txBody>
          <a:bodyPr anchor="t" rtlCol="false" tIns="0" lIns="0" bIns="0" rIns="0">
            <a:spAutoFit/>
          </a:bodyPr>
          <a:lstStyle/>
          <a:p>
            <a:pPr algn="l">
              <a:lnSpc>
                <a:spcPts val="3874"/>
              </a:lnSpc>
            </a:pPr>
            <a:r>
              <a:rPr lang="en-US" sz="2767">
                <a:solidFill>
                  <a:srgbClr val="1F2020"/>
                </a:solidFill>
                <a:latin typeface="Open Sans"/>
                <a:ea typeface="Open Sans"/>
                <a:cs typeface="Open Sans"/>
                <a:sym typeface="Open Sans"/>
              </a:rPr>
              <a:t>     Procesul de analiză statistică este esențial pentru transformarea datelor brute în informații valoroase. De la colectarea și organizarea datelor până la analiza descriptivă, modelarea statistică și prezentarea rezultatelor, fiecare etapă contribuie la o înțelegere mai profundă a fenomenelor studiate. </a:t>
            </a:r>
          </a:p>
          <a:p>
            <a:pPr algn="l">
              <a:lnSpc>
                <a:spcPts val="3874"/>
              </a:lnSpc>
              <a:spcBef>
                <a:spcPct val="0"/>
              </a:spcBef>
            </a:pPr>
            <a:r>
              <a:rPr lang="en-US" sz="2767">
                <a:solidFill>
                  <a:srgbClr val="1F2020"/>
                </a:solidFill>
                <a:latin typeface="Open Sans"/>
                <a:ea typeface="Open Sans"/>
                <a:cs typeface="Open Sans"/>
                <a:sym typeface="Open Sans"/>
              </a:rPr>
              <a:t>     Curățarea datelor asigură acuratețea, analiza descriptivă oferă perspective inițiale, iar modelarea statistică permite identificarea relațiilor și realizarea de predicții. În final, o prezentare clară și vizuală a rezultatelor facilitează interpretarea și luarea deciziilor bazate pe date. O analiză statistică bine realizată crește calitatea cercetării și impactul concluziilor obținute.</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81857" y="8291827"/>
            <a:ext cx="106143" cy="966473"/>
            <a:chOff x="0" y="0"/>
            <a:chExt cx="626900" cy="5708159"/>
          </a:xfrm>
        </p:grpSpPr>
        <p:sp>
          <p:nvSpPr>
            <p:cNvPr name="Freeform 3" id="3"/>
            <p:cNvSpPr/>
            <p:nvPr/>
          </p:nvSpPr>
          <p:spPr>
            <a:xfrm flipH="false" flipV="false" rot="0">
              <a:off x="0" y="0"/>
              <a:ext cx="626900" cy="5708159"/>
            </a:xfrm>
            <a:custGeom>
              <a:avLst/>
              <a:gdLst/>
              <a:ahLst/>
              <a:cxnLst/>
              <a:rect r="r" b="b" t="t" l="l"/>
              <a:pathLst>
                <a:path h="5708159" w="626900">
                  <a:moveTo>
                    <a:pt x="0" y="0"/>
                  </a:moveTo>
                  <a:lnTo>
                    <a:pt x="626900" y="0"/>
                  </a:lnTo>
                  <a:lnTo>
                    <a:pt x="626900" y="5708159"/>
                  </a:lnTo>
                  <a:lnTo>
                    <a:pt x="0" y="5708159"/>
                  </a:lnTo>
                  <a:close/>
                </a:path>
              </a:pathLst>
            </a:custGeom>
            <a:gradFill rotWithShape="true">
              <a:gsLst>
                <a:gs pos="0">
                  <a:srgbClr val="221C40">
                    <a:alpha val="100000"/>
                  </a:srgbClr>
                </a:gs>
                <a:gs pos="50000">
                  <a:srgbClr val="6A1637">
                    <a:alpha val="100000"/>
                  </a:srgbClr>
                </a:gs>
                <a:gs pos="100000">
                  <a:srgbClr val="E08D69">
                    <a:alpha val="100000"/>
                  </a:srgbClr>
                </a:gs>
              </a:gsLst>
              <a:lin ang="2700000"/>
            </a:gradFill>
          </p:spPr>
        </p:sp>
        <p:sp>
          <p:nvSpPr>
            <p:cNvPr name="TextBox 4" id="4"/>
            <p:cNvSpPr txBox="true"/>
            <p:nvPr/>
          </p:nvSpPr>
          <p:spPr>
            <a:xfrm>
              <a:off x="0" y="-47625"/>
              <a:ext cx="626900" cy="5755784"/>
            </a:xfrm>
            <a:prstGeom prst="rect">
              <a:avLst/>
            </a:prstGeom>
          </p:spPr>
          <p:txBody>
            <a:bodyPr anchor="ctr" rtlCol="false" tIns="50800" lIns="50800" bIns="50800" rIns="50800"/>
            <a:lstStyle/>
            <a:p>
              <a:pPr algn="ctr">
                <a:lnSpc>
                  <a:spcPts val="2239"/>
                </a:lnSpc>
              </a:pPr>
            </a:p>
          </p:txBody>
        </p:sp>
      </p:grpSp>
      <p:grpSp>
        <p:nvGrpSpPr>
          <p:cNvPr name="Group 5" id="5"/>
          <p:cNvGrpSpPr/>
          <p:nvPr/>
        </p:nvGrpSpPr>
        <p:grpSpPr>
          <a:xfrm rot="0">
            <a:off x="0" y="5143500"/>
            <a:ext cx="5087699" cy="5174613"/>
            <a:chOff x="0" y="0"/>
            <a:chExt cx="1339970" cy="1362861"/>
          </a:xfrm>
        </p:grpSpPr>
        <p:sp>
          <p:nvSpPr>
            <p:cNvPr name="Freeform 6" id="6"/>
            <p:cNvSpPr/>
            <p:nvPr/>
          </p:nvSpPr>
          <p:spPr>
            <a:xfrm flipH="false" flipV="false" rot="0">
              <a:off x="0" y="0"/>
              <a:ext cx="1339970" cy="1362861"/>
            </a:xfrm>
            <a:custGeom>
              <a:avLst/>
              <a:gdLst/>
              <a:ahLst/>
              <a:cxnLst/>
              <a:rect r="r" b="b" t="t" l="l"/>
              <a:pathLst>
                <a:path h="1362861" w="1339970">
                  <a:moveTo>
                    <a:pt x="0" y="0"/>
                  </a:moveTo>
                  <a:lnTo>
                    <a:pt x="1339970" y="0"/>
                  </a:lnTo>
                  <a:lnTo>
                    <a:pt x="1339970" y="1362861"/>
                  </a:lnTo>
                  <a:lnTo>
                    <a:pt x="0" y="1362861"/>
                  </a:lnTo>
                  <a:close/>
                </a:path>
              </a:pathLst>
            </a:custGeom>
            <a:gradFill rotWithShape="true">
              <a:gsLst>
                <a:gs pos="0">
                  <a:srgbClr val="221C40">
                    <a:alpha val="100000"/>
                  </a:srgbClr>
                </a:gs>
                <a:gs pos="50000">
                  <a:srgbClr val="6A1637">
                    <a:alpha val="100000"/>
                  </a:srgbClr>
                </a:gs>
                <a:gs pos="100000">
                  <a:srgbClr val="E08D69">
                    <a:alpha val="100000"/>
                  </a:srgbClr>
                </a:gs>
              </a:gsLst>
              <a:lin ang="2700000"/>
            </a:gradFill>
          </p:spPr>
        </p:sp>
        <p:sp>
          <p:nvSpPr>
            <p:cNvPr name="TextBox 7" id="7"/>
            <p:cNvSpPr txBox="true"/>
            <p:nvPr/>
          </p:nvSpPr>
          <p:spPr>
            <a:xfrm>
              <a:off x="0" y="-47625"/>
              <a:ext cx="1339970" cy="1410486"/>
            </a:xfrm>
            <a:prstGeom prst="rect">
              <a:avLst/>
            </a:prstGeom>
          </p:spPr>
          <p:txBody>
            <a:bodyPr anchor="ctr" rtlCol="false" tIns="50800" lIns="50800" bIns="50800" rIns="50800"/>
            <a:lstStyle/>
            <a:p>
              <a:pPr algn="ctr">
                <a:lnSpc>
                  <a:spcPts val="2239"/>
                </a:lnSpc>
              </a:pPr>
            </a:p>
          </p:txBody>
        </p:sp>
      </p:grpSp>
      <p:grpSp>
        <p:nvGrpSpPr>
          <p:cNvPr name="Group 8" id="8"/>
          <p:cNvGrpSpPr/>
          <p:nvPr/>
        </p:nvGrpSpPr>
        <p:grpSpPr>
          <a:xfrm rot="0">
            <a:off x="1881796" y="1937596"/>
            <a:ext cx="6411807" cy="6411807"/>
            <a:chOff x="0" y="0"/>
            <a:chExt cx="8549076" cy="8549076"/>
          </a:xfrm>
        </p:grpSpPr>
        <p:pic>
          <p:nvPicPr>
            <p:cNvPr name="Picture 9" id="9"/>
            <p:cNvPicPr>
              <a:picLocks noChangeAspect="true"/>
            </p:cNvPicPr>
            <p:nvPr/>
          </p:nvPicPr>
          <p:blipFill>
            <a:blip r:embed="rId2"/>
            <a:srcRect l="5259" t="0" r="38490" b="0"/>
            <a:stretch>
              <a:fillRect/>
            </a:stretch>
          </p:blipFill>
          <p:spPr>
            <a:xfrm flipH="false" flipV="false">
              <a:off x="0" y="0"/>
              <a:ext cx="8549076" cy="8549076"/>
            </a:xfrm>
            <a:prstGeom prst="rect">
              <a:avLst/>
            </a:prstGeom>
          </p:spPr>
        </p:pic>
      </p:grpSp>
      <p:grpSp>
        <p:nvGrpSpPr>
          <p:cNvPr name="Group 10" id="10"/>
          <p:cNvGrpSpPr/>
          <p:nvPr/>
        </p:nvGrpSpPr>
        <p:grpSpPr>
          <a:xfrm rot="0">
            <a:off x="9662055" y="2839183"/>
            <a:ext cx="2296259" cy="61422"/>
            <a:chOff x="0" y="0"/>
            <a:chExt cx="13562100" cy="362770"/>
          </a:xfrm>
        </p:grpSpPr>
        <p:sp>
          <p:nvSpPr>
            <p:cNvPr name="Freeform 11" id="11"/>
            <p:cNvSpPr/>
            <p:nvPr/>
          </p:nvSpPr>
          <p:spPr>
            <a:xfrm flipH="false" flipV="false" rot="0">
              <a:off x="0" y="0"/>
              <a:ext cx="13562099" cy="362770"/>
            </a:xfrm>
            <a:custGeom>
              <a:avLst/>
              <a:gdLst/>
              <a:ahLst/>
              <a:cxnLst/>
              <a:rect r="r" b="b" t="t" l="l"/>
              <a:pathLst>
                <a:path h="362770" w="13562099">
                  <a:moveTo>
                    <a:pt x="0" y="0"/>
                  </a:moveTo>
                  <a:lnTo>
                    <a:pt x="13562099" y="0"/>
                  </a:lnTo>
                  <a:lnTo>
                    <a:pt x="13562099" y="362770"/>
                  </a:lnTo>
                  <a:lnTo>
                    <a:pt x="0" y="362770"/>
                  </a:lnTo>
                  <a:close/>
                </a:path>
              </a:pathLst>
            </a:custGeom>
            <a:gradFill rotWithShape="true">
              <a:gsLst>
                <a:gs pos="0">
                  <a:srgbClr val="221C40">
                    <a:alpha val="100000"/>
                  </a:srgbClr>
                </a:gs>
                <a:gs pos="50000">
                  <a:srgbClr val="6A1637">
                    <a:alpha val="100000"/>
                  </a:srgbClr>
                </a:gs>
                <a:gs pos="100000">
                  <a:srgbClr val="E08D69">
                    <a:alpha val="100000"/>
                  </a:srgbClr>
                </a:gs>
              </a:gsLst>
              <a:lin ang="2700000"/>
            </a:gradFill>
          </p:spPr>
        </p:sp>
        <p:sp>
          <p:nvSpPr>
            <p:cNvPr name="TextBox 12" id="12"/>
            <p:cNvSpPr txBox="true"/>
            <p:nvPr/>
          </p:nvSpPr>
          <p:spPr>
            <a:xfrm>
              <a:off x="0" y="-47625"/>
              <a:ext cx="13562100" cy="410395"/>
            </a:xfrm>
            <a:prstGeom prst="rect">
              <a:avLst/>
            </a:prstGeom>
          </p:spPr>
          <p:txBody>
            <a:bodyPr anchor="ctr" rtlCol="false" tIns="50800" lIns="50800" bIns="50800" rIns="50800"/>
            <a:lstStyle/>
            <a:p>
              <a:pPr algn="ctr">
                <a:lnSpc>
                  <a:spcPts val="2239"/>
                </a:lnSpc>
              </a:pPr>
            </a:p>
          </p:txBody>
        </p:sp>
      </p:grpSp>
      <p:grpSp>
        <p:nvGrpSpPr>
          <p:cNvPr name="Group 13" id="13"/>
          <p:cNvGrpSpPr/>
          <p:nvPr/>
        </p:nvGrpSpPr>
        <p:grpSpPr>
          <a:xfrm rot="0">
            <a:off x="9662055" y="4071223"/>
            <a:ext cx="677751" cy="677751"/>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gradFill rotWithShape="true">
              <a:gsLst>
                <a:gs pos="0">
                  <a:srgbClr val="221C40">
                    <a:alpha val="100000"/>
                  </a:srgbClr>
                </a:gs>
                <a:gs pos="50000">
                  <a:srgbClr val="6A1637">
                    <a:alpha val="100000"/>
                  </a:srgbClr>
                </a:gs>
                <a:gs pos="100000">
                  <a:srgbClr val="E08D69">
                    <a:alpha val="100000"/>
                  </a:srgbClr>
                </a:gs>
              </a:gsLst>
              <a:lin ang="2700000"/>
            </a:gradFill>
          </p:spPr>
        </p:sp>
        <p:sp>
          <p:nvSpPr>
            <p:cNvPr name="TextBox 15" id="15"/>
            <p:cNvSpPr txBox="true"/>
            <p:nvPr/>
          </p:nvSpPr>
          <p:spPr>
            <a:xfrm>
              <a:off x="0" y="-57150"/>
              <a:ext cx="812800" cy="869950"/>
            </a:xfrm>
            <a:prstGeom prst="rect">
              <a:avLst/>
            </a:prstGeom>
          </p:spPr>
          <p:txBody>
            <a:bodyPr anchor="ctr" rtlCol="false" tIns="50800" lIns="50800" bIns="50800" rIns="50800"/>
            <a:lstStyle/>
            <a:p>
              <a:pPr algn="ctr">
                <a:lnSpc>
                  <a:spcPts val="2659"/>
                </a:lnSpc>
              </a:pPr>
            </a:p>
          </p:txBody>
        </p:sp>
      </p:grpSp>
      <p:grpSp>
        <p:nvGrpSpPr>
          <p:cNvPr name="Group 16" id="16"/>
          <p:cNvGrpSpPr/>
          <p:nvPr/>
        </p:nvGrpSpPr>
        <p:grpSpPr>
          <a:xfrm rot="0">
            <a:off x="9662055" y="4901373"/>
            <a:ext cx="677751" cy="677751"/>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gradFill rotWithShape="true">
              <a:gsLst>
                <a:gs pos="0">
                  <a:srgbClr val="221C40">
                    <a:alpha val="100000"/>
                  </a:srgbClr>
                </a:gs>
                <a:gs pos="50000">
                  <a:srgbClr val="6A1637">
                    <a:alpha val="100000"/>
                  </a:srgbClr>
                </a:gs>
                <a:gs pos="100000">
                  <a:srgbClr val="E08D69">
                    <a:alpha val="100000"/>
                  </a:srgbClr>
                </a:gs>
              </a:gsLst>
              <a:lin ang="2700000"/>
            </a:gradFill>
          </p:spPr>
        </p:sp>
        <p:sp>
          <p:nvSpPr>
            <p:cNvPr name="TextBox 18" id="18"/>
            <p:cNvSpPr txBox="true"/>
            <p:nvPr/>
          </p:nvSpPr>
          <p:spPr>
            <a:xfrm>
              <a:off x="0" y="-57150"/>
              <a:ext cx="812800" cy="869950"/>
            </a:xfrm>
            <a:prstGeom prst="rect">
              <a:avLst/>
            </a:prstGeom>
          </p:spPr>
          <p:txBody>
            <a:bodyPr anchor="ctr" rtlCol="false" tIns="50800" lIns="50800" bIns="50800" rIns="50800"/>
            <a:lstStyle/>
            <a:p>
              <a:pPr algn="ctr">
                <a:lnSpc>
                  <a:spcPts val="2659"/>
                </a:lnSpc>
              </a:pPr>
            </a:p>
          </p:txBody>
        </p:sp>
      </p:grpSp>
      <p:grpSp>
        <p:nvGrpSpPr>
          <p:cNvPr name="Group 19" id="19"/>
          <p:cNvGrpSpPr/>
          <p:nvPr/>
        </p:nvGrpSpPr>
        <p:grpSpPr>
          <a:xfrm rot="0">
            <a:off x="9662055" y="6702336"/>
            <a:ext cx="677751" cy="677751"/>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gradFill rotWithShape="true">
              <a:gsLst>
                <a:gs pos="0">
                  <a:srgbClr val="221C40">
                    <a:alpha val="100000"/>
                  </a:srgbClr>
                </a:gs>
                <a:gs pos="50000">
                  <a:srgbClr val="6A1637">
                    <a:alpha val="100000"/>
                  </a:srgbClr>
                </a:gs>
                <a:gs pos="100000">
                  <a:srgbClr val="E08D69">
                    <a:alpha val="100000"/>
                  </a:srgbClr>
                </a:gs>
              </a:gsLst>
              <a:lin ang="2700000"/>
            </a:gradFill>
          </p:spPr>
        </p:sp>
        <p:sp>
          <p:nvSpPr>
            <p:cNvPr name="TextBox 21" id="21"/>
            <p:cNvSpPr txBox="true"/>
            <p:nvPr/>
          </p:nvSpPr>
          <p:spPr>
            <a:xfrm>
              <a:off x="0" y="-57150"/>
              <a:ext cx="812800" cy="869950"/>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9569791" y="1975696"/>
            <a:ext cx="6789064" cy="711200"/>
          </a:xfrm>
          <a:prstGeom prst="rect">
            <a:avLst/>
          </a:prstGeom>
        </p:spPr>
        <p:txBody>
          <a:bodyPr anchor="t" rtlCol="false" tIns="0" lIns="0" bIns="0" rIns="0">
            <a:spAutoFit/>
          </a:bodyPr>
          <a:lstStyle/>
          <a:p>
            <a:pPr algn="l">
              <a:lnSpc>
                <a:spcPts val="5600"/>
              </a:lnSpc>
            </a:pPr>
            <a:r>
              <a:rPr lang="en-US" sz="5000" b="true">
                <a:solidFill>
                  <a:srgbClr val="1F2020"/>
                </a:solidFill>
                <a:latin typeface="Century Gothic Paneuropean Bold"/>
                <a:ea typeface="Century Gothic Paneuropean Bold"/>
                <a:cs typeface="Century Gothic Paneuropean Bold"/>
                <a:sym typeface="Century Gothic Paneuropean Bold"/>
              </a:rPr>
              <a:t>Cuprins</a:t>
            </a:r>
          </a:p>
        </p:txBody>
      </p:sp>
      <p:sp>
        <p:nvSpPr>
          <p:cNvPr name="TextBox 23" id="23"/>
          <p:cNvSpPr txBox="true"/>
          <p:nvPr/>
        </p:nvSpPr>
        <p:spPr>
          <a:xfrm rot="0">
            <a:off x="9752875" y="4237696"/>
            <a:ext cx="496110" cy="353060"/>
          </a:xfrm>
          <a:prstGeom prst="rect">
            <a:avLst/>
          </a:prstGeom>
        </p:spPr>
        <p:txBody>
          <a:bodyPr anchor="t" rtlCol="false" tIns="0" lIns="0" bIns="0" rIns="0">
            <a:spAutoFit/>
          </a:bodyPr>
          <a:lstStyle/>
          <a:p>
            <a:pPr algn="ctr">
              <a:lnSpc>
                <a:spcPts val="2939"/>
              </a:lnSpc>
              <a:spcBef>
                <a:spcPct val="0"/>
              </a:spcBef>
            </a:pPr>
            <a:r>
              <a:rPr lang="en-US" b="true" sz="2099">
                <a:solidFill>
                  <a:srgbClr val="FFFFFF"/>
                </a:solidFill>
                <a:latin typeface="Open Sans Bold"/>
                <a:ea typeface="Open Sans Bold"/>
                <a:cs typeface="Open Sans Bold"/>
                <a:sym typeface="Open Sans Bold"/>
              </a:rPr>
              <a:t>01</a:t>
            </a:r>
          </a:p>
        </p:txBody>
      </p:sp>
      <p:sp>
        <p:nvSpPr>
          <p:cNvPr name="TextBox 24" id="24"/>
          <p:cNvSpPr txBox="true"/>
          <p:nvPr/>
        </p:nvSpPr>
        <p:spPr>
          <a:xfrm rot="0">
            <a:off x="10659176" y="4280241"/>
            <a:ext cx="2012018" cy="277495"/>
          </a:xfrm>
          <a:prstGeom prst="rect">
            <a:avLst/>
          </a:prstGeom>
        </p:spPr>
        <p:txBody>
          <a:bodyPr anchor="t" rtlCol="false" tIns="0" lIns="0" bIns="0" rIns="0">
            <a:spAutoFit/>
          </a:bodyPr>
          <a:lstStyle/>
          <a:p>
            <a:pPr algn="l">
              <a:lnSpc>
                <a:spcPts val="2379"/>
              </a:lnSpc>
              <a:spcBef>
                <a:spcPct val="0"/>
              </a:spcBef>
            </a:pPr>
            <a:r>
              <a:rPr lang="en-US" b="true" sz="1699">
                <a:solidFill>
                  <a:srgbClr val="862C41"/>
                </a:solidFill>
                <a:latin typeface="Open Sans Bold"/>
                <a:ea typeface="Open Sans Bold"/>
                <a:cs typeface="Open Sans Bold"/>
                <a:sym typeface="Open Sans Bold"/>
              </a:rPr>
              <a:t>Introducere</a:t>
            </a:r>
          </a:p>
        </p:txBody>
      </p:sp>
      <p:sp>
        <p:nvSpPr>
          <p:cNvPr name="TextBox 25" id="25"/>
          <p:cNvSpPr txBox="true"/>
          <p:nvPr/>
        </p:nvSpPr>
        <p:spPr>
          <a:xfrm rot="0">
            <a:off x="9752875" y="5067846"/>
            <a:ext cx="496110" cy="353060"/>
          </a:xfrm>
          <a:prstGeom prst="rect">
            <a:avLst/>
          </a:prstGeom>
        </p:spPr>
        <p:txBody>
          <a:bodyPr anchor="t" rtlCol="false" tIns="0" lIns="0" bIns="0" rIns="0">
            <a:spAutoFit/>
          </a:bodyPr>
          <a:lstStyle/>
          <a:p>
            <a:pPr algn="ctr">
              <a:lnSpc>
                <a:spcPts val="2939"/>
              </a:lnSpc>
              <a:spcBef>
                <a:spcPct val="0"/>
              </a:spcBef>
            </a:pPr>
            <a:r>
              <a:rPr lang="en-US" b="true" sz="2099">
                <a:solidFill>
                  <a:srgbClr val="FFFFFF"/>
                </a:solidFill>
                <a:latin typeface="Open Sans Bold"/>
                <a:ea typeface="Open Sans Bold"/>
                <a:cs typeface="Open Sans Bold"/>
                <a:sym typeface="Open Sans Bold"/>
              </a:rPr>
              <a:t>02</a:t>
            </a:r>
          </a:p>
        </p:txBody>
      </p:sp>
      <p:sp>
        <p:nvSpPr>
          <p:cNvPr name="TextBox 26" id="26"/>
          <p:cNvSpPr txBox="true"/>
          <p:nvPr/>
        </p:nvSpPr>
        <p:spPr>
          <a:xfrm rot="0">
            <a:off x="10659176" y="4948466"/>
            <a:ext cx="4303625" cy="1753870"/>
          </a:xfrm>
          <a:prstGeom prst="rect">
            <a:avLst/>
          </a:prstGeom>
        </p:spPr>
        <p:txBody>
          <a:bodyPr anchor="t" rtlCol="false" tIns="0" lIns="0" bIns="0" rIns="0">
            <a:spAutoFit/>
          </a:bodyPr>
          <a:lstStyle/>
          <a:p>
            <a:pPr algn="l">
              <a:lnSpc>
                <a:spcPts val="2379"/>
              </a:lnSpc>
            </a:pPr>
            <a:r>
              <a:rPr lang="en-US" sz="1699" b="true">
                <a:solidFill>
                  <a:srgbClr val="862C41"/>
                </a:solidFill>
                <a:latin typeface="Open Sans Bold"/>
                <a:ea typeface="Open Sans Bold"/>
                <a:cs typeface="Open Sans Bold"/>
                <a:sym typeface="Open Sans Bold"/>
              </a:rPr>
              <a:t>Etapele procesului de analiză statistică:</a:t>
            </a:r>
          </a:p>
          <a:p>
            <a:pPr algn="l" marL="367029" indent="-183514" lvl="1">
              <a:lnSpc>
                <a:spcPts val="2379"/>
              </a:lnSpc>
              <a:buFont typeface="Arial"/>
              <a:buChar char="•"/>
            </a:pPr>
            <a:r>
              <a:rPr lang="en-US" b="true" sz="1699">
                <a:solidFill>
                  <a:srgbClr val="862C41"/>
                </a:solidFill>
                <a:latin typeface="Open Sans Bold"/>
                <a:ea typeface="Open Sans Bold"/>
                <a:cs typeface="Open Sans Bold"/>
                <a:sym typeface="Open Sans Bold"/>
              </a:rPr>
              <a:t>Colectarea datelor</a:t>
            </a:r>
          </a:p>
          <a:p>
            <a:pPr algn="l" marL="367029" indent="-183514" lvl="1">
              <a:lnSpc>
                <a:spcPts val="2379"/>
              </a:lnSpc>
              <a:buFont typeface="Arial"/>
              <a:buChar char="•"/>
            </a:pPr>
            <a:r>
              <a:rPr lang="en-US" b="true" sz="1699">
                <a:solidFill>
                  <a:srgbClr val="862C41"/>
                </a:solidFill>
                <a:latin typeface="Open Sans Bold"/>
                <a:ea typeface="Open Sans Bold"/>
                <a:cs typeface="Open Sans Bold"/>
                <a:sym typeface="Open Sans Bold"/>
              </a:rPr>
              <a:t>Organizarea și curățarea datelor</a:t>
            </a:r>
          </a:p>
          <a:p>
            <a:pPr algn="l" marL="367029" indent="-183514" lvl="1">
              <a:lnSpc>
                <a:spcPts val="2379"/>
              </a:lnSpc>
              <a:buFont typeface="Arial"/>
              <a:buChar char="•"/>
            </a:pPr>
            <a:r>
              <a:rPr lang="en-US" b="true" sz="1699">
                <a:solidFill>
                  <a:srgbClr val="862C41"/>
                </a:solidFill>
                <a:latin typeface="Open Sans Bold"/>
                <a:ea typeface="Open Sans Bold"/>
                <a:cs typeface="Open Sans Bold"/>
                <a:sym typeface="Open Sans Bold"/>
              </a:rPr>
              <a:t>Analiza descriptivă</a:t>
            </a:r>
          </a:p>
          <a:p>
            <a:pPr algn="l" marL="367029" indent="-183514" lvl="1">
              <a:lnSpc>
                <a:spcPts val="2379"/>
              </a:lnSpc>
              <a:buFont typeface="Arial"/>
              <a:buChar char="•"/>
            </a:pPr>
            <a:r>
              <a:rPr lang="en-US" b="true" sz="1699">
                <a:solidFill>
                  <a:srgbClr val="862C41"/>
                </a:solidFill>
                <a:latin typeface="Open Sans Bold"/>
                <a:ea typeface="Open Sans Bold"/>
                <a:cs typeface="Open Sans Bold"/>
                <a:sym typeface="Open Sans Bold"/>
              </a:rPr>
              <a:t>Modelarea statistică</a:t>
            </a:r>
          </a:p>
          <a:p>
            <a:pPr algn="l" marL="367029" indent="-183514" lvl="1">
              <a:lnSpc>
                <a:spcPts val="2379"/>
              </a:lnSpc>
              <a:buFont typeface="Arial"/>
              <a:buChar char="•"/>
            </a:pPr>
            <a:r>
              <a:rPr lang="en-US" b="true" sz="1699">
                <a:solidFill>
                  <a:srgbClr val="862C41"/>
                </a:solidFill>
                <a:latin typeface="Open Sans Bold"/>
                <a:ea typeface="Open Sans Bold"/>
                <a:cs typeface="Open Sans Bold"/>
                <a:sym typeface="Open Sans Bold"/>
              </a:rPr>
              <a:t>Prezentarea rezultatelor</a:t>
            </a:r>
          </a:p>
        </p:txBody>
      </p:sp>
      <p:sp>
        <p:nvSpPr>
          <p:cNvPr name="TextBox 27" id="27"/>
          <p:cNvSpPr txBox="true"/>
          <p:nvPr/>
        </p:nvSpPr>
        <p:spPr>
          <a:xfrm rot="0">
            <a:off x="10659176" y="6883311"/>
            <a:ext cx="5791943" cy="861695"/>
          </a:xfrm>
          <a:prstGeom prst="rect">
            <a:avLst/>
          </a:prstGeom>
        </p:spPr>
        <p:txBody>
          <a:bodyPr anchor="t" rtlCol="false" tIns="0" lIns="0" bIns="0" rIns="0">
            <a:spAutoFit/>
          </a:bodyPr>
          <a:lstStyle/>
          <a:p>
            <a:pPr algn="l">
              <a:lnSpc>
                <a:spcPts val="2379"/>
              </a:lnSpc>
            </a:pPr>
            <a:r>
              <a:rPr lang="en-US" sz="1699" b="true">
                <a:solidFill>
                  <a:srgbClr val="862C41"/>
                </a:solidFill>
                <a:latin typeface="Open Sans Bold"/>
                <a:ea typeface="Open Sans Bold"/>
                <a:cs typeface="Open Sans Bold"/>
                <a:sym typeface="Open Sans Bold"/>
              </a:rPr>
              <a:t>Concluzii</a:t>
            </a:r>
          </a:p>
          <a:p>
            <a:pPr algn="l">
              <a:lnSpc>
                <a:spcPts val="2379"/>
              </a:lnSpc>
            </a:pPr>
          </a:p>
          <a:p>
            <a:pPr algn="l">
              <a:lnSpc>
                <a:spcPts val="2379"/>
              </a:lnSpc>
              <a:spcBef>
                <a:spcPct val="0"/>
              </a:spcBef>
            </a:pPr>
          </a:p>
        </p:txBody>
      </p:sp>
      <p:sp>
        <p:nvSpPr>
          <p:cNvPr name="TextBox 28" id="28"/>
          <p:cNvSpPr txBox="true"/>
          <p:nvPr/>
        </p:nvSpPr>
        <p:spPr>
          <a:xfrm rot="0">
            <a:off x="9752875" y="6873786"/>
            <a:ext cx="496110" cy="353060"/>
          </a:xfrm>
          <a:prstGeom prst="rect">
            <a:avLst/>
          </a:prstGeom>
        </p:spPr>
        <p:txBody>
          <a:bodyPr anchor="t" rtlCol="false" tIns="0" lIns="0" bIns="0" rIns="0">
            <a:spAutoFit/>
          </a:bodyPr>
          <a:lstStyle/>
          <a:p>
            <a:pPr algn="ctr">
              <a:lnSpc>
                <a:spcPts val="2939"/>
              </a:lnSpc>
              <a:spcBef>
                <a:spcPct val="0"/>
              </a:spcBef>
            </a:pPr>
            <a:r>
              <a:rPr lang="en-US" b="true" sz="2099">
                <a:solidFill>
                  <a:srgbClr val="FFFFFF"/>
                </a:solidFill>
                <a:latin typeface="Open Sans Bold"/>
                <a:ea typeface="Open Sans Bold"/>
                <a:cs typeface="Open Sans Bold"/>
                <a:sym typeface="Open Sans Bold"/>
              </a:rPr>
              <a:t>03</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80902"/>
            <a:ext cx="2905217" cy="10381745"/>
            <a:chOff x="0" y="0"/>
            <a:chExt cx="722120" cy="2580483"/>
          </a:xfrm>
        </p:grpSpPr>
        <p:sp>
          <p:nvSpPr>
            <p:cNvPr name="Freeform 3" id="3"/>
            <p:cNvSpPr/>
            <p:nvPr/>
          </p:nvSpPr>
          <p:spPr>
            <a:xfrm flipH="false" flipV="false" rot="0">
              <a:off x="0" y="0"/>
              <a:ext cx="722120" cy="2580483"/>
            </a:xfrm>
            <a:custGeom>
              <a:avLst/>
              <a:gdLst/>
              <a:ahLst/>
              <a:cxnLst/>
              <a:rect r="r" b="b" t="t" l="l"/>
              <a:pathLst>
                <a:path h="2580483" w="722120">
                  <a:moveTo>
                    <a:pt x="0" y="0"/>
                  </a:moveTo>
                  <a:lnTo>
                    <a:pt x="722120" y="0"/>
                  </a:lnTo>
                  <a:lnTo>
                    <a:pt x="722120" y="2580483"/>
                  </a:lnTo>
                  <a:lnTo>
                    <a:pt x="0" y="2580483"/>
                  </a:lnTo>
                  <a:close/>
                </a:path>
              </a:pathLst>
            </a:custGeom>
            <a:gradFill rotWithShape="true">
              <a:gsLst>
                <a:gs pos="0">
                  <a:srgbClr val="221C40">
                    <a:alpha val="100000"/>
                  </a:srgbClr>
                </a:gs>
                <a:gs pos="50000">
                  <a:srgbClr val="6A1637">
                    <a:alpha val="100000"/>
                  </a:srgbClr>
                </a:gs>
                <a:gs pos="100000">
                  <a:srgbClr val="E08D69">
                    <a:alpha val="100000"/>
                  </a:srgbClr>
                </a:gs>
              </a:gsLst>
              <a:lin ang="2700000"/>
            </a:gradFill>
          </p:spPr>
        </p:sp>
        <p:sp>
          <p:nvSpPr>
            <p:cNvPr name="TextBox 4" id="4"/>
            <p:cNvSpPr txBox="true"/>
            <p:nvPr/>
          </p:nvSpPr>
          <p:spPr>
            <a:xfrm>
              <a:off x="0" y="-47625"/>
              <a:ext cx="722120" cy="2628108"/>
            </a:xfrm>
            <a:prstGeom prst="rect">
              <a:avLst/>
            </a:prstGeom>
          </p:spPr>
          <p:txBody>
            <a:bodyPr anchor="ctr" rtlCol="false" tIns="50800" lIns="50800" bIns="50800" rIns="50800"/>
            <a:lstStyle/>
            <a:p>
              <a:pPr algn="ctr">
                <a:lnSpc>
                  <a:spcPts val="2239"/>
                </a:lnSpc>
              </a:pPr>
            </a:p>
          </p:txBody>
        </p:sp>
      </p:grpSp>
      <p:grpSp>
        <p:nvGrpSpPr>
          <p:cNvPr name="Group 5" id="5"/>
          <p:cNvGrpSpPr/>
          <p:nvPr/>
        </p:nvGrpSpPr>
        <p:grpSpPr>
          <a:xfrm rot="0">
            <a:off x="18181857" y="8291827"/>
            <a:ext cx="106143" cy="966473"/>
            <a:chOff x="0" y="0"/>
            <a:chExt cx="626900" cy="5708159"/>
          </a:xfrm>
        </p:grpSpPr>
        <p:sp>
          <p:nvSpPr>
            <p:cNvPr name="Freeform 6" id="6"/>
            <p:cNvSpPr/>
            <p:nvPr/>
          </p:nvSpPr>
          <p:spPr>
            <a:xfrm flipH="false" flipV="false" rot="0">
              <a:off x="0" y="0"/>
              <a:ext cx="626900" cy="5708159"/>
            </a:xfrm>
            <a:custGeom>
              <a:avLst/>
              <a:gdLst/>
              <a:ahLst/>
              <a:cxnLst/>
              <a:rect r="r" b="b" t="t" l="l"/>
              <a:pathLst>
                <a:path h="5708159" w="626900">
                  <a:moveTo>
                    <a:pt x="0" y="0"/>
                  </a:moveTo>
                  <a:lnTo>
                    <a:pt x="626900" y="0"/>
                  </a:lnTo>
                  <a:lnTo>
                    <a:pt x="626900" y="5708159"/>
                  </a:lnTo>
                  <a:lnTo>
                    <a:pt x="0" y="5708159"/>
                  </a:lnTo>
                  <a:close/>
                </a:path>
              </a:pathLst>
            </a:custGeom>
            <a:gradFill rotWithShape="true">
              <a:gsLst>
                <a:gs pos="0">
                  <a:srgbClr val="221C40">
                    <a:alpha val="100000"/>
                  </a:srgbClr>
                </a:gs>
                <a:gs pos="50000">
                  <a:srgbClr val="6A1637">
                    <a:alpha val="100000"/>
                  </a:srgbClr>
                </a:gs>
                <a:gs pos="100000">
                  <a:srgbClr val="E08D69">
                    <a:alpha val="100000"/>
                  </a:srgbClr>
                </a:gs>
              </a:gsLst>
              <a:lin ang="2700000"/>
            </a:gradFill>
          </p:spPr>
        </p:sp>
        <p:sp>
          <p:nvSpPr>
            <p:cNvPr name="TextBox 7" id="7"/>
            <p:cNvSpPr txBox="true"/>
            <p:nvPr/>
          </p:nvSpPr>
          <p:spPr>
            <a:xfrm>
              <a:off x="0" y="-47625"/>
              <a:ext cx="626900" cy="5755784"/>
            </a:xfrm>
            <a:prstGeom prst="rect">
              <a:avLst/>
            </a:prstGeom>
          </p:spPr>
          <p:txBody>
            <a:bodyPr anchor="ctr" rtlCol="false" tIns="50800" lIns="50800" bIns="50800" rIns="50800"/>
            <a:lstStyle/>
            <a:p>
              <a:pPr algn="ctr">
                <a:lnSpc>
                  <a:spcPts val="2239"/>
                </a:lnSpc>
              </a:pPr>
            </a:p>
          </p:txBody>
        </p:sp>
      </p:grpSp>
      <p:grpSp>
        <p:nvGrpSpPr>
          <p:cNvPr name="Group 8" id="8"/>
          <p:cNvGrpSpPr/>
          <p:nvPr/>
        </p:nvGrpSpPr>
        <p:grpSpPr>
          <a:xfrm rot="0">
            <a:off x="1884646" y="0"/>
            <a:ext cx="6746920" cy="10287000"/>
            <a:chOff x="0" y="0"/>
            <a:chExt cx="8995894" cy="13716000"/>
          </a:xfrm>
        </p:grpSpPr>
        <p:pic>
          <p:nvPicPr>
            <p:cNvPr name="Picture 9" id="9"/>
            <p:cNvPicPr>
              <a:picLocks noChangeAspect="true"/>
            </p:cNvPicPr>
            <p:nvPr/>
          </p:nvPicPr>
          <p:blipFill>
            <a:blip r:embed="rId2"/>
            <a:srcRect l="19255" t="0" r="15157" b="0"/>
            <a:stretch>
              <a:fillRect/>
            </a:stretch>
          </p:blipFill>
          <p:spPr>
            <a:xfrm flipH="false" flipV="false">
              <a:off x="0" y="0"/>
              <a:ext cx="8995894" cy="13716000"/>
            </a:xfrm>
            <a:prstGeom prst="rect">
              <a:avLst/>
            </a:prstGeom>
          </p:spPr>
        </p:pic>
      </p:grpSp>
      <p:grpSp>
        <p:nvGrpSpPr>
          <p:cNvPr name="Group 10" id="10"/>
          <p:cNvGrpSpPr/>
          <p:nvPr/>
        </p:nvGrpSpPr>
        <p:grpSpPr>
          <a:xfrm rot="0">
            <a:off x="9052056" y="1406706"/>
            <a:ext cx="6631526" cy="47625"/>
            <a:chOff x="0" y="0"/>
            <a:chExt cx="39166939" cy="281281"/>
          </a:xfrm>
        </p:grpSpPr>
        <p:sp>
          <p:nvSpPr>
            <p:cNvPr name="Freeform 11" id="11"/>
            <p:cNvSpPr/>
            <p:nvPr/>
          </p:nvSpPr>
          <p:spPr>
            <a:xfrm flipH="false" flipV="false" rot="0">
              <a:off x="0" y="0"/>
              <a:ext cx="39166940" cy="281281"/>
            </a:xfrm>
            <a:custGeom>
              <a:avLst/>
              <a:gdLst/>
              <a:ahLst/>
              <a:cxnLst/>
              <a:rect r="r" b="b" t="t" l="l"/>
              <a:pathLst>
                <a:path h="281281" w="39166940">
                  <a:moveTo>
                    <a:pt x="0" y="0"/>
                  </a:moveTo>
                  <a:lnTo>
                    <a:pt x="39166940" y="0"/>
                  </a:lnTo>
                  <a:lnTo>
                    <a:pt x="39166940" y="281281"/>
                  </a:lnTo>
                  <a:lnTo>
                    <a:pt x="0" y="281281"/>
                  </a:lnTo>
                  <a:close/>
                </a:path>
              </a:pathLst>
            </a:custGeom>
            <a:gradFill rotWithShape="true">
              <a:gsLst>
                <a:gs pos="0">
                  <a:srgbClr val="221C40">
                    <a:alpha val="100000"/>
                  </a:srgbClr>
                </a:gs>
                <a:gs pos="50000">
                  <a:srgbClr val="6A1637">
                    <a:alpha val="100000"/>
                  </a:srgbClr>
                </a:gs>
                <a:gs pos="100000">
                  <a:srgbClr val="E08D69">
                    <a:alpha val="100000"/>
                  </a:srgbClr>
                </a:gs>
              </a:gsLst>
              <a:lin ang="2700000"/>
            </a:gradFill>
          </p:spPr>
        </p:sp>
        <p:sp>
          <p:nvSpPr>
            <p:cNvPr name="TextBox 12" id="12"/>
            <p:cNvSpPr txBox="true"/>
            <p:nvPr/>
          </p:nvSpPr>
          <p:spPr>
            <a:xfrm>
              <a:off x="0" y="-47625"/>
              <a:ext cx="39166939" cy="328906"/>
            </a:xfrm>
            <a:prstGeom prst="rect">
              <a:avLst/>
            </a:prstGeom>
          </p:spPr>
          <p:txBody>
            <a:bodyPr anchor="ctr" rtlCol="false" tIns="50800" lIns="50800" bIns="50800" rIns="50800"/>
            <a:lstStyle/>
            <a:p>
              <a:pPr algn="ctr">
                <a:lnSpc>
                  <a:spcPts val="2239"/>
                </a:lnSpc>
              </a:pPr>
            </a:p>
          </p:txBody>
        </p:sp>
      </p:grpSp>
      <p:sp>
        <p:nvSpPr>
          <p:cNvPr name="TextBox 13" id="13"/>
          <p:cNvSpPr txBox="true"/>
          <p:nvPr/>
        </p:nvSpPr>
        <p:spPr>
          <a:xfrm rot="0">
            <a:off x="9052056" y="518482"/>
            <a:ext cx="5693101" cy="711200"/>
          </a:xfrm>
          <a:prstGeom prst="rect">
            <a:avLst/>
          </a:prstGeom>
        </p:spPr>
        <p:txBody>
          <a:bodyPr anchor="t" rtlCol="false" tIns="0" lIns="0" bIns="0" rIns="0">
            <a:spAutoFit/>
          </a:bodyPr>
          <a:lstStyle/>
          <a:p>
            <a:pPr algn="l">
              <a:lnSpc>
                <a:spcPts val="5600"/>
              </a:lnSpc>
            </a:pPr>
            <a:r>
              <a:rPr lang="en-US" sz="5000" b="true">
                <a:solidFill>
                  <a:srgbClr val="1F2020"/>
                </a:solidFill>
                <a:latin typeface="Century Gothic Paneuropean Bold"/>
                <a:ea typeface="Century Gothic Paneuropean Bold"/>
                <a:cs typeface="Century Gothic Paneuropean Bold"/>
                <a:sym typeface="Century Gothic Paneuropean Bold"/>
              </a:rPr>
              <a:t>Introducere</a:t>
            </a:r>
          </a:p>
        </p:txBody>
      </p:sp>
      <p:sp>
        <p:nvSpPr>
          <p:cNvPr name="TextBox 14" id="14"/>
          <p:cNvSpPr txBox="true"/>
          <p:nvPr/>
        </p:nvSpPr>
        <p:spPr>
          <a:xfrm rot="0">
            <a:off x="9052056" y="3658051"/>
            <a:ext cx="8646126" cy="2204085"/>
          </a:xfrm>
          <a:prstGeom prst="rect">
            <a:avLst/>
          </a:prstGeom>
        </p:spPr>
        <p:txBody>
          <a:bodyPr anchor="t" rtlCol="false" tIns="0" lIns="0" bIns="0" rIns="0">
            <a:spAutoFit/>
          </a:bodyPr>
          <a:lstStyle/>
          <a:p>
            <a:pPr algn="l">
              <a:lnSpc>
                <a:spcPts val="2939"/>
              </a:lnSpc>
            </a:pPr>
          </a:p>
          <a:p>
            <a:pPr algn="l" marL="453387" indent="-226693" lvl="1">
              <a:lnSpc>
                <a:spcPts val="2939"/>
              </a:lnSpc>
              <a:buFont typeface="Arial"/>
              <a:buChar char="•"/>
            </a:pPr>
            <a:r>
              <a:rPr lang="en-US" sz="2099">
                <a:solidFill>
                  <a:srgbClr val="1F2020"/>
                </a:solidFill>
                <a:latin typeface="Open Sans"/>
                <a:ea typeface="Open Sans"/>
                <a:cs typeface="Open Sans"/>
                <a:sym typeface="Open Sans"/>
              </a:rPr>
              <a:t>Ajută la identificarea tendințelor și a relațiilor dintre variabile.</a:t>
            </a:r>
          </a:p>
          <a:p>
            <a:pPr algn="l" marL="453387" indent="-226693" lvl="1">
              <a:lnSpc>
                <a:spcPts val="2939"/>
              </a:lnSpc>
              <a:buFont typeface="Arial"/>
              <a:buChar char="•"/>
            </a:pPr>
            <a:r>
              <a:rPr lang="en-US" sz="2099">
                <a:solidFill>
                  <a:srgbClr val="1F2020"/>
                </a:solidFill>
                <a:latin typeface="Open Sans"/>
                <a:ea typeface="Open Sans"/>
                <a:cs typeface="Open Sans"/>
                <a:sym typeface="Open Sans"/>
              </a:rPr>
              <a:t>Contribuie la luarea deciziilor informate în domenii precum afaceri, medicină, științe sociale și inginerie.</a:t>
            </a:r>
          </a:p>
          <a:p>
            <a:pPr algn="l" marL="453387" indent="-226693" lvl="1">
              <a:lnSpc>
                <a:spcPts val="2939"/>
              </a:lnSpc>
              <a:buFont typeface="Arial"/>
              <a:buChar char="•"/>
            </a:pPr>
            <a:r>
              <a:rPr lang="en-US" sz="2099">
                <a:solidFill>
                  <a:srgbClr val="1F2020"/>
                </a:solidFill>
                <a:latin typeface="Open Sans"/>
                <a:ea typeface="Open Sans"/>
                <a:cs typeface="Open Sans"/>
                <a:sym typeface="Open Sans"/>
              </a:rPr>
              <a:t>Permite realizarea de predicții și optimizarea resurselor.</a:t>
            </a:r>
          </a:p>
          <a:p>
            <a:pPr algn="l">
              <a:lnSpc>
                <a:spcPts val="2939"/>
              </a:lnSpc>
              <a:spcBef>
                <a:spcPct val="0"/>
              </a:spcBef>
            </a:pPr>
          </a:p>
        </p:txBody>
      </p:sp>
      <p:sp>
        <p:nvSpPr>
          <p:cNvPr name="TextBox 15" id="15"/>
          <p:cNvSpPr txBox="true"/>
          <p:nvPr/>
        </p:nvSpPr>
        <p:spPr>
          <a:xfrm rot="0">
            <a:off x="9115241" y="3367213"/>
            <a:ext cx="5488644" cy="448311"/>
          </a:xfrm>
          <a:prstGeom prst="rect">
            <a:avLst/>
          </a:prstGeom>
        </p:spPr>
        <p:txBody>
          <a:bodyPr anchor="t" rtlCol="false" tIns="0" lIns="0" bIns="0" rIns="0">
            <a:spAutoFit/>
          </a:bodyPr>
          <a:lstStyle/>
          <a:p>
            <a:pPr algn="l">
              <a:lnSpc>
                <a:spcPts val="3639"/>
              </a:lnSpc>
              <a:spcBef>
                <a:spcPct val="0"/>
              </a:spcBef>
            </a:pPr>
            <a:r>
              <a:rPr lang="en-US" b="true" sz="2599">
                <a:solidFill>
                  <a:srgbClr val="862C41"/>
                </a:solidFill>
                <a:latin typeface="Open Sans Bold"/>
                <a:ea typeface="Open Sans Bold"/>
                <a:cs typeface="Open Sans Bold"/>
                <a:sym typeface="Open Sans Bold"/>
              </a:rPr>
              <a:t>Importanța analizei statistice:</a:t>
            </a:r>
          </a:p>
        </p:txBody>
      </p:sp>
      <p:sp>
        <p:nvSpPr>
          <p:cNvPr name="TextBox 16" id="16"/>
          <p:cNvSpPr txBox="true"/>
          <p:nvPr/>
        </p:nvSpPr>
        <p:spPr>
          <a:xfrm rot="0">
            <a:off x="9115241" y="1800969"/>
            <a:ext cx="8005328" cy="861695"/>
          </a:xfrm>
          <a:prstGeom prst="rect">
            <a:avLst/>
          </a:prstGeom>
        </p:spPr>
        <p:txBody>
          <a:bodyPr anchor="t" rtlCol="false" tIns="0" lIns="0" bIns="0" rIns="0">
            <a:spAutoFit/>
          </a:bodyPr>
          <a:lstStyle/>
          <a:p>
            <a:pPr algn="l">
              <a:lnSpc>
                <a:spcPts val="2379"/>
              </a:lnSpc>
              <a:spcBef>
                <a:spcPct val="0"/>
              </a:spcBef>
            </a:pPr>
            <a:r>
              <a:rPr lang="en-US" b="true" sz="1699">
                <a:solidFill>
                  <a:srgbClr val="1F2020"/>
                </a:solidFill>
                <a:latin typeface="Open Sans Bold"/>
                <a:ea typeface="Open Sans Bold"/>
                <a:cs typeface="Open Sans Bold"/>
                <a:sym typeface="Open Sans Bold"/>
              </a:rPr>
              <a:t>Analiza statistică</a:t>
            </a:r>
            <a:r>
              <a:rPr lang="en-US" sz="1699">
                <a:solidFill>
                  <a:srgbClr val="1F2020"/>
                </a:solidFill>
                <a:latin typeface="Open Sans"/>
                <a:ea typeface="Open Sans"/>
                <a:cs typeface="Open Sans"/>
                <a:sym typeface="Open Sans"/>
              </a:rPr>
              <a:t> este procesul de colectare, organizare, interpretare și prezentare a datelor pentru a extrage informații relevante și a lua decizii bazate pe dovezi.</a:t>
            </a:r>
          </a:p>
        </p:txBody>
      </p:sp>
      <p:sp>
        <p:nvSpPr>
          <p:cNvPr name="TextBox 17" id="17"/>
          <p:cNvSpPr txBox="true"/>
          <p:nvPr/>
        </p:nvSpPr>
        <p:spPr>
          <a:xfrm rot="0">
            <a:off x="9115241" y="7051040"/>
            <a:ext cx="8646126" cy="2207260"/>
          </a:xfrm>
          <a:prstGeom prst="rect">
            <a:avLst/>
          </a:prstGeom>
        </p:spPr>
        <p:txBody>
          <a:bodyPr anchor="t" rtlCol="false" tIns="0" lIns="0" bIns="0" rIns="0">
            <a:spAutoFit/>
          </a:bodyPr>
          <a:lstStyle/>
          <a:p>
            <a:pPr algn="l" marL="453387" indent="-226693" lvl="1">
              <a:lnSpc>
                <a:spcPts val="2939"/>
              </a:lnSpc>
              <a:buFont typeface="Arial"/>
              <a:buChar char="•"/>
            </a:pPr>
            <a:r>
              <a:rPr lang="en-US" sz="2099">
                <a:solidFill>
                  <a:srgbClr val="1F2020"/>
                </a:solidFill>
                <a:latin typeface="Open Sans"/>
                <a:ea typeface="Open Sans"/>
                <a:cs typeface="Open Sans"/>
                <a:sym typeface="Open Sans"/>
              </a:rPr>
              <a:t>Economie: Analiza pieței, previziuni financiare.</a:t>
            </a:r>
          </a:p>
          <a:p>
            <a:pPr algn="l" marL="453387" indent="-226693" lvl="1">
              <a:lnSpc>
                <a:spcPts val="2939"/>
              </a:lnSpc>
              <a:buFont typeface="Arial"/>
              <a:buChar char="•"/>
            </a:pPr>
            <a:r>
              <a:rPr lang="en-US" sz="2099">
                <a:solidFill>
                  <a:srgbClr val="1F2020"/>
                </a:solidFill>
                <a:latin typeface="Open Sans"/>
                <a:ea typeface="Open Sans"/>
                <a:cs typeface="Open Sans"/>
                <a:sym typeface="Open Sans"/>
              </a:rPr>
              <a:t>Medicină: Studii clinice, epidemiologie.</a:t>
            </a:r>
          </a:p>
          <a:p>
            <a:pPr algn="l" marL="453387" indent="-226693" lvl="1">
              <a:lnSpc>
                <a:spcPts val="2939"/>
              </a:lnSpc>
              <a:buFont typeface="Arial"/>
              <a:buChar char="•"/>
            </a:pPr>
            <a:r>
              <a:rPr lang="en-US" sz="2099">
                <a:solidFill>
                  <a:srgbClr val="1F2020"/>
                </a:solidFill>
                <a:latin typeface="Open Sans"/>
                <a:ea typeface="Open Sans"/>
                <a:cs typeface="Open Sans"/>
                <a:sym typeface="Open Sans"/>
              </a:rPr>
              <a:t>Ș</a:t>
            </a:r>
            <a:r>
              <a:rPr lang="en-US" sz="2099">
                <a:solidFill>
                  <a:srgbClr val="1F2020"/>
                </a:solidFill>
                <a:latin typeface="Open Sans"/>
                <a:ea typeface="Open Sans"/>
                <a:cs typeface="Open Sans"/>
                <a:sym typeface="Open Sans"/>
              </a:rPr>
              <a:t>tiințe sociale: Comportamentul consumatorilor, sondaje de opinie.</a:t>
            </a:r>
          </a:p>
          <a:p>
            <a:pPr algn="l" marL="453387" indent="-226693" lvl="1">
              <a:lnSpc>
                <a:spcPts val="2939"/>
              </a:lnSpc>
              <a:buFont typeface="Arial"/>
              <a:buChar char="•"/>
            </a:pPr>
            <a:r>
              <a:rPr lang="en-US" sz="2099">
                <a:solidFill>
                  <a:srgbClr val="1F2020"/>
                </a:solidFill>
                <a:latin typeface="Open Sans"/>
                <a:ea typeface="Open Sans"/>
                <a:cs typeface="Open Sans"/>
                <a:sym typeface="Open Sans"/>
              </a:rPr>
              <a:t>Ingin</a:t>
            </a:r>
            <a:r>
              <a:rPr lang="en-US" sz="2099">
                <a:solidFill>
                  <a:srgbClr val="1F2020"/>
                </a:solidFill>
                <a:latin typeface="Open Sans"/>
                <a:ea typeface="Open Sans"/>
                <a:cs typeface="Open Sans"/>
                <a:sym typeface="Open Sans"/>
              </a:rPr>
              <a:t>erie &amp; IT: Analiza datelor din senzori, inteligență artificială.</a:t>
            </a:r>
          </a:p>
          <a:p>
            <a:pPr algn="l">
              <a:lnSpc>
                <a:spcPts val="2939"/>
              </a:lnSpc>
              <a:spcBef>
                <a:spcPct val="0"/>
              </a:spcBef>
            </a:pPr>
          </a:p>
        </p:txBody>
      </p:sp>
      <p:sp>
        <p:nvSpPr>
          <p:cNvPr name="TextBox 18" id="18"/>
          <p:cNvSpPr txBox="true"/>
          <p:nvPr/>
        </p:nvSpPr>
        <p:spPr>
          <a:xfrm rot="0">
            <a:off x="9178426" y="6414587"/>
            <a:ext cx="5488644" cy="415926"/>
          </a:xfrm>
          <a:prstGeom prst="rect">
            <a:avLst/>
          </a:prstGeom>
        </p:spPr>
        <p:txBody>
          <a:bodyPr anchor="t" rtlCol="false" tIns="0" lIns="0" bIns="0" rIns="0">
            <a:spAutoFit/>
          </a:bodyPr>
          <a:lstStyle/>
          <a:p>
            <a:pPr algn="l">
              <a:lnSpc>
                <a:spcPts val="3499"/>
              </a:lnSpc>
              <a:spcBef>
                <a:spcPct val="0"/>
              </a:spcBef>
            </a:pPr>
            <a:r>
              <a:rPr lang="en-US" b="true" sz="2499">
                <a:solidFill>
                  <a:srgbClr val="501233"/>
                </a:solidFill>
                <a:latin typeface="Open Sans Bold"/>
                <a:ea typeface="Open Sans Bold"/>
                <a:cs typeface="Open Sans Bold"/>
                <a:sym typeface="Open Sans Bold"/>
              </a:rPr>
              <a:t>Domenii de aplicare: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81857" y="8291827"/>
            <a:ext cx="106143" cy="966473"/>
            <a:chOff x="0" y="0"/>
            <a:chExt cx="626900" cy="5708159"/>
          </a:xfrm>
        </p:grpSpPr>
        <p:sp>
          <p:nvSpPr>
            <p:cNvPr name="Freeform 3" id="3"/>
            <p:cNvSpPr/>
            <p:nvPr/>
          </p:nvSpPr>
          <p:spPr>
            <a:xfrm flipH="false" flipV="false" rot="0">
              <a:off x="0" y="0"/>
              <a:ext cx="626900" cy="5708159"/>
            </a:xfrm>
            <a:custGeom>
              <a:avLst/>
              <a:gdLst/>
              <a:ahLst/>
              <a:cxnLst/>
              <a:rect r="r" b="b" t="t" l="l"/>
              <a:pathLst>
                <a:path h="5708159" w="626900">
                  <a:moveTo>
                    <a:pt x="0" y="0"/>
                  </a:moveTo>
                  <a:lnTo>
                    <a:pt x="626900" y="0"/>
                  </a:lnTo>
                  <a:lnTo>
                    <a:pt x="626900" y="5708159"/>
                  </a:lnTo>
                  <a:lnTo>
                    <a:pt x="0" y="5708159"/>
                  </a:lnTo>
                  <a:close/>
                </a:path>
              </a:pathLst>
            </a:custGeom>
            <a:gradFill rotWithShape="true">
              <a:gsLst>
                <a:gs pos="0">
                  <a:srgbClr val="221C40">
                    <a:alpha val="100000"/>
                  </a:srgbClr>
                </a:gs>
                <a:gs pos="50000">
                  <a:srgbClr val="6A1637">
                    <a:alpha val="100000"/>
                  </a:srgbClr>
                </a:gs>
                <a:gs pos="100000">
                  <a:srgbClr val="E08D69">
                    <a:alpha val="100000"/>
                  </a:srgbClr>
                </a:gs>
              </a:gsLst>
              <a:lin ang="2700000"/>
            </a:gradFill>
          </p:spPr>
        </p:sp>
        <p:sp>
          <p:nvSpPr>
            <p:cNvPr name="TextBox 4" id="4"/>
            <p:cNvSpPr txBox="true"/>
            <p:nvPr/>
          </p:nvSpPr>
          <p:spPr>
            <a:xfrm>
              <a:off x="0" y="-47625"/>
              <a:ext cx="626900" cy="5755784"/>
            </a:xfrm>
            <a:prstGeom prst="rect">
              <a:avLst/>
            </a:prstGeom>
          </p:spPr>
          <p:txBody>
            <a:bodyPr anchor="ctr" rtlCol="false" tIns="50800" lIns="50800" bIns="50800" rIns="50800"/>
            <a:lstStyle/>
            <a:p>
              <a:pPr algn="ctr">
                <a:lnSpc>
                  <a:spcPts val="2239"/>
                </a:lnSpc>
              </a:pPr>
            </a:p>
          </p:txBody>
        </p:sp>
      </p:grpSp>
      <p:grpSp>
        <p:nvGrpSpPr>
          <p:cNvPr name="Group 5" id="5"/>
          <p:cNvGrpSpPr/>
          <p:nvPr/>
        </p:nvGrpSpPr>
        <p:grpSpPr>
          <a:xfrm rot="0">
            <a:off x="16978752" y="0"/>
            <a:ext cx="1309248" cy="5450066"/>
            <a:chOff x="0" y="0"/>
            <a:chExt cx="325426" cy="1354667"/>
          </a:xfrm>
        </p:grpSpPr>
        <p:sp>
          <p:nvSpPr>
            <p:cNvPr name="Freeform 6" id="6"/>
            <p:cNvSpPr/>
            <p:nvPr/>
          </p:nvSpPr>
          <p:spPr>
            <a:xfrm flipH="false" flipV="false" rot="0">
              <a:off x="0" y="0"/>
              <a:ext cx="325426" cy="1354667"/>
            </a:xfrm>
            <a:custGeom>
              <a:avLst/>
              <a:gdLst/>
              <a:ahLst/>
              <a:cxnLst/>
              <a:rect r="r" b="b" t="t" l="l"/>
              <a:pathLst>
                <a:path h="1354667" w="325426">
                  <a:moveTo>
                    <a:pt x="0" y="0"/>
                  </a:moveTo>
                  <a:lnTo>
                    <a:pt x="325426" y="0"/>
                  </a:lnTo>
                  <a:lnTo>
                    <a:pt x="325426" y="1354667"/>
                  </a:lnTo>
                  <a:lnTo>
                    <a:pt x="0" y="1354667"/>
                  </a:lnTo>
                  <a:close/>
                </a:path>
              </a:pathLst>
            </a:custGeom>
            <a:gradFill rotWithShape="true">
              <a:gsLst>
                <a:gs pos="0">
                  <a:srgbClr val="221C40">
                    <a:alpha val="100000"/>
                  </a:srgbClr>
                </a:gs>
                <a:gs pos="50000">
                  <a:srgbClr val="6A1637">
                    <a:alpha val="100000"/>
                  </a:srgbClr>
                </a:gs>
                <a:gs pos="100000">
                  <a:srgbClr val="E08D69">
                    <a:alpha val="100000"/>
                  </a:srgbClr>
                </a:gs>
              </a:gsLst>
              <a:lin ang="2700000"/>
            </a:gradFill>
          </p:spPr>
        </p:sp>
        <p:sp>
          <p:nvSpPr>
            <p:cNvPr name="TextBox 7" id="7"/>
            <p:cNvSpPr txBox="true"/>
            <p:nvPr/>
          </p:nvSpPr>
          <p:spPr>
            <a:xfrm>
              <a:off x="0" y="-47625"/>
              <a:ext cx="325426" cy="1402292"/>
            </a:xfrm>
            <a:prstGeom prst="rect">
              <a:avLst/>
            </a:prstGeom>
          </p:spPr>
          <p:txBody>
            <a:bodyPr anchor="ctr" rtlCol="false" tIns="50800" lIns="50800" bIns="50800" rIns="50800"/>
            <a:lstStyle/>
            <a:p>
              <a:pPr algn="ctr">
                <a:lnSpc>
                  <a:spcPts val="2239"/>
                </a:lnSpc>
              </a:pPr>
            </a:p>
          </p:txBody>
        </p:sp>
      </p:grpSp>
      <p:sp>
        <p:nvSpPr>
          <p:cNvPr name="TextBox 8" id="8"/>
          <p:cNvSpPr txBox="true"/>
          <p:nvPr/>
        </p:nvSpPr>
        <p:spPr>
          <a:xfrm rot="0">
            <a:off x="1061102" y="5275199"/>
            <a:ext cx="7176250" cy="4070754"/>
          </a:xfrm>
          <a:prstGeom prst="rect">
            <a:avLst/>
          </a:prstGeom>
        </p:spPr>
        <p:txBody>
          <a:bodyPr anchor="t" rtlCol="false" tIns="0" lIns="0" bIns="0" rIns="0">
            <a:spAutoFit/>
          </a:bodyPr>
          <a:lstStyle/>
          <a:p>
            <a:pPr algn="l">
              <a:lnSpc>
                <a:spcPts val="8094"/>
              </a:lnSpc>
            </a:pPr>
            <a:r>
              <a:rPr lang="en-US" sz="7227" b="true">
                <a:solidFill>
                  <a:srgbClr val="1F2020"/>
                </a:solidFill>
                <a:latin typeface="Century Gothic Paneuropean Bold"/>
                <a:ea typeface="Century Gothic Paneuropean Bold"/>
                <a:cs typeface="Century Gothic Paneuropean Bold"/>
                <a:sym typeface="Century Gothic Paneuropean Bold"/>
              </a:rPr>
              <a:t>Etapele principale ale analizei statistice</a:t>
            </a:r>
          </a:p>
        </p:txBody>
      </p:sp>
      <p:grpSp>
        <p:nvGrpSpPr>
          <p:cNvPr name="Group 9" id="9"/>
          <p:cNvGrpSpPr/>
          <p:nvPr/>
        </p:nvGrpSpPr>
        <p:grpSpPr>
          <a:xfrm rot="0">
            <a:off x="8219121" y="3333188"/>
            <a:ext cx="5914194" cy="958249"/>
            <a:chOff x="0" y="0"/>
            <a:chExt cx="3762375" cy="609600"/>
          </a:xfrm>
        </p:grpSpPr>
        <p:sp>
          <p:nvSpPr>
            <p:cNvPr name="Freeform 10" id="10"/>
            <p:cNvSpPr/>
            <p:nvPr/>
          </p:nvSpPr>
          <p:spPr>
            <a:xfrm flipH="false" flipV="false" rot="0">
              <a:off x="0" y="0"/>
              <a:ext cx="3762375" cy="609600"/>
            </a:xfrm>
            <a:custGeom>
              <a:avLst/>
              <a:gdLst/>
              <a:ahLst/>
              <a:cxnLst/>
              <a:rect r="r" b="b" t="t" l="l"/>
              <a:pathLst>
                <a:path h="609600" w="3762375">
                  <a:moveTo>
                    <a:pt x="203200" y="0"/>
                  </a:moveTo>
                  <a:lnTo>
                    <a:pt x="3762375" y="0"/>
                  </a:lnTo>
                  <a:lnTo>
                    <a:pt x="3559175" y="609600"/>
                  </a:lnTo>
                  <a:lnTo>
                    <a:pt x="0" y="609600"/>
                  </a:lnTo>
                  <a:lnTo>
                    <a:pt x="203200" y="0"/>
                  </a:lnTo>
                  <a:close/>
                </a:path>
              </a:pathLst>
            </a:custGeom>
            <a:solidFill>
              <a:srgbClr val="E1C59A"/>
            </a:solidFill>
          </p:spPr>
        </p:sp>
        <p:sp>
          <p:nvSpPr>
            <p:cNvPr name="TextBox 11" id="11"/>
            <p:cNvSpPr txBox="true"/>
            <p:nvPr/>
          </p:nvSpPr>
          <p:spPr>
            <a:xfrm>
              <a:off x="101600" y="-28575"/>
              <a:ext cx="3559175" cy="638175"/>
            </a:xfrm>
            <a:prstGeom prst="rect">
              <a:avLst/>
            </a:prstGeom>
          </p:spPr>
          <p:txBody>
            <a:bodyPr anchor="ctr" rtlCol="false" tIns="50800" lIns="50800" bIns="50800" rIns="50800"/>
            <a:lstStyle/>
            <a:p>
              <a:pPr algn="ctr">
                <a:lnSpc>
                  <a:spcPts val="1960"/>
                </a:lnSpc>
              </a:pPr>
            </a:p>
          </p:txBody>
        </p:sp>
      </p:grpSp>
      <p:sp>
        <p:nvSpPr>
          <p:cNvPr name="Freeform 12" id="12"/>
          <p:cNvSpPr/>
          <p:nvPr/>
        </p:nvSpPr>
        <p:spPr>
          <a:xfrm flipH="false" flipV="false" rot="0">
            <a:off x="8348568" y="3333188"/>
            <a:ext cx="5784747" cy="297602"/>
          </a:xfrm>
          <a:custGeom>
            <a:avLst/>
            <a:gdLst/>
            <a:ahLst/>
            <a:cxnLst/>
            <a:rect r="r" b="b" t="t" l="l"/>
            <a:pathLst>
              <a:path h="297602" w="5784747">
                <a:moveTo>
                  <a:pt x="0" y="0"/>
                </a:moveTo>
                <a:lnTo>
                  <a:pt x="5784747" y="0"/>
                </a:lnTo>
                <a:lnTo>
                  <a:pt x="5784747" y="297602"/>
                </a:lnTo>
                <a:lnTo>
                  <a:pt x="0" y="297602"/>
                </a:lnTo>
                <a:lnTo>
                  <a:pt x="0" y="0"/>
                </a:lnTo>
                <a:close/>
              </a:path>
            </a:pathLst>
          </a:custGeom>
          <a:blipFill>
            <a:blip r:embed="rId2">
              <a:alphaModFix amt="19999"/>
            </a:blip>
            <a:stretch>
              <a:fillRect l="-51107" t="-1628112" r="0" b="0"/>
            </a:stretch>
          </a:blipFill>
        </p:spPr>
      </p:sp>
      <p:grpSp>
        <p:nvGrpSpPr>
          <p:cNvPr name="Group 13" id="13"/>
          <p:cNvGrpSpPr/>
          <p:nvPr/>
        </p:nvGrpSpPr>
        <p:grpSpPr>
          <a:xfrm rot="0">
            <a:off x="8219121" y="2374939"/>
            <a:ext cx="5914194" cy="958249"/>
            <a:chOff x="0" y="0"/>
            <a:chExt cx="3762375" cy="609600"/>
          </a:xfrm>
        </p:grpSpPr>
        <p:sp>
          <p:nvSpPr>
            <p:cNvPr name="Freeform 14" id="14"/>
            <p:cNvSpPr/>
            <p:nvPr/>
          </p:nvSpPr>
          <p:spPr>
            <a:xfrm flipH="false" flipV="false" rot="0">
              <a:off x="0" y="0"/>
              <a:ext cx="3762375" cy="609600"/>
            </a:xfrm>
            <a:custGeom>
              <a:avLst/>
              <a:gdLst/>
              <a:ahLst/>
              <a:cxnLst/>
              <a:rect r="r" b="b" t="t" l="l"/>
              <a:pathLst>
                <a:path h="609600" w="3762375">
                  <a:moveTo>
                    <a:pt x="3559175" y="0"/>
                  </a:moveTo>
                  <a:lnTo>
                    <a:pt x="0" y="0"/>
                  </a:lnTo>
                  <a:lnTo>
                    <a:pt x="203200" y="609600"/>
                  </a:lnTo>
                  <a:lnTo>
                    <a:pt x="3762375" y="609600"/>
                  </a:lnTo>
                  <a:lnTo>
                    <a:pt x="3559175" y="0"/>
                  </a:lnTo>
                  <a:close/>
                </a:path>
              </a:pathLst>
            </a:custGeom>
            <a:solidFill>
              <a:srgbClr val="EFD6B1"/>
            </a:solidFill>
          </p:spPr>
        </p:sp>
        <p:sp>
          <p:nvSpPr>
            <p:cNvPr name="TextBox 15" id="15"/>
            <p:cNvSpPr txBox="true"/>
            <p:nvPr/>
          </p:nvSpPr>
          <p:spPr>
            <a:xfrm>
              <a:off x="101600" y="-28575"/>
              <a:ext cx="3559175" cy="638175"/>
            </a:xfrm>
            <a:prstGeom prst="rect">
              <a:avLst/>
            </a:prstGeom>
          </p:spPr>
          <p:txBody>
            <a:bodyPr anchor="ctr" rtlCol="false" tIns="50800" lIns="50800" bIns="50800" rIns="50800"/>
            <a:lstStyle/>
            <a:p>
              <a:pPr algn="ctr">
                <a:lnSpc>
                  <a:spcPts val="1960"/>
                </a:lnSpc>
              </a:pPr>
            </a:p>
          </p:txBody>
        </p:sp>
      </p:grpSp>
      <p:grpSp>
        <p:nvGrpSpPr>
          <p:cNvPr name="Group 16" id="16"/>
          <p:cNvGrpSpPr/>
          <p:nvPr/>
        </p:nvGrpSpPr>
        <p:grpSpPr>
          <a:xfrm rot="0">
            <a:off x="9337193" y="5249686"/>
            <a:ext cx="5914194" cy="958249"/>
            <a:chOff x="0" y="0"/>
            <a:chExt cx="3762375" cy="609600"/>
          </a:xfrm>
        </p:grpSpPr>
        <p:sp>
          <p:nvSpPr>
            <p:cNvPr name="Freeform 17" id="17"/>
            <p:cNvSpPr/>
            <p:nvPr/>
          </p:nvSpPr>
          <p:spPr>
            <a:xfrm flipH="false" flipV="false" rot="0">
              <a:off x="0" y="0"/>
              <a:ext cx="3762375" cy="609600"/>
            </a:xfrm>
            <a:custGeom>
              <a:avLst/>
              <a:gdLst/>
              <a:ahLst/>
              <a:cxnLst/>
              <a:rect r="r" b="b" t="t" l="l"/>
              <a:pathLst>
                <a:path h="609600" w="3762375">
                  <a:moveTo>
                    <a:pt x="203200" y="0"/>
                  </a:moveTo>
                  <a:lnTo>
                    <a:pt x="3762375" y="0"/>
                  </a:lnTo>
                  <a:lnTo>
                    <a:pt x="3559175" y="609600"/>
                  </a:lnTo>
                  <a:lnTo>
                    <a:pt x="0" y="609600"/>
                  </a:lnTo>
                  <a:lnTo>
                    <a:pt x="203200" y="0"/>
                  </a:lnTo>
                  <a:close/>
                </a:path>
              </a:pathLst>
            </a:custGeom>
            <a:solidFill>
              <a:srgbClr val="E1C59A"/>
            </a:solidFill>
          </p:spPr>
        </p:sp>
        <p:sp>
          <p:nvSpPr>
            <p:cNvPr name="TextBox 18" id="18"/>
            <p:cNvSpPr txBox="true"/>
            <p:nvPr/>
          </p:nvSpPr>
          <p:spPr>
            <a:xfrm>
              <a:off x="101600" y="-28575"/>
              <a:ext cx="3559175" cy="638175"/>
            </a:xfrm>
            <a:prstGeom prst="rect">
              <a:avLst/>
            </a:prstGeom>
          </p:spPr>
          <p:txBody>
            <a:bodyPr anchor="ctr" rtlCol="false" tIns="50800" lIns="50800" bIns="50800" rIns="50800"/>
            <a:lstStyle/>
            <a:p>
              <a:pPr algn="ctr">
                <a:lnSpc>
                  <a:spcPts val="1960"/>
                </a:lnSpc>
              </a:pPr>
            </a:p>
          </p:txBody>
        </p:sp>
      </p:grpSp>
      <p:sp>
        <p:nvSpPr>
          <p:cNvPr name="Freeform 19" id="19"/>
          <p:cNvSpPr/>
          <p:nvPr/>
        </p:nvSpPr>
        <p:spPr>
          <a:xfrm flipH="false" flipV="false" rot="0">
            <a:off x="9466640" y="5249686"/>
            <a:ext cx="5784747" cy="297602"/>
          </a:xfrm>
          <a:custGeom>
            <a:avLst/>
            <a:gdLst/>
            <a:ahLst/>
            <a:cxnLst/>
            <a:rect r="r" b="b" t="t" l="l"/>
            <a:pathLst>
              <a:path h="297602" w="5784747">
                <a:moveTo>
                  <a:pt x="0" y="0"/>
                </a:moveTo>
                <a:lnTo>
                  <a:pt x="5784747" y="0"/>
                </a:lnTo>
                <a:lnTo>
                  <a:pt x="5784747" y="297602"/>
                </a:lnTo>
                <a:lnTo>
                  <a:pt x="0" y="297602"/>
                </a:lnTo>
                <a:lnTo>
                  <a:pt x="0" y="0"/>
                </a:lnTo>
                <a:close/>
              </a:path>
            </a:pathLst>
          </a:custGeom>
          <a:blipFill>
            <a:blip r:embed="rId2">
              <a:alphaModFix amt="19999"/>
            </a:blip>
            <a:stretch>
              <a:fillRect l="-51107" t="-1628112" r="0" b="0"/>
            </a:stretch>
          </a:blipFill>
        </p:spPr>
      </p:sp>
      <p:grpSp>
        <p:nvGrpSpPr>
          <p:cNvPr name="Group 20" id="20"/>
          <p:cNvGrpSpPr/>
          <p:nvPr/>
        </p:nvGrpSpPr>
        <p:grpSpPr>
          <a:xfrm rot="0">
            <a:off x="9337193" y="4291437"/>
            <a:ext cx="5914194" cy="958249"/>
            <a:chOff x="0" y="0"/>
            <a:chExt cx="3762375" cy="609600"/>
          </a:xfrm>
        </p:grpSpPr>
        <p:sp>
          <p:nvSpPr>
            <p:cNvPr name="Freeform 21" id="21"/>
            <p:cNvSpPr/>
            <p:nvPr/>
          </p:nvSpPr>
          <p:spPr>
            <a:xfrm flipH="false" flipV="false" rot="0">
              <a:off x="0" y="0"/>
              <a:ext cx="3762375" cy="609600"/>
            </a:xfrm>
            <a:custGeom>
              <a:avLst/>
              <a:gdLst/>
              <a:ahLst/>
              <a:cxnLst/>
              <a:rect r="r" b="b" t="t" l="l"/>
              <a:pathLst>
                <a:path h="609600" w="3762375">
                  <a:moveTo>
                    <a:pt x="3559175" y="0"/>
                  </a:moveTo>
                  <a:lnTo>
                    <a:pt x="0" y="0"/>
                  </a:lnTo>
                  <a:lnTo>
                    <a:pt x="203200" y="609600"/>
                  </a:lnTo>
                  <a:lnTo>
                    <a:pt x="3762375" y="609600"/>
                  </a:lnTo>
                  <a:lnTo>
                    <a:pt x="3559175" y="0"/>
                  </a:lnTo>
                  <a:close/>
                </a:path>
              </a:pathLst>
            </a:custGeom>
            <a:solidFill>
              <a:srgbClr val="EFD6B1"/>
            </a:solidFill>
          </p:spPr>
        </p:sp>
        <p:sp>
          <p:nvSpPr>
            <p:cNvPr name="TextBox 22" id="22"/>
            <p:cNvSpPr txBox="true"/>
            <p:nvPr/>
          </p:nvSpPr>
          <p:spPr>
            <a:xfrm>
              <a:off x="101600" y="-28575"/>
              <a:ext cx="3559175" cy="638175"/>
            </a:xfrm>
            <a:prstGeom prst="rect">
              <a:avLst/>
            </a:prstGeom>
          </p:spPr>
          <p:txBody>
            <a:bodyPr anchor="ctr" rtlCol="false" tIns="50800" lIns="50800" bIns="50800" rIns="50800"/>
            <a:lstStyle/>
            <a:p>
              <a:pPr algn="ctr">
                <a:lnSpc>
                  <a:spcPts val="1960"/>
                </a:lnSpc>
              </a:pPr>
            </a:p>
          </p:txBody>
        </p:sp>
      </p:grpSp>
      <p:grpSp>
        <p:nvGrpSpPr>
          <p:cNvPr name="Group 23" id="23"/>
          <p:cNvGrpSpPr/>
          <p:nvPr/>
        </p:nvGrpSpPr>
        <p:grpSpPr>
          <a:xfrm rot="0">
            <a:off x="10455495" y="7166185"/>
            <a:ext cx="5914194" cy="958249"/>
            <a:chOff x="0" y="0"/>
            <a:chExt cx="3762375" cy="609600"/>
          </a:xfrm>
        </p:grpSpPr>
        <p:sp>
          <p:nvSpPr>
            <p:cNvPr name="Freeform 24" id="24"/>
            <p:cNvSpPr/>
            <p:nvPr/>
          </p:nvSpPr>
          <p:spPr>
            <a:xfrm flipH="false" flipV="false" rot="0">
              <a:off x="0" y="0"/>
              <a:ext cx="3762375" cy="609600"/>
            </a:xfrm>
            <a:custGeom>
              <a:avLst/>
              <a:gdLst/>
              <a:ahLst/>
              <a:cxnLst/>
              <a:rect r="r" b="b" t="t" l="l"/>
              <a:pathLst>
                <a:path h="609600" w="3762375">
                  <a:moveTo>
                    <a:pt x="203200" y="0"/>
                  </a:moveTo>
                  <a:lnTo>
                    <a:pt x="3762375" y="0"/>
                  </a:lnTo>
                  <a:lnTo>
                    <a:pt x="3559175" y="609600"/>
                  </a:lnTo>
                  <a:lnTo>
                    <a:pt x="0" y="609600"/>
                  </a:lnTo>
                  <a:lnTo>
                    <a:pt x="203200" y="0"/>
                  </a:lnTo>
                  <a:close/>
                </a:path>
              </a:pathLst>
            </a:custGeom>
            <a:solidFill>
              <a:srgbClr val="E1C59A"/>
            </a:solidFill>
          </p:spPr>
        </p:sp>
        <p:sp>
          <p:nvSpPr>
            <p:cNvPr name="TextBox 25" id="25"/>
            <p:cNvSpPr txBox="true"/>
            <p:nvPr/>
          </p:nvSpPr>
          <p:spPr>
            <a:xfrm>
              <a:off x="101600" y="-28575"/>
              <a:ext cx="3559175" cy="638175"/>
            </a:xfrm>
            <a:prstGeom prst="rect">
              <a:avLst/>
            </a:prstGeom>
          </p:spPr>
          <p:txBody>
            <a:bodyPr anchor="ctr" rtlCol="false" tIns="50800" lIns="50800" bIns="50800" rIns="50800"/>
            <a:lstStyle/>
            <a:p>
              <a:pPr algn="ctr">
                <a:lnSpc>
                  <a:spcPts val="1960"/>
                </a:lnSpc>
              </a:pPr>
            </a:p>
          </p:txBody>
        </p:sp>
      </p:grpSp>
      <p:sp>
        <p:nvSpPr>
          <p:cNvPr name="Freeform 26" id="26"/>
          <p:cNvSpPr/>
          <p:nvPr/>
        </p:nvSpPr>
        <p:spPr>
          <a:xfrm flipH="false" flipV="false" rot="0">
            <a:off x="10584941" y="7166185"/>
            <a:ext cx="5784747" cy="297602"/>
          </a:xfrm>
          <a:custGeom>
            <a:avLst/>
            <a:gdLst/>
            <a:ahLst/>
            <a:cxnLst/>
            <a:rect r="r" b="b" t="t" l="l"/>
            <a:pathLst>
              <a:path h="297602" w="5784747">
                <a:moveTo>
                  <a:pt x="0" y="0"/>
                </a:moveTo>
                <a:lnTo>
                  <a:pt x="5784747" y="0"/>
                </a:lnTo>
                <a:lnTo>
                  <a:pt x="5784747" y="297602"/>
                </a:lnTo>
                <a:lnTo>
                  <a:pt x="0" y="297602"/>
                </a:lnTo>
                <a:lnTo>
                  <a:pt x="0" y="0"/>
                </a:lnTo>
                <a:close/>
              </a:path>
            </a:pathLst>
          </a:custGeom>
          <a:blipFill>
            <a:blip r:embed="rId2">
              <a:alphaModFix amt="19999"/>
            </a:blip>
            <a:stretch>
              <a:fillRect l="-51107" t="-1628112" r="0" b="0"/>
            </a:stretch>
          </a:blipFill>
        </p:spPr>
      </p:sp>
      <p:grpSp>
        <p:nvGrpSpPr>
          <p:cNvPr name="Group 27" id="27"/>
          <p:cNvGrpSpPr/>
          <p:nvPr/>
        </p:nvGrpSpPr>
        <p:grpSpPr>
          <a:xfrm rot="0">
            <a:off x="10455495" y="6207936"/>
            <a:ext cx="5914194" cy="958249"/>
            <a:chOff x="0" y="0"/>
            <a:chExt cx="3762375" cy="609600"/>
          </a:xfrm>
        </p:grpSpPr>
        <p:sp>
          <p:nvSpPr>
            <p:cNvPr name="Freeform 28" id="28"/>
            <p:cNvSpPr/>
            <p:nvPr/>
          </p:nvSpPr>
          <p:spPr>
            <a:xfrm flipH="false" flipV="false" rot="0">
              <a:off x="0" y="0"/>
              <a:ext cx="3762375" cy="609600"/>
            </a:xfrm>
            <a:custGeom>
              <a:avLst/>
              <a:gdLst/>
              <a:ahLst/>
              <a:cxnLst/>
              <a:rect r="r" b="b" t="t" l="l"/>
              <a:pathLst>
                <a:path h="609600" w="3762375">
                  <a:moveTo>
                    <a:pt x="3559175" y="0"/>
                  </a:moveTo>
                  <a:lnTo>
                    <a:pt x="0" y="0"/>
                  </a:lnTo>
                  <a:lnTo>
                    <a:pt x="203200" y="609600"/>
                  </a:lnTo>
                  <a:lnTo>
                    <a:pt x="3762375" y="609600"/>
                  </a:lnTo>
                  <a:lnTo>
                    <a:pt x="3559175" y="0"/>
                  </a:lnTo>
                  <a:close/>
                </a:path>
              </a:pathLst>
            </a:custGeom>
            <a:solidFill>
              <a:srgbClr val="EFD6B1"/>
            </a:solidFill>
          </p:spPr>
        </p:sp>
        <p:sp>
          <p:nvSpPr>
            <p:cNvPr name="TextBox 29" id="29"/>
            <p:cNvSpPr txBox="true"/>
            <p:nvPr/>
          </p:nvSpPr>
          <p:spPr>
            <a:xfrm>
              <a:off x="101600" y="-28575"/>
              <a:ext cx="3559175" cy="638175"/>
            </a:xfrm>
            <a:prstGeom prst="rect">
              <a:avLst/>
            </a:prstGeom>
          </p:spPr>
          <p:txBody>
            <a:bodyPr anchor="ctr" rtlCol="false" tIns="50800" lIns="50800" bIns="50800" rIns="50800"/>
            <a:lstStyle/>
            <a:p>
              <a:pPr algn="ctr">
                <a:lnSpc>
                  <a:spcPts val="1960"/>
                </a:lnSpc>
              </a:pPr>
            </a:p>
          </p:txBody>
        </p:sp>
      </p:grpSp>
      <p:grpSp>
        <p:nvGrpSpPr>
          <p:cNvPr name="Group 30" id="30"/>
          <p:cNvGrpSpPr/>
          <p:nvPr/>
        </p:nvGrpSpPr>
        <p:grpSpPr>
          <a:xfrm rot="0">
            <a:off x="7109080" y="1416690"/>
            <a:ext cx="5914194" cy="958249"/>
            <a:chOff x="0" y="0"/>
            <a:chExt cx="3762375" cy="609600"/>
          </a:xfrm>
        </p:grpSpPr>
        <p:sp>
          <p:nvSpPr>
            <p:cNvPr name="Freeform 31" id="31"/>
            <p:cNvSpPr/>
            <p:nvPr/>
          </p:nvSpPr>
          <p:spPr>
            <a:xfrm flipH="false" flipV="false" rot="0">
              <a:off x="0" y="0"/>
              <a:ext cx="3762375" cy="609600"/>
            </a:xfrm>
            <a:custGeom>
              <a:avLst/>
              <a:gdLst/>
              <a:ahLst/>
              <a:cxnLst/>
              <a:rect r="r" b="b" t="t" l="l"/>
              <a:pathLst>
                <a:path h="609600" w="3762375">
                  <a:moveTo>
                    <a:pt x="203200" y="0"/>
                  </a:moveTo>
                  <a:lnTo>
                    <a:pt x="3762375" y="0"/>
                  </a:lnTo>
                  <a:lnTo>
                    <a:pt x="3559175" y="609600"/>
                  </a:lnTo>
                  <a:lnTo>
                    <a:pt x="0" y="609600"/>
                  </a:lnTo>
                  <a:lnTo>
                    <a:pt x="203200" y="0"/>
                  </a:lnTo>
                  <a:close/>
                </a:path>
              </a:pathLst>
            </a:custGeom>
            <a:solidFill>
              <a:srgbClr val="E1C59A"/>
            </a:solidFill>
          </p:spPr>
        </p:sp>
        <p:sp>
          <p:nvSpPr>
            <p:cNvPr name="TextBox 32" id="32"/>
            <p:cNvSpPr txBox="true"/>
            <p:nvPr/>
          </p:nvSpPr>
          <p:spPr>
            <a:xfrm>
              <a:off x="101600" y="-28575"/>
              <a:ext cx="3559175" cy="638175"/>
            </a:xfrm>
            <a:prstGeom prst="rect">
              <a:avLst/>
            </a:prstGeom>
          </p:spPr>
          <p:txBody>
            <a:bodyPr anchor="ctr" rtlCol="false" tIns="50800" lIns="50800" bIns="50800" rIns="50800"/>
            <a:lstStyle/>
            <a:p>
              <a:pPr algn="ctr">
                <a:lnSpc>
                  <a:spcPts val="1960"/>
                </a:lnSpc>
              </a:pPr>
            </a:p>
          </p:txBody>
        </p:sp>
      </p:grpSp>
      <p:sp>
        <p:nvSpPr>
          <p:cNvPr name="Freeform 33" id="33"/>
          <p:cNvSpPr/>
          <p:nvPr/>
        </p:nvSpPr>
        <p:spPr>
          <a:xfrm flipH="false" flipV="false" rot="0">
            <a:off x="7238527" y="1416690"/>
            <a:ext cx="5784747" cy="297602"/>
          </a:xfrm>
          <a:custGeom>
            <a:avLst/>
            <a:gdLst/>
            <a:ahLst/>
            <a:cxnLst/>
            <a:rect r="r" b="b" t="t" l="l"/>
            <a:pathLst>
              <a:path h="297602" w="5784747">
                <a:moveTo>
                  <a:pt x="0" y="0"/>
                </a:moveTo>
                <a:lnTo>
                  <a:pt x="5784747" y="0"/>
                </a:lnTo>
                <a:lnTo>
                  <a:pt x="5784747" y="297602"/>
                </a:lnTo>
                <a:lnTo>
                  <a:pt x="0" y="297602"/>
                </a:lnTo>
                <a:lnTo>
                  <a:pt x="0" y="0"/>
                </a:lnTo>
                <a:close/>
              </a:path>
            </a:pathLst>
          </a:custGeom>
          <a:blipFill>
            <a:blip r:embed="rId2">
              <a:alphaModFix amt="19999"/>
            </a:blip>
            <a:stretch>
              <a:fillRect l="-51107" t="-1628112" r="0" b="0"/>
            </a:stretch>
          </a:blipFill>
        </p:spPr>
      </p:sp>
      <p:grpSp>
        <p:nvGrpSpPr>
          <p:cNvPr name="Group 34" id="34"/>
          <p:cNvGrpSpPr/>
          <p:nvPr/>
        </p:nvGrpSpPr>
        <p:grpSpPr>
          <a:xfrm rot="0">
            <a:off x="7109080" y="458441"/>
            <a:ext cx="5914194" cy="958249"/>
            <a:chOff x="0" y="0"/>
            <a:chExt cx="3762375" cy="609600"/>
          </a:xfrm>
        </p:grpSpPr>
        <p:sp>
          <p:nvSpPr>
            <p:cNvPr name="Freeform 35" id="35"/>
            <p:cNvSpPr/>
            <p:nvPr/>
          </p:nvSpPr>
          <p:spPr>
            <a:xfrm flipH="false" flipV="false" rot="0">
              <a:off x="0" y="0"/>
              <a:ext cx="3762375" cy="609600"/>
            </a:xfrm>
            <a:custGeom>
              <a:avLst/>
              <a:gdLst/>
              <a:ahLst/>
              <a:cxnLst/>
              <a:rect r="r" b="b" t="t" l="l"/>
              <a:pathLst>
                <a:path h="609600" w="3762375">
                  <a:moveTo>
                    <a:pt x="3559175" y="0"/>
                  </a:moveTo>
                  <a:lnTo>
                    <a:pt x="0" y="0"/>
                  </a:lnTo>
                  <a:lnTo>
                    <a:pt x="203200" y="609600"/>
                  </a:lnTo>
                  <a:lnTo>
                    <a:pt x="3762375" y="609600"/>
                  </a:lnTo>
                  <a:lnTo>
                    <a:pt x="3559175" y="0"/>
                  </a:lnTo>
                  <a:close/>
                </a:path>
              </a:pathLst>
            </a:custGeom>
            <a:solidFill>
              <a:srgbClr val="EFD6B1"/>
            </a:solidFill>
          </p:spPr>
        </p:sp>
        <p:sp>
          <p:nvSpPr>
            <p:cNvPr name="TextBox 36" id="36"/>
            <p:cNvSpPr txBox="true"/>
            <p:nvPr/>
          </p:nvSpPr>
          <p:spPr>
            <a:xfrm>
              <a:off x="101600" y="-28575"/>
              <a:ext cx="3559175" cy="638175"/>
            </a:xfrm>
            <a:prstGeom prst="rect">
              <a:avLst/>
            </a:prstGeom>
          </p:spPr>
          <p:txBody>
            <a:bodyPr anchor="ctr" rtlCol="false" tIns="50800" lIns="50800" bIns="50800" rIns="50800"/>
            <a:lstStyle/>
            <a:p>
              <a:pPr algn="ctr">
                <a:lnSpc>
                  <a:spcPts val="1960"/>
                </a:lnSpc>
              </a:pPr>
            </a:p>
          </p:txBody>
        </p:sp>
      </p:grpSp>
      <p:grpSp>
        <p:nvGrpSpPr>
          <p:cNvPr name="Group 37" id="37"/>
          <p:cNvGrpSpPr/>
          <p:nvPr/>
        </p:nvGrpSpPr>
        <p:grpSpPr>
          <a:xfrm rot="0">
            <a:off x="5523613" y="458441"/>
            <a:ext cx="2230107" cy="1916498"/>
            <a:chOff x="0" y="0"/>
            <a:chExt cx="812800" cy="698500"/>
          </a:xfrm>
        </p:grpSpPr>
        <p:sp>
          <p:nvSpPr>
            <p:cNvPr name="Freeform 38" id="38"/>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gradFill rotWithShape="true">
              <a:gsLst>
                <a:gs pos="0">
                  <a:srgbClr val="221C40">
                    <a:alpha val="100000"/>
                  </a:srgbClr>
                </a:gs>
                <a:gs pos="50000">
                  <a:srgbClr val="6A1637">
                    <a:alpha val="100000"/>
                  </a:srgbClr>
                </a:gs>
                <a:gs pos="100000">
                  <a:srgbClr val="E08D69">
                    <a:alpha val="100000"/>
                  </a:srgbClr>
                </a:gs>
              </a:gsLst>
              <a:lin ang="2700000"/>
            </a:gradFill>
            <a:ln w="190500" cap="sq">
              <a:solidFill>
                <a:srgbClr val="404040"/>
              </a:solidFill>
              <a:prstDash val="solid"/>
              <a:miter/>
            </a:ln>
          </p:spPr>
        </p:sp>
        <p:sp>
          <p:nvSpPr>
            <p:cNvPr name="TextBox 39" id="39"/>
            <p:cNvSpPr txBox="true"/>
            <p:nvPr/>
          </p:nvSpPr>
          <p:spPr>
            <a:xfrm>
              <a:off x="114300" y="-28575"/>
              <a:ext cx="584200" cy="727075"/>
            </a:xfrm>
            <a:prstGeom prst="rect">
              <a:avLst/>
            </a:prstGeom>
          </p:spPr>
          <p:txBody>
            <a:bodyPr anchor="ctr" rtlCol="false" tIns="50800" lIns="50800" bIns="50800" rIns="50800"/>
            <a:lstStyle/>
            <a:p>
              <a:pPr algn="ctr">
                <a:lnSpc>
                  <a:spcPts val="1960"/>
                </a:lnSpc>
                <a:spcBef>
                  <a:spcPct val="0"/>
                </a:spcBef>
              </a:pPr>
            </a:p>
          </p:txBody>
        </p:sp>
      </p:grpSp>
      <p:grpSp>
        <p:nvGrpSpPr>
          <p:cNvPr name="Group 40" id="40"/>
          <p:cNvGrpSpPr/>
          <p:nvPr/>
        </p:nvGrpSpPr>
        <p:grpSpPr>
          <a:xfrm rot="0">
            <a:off x="6638667" y="2374939"/>
            <a:ext cx="2230107" cy="1916498"/>
            <a:chOff x="0" y="0"/>
            <a:chExt cx="812800" cy="698500"/>
          </a:xfrm>
        </p:grpSpPr>
        <p:sp>
          <p:nvSpPr>
            <p:cNvPr name="Freeform 41" id="41"/>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gradFill rotWithShape="true">
              <a:gsLst>
                <a:gs pos="0">
                  <a:srgbClr val="221C40">
                    <a:alpha val="100000"/>
                  </a:srgbClr>
                </a:gs>
                <a:gs pos="50000">
                  <a:srgbClr val="6A1637">
                    <a:alpha val="100000"/>
                  </a:srgbClr>
                </a:gs>
                <a:gs pos="100000">
                  <a:srgbClr val="E08D69">
                    <a:alpha val="100000"/>
                  </a:srgbClr>
                </a:gs>
              </a:gsLst>
              <a:lin ang="2700000"/>
            </a:gradFill>
            <a:ln w="190500" cap="sq">
              <a:solidFill>
                <a:srgbClr val="404040"/>
              </a:solidFill>
              <a:prstDash val="solid"/>
              <a:miter/>
            </a:ln>
          </p:spPr>
        </p:sp>
        <p:sp>
          <p:nvSpPr>
            <p:cNvPr name="TextBox 42" id="42"/>
            <p:cNvSpPr txBox="true"/>
            <p:nvPr/>
          </p:nvSpPr>
          <p:spPr>
            <a:xfrm>
              <a:off x="114300" y="-28575"/>
              <a:ext cx="584200" cy="727075"/>
            </a:xfrm>
            <a:prstGeom prst="rect">
              <a:avLst/>
            </a:prstGeom>
          </p:spPr>
          <p:txBody>
            <a:bodyPr anchor="ctr" rtlCol="false" tIns="50800" lIns="50800" bIns="50800" rIns="50800"/>
            <a:lstStyle/>
            <a:p>
              <a:pPr algn="ctr">
                <a:lnSpc>
                  <a:spcPts val="1960"/>
                </a:lnSpc>
                <a:spcBef>
                  <a:spcPct val="0"/>
                </a:spcBef>
              </a:pPr>
            </a:p>
          </p:txBody>
        </p:sp>
      </p:grpSp>
      <p:grpSp>
        <p:nvGrpSpPr>
          <p:cNvPr name="Group 43" id="43"/>
          <p:cNvGrpSpPr/>
          <p:nvPr/>
        </p:nvGrpSpPr>
        <p:grpSpPr>
          <a:xfrm rot="0">
            <a:off x="7753721" y="4291437"/>
            <a:ext cx="2230107" cy="1916498"/>
            <a:chOff x="0" y="0"/>
            <a:chExt cx="812800" cy="698500"/>
          </a:xfrm>
        </p:grpSpPr>
        <p:sp>
          <p:nvSpPr>
            <p:cNvPr name="Freeform 44" id="44"/>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solidFill>
              <a:srgbClr val="501233"/>
            </a:solidFill>
            <a:ln w="190500" cap="sq">
              <a:solidFill>
                <a:srgbClr val="404040"/>
              </a:solidFill>
              <a:prstDash val="solid"/>
              <a:miter/>
            </a:ln>
          </p:spPr>
        </p:sp>
        <p:sp>
          <p:nvSpPr>
            <p:cNvPr name="TextBox 45" id="45"/>
            <p:cNvSpPr txBox="true"/>
            <p:nvPr/>
          </p:nvSpPr>
          <p:spPr>
            <a:xfrm>
              <a:off x="114300" y="-28575"/>
              <a:ext cx="584200" cy="727075"/>
            </a:xfrm>
            <a:prstGeom prst="rect">
              <a:avLst/>
            </a:prstGeom>
          </p:spPr>
          <p:txBody>
            <a:bodyPr anchor="ctr" rtlCol="false" tIns="50800" lIns="50800" bIns="50800" rIns="50800"/>
            <a:lstStyle/>
            <a:p>
              <a:pPr algn="ctr">
                <a:lnSpc>
                  <a:spcPts val="1960"/>
                </a:lnSpc>
                <a:spcBef>
                  <a:spcPct val="0"/>
                </a:spcBef>
              </a:pPr>
            </a:p>
          </p:txBody>
        </p:sp>
      </p:grpSp>
      <p:grpSp>
        <p:nvGrpSpPr>
          <p:cNvPr name="Group 46" id="46"/>
          <p:cNvGrpSpPr/>
          <p:nvPr/>
        </p:nvGrpSpPr>
        <p:grpSpPr>
          <a:xfrm rot="0">
            <a:off x="8868774" y="6207936"/>
            <a:ext cx="2230107" cy="1916498"/>
            <a:chOff x="0" y="0"/>
            <a:chExt cx="812800" cy="698500"/>
          </a:xfrm>
        </p:grpSpPr>
        <p:sp>
          <p:nvSpPr>
            <p:cNvPr name="Freeform 47" id="47"/>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gradFill rotWithShape="true">
              <a:gsLst>
                <a:gs pos="0">
                  <a:srgbClr val="221C40">
                    <a:alpha val="100000"/>
                  </a:srgbClr>
                </a:gs>
                <a:gs pos="50000">
                  <a:srgbClr val="6A1637">
                    <a:alpha val="100000"/>
                  </a:srgbClr>
                </a:gs>
                <a:gs pos="100000">
                  <a:srgbClr val="E08D69">
                    <a:alpha val="100000"/>
                  </a:srgbClr>
                </a:gs>
              </a:gsLst>
              <a:lin ang="2700000"/>
            </a:gradFill>
            <a:ln w="190500" cap="sq">
              <a:solidFill>
                <a:srgbClr val="404040"/>
              </a:solidFill>
              <a:prstDash val="solid"/>
              <a:miter/>
            </a:ln>
          </p:spPr>
        </p:sp>
        <p:sp>
          <p:nvSpPr>
            <p:cNvPr name="TextBox 48" id="48"/>
            <p:cNvSpPr txBox="true"/>
            <p:nvPr/>
          </p:nvSpPr>
          <p:spPr>
            <a:xfrm>
              <a:off x="114300" y="-28575"/>
              <a:ext cx="584200" cy="727075"/>
            </a:xfrm>
            <a:prstGeom prst="rect">
              <a:avLst/>
            </a:prstGeom>
          </p:spPr>
          <p:txBody>
            <a:bodyPr anchor="ctr" rtlCol="false" tIns="50800" lIns="50800" bIns="50800" rIns="50800"/>
            <a:lstStyle/>
            <a:p>
              <a:pPr algn="ctr">
                <a:lnSpc>
                  <a:spcPts val="1960"/>
                </a:lnSpc>
                <a:spcBef>
                  <a:spcPct val="0"/>
                </a:spcBef>
              </a:pPr>
            </a:p>
          </p:txBody>
        </p:sp>
      </p:grpSp>
      <p:sp>
        <p:nvSpPr>
          <p:cNvPr name="TextBox 49" id="49"/>
          <p:cNvSpPr txBox="true"/>
          <p:nvPr/>
        </p:nvSpPr>
        <p:spPr>
          <a:xfrm rot="0">
            <a:off x="6112020" y="1128995"/>
            <a:ext cx="1053294" cy="715408"/>
          </a:xfrm>
          <a:prstGeom prst="rect">
            <a:avLst/>
          </a:prstGeom>
        </p:spPr>
        <p:txBody>
          <a:bodyPr anchor="t" rtlCol="false" tIns="0" lIns="0" bIns="0" rIns="0">
            <a:spAutoFit/>
          </a:bodyPr>
          <a:lstStyle/>
          <a:p>
            <a:pPr algn="ctr">
              <a:lnSpc>
                <a:spcPts val="5868"/>
              </a:lnSpc>
            </a:pPr>
            <a:r>
              <a:rPr lang="en-US" b="true" sz="4191">
                <a:solidFill>
                  <a:srgbClr val="FFFFFF"/>
                </a:solidFill>
                <a:latin typeface="Public Sans Bold"/>
                <a:ea typeface="Public Sans Bold"/>
                <a:cs typeface="Public Sans Bold"/>
                <a:sym typeface="Public Sans Bold"/>
              </a:rPr>
              <a:t>01</a:t>
            </a:r>
          </a:p>
        </p:txBody>
      </p:sp>
      <p:sp>
        <p:nvSpPr>
          <p:cNvPr name="TextBox 50" id="50"/>
          <p:cNvSpPr txBox="true"/>
          <p:nvPr/>
        </p:nvSpPr>
        <p:spPr>
          <a:xfrm rot="0">
            <a:off x="7227074" y="3045494"/>
            <a:ext cx="1053294" cy="715408"/>
          </a:xfrm>
          <a:prstGeom prst="rect">
            <a:avLst/>
          </a:prstGeom>
        </p:spPr>
        <p:txBody>
          <a:bodyPr anchor="t" rtlCol="false" tIns="0" lIns="0" bIns="0" rIns="0">
            <a:spAutoFit/>
          </a:bodyPr>
          <a:lstStyle/>
          <a:p>
            <a:pPr algn="ctr">
              <a:lnSpc>
                <a:spcPts val="5868"/>
              </a:lnSpc>
            </a:pPr>
            <a:r>
              <a:rPr lang="en-US" b="true" sz="4191">
                <a:solidFill>
                  <a:srgbClr val="FFFFFF"/>
                </a:solidFill>
                <a:latin typeface="Public Sans Bold"/>
                <a:ea typeface="Public Sans Bold"/>
                <a:cs typeface="Public Sans Bold"/>
                <a:sym typeface="Public Sans Bold"/>
              </a:rPr>
              <a:t>02</a:t>
            </a:r>
          </a:p>
        </p:txBody>
      </p:sp>
      <p:sp>
        <p:nvSpPr>
          <p:cNvPr name="TextBox 51" id="51"/>
          <p:cNvSpPr txBox="true"/>
          <p:nvPr/>
        </p:nvSpPr>
        <p:spPr>
          <a:xfrm rot="0">
            <a:off x="8342127" y="4961992"/>
            <a:ext cx="1053294" cy="715408"/>
          </a:xfrm>
          <a:prstGeom prst="rect">
            <a:avLst/>
          </a:prstGeom>
        </p:spPr>
        <p:txBody>
          <a:bodyPr anchor="t" rtlCol="false" tIns="0" lIns="0" bIns="0" rIns="0">
            <a:spAutoFit/>
          </a:bodyPr>
          <a:lstStyle/>
          <a:p>
            <a:pPr algn="ctr">
              <a:lnSpc>
                <a:spcPts val="5868"/>
              </a:lnSpc>
            </a:pPr>
            <a:r>
              <a:rPr lang="en-US" b="true" sz="4191">
                <a:solidFill>
                  <a:srgbClr val="FFFFFF"/>
                </a:solidFill>
                <a:latin typeface="Public Sans Bold"/>
                <a:ea typeface="Public Sans Bold"/>
                <a:cs typeface="Public Sans Bold"/>
                <a:sym typeface="Public Sans Bold"/>
              </a:rPr>
              <a:t>03</a:t>
            </a:r>
          </a:p>
        </p:txBody>
      </p:sp>
      <p:sp>
        <p:nvSpPr>
          <p:cNvPr name="TextBox 52" id="52"/>
          <p:cNvSpPr txBox="true"/>
          <p:nvPr/>
        </p:nvSpPr>
        <p:spPr>
          <a:xfrm rot="0">
            <a:off x="9457181" y="6878490"/>
            <a:ext cx="1053294" cy="715408"/>
          </a:xfrm>
          <a:prstGeom prst="rect">
            <a:avLst/>
          </a:prstGeom>
        </p:spPr>
        <p:txBody>
          <a:bodyPr anchor="t" rtlCol="false" tIns="0" lIns="0" bIns="0" rIns="0">
            <a:spAutoFit/>
          </a:bodyPr>
          <a:lstStyle/>
          <a:p>
            <a:pPr algn="ctr">
              <a:lnSpc>
                <a:spcPts val="5868"/>
              </a:lnSpc>
            </a:pPr>
            <a:r>
              <a:rPr lang="en-US" b="true" sz="4191">
                <a:solidFill>
                  <a:srgbClr val="FFFFFF"/>
                </a:solidFill>
                <a:latin typeface="Public Sans Bold"/>
                <a:ea typeface="Public Sans Bold"/>
                <a:cs typeface="Public Sans Bold"/>
                <a:sym typeface="Public Sans Bold"/>
              </a:rPr>
              <a:t>04</a:t>
            </a:r>
          </a:p>
        </p:txBody>
      </p:sp>
      <p:sp>
        <p:nvSpPr>
          <p:cNvPr name="TextBox 53" id="53"/>
          <p:cNvSpPr txBox="true"/>
          <p:nvPr/>
        </p:nvSpPr>
        <p:spPr>
          <a:xfrm rot="0">
            <a:off x="7873182" y="779439"/>
            <a:ext cx="4315599" cy="326984"/>
          </a:xfrm>
          <a:prstGeom prst="rect">
            <a:avLst/>
          </a:prstGeom>
        </p:spPr>
        <p:txBody>
          <a:bodyPr anchor="t" rtlCol="false" tIns="0" lIns="0" bIns="0" rIns="0">
            <a:spAutoFit/>
          </a:bodyPr>
          <a:lstStyle/>
          <a:p>
            <a:pPr algn="l">
              <a:lnSpc>
                <a:spcPts val="2593"/>
              </a:lnSpc>
            </a:pPr>
            <a:r>
              <a:rPr lang="en-US" b="true" sz="2357" spc="117">
                <a:solidFill>
                  <a:srgbClr val="404040"/>
                </a:solidFill>
                <a:latin typeface="Public Sans Bold"/>
                <a:ea typeface="Public Sans Bold"/>
                <a:cs typeface="Public Sans Bold"/>
                <a:sym typeface="Public Sans Bold"/>
              </a:rPr>
              <a:t>COLECTAREA DATELOR</a:t>
            </a:r>
          </a:p>
        </p:txBody>
      </p:sp>
      <p:sp>
        <p:nvSpPr>
          <p:cNvPr name="TextBox 54" id="54"/>
          <p:cNvSpPr txBox="true"/>
          <p:nvPr/>
        </p:nvSpPr>
        <p:spPr>
          <a:xfrm rot="0">
            <a:off x="8991254" y="2590744"/>
            <a:ext cx="4689222" cy="643074"/>
          </a:xfrm>
          <a:prstGeom prst="rect">
            <a:avLst/>
          </a:prstGeom>
        </p:spPr>
        <p:txBody>
          <a:bodyPr anchor="t" rtlCol="false" tIns="0" lIns="0" bIns="0" rIns="0">
            <a:spAutoFit/>
          </a:bodyPr>
          <a:lstStyle/>
          <a:p>
            <a:pPr algn="l">
              <a:lnSpc>
                <a:spcPts val="2593"/>
              </a:lnSpc>
            </a:pPr>
            <a:r>
              <a:rPr lang="en-US" b="true" sz="2357" spc="117">
                <a:solidFill>
                  <a:srgbClr val="404040"/>
                </a:solidFill>
                <a:latin typeface="Public Sans Bold"/>
                <a:ea typeface="Public Sans Bold"/>
                <a:cs typeface="Public Sans Bold"/>
                <a:sym typeface="Public Sans Bold"/>
              </a:rPr>
              <a:t>ORGANIZAREA ȘI CURĂȚAREA DATELOR</a:t>
            </a:r>
          </a:p>
        </p:txBody>
      </p:sp>
      <p:sp>
        <p:nvSpPr>
          <p:cNvPr name="TextBox 55" id="55"/>
          <p:cNvSpPr txBox="true"/>
          <p:nvPr/>
        </p:nvSpPr>
        <p:spPr>
          <a:xfrm rot="0">
            <a:off x="10109555" y="4612436"/>
            <a:ext cx="4146727" cy="326984"/>
          </a:xfrm>
          <a:prstGeom prst="rect">
            <a:avLst/>
          </a:prstGeom>
        </p:spPr>
        <p:txBody>
          <a:bodyPr anchor="t" rtlCol="false" tIns="0" lIns="0" bIns="0" rIns="0">
            <a:spAutoFit/>
          </a:bodyPr>
          <a:lstStyle/>
          <a:p>
            <a:pPr algn="l">
              <a:lnSpc>
                <a:spcPts val="2593"/>
              </a:lnSpc>
            </a:pPr>
            <a:r>
              <a:rPr lang="en-US" b="true" sz="2357" spc="117">
                <a:solidFill>
                  <a:srgbClr val="404040"/>
                </a:solidFill>
                <a:latin typeface="Public Sans Bold"/>
                <a:ea typeface="Public Sans Bold"/>
                <a:cs typeface="Public Sans Bold"/>
                <a:sym typeface="Public Sans Bold"/>
              </a:rPr>
              <a:t>ANALIZA DESCRIPTIVĂ</a:t>
            </a:r>
          </a:p>
        </p:txBody>
      </p:sp>
      <p:sp>
        <p:nvSpPr>
          <p:cNvPr name="TextBox 56" id="56"/>
          <p:cNvSpPr txBox="true"/>
          <p:nvPr/>
        </p:nvSpPr>
        <p:spPr>
          <a:xfrm rot="0">
            <a:off x="11227100" y="6528934"/>
            <a:ext cx="4341468" cy="326984"/>
          </a:xfrm>
          <a:prstGeom prst="rect">
            <a:avLst/>
          </a:prstGeom>
        </p:spPr>
        <p:txBody>
          <a:bodyPr anchor="t" rtlCol="false" tIns="0" lIns="0" bIns="0" rIns="0">
            <a:spAutoFit/>
          </a:bodyPr>
          <a:lstStyle/>
          <a:p>
            <a:pPr algn="l">
              <a:lnSpc>
                <a:spcPts val="2593"/>
              </a:lnSpc>
            </a:pPr>
            <a:r>
              <a:rPr lang="en-US" b="true" sz="2357" spc="117">
                <a:solidFill>
                  <a:srgbClr val="404040"/>
                </a:solidFill>
                <a:latin typeface="Public Sans Bold"/>
                <a:ea typeface="Public Sans Bold"/>
                <a:cs typeface="Public Sans Bold"/>
                <a:sym typeface="Public Sans Bold"/>
              </a:rPr>
              <a:t>MODELAREA STATISTICĂ</a:t>
            </a:r>
          </a:p>
        </p:txBody>
      </p:sp>
      <p:sp>
        <p:nvSpPr>
          <p:cNvPr name="TextBox 57" id="57"/>
          <p:cNvSpPr txBox="true"/>
          <p:nvPr/>
        </p:nvSpPr>
        <p:spPr>
          <a:xfrm rot="0">
            <a:off x="7873182" y="1595530"/>
            <a:ext cx="4731599" cy="592251"/>
          </a:xfrm>
          <a:prstGeom prst="rect">
            <a:avLst/>
          </a:prstGeom>
        </p:spPr>
        <p:txBody>
          <a:bodyPr anchor="t" rtlCol="false" tIns="0" lIns="0" bIns="0" rIns="0">
            <a:spAutoFit/>
          </a:bodyPr>
          <a:lstStyle/>
          <a:p>
            <a:pPr algn="l">
              <a:lnSpc>
                <a:spcPts val="2305"/>
              </a:lnSpc>
            </a:pPr>
            <a:r>
              <a:rPr lang="en-US" sz="2095">
                <a:solidFill>
                  <a:srgbClr val="404040"/>
                </a:solidFill>
                <a:latin typeface="Public Sans"/>
                <a:ea typeface="Public Sans"/>
                <a:cs typeface="Public Sans"/>
                <a:sym typeface="Public Sans"/>
              </a:rPr>
              <a:t>Alegerea surselor și metodelor potrivite pentru a obține date fiabile.</a:t>
            </a:r>
          </a:p>
        </p:txBody>
      </p:sp>
      <p:sp>
        <p:nvSpPr>
          <p:cNvPr name="TextBox 58" id="58"/>
          <p:cNvSpPr txBox="true"/>
          <p:nvPr/>
        </p:nvSpPr>
        <p:spPr>
          <a:xfrm rot="0">
            <a:off x="8991254" y="3374779"/>
            <a:ext cx="4579751" cy="875068"/>
          </a:xfrm>
          <a:prstGeom prst="rect">
            <a:avLst/>
          </a:prstGeom>
        </p:spPr>
        <p:txBody>
          <a:bodyPr anchor="t" rtlCol="false" tIns="0" lIns="0" bIns="0" rIns="0">
            <a:spAutoFit/>
          </a:bodyPr>
          <a:lstStyle/>
          <a:p>
            <a:pPr algn="l">
              <a:lnSpc>
                <a:spcPts val="2305"/>
              </a:lnSpc>
            </a:pPr>
            <a:r>
              <a:rPr lang="en-US" sz="2095">
                <a:solidFill>
                  <a:srgbClr val="404040"/>
                </a:solidFill>
                <a:latin typeface="Public Sans"/>
                <a:ea typeface="Public Sans"/>
                <a:cs typeface="Public Sans"/>
                <a:sym typeface="Public Sans"/>
              </a:rPr>
              <a:t>Eliminarea erorilor, gestionarea valorilor lipsă și pregătirea datelor pentru analiză.</a:t>
            </a:r>
          </a:p>
        </p:txBody>
      </p:sp>
      <p:sp>
        <p:nvSpPr>
          <p:cNvPr name="TextBox 59" id="59"/>
          <p:cNvSpPr txBox="true"/>
          <p:nvPr/>
        </p:nvSpPr>
        <p:spPr>
          <a:xfrm rot="0">
            <a:off x="10109555" y="5287786"/>
            <a:ext cx="4315599" cy="875068"/>
          </a:xfrm>
          <a:prstGeom prst="rect">
            <a:avLst/>
          </a:prstGeom>
        </p:spPr>
        <p:txBody>
          <a:bodyPr anchor="t" rtlCol="false" tIns="0" lIns="0" bIns="0" rIns="0">
            <a:spAutoFit/>
          </a:bodyPr>
          <a:lstStyle/>
          <a:p>
            <a:pPr algn="l">
              <a:lnSpc>
                <a:spcPts val="2305"/>
              </a:lnSpc>
            </a:pPr>
            <a:r>
              <a:rPr lang="en-US" sz="2095">
                <a:solidFill>
                  <a:srgbClr val="404040"/>
                </a:solidFill>
                <a:latin typeface="Public Sans"/>
                <a:ea typeface="Public Sans"/>
                <a:cs typeface="Public Sans"/>
                <a:sym typeface="Public Sans"/>
              </a:rPr>
              <a:t>Utilizarea măsurilor statistice pentru a înțelege distribuția și variabilitatea datelor.</a:t>
            </a:r>
          </a:p>
        </p:txBody>
      </p:sp>
      <p:sp>
        <p:nvSpPr>
          <p:cNvPr name="TextBox 60" id="60"/>
          <p:cNvSpPr txBox="true"/>
          <p:nvPr/>
        </p:nvSpPr>
        <p:spPr>
          <a:xfrm rot="0">
            <a:off x="11210747" y="7213810"/>
            <a:ext cx="4533136" cy="875068"/>
          </a:xfrm>
          <a:prstGeom prst="rect">
            <a:avLst/>
          </a:prstGeom>
        </p:spPr>
        <p:txBody>
          <a:bodyPr anchor="t" rtlCol="false" tIns="0" lIns="0" bIns="0" rIns="0">
            <a:spAutoFit/>
          </a:bodyPr>
          <a:lstStyle/>
          <a:p>
            <a:pPr algn="l">
              <a:lnSpc>
                <a:spcPts val="2305"/>
              </a:lnSpc>
            </a:pPr>
            <a:r>
              <a:rPr lang="en-US" sz="2095">
                <a:solidFill>
                  <a:srgbClr val="404040"/>
                </a:solidFill>
                <a:latin typeface="Public Sans"/>
                <a:ea typeface="Public Sans"/>
                <a:cs typeface="Public Sans"/>
                <a:sym typeface="Public Sans"/>
              </a:rPr>
              <a:t>Aplicarea metodelor matematice pentru a identifica relații între variabile și a face predicții.</a:t>
            </a:r>
          </a:p>
        </p:txBody>
      </p:sp>
      <p:grpSp>
        <p:nvGrpSpPr>
          <p:cNvPr name="Group 61" id="61"/>
          <p:cNvGrpSpPr/>
          <p:nvPr/>
        </p:nvGrpSpPr>
        <p:grpSpPr>
          <a:xfrm rot="0">
            <a:off x="11570548" y="9082683"/>
            <a:ext cx="5914194" cy="958249"/>
            <a:chOff x="0" y="0"/>
            <a:chExt cx="3762375" cy="609600"/>
          </a:xfrm>
        </p:grpSpPr>
        <p:sp>
          <p:nvSpPr>
            <p:cNvPr name="Freeform 62" id="62"/>
            <p:cNvSpPr/>
            <p:nvPr/>
          </p:nvSpPr>
          <p:spPr>
            <a:xfrm flipH="false" flipV="false" rot="0">
              <a:off x="0" y="0"/>
              <a:ext cx="3762375" cy="609600"/>
            </a:xfrm>
            <a:custGeom>
              <a:avLst/>
              <a:gdLst/>
              <a:ahLst/>
              <a:cxnLst/>
              <a:rect r="r" b="b" t="t" l="l"/>
              <a:pathLst>
                <a:path h="609600" w="3762375">
                  <a:moveTo>
                    <a:pt x="203200" y="0"/>
                  </a:moveTo>
                  <a:lnTo>
                    <a:pt x="3762375" y="0"/>
                  </a:lnTo>
                  <a:lnTo>
                    <a:pt x="3559175" y="609600"/>
                  </a:lnTo>
                  <a:lnTo>
                    <a:pt x="0" y="609600"/>
                  </a:lnTo>
                  <a:lnTo>
                    <a:pt x="203200" y="0"/>
                  </a:lnTo>
                  <a:close/>
                </a:path>
              </a:pathLst>
            </a:custGeom>
            <a:solidFill>
              <a:srgbClr val="E1C59A"/>
            </a:solidFill>
          </p:spPr>
        </p:sp>
        <p:sp>
          <p:nvSpPr>
            <p:cNvPr name="TextBox 63" id="63"/>
            <p:cNvSpPr txBox="true"/>
            <p:nvPr/>
          </p:nvSpPr>
          <p:spPr>
            <a:xfrm>
              <a:off x="101600" y="-28575"/>
              <a:ext cx="3559175" cy="638175"/>
            </a:xfrm>
            <a:prstGeom prst="rect">
              <a:avLst/>
            </a:prstGeom>
          </p:spPr>
          <p:txBody>
            <a:bodyPr anchor="ctr" rtlCol="false" tIns="50800" lIns="50800" bIns="50800" rIns="50800"/>
            <a:lstStyle/>
            <a:p>
              <a:pPr algn="ctr">
                <a:lnSpc>
                  <a:spcPts val="1960"/>
                </a:lnSpc>
              </a:pPr>
            </a:p>
          </p:txBody>
        </p:sp>
      </p:grpSp>
      <p:sp>
        <p:nvSpPr>
          <p:cNvPr name="Freeform 64" id="64"/>
          <p:cNvSpPr/>
          <p:nvPr/>
        </p:nvSpPr>
        <p:spPr>
          <a:xfrm flipH="false" flipV="false" rot="0">
            <a:off x="11699995" y="9082683"/>
            <a:ext cx="5784747" cy="297602"/>
          </a:xfrm>
          <a:custGeom>
            <a:avLst/>
            <a:gdLst/>
            <a:ahLst/>
            <a:cxnLst/>
            <a:rect r="r" b="b" t="t" l="l"/>
            <a:pathLst>
              <a:path h="297602" w="5784747">
                <a:moveTo>
                  <a:pt x="0" y="0"/>
                </a:moveTo>
                <a:lnTo>
                  <a:pt x="5784747" y="0"/>
                </a:lnTo>
                <a:lnTo>
                  <a:pt x="5784747" y="297602"/>
                </a:lnTo>
                <a:lnTo>
                  <a:pt x="0" y="297602"/>
                </a:lnTo>
                <a:lnTo>
                  <a:pt x="0" y="0"/>
                </a:lnTo>
                <a:close/>
              </a:path>
            </a:pathLst>
          </a:custGeom>
          <a:blipFill>
            <a:blip r:embed="rId2">
              <a:alphaModFix amt="19999"/>
            </a:blip>
            <a:stretch>
              <a:fillRect l="-51107" t="-1628112" r="0" b="0"/>
            </a:stretch>
          </a:blipFill>
        </p:spPr>
      </p:sp>
      <p:grpSp>
        <p:nvGrpSpPr>
          <p:cNvPr name="Group 65" id="65"/>
          <p:cNvGrpSpPr/>
          <p:nvPr/>
        </p:nvGrpSpPr>
        <p:grpSpPr>
          <a:xfrm rot="0">
            <a:off x="11570548" y="8124434"/>
            <a:ext cx="5914194" cy="958249"/>
            <a:chOff x="0" y="0"/>
            <a:chExt cx="3762375" cy="609600"/>
          </a:xfrm>
        </p:grpSpPr>
        <p:sp>
          <p:nvSpPr>
            <p:cNvPr name="Freeform 66" id="66"/>
            <p:cNvSpPr/>
            <p:nvPr/>
          </p:nvSpPr>
          <p:spPr>
            <a:xfrm flipH="false" flipV="false" rot="0">
              <a:off x="0" y="0"/>
              <a:ext cx="3762375" cy="609600"/>
            </a:xfrm>
            <a:custGeom>
              <a:avLst/>
              <a:gdLst/>
              <a:ahLst/>
              <a:cxnLst/>
              <a:rect r="r" b="b" t="t" l="l"/>
              <a:pathLst>
                <a:path h="609600" w="3762375">
                  <a:moveTo>
                    <a:pt x="3559175" y="0"/>
                  </a:moveTo>
                  <a:lnTo>
                    <a:pt x="0" y="0"/>
                  </a:lnTo>
                  <a:lnTo>
                    <a:pt x="203200" y="609600"/>
                  </a:lnTo>
                  <a:lnTo>
                    <a:pt x="3762375" y="609600"/>
                  </a:lnTo>
                  <a:lnTo>
                    <a:pt x="3559175" y="0"/>
                  </a:lnTo>
                  <a:close/>
                </a:path>
              </a:pathLst>
            </a:custGeom>
            <a:solidFill>
              <a:srgbClr val="EFD6B1"/>
            </a:solidFill>
          </p:spPr>
        </p:sp>
        <p:sp>
          <p:nvSpPr>
            <p:cNvPr name="TextBox 67" id="67"/>
            <p:cNvSpPr txBox="true"/>
            <p:nvPr/>
          </p:nvSpPr>
          <p:spPr>
            <a:xfrm>
              <a:off x="101600" y="-28575"/>
              <a:ext cx="3559175" cy="638175"/>
            </a:xfrm>
            <a:prstGeom prst="rect">
              <a:avLst/>
            </a:prstGeom>
          </p:spPr>
          <p:txBody>
            <a:bodyPr anchor="ctr" rtlCol="false" tIns="50800" lIns="50800" bIns="50800" rIns="50800"/>
            <a:lstStyle/>
            <a:p>
              <a:pPr algn="ctr">
                <a:lnSpc>
                  <a:spcPts val="1960"/>
                </a:lnSpc>
              </a:pPr>
            </a:p>
          </p:txBody>
        </p:sp>
      </p:grpSp>
      <p:grpSp>
        <p:nvGrpSpPr>
          <p:cNvPr name="Group 68" id="68"/>
          <p:cNvGrpSpPr/>
          <p:nvPr/>
        </p:nvGrpSpPr>
        <p:grpSpPr>
          <a:xfrm rot="0">
            <a:off x="9983828" y="8124434"/>
            <a:ext cx="2230107" cy="1916498"/>
            <a:chOff x="0" y="0"/>
            <a:chExt cx="812800" cy="698500"/>
          </a:xfrm>
        </p:grpSpPr>
        <p:sp>
          <p:nvSpPr>
            <p:cNvPr name="Freeform 69" id="69"/>
            <p:cNvSpPr/>
            <p:nvPr/>
          </p:nvSpPr>
          <p:spPr>
            <a:xfrm flipH="false" flipV="false" rot="0">
              <a:off x="0" y="0"/>
              <a:ext cx="812800" cy="698500"/>
            </a:xfrm>
            <a:custGeom>
              <a:avLst/>
              <a:gdLst/>
              <a:ahLst/>
              <a:cxnLst/>
              <a:rect r="r" b="b" t="t" l="l"/>
              <a:pathLst>
                <a:path h="698500" w="812800">
                  <a:moveTo>
                    <a:pt x="812800" y="349250"/>
                  </a:moveTo>
                  <a:lnTo>
                    <a:pt x="609600" y="698500"/>
                  </a:lnTo>
                  <a:lnTo>
                    <a:pt x="203200" y="698500"/>
                  </a:lnTo>
                  <a:lnTo>
                    <a:pt x="0" y="349250"/>
                  </a:lnTo>
                  <a:lnTo>
                    <a:pt x="203200" y="0"/>
                  </a:lnTo>
                  <a:lnTo>
                    <a:pt x="609600" y="0"/>
                  </a:lnTo>
                  <a:lnTo>
                    <a:pt x="812800" y="349250"/>
                  </a:lnTo>
                  <a:close/>
                </a:path>
              </a:pathLst>
            </a:custGeom>
            <a:gradFill rotWithShape="true">
              <a:gsLst>
                <a:gs pos="0">
                  <a:srgbClr val="221C40">
                    <a:alpha val="100000"/>
                  </a:srgbClr>
                </a:gs>
                <a:gs pos="50000">
                  <a:srgbClr val="6A1637">
                    <a:alpha val="100000"/>
                  </a:srgbClr>
                </a:gs>
                <a:gs pos="100000">
                  <a:srgbClr val="E08D69">
                    <a:alpha val="100000"/>
                  </a:srgbClr>
                </a:gs>
              </a:gsLst>
              <a:lin ang="2700000"/>
            </a:gradFill>
            <a:ln w="190500" cap="sq">
              <a:solidFill>
                <a:srgbClr val="404040"/>
              </a:solidFill>
              <a:prstDash val="solid"/>
              <a:miter/>
            </a:ln>
          </p:spPr>
        </p:sp>
        <p:sp>
          <p:nvSpPr>
            <p:cNvPr name="TextBox 70" id="70"/>
            <p:cNvSpPr txBox="true"/>
            <p:nvPr/>
          </p:nvSpPr>
          <p:spPr>
            <a:xfrm>
              <a:off x="114300" y="-28575"/>
              <a:ext cx="584200" cy="727075"/>
            </a:xfrm>
            <a:prstGeom prst="rect">
              <a:avLst/>
            </a:prstGeom>
          </p:spPr>
          <p:txBody>
            <a:bodyPr anchor="ctr" rtlCol="false" tIns="50800" lIns="50800" bIns="50800" rIns="50800"/>
            <a:lstStyle/>
            <a:p>
              <a:pPr algn="ctr">
                <a:lnSpc>
                  <a:spcPts val="1960"/>
                </a:lnSpc>
                <a:spcBef>
                  <a:spcPct val="0"/>
                </a:spcBef>
              </a:pPr>
            </a:p>
          </p:txBody>
        </p:sp>
      </p:grpSp>
      <p:sp>
        <p:nvSpPr>
          <p:cNvPr name="TextBox 71" id="71"/>
          <p:cNvSpPr txBox="true"/>
          <p:nvPr/>
        </p:nvSpPr>
        <p:spPr>
          <a:xfrm rot="0">
            <a:off x="10572234" y="8794988"/>
            <a:ext cx="1053294" cy="711249"/>
          </a:xfrm>
          <a:prstGeom prst="rect">
            <a:avLst/>
          </a:prstGeom>
        </p:spPr>
        <p:txBody>
          <a:bodyPr anchor="t" rtlCol="false" tIns="0" lIns="0" bIns="0" rIns="0">
            <a:spAutoFit/>
          </a:bodyPr>
          <a:lstStyle/>
          <a:p>
            <a:pPr algn="ctr">
              <a:lnSpc>
                <a:spcPts val="5868"/>
              </a:lnSpc>
            </a:pPr>
            <a:r>
              <a:rPr lang="en-US" b="true" sz="4191">
                <a:solidFill>
                  <a:srgbClr val="FFFFFF"/>
                </a:solidFill>
                <a:latin typeface="Public Sans Bold"/>
                <a:ea typeface="Public Sans Bold"/>
                <a:cs typeface="Public Sans Bold"/>
                <a:sym typeface="Public Sans Bold"/>
              </a:rPr>
              <a:t>05</a:t>
            </a:r>
          </a:p>
        </p:txBody>
      </p:sp>
      <p:sp>
        <p:nvSpPr>
          <p:cNvPr name="TextBox 72" id="72"/>
          <p:cNvSpPr txBox="true"/>
          <p:nvPr/>
        </p:nvSpPr>
        <p:spPr>
          <a:xfrm rot="0">
            <a:off x="12342153" y="8324459"/>
            <a:ext cx="4917468" cy="643074"/>
          </a:xfrm>
          <a:prstGeom prst="rect">
            <a:avLst/>
          </a:prstGeom>
        </p:spPr>
        <p:txBody>
          <a:bodyPr anchor="t" rtlCol="false" tIns="0" lIns="0" bIns="0" rIns="0">
            <a:spAutoFit/>
          </a:bodyPr>
          <a:lstStyle/>
          <a:p>
            <a:pPr algn="l">
              <a:lnSpc>
                <a:spcPts val="2593"/>
              </a:lnSpc>
            </a:pPr>
            <a:r>
              <a:rPr lang="en-US" b="true" sz="2357" spc="117">
                <a:solidFill>
                  <a:srgbClr val="404040"/>
                </a:solidFill>
                <a:latin typeface="Public Sans Bold"/>
                <a:ea typeface="Public Sans Bold"/>
                <a:cs typeface="Public Sans Bold"/>
                <a:sym typeface="Public Sans Bold"/>
              </a:rPr>
              <a:t>PREZENTAREA REZULTATELOR</a:t>
            </a:r>
          </a:p>
        </p:txBody>
      </p:sp>
      <p:sp>
        <p:nvSpPr>
          <p:cNvPr name="TextBox 73" id="73"/>
          <p:cNvSpPr txBox="true"/>
          <p:nvPr/>
        </p:nvSpPr>
        <p:spPr>
          <a:xfrm rot="0">
            <a:off x="12342153" y="9130308"/>
            <a:ext cx="4533136" cy="875068"/>
          </a:xfrm>
          <a:prstGeom prst="rect">
            <a:avLst/>
          </a:prstGeom>
        </p:spPr>
        <p:txBody>
          <a:bodyPr anchor="t" rtlCol="false" tIns="0" lIns="0" bIns="0" rIns="0">
            <a:spAutoFit/>
          </a:bodyPr>
          <a:lstStyle/>
          <a:p>
            <a:pPr algn="l">
              <a:lnSpc>
                <a:spcPts val="2305"/>
              </a:lnSpc>
            </a:pPr>
            <a:r>
              <a:rPr lang="en-US" sz="2095">
                <a:solidFill>
                  <a:srgbClr val="404040"/>
                </a:solidFill>
                <a:latin typeface="Public Sans"/>
                <a:ea typeface="Public Sans"/>
                <a:cs typeface="Public Sans"/>
                <a:sym typeface="Public Sans"/>
              </a:rPr>
              <a:t>Crearea de rapoarte, vizualizări grafice și interpretări pentru comunicarea concluziilor.</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041831" y="0"/>
            <a:ext cx="7246169" cy="10287000"/>
            <a:chOff x="0" y="0"/>
            <a:chExt cx="1801105" cy="2556933"/>
          </a:xfrm>
        </p:grpSpPr>
        <p:sp>
          <p:nvSpPr>
            <p:cNvPr name="Freeform 3" id="3"/>
            <p:cNvSpPr/>
            <p:nvPr/>
          </p:nvSpPr>
          <p:spPr>
            <a:xfrm flipH="false" flipV="false" rot="0">
              <a:off x="0" y="0"/>
              <a:ext cx="1801106" cy="2556933"/>
            </a:xfrm>
            <a:custGeom>
              <a:avLst/>
              <a:gdLst/>
              <a:ahLst/>
              <a:cxnLst/>
              <a:rect r="r" b="b" t="t" l="l"/>
              <a:pathLst>
                <a:path h="2556933" w="1801106">
                  <a:moveTo>
                    <a:pt x="0" y="0"/>
                  </a:moveTo>
                  <a:lnTo>
                    <a:pt x="1801106" y="0"/>
                  </a:lnTo>
                  <a:lnTo>
                    <a:pt x="1801106" y="2556933"/>
                  </a:lnTo>
                  <a:lnTo>
                    <a:pt x="0" y="2556933"/>
                  </a:lnTo>
                  <a:close/>
                </a:path>
              </a:pathLst>
            </a:custGeom>
            <a:gradFill rotWithShape="true">
              <a:gsLst>
                <a:gs pos="0">
                  <a:srgbClr val="221C40">
                    <a:alpha val="100000"/>
                  </a:srgbClr>
                </a:gs>
                <a:gs pos="50000">
                  <a:srgbClr val="6A1637">
                    <a:alpha val="100000"/>
                  </a:srgbClr>
                </a:gs>
                <a:gs pos="100000">
                  <a:srgbClr val="E08D69">
                    <a:alpha val="100000"/>
                  </a:srgbClr>
                </a:gs>
              </a:gsLst>
              <a:lin ang="2700000"/>
            </a:gradFill>
          </p:spPr>
        </p:sp>
        <p:sp>
          <p:nvSpPr>
            <p:cNvPr name="TextBox 4" id="4"/>
            <p:cNvSpPr txBox="true"/>
            <p:nvPr/>
          </p:nvSpPr>
          <p:spPr>
            <a:xfrm>
              <a:off x="0" y="-47625"/>
              <a:ext cx="1801105" cy="2604558"/>
            </a:xfrm>
            <a:prstGeom prst="rect">
              <a:avLst/>
            </a:prstGeom>
          </p:spPr>
          <p:txBody>
            <a:bodyPr anchor="ctr" rtlCol="false" tIns="50800" lIns="50800" bIns="50800" rIns="50800"/>
            <a:lstStyle/>
            <a:p>
              <a:pPr algn="ctr">
                <a:lnSpc>
                  <a:spcPts val="2239"/>
                </a:lnSpc>
              </a:pPr>
            </a:p>
          </p:txBody>
        </p:sp>
      </p:grpSp>
      <p:grpSp>
        <p:nvGrpSpPr>
          <p:cNvPr name="Group 5" id="5"/>
          <p:cNvGrpSpPr/>
          <p:nvPr/>
        </p:nvGrpSpPr>
        <p:grpSpPr>
          <a:xfrm rot="0">
            <a:off x="17096803" y="557375"/>
            <a:ext cx="137619" cy="137619"/>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FFFFFF">
                <a:alpha val="24706"/>
              </a:srgbClr>
            </a:soli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2239"/>
                </a:lnSpc>
              </a:pPr>
            </a:p>
          </p:txBody>
        </p:sp>
      </p:grpSp>
      <p:grpSp>
        <p:nvGrpSpPr>
          <p:cNvPr name="Group 8" id="8"/>
          <p:cNvGrpSpPr/>
          <p:nvPr/>
        </p:nvGrpSpPr>
        <p:grpSpPr>
          <a:xfrm rot="0">
            <a:off x="17353109" y="557375"/>
            <a:ext cx="137619" cy="137619"/>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FFFFFF">
                <a:alpha val="24706"/>
              </a:srgbClr>
            </a:solidFill>
          </p:spPr>
        </p:sp>
        <p:sp>
          <p:nvSpPr>
            <p:cNvPr name="TextBox 10" id="10"/>
            <p:cNvSpPr txBox="true"/>
            <p:nvPr/>
          </p:nvSpPr>
          <p:spPr>
            <a:xfrm>
              <a:off x="0" y="-47625"/>
              <a:ext cx="812800" cy="860425"/>
            </a:xfrm>
            <a:prstGeom prst="rect">
              <a:avLst/>
            </a:prstGeom>
          </p:spPr>
          <p:txBody>
            <a:bodyPr anchor="ctr" rtlCol="false" tIns="50800" lIns="50800" bIns="50800" rIns="50800"/>
            <a:lstStyle/>
            <a:p>
              <a:pPr algn="ctr">
                <a:lnSpc>
                  <a:spcPts val="2239"/>
                </a:lnSpc>
              </a:pPr>
            </a:p>
          </p:txBody>
        </p:sp>
      </p:grpSp>
      <p:grpSp>
        <p:nvGrpSpPr>
          <p:cNvPr name="Group 11" id="11"/>
          <p:cNvGrpSpPr/>
          <p:nvPr/>
        </p:nvGrpSpPr>
        <p:grpSpPr>
          <a:xfrm rot="0">
            <a:off x="17605028" y="557375"/>
            <a:ext cx="137619" cy="137619"/>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solidFill>
              <a:srgbClr val="FFFFFF">
                <a:alpha val="24706"/>
              </a:srgbClr>
            </a:solidFill>
          </p:spPr>
        </p:sp>
        <p:sp>
          <p:nvSpPr>
            <p:cNvPr name="TextBox 13" id="13"/>
            <p:cNvSpPr txBox="true"/>
            <p:nvPr/>
          </p:nvSpPr>
          <p:spPr>
            <a:xfrm>
              <a:off x="0" y="-47625"/>
              <a:ext cx="812800" cy="860425"/>
            </a:xfrm>
            <a:prstGeom prst="rect">
              <a:avLst/>
            </a:prstGeom>
          </p:spPr>
          <p:txBody>
            <a:bodyPr anchor="ctr" rtlCol="false" tIns="50800" lIns="50800" bIns="50800" rIns="50800"/>
            <a:lstStyle/>
            <a:p>
              <a:pPr algn="ctr">
                <a:lnSpc>
                  <a:spcPts val="2239"/>
                </a:lnSpc>
              </a:pPr>
            </a:p>
          </p:txBody>
        </p:sp>
      </p:grpSp>
      <p:grpSp>
        <p:nvGrpSpPr>
          <p:cNvPr name="Group 14" id="14"/>
          <p:cNvGrpSpPr/>
          <p:nvPr/>
        </p:nvGrpSpPr>
        <p:grpSpPr>
          <a:xfrm rot="0">
            <a:off x="559827" y="4745308"/>
            <a:ext cx="3739903" cy="3011664"/>
            <a:chOff x="0" y="0"/>
            <a:chExt cx="992881" cy="799546"/>
          </a:xfrm>
        </p:grpSpPr>
        <p:sp>
          <p:nvSpPr>
            <p:cNvPr name="Freeform 15" id="15"/>
            <p:cNvSpPr/>
            <p:nvPr/>
          </p:nvSpPr>
          <p:spPr>
            <a:xfrm flipH="false" flipV="false" rot="0">
              <a:off x="0" y="0"/>
              <a:ext cx="992881" cy="799546"/>
            </a:xfrm>
            <a:custGeom>
              <a:avLst/>
              <a:gdLst/>
              <a:ahLst/>
              <a:cxnLst/>
              <a:rect r="r" b="b" t="t" l="l"/>
              <a:pathLst>
                <a:path h="799546" w="992881">
                  <a:moveTo>
                    <a:pt x="0" y="0"/>
                  </a:moveTo>
                  <a:lnTo>
                    <a:pt x="789681" y="0"/>
                  </a:lnTo>
                  <a:lnTo>
                    <a:pt x="992881" y="399773"/>
                  </a:lnTo>
                  <a:lnTo>
                    <a:pt x="789681" y="799546"/>
                  </a:lnTo>
                  <a:lnTo>
                    <a:pt x="0" y="799546"/>
                  </a:lnTo>
                  <a:lnTo>
                    <a:pt x="203200" y="399773"/>
                  </a:lnTo>
                  <a:lnTo>
                    <a:pt x="0" y="0"/>
                  </a:lnTo>
                  <a:close/>
                </a:path>
              </a:pathLst>
            </a:custGeom>
            <a:solidFill>
              <a:srgbClr val="D18A8D"/>
            </a:solidFill>
          </p:spPr>
        </p:sp>
        <p:sp>
          <p:nvSpPr>
            <p:cNvPr name="TextBox 16" id="16"/>
            <p:cNvSpPr txBox="true"/>
            <p:nvPr/>
          </p:nvSpPr>
          <p:spPr>
            <a:xfrm>
              <a:off x="177800" y="-28575"/>
              <a:ext cx="738881" cy="828121"/>
            </a:xfrm>
            <a:prstGeom prst="rect">
              <a:avLst/>
            </a:prstGeom>
          </p:spPr>
          <p:txBody>
            <a:bodyPr anchor="ctr" rtlCol="false" tIns="50800" lIns="50800" bIns="50800" rIns="50800"/>
            <a:lstStyle/>
            <a:p>
              <a:pPr algn="ctr">
                <a:lnSpc>
                  <a:spcPts val="1960"/>
                </a:lnSpc>
              </a:pPr>
            </a:p>
          </p:txBody>
        </p:sp>
      </p:grpSp>
      <p:grpSp>
        <p:nvGrpSpPr>
          <p:cNvPr name="Group 17" id="17"/>
          <p:cNvGrpSpPr/>
          <p:nvPr/>
        </p:nvGrpSpPr>
        <p:grpSpPr>
          <a:xfrm rot="0">
            <a:off x="3783834" y="4745308"/>
            <a:ext cx="3739903" cy="3011664"/>
            <a:chOff x="0" y="0"/>
            <a:chExt cx="992881" cy="799546"/>
          </a:xfrm>
        </p:grpSpPr>
        <p:sp>
          <p:nvSpPr>
            <p:cNvPr name="Freeform 18" id="18"/>
            <p:cNvSpPr/>
            <p:nvPr/>
          </p:nvSpPr>
          <p:spPr>
            <a:xfrm flipH="false" flipV="false" rot="0">
              <a:off x="0" y="0"/>
              <a:ext cx="992881" cy="799546"/>
            </a:xfrm>
            <a:custGeom>
              <a:avLst/>
              <a:gdLst/>
              <a:ahLst/>
              <a:cxnLst/>
              <a:rect r="r" b="b" t="t" l="l"/>
              <a:pathLst>
                <a:path h="799546" w="992881">
                  <a:moveTo>
                    <a:pt x="0" y="0"/>
                  </a:moveTo>
                  <a:lnTo>
                    <a:pt x="789681" y="0"/>
                  </a:lnTo>
                  <a:lnTo>
                    <a:pt x="992881" y="399773"/>
                  </a:lnTo>
                  <a:lnTo>
                    <a:pt x="789681" y="799546"/>
                  </a:lnTo>
                  <a:lnTo>
                    <a:pt x="0" y="799546"/>
                  </a:lnTo>
                  <a:lnTo>
                    <a:pt x="203200" y="399773"/>
                  </a:lnTo>
                  <a:lnTo>
                    <a:pt x="0" y="0"/>
                  </a:lnTo>
                  <a:close/>
                </a:path>
              </a:pathLst>
            </a:custGeom>
            <a:solidFill>
              <a:srgbClr val="9E6253"/>
            </a:solidFill>
          </p:spPr>
        </p:sp>
        <p:sp>
          <p:nvSpPr>
            <p:cNvPr name="TextBox 19" id="19"/>
            <p:cNvSpPr txBox="true"/>
            <p:nvPr/>
          </p:nvSpPr>
          <p:spPr>
            <a:xfrm>
              <a:off x="177800" y="-28575"/>
              <a:ext cx="738881" cy="828121"/>
            </a:xfrm>
            <a:prstGeom prst="rect">
              <a:avLst/>
            </a:prstGeom>
          </p:spPr>
          <p:txBody>
            <a:bodyPr anchor="ctr" rtlCol="false" tIns="50800" lIns="50800" bIns="50800" rIns="50800"/>
            <a:lstStyle/>
            <a:p>
              <a:pPr algn="ctr">
                <a:lnSpc>
                  <a:spcPts val="1960"/>
                </a:lnSpc>
              </a:pPr>
            </a:p>
          </p:txBody>
        </p:sp>
      </p:grpSp>
      <p:grpSp>
        <p:nvGrpSpPr>
          <p:cNvPr name="Group 20" id="20"/>
          <p:cNvGrpSpPr/>
          <p:nvPr/>
        </p:nvGrpSpPr>
        <p:grpSpPr>
          <a:xfrm rot="0">
            <a:off x="6965149" y="4745308"/>
            <a:ext cx="3739903" cy="3011664"/>
            <a:chOff x="0" y="0"/>
            <a:chExt cx="992881" cy="799546"/>
          </a:xfrm>
        </p:grpSpPr>
        <p:sp>
          <p:nvSpPr>
            <p:cNvPr name="Freeform 21" id="21"/>
            <p:cNvSpPr/>
            <p:nvPr/>
          </p:nvSpPr>
          <p:spPr>
            <a:xfrm flipH="false" flipV="false" rot="0">
              <a:off x="0" y="0"/>
              <a:ext cx="992881" cy="799546"/>
            </a:xfrm>
            <a:custGeom>
              <a:avLst/>
              <a:gdLst/>
              <a:ahLst/>
              <a:cxnLst/>
              <a:rect r="r" b="b" t="t" l="l"/>
              <a:pathLst>
                <a:path h="799546" w="992881">
                  <a:moveTo>
                    <a:pt x="0" y="0"/>
                  </a:moveTo>
                  <a:lnTo>
                    <a:pt x="789681" y="0"/>
                  </a:lnTo>
                  <a:lnTo>
                    <a:pt x="992881" y="399773"/>
                  </a:lnTo>
                  <a:lnTo>
                    <a:pt x="789681" y="799546"/>
                  </a:lnTo>
                  <a:lnTo>
                    <a:pt x="0" y="799546"/>
                  </a:lnTo>
                  <a:lnTo>
                    <a:pt x="203200" y="399773"/>
                  </a:lnTo>
                  <a:lnTo>
                    <a:pt x="0" y="0"/>
                  </a:lnTo>
                  <a:close/>
                </a:path>
              </a:pathLst>
            </a:custGeom>
            <a:solidFill>
              <a:srgbClr val="D98439"/>
            </a:solidFill>
          </p:spPr>
        </p:sp>
        <p:sp>
          <p:nvSpPr>
            <p:cNvPr name="TextBox 22" id="22"/>
            <p:cNvSpPr txBox="true"/>
            <p:nvPr/>
          </p:nvSpPr>
          <p:spPr>
            <a:xfrm>
              <a:off x="177800" y="-28575"/>
              <a:ext cx="738881" cy="828121"/>
            </a:xfrm>
            <a:prstGeom prst="rect">
              <a:avLst/>
            </a:prstGeom>
          </p:spPr>
          <p:txBody>
            <a:bodyPr anchor="ctr" rtlCol="false" tIns="50800" lIns="50800" bIns="50800" rIns="50800"/>
            <a:lstStyle/>
            <a:p>
              <a:pPr algn="ctr">
                <a:lnSpc>
                  <a:spcPts val="1960"/>
                </a:lnSpc>
              </a:pPr>
            </a:p>
          </p:txBody>
        </p:sp>
      </p:grpSp>
      <p:grpSp>
        <p:nvGrpSpPr>
          <p:cNvPr name="Group 23" id="23"/>
          <p:cNvGrpSpPr/>
          <p:nvPr/>
        </p:nvGrpSpPr>
        <p:grpSpPr>
          <a:xfrm rot="0">
            <a:off x="1915414" y="4226409"/>
            <a:ext cx="856966" cy="856966"/>
            <a:chOff x="0" y="0"/>
            <a:chExt cx="812800" cy="812800"/>
          </a:xfrm>
        </p:grpSpPr>
        <p:sp>
          <p:nvSpPr>
            <p:cNvPr name="Freeform 24" id="2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25" id="25"/>
            <p:cNvSpPr txBox="true"/>
            <p:nvPr/>
          </p:nvSpPr>
          <p:spPr>
            <a:xfrm>
              <a:off x="76200" y="47625"/>
              <a:ext cx="660400" cy="688975"/>
            </a:xfrm>
            <a:prstGeom prst="rect">
              <a:avLst/>
            </a:prstGeom>
          </p:spPr>
          <p:txBody>
            <a:bodyPr anchor="ctr" rtlCol="false" tIns="50800" lIns="50800" bIns="50800" rIns="50800"/>
            <a:lstStyle/>
            <a:p>
              <a:pPr algn="ctr">
                <a:lnSpc>
                  <a:spcPts val="1960"/>
                </a:lnSpc>
                <a:spcBef>
                  <a:spcPct val="0"/>
                </a:spcBef>
              </a:pPr>
            </a:p>
          </p:txBody>
        </p:sp>
      </p:grpSp>
      <p:grpSp>
        <p:nvGrpSpPr>
          <p:cNvPr name="Group 26" id="26"/>
          <p:cNvGrpSpPr/>
          <p:nvPr/>
        </p:nvGrpSpPr>
        <p:grpSpPr>
          <a:xfrm rot="0">
            <a:off x="5203341" y="4316825"/>
            <a:ext cx="856966" cy="856966"/>
            <a:chOff x="0" y="0"/>
            <a:chExt cx="812800" cy="812800"/>
          </a:xfrm>
        </p:grpSpPr>
        <p:sp>
          <p:nvSpPr>
            <p:cNvPr name="Freeform 27" id="2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28" id="28"/>
            <p:cNvSpPr txBox="true"/>
            <p:nvPr/>
          </p:nvSpPr>
          <p:spPr>
            <a:xfrm>
              <a:off x="76200" y="47625"/>
              <a:ext cx="660400" cy="688975"/>
            </a:xfrm>
            <a:prstGeom prst="rect">
              <a:avLst/>
            </a:prstGeom>
          </p:spPr>
          <p:txBody>
            <a:bodyPr anchor="ctr" rtlCol="false" tIns="50800" lIns="50800" bIns="50800" rIns="50800"/>
            <a:lstStyle/>
            <a:p>
              <a:pPr algn="ctr">
                <a:lnSpc>
                  <a:spcPts val="1960"/>
                </a:lnSpc>
                <a:spcBef>
                  <a:spcPct val="0"/>
                </a:spcBef>
              </a:pPr>
            </a:p>
          </p:txBody>
        </p:sp>
      </p:grpSp>
      <p:grpSp>
        <p:nvGrpSpPr>
          <p:cNvPr name="Group 29" id="29"/>
          <p:cNvGrpSpPr/>
          <p:nvPr/>
        </p:nvGrpSpPr>
        <p:grpSpPr>
          <a:xfrm rot="0">
            <a:off x="8312801" y="4316825"/>
            <a:ext cx="856966" cy="856966"/>
            <a:chOff x="0" y="0"/>
            <a:chExt cx="812800" cy="812800"/>
          </a:xfrm>
        </p:grpSpPr>
        <p:sp>
          <p:nvSpPr>
            <p:cNvPr name="Freeform 30" id="3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solidFill>
          </p:spPr>
        </p:sp>
        <p:sp>
          <p:nvSpPr>
            <p:cNvPr name="TextBox 31" id="31"/>
            <p:cNvSpPr txBox="true"/>
            <p:nvPr/>
          </p:nvSpPr>
          <p:spPr>
            <a:xfrm>
              <a:off x="76200" y="47625"/>
              <a:ext cx="660400" cy="688975"/>
            </a:xfrm>
            <a:prstGeom prst="rect">
              <a:avLst/>
            </a:prstGeom>
          </p:spPr>
          <p:txBody>
            <a:bodyPr anchor="ctr" rtlCol="false" tIns="50800" lIns="50800" bIns="50800" rIns="50800"/>
            <a:lstStyle/>
            <a:p>
              <a:pPr algn="ctr">
                <a:lnSpc>
                  <a:spcPts val="1960"/>
                </a:lnSpc>
                <a:spcBef>
                  <a:spcPct val="0"/>
                </a:spcBef>
              </a:pPr>
            </a:p>
          </p:txBody>
        </p:sp>
      </p:grpSp>
      <p:grpSp>
        <p:nvGrpSpPr>
          <p:cNvPr name="Group 32" id="32"/>
          <p:cNvGrpSpPr/>
          <p:nvPr/>
        </p:nvGrpSpPr>
        <p:grpSpPr>
          <a:xfrm rot="0">
            <a:off x="533156" y="8130271"/>
            <a:ext cx="2962167" cy="1222278"/>
            <a:chOff x="0" y="0"/>
            <a:chExt cx="614543" cy="253579"/>
          </a:xfrm>
        </p:grpSpPr>
        <p:sp>
          <p:nvSpPr>
            <p:cNvPr name="Freeform 33" id="33"/>
            <p:cNvSpPr/>
            <p:nvPr/>
          </p:nvSpPr>
          <p:spPr>
            <a:xfrm flipH="false" flipV="false" rot="0">
              <a:off x="0" y="0"/>
              <a:ext cx="614543" cy="253579"/>
            </a:xfrm>
            <a:custGeom>
              <a:avLst/>
              <a:gdLst/>
              <a:ahLst/>
              <a:cxnLst/>
              <a:rect r="r" b="b" t="t" l="l"/>
              <a:pathLst>
                <a:path h="253579" w="614543">
                  <a:moveTo>
                    <a:pt x="0" y="0"/>
                  </a:moveTo>
                  <a:lnTo>
                    <a:pt x="614543" y="0"/>
                  </a:lnTo>
                  <a:lnTo>
                    <a:pt x="614543" y="253579"/>
                  </a:lnTo>
                  <a:lnTo>
                    <a:pt x="0" y="253579"/>
                  </a:lnTo>
                  <a:close/>
                </a:path>
              </a:pathLst>
            </a:custGeom>
            <a:solidFill>
              <a:srgbClr val="000000"/>
            </a:solidFill>
          </p:spPr>
        </p:sp>
        <p:sp>
          <p:nvSpPr>
            <p:cNvPr name="TextBox 34" id="34"/>
            <p:cNvSpPr txBox="true"/>
            <p:nvPr/>
          </p:nvSpPr>
          <p:spPr>
            <a:xfrm>
              <a:off x="0" y="-28575"/>
              <a:ext cx="614543" cy="282154"/>
            </a:xfrm>
            <a:prstGeom prst="rect">
              <a:avLst/>
            </a:prstGeom>
          </p:spPr>
          <p:txBody>
            <a:bodyPr anchor="ctr" rtlCol="false" tIns="50800" lIns="50800" bIns="50800" rIns="50800"/>
            <a:lstStyle/>
            <a:p>
              <a:pPr algn="ctr">
                <a:lnSpc>
                  <a:spcPts val="1960"/>
                </a:lnSpc>
              </a:pPr>
            </a:p>
          </p:txBody>
        </p:sp>
      </p:grpSp>
      <p:grpSp>
        <p:nvGrpSpPr>
          <p:cNvPr name="Group 35" id="35"/>
          <p:cNvGrpSpPr/>
          <p:nvPr/>
        </p:nvGrpSpPr>
        <p:grpSpPr>
          <a:xfrm rot="0">
            <a:off x="3783834" y="8130271"/>
            <a:ext cx="2962167" cy="1222278"/>
            <a:chOff x="0" y="0"/>
            <a:chExt cx="614543" cy="253579"/>
          </a:xfrm>
        </p:grpSpPr>
        <p:sp>
          <p:nvSpPr>
            <p:cNvPr name="Freeform 36" id="36"/>
            <p:cNvSpPr/>
            <p:nvPr/>
          </p:nvSpPr>
          <p:spPr>
            <a:xfrm flipH="false" flipV="false" rot="0">
              <a:off x="0" y="0"/>
              <a:ext cx="614543" cy="253579"/>
            </a:xfrm>
            <a:custGeom>
              <a:avLst/>
              <a:gdLst/>
              <a:ahLst/>
              <a:cxnLst/>
              <a:rect r="r" b="b" t="t" l="l"/>
              <a:pathLst>
                <a:path h="253579" w="614543">
                  <a:moveTo>
                    <a:pt x="0" y="0"/>
                  </a:moveTo>
                  <a:lnTo>
                    <a:pt x="614543" y="0"/>
                  </a:lnTo>
                  <a:lnTo>
                    <a:pt x="614543" y="253579"/>
                  </a:lnTo>
                  <a:lnTo>
                    <a:pt x="0" y="253579"/>
                  </a:lnTo>
                  <a:close/>
                </a:path>
              </a:pathLst>
            </a:custGeom>
            <a:solidFill>
              <a:srgbClr val="000000"/>
            </a:solidFill>
          </p:spPr>
        </p:sp>
        <p:sp>
          <p:nvSpPr>
            <p:cNvPr name="TextBox 37" id="37"/>
            <p:cNvSpPr txBox="true"/>
            <p:nvPr/>
          </p:nvSpPr>
          <p:spPr>
            <a:xfrm>
              <a:off x="0" y="-28575"/>
              <a:ext cx="614543" cy="282154"/>
            </a:xfrm>
            <a:prstGeom prst="rect">
              <a:avLst/>
            </a:prstGeom>
          </p:spPr>
          <p:txBody>
            <a:bodyPr anchor="ctr" rtlCol="false" tIns="50800" lIns="50800" bIns="50800" rIns="50800"/>
            <a:lstStyle/>
            <a:p>
              <a:pPr algn="ctr">
                <a:lnSpc>
                  <a:spcPts val="1960"/>
                </a:lnSpc>
              </a:pPr>
            </a:p>
          </p:txBody>
        </p:sp>
      </p:grpSp>
      <p:grpSp>
        <p:nvGrpSpPr>
          <p:cNvPr name="Group 38" id="38"/>
          <p:cNvGrpSpPr/>
          <p:nvPr/>
        </p:nvGrpSpPr>
        <p:grpSpPr>
          <a:xfrm rot="0">
            <a:off x="7035074" y="8130271"/>
            <a:ext cx="2962167" cy="1222278"/>
            <a:chOff x="0" y="0"/>
            <a:chExt cx="614543" cy="253579"/>
          </a:xfrm>
        </p:grpSpPr>
        <p:sp>
          <p:nvSpPr>
            <p:cNvPr name="Freeform 39" id="39"/>
            <p:cNvSpPr/>
            <p:nvPr/>
          </p:nvSpPr>
          <p:spPr>
            <a:xfrm flipH="false" flipV="false" rot="0">
              <a:off x="0" y="0"/>
              <a:ext cx="614543" cy="253579"/>
            </a:xfrm>
            <a:custGeom>
              <a:avLst/>
              <a:gdLst/>
              <a:ahLst/>
              <a:cxnLst/>
              <a:rect r="r" b="b" t="t" l="l"/>
              <a:pathLst>
                <a:path h="253579" w="614543">
                  <a:moveTo>
                    <a:pt x="0" y="0"/>
                  </a:moveTo>
                  <a:lnTo>
                    <a:pt x="614543" y="0"/>
                  </a:lnTo>
                  <a:lnTo>
                    <a:pt x="614543" y="253579"/>
                  </a:lnTo>
                  <a:lnTo>
                    <a:pt x="0" y="253579"/>
                  </a:lnTo>
                  <a:close/>
                </a:path>
              </a:pathLst>
            </a:custGeom>
            <a:solidFill>
              <a:srgbClr val="000000"/>
            </a:solidFill>
          </p:spPr>
        </p:sp>
        <p:sp>
          <p:nvSpPr>
            <p:cNvPr name="TextBox 40" id="40"/>
            <p:cNvSpPr txBox="true"/>
            <p:nvPr/>
          </p:nvSpPr>
          <p:spPr>
            <a:xfrm>
              <a:off x="0" y="-28575"/>
              <a:ext cx="614543" cy="282154"/>
            </a:xfrm>
            <a:prstGeom prst="rect">
              <a:avLst/>
            </a:prstGeom>
          </p:spPr>
          <p:txBody>
            <a:bodyPr anchor="ctr" rtlCol="false" tIns="50800" lIns="50800" bIns="50800" rIns="50800"/>
            <a:lstStyle/>
            <a:p>
              <a:pPr algn="ctr">
                <a:lnSpc>
                  <a:spcPts val="1960"/>
                </a:lnSpc>
              </a:pPr>
            </a:p>
          </p:txBody>
        </p:sp>
      </p:grpSp>
      <p:sp>
        <p:nvSpPr>
          <p:cNvPr name="Freeform 41" id="41"/>
          <p:cNvSpPr/>
          <p:nvPr/>
        </p:nvSpPr>
        <p:spPr>
          <a:xfrm flipH="false" flipV="false" rot="0">
            <a:off x="11041831" y="2231069"/>
            <a:ext cx="7246169" cy="5824863"/>
          </a:xfrm>
          <a:custGeom>
            <a:avLst/>
            <a:gdLst/>
            <a:ahLst/>
            <a:cxnLst/>
            <a:rect r="r" b="b" t="t" l="l"/>
            <a:pathLst>
              <a:path h="5824863" w="7246169">
                <a:moveTo>
                  <a:pt x="0" y="0"/>
                </a:moveTo>
                <a:lnTo>
                  <a:pt x="7246169" y="0"/>
                </a:lnTo>
                <a:lnTo>
                  <a:pt x="7246169" y="5824862"/>
                </a:lnTo>
                <a:lnTo>
                  <a:pt x="0" y="5824862"/>
                </a:lnTo>
                <a:lnTo>
                  <a:pt x="0" y="0"/>
                </a:lnTo>
                <a:close/>
              </a:path>
            </a:pathLst>
          </a:custGeom>
          <a:blipFill>
            <a:blip r:embed="rId2"/>
            <a:stretch>
              <a:fillRect l="0" t="-70" r="-622" b="-70"/>
            </a:stretch>
          </a:blipFill>
        </p:spPr>
      </p:sp>
      <p:sp>
        <p:nvSpPr>
          <p:cNvPr name="TextBox 42" id="42"/>
          <p:cNvSpPr txBox="true"/>
          <p:nvPr/>
        </p:nvSpPr>
        <p:spPr>
          <a:xfrm rot="0">
            <a:off x="750654" y="492332"/>
            <a:ext cx="9736900" cy="1129665"/>
          </a:xfrm>
          <a:prstGeom prst="rect">
            <a:avLst/>
          </a:prstGeom>
        </p:spPr>
        <p:txBody>
          <a:bodyPr anchor="t" rtlCol="false" tIns="0" lIns="0" bIns="0" rIns="0">
            <a:spAutoFit/>
          </a:bodyPr>
          <a:lstStyle/>
          <a:p>
            <a:pPr algn="l">
              <a:lnSpc>
                <a:spcPts val="4480"/>
              </a:lnSpc>
            </a:pPr>
            <a:r>
              <a:rPr lang="en-US" sz="4000" b="true">
                <a:solidFill>
                  <a:srgbClr val="1F2020"/>
                </a:solidFill>
                <a:latin typeface="Century Gothic Paneuropean Bold"/>
                <a:ea typeface="Century Gothic Paneuropean Bold"/>
                <a:cs typeface="Century Gothic Paneuropean Bold"/>
                <a:sym typeface="Century Gothic Paneuropean Bold"/>
              </a:rPr>
              <a:t>Colectarea datelor – Fundamentul analizei statistice</a:t>
            </a:r>
          </a:p>
        </p:txBody>
      </p:sp>
      <p:sp>
        <p:nvSpPr>
          <p:cNvPr name="TextBox 43" id="43"/>
          <p:cNvSpPr txBox="true"/>
          <p:nvPr/>
        </p:nvSpPr>
        <p:spPr>
          <a:xfrm rot="0">
            <a:off x="965493" y="4292600"/>
            <a:ext cx="2740571" cy="526248"/>
          </a:xfrm>
          <a:prstGeom prst="rect">
            <a:avLst/>
          </a:prstGeom>
        </p:spPr>
        <p:txBody>
          <a:bodyPr anchor="t" rtlCol="false" tIns="0" lIns="0" bIns="0" rIns="0">
            <a:spAutoFit/>
          </a:bodyPr>
          <a:lstStyle/>
          <a:p>
            <a:pPr algn="ctr">
              <a:lnSpc>
                <a:spcPts val="3949"/>
              </a:lnSpc>
            </a:pPr>
            <a:r>
              <a:rPr lang="en-US" sz="2820">
                <a:solidFill>
                  <a:srgbClr val="E4E6D6"/>
                </a:solidFill>
                <a:latin typeface="Lazord Sans Serif Expanded"/>
                <a:ea typeface="Lazord Sans Serif Expanded"/>
                <a:cs typeface="Lazord Sans Serif Expanded"/>
                <a:sym typeface="Lazord Sans Serif Expanded"/>
              </a:rPr>
              <a:t>01</a:t>
            </a:r>
          </a:p>
        </p:txBody>
      </p:sp>
      <p:sp>
        <p:nvSpPr>
          <p:cNvPr name="TextBox 44" id="44"/>
          <p:cNvSpPr txBox="true"/>
          <p:nvPr/>
        </p:nvSpPr>
        <p:spPr>
          <a:xfrm rot="0">
            <a:off x="4796232" y="4386161"/>
            <a:ext cx="1671186" cy="526248"/>
          </a:xfrm>
          <a:prstGeom prst="rect">
            <a:avLst/>
          </a:prstGeom>
        </p:spPr>
        <p:txBody>
          <a:bodyPr anchor="t" rtlCol="false" tIns="0" lIns="0" bIns="0" rIns="0">
            <a:spAutoFit/>
          </a:bodyPr>
          <a:lstStyle/>
          <a:p>
            <a:pPr algn="ctr">
              <a:lnSpc>
                <a:spcPts val="3949"/>
              </a:lnSpc>
            </a:pPr>
            <a:r>
              <a:rPr lang="en-US" sz="2820">
                <a:solidFill>
                  <a:srgbClr val="E4E6D6"/>
                </a:solidFill>
                <a:latin typeface="Lazord Sans Serif Expanded"/>
                <a:ea typeface="Lazord Sans Serif Expanded"/>
                <a:cs typeface="Lazord Sans Serif Expanded"/>
                <a:sym typeface="Lazord Sans Serif Expanded"/>
              </a:rPr>
              <a:t>02</a:t>
            </a:r>
          </a:p>
        </p:txBody>
      </p:sp>
      <p:sp>
        <p:nvSpPr>
          <p:cNvPr name="TextBox 45" id="45"/>
          <p:cNvSpPr txBox="true"/>
          <p:nvPr/>
        </p:nvSpPr>
        <p:spPr>
          <a:xfrm rot="0">
            <a:off x="7595188" y="4386161"/>
            <a:ext cx="2292192" cy="526248"/>
          </a:xfrm>
          <a:prstGeom prst="rect">
            <a:avLst/>
          </a:prstGeom>
        </p:spPr>
        <p:txBody>
          <a:bodyPr anchor="t" rtlCol="false" tIns="0" lIns="0" bIns="0" rIns="0">
            <a:spAutoFit/>
          </a:bodyPr>
          <a:lstStyle/>
          <a:p>
            <a:pPr algn="ctr">
              <a:lnSpc>
                <a:spcPts val="3949"/>
              </a:lnSpc>
            </a:pPr>
            <a:r>
              <a:rPr lang="en-US" sz="2820">
                <a:solidFill>
                  <a:srgbClr val="E4E6D6"/>
                </a:solidFill>
                <a:latin typeface="Lazord Sans Serif Expanded"/>
                <a:ea typeface="Lazord Sans Serif Expanded"/>
                <a:cs typeface="Lazord Sans Serif Expanded"/>
                <a:sym typeface="Lazord Sans Serif Expanded"/>
              </a:rPr>
              <a:t>03</a:t>
            </a:r>
          </a:p>
        </p:txBody>
      </p:sp>
      <p:sp>
        <p:nvSpPr>
          <p:cNvPr name="TextBox 46" id="46"/>
          <p:cNvSpPr txBox="true"/>
          <p:nvPr/>
        </p:nvSpPr>
        <p:spPr>
          <a:xfrm rot="0">
            <a:off x="643018" y="8276571"/>
            <a:ext cx="2742444" cy="799944"/>
          </a:xfrm>
          <a:prstGeom prst="rect">
            <a:avLst/>
          </a:prstGeom>
        </p:spPr>
        <p:txBody>
          <a:bodyPr anchor="t" rtlCol="false" tIns="0" lIns="0" bIns="0" rIns="0">
            <a:spAutoFit/>
          </a:bodyPr>
          <a:lstStyle/>
          <a:p>
            <a:pPr algn="ctr">
              <a:lnSpc>
                <a:spcPts val="3087"/>
              </a:lnSpc>
            </a:pPr>
            <a:r>
              <a:rPr lang="en-US" sz="2205">
                <a:solidFill>
                  <a:srgbClr val="DFCFC5"/>
                </a:solidFill>
                <a:latin typeface="Lazord Sans Serif Expanded"/>
                <a:ea typeface="Lazord Sans Serif Expanded"/>
                <a:cs typeface="Lazord Sans Serif Expanded"/>
                <a:sym typeface="Lazord Sans Serif Expanded"/>
              </a:rPr>
              <a:t>Sondaje și chestionare</a:t>
            </a:r>
          </a:p>
        </p:txBody>
      </p:sp>
      <p:sp>
        <p:nvSpPr>
          <p:cNvPr name="TextBox 47" id="47"/>
          <p:cNvSpPr txBox="true"/>
          <p:nvPr/>
        </p:nvSpPr>
        <p:spPr>
          <a:xfrm rot="0">
            <a:off x="3893696" y="8276571"/>
            <a:ext cx="2742444" cy="414831"/>
          </a:xfrm>
          <a:prstGeom prst="rect">
            <a:avLst/>
          </a:prstGeom>
        </p:spPr>
        <p:txBody>
          <a:bodyPr anchor="t" rtlCol="false" tIns="0" lIns="0" bIns="0" rIns="0">
            <a:spAutoFit/>
          </a:bodyPr>
          <a:lstStyle/>
          <a:p>
            <a:pPr algn="ctr">
              <a:lnSpc>
                <a:spcPts val="3087"/>
              </a:lnSpc>
            </a:pPr>
            <a:r>
              <a:rPr lang="en-US" sz="2205">
                <a:solidFill>
                  <a:srgbClr val="DFCFC5"/>
                </a:solidFill>
                <a:latin typeface="Lazord Sans Serif Expanded"/>
                <a:ea typeface="Lazord Sans Serif Expanded"/>
                <a:cs typeface="Lazord Sans Serif Expanded"/>
                <a:sym typeface="Lazord Sans Serif Expanded"/>
              </a:rPr>
              <a:t>Experimente</a:t>
            </a:r>
          </a:p>
        </p:txBody>
      </p:sp>
      <p:sp>
        <p:nvSpPr>
          <p:cNvPr name="TextBox 48" id="48"/>
          <p:cNvSpPr txBox="true"/>
          <p:nvPr/>
        </p:nvSpPr>
        <p:spPr>
          <a:xfrm rot="0">
            <a:off x="7144936" y="8276571"/>
            <a:ext cx="2742444" cy="799944"/>
          </a:xfrm>
          <a:prstGeom prst="rect">
            <a:avLst/>
          </a:prstGeom>
        </p:spPr>
        <p:txBody>
          <a:bodyPr anchor="t" rtlCol="false" tIns="0" lIns="0" bIns="0" rIns="0">
            <a:spAutoFit/>
          </a:bodyPr>
          <a:lstStyle/>
          <a:p>
            <a:pPr algn="ctr">
              <a:lnSpc>
                <a:spcPts val="3087"/>
              </a:lnSpc>
            </a:pPr>
            <a:r>
              <a:rPr lang="en-US" sz="2205">
                <a:solidFill>
                  <a:srgbClr val="DFCFC5"/>
                </a:solidFill>
                <a:latin typeface="Lazord Sans Serif Expanded"/>
                <a:ea typeface="Lazord Sans Serif Expanded"/>
                <a:cs typeface="Lazord Sans Serif Expanded"/>
                <a:sym typeface="Lazord Sans Serif Expanded"/>
              </a:rPr>
              <a:t>Baze de date existente</a:t>
            </a:r>
          </a:p>
        </p:txBody>
      </p:sp>
      <p:sp>
        <p:nvSpPr>
          <p:cNvPr name="TextBox 49" id="49"/>
          <p:cNvSpPr txBox="true"/>
          <p:nvPr/>
        </p:nvSpPr>
        <p:spPr>
          <a:xfrm rot="0">
            <a:off x="1837652" y="5474917"/>
            <a:ext cx="1869456" cy="1533397"/>
          </a:xfrm>
          <a:prstGeom prst="rect">
            <a:avLst/>
          </a:prstGeom>
        </p:spPr>
        <p:txBody>
          <a:bodyPr anchor="t" rtlCol="false" tIns="0" lIns="0" bIns="0" rIns="0">
            <a:spAutoFit/>
          </a:bodyPr>
          <a:lstStyle/>
          <a:p>
            <a:pPr algn="l">
              <a:lnSpc>
                <a:spcPts val="2478"/>
              </a:lnSpc>
            </a:pPr>
            <a:r>
              <a:rPr lang="en-US" sz="1796">
                <a:solidFill>
                  <a:srgbClr val="FFFFFF"/>
                </a:solidFill>
                <a:latin typeface="Canva Sans 2"/>
                <a:ea typeface="Canva Sans 2"/>
                <a:cs typeface="Canva Sans 2"/>
                <a:sym typeface="Canva Sans 2"/>
              </a:rPr>
              <a:t>Colectarea directă de informații de la un eșantion de persoane.</a:t>
            </a:r>
          </a:p>
        </p:txBody>
      </p:sp>
      <p:sp>
        <p:nvSpPr>
          <p:cNvPr name="TextBox 50" id="50"/>
          <p:cNvSpPr txBox="true"/>
          <p:nvPr/>
        </p:nvSpPr>
        <p:spPr>
          <a:xfrm rot="0">
            <a:off x="5016533" y="5621125"/>
            <a:ext cx="1818228" cy="1533397"/>
          </a:xfrm>
          <a:prstGeom prst="rect">
            <a:avLst/>
          </a:prstGeom>
        </p:spPr>
        <p:txBody>
          <a:bodyPr anchor="t" rtlCol="false" tIns="0" lIns="0" bIns="0" rIns="0">
            <a:spAutoFit/>
          </a:bodyPr>
          <a:lstStyle/>
          <a:p>
            <a:pPr algn="l">
              <a:lnSpc>
                <a:spcPts val="2478"/>
              </a:lnSpc>
            </a:pPr>
            <a:r>
              <a:rPr lang="en-US" sz="1796">
                <a:solidFill>
                  <a:srgbClr val="FFFFFF"/>
                </a:solidFill>
                <a:latin typeface="Canva Sans 2"/>
                <a:ea typeface="Canva Sans 2"/>
                <a:cs typeface="Canva Sans 2"/>
                <a:sym typeface="Canva Sans 2"/>
              </a:rPr>
              <a:t>Generarea datelor prin testarea controlată a unor variabile.</a:t>
            </a:r>
          </a:p>
        </p:txBody>
      </p:sp>
      <p:sp>
        <p:nvSpPr>
          <p:cNvPr name="TextBox 51" id="51"/>
          <p:cNvSpPr txBox="true"/>
          <p:nvPr/>
        </p:nvSpPr>
        <p:spPr>
          <a:xfrm rot="0">
            <a:off x="7816582" y="5310043"/>
            <a:ext cx="2268714" cy="2155561"/>
          </a:xfrm>
          <a:prstGeom prst="rect">
            <a:avLst/>
          </a:prstGeom>
        </p:spPr>
        <p:txBody>
          <a:bodyPr anchor="t" rtlCol="false" tIns="0" lIns="0" bIns="0" rIns="0">
            <a:spAutoFit/>
          </a:bodyPr>
          <a:lstStyle/>
          <a:p>
            <a:pPr algn="l">
              <a:lnSpc>
                <a:spcPts val="2478"/>
              </a:lnSpc>
            </a:pPr>
            <a:r>
              <a:rPr lang="en-US" sz="1796">
                <a:solidFill>
                  <a:srgbClr val="FFFFFF"/>
                </a:solidFill>
                <a:latin typeface="Canva Sans 2"/>
                <a:ea typeface="Canva Sans 2"/>
                <a:cs typeface="Canva Sans 2"/>
                <a:sym typeface="Canva Sans 2"/>
              </a:rPr>
              <a:t>Utilizarea surselor publice sau private, cum ar fi date guvernamentale, seturi de date științifice sau baze de date corporative.</a:t>
            </a:r>
          </a:p>
        </p:txBody>
      </p:sp>
      <p:sp>
        <p:nvSpPr>
          <p:cNvPr name="TextBox 52" id="52"/>
          <p:cNvSpPr txBox="true"/>
          <p:nvPr/>
        </p:nvSpPr>
        <p:spPr>
          <a:xfrm rot="0">
            <a:off x="750654" y="2121835"/>
            <a:ext cx="9221300" cy="1346200"/>
          </a:xfrm>
          <a:prstGeom prst="rect">
            <a:avLst/>
          </a:prstGeom>
        </p:spPr>
        <p:txBody>
          <a:bodyPr anchor="t" rtlCol="false" tIns="0" lIns="0" bIns="0" rIns="0">
            <a:spAutoFit/>
          </a:bodyPr>
          <a:lstStyle/>
          <a:p>
            <a:pPr algn="just">
              <a:lnSpc>
                <a:spcPts val="2939"/>
              </a:lnSpc>
            </a:pPr>
            <a:r>
              <a:rPr lang="en-US" sz="2099" b="true">
                <a:solidFill>
                  <a:srgbClr val="000000"/>
                </a:solidFill>
                <a:latin typeface="Open Sans Bold"/>
                <a:ea typeface="Open Sans Bold"/>
                <a:cs typeface="Open Sans Bold"/>
                <a:sym typeface="Open Sans Bold"/>
              </a:rPr>
              <a:t>Ce înseamnă colectarea datelor?</a:t>
            </a:r>
          </a:p>
          <a:p>
            <a:pPr algn="just">
              <a:lnSpc>
                <a:spcPts val="2659"/>
              </a:lnSpc>
            </a:pPr>
            <a:r>
              <a:rPr lang="en-US" sz="1899">
                <a:solidFill>
                  <a:srgbClr val="000000"/>
                </a:solidFill>
                <a:latin typeface="Open Sans"/>
                <a:ea typeface="Open Sans"/>
                <a:cs typeface="Open Sans"/>
                <a:sym typeface="Open Sans"/>
              </a:rPr>
              <a:t>Este prima etapă a analizei statistice, în care se obțin informații relevante pentru studiul realizat. Calitatea analizei depinde direct de calitatea datelor colectate.</a:t>
            </a:r>
          </a:p>
          <a:p>
            <a:pPr algn="just">
              <a:lnSpc>
                <a:spcPts val="2659"/>
              </a:lnSpc>
              <a:spcBef>
                <a:spcPct val="0"/>
              </a:spcBef>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181857" y="8291827"/>
            <a:ext cx="106143" cy="966473"/>
            <a:chOff x="0" y="0"/>
            <a:chExt cx="626900" cy="5708159"/>
          </a:xfrm>
        </p:grpSpPr>
        <p:sp>
          <p:nvSpPr>
            <p:cNvPr name="Freeform 3" id="3"/>
            <p:cNvSpPr/>
            <p:nvPr/>
          </p:nvSpPr>
          <p:spPr>
            <a:xfrm flipH="false" flipV="false" rot="0">
              <a:off x="0" y="0"/>
              <a:ext cx="626900" cy="5708159"/>
            </a:xfrm>
            <a:custGeom>
              <a:avLst/>
              <a:gdLst/>
              <a:ahLst/>
              <a:cxnLst/>
              <a:rect r="r" b="b" t="t" l="l"/>
              <a:pathLst>
                <a:path h="5708159" w="626900">
                  <a:moveTo>
                    <a:pt x="0" y="0"/>
                  </a:moveTo>
                  <a:lnTo>
                    <a:pt x="626900" y="0"/>
                  </a:lnTo>
                  <a:lnTo>
                    <a:pt x="626900" y="5708159"/>
                  </a:lnTo>
                  <a:lnTo>
                    <a:pt x="0" y="5708159"/>
                  </a:lnTo>
                  <a:close/>
                </a:path>
              </a:pathLst>
            </a:custGeom>
            <a:gradFill rotWithShape="true">
              <a:gsLst>
                <a:gs pos="0">
                  <a:srgbClr val="221C40">
                    <a:alpha val="100000"/>
                  </a:srgbClr>
                </a:gs>
                <a:gs pos="50000">
                  <a:srgbClr val="6A1637">
                    <a:alpha val="100000"/>
                  </a:srgbClr>
                </a:gs>
                <a:gs pos="100000">
                  <a:srgbClr val="E08D69">
                    <a:alpha val="100000"/>
                  </a:srgbClr>
                </a:gs>
              </a:gsLst>
              <a:lin ang="2700000"/>
            </a:gradFill>
          </p:spPr>
        </p:sp>
        <p:sp>
          <p:nvSpPr>
            <p:cNvPr name="TextBox 4" id="4"/>
            <p:cNvSpPr txBox="true"/>
            <p:nvPr/>
          </p:nvSpPr>
          <p:spPr>
            <a:xfrm>
              <a:off x="0" y="-47625"/>
              <a:ext cx="626900" cy="5755784"/>
            </a:xfrm>
            <a:prstGeom prst="rect">
              <a:avLst/>
            </a:prstGeom>
          </p:spPr>
          <p:txBody>
            <a:bodyPr anchor="ctr" rtlCol="false" tIns="50800" lIns="50800" bIns="50800" rIns="50800"/>
            <a:lstStyle/>
            <a:p>
              <a:pPr algn="ctr">
                <a:lnSpc>
                  <a:spcPts val="2239"/>
                </a:lnSpc>
              </a:pPr>
            </a:p>
          </p:txBody>
        </p:sp>
      </p:grpSp>
      <p:grpSp>
        <p:nvGrpSpPr>
          <p:cNvPr name="Group 5" id="5"/>
          <p:cNvGrpSpPr/>
          <p:nvPr/>
        </p:nvGrpSpPr>
        <p:grpSpPr>
          <a:xfrm rot="0">
            <a:off x="809992" y="1499491"/>
            <a:ext cx="10059604" cy="111803"/>
            <a:chOff x="0" y="0"/>
            <a:chExt cx="59413757" cy="660329"/>
          </a:xfrm>
        </p:grpSpPr>
        <p:sp>
          <p:nvSpPr>
            <p:cNvPr name="Freeform 6" id="6"/>
            <p:cNvSpPr/>
            <p:nvPr/>
          </p:nvSpPr>
          <p:spPr>
            <a:xfrm flipH="false" flipV="false" rot="0">
              <a:off x="0" y="0"/>
              <a:ext cx="59413756" cy="660329"/>
            </a:xfrm>
            <a:custGeom>
              <a:avLst/>
              <a:gdLst/>
              <a:ahLst/>
              <a:cxnLst/>
              <a:rect r="r" b="b" t="t" l="l"/>
              <a:pathLst>
                <a:path h="660329" w="59413756">
                  <a:moveTo>
                    <a:pt x="0" y="0"/>
                  </a:moveTo>
                  <a:lnTo>
                    <a:pt x="59413756" y="0"/>
                  </a:lnTo>
                  <a:lnTo>
                    <a:pt x="59413756" y="660329"/>
                  </a:lnTo>
                  <a:lnTo>
                    <a:pt x="0" y="660329"/>
                  </a:lnTo>
                  <a:close/>
                </a:path>
              </a:pathLst>
            </a:custGeom>
            <a:gradFill rotWithShape="true">
              <a:gsLst>
                <a:gs pos="0">
                  <a:srgbClr val="221C40">
                    <a:alpha val="100000"/>
                  </a:srgbClr>
                </a:gs>
                <a:gs pos="50000">
                  <a:srgbClr val="6A1637">
                    <a:alpha val="100000"/>
                  </a:srgbClr>
                </a:gs>
                <a:gs pos="100000">
                  <a:srgbClr val="E08D69">
                    <a:alpha val="100000"/>
                  </a:srgbClr>
                </a:gs>
              </a:gsLst>
              <a:lin ang="2700000"/>
            </a:gradFill>
          </p:spPr>
        </p:sp>
        <p:sp>
          <p:nvSpPr>
            <p:cNvPr name="TextBox 7" id="7"/>
            <p:cNvSpPr txBox="true"/>
            <p:nvPr/>
          </p:nvSpPr>
          <p:spPr>
            <a:xfrm>
              <a:off x="0" y="-47625"/>
              <a:ext cx="59413757" cy="707954"/>
            </a:xfrm>
            <a:prstGeom prst="rect">
              <a:avLst/>
            </a:prstGeom>
          </p:spPr>
          <p:txBody>
            <a:bodyPr anchor="ctr" rtlCol="false" tIns="50800" lIns="50800" bIns="50800" rIns="50800"/>
            <a:lstStyle/>
            <a:p>
              <a:pPr algn="ctr">
                <a:lnSpc>
                  <a:spcPts val="2239"/>
                </a:lnSpc>
              </a:pPr>
            </a:p>
          </p:txBody>
        </p:sp>
      </p:grpSp>
      <p:sp>
        <p:nvSpPr>
          <p:cNvPr name="Freeform 8" id="8"/>
          <p:cNvSpPr/>
          <p:nvPr/>
        </p:nvSpPr>
        <p:spPr>
          <a:xfrm flipH="false" flipV="false" rot="0">
            <a:off x="925556" y="2959694"/>
            <a:ext cx="10047183" cy="6298606"/>
          </a:xfrm>
          <a:custGeom>
            <a:avLst/>
            <a:gdLst/>
            <a:ahLst/>
            <a:cxnLst/>
            <a:rect r="r" b="b" t="t" l="l"/>
            <a:pathLst>
              <a:path h="6298606" w="10047183">
                <a:moveTo>
                  <a:pt x="0" y="0"/>
                </a:moveTo>
                <a:lnTo>
                  <a:pt x="10047184" y="0"/>
                </a:lnTo>
                <a:lnTo>
                  <a:pt x="10047184" y="6298606"/>
                </a:lnTo>
                <a:lnTo>
                  <a:pt x="0" y="6298606"/>
                </a:lnTo>
                <a:lnTo>
                  <a:pt x="0" y="0"/>
                </a:lnTo>
                <a:close/>
              </a:path>
            </a:pathLst>
          </a:custGeom>
          <a:blipFill>
            <a:blip r:embed="rId2"/>
            <a:stretch>
              <a:fillRect l="-707" t="0" r="0" b="0"/>
            </a:stretch>
          </a:blipFill>
        </p:spPr>
      </p:sp>
      <p:sp>
        <p:nvSpPr>
          <p:cNvPr name="TextBox 9" id="9"/>
          <p:cNvSpPr txBox="true"/>
          <p:nvPr/>
        </p:nvSpPr>
        <p:spPr>
          <a:xfrm rot="0">
            <a:off x="809992" y="569309"/>
            <a:ext cx="10278311" cy="711200"/>
          </a:xfrm>
          <a:prstGeom prst="rect">
            <a:avLst/>
          </a:prstGeom>
        </p:spPr>
        <p:txBody>
          <a:bodyPr anchor="t" rtlCol="false" tIns="0" lIns="0" bIns="0" rIns="0">
            <a:spAutoFit/>
          </a:bodyPr>
          <a:lstStyle/>
          <a:p>
            <a:pPr algn="l">
              <a:lnSpc>
                <a:spcPts val="5600"/>
              </a:lnSpc>
            </a:pPr>
            <a:r>
              <a:rPr lang="en-US" sz="5000" b="true">
                <a:solidFill>
                  <a:srgbClr val="1F2020"/>
                </a:solidFill>
                <a:latin typeface="Century Gothic Paneuropean Bold"/>
                <a:ea typeface="Century Gothic Paneuropean Bold"/>
                <a:cs typeface="Century Gothic Paneuropean Bold"/>
                <a:sym typeface="Century Gothic Paneuropean Bold"/>
              </a:rPr>
              <a:t>Organizarea și curățarea datelor</a:t>
            </a:r>
          </a:p>
        </p:txBody>
      </p:sp>
      <p:sp>
        <p:nvSpPr>
          <p:cNvPr name="TextBox 10" id="10"/>
          <p:cNvSpPr txBox="true"/>
          <p:nvPr/>
        </p:nvSpPr>
        <p:spPr>
          <a:xfrm rot="0">
            <a:off x="809992" y="1888484"/>
            <a:ext cx="10059604" cy="656590"/>
          </a:xfrm>
          <a:prstGeom prst="rect">
            <a:avLst/>
          </a:prstGeom>
        </p:spPr>
        <p:txBody>
          <a:bodyPr anchor="t" rtlCol="false" tIns="0" lIns="0" bIns="0" rIns="0">
            <a:spAutoFit/>
          </a:bodyPr>
          <a:lstStyle/>
          <a:p>
            <a:pPr algn="l">
              <a:lnSpc>
                <a:spcPts val="2659"/>
              </a:lnSpc>
              <a:spcBef>
                <a:spcPct val="0"/>
              </a:spcBef>
            </a:pPr>
            <a:r>
              <a:rPr lang="en-US" sz="1899">
                <a:solidFill>
                  <a:srgbClr val="1F2020"/>
                </a:solidFill>
                <a:latin typeface="Open Sans"/>
                <a:ea typeface="Open Sans"/>
                <a:cs typeface="Open Sans"/>
                <a:sym typeface="Open Sans"/>
              </a:rPr>
              <a:t>Procesul de pregătire a datelor pentru analiză prin verificarea, corectarea și transformarea acestora într-un format adecvat.</a:t>
            </a:r>
          </a:p>
        </p:txBody>
      </p:sp>
      <p:sp>
        <p:nvSpPr>
          <p:cNvPr name="TextBox 11" id="11"/>
          <p:cNvSpPr txBox="true"/>
          <p:nvPr/>
        </p:nvSpPr>
        <p:spPr>
          <a:xfrm rot="0">
            <a:off x="11397336" y="1869434"/>
            <a:ext cx="6256780" cy="7819390"/>
          </a:xfrm>
          <a:prstGeom prst="rect">
            <a:avLst/>
          </a:prstGeom>
        </p:spPr>
        <p:txBody>
          <a:bodyPr anchor="t" rtlCol="false" tIns="0" lIns="0" bIns="0" rIns="0">
            <a:spAutoFit/>
          </a:bodyPr>
          <a:lstStyle/>
          <a:p>
            <a:pPr algn="l">
              <a:lnSpc>
                <a:spcPts val="3709"/>
              </a:lnSpc>
            </a:pPr>
            <a:r>
              <a:rPr lang="en-US" sz="2649">
                <a:solidFill>
                  <a:srgbClr val="1F2020"/>
                </a:solidFill>
                <a:latin typeface="Open Sans"/>
                <a:ea typeface="Open Sans"/>
                <a:cs typeface="Open Sans"/>
                <a:sym typeface="Open Sans"/>
              </a:rPr>
              <a:t>Identificarea și eliminarea va</a:t>
            </a:r>
            <a:r>
              <a:rPr lang="en-US" sz="2649">
                <a:solidFill>
                  <a:srgbClr val="1F2020"/>
                </a:solidFill>
                <a:latin typeface="Open Sans"/>
                <a:ea typeface="Open Sans"/>
                <a:cs typeface="Open Sans"/>
                <a:sym typeface="Open Sans"/>
              </a:rPr>
              <a:t>lorilor lipsă: </a:t>
            </a:r>
          </a:p>
          <a:p>
            <a:pPr algn="l" marL="572134" indent="-286067" lvl="1">
              <a:lnSpc>
                <a:spcPts val="3709"/>
              </a:lnSpc>
              <a:buFont typeface="Arial"/>
              <a:buChar char="•"/>
            </a:pPr>
            <a:r>
              <a:rPr lang="en-US" sz="2649">
                <a:solidFill>
                  <a:srgbClr val="1F2020"/>
                </a:solidFill>
                <a:latin typeface="Open Sans"/>
                <a:ea typeface="Open Sans"/>
                <a:cs typeface="Open Sans"/>
                <a:sym typeface="Open Sans"/>
              </a:rPr>
              <a:t>Metode → ștergerea rândurilor incomplete, completarea cu medie/mediană/mod</a:t>
            </a:r>
          </a:p>
          <a:p>
            <a:pPr algn="l" marL="572134" indent="-286067" lvl="1">
              <a:lnSpc>
                <a:spcPts val="3709"/>
              </a:lnSpc>
              <a:buFont typeface="Arial"/>
              <a:buChar char="•"/>
            </a:pPr>
            <a:r>
              <a:rPr lang="en-US" sz="2649">
                <a:solidFill>
                  <a:srgbClr val="1F2020"/>
                </a:solidFill>
                <a:latin typeface="Open Sans"/>
                <a:ea typeface="Open Sans"/>
                <a:cs typeface="Open Sans"/>
                <a:sym typeface="Open Sans"/>
              </a:rPr>
              <a:t>Funcții utile → </a:t>
            </a:r>
            <a:r>
              <a:rPr lang="en-US" b="true" sz="2649">
                <a:solidFill>
                  <a:srgbClr val="1F2020"/>
                </a:solidFill>
                <a:latin typeface="Open Sans Bold"/>
                <a:ea typeface="Open Sans Bold"/>
                <a:cs typeface="Open Sans Bold"/>
                <a:sym typeface="Open Sans Bold"/>
              </a:rPr>
              <a:t> is.na(), na.omit(), impute()</a:t>
            </a:r>
          </a:p>
          <a:p>
            <a:pPr algn="l">
              <a:lnSpc>
                <a:spcPts val="3709"/>
              </a:lnSpc>
            </a:pPr>
            <a:r>
              <a:rPr lang="en-US" sz="2649">
                <a:solidFill>
                  <a:srgbClr val="1F2020"/>
                </a:solidFill>
                <a:latin typeface="Open Sans"/>
                <a:ea typeface="Open Sans"/>
                <a:cs typeface="Open Sans"/>
                <a:sym typeface="Open Sans"/>
              </a:rPr>
              <a:t>Detectarea și tratarea anomaliilor (outliers):</a:t>
            </a:r>
          </a:p>
          <a:p>
            <a:pPr algn="l" marL="572134" indent="-286067" lvl="1">
              <a:lnSpc>
                <a:spcPts val="3709"/>
              </a:lnSpc>
              <a:buFont typeface="Arial"/>
              <a:buChar char="•"/>
            </a:pPr>
            <a:r>
              <a:rPr lang="en-US" sz="2649">
                <a:solidFill>
                  <a:srgbClr val="1F2020"/>
                </a:solidFill>
                <a:latin typeface="Open Sans"/>
                <a:ea typeface="Open Sans"/>
                <a:cs typeface="Open Sans"/>
                <a:sym typeface="Open Sans"/>
              </a:rPr>
              <a:t>Metode statistice → </a:t>
            </a:r>
            <a:r>
              <a:rPr lang="en-US" b="true" sz="2649">
                <a:solidFill>
                  <a:srgbClr val="1F2020"/>
                </a:solidFill>
                <a:latin typeface="Open Sans Bold"/>
                <a:ea typeface="Open Sans Bold"/>
                <a:cs typeface="Open Sans Bold"/>
                <a:sym typeface="Open Sans Bold"/>
              </a:rPr>
              <a:t> IQR, Z-score</a:t>
            </a:r>
          </a:p>
          <a:p>
            <a:pPr algn="l" marL="572134" indent="-286067" lvl="1">
              <a:lnSpc>
                <a:spcPts val="3709"/>
              </a:lnSpc>
              <a:buFont typeface="Arial"/>
              <a:buChar char="•"/>
            </a:pPr>
            <a:r>
              <a:rPr lang="en-US" sz="2649">
                <a:solidFill>
                  <a:srgbClr val="1F2020"/>
                </a:solidFill>
                <a:latin typeface="Open Sans"/>
                <a:ea typeface="Open Sans"/>
                <a:cs typeface="Open Sans"/>
                <a:sym typeface="Open Sans"/>
              </a:rPr>
              <a:t>Vizualizare → </a:t>
            </a:r>
            <a:r>
              <a:rPr lang="en-US" b="true" sz="2649">
                <a:solidFill>
                  <a:srgbClr val="1F2020"/>
                </a:solidFill>
                <a:latin typeface="Open Sans Bold"/>
                <a:ea typeface="Open Sans Bold"/>
                <a:cs typeface="Open Sans Bold"/>
                <a:sym typeface="Open Sans Bold"/>
              </a:rPr>
              <a:t> boxplot, histogramă</a:t>
            </a:r>
          </a:p>
          <a:p>
            <a:pPr algn="l" marL="572134" indent="-286067" lvl="1">
              <a:lnSpc>
                <a:spcPts val="3709"/>
              </a:lnSpc>
              <a:buFont typeface="Arial"/>
              <a:buChar char="•"/>
            </a:pPr>
            <a:r>
              <a:rPr lang="en-US" sz="2649">
                <a:solidFill>
                  <a:srgbClr val="1F2020"/>
                </a:solidFill>
                <a:latin typeface="Open Sans"/>
                <a:ea typeface="Open Sans"/>
                <a:cs typeface="Open Sans"/>
                <a:sym typeface="Open Sans"/>
              </a:rPr>
              <a:t>Funcț</a:t>
            </a:r>
            <a:r>
              <a:rPr lang="en-US" sz="2649">
                <a:solidFill>
                  <a:srgbClr val="1F2020"/>
                </a:solidFill>
                <a:latin typeface="Open Sans"/>
                <a:ea typeface="Open Sans"/>
                <a:cs typeface="Open Sans"/>
                <a:sym typeface="Open Sans"/>
              </a:rPr>
              <a:t>ii utile</a:t>
            </a:r>
            <a:r>
              <a:rPr lang="en-US" b="true" sz="2649">
                <a:solidFill>
                  <a:srgbClr val="1F2020"/>
                </a:solidFill>
                <a:latin typeface="Open Sans Bold"/>
                <a:ea typeface="Open Sans Bold"/>
                <a:cs typeface="Open Sans Bold"/>
                <a:sym typeface="Open Sans Bold"/>
              </a:rPr>
              <a:t> </a:t>
            </a:r>
            <a:r>
              <a:rPr lang="en-US" sz="2649">
                <a:solidFill>
                  <a:srgbClr val="1F2020"/>
                </a:solidFill>
                <a:latin typeface="Open Sans"/>
                <a:ea typeface="Open Sans"/>
                <a:cs typeface="Open Sans"/>
                <a:sym typeface="Open Sans"/>
              </a:rPr>
              <a:t>→</a:t>
            </a:r>
            <a:r>
              <a:rPr lang="en-US" b="true" sz="2649">
                <a:solidFill>
                  <a:srgbClr val="1F2020"/>
                </a:solidFill>
                <a:latin typeface="Open Sans Bold"/>
                <a:ea typeface="Open Sans Bold"/>
                <a:cs typeface="Open Sans Bold"/>
                <a:sym typeface="Open Sans Bold"/>
              </a:rPr>
              <a:t> </a:t>
            </a:r>
            <a:r>
              <a:rPr lang="en-US" sz="2649">
                <a:solidFill>
                  <a:srgbClr val="1F2020"/>
                </a:solidFill>
                <a:latin typeface="Open Sans"/>
                <a:ea typeface="Open Sans"/>
                <a:cs typeface="Open Sans"/>
                <a:sym typeface="Open Sans"/>
              </a:rPr>
              <a:t> </a:t>
            </a:r>
            <a:r>
              <a:rPr lang="en-US" b="true" sz="2649">
                <a:solidFill>
                  <a:srgbClr val="1F2020"/>
                </a:solidFill>
                <a:latin typeface="Open Sans Bold"/>
                <a:ea typeface="Open Sans Bold"/>
                <a:cs typeface="Open Sans Bold"/>
                <a:sym typeface="Open Sans Bold"/>
              </a:rPr>
              <a:t>boxplot(), quantile(), scale()</a:t>
            </a:r>
          </a:p>
          <a:p>
            <a:pPr algn="l">
              <a:lnSpc>
                <a:spcPts val="3709"/>
              </a:lnSpc>
            </a:pPr>
            <a:r>
              <a:rPr lang="en-US" sz="2649">
                <a:solidFill>
                  <a:srgbClr val="1F2020"/>
                </a:solidFill>
                <a:latin typeface="Open Sans"/>
                <a:ea typeface="Open Sans"/>
                <a:cs typeface="Open Sans"/>
                <a:sym typeface="Open Sans"/>
              </a:rPr>
              <a:t>Transformarea și standardizarea datelor:</a:t>
            </a:r>
          </a:p>
          <a:p>
            <a:pPr algn="l" marL="572134" indent="-286067" lvl="1">
              <a:lnSpc>
                <a:spcPts val="3709"/>
              </a:lnSpc>
              <a:buFont typeface="Arial"/>
              <a:buChar char="•"/>
            </a:pPr>
            <a:r>
              <a:rPr lang="en-US" sz="2649">
                <a:solidFill>
                  <a:srgbClr val="1F2020"/>
                </a:solidFill>
                <a:latin typeface="Open Sans"/>
                <a:ea typeface="Open Sans"/>
                <a:cs typeface="Open Sans"/>
                <a:sym typeface="Open Sans"/>
              </a:rPr>
              <a:t>Standardizare și Normalizare </a:t>
            </a:r>
          </a:p>
          <a:p>
            <a:pPr algn="l">
              <a:lnSpc>
                <a:spcPts val="3709"/>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66154" y="1302032"/>
            <a:ext cx="5880684" cy="47625"/>
            <a:chOff x="0" y="0"/>
            <a:chExt cx="34732334" cy="281281"/>
          </a:xfrm>
        </p:grpSpPr>
        <p:sp>
          <p:nvSpPr>
            <p:cNvPr name="Freeform 3" id="3"/>
            <p:cNvSpPr/>
            <p:nvPr/>
          </p:nvSpPr>
          <p:spPr>
            <a:xfrm flipH="false" flipV="false" rot="0">
              <a:off x="0" y="0"/>
              <a:ext cx="34732336" cy="281281"/>
            </a:xfrm>
            <a:custGeom>
              <a:avLst/>
              <a:gdLst/>
              <a:ahLst/>
              <a:cxnLst/>
              <a:rect r="r" b="b" t="t" l="l"/>
              <a:pathLst>
                <a:path h="281281" w="34732336">
                  <a:moveTo>
                    <a:pt x="0" y="0"/>
                  </a:moveTo>
                  <a:lnTo>
                    <a:pt x="34732336" y="0"/>
                  </a:lnTo>
                  <a:lnTo>
                    <a:pt x="34732336" y="281281"/>
                  </a:lnTo>
                  <a:lnTo>
                    <a:pt x="0" y="281281"/>
                  </a:lnTo>
                  <a:close/>
                </a:path>
              </a:pathLst>
            </a:custGeom>
            <a:gradFill rotWithShape="true">
              <a:gsLst>
                <a:gs pos="0">
                  <a:srgbClr val="221C40">
                    <a:alpha val="100000"/>
                  </a:srgbClr>
                </a:gs>
                <a:gs pos="50000">
                  <a:srgbClr val="6A1637">
                    <a:alpha val="100000"/>
                  </a:srgbClr>
                </a:gs>
                <a:gs pos="100000">
                  <a:srgbClr val="E08D69">
                    <a:alpha val="100000"/>
                  </a:srgbClr>
                </a:gs>
              </a:gsLst>
              <a:lin ang="2700000"/>
            </a:gradFill>
          </p:spPr>
        </p:sp>
        <p:sp>
          <p:nvSpPr>
            <p:cNvPr name="TextBox 4" id="4"/>
            <p:cNvSpPr txBox="true"/>
            <p:nvPr/>
          </p:nvSpPr>
          <p:spPr>
            <a:xfrm>
              <a:off x="0" y="-47625"/>
              <a:ext cx="34732334" cy="328906"/>
            </a:xfrm>
            <a:prstGeom prst="rect">
              <a:avLst/>
            </a:prstGeom>
          </p:spPr>
          <p:txBody>
            <a:bodyPr anchor="ctr" rtlCol="false" tIns="50800" lIns="50800" bIns="50800" rIns="50800"/>
            <a:lstStyle/>
            <a:p>
              <a:pPr algn="ctr">
                <a:lnSpc>
                  <a:spcPts val="2239"/>
                </a:lnSpc>
              </a:pPr>
            </a:p>
          </p:txBody>
        </p:sp>
      </p:grpSp>
      <p:grpSp>
        <p:nvGrpSpPr>
          <p:cNvPr name="Group 5" id="5"/>
          <p:cNvGrpSpPr/>
          <p:nvPr/>
        </p:nvGrpSpPr>
        <p:grpSpPr>
          <a:xfrm rot="0">
            <a:off x="966154" y="3690254"/>
            <a:ext cx="957373" cy="957373"/>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gradFill rotWithShape="true">
              <a:gsLst>
                <a:gs pos="0">
                  <a:srgbClr val="221C40">
                    <a:alpha val="100000"/>
                  </a:srgbClr>
                </a:gs>
                <a:gs pos="50000">
                  <a:srgbClr val="6A1637">
                    <a:alpha val="100000"/>
                  </a:srgbClr>
                </a:gs>
                <a:gs pos="100000">
                  <a:srgbClr val="E08D69">
                    <a:alpha val="100000"/>
                  </a:srgbClr>
                </a:gs>
              </a:gsLst>
              <a:lin ang="2700000"/>
            </a:gradFill>
          </p:spPr>
        </p:sp>
        <p:sp>
          <p:nvSpPr>
            <p:cNvPr name="TextBox 7" id="7"/>
            <p:cNvSpPr txBox="true"/>
            <p:nvPr/>
          </p:nvSpPr>
          <p:spPr>
            <a:xfrm>
              <a:off x="0" y="-47625"/>
              <a:ext cx="812800" cy="860425"/>
            </a:xfrm>
            <a:prstGeom prst="rect">
              <a:avLst/>
            </a:prstGeom>
          </p:spPr>
          <p:txBody>
            <a:bodyPr anchor="ctr" rtlCol="false" tIns="50800" lIns="50800" bIns="50800" rIns="50800"/>
            <a:lstStyle/>
            <a:p>
              <a:pPr algn="ctr">
                <a:lnSpc>
                  <a:spcPts val="2239"/>
                </a:lnSpc>
              </a:pPr>
            </a:p>
          </p:txBody>
        </p:sp>
      </p:grpSp>
      <p:grpSp>
        <p:nvGrpSpPr>
          <p:cNvPr name="Group 8" id="8"/>
          <p:cNvGrpSpPr/>
          <p:nvPr/>
        </p:nvGrpSpPr>
        <p:grpSpPr>
          <a:xfrm rot="0">
            <a:off x="966154" y="5561327"/>
            <a:ext cx="957373" cy="957373"/>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gradFill rotWithShape="true">
              <a:gsLst>
                <a:gs pos="0">
                  <a:srgbClr val="221C40">
                    <a:alpha val="100000"/>
                  </a:srgbClr>
                </a:gs>
                <a:gs pos="50000">
                  <a:srgbClr val="6A1637">
                    <a:alpha val="100000"/>
                  </a:srgbClr>
                </a:gs>
                <a:gs pos="100000">
                  <a:srgbClr val="E08D69">
                    <a:alpha val="100000"/>
                  </a:srgbClr>
                </a:gs>
              </a:gsLst>
              <a:lin ang="2700000"/>
            </a:gradFill>
          </p:spPr>
        </p:sp>
        <p:sp>
          <p:nvSpPr>
            <p:cNvPr name="TextBox 10" id="10"/>
            <p:cNvSpPr txBox="true"/>
            <p:nvPr/>
          </p:nvSpPr>
          <p:spPr>
            <a:xfrm>
              <a:off x="0" y="-47625"/>
              <a:ext cx="812800" cy="860425"/>
            </a:xfrm>
            <a:prstGeom prst="rect">
              <a:avLst/>
            </a:prstGeom>
          </p:spPr>
          <p:txBody>
            <a:bodyPr anchor="ctr" rtlCol="false" tIns="50800" lIns="50800" bIns="50800" rIns="50800"/>
            <a:lstStyle/>
            <a:p>
              <a:pPr algn="ctr">
                <a:lnSpc>
                  <a:spcPts val="2239"/>
                </a:lnSpc>
              </a:pPr>
            </a:p>
          </p:txBody>
        </p:sp>
      </p:grpSp>
      <p:grpSp>
        <p:nvGrpSpPr>
          <p:cNvPr name="Group 11" id="11"/>
          <p:cNvGrpSpPr/>
          <p:nvPr/>
        </p:nvGrpSpPr>
        <p:grpSpPr>
          <a:xfrm rot="0">
            <a:off x="966154" y="7434875"/>
            <a:ext cx="957373" cy="957373"/>
            <a:chOff x="0" y="0"/>
            <a:chExt cx="812800" cy="812800"/>
          </a:xfrm>
        </p:grpSpPr>
        <p:sp>
          <p:nvSpPr>
            <p:cNvPr name="Freeform 12" id="12"/>
            <p:cNvSpPr/>
            <p:nvPr/>
          </p:nvSpPr>
          <p:spPr>
            <a:xfrm flipH="false" flipV="false" rot="0">
              <a:off x="0" y="0"/>
              <a:ext cx="812800" cy="812800"/>
            </a:xfrm>
            <a:custGeom>
              <a:avLst/>
              <a:gdLst/>
              <a:ahLst/>
              <a:cxnLst/>
              <a:rect r="r" b="b" t="t" l="l"/>
              <a:pathLst>
                <a:path h="812800" w="812800">
                  <a:moveTo>
                    <a:pt x="0" y="0"/>
                  </a:moveTo>
                  <a:lnTo>
                    <a:pt x="812800" y="0"/>
                  </a:lnTo>
                  <a:lnTo>
                    <a:pt x="812800" y="812800"/>
                  </a:lnTo>
                  <a:lnTo>
                    <a:pt x="0" y="812800"/>
                  </a:lnTo>
                  <a:close/>
                </a:path>
              </a:pathLst>
            </a:custGeom>
            <a:gradFill rotWithShape="true">
              <a:gsLst>
                <a:gs pos="0">
                  <a:srgbClr val="221C40">
                    <a:alpha val="100000"/>
                  </a:srgbClr>
                </a:gs>
                <a:gs pos="50000">
                  <a:srgbClr val="6A1637">
                    <a:alpha val="100000"/>
                  </a:srgbClr>
                </a:gs>
                <a:gs pos="100000">
                  <a:srgbClr val="E08D69">
                    <a:alpha val="100000"/>
                  </a:srgbClr>
                </a:gs>
              </a:gsLst>
              <a:lin ang="2700000"/>
            </a:gradFill>
          </p:spPr>
        </p:sp>
        <p:sp>
          <p:nvSpPr>
            <p:cNvPr name="TextBox 13" id="13"/>
            <p:cNvSpPr txBox="true"/>
            <p:nvPr/>
          </p:nvSpPr>
          <p:spPr>
            <a:xfrm>
              <a:off x="0" y="-47625"/>
              <a:ext cx="812800" cy="860425"/>
            </a:xfrm>
            <a:prstGeom prst="rect">
              <a:avLst/>
            </a:prstGeom>
          </p:spPr>
          <p:txBody>
            <a:bodyPr anchor="ctr" rtlCol="false" tIns="50800" lIns="50800" bIns="50800" rIns="50800"/>
            <a:lstStyle/>
            <a:p>
              <a:pPr algn="ctr">
                <a:lnSpc>
                  <a:spcPts val="2239"/>
                </a:lnSpc>
              </a:pPr>
            </a:p>
          </p:txBody>
        </p:sp>
      </p:grpSp>
      <p:sp>
        <p:nvSpPr>
          <p:cNvPr name="Freeform 14" id="14"/>
          <p:cNvSpPr/>
          <p:nvPr/>
        </p:nvSpPr>
        <p:spPr>
          <a:xfrm flipH="false" flipV="false" rot="0">
            <a:off x="7650588" y="3461519"/>
            <a:ext cx="10305805" cy="4199616"/>
          </a:xfrm>
          <a:custGeom>
            <a:avLst/>
            <a:gdLst/>
            <a:ahLst/>
            <a:cxnLst/>
            <a:rect r="r" b="b" t="t" l="l"/>
            <a:pathLst>
              <a:path h="4199616" w="10305805">
                <a:moveTo>
                  <a:pt x="0" y="0"/>
                </a:moveTo>
                <a:lnTo>
                  <a:pt x="10305805" y="0"/>
                </a:lnTo>
                <a:lnTo>
                  <a:pt x="10305805" y="4199615"/>
                </a:lnTo>
                <a:lnTo>
                  <a:pt x="0" y="4199615"/>
                </a:lnTo>
                <a:lnTo>
                  <a:pt x="0" y="0"/>
                </a:lnTo>
                <a:close/>
              </a:path>
            </a:pathLst>
          </a:custGeom>
          <a:blipFill>
            <a:blip r:embed="rId2"/>
            <a:stretch>
              <a:fillRect l="0" t="0" r="0" b="0"/>
            </a:stretch>
          </a:blipFill>
        </p:spPr>
      </p:sp>
      <p:sp>
        <p:nvSpPr>
          <p:cNvPr name="TextBox 15" id="15"/>
          <p:cNvSpPr txBox="true"/>
          <p:nvPr/>
        </p:nvSpPr>
        <p:spPr>
          <a:xfrm rot="0">
            <a:off x="959191" y="584482"/>
            <a:ext cx="6881008" cy="711200"/>
          </a:xfrm>
          <a:prstGeom prst="rect">
            <a:avLst/>
          </a:prstGeom>
        </p:spPr>
        <p:txBody>
          <a:bodyPr anchor="t" rtlCol="false" tIns="0" lIns="0" bIns="0" rIns="0">
            <a:spAutoFit/>
          </a:bodyPr>
          <a:lstStyle/>
          <a:p>
            <a:pPr algn="l">
              <a:lnSpc>
                <a:spcPts val="5600"/>
              </a:lnSpc>
            </a:pPr>
            <a:r>
              <a:rPr lang="en-US" sz="5000" b="true">
                <a:solidFill>
                  <a:srgbClr val="1F2020"/>
                </a:solidFill>
                <a:latin typeface="Century Gothic Paneuropean Bold"/>
                <a:ea typeface="Century Gothic Paneuropean Bold"/>
                <a:cs typeface="Century Gothic Paneuropean Bold"/>
                <a:sym typeface="Century Gothic Paneuropean Bold"/>
              </a:rPr>
              <a:t>Analiza Descriptivă</a:t>
            </a:r>
          </a:p>
        </p:txBody>
      </p:sp>
      <p:sp>
        <p:nvSpPr>
          <p:cNvPr name="TextBox 16" id="16"/>
          <p:cNvSpPr txBox="true"/>
          <p:nvPr/>
        </p:nvSpPr>
        <p:spPr>
          <a:xfrm rot="0">
            <a:off x="2371980" y="3774093"/>
            <a:ext cx="5033472" cy="855595"/>
          </a:xfrm>
          <a:prstGeom prst="rect">
            <a:avLst/>
          </a:prstGeom>
        </p:spPr>
        <p:txBody>
          <a:bodyPr anchor="t" rtlCol="false" tIns="0" lIns="0" bIns="0" rIns="0">
            <a:spAutoFit/>
          </a:bodyPr>
          <a:lstStyle/>
          <a:p>
            <a:pPr algn="l">
              <a:lnSpc>
                <a:spcPts val="2373"/>
              </a:lnSpc>
            </a:pPr>
            <a:r>
              <a:rPr lang="en-US" sz="1695">
                <a:solidFill>
                  <a:srgbClr val="1F2020"/>
                </a:solidFill>
                <a:latin typeface="Open Sans"/>
                <a:ea typeface="Open Sans"/>
                <a:cs typeface="Open Sans"/>
                <a:sym typeface="Open Sans"/>
              </a:rPr>
              <a:t>Măsuri de tendință centrală</a:t>
            </a:r>
          </a:p>
          <a:p>
            <a:pPr algn="l" marL="365972" indent="-182986" lvl="1">
              <a:lnSpc>
                <a:spcPts val="2373"/>
              </a:lnSpc>
              <a:spcBef>
                <a:spcPct val="0"/>
              </a:spcBef>
              <a:buFont typeface="Arial"/>
              <a:buChar char="•"/>
            </a:pPr>
            <a:r>
              <a:rPr lang="en-US" sz="1695">
                <a:solidFill>
                  <a:srgbClr val="1F2020"/>
                </a:solidFill>
                <a:latin typeface="Open Sans"/>
                <a:ea typeface="Open Sans"/>
                <a:cs typeface="Open Sans"/>
                <a:sym typeface="Open Sans"/>
              </a:rPr>
              <a:t>Media (mean()), Mediana (median()), Mod</a:t>
            </a:r>
          </a:p>
          <a:p>
            <a:pPr algn="l">
              <a:lnSpc>
                <a:spcPts val="2373"/>
              </a:lnSpc>
              <a:spcBef>
                <a:spcPct val="0"/>
              </a:spcBef>
            </a:pPr>
          </a:p>
        </p:txBody>
      </p:sp>
      <p:sp>
        <p:nvSpPr>
          <p:cNvPr name="TextBox 17" id="17"/>
          <p:cNvSpPr txBox="true"/>
          <p:nvPr/>
        </p:nvSpPr>
        <p:spPr>
          <a:xfrm rot="0">
            <a:off x="1094444" y="3931603"/>
            <a:ext cx="700793" cy="427050"/>
          </a:xfrm>
          <a:prstGeom prst="rect">
            <a:avLst/>
          </a:prstGeom>
        </p:spPr>
        <p:txBody>
          <a:bodyPr anchor="t" rtlCol="false" tIns="0" lIns="0" bIns="0" rIns="0">
            <a:spAutoFit/>
          </a:bodyPr>
          <a:lstStyle/>
          <a:p>
            <a:pPr algn="ctr">
              <a:lnSpc>
                <a:spcPts val="3559"/>
              </a:lnSpc>
              <a:spcBef>
                <a:spcPct val="0"/>
              </a:spcBef>
            </a:pPr>
            <a:r>
              <a:rPr lang="en-US" b="true" sz="2542">
                <a:solidFill>
                  <a:srgbClr val="FFFFFF"/>
                </a:solidFill>
                <a:latin typeface="Open Sans Bold"/>
                <a:ea typeface="Open Sans Bold"/>
                <a:cs typeface="Open Sans Bold"/>
                <a:sym typeface="Open Sans Bold"/>
              </a:rPr>
              <a:t>01</a:t>
            </a:r>
          </a:p>
        </p:txBody>
      </p:sp>
      <p:sp>
        <p:nvSpPr>
          <p:cNvPr name="TextBox 18" id="18"/>
          <p:cNvSpPr txBox="true"/>
          <p:nvPr/>
        </p:nvSpPr>
        <p:spPr>
          <a:xfrm rot="0">
            <a:off x="2371980" y="5371910"/>
            <a:ext cx="5033472" cy="1465545"/>
          </a:xfrm>
          <a:prstGeom prst="rect">
            <a:avLst/>
          </a:prstGeom>
        </p:spPr>
        <p:txBody>
          <a:bodyPr anchor="t" rtlCol="false" tIns="0" lIns="0" bIns="0" rIns="0">
            <a:spAutoFit/>
          </a:bodyPr>
          <a:lstStyle/>
          <a:p>
            <a:pPr algn="l">
              <a:lnSpc>
                <a:spcPts val="2373"/>
              </a:lnSpc>
            </a:pPr>
            <a:r>
              <a:rPr lang="en-US" sz="1695">
                <a:solidFill>
                  <a:srgbClr val="1F2020"/>
                </a:solidFill>
                <a:latin typeface="Open Sans"/>
                <a:ea typeface="Open Sans"/>
                <a:cs typeface="Open Sans"/>
                <a:sym typeface="Open Sans"/>
              </a:rPr>
              <a:t>Măsuri de dispersie</a:t>
            </a:r>
          </a:p>
          <a:p>
            <a:pPr algn="l" marL="365972" indent="-182986" lvl="1">
              <a:lnSpc>
                <a:spcPts val="2373"/>
              </a:lnSpc>
              <a:buFont typeface="Arial"/>
              <a:buChar char="•"/>
            </a:pPr>
            <a:r>
              <a:rPr lang="en-US" sz="1695">
                <a:solidFill>
                  <a:srgbClr val="1F2020"/>
                </a:solidFill>
                <a:latin typeface="Open Sans"/>
                <a:ea typeface="Open Sans"/>
                <a:cs typeface="Open Sans"/>
                <a:sym typeface="Open Sans"/>
              </a:rPr>
              <a:t>Variabilitate: abaterea standard (sd()), varianța (var())</a:t>
            </a:r>
          </a:p>
          <a:p>
            <a:pPr algn="l" marL="365972" indent="-182986" lvl="1">
              <a:lnSpc>
                <a:spcPts val="2373"/>
              </a:lnSpc>
              <a:buFont typeface="Arial"/>
              <a:buChar char="•"/>
            </a:pPr>
            <a:r>
              <a:rPr lang="en-US" sz="1695">
                <a:solidFill>
                  <a:srgbClr val="1F2020"/>
                </a:solidFill>
                <a:latin typeface="Open Sans"/>
                <a:ea typeface="Open Sans"/>
                <a:cs typeface="Open Sans"/>
                <a:sym typeface="Open Sans"/>
              </a:rPr>
              <a:t>Interval intercuartilic (IQR()), min/max</a:t>
            </a:r>
          </a:p>
          <a:p>
            <a:pPr algn="l">
              <a:lnSpc>
                <a:spcPts val="2373"/>
              </a:lnSpc>
              <a:spcBef>
                <a:spcPct val="0"/>
              </a:spcBef>
            </a:pPr>
          </a:p>
        </p:txBody>
      </p:sp>
      <p:sp>
        <p:nvSpPr>
          <p:cNvPr name="TextBox 19" id="19"/>
          <p:cNvSpPr txBox="true"/>
          <p:nvPr/>
        </p:nvSpPr>
        <p:spPr>
          <a:xfrm rot="0">
            <a:off x="1094444" y="5802676"/>
            <a:ext cx="700793" cy="427050"/>
          </a:xfrm>
          <a:prstGeom prst="rect">
            <a:avLst/>
          </a:prstGeom>
        </p:spPr>
        <p:txBody>
          <a:bodyPr anchor="t" rtlCol="false" tIns="0" lIns="0" bIns="0" rIns="0">
            <a:spAutoFit/>
          </a:bodyPr>
          <a:lstStyle/>
          <a:p>
            <a:pPr algn="ctr">
              <a:lnSpc>
                <a:spcPts val="3559"/>
              </a:lnSpc>
              <a:spcBef>
                <a:spcPct val="0"/>
              </a:spcBef>
            </a:pPr>
            <a:r>
              <a:rPr lang="en-US" b="true" sz="2542">
                <a:solidFill>
                  <a:srgbClr val="FFFFFF"/>
                </a:solidFill>
                <a:latin typeface="Open Sans Bold"/>
                <a:ea typeface="Open Sans Bold"/>
                <a:cs typeface="Open Sans Bold"/>
                <a:sym typeface="Open Sans Bold"/>
              </a:rPr>
              <a:t>02</a:t>
            </a:r>
          </a:p>
        </p:txBody>
      </p:sp>
      <p:sp>
        <p:nvSpPr>
          <p:cNvPr name="TextBox 20" id="20"/>
          <p:cNvSpPr txBox="true"/>
          <p:nvPr/>
        </p:nvSpPr>
        <p:spPr>
          <a:xfrm rot="0">
            <a:off x="966154" y="1671589"/>
            <a:ext cx="5880684" cy="989965"/>
          </a:xfrm>
          <a:prstGeom prst="rect">
            <a:avLst/>
          </a:prstGeom>
        </p:spPr>
        <p:txBody>
          <a:bodyPr anchor="t" rtlCol="false" tIns="0" lIns="0" bIns="0" rIns="0">
            <a:spAutoFit/>
          </a:bodyPr>
          <a:lstStyle/>
          <a:p>
            <a:pPr algn="l">
              <a:lnSpc>
                <a:spcPts val="2659"/>
              </a:lnSpc>
              <a:spcBef>
                <a:spcPct val="0"/>
              </a:spcBef>
            </a:pPr>
            <a:r>
              <a:rPr lang="en-US" sz="1899">
                <a:solidFill>
                  <a:srgbClr val="1F2020"/>
                </a:solidFill>
                <a:latin typeface="Open Sans"/>
                <a:ea typeface="Open Sans"/>
                <a:cs typeface="Open Sans"/>
                <a:sym typeface="Open Sans"/>
              </a:rPr>
              <a:t>Este primul pas în înțelegerea datelor, oferind un rezumat statistic prin indicatori numerici și vizualizări grafice.</a:t>
            </a:r>
          </a:p>
        </p:txBody>
      </p:sp>
      <p:sp>
        <p:nvSpPr>
          <p:cNvPr name="TextBox 21" id="21"/>
          <p:cNvSpPr txBox="true"/>
          <p:nvPr/>
        </p:nvSpPr>
        <p:spPr>
          <a:xfrm rot="0">
            <a:off x="2371980" y="7249404"/>
            <a:ext cx="5033472" cy="1465545"/>
          </a:xfrm>
          <a:prstGeom prst="rect">
            <a:avLst/>
          </a:prstGeom>
        </p:spPr>
        <p:txBody>
          <a:bodyPr anchor="t" rtlCol="false" tIns="0" lIns="0" bIns="0" rIns="0">
            <a:spAutoFit/>
          </a:bodyPr>
          <a:lstStyle/>
          <a:p>
            <a:pPr algn="l">
              <a:lnSpc>
                <a:spcPts val="2373"/>
              </a:lnSpc>
            </a:pPr>
            <a:r>
              <a:rPr lang="en-US" sz="1695">
                <a:solidFill>
                  <a:srgbClr val="1F2020"/>
                </a:solidFill>
                <a:latin typeface="Open Sans"/>
                <a:ea typeface="Open Sans"/>
                <a:cs typeface="Open Sans"/>
                <a:sym typeface="Open Sans"/>
              </a:rPr>
              <a:t>Distribuția datelor</a:t>
            </a:r>
          </a:p>
          <a:p>
            <a:pPr algn="l" marL="365972" indent="-182986" lvl="1">
              <a:lnSpc>
                <a:spcPts val="2373"/>
              </a:lnSpc>
              <a:buFont typeface="Arial"/>
              <a:buChar char="•"/>
            </a:pPr>
            <a:r>
              <a:rPr lang="en-US" sz="1695">
                <a:solidFill>
                  <a:srgbClr val="1F2020"/>
                </a:solidFill>
                <a:latin typeface="Open Sans"/>
                <a:ea typeface="Open Sans"/>
                <a:cs typeface="Open Sans"/>
                <a:sym typeface="Open Sans"/>
              </a:rPr>
              <a:t>Asimetrie, curtosis</a:t>
            </a:r>
          </a:p>
          <a:p>
            <a:pPr algn="l" marL="365972" indent="-182986" lvl="1">
              <a:lnSpc>
                <a:spcPts val="2373"/>
              </a:lnSpc>
              <a:buFont typeface="Arial"/>
              <a:buChar char="•"/>
            </a:pPr>
            <a:r>
              <a:rPr lang="en-US" sz="1695">
                <a:solidFill>
                  <a:srgbClr val="1F2020"/>
                </a:solidFill>
                <a:latin typeface="Open Sans"/>
                <a:ea typeface="Open Sans"/>
                <a:cs typeface="Open Sans"/>
                <a:sym typeface="Open Sans"/>
              </a:rPr>
              <a:t>Vizualizare: histogramă (hist()), boxplot (boxplot())</a:t>
            </a:r>
          </a:p>
          <a:p>
            <a:pPr algn="l">
              <a:lnSpc>
                <a:spcPts val="2373"/>
              </a:lnSpc>
              <a:spcBef>
                <a:spcPct val="0"/>
              </a:spcBef>
            </a:pPr>
          </a:p>
        </p:txBody>
      </p:sp>
      <p:sp>
        <p:nvSpPr>
          <p:cNvPr name="TextBox 22" id="22"/>
          <p:cNvSpPr txBox="true"/>
          <p:nvPr/>
        </p:nvSpPr>
        <p:spPr>
          <a:xfrm rot="0">
            <a:off x="1094444" y="7676225"/>
            <a:ext cx="700793" cy="427050"/>
          </a:xfrm>
          <a:prstGeom prst="rect">
            <a:avLst/>
          </a:prstGeom>
        </p:spPr>
        <p:txBody>
          <a:bodyPr anchor="t" rtlCol="false" tIns="0" lIns="0" bIns="0" rIns="0">
            <a:spAutoFit/>
          </a:bodyPr>
          <a:lstStyle/>
          <a:p>
            <a:pPr algn="ctr">
              <a:lnSpc>
                <a:spcPts val="3559"/>
              </a:lnSpc>
              <a:spcBef>
                <a:spcPct val="0"/>
              </a:spcBef>
            </a:pPr>
            <a:r>
              <a:rPr lang="en-US" b="true" sz="2542">
                <a:solidFill>
                  <a:srgbClr val="FFFFFF"/>
                </a:solidFill>
                <a:latin typeface="Open Sans Bold"/>
                <a:ea typeface="Open Sans Bold"/>
                <a:cs typeface="Open Sans Bold"/>
                <a:sym typeface="Open Sans Bold"/>
              </a:rPr>
              <a:t>03</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8181857" y="8291827"/>
            <a:ext cx="106143" cy="966473"/>
            <a:chOff x="0" y="0"/>
            <a:chExt cx="626900" cy="5708159"/>
          </a:xfrm>
        </p:grpSpPr>
        <p:sp>
          <p:nvSpPr>
            <p:cNvPr name="Freeform 3" id="3"/>
            <p:cNvSpPr/>
            <p:nvPr/>
          </p:nvSpPr>
          <p:spPr>
            <a:xfrm flipH="false" flipV="false" rot="0">
              <a:off x="0" y="0"/>
              <a:ext cx="626900" cy="5708159"/>
            </a:xfrm>
            <a:custGeom>
              <a:avLst/>
              <a:gdLst/>
              <a:ahLst/>
              <a:cxnLst/>
              <a:rect r="r" b="b" t="t" l="l"/>
              <a:pathLst>
                <a:path h="5708159" w="626900">
                  <a:moveTo>
                    <a:pt x="0" y="0"/>
                  </a:moveTo>
                  <a:lnTo>
                    <a:pt x="626900" y="0"/>
                  </a:lnTo>
                  <a:lnTo>
                    <a:pt x="626900" y="5708159"/>
                  </a:lnTo>
                  <a:lnTo>
                    <a:pt x="0" y="5708159"/>
                  </a:lnTo>
                  <a:close/>
                </a:path>
              </a:pathLst>
            </a:custGeom>
            <a:gradFill rotWithShape="true">
              <a:gsLst>
                <a:gs pos="0">
                  <a:srgbClr val="221C40">
                    <a:alpha val="100000"/>
                  </a:srgbClr>
                </a:gs>
                <a:gs pos="50000">
                  <a:srgbClr val="6A1637">
                    <a:alpha val="100000"/>
                  </a:srgbClr>
                </a:gs>
                <a:gs pos="100000">
                  <a:srgbClr val="E08D69">
                    <a:alpha val="100000"/>
                  </a:srgbClr>
                </a:gs>
              </a:gsLst>
              <a:lin ang="2700000"/>
            </a:gradFill>
          </p:spPr>
        </p:sp>
        <p:sp>
          <p:nvSpPr>
            <p:cNvPr name="TextBox 4" id="4"/>
            <p:cNvSpPr txBox="true"/>
            <p:nvPr/>
          </p:nvSpPr>
          <p:spPr>
            <a:xfrm>
              <a:off x="0" y="-47625"/>
              <a:ext cx="626900" cy="5755784"/>
            </a:xfrm>
            <a:prstGeom prst="rect">
              <a:avLst/>
            </a:prstGeom>
          </p:spPr>
          <p:txBody>
            <a:bodyPr anchor="ctr" rtlCol="false" tIns="50800" lIns="50800" bIns="50800" rIns="50800"/>
            <a:lstStyle/>
            <a:p>
              <a:pPr algn="ctr">
                <a:lnSpc>
                  <a:spcPts val="2239"/>
                </a:lnSpc>
              </a:pPr>
            </a:p>
          </p:txBody>
        </p:sp>
      </p:grpSp>
      <p:sp>
        <p:nvSpPr>
          <p:cNvPr name="TextBox 5" id="5"/>
          <p:cNvSpPr txBox="true"/>
          <p:nvPr/>
        </p:nvSpPr>
        <p:spPr>
          <a:xfrm rot="0">
            <a:off x="1028700" y="528473"/>
            <a:ext cx="7775303" cy="711200"/>
          </a:xfrm>
          <a:prstGeom prst="rect">
            <a:avLst/>
          </a:prstGeom>
        </p:spPr>
        <p:txBody>
          <a:bodyPr anchor="t" rtlCol="false" tIns="0" lIns="0" bIns="0" rIns="0">
            <a:spAutoFit/>
          </a:bodyPr>
          <a:lstStyle/>
          <a:p>
            <a:pPr algn="l">
              <a:lnSpc>
                <a:spcPts val="5600"/>
              </a:lnSpc>
            </a:pPr>
            <a:r>
              <a:rPr lang="en-US" sz="5000" b="true">
                <a:solidFill>
                  <a:srgbClr val="1F2020"/>
                </a:solidFill>
                <a:latin typeface="Century Gothic Paneuropean Bold"/>
                <a:ea typeface="Century Gothic Paneuropean Bold"/>
                <a:cs typeface="Century Gothic Paneuropean Bold"/>
                <a:sym typeface="Century Gothic Paneuropean Bold"/>
              </a:rPr>
              <a:t>Modelarea statistică</a:t>
            </a:r>
          </a:p>
        </p:txBody>
      </p:sp>
      <p:grpSp>
        <p:nvGrpSpPr>
          <p:cNvPr name="Group 6" id="6"/>
          <p:cNvGrpSpPr/>
          <p:nvPr/>
        </p:nvGrpSpPr>
        <p:grpSpPr>
          <a:xfrm rot="0">
            <a:off x="1028700" y="1311912"/>
            <a:ext cx="6537132" cy="234966"/>
            <a:chOff x="0" y="0"/>
            <a:chExt cx="38609429" cy="1387749"/>
          </a:xfrm>
        </p:grpSpPr>
        <p:sp>
          <p:nvSpPr>
            <p:cNvPr name="Freeform 7" id="7"/>
            <p:cNvSpPr/>
            <p:nvPr/>
          </p:nvSpPr>
          <p:spPr>
            <a:xfrm flipH="false" flipV="false" rot="0">
              <a:off x="0" y="0"/>
              <a:ext cx="38609429" cy="1387749"/>
            </a:xfrm>
            <a:custGeom>
              <a:avLst/>
              <a:gdLst/>
              <a:ahLst/>
              <a:cxnLst/>
              <a:rect r="r" b="b" t="t" l="l"/>
              <a:pathLst>
                <a:path h="1387749" w="38609429">
                  <a:moveTo>
                    <a:pt x="0" y="0"/>
                  </a:moveTo>
                  <a:lnTo>
                    <a:pt x="38609429" y="0"/>
                  </a:lnTo>
                  <a:lnTo>
                    <a:pt x="38609429" y="1387749"/>
                  </a:lnTo>
                  <a:lnTo>
                    <a:pt x="0" y="1387749"/>
                  </a:lnTo>
                  <a:close/>
                </a:path>
              </a:pathLst>
            </a:custGeom>
            <a:gradFill rotWithShape="true">
              <a:gsLst>
                <a:gs pos="0">
                  <a:srgbClr val="221C40">
                    <a:alpha val="100000"/>
                  </a:srgbClr>
                </a:gs>
                <a:gs pos="50000">
                  <a:srgbClr val="6A1637">
                    <a:alpha val="100000"/>
                  </a:srgbClr>
                </a:gs>
                <a:gs pos="100000">
                  <a:srgbClr val="E08D69">
                    <a:alpha val="100000"/>
                  </a:srgbClr>
                </a:gs>
              </a:gsLst>
              <a:lin ang="2700000"/>
            </a:gradFill>
          </p:spPr>
        </p:sp>
        <p:sp>
          <p:nvSpPr>
            <p:cNvPr name="TextBox 8" id="8"/>
            <p:cNvSpPr txBox="true"/>
            <p:nvPr/>
          </p:nvSpPr>
          <p:spPr>
            <a:xfrm>
              <a:off x="0" y="-47625"/>
              <a:ext cx="38609429" cy="1435374"/>
            </a:xfrm>
            <a:prstGeom prst="rect">
              <a:avLst/>
            </a:prstGeom>
          </p:spPr>
          <p:txBody>
            <a:bodyPr anchor="ctr" rtlCol="false" tIns="50800" lIns="50800" bIns="50800" rIns="50800"/>
            <a:lstStyle/>
            <a:p>
              <a:pPr algn="ctr">
                <a:lnSpc>
                  <a:spcPts val="2239"/>
                </a:lnSpc>
              </a:pPr>
            </a:p>
          </p:txBody>
        </p:sp>
      </p:grpSp>
      <p:sp>
        <p:nvSpPr>
          <p:cNvPr name="TextBox 9" id="9"/>
          <p:cNvSpPr txBox="true"/>
          <p:nvPr/>
        </p:nvSpPr>
        <p:spPr>
          <a:xfrm rot="0">
            <a:off x="1057027" y="1745861"/>
            <a:ext cx="6696443" cy="1125220"/>
          </a:xfrm>
          <a:prstGeom prst="rect">
            <a:avLst/>
          </a:prstGeom>
        </p:spPr>
        <p:txBody>
          <a:bodyPr anchor="t" rtlCol="false" tIns="0" lIns="0" bIns="0" rIns="0">
            <a:spAutoFit/>
          </a:bodyPr>
          <a:lstStyle/>
          <a:p>
            <a:pPr algn="l">
              <a:lnSpc>
                <a:spcPts val="3079"/>
              </a:lnSpc>
              <a:spcBef>
                <a:spcPct val="0"/>
              </a:spcBef>
            </a:pPr>
            <a:r>
              <a:rPr lang="en-US" sz="2199">
                <a:solidFill>
                  <a:srgbClr val="1F2020"/>
                </a:solidFill>
                <a:latin typeface="Open Sans"/>
                <a:ea typeface="Open Sans"/>
                <a:cs typeface="Open Sans"/>
                <a:sym typeface="Open Sans"/>
              </a:rPr>
              <a:t>Modelarea statistică presupune utilizarea tehnicilor matematice pentru a identifica relații între variabile și a face predicții bazate pe date.</a:t>
            </a:r>
          </a:p>
        </p:txBody>
      </p:sp>
      <p:sp>
        <p:nvSpPr>
          <p:cNvPr name="AutoShape 10" id="10"/>
          <p:cNvSpPr/>
          <p:nvPr/>
        </p:nvSpPr>
        <p:spPr>
          <a:xfrm flipH="true" flipV="true">
            <a:off x="10870357" y="5495443"/>
            <a:ext cx="917858" cy="348761"/>
          </a:xfrm>
          <a:prstGeom prst="line">
            <a:avLst/>
          </a:prstGeom>
          <a:ln cap="flat" w="38100">
            <a:solidFill>
              <a:srgbClr val="000000"/>
            </a:solidFill>
            <a:prstDash val="solid"/>
            <a:headEnd type="none" len="sm" w="sm"/>
            <a:tailEnd type="none" len="sm" w="sm"/>
          </a:ln>
        </p:spPr>
      </p:sp>
      <p:grpSp>
        <p:nvGrpSpPr>
          <p:cNvPr name="Group 11" id="11"/>
          <p:cNvGrpSpPr/>
          <p:nvPr/>
        </p:nvGrpSpPr>
        <p:grpSpPr>
          <a:xfrm rot="0">
            <a:off x="11788215" y="5048720"/>
            <a:ext cx="3310417" cy="2848837"/>
            <a:chOff x="0" y="0"/>
            <a:chExt cx="4413889" cy="3798450"/>
          </a:xfrm>
        </p:grpSpPr>
        <p:grpSp>
          <p:nvGrpSpPr>
            <p:cNvPr name="Group 12" id="12"/>
            <p:cNvGrpSpPr/>
            <p:nvPr/>
          </p:nvGrpSpPr>
          <p:grpSpPr>
            <a:xfrm rot="0">
              <a:off x="225319" y="224550"/>
              <a:ext cx="4188571" cy="3573900"/>
              <a:chOff x="0" y="0"/>
              <a:chExt cx="786517" cy="671096"/>
            </a:xfrm>
          </p:grpSpPr>
          <p:sp>
            <p:nvSpPr>
              <p:cNvPr name="Freeform 13" id="13"/>
              <p:cNvSpPr/>
              <p:nvPr/>
            </p:nvSpPr>
            <p:spPr>
              <a:xfrm flipH="false" flipV="false" rot="0">
                <a:off x="0" y="0"/>
                <a:ext cx="786517" cy="671096"/>
              </a:xfrm>
              <a:custGeom>
                <a:avLst/>
                <a:gdLst/>
                <a:ahLst/>
                <a:cxnLst/>
                <a:rect r="r" b="b" t="t" l="l"/>
                <a:pathLst>
                  <a:path h="671096" w="786517">
                    <a:moveTo>
                      <a:pt x="119079" y="0"/>
                    </a:moveTo>
                    <a:lnTo>
                      <a:pt x="667438" y="0"/>
                    </a:lnTo>
                    <a:cubicBezTo>
                      <a:pt x="733203" y="0"/>
                      <a:pt x="786517" y="53313"/>
                      <a:pt x="786517" y="119079"/>
                    </a:cubicBezTo>
                    <a:lnTo>
                      <a:pt x="786517" y="552017"/>
                    </a:lnTo>
                    <a:cubicBezTo>
                      <a:pt x="786517" y="583598"/>
                      <a:pt x="773971" y="613887"/>
                      <a:pt x="751639" y="636218"/>
                    </a:cubicBezTo>
                    <a:cubicBezTo>
                      <a:pt x="729308" y="658550"/>
                      <a:pt x="699019" y="671096"/>
                      <a:pt x="667438" y="671096"/>
                    </a:cubicBezTo>
                    <a:lnTo>
                      <a:pt x="119079" y="671096"/>
                    </a:lnTo>
                    <a:cubicBezTo>
                      <a:pt x="53313" y="671096"/>
                      <a:pt x="0" y="617782"/>
                      <a:pt x="0" y="552017"/>
                    </a:cubicBezTo>
                    <a:lnTo>
                      <a:pt x="0" y="119079"/>
                    </a:lnTo>
                    <a:cubicBezTo>
                      <a:pt x="0" y="53313"/>
                      <a:pt x="53313" y="0"/>
                      <a:pt x="119079" y="0"/>
                    </a:cubicBezTo>
                    <a:close/>
                  </a:path>
                </a:pathLst>
              </a:custGeom>
              <a:solidFill>
                <a:srgbClr val="FFBD59"/>
              </a:solidFill>
              <a:ln w="19050" cap="rnd">
                <a:solidFill>
                  <a:srgbClr val="000000"/>
                </a:solidFill>
                <a:prstDash val="solid"/>
                <a:round/>
              </a:ln>
            </p:spPr>
          </p:sp>
          <p:sp>
            <p:nvSpPr>
              <p:cNvPr name="TextBox 14" id="14"/>
              <p:cNvSpPr txBox="true"/>
              <p:nvPr/>
            </p:nvSpPr>
            <p:spPr>
              <a:xfrm>
                <a:off x="0" y="-28575"/>
                <a:ext cx="786517" cy="699671"/>
              </a:xfrm>
              <a:prstGeom prst="rect">
                <a:avLst/>
              </a:prstGeom>
            </p:spPr>
            <p:txBody>
              <a:bodyPr anchor="ctr" rtlCol="false" tIns="50800" lIns="50800" bIns="50800" rIns="50800"/>
              <a:lstStyle/>
              <a:p>
                <a:pPr algn="ctr">
                  <a:lnSpc>
                    <a:spcPts val="1960"/>
                  </a:lnSpc>
                  <a:spcBef>
                    <a:spcPct val="0"/>
                  </a:spcBef>
                </a:pPr>
              </a:p>
            </p:txBody>
          </p:sp>
        </p:grpSp>
        <p:grpSp>
          <p:nvGrpSpPr>
            <p:cNvPr name="Group 15" id="15"/>
            <p:cNvGrpSpPr/>
            <p:nvPr/>
          </p:nvGrpSpPr>
          <p:grpSpPr>
            <a:xfrm rot="0">
              <a:off x="0" y="0"/>
              <a:ext cx="4204405" cy="3573900"/>
              <a:chOff x="0" y="0"/>
              <a:chExt cx="789490" cy="671096"/>
            </a:xfrm>
          </p:grpSpPr>
          <p:sp>
            <p:nvSpPr>
              <p:cNvPr name="Freeform 16" id="16"/>
              <p:cNvSpPr/>
              <p:nvPr/>
            </p:nvSpPr>
            <p:spPr>
              <a:xfrm flipH="false" flipV="false" rot="0">
                <a:off x="0" y="0"/>
                <a:ext cx="789490" cy="671096"/>
              </a:xfrm>
              <a:custGeom>
                <a:avLst/>
                <a:gdLst/>
                <a:ahLst/>
                <a:cxnLst/>
                <a:rect r="r" b="b" t="t" l="l"/>
                <a:pathLst>
                  <a:path h="671096" w="789490">
                    <a:moveTo>
                      <a:pt x="118631" y="0"/>
                    </a:moveTo>
                    <a:lnTo>
                      <a:pt x="670859" y="0"/>
                    </a:lnTo>
                    <a:cubicBezTo>
                      <a:pt x="702322" y="0"/>
                      <a:pt x="732496" y="12499"/>
                      <a:pt x="754744" y="34746"/>
                    </a:cubicBezTo>
                    <a:cubicBezTo>
                      <a:pt x="776991" y="56994"/>
                      <a:pt x="789490" y="87168"/>
                      <a:pt x="789490" y="118631"/>
                    </a:cubicBezTo>
                    <a:lnTo>
                      <a:pt x="789490" y="552465"/>
                    </a:lnTo>
                    <a:cubicBezTo>
                      <a:pt x="789490" y="617983"/>
                      <a:pt x="736377" y="671096"/>
                      <a:pt x="670859" y="671096"/>
                    </a:cubicBezTo>
                    <a:lnTo>
                      <a:pt x="118631" y="671096"/>
                    </a:lnTo>
                    <a:cubicBezTo>
                      <a:pt x="53113" y="671096"/>
                      <a:pt x="0" y="617983"/>
                      <a:pt x="0" y="552465"/>
                    </a:cubicBezTo>
                    <a:lnTo>
                      <a:pt x="0" y="118631"/>
                    </a:lnTo>
                    <a:cubicBezTo>
                      <a:pt x="0" y="87168"/>
                      <a:pt x="12499" y="56994"/>
                      <a:pt x="34746" y="34746"/>
                    </a:cubicBezTo>
                    <a:cubicBezTo>
                      <a:pt x="56994" y="12499"/>
                      <a:pt x="87168" y="0"/>
                      <a:pt x="118631" y="0"/>
                    </a:cubicBezTo>
                    <a:close/>
                  </a:path>
                </a:pathLst>
              </a:custGeom>
              <a:solidFill>
                <a:srgbClr val="DFCFC5"/>
              </a:solidFill>
              <a:ln w="19050" cap="rnd">
                <a:solidFill>
                  <a:srgbClr val="000000"/>
                </a:solidFill>
                <a:prstDash val="solid"/>
                <a:round/>
              </a:ln>
            </p:spPr>
          </p:sp>
          <p:sp>
            <p:nvSpPr>
              <p:cNvPr name="TextBox 17" id="17"/>
              <p:cNvSpPr txBox="true"/>
              <p:nvPr/>
            </p:nvSpPr>
            <p:spPr>
              <a:xfrm>
                <a:off x="0" y="-28575"/>
                <a:ext cx="789490" cy="699671"/>
              </a:xfrm>
              <a:prstGeom prst="rect">
                <a:avLst/>
              </a:prstGeom>
            </p:spPr>
            <p:txBody>
              <a:bodyPr anchor="ctr" rtlCol="false" tIns="50800" lIns="50800" bIns="50800" rIns="50800"/>
              <a:lstStyle/>
              <a:p>
                <a:pPr algn="ctr">
                  <a:lnSpc>
                    <a:spcPts val="1960"/>
                  </a:lnSpc>
                  <a:spcBef>
                    <a:spcPct val="0"/>
                  </a:spcBef>
                </a:pPr>
              </a:p>
            </p:txBody>
          </p:sp>
        </p:grpSp>
      </p:grpSp>
      <p:sp>
        <p:nvSpPr>
          <p:cNvPr name="AutoShape 18" id="18"/>
          <p:cNvSpPr/>
          <p:nvPr/>
        </p:nvSpPr>
        <p:spPr>
          <a:xfrm flipH="true" flipV="true">
            <a:off x="9089204" y="5717690"/>
            <a:ext cx="20467" cy="849251"/>
          </a:xfrm>
          <a:prstGeom prst="line">
            <a:avLst/>
          </a:prstGeom>
          <a:ln cap="flat" w="38100">
            <a:solidFill>
              <a:srgbClr val="000000"/>
            </a:solidFill>
            <a:prstDash val="solid"/>
            <a:headEnd type="none" len="sm" w="sm"/>
            <a:tailEnd type="none" len="sm" w="sm"/>
          </a:ln>
        </p:spPr>
      </p:sp>
      <p:grpSp>
        <p:nvGrpSpPr>
          <p:cNvPr name="Group 19" id="19"/>
          <p:cNvGrpSpPr/>
          <p:nvPr/>
        </p:nvGrpSpPr>
        <p:grpSpPr>
          <a:xfrm rot="0">
            <a:off x="7488791" y="6566941"/>
            <a:ext cx="3310417" cy="2848837"/>
            <a:chOff x="0" y="0"/>
            <a:chExt cx="4413889" cy="3798450"/>
          </a:xfrm>
        </p:grpSpPr>
        <p:grpSp>
          <p:nvGrpSpPr>
            <p:cNvPr name="Group 20" id="20"/>
            <p:cNvGrpSpPr/>
            <p:nvPr/>
          </p:nvGrpSpPr>
          <p:grpSpPr>
            <a:xfrm rot="0">
              <a:off x="225319" y="224550"/>
              <a:ext cx="4188571" cy="3573900"/>
              <a:chOff x="0" y="0"/>
              <a:chExt cx="786517" cy="671096"/>
            </a:xfrm>
          </p:grpSpPr>
          <p:sp>
            <p:nvSpPr>
              <p:cNvPr name="Freeform 21" id="21"/>
              <p:cNvSpPr/>
              <p:nvPr/>
            </p:nvSpPr>
            <p:spPr>
              <a:xfrm flipH="false" flipV="false" rot="0">
                <a:off x="0" y="0"/>
                <a:ext cx="786517" cy="671096"/>
              </a:xfrm>
              <a:custGeom>
                <a:avLst/>
                <a:gdLst/>
                <a:ahLst/>
                <a:cxnLst/>
                <a:rect r="r" b="b" t="t" l="l"/>
                <a:pathLst>
                  <a:path h="671096" w="786517">
                    <a:moveTo>
                      <a:pt x="119079" y="0"/>
                    </a:moveTo>
                    <a:lnTo>
                      <a:pt x="667438" y="0"/>
                    </a:lnTo>
                    <a:cubicBezTo>
                      <a:pt x="733203" y="0"/>
                      <a:pt x="786517" y="53313"/>
                      <a:pt x="786517" y="119079"/>
                    </a:cubicBezTo>
                    <a:lnTo>
                      <a:pt x="786517" y="552017"/>
                    </a:lnTo>
                    <a:cubicBezTo>
                      <a:pt x="786517" y="583598"/>
                      <a:pt x="773971" y="613887"/>
                      <a:pt x="751639" y="636218"/>
                    </a:cubicBezTo>
                    <a:cubicBezTo>
                      <a:pt x="729308" y="658550"/>
                      <a:pt x="699019" y="671096"/>
                      <a:pt x="667438" y="671096"/>
                    </a:cubicBezTo>
                    <a:lnTo>
                      <a:pt x="119079" y="671096"/>
                    </a:lnTo>
                    <a:cubicBezTo>
                      <a:pt x="53313" y="671096"/>
                      <a:pt x="0" y="617782"/>
                      <a:pt x="0" y="552017"/>
                    </a:cubicBezTo>
                    <a:lnTo>
                      <a:pt x="0" y="119079"/>
                    </a:lnTo>
                    <a:cubicBezTo>
                      <a:pt x="0" y="53313"/>
                      <a:pt x="53313" y="0"/>
                      <a:pt x="119079" y="0"/>
                    </a:cubicBezTo>
                    <a:close/>
                  </a:path>
                </a:pathLst>
              </a:custGeom>
              <a:solidFill>
                <a:srgbClr val="7A9462"/>
              </a:solidFill>
              <a:ln w="19050" cap="rnd">
                <a:solidFill>
                  <a:srgbClr val="000000"/>
                </a:solidFill>
                <a:prstDash val="solid"/>
                <a:round/>
              </a:ln>
            </p:spPr>
          </p:sp>
          <p:sp>
            <p:nvSpPr>
              <p:cNvPr name="TextBox 22" id="22"/>
              <p:cNvSpPr txBox="true"/>
              <p:nvPr/>
            </p:nvSpPr>
            <p:spPr>
              <a:xfrm>
                <a:off x="0" y="-28575"/>
                <a:ext cx="786517" cy="699671"/>
              </a:xfrm>
              <a:prstGeom prst="rect">
                <a:avLst/>
              </a:prstGeom>
            </p:spPr>
            <p:txBody>
              <a:bodyPr anchor="ctr" rtlCol="false" tIns="50800" lIns="50800" bIns="50800" rIns="50800"/>
              <a:lstStyle/>
              <a:p>
                <a:pPr algn="ctr">
                  <a:lnSpc>
                    <a:spcPts val="1960"/>
                  </a:lnSpc>
                  <a:spcBef>
                    <a:spcPct val="0"/>
                  </a:spcBef>
                </a:pPr>
              </a:p>
            </p:txBody>
          </p:sp>
        </p:grpSp>
        <p:grpSp>
          <p:nvGrpSpPr>
            <p:cNvPr name="Group 23" id="23"/>
            <p:cNvGrpSpPr/>
            <p:nvPr/>
          </p:nvGrpSpPr>
          <p:grpSpPr>
            <a:xfrm rot="0">
              <a:off x="0" y="0"/>
              <a:ext cx="4204405" cy="3573900"/>
              <a:chOff x="0" y="0"/>
              <a:chExt cx="789490" cy="671096"/>
            </a:xfrm>
          </p:grpSpPr>
          <p:sp>
            <p:nvSpPr>
              <p:cNvPr name="Freeform 24" id="24"/>
              <p:cNvSpPr/>
              <p:nvPr/>
            </p:nvSpPr>
            <p:spPr>
              <a:xfrm flipH="false" flipV="false" rot="0">
                <a:off x="0" y="0"/>
                <a:ext cx="789490" cy="671096"/>
              </a:xfrm>
              <a:custGeom>
                <a:avLst/>
                <a:gdLst/>
                <a:ahLst/>
                <a:cxnLst/>
                <a:rect r="r" b="b" t="t" l="l"/>
                <a:pathLst>
                  <a:path h="671096" w="789490">
                    <a:moveTo>
                      <a:pt x="118631" y="0"/>
                    </a:moveTo>
                    <a:lnTo>
                      <a:pt x="670859" y="0"/>
                    </a:lnTo>
                    <a:cubicBezTo>
                      <a:pt x="702322" y="0"/>
                      <a:pt x="732496" y="12499"/>
                      <a:pt x="754744" y="34746"/>
                    </a:cubicBezTo>
                    <a:cubicBezTo>
                      <a:pt x="776991" y="56994"/>
                      <a:pt x="789490" y="87168"/>
                      <a:pt x="789490" y="118631"/>
                    </a:cubicBezTo>
                    <a:lnTo>
                      <a:pt x="789490" y="552465"/>
                    </a:lnTo>
                    <a:cubicBezTo>
                      <a:pt x="789490" y="617983"/>
                      <a:pt x="736377" y="671096"/>
                      <a:pt x="670859" y="671096"/>
                    </a:cubicBezTo>
                    <a:lnTo>
                      <a:pt x="118631" y="671096"/>
                    </a:lnTo>
                    <a:cubicBezTo>
                      <a:pt x="53113" y="671096"/>
                      <a:pt x="0" y="617983"/>
                      <a:pt x="0" y="552465"/>
                    </a:cubicBezTo>
                    <a:lnTo>
                      <a:pt x="0" y="118631"/>
                    </a:lnTo>
                    <a:cubicBezTo>
                      <a:pt x="0" y="87168"/>
                      <a:pt x="12499" y="56994"/>
                      <a:pt x="34746" y="34746"/>
                    </a:cubicBezTo>
                    <a:cubicBezTo>
                      <a:pt x="56994" y="12499"/>
                      <a:pt x="87168" y="0"/>
                      <a:pt x="118631" y="0"/>
                    </a:cubicBezTo>
                    <a:close/>
                  </a:path>
                </a:pathLst>
              </a:custGeom>
              <a:solidFill>
                <a:srgbClr val="DFCFC5"/>
              </a:solidFill>
              <a:ln w="19050" cap="rnd">
                <a:solidFill>
                  <a:srgbClr val="000000"/>
                </a:solidFill>
                <a:prstDash val="solid"/>
                <a:round/>
              </a:ln>
            </p:spPr>
          </p:sp>
          <p:sp>
            <p:nvSpPr>
              <p:cNvPr name="TextBox 25" id="25"/>
              <p:cNvSpPr txBox="true"/>
              <p:nvPr/>
            </p:nvSpPr>
            <p:spPr>
              <a:xfrm>
                <a:off x="0" y="-28575"/>
                <a:ext cx="789490" cy="699671"/>
              </a:xfrm>
              <a:prstGeom prst="rect">
                <a:avLst/>
              </a:prstGeom>
            </p:spPr>
            <p:txBody>
              <a:bodyPr anchor="ctr" rtlCol="false" tIns="50800" lIns="50800" bIns="50800" rIns="50800"/>
              <a:lstStyle/>
              <a:p>
                <a:pPr algn="ctr">
                  <a:lnSpc>
                    <a:spcPts val="1960"/>
                  </a:lnSpc>
                  <a:spcBef>
                    <a:spcPct val="0"/>
                  </a:spcBef>
                </a:pPr>
              </a:p>
            </p:txBody>
          </p:sp>
        </p:grpSp>
      </p:grpSp>
      <p:sp>
        <p:nvSpPr>
          <p:cNvPr name="AutoShape 26" id="26"/>
          <p:cNvSpPr/>
          <p:nvPr/>
        </p:nvSpPr>
        <p:spPr>
          <a:xfrm flipV="true">
            <a:off x="6499785" y="5524416"/>
            <a:ext cx="764533" cy="302787"/>
          </a:xfrm>
          <a:prstGeom prst="line">
            <a:avLst/>
          </a:prstGeom>
          <a:ln cap="flat" w="38100">
            <a:solidFill>
              <a:srgbClr val="000000"/>
            </a:solidFill>
            <a:prstDash val="solid"/>
            <a:headEnd type="none" len="sm" w="sm"/>
            <a:tailEnd type="none" len="sm" w="sm"/>
          </a:ln>
        </p:spPr>
      </p:sp>
      <p:grpSp>
        <p:nvGrpSpPr>
          <p:cNvPr name="Group 27" id="27"/>
          <p:cNvGrpSpPr/>
          <p:nvPr/>
        </p:nvGrpSpPr>
        <p:grpSpPr>
          <a:xfrm rot="0">
            <a:off x="3189368" y="5058316"/>
            <a:ext cx="3310417" cy="2848837"/>
            <a:chOff x="0" y="0"/>
            <a:chExt cx="4413889" cy="3798450"/>
          </a:xfrm>
        </p:grpSpPr>
        <p:grpSp>
          <p:nvGrpSpPr>
            <p:cNvPr name="Group 28" id="28"/>
            <p:cNvGrpSpPr/>
            <p:nvPr/>
          </p:nvGrpSpPr>
          <p:grpSpPr>
            <a:xfrm rot="0">
              <a:off x="225319" y="224550"/>
              <a:ext cx="4188571" cy="3573900"/>
              <a:chOff x="0" y="0"/>
              <a:chExt cx="786517" cy="671096"/>
            </a:xfrm>
          </p:grpSpPr>
          <p:sp>
            <p:nvSpPr>
              <p:cNvPr name="Freeform 29" id="29"/>
              <p:cNvSpPr/>
              <p:nvPr/>
            </p:nvSpPr>
            <p:spPr>
              <a:xfrm flipH="false" flipV="false" rot="0">
                <a:off x="0" y="0"/>
                <a:ext cx="786517" cy="671096"/>
              </a:xfrm>
              <a:custGeom>
                <a:avLst/>
                <a:gdLst/>
                <a:ahLst/>
                <a:cxnLst/>
                <a:rect r="r" b="b" t="t" l="l"/>
                <a:pathLst>
                  <a:path h="671096" w="786517">
                    <a:moveTo>
                      <a:pt x="119079" y="0"/>
                    </a:moveTo>
                    <a:lnTo>
                      <a:pt x="667438" y="0"/>
                    </a:lnTo>
                    <a:cubicBezTo>
                      <a:pt x="733203" y="0"/>
                      <a:pt x="786517" y="53313"/>
                      <a:pt x="786517" y="119079"/>
                    </a:cubicBezTo>
                    <a:lnTo>
                      <a:pt x="786517" y="552017"/>
                    </a:lnTo>
                    <a:cubicBezTo>
                      <a:pt x="786517" y="583598"/>
                      <a:pt x="773971" y="613887"/>
                      <a:pt x="751639" y="636218"/>
                    </a:cubicBezTo>
                    <a:cubicBezTo>
                      <a:pt x="729308" y="658550"/>
                      <a:pt x="699019" y="671096"/>
                      <a:pt x="667438" y="671096"/>
                    </a:cubicBezTo>
                    <a:lnTo>
                      <a:pt x="119079" y="671096"/>
                    </a:lnTo>
                    <a:cubicBezTo>
                      <a:pt x="53313" y="671096"/>
                      <a:pt x="0" y="617782"/>
                      <a:pt x="0" y="552017"/>
                    </a:cubicBezTo>
                    <a:lnTo>
                      <a:pt x="0" y="119079"/>
                    </a:lnTo>
                    <a:cubicBezTo>
                      <a:pt x="0" y="53313"/>
                      <a:pt x="53313" y="0"/>
                      <a:pt x="119079" y="0"/>
                    </a:cubicBezTo>
                    <a:close/>
                  </a:path>
                </a:pathLst>
              </a:custGeom>
              <a:solidFill>
                <a:srgbClr val="677FAD"/>
              </a:solidFill>
              <a:ln w="19050" cap="rnd">
                <a:solidFill>
                  <a:srgbClr val="000000"/>
                </a:solidFill>
                <a:prstDash val="solid"/>
                <a:round/>
              </a:ln>
            </p:spPr>
          </p:sp>
          <p:sp>
            <p:nvSpPr>
              <p:cNvPr name="TextBox 30" id="30"/>
              <p:cNvSpPr txBox="true"/>
              <p:nvPr/>
            </p:nvSpPr>
            <p:spPr>
              <a:xfrm>
                <a:off x="0" y="-28575"/>
                <a:ext cx="786517" cy="699671"/>
              </a:xfrm>
              <a:prstGeom prst="rect">
                <a:avLst/>
              </a:prstGeom>
            </p:spPr>
            <p:txBody>
              <a:bodyPr anchor="ctr" rtlCol="false" tIns="50800" lIns="50800" bIns="50800" rIns="50800"/>
              <a:lstStyle/>
              <a:p>
                <a:pPr algn="ctr">
                  <a:lnSpc>
                    <a:spcPts val="1960"/>
                  </a:lnSpc>
                  <a:spcBef>
                    <a:spcPct val="0"/>
                  </a:spcBef>
                </a:pPr>
              </a:p>
            </p:txBody>
          </p:sp>
        </p:grpSp>
        <p:grpSp>
          <p:nvGrpSpPr>
            <p:cNvPr name="Group 31" id="31"/>
            <p:cNvGrpSpPr/>
            <p:nvPr/>
          </p:nvGrpSpPr>
          <p:grpSpPr>
            <a:xfrm rot="0">
              <a:off x="0" y="0"/>
              <a:ext cx="4204405" cy="3573900"/>
              <a:chOff x="0" y="0"/>
              <a:chExt cx="789490" cy="671096"/>
            </a:xfrm>
          </p:grpSpPr>
          <p:sp>
            <p:nvSpPr>
              <p:cNvPr name="Freeform 32" id="32"/>
              <p:cNvSpPr/>
              <p:nvPr/>
            </p:nvSpPr>
            <p:spPr>
              <a:xfrm flipH="false" flipV="false" rot="0">
                <a:off x="0" y="0"/>
                <a:ext cx="789490" cy="671096"/>
              </a:xfrm>
              <a:custGeom>
                <a:avLst/>
                <a:gdLst/>
                <a:ahLst/>
                <a:cxnLst/>
                <a:rect r="r" b="b" t="t" l="l"/>
                <a:pathLst>
                  <a:path h="671096" w="789490">
                    <a:moveTo>
                      <a:pt x="118631" y="0"/>
                    </a:moveTo>
                    <a:lnTo>
                      <a:pt x="670859" y="0"/>
                    </a:lnTo>
                    <a:cubicBezTo>
                      <a:pt x="702322" y="0"/>
                      <a:pt x="732496" y="12499"/>
                      <a:pt x="754744" y="34746"/>
                    </a:cubicBezTo>
                    <a:cubicBezTo>
                      <a:pt x="776991" y="56994"/>
                      <a:pt x="789490" y="87168"/>
                      <a:pt x="789490" y="118631"/>
                    </a:cubicBezTo>
                    <a:lnTo>
                      <a:pt x="789490" y="552465"/>
                    </a:lnTo>
                    <a:cubicBezTo>
                      <a:pt x="789490" y="617983"/>
                      <a:pt x="736377" y="671096"/>
                      <a:pt x="670859" y="671096"/>
                    </a:cubicBezTo>
                    <a:lnTo>
                      <a:pt x="118631" y="671096"/>
                    </a:lnTo>
                    <a:cubicBezTo>
                      <a:pt x="53113" y="671096"/>
                      <a:pt x="0" y="617983"/>
                      <a:pt x="0" y="552465"/>
                    </a:cubicBezTo>
                    <a:lnTo>
                      <a:pt x="0" y="118631"/>
                    </a:lnTo>
                    <a:cubicBezTo>
                      <a:pt x="0" y="87168"/>
                      <a:pt x="12499" y="56994"/>
                      <a:pt x="34746" y="34746"/>
                    </a:cubicBezTo>
                    <a:cubicBezTo>
                      <a:pt x="56994" y="12499"/>
                      <a:pt x="87168" y="0"/>
                      <a:pt x="118631" y="0"/>
                    </a:cubicBezTo>
                    <a:close/>
                  </a:path>
                </a:pathLst>
              </a:custGeom>
              <a:solidFill>
                <a:srgbClr val="DFCFC5"/>
              </a:solidFill>
              <a:ln w="19050" cap="rnd">
                <a:solidFill>
                  <a:srgbClr val="000000"/>
                </a:solidFill>
                <a:prstDash val="solid"/>
                <a:round/>
              </a:ln>
            </p:spPr>
          </p:sp>
          <p:sp>
            <p:nvSpPr>
              <p:cNvPr name="TextBox 33" id="33"/>
              <p:cNvSpPr txBox="true"/>
              <p:nvPr/>
            </p:nvSpPr>
            <p:spPr>
              <a:xfrm>
                <a:off x="0" y="-28575"/>
                <a:ext cx="789490" cy="699671"/>
              </a:xfrm>
              <a:prstGeom prst="rect">
                <a:avLst/>
              </a:prstGeom>
            </p:spPr>
            <p:txBody>
              <a:bodyPr anchor="ctr" rtlCol="false" tIns="50800" lIns="50800" bIns="50800" rIns="50800"/>
              <a:lstStyle/>
              <a:p>
                <a:pPr algn="ctr">
                  <a:lnSpc>
                    <a:spcPts val="1960"/>
                  </a:lnSpc>
                  <a:spcBef>
                    <a:spcPct val="0"/>
                  </a:spcBef>
                </a:pPr>
              </a:p>
            </p:txBody>
          </p:sp>
        </p:grpSp>
      </p:grpSp>
      <p:grpSp>
        <p:nvGrpSpPr>
          <p:cNvPr name="Group 34" id="34"/>
          <p:cNvGrpSpPr/>
          <p:nvPr/>
        </p:nvGrpSpPr>
        <p:grpSpPr>
          <a:xfrm rot="0">
            <a:off x="7109696" y="3680295"/>
            <a:ext cx="4265774" cy="2431976"/>
            <a:chOff x="0" y="0"/>
            <a:chExt cx="1177126" cy="671096"/>
          </a:xfrm>
        </p:grpSpPr>
        <p:sp>
          <p:nvSpPr>
            <p:cNvPr name="Freeform 35" id="35"/>
            <p:cNvSpPr/>
            <p:nvPr/>
          </p:nvSpPr>
          <p:spPr>
            <a:xfrm flipH="false" flipV="false" rot="0">
              <a:off x="0" y="0"/>
              <a:ext cx="1177126" cy="671096"/>
            </a:xfrm>
            <a:custGeom>
              <a:avLst/>
              <a:gdLst/>
              <a:ahLst/>
              <a:cxnLst/>
              <a:rect r="r" b="b" t="t" l="l"/>
              <a:pathLst>
                <a:path h="671096" w="1177126">
                  <a:moveTo>
                    <a:pt x="81670" y="0"/>
                  </a:moveTo>
                  <a:lnTo>
                    <a:pt x="1095456" y="0"/>
                  </a:lnTo>
                  <a:cubicBezTo>
                    <a:pt x="1140561" y="0"/>
                    <a:pt x="1177126" y="36565"/>
                    <a:pt x="1177126" y="81670"/>
                  </a:cubicBezTo>
                  <a:lnTo>
                    <a:pt x="1177126" y="589426"/>
                  </a:lnTo>
                  <a:cubicBezTo>
                    <a:pt x="1177126" y="634531"/>
                    <a:pt x="1140561" y="671096"/>
                    <a:pt x="1095456" y="671096"/>
                  </a:cubicBezTo>
                  <a:lnTo>
                    <a:pt x="81670" y="671096"/>
                  </a:lnTo>
                  <a:cubicBezTo>
                    <a:pt x="36565" y="671096"/>
                    <a:pt x="0" y="634531"/>
                    <a:pt x="0" y="589426"/>
                  </a:cubicBezTo>
                  <a:lnTo>
                    <a:pt x="0" y="81670"/>
                  </a:lnTo>
                  <a:cubicBezTo>
                    <a:pt x="0" y="36565"/>
                    <a:pt x="36565" y="0"/>
                    <a:pt x="81670" y="0"/>
                  </a:cubicBezTo>
                  <a:close/>
                </a:path>
              </a:pathLst>
            </a:custGeom>
            <a:solidFill>
              <a:srgbClr val="CDB3A9"/>
            </a:solidFill>
            <a:ln w="19050" cap="rnd">
              <a:solidFill>
                <a:srgbClr val="000000"/>
              </a:solidFill>
              <a:prstDash val="solid"/>
              <a:round/>
            </a:ln>
          </p:spPr>
        </p:sp>
        <p:sp>
          <p:nvSpPr>
            <p:cNvPr name="TextBox 36" id="36"/>
            <p:cNvSpPr txBox="true"/>
            <p:nvPr/>
          </p:nvSpPr>
          <p:spPr>
            <a:xfrm>
              <a:off x="0" y="-28575"/>
              <a:ext cx="1177126" cy="699671"/>
            </a:xfrm>
            <a:prstGeom prst="rect">
              <a:avLst/>
            </a:prstGeom>
          </p:spPr>
          <p:txBody>
            <a:bodyPr anchor="ctr" rtlCol="false" tIns="50800" lIns="50800" bIns="50800" rIns="50800"/>
            <a:lstStyle/>
            <a:p>
              <a:pPr algn="ctr">
                <a:lnSpc>
                  <a:spcPts val="1960"/>
                </a:lnSpc>
                <a:spcBef>
                  <a:spcPct val="0"/>
                </a:spcBef>
              </a:pPr>
            </a:p>
          </p:txBody>
        </p:sp>
      </p:grpSp>
      <p:grpSp>
        <p:nvGrpSpPr>
          <p:cNvPr name="Group 37" id="37"/>
          <p:cNvGrpSpPr/>
          <p:nvPr/>
        </p:nvGrpSpPr>
        <p:grpSpPr>
          <a:xfrm rot="0">
            <a:off x="6934450" y="3521320"/>
            <a:ext cx="4265774" cy="2431976"/>
            <a:chOff x="0" y="0"/>
            <a:chExt cx="1177126" cy="671096"/>
          </a:xfrm>
        </p:grpSpPr>
        <p:sp>
          <p:nvSpPr>
            <p:cNvPr name="Freeform 38" id="38"/>
            <p:cNvSpPr/>
            <p:nvPr/>
          </p:nvSpPr>
          <p:spPr>
            <a:xfrm flipH="false" flipV="false" rot="0">
              <a:off x="0" y="0"/>
              <a:ext cx="1177126" cy="671096"/>
            </a:xfrm>
            <a:custGeom>
              <a:avLst/>
              <a:gdLst/>
              <a:ahLst/>
              <a:cxnLst/>
              <a:rect r="r" b="b" t="t" l="l"/>
              <a:pathLst>
                <a:path h="671096" w="1177126">
                  <a:moveTo>
                    <a:pt x="81670" y="0"/>
                  </a:moveTo>
                  <a:lnTo>
                    <a:pt x="1095456" y="0"/>
                  </a:lnTo>
                  <a:cubicBezTo>
                    <a:pt x="1140561" y="0"/>
                    <a:pt x="1177126" y="36565"/>
                    <a:pt x="1177126" y="81670"/>
                  </a:cubicBezTo>
                  <a:lnTo>
                    <a:pt x="1177126" y="589426"/>
                  </a:lnTo>
                  <a:cubicBezTo>
                    <a:pt x="1177126" y="634531"/>
                    <a:pt x="1140561" y="671096"/>
                    <a:pt x="1095456" y="671096"/>
                  </a:cubicBezTo>
                  <a:lnTo>
                    <a:pt x="81670" y="671096"/>
                  </a:lnTo>
                  <a:cubicBezTo>
                    <a:pt x="36565" y="671096"/>
                    <a:pt x="0" y="634531"/>
                    <a:pt x="0" y="589426"/>
                  </a:cubicBezTo>
                  <a:lnTo>
                    <a:pt x="0" y="81670"/>
                  </a:lnTo>
                  <a:cubicBezTo>
                    <a:pt x="0" y="36565"/>
                    <a:pt x="36565" y="0"/>
                    <a:pt x="81670" y="0"/>
                  </a:cubicBezTo>
                  <a:close/>
                </a:path>
              </a:pathLst>
            </a:custGeom>
            <a:solidFill>
              <a:srgbClr val="9E6253"/>
            </a:solidFill>
            <a:ln w="19050" cap="rnd">
              <a:solidFill>
                <a:srgbClr val="000000"/>
              </a:solidFill>
              <a:prstDash val="solid"/>
              <a:round/>
            </a:ln>
          </p:spPr>
        </p:sp>
        <p:sp>
          <p:nvSpPr>
            <p:cNvPr name="TextBox 39" id="39"/>
            <p:cNvSpPr txBox="true"/>
            <p:nvPr/>
          </p:nvSpPr>
          <p:spPr>
            <a:xfrm>
              <a:off x="0" y="-28575"/>
              <a:ext cx="1177126" cy="699671"/>
            </a:xfrm>
            <a:prstGeom prst="rect">
              <a:avLst/>
            </a:prstGeom>
          </p:spPr>
          <p:txBody>
            <a:bodyPr anchor="ctr" rtlCol="false" tIns="50800" lIns="50800" bIns="50800" rIns="50800"/>
            <a:lstStyle/>
            <a:p>
              <a:pPr algn="ctr">
                <a:lnSpc>
                  <a:spcPts val="1960"/>
                </a:lnSpc>
                <a:spcBef>
                  <a:spcPct val="0"/>
                </a:spcBef>
              </a:pPr>
            </a:p>
          </p:txBody>
        </p:sp>
      </p:grpSp>
      <p:sp>
        <p:nvSpPr>
          <p:cNvPr name="TextBox 40" id="40"/>
          <p:cNvSpPr txBox="true"/>
          <p:nvPr/>
        </p:nvSpPr>
        <p:spPr>
          <a:xfrm rot="0">
            <a:off x="7264318" y="3950625"/>
            <a:ext cx="3606038" cy="1767064"/>
          </a:xfrm>
          <a:prstGeom prst="rect">
            <a:avLst/>
          </a:prstGeom>
        </p:spPr>
        <p:txBody>
          <a:bodyPr anchor="t" rtlCol="false" tIns="0" lIns="0" bIns="0" rIns="0">
            <a:spAutoFit/>
          </a:bodyPr>
          <a:lstStyle/>
          <a:p>
            <a:pPr algn="ctr">
              <a:lnSpc>
                <a:spcPts val="4665"/>
              </a:lnSpc>
            </a:pPr>
            <a:r>
              <a:rPr lang="en-US" sz="4320" spc="-116">
                <a:solidFill>
                  <a:srgbClr val="272727"/>
                </a:solidFill>
                <a:latin typeface="Glacial Indifference"/>
                <a:ea typeface="Glacial Indifference"/>
                <a:cs typeface="Glacial Indifference"/>
                <a:sym typeface="Glacial Indifference"/>
              </a:rPr>
              <a:t>TIPURI DE MODELE STATISTICE</a:t>
            </a:r>
          </a:p>
        </p:txBody>
      </p:sp>
      <p:sp>
        <p:nvSpPr>
          <p:cNvPr name="TextBox 41" id="41"/>
          <p:cNvSpPr txBox="true"/>
          <p:nvPr/>
        </p:nvSpPr>
        <p:spPr>
          <a:xfrm rot="0">
            <a:off x="12140374" y="5339119"/>
            <a:ext cx="2326179" cy="650423"/>
          </a:xfrm>
          <a:prstGeom prst="rect">
            <a:avLst/>
          </a:prstGeom>
        </p:spPr>
        <p:txBody>
          <a:bodyPr anchor="t" rtlCol="false" tIns="0" lIns="0" bIns="0" rIns="0">
            <a:spAutoFit/>
          </a:bodyPr>
          <a:lstStyle/>
          <a:p>
            <a:pPr algn="ctr">
              <a:lnSpc>
                <a:spcPts val="2445"/>
              </a:lnSpc>
            </a:pPr>
            <a:r>
              <a:rPr lang="en-US" sz="2687" spc="61">
                <a:solidFill>
                  <a:srgbClr val="272727"/>
                </a:solidFill>
                <a:latin typeface="Glacial Indifference"/>
                <a:ea typeface="Glacial Indifference"/>
                <a:cs typeface="Glacial Indifference"/>
                <a:sym typeface="Glacial Indifference"/>
              </a:rPr>
              <a:t>MODELE INFERENȚIALE </a:t>
            </a:r>
          </a:p>
        </p:txBody>
      </p:sp>
      <p:sp>
        <p:nvSpPr>
          <p:cNvPr name="TextBox 42" id="42"/>
          <p:cNvSpPr txBox="true"/>
          <p:nvPr/>
        </p:nvSpPr>
        <p:spPr>
          <a:xfrm rot="0">
            <a:off x="12038777" y="6168269"/>
            <a:ext cx="2622417" cy="1028566"/>
          </a:xfrm>
          <a:prstGeom prst="rect">
            <a:avLst/>
          </a:prstGeom>
        </p:spPr>
        <p:txBody>
          <a:bodyPr anchor="t" rtlCol="false" tIns="0" lIns="0" bIns="0" rIns="0">
            <a:spAutoFit/>
          </a:bodyPr>
          <a:lstStyle/>
          <a:p>
            <a:pPr algn="ctr">
              <a:lnSpc>
                <a:spcPts val="2095"/>
              </a:lnSpc>
            </a:pPr>
            <a:r>
              <a:rPr lang="en-US" sz="2034">
                <a:solidFill>
                  <a:srgbClr val="272727"/>
                </a:solidFill>
                <a:latin typeface="Glacial Indifference"/>
                <a:ea typeface="Glacial Indifference"/>
                <a:cs typeface="Glacial Indifference"/>
                <a:sym typeface="Glacial Indifference"/>
              </a:rPr>
              <a:t>verifică ipoteze și testează semnificația statistică (ex. testul t, ANOVA)</a:t>
            </a:r>
          </a:p>
        </p:txBody>
      </p:sp>
      <p:sp>
        <p:nvSpPr>
          <p:cNvPr name="TextBox 43" id="43"/>
          <p:cNvSpPr txBox="true"/>
          <p:nvPr/>
        </p:nvSpPr>
        <p:spPr>
          <a:xfrm rot="0">
            <a:off x="7857726" y="6872315"/>
            <a:ext cx="2326179" cy="650423"/>
          </a:xfrm>
          <a:prstGeom prst="rect">
            <a:avLst/>
          </a:prstGeom>
        </p:spPr>
        <p:txBody>
          <a:bodyPr anchor="t" rtlCol="false" tIns="0" lIns="0" bIns="0" rIns="0">
            <a:spAutoFit/>
          </a:bodyPr>
          <a:lstStyle/>
          <a:p>
            <a:pPr algn="ctr">
              <a:lnSpc>
                <a:spcPts val="2445"/>
              </a:lnSpc>
            </a:pPr>
            <a:r>
              <a:rPr lang="en-US" sz="2687" spc="61">
                <a:solidFill>
                  <a:srgbClr val="272727"/>
                </a:solidFill>
                <a:latin typeface="Glacial Indifference"/>
                <a:ea typeface="Glacial Indifference"/>
                <a:cs typeface="Glacial Indifference"/>
                <a:sym typeface="Glacial Indifference"/>
              </a:rPr>
              <a:t>MODELE PREDICTIVE</a:t>
            </a:r>
          </a:p>
        </p:txBody>
      </p:sp>
      <p:sp>
        <p:nvSpPr>
          <p:cNvPr name="TextBox 44" id="44"/>
          <p:cNvSpPr txBox="true"/>
          <p:nvPr/>
        </p:nvSpPr>
        <p:spPr>
          <a:xfrm rot="0">
            <a:off x="7756129" y="7788547"/>
            <a:ext cx="2622417" cy="772881"/>
          </a:xfrm>
          <a:prstGeom prst="rect">
            <a:avLst/>
          </a:prstGeom>
        </p:spPr>
        <p:txBody>
          <a:bodyPr anchor="t" rtlCol="false" tIns="0" lIns="0" bIns="0" rIns="0">
            <a:spAutoFit/>
          </a:bodyPr>
          <a:lstStyle/>
          <a:p>
            <a:pPr algn="ctr">
              <a:lnSpc>
                <a:spcPts val="2095"/>
              </a:lnSpc>
            </a:pPr>
            <a:r>
              <a:rPr lang="en-US" sz="2034">
                <a:solidFill>
                  <a:srgbClr val="272727"/>
                </a:solidFill>
                <a:latin typeface="Glacial Indifference"/>
                <a:ea typeface="Glacial Indifference"/>
                <a:cs typeface="Glacial Indifference"/>
                <a:sym typeface="Glacial Indifference"/>
              </a:rPr>
              <a:t> fac estimări bazate pe datele existente (ex. regresie logistică)</a:t>
            </a:r>
          </a:p>
        </p:txBody>
      </p:sp>
      <p:sp>
        <p:nvSpPr>
          <p:cNvPr name="TextBox 45" id="45"/>
          <p:cNvSpPr txBox="true"/>
          <p:nvPr/>
        </p:nvSpPr>
        <p:spPr>
          <a:xfrm rot="0">
            <a:off x="3260363" y="5281969"/>
            <a:ext cx="2966022" cy="703105"/>
          </a:xfrm>
          <a:prstGeom prst="rect">
            <a:avLst/>
          </a:prstGeom>
        </p:spPr>
        <p:txBody>
          <a:bodyPr anchor="t" rtlCol="false" tIns="0" lIns="0" bIns="0" rIns="0">
            <a:spAutoFit/>
          </a:bodyPr>
          <a:lstStyle/>
          <a:p>
            <a:pPr algn="ctr">
              <a:lnSpc>
                <a:spcPts val="2445"/>
              </a:lnSpc>
            </a:pPr>
            <a:r>
              <a:rPr lang="en-US" sz="2687" spc="61">
                <a:solidFill>
                  <a:srgbClr val="272727"/>
                </a:solidFill>
                <a:latin typeface="ITC Avant Garde Gothic"/>
                <a:ea typeface="ITC Avant Garde Gothic"/>
                <a:cs typeface="ITC Avant Garde Gothic"/>
                <a:sym typeface="ITC Avant Garde Gothic"/>
              </a:rPr>
              <a:t>MODELE DESCRIPTIVE </a:t>
            </a:r>
          </a:p>
        </p:txBody>
      </p:sp>
      <p:sp>
        <p:nvSpPr>
          <p:cNvPr name="TextBox 46" id="46"/>
          <p:cNvSpPr txBox="true"/>
          <p:nvPr/>
        </p:nvSpPr>
        <p:spPr>
          <a:xfrm rot="0">
            <a:off x="3432166" y="6193838"/>
            <a:ext cx="2622417" cy="772881"/>
          </a:xfrm>
          <a:prstGeom prst="rect">
            <a:avLst/>
          </a:prstGeom>
        </p:spPr>
        <p:txBody>
          <a:bodyPr anchor="t" rtlCol="false" tIns="0" lIns="0" bIns="0" rIns="0">
            <a:spAutoFit/>
          </a:bodyPr>
          <a:lstStyle/>
          <a:p>
            <a:pPr algn="ctr">
              <a:lnSpc>
                <a:spcPts val="2095"/>
              </a:lnSpc>
            </a:pPr>
            <a:r>
              <a:rPr lang="en-US" sz="2034">
                <a:solidFill>
                  <a:srgbClr val="272727"/>
                </a:solidFill>
                <a:latin typeface="Glacial Indifference"/>
                <a:ea typeface="Glacial Indifference"/>
                <a:cs typeface="Glacial Indifference"/>
                <a:sym typeface="Glacial Indifference"/>
              </a:rPr>
              <a:t>analizează tiparele din date (ex. regresie liniară)</a:t>
            </a:r>
          </a:p>
        </p:txBody>
      </p:sp>
      <p:sp>
        <p:nvSpPr>
          <p:cNvPr name="TextBox 47" id="47"/>
          <p:cNvSpPr txBox="true"/>
          <p:nvPr/>
        </p:nvSpPr>
        <p:spPr>
          <a:xfrm rot="0">
            <a:off x="11375470" y="1201573"/>
            <a:ext cx="6696443" cy="1915795"/>
          </a:xfrm>
          <a:prstGeom prst="rect">
            <a:avLst/>
          </a:prstGeom>
        </p:spPr>
        <p:txBody>
          <a:bodyPr anchor="t" rtlCol="false" tIns="0" lIns="0" bIns="0" rIns="0">
            <a:spAutoFit/>
          </a:bodyPr>
          <a:lstStyle/>
          <a:p>
            <a:pPr algn="l">
              <a:lnSpc>
                <a:spcPts val="3079"/>
              </a:lnSpc>
            </a:pPr>
            <a:r>
              <a:rPr lang="en-US" sz="2199">
                <a:solidFill>
                  <a:srgbClr val="1F2020"/>
                </a:solidFill>
                <a:latin typeface="Open Sans"/>
                <a:ea typeface="Open Sans"/>
                <a:cs typeface="Open Sans"/>
                <a:sym typeface="Open Sans"/>
              </a:rPr>
              <a:t>Tehnici utilizate:</a:t>
            </a:r>
          </a:p>
          <a:p>
            <a:pPr algn="l" marL="474976" indent="-237488" lvl="1">
              <a:lnSpc>
                <a:spcPts val="3079"/>
              </a:lnSpc>
              <a:buFont typeface="Arial"/>
              <a:buChar char="•"/>
            </a:pPr>
            <a:r>
              <a:rPr lang="en-US" sz="2199">
                <a:solidFill>
                  <a:srgbClr val="1F2020"/>
                </a:solidFill>
                <a:latin typeface="Open Sans"/>
                <a:ea typeface="Open Sans"/>
                <a:cs typeface="Open Sans"/>
                <a:sym typeface="Open Sans"/>
              </a:rPr>
              <a:t>Regresie liniară și logistică (lm(), glm())</a:t>
            </a:r>
          </a:p>
          <a:p>
            <a:pPr algn="l" marL="474976" indent="-237488" lvl="1">
              <a:lnSpc>
                <a:spcPts val="3079"/>
              </a:lnSpc>
              <a:buFont typeface="Arial"/>
              <a:buChar char="•"/>
            </a:pPr>
            <a:r>
              <a:rPr lang="en-US" sz="2199">
                <a:solidFill>
                  <a:srgbClr val="1F2020"/>
                </a:solidFill>
                <a:latin typeface="Open Sans"/>
                <a:ea typeface="Open Sans"/>
                <a:cs typeface="Open Sans"/>
                <a:sym typeface="Open Sans"/>
              </a:rPr>
              <a:t>Testarea ipotezelor (t.test(), anova())</a:t>
            </a:r>
          </a:p>
          <a:p>
            <a:pPr algn="l" marL="474976" indent="-237488" lvl="1">
              <a:lnSpc>
                <a:spcPts val="3079"/>
              </a:lnSpc>
              <a:buFont typeface="Arial"/>
              <a:buChar char="•"/>
            </a:pPr>
            <a:r>
              <a:rPr lang="en-US" sz="2199">
                <a:solidFill>
                  <a:srgbClr val="1F2020"/>
                </a:solidFill>
                <a:latin typeface="Open Sans"/>
                <a:ea typeface="Open Sans"/>
                <a:cs typeface="Open Sans"/>
                <a:sym typeface="Open Sans"/>
              </a:rPr>
              <a:t>Analiza clustering (kmeans(), hclust()</a:t>
            </a:r>
          </a:p>
          <a:p>
            <a:pPr algn="l">
              <a:lnSpc>
                <a:spcPts val="3079"/>
              </a:lnSpc>
              <a:spcBef>
                <a:spcPct val="0"/>
              </a:spcBef>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6446926"/>
            <a:ext cx="18288000" cy="3840074"/>
            <a:chOff x="0" y="0"/>
            <a:chExt cx="4545659" cy="954487"/>
          </a:xfrm>
        </p:grpSpPr>
        <p:sp>
          <p:nvSpPr>
            <p:cNvPr name="Freeform 3" id="3"/>
            <p:cNvSpPr/>
            <p:nvPr/>
          </p:nvSpPr>
          <p:spPr>
            <a:xfrm flipH="false" flipV="false" rot="0">
              <a:off x="0" y="0"/>
              <a:ext cx="4545659" cy="954487"/>
            </a:xfrm>
            <a:custGeom>
              <a:avLst/>
              <a:gdLst/>
              <a:ahLst/>
              <a:cxnLst/>
              <a:rect r="r" b="b" t="t" l="l"/>
              <a:pathLst>
                <a:path h="954487" w="4545659">
                  <a:moveTo>
                    <a:pt x="0" y="0"/>
                  </a:moveTo>
                  <a:lnTo>
                    <a:pt x="4545659" y="0"/>
                  </a:lnTo>
                  <a:lnTo>
                    <a:pt x="4545659" y="954487"/>
                  </a:lnTo>
                  <a:lnTo>
                    <a:pt x="0" y="954487"/>
                  </a:lnTo>
                  <a:close/>
                </a:path>
              </a:pathLst>
            </a:custGeom>
            <a:gradFill rotWithShape="true">
              <a:gsLst>
                <a:gs pos="0">
                  <a:srgbClr val="221C40">
                    <a:alpha val="100000"/>
                  </a:srgbClr>
                </a:gs>
                <a:gs pos="50000">
                  <a:srgbClr val="6A1637">
                    <a:alpha val="100000"/>
                  </a:srgbClr>
                </a:gs>
                <a:gs pos="100000">
                  <a:srgbClr val="E08D69">
                    <a:alpha val="100000"/>
                  </a:srgbClr>
                </a:gs>
              </a:gsLst>
              <a:lin ang="2700000"/>
            </a:gradFill>
          </p:spPr>
        </p:sp>
        <p:sp>
          <p:nvSpPr>
            <p:cNvPr name="TextBox 4" id="4"/>
            <p:cNvSpPr txBox="true"/>
            <p:nvPr/>
          </p:nvSpPr>
          <p:spPr>
            <a:xfrm>
              <a:off x="0" y="-47625"/>
              <a:ext cx="4545659" cy="1002112"/>
            </a:xfrm>
            <a:prstGeom prst="rect">
              <a:avLst/>
            </a:prstGeom>
          </p:spPr>
          <p:txBody>
            <a:bodyPr anchor="ctr" rtlCol="false" tIns="50800" lIns="50800" bIns="50800" rIns="50800"/>
            <a:lstStyle/>
            <a:p>
              <a:pPr algn="ctr">
                <a:lnSpc>
                  <a:spcPts val="2239"/>
                </a:lnSpc>
              </a:pPr>
            </a:p>
          </p:txBody>
        </p:sp>
      </p:grpSp>
      <p:grpSp>
        <p:nvGrpSpPr>
          <p:cNvPr name="Group 5" id="5"/>
          <p:cNvGrpSpPr/>
          <p:nvPr/>
        </p:nvGrpSpPr>
        <p:grpSpPr>
          <a:xfrm rot="0">
            <a:off x="1336195" y="3094273"/>
            <a:ext cx="3092933" cy="2985517"/>
            <a:chOff x="0" y="0"/>
            <a:chExt cx="4123910" cy="3980689"/>
          </a:xfrm>
        </p:grpSpPr>
        <p:pic>
          <p:nvPicPr>
            <p:cNvPr name="Picture 6" id="6"/>
            <p:cNvPicPr>
              <a:picLocks noChangeAspect="true"/>
            </p:cNvPicPr>
            <p:nvPr/>
          </p:nvPicPr>
          <p:blipFill>
            <a:blip r:embed="rId2"/>
            <a:srcRect l="15120" t="0" r="15120" b="0"/>
            <a:stretch>
              <a:fillRect/>
            </a:stretch>
          </p:blipFill>
          <p:spPr>
            <a:xfrm flipH="false" flipV="false">
              <a:off x="0" y="0"/>
              <a:ext cx="4123910" cy="3980689"/>
            </a:xfrm>
            <a:prstGeom prst="rect">
              <a:avLst/>
            </a:prstGeom>
          </p:spPr>
        </p:pic>
      </p:grpSp>
      <p:grpSp>
        <p:nvGrpSpPr>
          <p:cNvPr name="Group 7" id="7"/>
          <p:cNvGrpSpPr/>
          <p:nvPr/>
        </p:nvGrpSpPr>
        <p:grpSpPr>
          <a:xfrm rot="0">
            <a:off x="5614265" y="3094273"/>
            <a:ext cx="3092933" cy="2985517"/>
            <a:chOff x="0" y="0"/>
            <a:chExt cx="4123910" cy="3980689"/>
          </a:xfrm>
        </p:grpSpPr>
        <p:pic>
          <p:nvPicPr>
            <p:cNvPr name="Picture 8" id="8"/>
            <p:cNvPicPr>
              <a:picLocks noChangeAspect="true"/>
            </p:cNvPicPr>
            <p:nvPr/>
          </p:nvPicPr>
          <p:blipFill>
            <a:blip r:embed="rId3"/>
            <a:srcRect l="15467" t="0" r="15467" b="0"/>
            <a:stretch>
              <a:fillRect/>
            </a:stretch>
          </p:blipFill>
          <p:spPr>
            <a:xfrm flipH="false" flipV="false">
              <a:off x="0" y="0"/>
              <a:ext cx="4123910" cy="3980689"/>
            </a:xfrm>
            <a:prstGeom prst="rect">
              <a:avLst/>
            </a:prstGeom>
          </p:spPr>
        </p:pic>
      </p:grpSp>
      <p:grpSp>
        <p:nvGrpSpPr>
          <p:cNvPr name="Group 9" id="9"/>
          <p:cNvGrpSpPr/>
          <p:nvPr/>
        </p:nvGrpSpPr>
        <p:grpSpPr>
          <a:xfrm rot="0">
            <a:off x="9888298" y="3094273"/>
            <a:ext cx="3092933" cy="2985517"/>
            <a:chOff x="0" y="0"/>
            <a:chExt cx="4123910" cy="3980689"/>
          </a:xfrm>
        </p:grpSpPr>
        <p:pic>
          <p:nvPicPr>
            <p:cNvPr name="Picture 10" id="10"/>
            <p:cNvPicPr>
              <a:picLocks noChangeAspect="true"/>
            </p:cNvPicPr>
            <p:nvPr/>
          </p:nvPicPr>
          <p:blipFill>
            <a:blip r:embed="rId4"/>
            <a:srcRect l="24100" t="0" r="24100" b="0"/>
            <a:stretch>
              <a:fillRect/>
            </a:stretch>
          </p:blipFill>
          <p:spPr>
            <a:xfrm flipH="false" flipV="false">
              <a:off x="0" y="0"/>
              <a:ext cx="4123910" cy="3980689"/>
            </a:xfrm>
            <a:prstGeom prst="rect">
              <a:avLst/>
            </a:prstGeom>
          </p:spPr>
        </p:pic>
      </p:grpSp>
      <p:grpSp>
        <p:nvGrpSpPr>
          <p:cNvPr name="Group 11" id="11"/>
          <p:cNvGrpSpPr/>
          <p:nvPr/>
        </p:nvGrpSpPr>
        <p:grpSpPr>
          <a:xfrm rot="0">
            <a:off x="14162330" y="3094273"/>
            <a:ext cx="3092933" cy="2985517"/>
            <a:chOff x="0" y="0"/>
            <a:chExt cx="4123910" cy="3980689"/>
          </a:xfrm>
        </p:grpSpPr>
        <p:pic>
          <p:nvPicPr>
            <p:cNvPr name="Picture 12" id="12"/>
            <p:cNvPicPr>
              <a:picLocks noChangeAspect="true"/>
            </p:cNvPicPr>
            <p:nvPr/>
          </p:nvPicPr>
          <p:blipFill>
            <a:blip r:embed="rId5"/>
            <a:srcRect l="34848" t="0" r="34848" b="0"/>
            <a:stretch>
              <a:fillRect/>
            </a:stretch>
          </p:blipFill>
          <p:spPr>
            <a:xfrm flipH="false" flipV="false">
              <a:off x="0" y="0"/>
              <a:ext cx="4123910" cy="3980689"/>
            </a:xfrm>
            <a:prstGeom prst="rect">
              <a:avLst/>
            </a:prstGeom>
          </p:spPr>
        </p:pic>
      </p:grpSp>
      <p:grpSp>
        <p:nvGrpSpPr>
          <p:cNvPr name="Group 13" id="13"/>
          <p:cNvGrpSpPr/>
          <p:nvPr/>
        </p:nvGrpSpPr>
        <p:grpSpPr>
          <a:xfrm rot="0">
            <a:off x="8282202" y="1522456"/>
            <a:ext cx="1760119" cy="47625"/>
            <a:chOff x="0" y="0"/>
            <a:chExt cx="10395568" cy="281281"/>
          </a:xfrm>
        </p:grpSpPr>
        <p:sp>
          <p:nvSpPr>
            <p:cNvPr name="Freeform 14" id="14"/>
            <p:cNvSpPr/>
            <p:nvPr/>
          </p:nvSpPr>
          <p:spPr>
            <a:xfrm flipH="false" flipV="false" rot="0">
              <a:off x="0" y="0"/>
              <a:ext cx="10395568" cy="281281"/>
            </a:xfrm>
            <a:custGeom>
              <a:avLst/>
              <a:gdLst/>
              <a:ahLst/>
              <a:cxnLst/>
              <a:rect r="r" b="b" t="t" l="l"/>
              <a:pathLst>
                <a:path h="281281" w="10395568">
                  <a:moveTo>
                    <a:pt x="0" y="0"/>
                  </a:moveTo>
                  <a:lnTo>
                    <a:pt x="10395568" y="0"/>
                  </a:lnTo>
                  <a:lnTo>
                    <a:pt x="10395568" y="281281"/>
                  </a:lnTo>
                  <a:lnTo>
                    <a:pt x="0" y="281281"/>
                  </a:lnTo>
                  <a:close/>
                </a:path>
              </a:pathLst>
            </a:custGeom>
            <a:gradFill rotWithShape="true">
              <a:gsLst>
                <a:gs pos="0">
                  <a:srgbClr val="221C40">
                    <a:alpha val="100000"/>
                  </a:srgbClr>
                </a:gs>
                <a:gs pos="50000">
                  <a:srgbClr val="6A1637">
                    <a:alpha val="100000"/>
                  </a:srgbClr>
                </a:gs>
                <a:gs pos="100000">
                  <a:srgbClr val="E08D69">
                    <a:alpha val="100000"/>
                  </a:srgbClr>
                </a:gs>
              </a:gsLst>
              <a:lin ang="2700000"/>
            </a:gradFill>
          </p:spPr>
        </p:sp>
        <p:sp>
          <p:nvSpPr>
            <p:cNvPr name="TextBox 15" id="15"/>
            <p:cNvSpPr txBox="true"/>
            <p:nvPr/>
          </p:nvSpPr>
          <p:spPr>
            <a:xfrm>
              <a:off x="0" y="-47625"/>
              <a:ext cx="10395568" cy="328906"/>
            </a:xfrm>
            <a:prstGeom prst="rect">
              <a:avLst/>
            </a:prstGeom>
          </p:spPr>
          <p:txBody>
            <a:bodyPr anchor="ctr" rtlCol="false" tIns="50800" lIns="50800" bIns="50800" rIns="50800"/>
            <a:lstStyle/>
            <a:p>
              <a:pPr algn="ctr">
                <a:lnSpc>
                  <a:spcPts val="2239"/>
                </a:lnSpc>
              </a:pPr>
            </a:p>
          </p:txBody>
        </p:sp>
      </p:grpSp>
      <p:sp>
        <p:nvSpPr>
          <p:cNvPr name="TextBox 16" id="16"/>
          <p:cNvSpPr txBox="true"/>
          <p:nvPr/>
        </p:nvSpPr>
        <p:spPr>
          <a:xfrm rot="0">
            <a:off x="1894451" y="6934835"/>
            <a:ext cx="14535621" cy="2956560"/>
          </a:xfrm>
          <a:prstGeom prst="rect">
            <a:avLst/>
          </a:prstGeom>
        </p:spPr>
        <p:txBody>
          <a:bodyPr anchor="t" rtlCol="false" tIns="0" lIns="0" bIns="0" rIns="0">
            <a:spAutoFit/>
          </a:bodyPr>
          <a:lstStyle/>
          <a:p>
            <a:pPr algn="ctr">
              <a:lnSpc>
                <a:spcPts val="2939"/>
              </a:lnSpc>
            </a:pPr>
            <a:r>
              <a:rPr lang="en-US" sz="2099">
                <a:solidFill>
                  <a:srgbClr val="FFFFFF"/>
                </a:solidFill>
                <a:latin typeface="Open Sans"/>
                <a:ea typeface="Open Sans"/>
                <a:cs typeface="Open Sans"/>
                <a:sym typeface="Open Sans"/>
              </a:rPr>
              <a:t>Metodele de prezentare a rezultatelor în analiza statistică includ vizualizări grafice și tabele sau rezumate. Vizualizările grafice sunt esențiale pentru interpretarea datelor și includ histograme (hist()), boxplot-uri (boxplot()), scatter plot-uri (plot()) și heatmap-uri. Aceste reprezentări ajută la evidențierea tendințelor, distribuțiilor și relațiilor dintre variabile.</a:t>
            </a:r>
          </a:p>
          <a:p>
            <a:pPr algn="ctr">
              <a:lnSpc>
                <a:spcPts val="2939"/>
              </a:lnSpc>
            </a:pPr>
            <a:r>
              <a:rPr lang="en-US" sz="2099">
                <a:solidFill>
                  <a:srgbClr val="FFFFFF"/>
                </a:solidFill>
                <a:latin typeface="Open Sans"/>
                <a:ea typeface="Open Sans"/>
                <a:cs typeface="Open Sans"/>
                <a:sym typeface="Open Sans"/>
              </a:rPr>
              <a:t>Pe lângă reprezentările grafice, tabelele și rezumatele oferă o modalitate concisă de a prezenta datele. Funcțiile R precum summary(), table() și kable() sunt utilizate pentru a structura informațiile în mod clar, facilitând înțelegerea și interpretarea rezultatelor analizei statistice.</a:t>
            </a:r>
          </a:p>
          <a:p>
            <a:pPr algn="ctr">
              <a:lnSpc>
                <a:spcPts val="2939"/>
              </a:lnSpc>
              <a:spcBef>
                <a:spcPct val="0"/>
              </a:spcBef>
            </a:pPr>
          </a:p>
        </p:txBody>
      </p:sp>
      <p:sp>
        <p:nvSpPr>
          <p:cNvPr name="TextBox 17" id="17"/>
          <p:cNvSpPr txBox="true"/>
          <p:nvPr/>
        </p:nvSpPr>
        <p:spPr>
          <a:xfrm rot="0">
            <a:off x="4689545" y="525419"/>
            <a:ext cx="8908909" cy="711200"/>
          </a:xfrm>
          <a:prstGeom prst="rect">
            <a:avLst/>
          </a:prstGeom>
        </p:spPr>
        <p:txBody>
          <a:bodyPr anchor="t" rtlCol="false" tIns="0" lIns="0" bIns="0" rIns="0">
            <a:spAutoFit/>
          </a:bodyPr>
          <a:lstStyle/>
          <a:p>
            <a:pPr algn="ctr">
              <a:lnSpc>
                <a:spcPts val="5600"/>
              </a:lnSpc>
            </a:pPr>
            <a:r>
              <a:rPr lang="en-US" b="true" sz="5000">
                <a:solidFill>
                  <a:srgbClr val="1F2020"/>
                </a:solidFill>
                <a:latin typeface="Century Gothic Paneuropean Bold"/>
                <a:ea typeface="Century Gothic Paneuropean Bold"/>
                <a:cs typeface="Century Gothic Paneuropean Bold"/>
                <a:sym typeface="Century Gothic Paneuropean Bold"/>
              </a:rPr>
              <a:t>Prezentarea rezultatelor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DAGeTy-iu_g</dc:identifier>
  <dcterms:modified xsi:type="dcterms:W3CDTF">2011-08-01T06:04:30Z</dcterms:modified>
  <cp:revision>1</cp:revision>
  <dc:title>correct</dc:title>
</cp:coreProperties>
</file>