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5"/>
  </p:notesMasterIdLst>
  <p:handoutMasterIdLst>
    <p:handoutMasterId r:id="rId36"/>
  </p:handoutMasterIdLst>
  <p:sldIdLst>
    <p:sldId id="312" r:id="rId5"/>
    <p:sldId id="330" r:id="rId6"/>
    <p:sldId id="307" r:id="rId7"/>
    <p:sldId id="281" r:id="rId8"/>
    <p:sldId id="282" r:id="rId9"/>
    <p:sldId id="323" r:id="rId10"/>
    <p:sldId id="314" r:id="rId11"/>
    <p:sldId id="328" r:id="rId12"/>
    <p:sldId id="315" r:id="rId13"/>
    <p:sldId id="317" r:id="rId14"/>
    <p:sldId id="324" r:id="rId15"/>
    <p:sldId id="327" r:id="rId16"/>
    <p:sldId id="325" r:id="rId17"/>
    <p:sldId id="329" r:id="rId18"/>
    <p:sldId id="326" r:id="rId19"/>
    <p:sldId id="331" r:id="rId20"/>
    <p:sldId id="332" r:id="rId21"/>
    <p:sldId id="333" r:id="rId22"/>
    <p:sldId id="334" r:id="rId23"/>
    <p:sldId id="335" r:id="rId24"/>
    <p:sldId id="336" r:id="rId25"/>
    <p:sldId id="338" r:id="rId26"/>
    <p:sldId id="339" r:id="rId27"/>
    <p:sldId id="340" r:id="rId28"/>
    <p:sldId id="341" r:id="rId29"/>
    <p:sldId id="342" r:id="rId30"/>
    <p:sldId id="343" r:id="rId31"/>
    <p:sldId id="318" r:id="rId32"/>
    <p:sldId id="322" r:id="rId33"/>
    <p:sldId id="297" r:id="rId34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4" autoAdjust="0"/>
    <p:restoredTop sz="95388" autoAdjust="0"/>
  </p:normalViewPr>
  <p:slideViewPr>
    <p:cSldViewPr snapToGrid="0" snapToObjects="1">
      <p:cViewPr varScale="1">
        <p:scale>
          <a:sx n="91" d="100"/>
          <a:sy n="91" d="100"/>
        </p:scale>
        <p:origin x="864" y="6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FB7B-A571-E07A-B0A4-6D4674C8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759A37-E316-7F39-CA3B-5184D1B2B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E5F3DF-9859-B3B4-2BA4-C5239920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5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E136-9DB0-A4AF-A389-FAF1293F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445D37-87D3-53B7-93CD-2AE105392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1F93084-530D-B286-29B6-262F2C59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1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9470-4A7E-CBFD-67CA-C4FAD8D85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CC47C2-B452-14F9-B953-93B30C973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901C8B4-1B21-D942-06D7-892C5612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30AD-ECFF-C76B-7BEB-9B347FEA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05FCD6-F513-813C-E103-6DEFBD1FC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F1DE53-6ECC-EEDA-7360-AB5F6658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69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931D-B651-DC1A-8B92-0CC0B2C5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51DDC1-98C3-AB15-1017-DCB49F347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695342-76F2-469E-6796-3058AB9D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5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1C71-C52F-9DE2-ADBE-CBEA2240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E62E80-BC0A-E188-46EF-140765386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9E0423-5863-18CE-AB13-D415C34E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5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CE512-FDA0-067B-28D2-1170E236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3AE726-5D69-B5C0-5E44-C4942DFD5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311FB3C-91DF-3CFE-1BD4-3F674D7D3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00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A43B-F3F2-C5C4-C09F-CE42BF2B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83301E-B704-A53A-3968-1CD186F14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9ED0E3-D7FC-23FC-EA0E-1053729B6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71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761A4-218F-5E79-28B5-5EF58D82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70F3E9-63F1-3C07-19CD-580EC8BB1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98DC94-5D4C-4573-75F0-DD59E82C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6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00FC-352B-0527-42C1-7DFD22F9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4D67E2-2781-A394-B01A-94CDD0F2C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558482-2233-622F-714A-DD734D1C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12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7E339-8F34-87CE-571C-5A6808AE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D04F716-33B9-C884-C2AF-6FBC7DF3B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56E3FE-00D5-C176-5715-FBC795B9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69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CBB99-3544-D1C3-1C17-D254C56D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9E6F35A-5EA0-48E3-57A4-873B002C8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00ED88-8D48-908D-C634-1F7227EF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99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FBFFD-5388-2EF4-726C-33646687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8C9EEB-67CC-BB9B-51EC-D98A93454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1C1F86-5166-C989-2867-7E46154C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785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12D4-0B4E-BEF1-1ECF-2E358D722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D716AE-1355-DE20-2373-F45D8554D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733C78-B293-1C7B-D26F-DC18EE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87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86C42-371A-BE0C-181C-383C76A3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5A69AA-481F-7DA8-593B-19EF0066E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56022D-CC29-F4AE-B831-02C51C55E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11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D1858-4E9E-06D5-63CA-B41BBB76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7248E63-DBFC-C7C2-67D4-AD74E0624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034F55-5168-E5E5-D153-E6A5E541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71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C1B54-56FA-5DB4-23D3-4EEFC4E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876586-2A62-C287-65F1-97C99EA0C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4D9A4A-7E7D-CBE5-C61A-6319F67A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2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A9B4D-2EA9-A731-BC54-FF2F2C554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8667A0E-26CA-0E60-0011-AA8DC872D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9960FB3-EC99-1279-63C9-CE1074BB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5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E9BD8-B840-BA65-4595-B33CC28F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1454AD-22E2-ABC1-DC32-24F2087C8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2F1140-2B73-F646-7B78-2A6779D2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1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1A310-703C-B85B-6EDC-007BCD64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A2E7C7-5348-A335-4FC0-BA740F42E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41D57C-D013-A242-6FE4-FCD5F657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21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killfactory.ru/analiz-vremennyh-ryadov-polnoe-rukovodstvo/?utm_source=chatgpt.com" TargetMode="External"/><Relationship Id="rId7" Type="http://schemas.openxmlformats.org/officeDocument/2006/relationships/hyperlink" Target="https://habr.com/ru/articles/826818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pubs.com/AllaT/r-ggplot-new" TargetMode="External"/><Relationship Id="rId5" Type="http://schemas.openxmlformats.org/officeDocument/2006/relationships/hyperlink" Target="https://medium.com/%2540bigdataschool/&#1074;&#1080;&#1079;&#1091;&#1072;&#1083;&#1080;&#1079;&#1072;&#1094;&#1080;&#1103;-&#1074;&#1088;&#1077;&#1084;&#1077;&#1085;&#1085;&#1099;&#1093;-&#1088;&#1103;&#1076;&#1086;&#1074;-64005728d680" TargetMode="External"/><Relationship Id="rId4" Type="http://schemas.openxmlformats.org/officeDocument/2006/relationships/hyperlink" Target="https://habr.com/ru/companies/skillfactory/articles/67488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Графическое представление данных с использованием языка 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C568A-A227-B5D5-BB03-725F531325C6}"/>
              </a:ext>
            </a:extLst>
          </p:cNvPr>
          <p:cNvSpPr txBox="1"/>
          <p:nvPr/>
        </p:nvSpPr>
        <p:spPr>
          <a:xfrm>
            <a:off x="3750133" y="5863107"/>
            <a:ext cx="469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Подготовил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Делижан Богдан</a:t>
            </a:r>
            <a:endParaRPr lang="ru-M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en-US" dirty="0"/>
              <a:t>&gt; library(</a:t>
            </a:r>
            <a:r>
              <a:rPr lang="en-US" dirty="0" err="1"/>
              <a:t>plotly</a:t>
            </a:r>
            <a:r>
              <a:rPr lang="en-US" dirty="0"/>
              <a:t>)</a:t>
            </a:r>
          </a:p>
          <a:p>
            <a:pPr marL="0" indent="0" rtl="0">
              <a:buNone/>
            </a:pPr>
            <a:r>
              <a:rPr lang="en-US" dirty="0"/>
              <a:t>&gt; p &lt;- </a:t>
            </a:r>
            <a:r>
              <a:rPr lang="en-US" dirty="0" err="1"/>
              <a:t>plot_ly</a:t>
            </a:r>
            <a:r>
              <a:rPr lang="en-US" dirty="0"/>
              <a:t>(data, labels = ~category, values = ~value, type = "pie")</a:t>
            </a:r>
          </a:p>
          <a:p>
            <a:pPr marL="0" indent="0" rtl="0">
              <a:buNone/>
            </a:pPr>
            <a:r>
              <a:rPr lang="en-US" dirty="0"/>
              <a:t>&gt; p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7593B9E8-1C2A-9D1C-D0C8-9DFDE8B9B166}"/>
              </a:ext>
            </a:extLst>
          </p:cNvPr>
          <p:cNvSpPr txBox="1">
            <a:spLocks/>
          </p:cNvSpPr>
          <p:nvPr/>
        </p:nvSpPr>
        <p:spPr>
          <a:xfrm>
            <a:off x="3356289" y="431435"/>
            <a:ext cx="5479421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338328" lvl="1" indent="0">
              <a:buNone/>
            </a:pPr>
            <a:r>
              <a:rPr lang="en-US" sz="2800" b="1" dirty="0" err="1"/>
              <a:t>plotly</a:t>
            </a:r>
            <a:r>
              <a:rPr lang="en-US" sz="2800" b="1" dirty="0"/>
              <a:t>  -</a:t>
            </a:r>
            <a:r>
              <a:rPr lang="ru-RU" sz="2800" b="1" dirty="0"/>
              <a:t> </a:t>
            </a:r>
            <a:r>
              <a:rPr lang="ru-MD" sz="2800" b="1" dirty="0"/>
              <a:t>Круговая диаграмма</a:t>
            </a:r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47E29-AA50-78DC-FC4E-B481FD5FBC68}"/>
              </a:ext>
            </a:extLst>
          </p:cNvPr>
          <p:cNvSpPr txBox="1"/>
          <p:nvPr/>
        </p:nvSpPr>
        <p:spPr>
          <a:xfrm>
            <a:off x="3356289" y="928688"/>
            <a:ext cx="547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400" dirty="0"/>
              <a:t>Используется для представления долей.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AEC0B8B-070F-6753-23FA-BB7F37AA3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A3B567-ECCD-CB3C-D6DB-BC03448E2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53" y="1518069"/>
            <a:ext cx="7458013" cy="48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4867A-03C8-CE89-8FAB-E458B7F03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CEFCA7AF-0C3C-2541-0FAC-2CF038A384D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7B9720-B60E-90B4-2151-1382D18FC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F4090CFF-D4CE-1D42-B25C-E2A790696114}"/>
              </a:ext>
            </a:extLst>
          </p:cNvPr>
          <p:cNvSpPr txBox="1">
            <a:spLocks/>
          </p:cNvSpPr>
          <p:nvPr/>
        </p:nvSpPr>
        <p:spPr>
          <a:xfrm>
            <a:off x="3596522" y="416615"/>
            <a:ext cx="4998954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338328" lvl="1" indent="0">
              <a:buNone/>
            </a:pPr>
            <a:r>
              <a:rPr lang="en-US" sz="2800" b="1" dirty="0" err="1"/>
              <a:t>plotly</a:t>
            </a:r>
            <a:r>
              <a:rPr lang="en-US" sz="2800" b="1" dirty="0"/>
              <a:t>  -</a:t>
            </a:r>
            <a:r>
              <a:rPr lang="ru-RU" sz="2800" b="1" dirty="0"/>
              <a:t> </a:t>
            </a:r>
            <a:r>
              <a:rPr lang="ru-MD" sz="2800" b="1" dirty="0"/>
              <a:t>Линейный график</a:t>
            </a:r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178F3-1330-838B-31E3-1EC4C7D77B0B}"/>
              </a:ext>
            </a:extLst>
          </p:cNvPr>
          <p:cNvSpPr txBox="1"/>
          <p:nvPr/>
        </p:nvSpPr>
        <p:spPr>
          <a:xfrm>
            <a:off x="2724003" y="888105"/>
            <a:ext cx="674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Применяется для визуализации временных рядов.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3BD2B-4FAE-9EFE-1008-97E008814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7034" y="1621997"/>
            <a:ext cx="8273954" cy="3916140"/>
          </a:xfrm>
        </p:spPr>
      </p:pic>
      <p:sp>
        <p:nvSpPr>
          <p:cNvPr id="10" name="Объект 7">
            <a:extLst>
              <a:ext uri="{FF2B5EF4-FFF2-40B4-BE49-F238E27FC236}">
                <a16:creationId xmlns:a16="http://schemas.microsoft.com/office/drawing/2014/main" id="{3270DFCB-412E-83E8-DC9D-ADFC979ED1F0}"/>
              </a:ext>
            </a:extLst>
          </p:cNvPr>
          <p:cNvSpPr txBox="1">
            <a:spLocks/>
          </p:cNvSpPr>
          <p:nvPr/>
        </p:nvSpPr>
        <p:spPr>
          <a:xfrm>
            <a:off x="8835711" y="1981961"/>
            <a:ext cx="2967728" cy="186368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52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2024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596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/>
              <a:t>&gt; library(</a:t>
            </a:r>
            <a:r>
              <a:rPr lang="en-US" dirty="0" err="1"/>
              <a:t>plotly</a:t>
            </a:r>
            <a:r>
              <a:rPr lang="en-US" dirty="0"/>
              <a:t>)</a:t>
            </a:r>
          </a:p>
          <a:p>
            <a:pPr marL="0" indent="0">
              <a:buFont typeface="+mj-lt"/>
              <a:buNone/>
            </a:pPr>
            <a:r>
              <a:rPr lang="en-US" dirty="0"/>
              <a:t>&gt; p &lt;- </a:t>
            </a:r>
            <a:r>
              <a:rPr lang="en-US" dirty="0" err="1"/>
              <a:t>plot_ly</a:t>
            </a:r>
            <a:r>
              <a:rPr lang="en-US" dirty="0"/>
              <a:t>(data, x = ~x, y = ~y, type = "scatter", mode = "lines")</a:t>
            </a:r>
          </a:p>
          <a:p>
            <a:pPr marL="0" indent="0">
              <a:buFont typeface="+mj-lt"/>
              <a:buNone/>
            </a:pPr>
            <a:r>
              <a:rPr lang="en-US" dirty="0"/>
              <a:t>&gt; p</a:t>
            </a:r>
          </a:p>
        </p:txBody>
      </p:sp>
    </p:spTree>
    <p:extLst>
      <p:ext uri="{BB962C8B-B14F-4D97-AF65-F5344CB8AC3E}">
        <p14:creationId xmlns:p14="http://schemas.microsoft.com/office/powerpoint/2010/main" val="9929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10ED-906D-47B0-B0AC-8F7BC234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0D16124-C778-59CE-76E4-C71E5ADF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MD" b="1" dirty="0"/>
              <a:t>Анализ временных рядов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F7FB3E2-4C47-DAE8-73F8-4F78A9D80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533918" cy="396159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/>
              <a:t>Визуализация временных рядов помогает отслеживать изменения данных во времени. С помощью графиков, таких как </a:t>
            </a:r>
            <a:r>
              <a:rPr lang="ru-RU" b="1" dirty="0"/>
              <a:t>линейные графики</a:t>
            </a:r>
            <a:r>
              <a:rPr lang="ru-RU" dirty="0"/>
              <a:t> и </a:t>
            </a:r>
            <a:r>
              <a:rPr lang="ru-RU" b="1" dirty="0"/>
              <a:t>диаграммы рассеяния</a:t>
            </a:r>
            <a:r>
              <a:rPr lang="ru-RU" dirty="0"/>
              <a:t>, можно: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Определить тренды и циклические изменения.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Выявить сезонные колебания и аномалии.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Предсказать будущие значения на основе исторических данных.</a:t>
            </a:r>
          </a:p>
          <a:p>
            <a:pPr marL="0" indent="0">
              <a:buNone/>
            </a:pPr>
            <a:r>
              <a:rPr lang="ru-RU" dirty="0"/>
              <a:t>Пример: </a:t>
            </a:r>
            <a:r>
              <a:rPr lang="ru-RU" b="1" dirty="0"/>
              <a:t>Линейный график</a:t>
            </a:r>
            <a:r>
              <a:rPr lang="ru-RU" dirty="0"/>
              <a:t> для отображения динамики цен на товары или акций на протяжении нескольких месяцев.</a:t>
            </a:r>
          </a:p>
          <a:p>
            <a:pPr rtl="0"/>
            <a:endParaRPr lang="ru-RU" dirty="0"/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23855B15-F7A5-E7D4-39A3-FF6A9AE20E9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187B33-55F9-94B1-889B-0D3065579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8D25-FC7A-A5A5-E546-24CA93D8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04FBE09A-4B47-EDAC-C1C0-C8F5461FC9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631BB4-93E4-D016-4AD5-26172AAA8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BF5DE114-B70F-C598-A8AA-A0FD750F3BEA}"/>
              </a:ext>
            </a:extLst>
          </p:cNvPr>
          <p:cNvSpPr txBox="1">
            <a:spLocks/>
          </p:cNvSpPr>
          <p:nvPr/>
        </p:nvSpPr>
        <p:spPr>
          <a:xfrm>
            <a:off x="4714800" y="416615"/>
            <a:ext cx="2762397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Lattice -</a:t>
            </a:r>
            <a:r>
              <a:rPr lang="ru-RU" b="1" dirty="0"/>
              <a:t> </a:t>
            </a:r>
            <a:r>
              <a:rPr lang="en-US" b="1" dirty="0"/>
              <a:t>Boxplot</a:t>
            </a:r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14618-91B7-1713-F8FF-B28FD351E1B0}"/>
              </a:ext>
            </a:extLst>
          </p:cNvPr>
          <p:cNvSpPr txBox="1"/>
          <p:nvPr/>
        </p:nvSpPr>
        <p:spPr>
          <a:xfrm>
            <a:off x="1959021" y="875770"/>
            <a:ext cx="8273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Используется для анализа распределения данных и выбросов.</a:t>
            </a:r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5C311839-911A-4E50-A500-F12E7D702294}"/>
              </a:ext>
            </a:extLst>
          </p:cNvPr>
          <p:cNvSpPr txBox="1">
            <a:spLocks/>
          </p:cNvSpPr>
          <p:nvPr/>
        </p:nvSpPr>
        <p:spPr>
          <a:xfrm>
            <a:off x="7336414" y="2023440"/>
            <a:ext cx="2967728" cy="218519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52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2024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596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/>
              <a:t>&gt; library(lattice)</a:t>
            </a:r>
          </a:p>
          <a:p>
            <a:pPr marL="0" indent="0">
              <a:buFont typeface="+mj-lt"/>
              <a:buNone/>
            </a:pPr>
            <a:r>
              <a:rPr lang="en-US" dirty="0"/>
              <a:t>&gt; </a:t>
            </a:r>
            <a:r>
              <a:rPr lang="en-US" dirty="0" err="1"/>
              <a:t>bwplot</a:t>
            </a:r>
            <a:r>
              <a:rPr lang="en-US" dirty="0"/>
              <a:t>(value ~ category, data=data, col=c("red", "blue", "green"),</a:t>
            </a:r>
          </a:p>
          <a:p>
            <a:pPr marL="0" indent="0">
              <a:buFont typeface="+mj-lt"/>
              <a:buNone/>
            </a:pPr>
            <a:r>
              <a:rPr lang="en-US" dirty="0"/>
              <a:t>+        main="Boxplot </a:t>
            </a:r>
            <a:r>
              <a:rPr lang="ru-MD" dirty="0"/>
              <a:t>значений по категориям")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E801E1-CE12-49C5-CDF5-EE3566216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9910" y="1347260"/>
            <a:ext cx="5473628" cy="5246863"/>
          </a:xfrm>
        </p:spPr>
      </p:pic>
    </p:spTree>
    <p:extLst>
      <p:ext uri="{BB962C8B-B14F-4D97-AF65-F5344CB8AC3E}">
        <p14:creationId xmlns:p14="http://schemas.microsoft.com/office/powerpoint/2010/main" val="32484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7983E-F0D1-8DE4-18AC-94276A86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93B0B7-5447-B6BA-A3BC-CEF76C49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38" y="1086165"/>
            <a:ext cx="7345958" cy="980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MD" dirty="0"/>
              <a:t>Обнаружение выбросов и аномалий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F6531-2E8F-EAD4-62B1-7F31F4871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9226792" cy="370426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Выбросы — это значения, которые значительно отклоняются от других данных. Для их выявления можно использовать </a:t>
            </a:r>
            <a:r>
              <a:rPr lang="ru-RU" b="1" dirty="0"/>
              <a:t>boxplot</a:t>
            </a:r>
            <a:r>
              <a:rPr lang="ru-RU" dirty="0"/>
              <a:t>, </a:t>
            </a:r>
            <a:r>
              <a:rPr lang="ru-RU" b="1" dirty="0"/>
              <a:t>scatter plots</a:t>
            </a:r>
            <a:r>
              <a:rPr lang="ru-RU" dirty="0"/>
              <a:t> или </a:t>
            </a:r>
            <a:r>
              <a:rPr lang="ru-RU" b="1" dirty="0"/>
              <a:t>гистограммы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Позволяют легко обнаружить значения, которые существенно отличаются от остальной выборки.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Часто используются для проверки качества данных и обнаружения ошибок в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Могут сигнализировать о необычных событиях или процессах в исследуемой области.</a:t>
            </a:r>
          </a:p>
          <a:p>
            <a:r>
              <a:rPr lang="ru-RU" dirty="0"/>
              <a:t>Пример: </a:t>
            </a:r>
            <a:r>
              <a:rPr lang="ru-RU" b="1" dirty="0"/>
              <a:t>Boxplot</a:t>
            </a:r>
            <a:r>
              <a:rPr lang="ru-RU" dirty="0"/>
              <a:t> для анализа выбросов в показателях дохода населения.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F64898C-0715-BA22-A088-2B9EB4B3C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77B17-3EDD-B1E0-1F92-C1980BE9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4192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A6C51-32DD-973A-1174-9EEBE0C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6E63647A-0396-E31A-A48D-8507512AF3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3FE191-C846-3EE6-61D8-EC79BC732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9C87749B-0E6D-70CB-F729-A9B9807C9C4E}"/>
              </a:ext>
            </a:extLst>
          </p:cNvPr>
          <p:cNvSpPr txBox="1">
            <a:spLocks/>
          </p:cNvSpPr>
          <p:nvPr/>
        </p:nvSpPr>
        <p:spPr>
          <a:xfrm>
            <a:off x="2817285" y="394455"/>
            <a:ext cx="6557421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Lattice </a:t>
            </a:r>
            <a:r>
              <a:rPr lang="ru-RU" b="1" dirty="0"/>
              <a:t>– </a:t>
            </a:r>
            <a:r>
              <a:rPr lang="ru-MD" b="1" dirty="0"/>
              <a:t>Гистограмма с группировкой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B43F3-F375-724D-6761-9186D3A71B12}"/>
              </a:ext>
            </a:extLst>
          </p:cNvPr>
          <p:cNvSpPr txBox="1"/>
          <p:nvPr/>
        </p:nvSpPr>
        <p:spPr>
          <a:xfrm>
            <a:off x="1767101" y="865945"/>
            <a:ext cx="8657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Позволяет сравнивать категории по количественным значениям.</a:t>
            </a:r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B9329406-6D12-6825-ED65-6CBDC021F58D}"/>
              </a:ext>
            </a:extLst>
          </p:cNvPr>
          <p:cNvSpPr txBox="1">
            <a:spLocks/>
          </p:cNvSpPr>
          <p:nvPr/>
        </p:nvSpPr>
        <p:spPr>
          <a:xfrm>
            <a:off x="6540567" y="3789419"/>
            <a:ext cx="3817870" cy="301623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52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2024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59636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/>
              <a:t>&gt; </a:t>
            </a:r>
            <a:r>
              <a:rPr lang="en-US" dirty="0" err="1"/>
              <a:t>barchart</a:t>
            </a:r>
            <a:r>
              <a:rPr lang="en-US" dirty="0"/>
              <a:t>(value ~ category | factor(x), data=data, </a:t>
            </a:r>
          </a:p>
          <a:p>
            <a:pPr marL="0" indent="0">
              <a:buFont typeface="+mj-lt"/>
              <a:buNone/>
            </a:pPr>
            <a:r>
              <a:rPr lang="en-US" dirty="0"/>
              <a:t>+          col=c("red", "blue", "green", "orange", "purple"),</a:t>
            </a:r>
          </a:p>
          <a:p>
            <a:pPr marL="0" indent="0">
              <a:buFont typeface="+mj-lt"/>
              <a:buNone/>
            </a:pPr>
            <a:r>
              <a:rPr lang="en-US" dirty="0"/>
              <a:t>+          main="</a:t>
            </a:r>
            <a:r>
              <a:rPr lang="ru-MD" dirty="0"/>
              <a:t>Гистограмма с группировкой по </a:t>
            </a:r>
            <a:r>
              <a:rPr lang="en-US" dirty="0"/>
              <a:t>x",</a:t>
            </a:r>
          </a:p>
          <a:p>
            <a:pPr marL="0" indent="0">
              <a:buFont typeface="+mj-lt"/>
              <a:buNone/>
            </a:pPr>
            <a:r>
              <a:rPr lang="en-US" dirty="0"/>
              <a:t>+          </a:t>
            </a:r>
            <a:r>
              <a:rPr lang="en-US" dirty="0" err="1"/>
              <a:t>xlab</a:t>
            </a:r>
            <a:r>
              <a:rPr lang="en-US" dirty="0"/>
              <a:t>="</a:t>
            </a:r>
            <a:r>
              <a:rPr lang="ru-MD" dirty="0"/>
              <a:t>Категории", </a:t>
            </a:r>
            <a:r>
              <a:rPr lang="en-US" dirty="0" err="1"/>
              <a:t>ylab</a:t>
            </a:r>
            <a:r>
              <a:rPr lang="en-US" dirty="0"/>
              <a:t>="</a:t>
            </a:r>
            <a:r>
              <a:rPr lang="ru-MD" dirty="0"/>
              <a:t>Значения")</a:t>
            </a:r>
          </a:p>
          <a:p>
            <a:pPr marL="0" indent="0">
              <a:buFont typeface="+mj-lt"/>
              <a:buNone/>
            </a:pPr>
            <a:r>
              <a:rPr lang="ru-MD" dirty="0"/>
              <a:t>&gt;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B3DAF1-B210-9266-58A7-ADE9D3475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A4E492-0D64-0074-3B76-4C690762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50" y="1713734"/>
            <a:ext cx="5205446" cy="49897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B76446-BC47-0406-D70E-C214E1176243}"/>
              </a:ext>
            </a:extLst>
          </p:cNvPr>
          <p:cNvSpPr txBox="1"/>
          <p:nvPr/>
        </p:nvSpPr>
        <p:spPr>
          <a:xfrm>
            <a:off x="6489512" y="1714095"/>
            <a:ext cx="5039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этом графике мы группируем значения </a:t>
            </a:r>
            <a:r>
              <a:rPr lang="en-US" sz="2000" dirty="0"/>
              <a:t>value </a:t>
            </a:r>
            <a:r>
              <a:rPr lang="ru-RU" sz="2000" dirty="0"/>
              <a:t>по категориям и делаем разбивку по переменной</a:t>
            </a:r>
            <a:r>
              <a:rPr lang="en-US" sz="2000" dirty="0"/>
              <a:t> x. </a:t>
            </a:r>
            <a:r>
              <a:rPr lang="ru-RU" sz="2000" dirty="0"/>
              <a:t>Каждый график будет показывать распределение значений для разных групп переменной </a:t>
            </a:r>
            <a:r>
              <a:rPr lang="en-US" sz="2000" dirty="0"/>
              <a:t>x</a:t>
            </a:r>
            <a:endParaRPr lang="ru-MD" sz="2000" dirty="0"/>
          </a:p>
        </p:txBody>
      </p:sp>
    </p:spTree>
    <p:extLst>
      <p:ext uri="{BB962C8B-B14F-4D97-AF65-F5344CB8AC3E}">
        <p14:creationId xmlns:p14="http://schemas.microsoft.com/office/powerpoint/2010/main" val="4250897567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64AF-5500-DEBF-884B-7B30268E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4C30303D-D4A2-B82C-858B-659B9C156A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3E6F03-DF6E-DE12-F75B-EA20FA046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2A315EC1-748D-BDCF-39BD-FBFE990E04E8}"/>
              </a:ext>
            </a:extLst>
          </p:cNvPr>
          <p:cNvSpPr txBox="1">
            <a:spLocks/>
          </p:cNvSpPr>
          <p:nvPr/>
        </p:nvSpPr>
        <p:spPr>
          <a:xfrm>
            <a:off x="2817285" y="394455"/>
            <a:ext cx="6557421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Датафрейм для оптимальной проверки работы всех графиков</a:t>
            </a:r>
            <a:endParaRPr lang="en-US" b="1" dirty="0"/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F6FACE-36CE-10F7-C4B5-569AA927F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7F77-B94F-0389-DEA9-3D084818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28" y="1363655"/>
            <a:ext cx="6895144" cy="47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3910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4597-72AA-C735-01E8-BB473FD46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82664164-B090-0307-E810-0FA0BF37828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5B0286-486C-5B76-4C76-65855A3B5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F05473-150E-E0ED-0999-598E288255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B6172-DB87-911D-2D54-28BFED5B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5" y="1894536"/>
            <a:ext cx="4595137" cy="4613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BE4D5-2958-2E31-4147-99036A3C0536}"/>
              </a:ext>
            </a:extLst>
          </p:cNvPr>
          <p:cNvSpPr txBox="1"/>
          <p:nvPr/>
        </p:nvSpPr>
        <p:spPr>
          <a:xfrm>
            <a:off x="4930260" y="651678"/>
            <a:ext cx="2331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Гистограмма</a:t>
            </a:r>
            <a:endParaRPr lang="ru-MD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E03B2-F9A1-CE5C-59E6-FFA370554718}"/>
              </a:ext>
            </a:extLst>
          </p:cNvPr>
          <p:cNvSpPr txBox="1"/>
          <p:nvPr/>
        </p:nvSpPr>
        <p:spPr>
          <a:xfrm>
            <a:off x="2342422" y="1093692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Показывает </a:t>
            </a:r>
            <a:r>
              <a:rPr lang="ru-RU" sz="2400" b="1" dirty="0"/>
              <a:t>распределение числовых данных</a:t>
            </a:r>
            <a:r>
              <a:rPr lang="ru-RU" sz="2400" dirty="0"/>
              <a:t> (сколько значений попадает в каждый диапазон).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0155A-D653-87C2-D05E-0E459B164E81}"/>
              </a:ext>
            </a:extLst>
          </p:cNvPr>
          <p:cNvSpPr txBox="1"/>
          <p:nvPr/>
        </p:nvSpPr>
        <p:spPr>
          <a:xfrm>
            <a:off x="6017854" y="4312809"/>
            <a:ext cx="2669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000" b="1" dirty="0"/>
              <a:t>ggplot(data, aes(x = value)) +   geom_histogram(binwidth = 10, fill = "blue", color = "black", alpha = 0.7)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B7D4F0-0B31-3DC0-7B79-9FAE0CE4D32E}"/>
              </a:ext>
            </a:extLst>
          </p:cNvPr>
          <p:cNvSpPr txBox="1"/>
          <p:nvPr/>
        </p:nvSpPr>
        <p:spPr>
          <a:xfrm>
            <a:off x="5973593" y="2165689"/>
            <a:ext cx="58996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эффективна</a:t>
            </a:r>
            <a:r>
              <a:rPr lang="ru-RU" dirty="0"/>
              <a:t>:</a:t>
            </a:r>
            <a:r>
              <a:rPr lang="ru-RU" b="1" dirty="0"/>
              <a:t>Оценка распределения данных</a:t>
            </a:r>
            <a:r>
              <a:rPr lang="ru-RU" dirty="0"/>
              <a:t>: Например, распределение оценок студентов по экзамену, чтобы увидеть, насколько равномерно распределены баллы.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Анализ выбросов</a:t>
            </a:r>
            <a:r>
              <a:rPr lang="ru-RU" dirty="0"/>
              <a:t>: Применяется при анализе данных о доходах для выявления аномально высоких или низких значений (например, анализ зарплат).</a:t>
            </a:r>
          </a:p>
        </p:txBody>
      </p:sp>
    </p:spTree>
    <p:extLst>
      <p:ext uri="{BB962C8B-B14F-4D97-AF65-F5344CB8AC3E}">
        <p14:creationId xmlns:p14="http://schemas.microsoft.com/office/powerpoint/2010/main" val="3924704515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55B7-C3CD-3FEF-29F1-EA18C1745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6591B74B-6154-B9F5-4A05-5A8F42EE59B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974F3A-4957-3F30-8F45-2224C86F0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AF4E24-BD22-200C-E0E7-1E9EA8EF4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E286E-8F50-4DA7-45B2-5F71C80D836F}"/>
              </a:ext>
            </a:extLst>
          </p:cNvPr>
          <p:cNvSpPr txBox="1"/>
          <p:nvPr/>
        </p:nvSpPr>
        <p:spPr>
          <a:xfrm>
            <a:off x="4497491" y="651678"/>
            <a:ext cx="3197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Линейный график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384AF-3EA7-57C3-47F9-03C2048B5047}"/>
              </a:ext>
            </a:extLst>
          </p:cNvPr>
          <p:cNvSpPr txBox="1"/>
          <p:nvPr/>
        </p:nvSpPr>
        <p:spPr>
          <a:xfrm>
            <a:off x="2419495" y="1113880"/>
            <a:ext cx="7353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Показывает </a:t>
            </a:r>
            <a:r>
              <a:rPr lang="ru-RU" sz="2400" b="1" dirty="0"/>
              <a:t>изменение числовых значений</a:t>
            </a:r>
            <a:r>
              <a:rPr lang="ru-RU" sz="2400" dirty="0"/>
              <a:t> во времени или по оси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6120F-F680-EC16-5A0F-ABA44444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48" y="1888326"/>
            <a:ext cx="4921052" cy="4913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1CF096-314B-D550-BD00-C79668644F05}"/>
              </a:ext>
            </a:extLst>
          </p:cNvPr>
          <p:cNvSpPr txBox="1"/>
          <p:nvPr/>
        </p:nvSpPr>
        <p:spPr>
          <a:xfrm>
            <a:off x="6888988" y="4736788"/>
            <a:ext cx="23837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000" b="1" dirty="0"/>
              <a:t>ggplot(data, aes(x = time, y = value)) +   geom_line(color = "blue", linewidth =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4014C-37C4-B7D4-2B02-89856C93E4B6}"/>
              </a:ext>
            </a:extLst>
          </p:cNvPr>
          <p:cNvSpPr txBox="1"/>
          <p:nvPr/>
        </p:nvSpPr>
        <p:spPr>
          <a:xfrm>
            <a:off x="6664134" y="2204349"/>
            <a:ext cx="5030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Анализ динамики показателей</a:t>
            </a:r>
            <a:r>
              <a:rPr lang="ru-RU" dirty="0"/>
              <a:t>: Например, анализ изменения температуры в течение дня или изменения фондового рынка по месяцам.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Долгосрочные тренды</a:t>
            </a:r>
            <a:r>
              <a:rPr lang="ru-RU" dirty="0"/>
              <a:t>: Используется для наблюдения трендов в экономике или финансовых данных, таких как изменение курса валют в течение нескольких лет.</a:t>
            </a:r>
          </a:p>
        </p:txBody>
      </p:sp>
    </p:spTree>
    <p:extLst>
      <p:ext uri="{BB962C8B-B14F-4D97-AF65-F5344CB8AC3E}">
        <p14:creationId xmlns:p14="http://schemas.microsoft.com/office/powerpoint/2010/main" val="3003456386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B0E0-CD45-70C8-FA47-BEFCD8D3F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10F781D6-E308-720B-2869-40EEB8595E5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02789-42FB-97B0-2E40-C720C1CCB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2AA3B3-221C-9816-3402-A46A9AB3F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A4A78-D9E0-3352-7688-E45D5106F862}"/>
              </a:ext>
            </a:extLst>
          </p:cNvPr>
          <p:cNvSpPr txBox="1"/>
          <p:nvPr/>
        </p:nvSpPr>
        <p:spPr>
          <a:xfrm>
            <a:off x="4378826" y="651678"/>
            <a:ext cx="3134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Точечный график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D2B51-5F8F-DB54-2701-02A411370797}"/>
              </a:ext>
            </a:extLst>
          </p:cNvPr>
          <p:cNvSpPr txBox="1"/>
          <p:nvPr/>
        </p:nvSpPr>
        <p:spPr>
          <a:xfrm>
            <a:off x="2342423" y="1174898"/>
            <a:ext cx="7507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MD" sz="2400" dirty="0"/>
              <a:t>Отображает </a:t>
            </a:r>
            <a:r>
              <a:rPr lang="ru-MD" sz="2400" b="1" dirty="0"/>
              <a:t>взаимосвязь двух переменных</a:t>
            </a:r>
            <a:r>
              <a:rPr lang="ru-MD" sz="2400" dirty="0"/>
              <a:t>.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24034-AC87-9F78-4A0A-BECF74C1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17" y="1815600"/>
            <a:ext cx="4471508" cy="4464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EFA5B-1508-2B43-3EEF-02C49B0F7CD0}"/>
              </a:ext>
            </a:extLst>
          </p:cNvPr>
          <p:cNvSpPr txBox="1"/>
          <p:nvPr/>
        </p:nvSpPr>
        <p:spPr>
          <a:xfrm>
            <a:off x="6664134" y="4824161"/>
            <a:ext cx="2528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b="1" dirty="0"/>
              <a:t>ggplot(data, aes(x = x_value, y = y_value)) +   geom_point(color = "red", size = 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A6A5D-B50A-2E16-B6DE-50CD7A9938BE}"/>
              </a:ext>
            </a:extLst>
          </p:cNvPr>
          <p:cNvSpPr txBox="1"/>
          <p:nvPr/>
        </p:nvSpPr>
        <p:spPr>
          <a:xfrm>
            <a:off x="6633343" y="1815600"/>
            <a:ext cx="48769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Выявление корреляций</a:t>
            </a:r>
            <a:r>
              <a:rPr lang="ru-RU" dirty="0"/>
              <a:t>: Например, изучение зависимости между возрастом и доходом населения, чтобы понять, как эти переменные связаны.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Выявление выбросов</a:t>
            </a:r>
            <a:r>
              <a:rPr lang="ru-RU" dirty="0"/>
              <a:t>: Используется для анализа размеров компаний по количеству сотрудников и прибыли, чтобы выявить аномальные компании с низким числом сотрудников, но высокой прибылью.</a:t>
            </a:r>
          </a:p>
        </p:txBody>
      </p:sp>
    </p:spTree>
    <p:extLst>
      <p:ext uri="{BB962C8B-B14F-4D97-AF65-F5344CB8AC3E}">
        <p14:creationId xmlns:p14="http://schemas.microsoft.com/office/powerpoint/2010/main" val="276977622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F9F7-6CAA-0BC2-1808-2F647F6E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DB8091-AB8B-B729-C7F6-4A73B74B5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E127C2-F128-657E-AA42-6791D385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7714"/>
            <a:ext cx="5060611" cy="611535"/>
          </a:xfrm>
        </p:spPr>
        <p:txBody>
          <a:bodyPr/>
          <a:lstStyle/>
          <a:p>
            <a:r>
              <a:rPr lang="ru-RU" dirty="0"/>
              <a:t>Содержание</a:t>
            </a:r>
            <a:endParaRPr lang="ru-M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2B981-8134-7225-0BD0-7F9A43579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1827456"/>
            <a:ext cx="10511627" cy="394855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Введение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Популярные пакеты для визуализации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Основные виды графиков в популярных пакетах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Создание Массива с данными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ggplot2 </a:t>
            </a:r>
            <a:r>
              <a:rPr lang="ru-RU" dirty="0">
                <a:solidFill>
                  <a:schemeClr val="tx1"/>
                </a:solidFill>
              </a:rPr>
              <a:t> - Гистограмма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ru-MD" dirty="0">
                <a:solidFill>
                  <a:schemeClr val="tx1"/>
                </a:solidFill>
              </a:rPr>
              <a:t>Диаграмма рассеяния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plotly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Круговая диаграмма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ru-RU" dirty="0">
                <a:solidFill>
                  <a:schemeClr val="tx1"/>
                </a:solidFill>
              </a:rPr>
              <a:t>Линейный график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Lattice – </a:t>
            </a:r>
            <a:r>
              <a:rPr lang="en-US" dirty="0" err="1">
                <a:solidFill>
                  <a:schemeClr val="tx1"/>
                </a:solidFill>
              </a:rPr>
              <a:t>BoxPlot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ru-RU" dirty="0">
                <a:solidFill>
                  <a:schemeClr val="tx1"/>
                </a:solidFill>
              </a:rPr>
              <a:t>Гистограмма с группировкой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Заключение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Библиография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85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6A06-D3D1-F2F6-F237-918664DE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66FD3D70-26C9-1DEF-B0E9-40DF2213933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887D6F-D3C7-56FE-7DA9-C6E5D687A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D9DFC3-D648-C83C-C4CA-9D053CF4A0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70A5B-BEA1-77BA-B150-86CD8EEC17D4}"/>
              </a:ext>
            </a:extLst>
          </p:cNvPr>
          <p:cNvSpPr txBox="1"/>
          <p:nvPr/>
        </p:nvSpPr>
        <p:spPr>
          <a:xfrm>
            <a:off x="4127543" y="610500"/>
            <a:ext cx="3936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Столбчатая диаграмма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279DB-CABA-9CD9-E42D-02078B2F9ABD}"/>
              </a:ext>
            </a:extLst>
          </p:cNvPr>
          <p:cNvSpPr txBox="1"/>
          <p:nvPr/>
        </p:nvSpPr>
        <p:spPr>
          <a:xfrm>
            <a:off x="2342423" y="1174898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Показывает </a:t>
            </a:r>
            <a:r>
              <a:rPr lang="ru-RU" sz="2400" b="1" dirty="0"/>
              <a:t>количество или сумму значений</a:t>
            </a:r>
            <a:r>
              <a:rPr lang="ru-RU" sz="2400" dirty="0"/>
              <a:t> для разных категорий.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C9D94-A098-F805-5E49-2AF32EAE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58" y="2084082"/>
            <a:ext cx="4523609" cy="4516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6BA48-A1A1-4FC1-AF82-CA6CAF09D213}"/>
              </a:ext>
            </a:extLst>
          </p:cNvPr>
          <p:cNvSpPr txBox="1"/>
          <p:nvPr/>
        </p:nvSpPr>
        <p:spPr>
          <a:xfrm>
            <a:off x="6506902" y="5021382"/>
            <a:ext cx="2279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000" b="1" dirty="0"/>
              <a:t>ggplot(data, aes(x = category)) +   geom_bar(fill = "blue")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BB5F0-6C45-901D-F56D-378346AA75D7}"/>
              </a:ext>
            </a:extLst>
          </p:cNvPr>
          <p:cNvSpPr txBox="1"/>
          <p:nvPr/>
        </p:nvSpPr>
        <p:spPr>
          <a:xfrm>
            <a:off x="6506902" y="2149288"/>
            <a:ext cx="4814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эффективна</a:t>
            </a:r>
            <a:r>
              <a:rPr lang="ru-RU" dirty="0"/>
              <a:t>:</a:t>
            </a:r>
            <a:r>
              <a:rPr lang="ru-RU" b="1" dirty="0"/>
              <a:t>Сравнение категориальных данных</a:t>
            </a:r>
            <a:r>
              <a:rPr lang="ru-RU" dirty="0"/>
              <a:t>: Применяется для анализа количества продаж различных товаров в магазине или количества студентов в разных факультетах университета.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Сравнение частот</a:t>
            </a:r>
            <a:r>
              <a:rPr lang="ru-RU" dirty="0"/>
              <a:t>: Например, отображение количества клиентов, предпочитающих разные бренды автомобилей.</a:t>
            </a:r>
          </a:p>
        </p:txBody>
      </p:sp>
    </p:spTree>
    <p:extLst>
      <p:ext uri="{BB962C8B-B14F-4D97-AF65-F5344CB8AC3E}">
        <p14:creationId xmlns:p14="http://schemas.microsoft.com/office/powerpoint/2010/main" val="3141391149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4A73-0A11-EE3F-94D6-6B047CBC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E9008A95-CF3D-329C-42EF-97F68FBD59C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8900A7-E506-022F-8E99-A864E83DE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21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D3B813-A4C5-58C6-E228-72F5DE65D9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E42EF-9383-B7DA-E416-DDBF5075FC1A}"/>
              </a:ext>
            </a:extLst>
          </p:cNvPr>
          <p:cNvSpPr txBox="1"/>
          <p:nvPr/>
        </p:nvSpPr>
        <p:spPr>
          <a:xfrm>
            <a:off x="4256752" y="606702"/>
            <a:ext cx="3922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Boxplot (</a:t>
            </a:r>
            <a:r>
              <a:rPr lang="ru-MD" sz="2800" b="1" dirty="0"/>
              <a:t>ящик с усами)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BD123-C250-EA3D-93F2-399AF56238D8}"/>
              </a:ext>
            </a:extLst>
          </p:cNvPr>
          <p:cNvSpPr txBox="1"/>
          <p:nvPr/>
        </p:nvSpPr>
        <p:spPr>
          <a:xfrm>
            <a:off x="2342423" y="1125174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Показывает </a:t>
            </a:r>
            <a:r>
              <a:rPr lang="ru-RU" sz="2400" b="1" dirty="0"/>
              <a:t>распределение данных и выбросы</a:t>
            </a:r>
            <a:r>
              <a:rPr lang="ru-RU" sz="2400" dirty="0"/>
              <a:t> (медиана, квартили, экстремальные значения).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D6BDC-0973-7B4A-D6D0-72C7B00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50" y="1992294"/>
            <a:ext cx="4801714" cy="4794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ECC5B-6383-F4D4-3984-98D349A2C11E}"/>
              </a:ext>
            </a:extLst>
          </p:cNvPr>
          <p:cNvSpPr txBox="1"/>
          <p:nvPr/>
        </p:nvSpPr>
        <p:spPr>
          <a:xfrm>
            <a:off x="6409300" y="4705734"/>
            <a:ext cx="232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000" b="1" dirty="0"/>
              <a:t>ggplot(data, aes(x = category, y = value)) +   geom_boxplot(fill = "lightblue")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22B00-26F9-CBF8-0893-CB21004E029E}"/>
              </a:ext>
            </a:extLst>
          </p:cNvPr>
          <p:cNvSpPr txBox="1"/>
          <p:nvPr/>
        </p:nvSpPr>
        <p:spPr>
          <a:xfrm>
            <a:off x="6218229" y="1977062"/>
            <a:ext cx="50921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Сравнение распределений</a:t>
            </a:r>
            <a:r>
              <a:rPr lang="ru-RU" dirty="0"/>
              <a:t>: Применяется для анализа и сравнения распределений зарплат по различным профессиям или категориям сотрудников.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Выявление выбросов</a:t>
            </a:r>
            <a:r>
              <a:rPr lang="ru-RU" dirty="0"/>
              <a:t>: Используется для анализа времени отклика на веб-сайтах, чтобы увидеть аномальные значения, например, долгие задержки.</a:t>
            </a:r>
          </a:p>
        </p:txBody>
      </p:sp>
    </p:spTree>
    <p:extLst>
      <p:ext uri="{BB962C8B-B14F-4D97-AF65-F5344CB8AC3E}">
        <p14:creationId xmlns:p14="http://schemas.microsoft.com/office/powerpoint/2010/main" val="2423781453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C239-3D0D-8A69-D4C0-0E5C61EE2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86901B84-C5EC-B52F-716A-E0302007C35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C3A3C-9237-52C3-4340-C87CD1FFE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1640CF-36EC-85A9-AD50-FB785A384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60734-9663-403A-F200-C914299954CC}"/>
              </a:ext>
            </a:extLst>
          </p:cNvPr>
          <p:cNvSpPr txBox="1"/>
          <p:nvPr/>
        </p:nvSpPr>
        <p:spPr>
          <a:xfrm>
            <a:off x="4480040" y="433011"/>
            <a:ext cx="3231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График плотности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DC74B-F9C1-3BD8-132A-B829E0DE32BF}"/>
              </a:ext>
            </a:extLst>
          </p:cNvPr>
          <p:cNvSpPr txBox="1"/>
          <p:nvPr/>
        </p:nvSpPr>
        <p:spPr>
          <a:xfrm>
            <a:off x="2342422" y="921781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Отображает </a:t>
            </a:r>
            <a:r>
              <a:rPr lang="ru-RU" sz="2400" b="1" dirty="0"/>
              <a:t>гладкое распределение данных</a:t>
            </a:r>
            <a:r>
              <a:rPr lang="ru-RU" sz="2400" dirty="0"/>
              <a:t> (в отличие от гистограммы).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077A1-AF79-531D-8692-361659320B68}"/>
              </a:ext>
            </a:extLst>
          </p:cNvPr>
          <p:cNvSpPr txBox="1"/>
          <p:nvPr/>
        </p:nvSpPr>
        <p:spPr>
          <a:xfrm>
            <a:off x="6872701" y="4611352"/>
            <a:ext cx="232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value)) +   </a:t>
            </a:r>
            <a:r>
              <a:rPr lang="en-US" sz="2000" b="1" dirty="0" err="1"/>
              <a:t>geom_density</a:t>
            </a:r>
            <a:r>
              <a:rPr lang="en-US" sz="2000" b="1" dirty="0"/>
              <a:t>(fill = "blue", alpha = 0.5)</a:t>
            </a:r>
            <a:endParaRPr lang="ru-MD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03147-7288-CA6C-EFB4-3DBF5ED6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9" y="1752778"/>
            <a:ext cx="4879120" cy="4871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2BDFDE-C0C2-057D-4024-1F8A8BC7E8D8}"/>
              </a:ext>
            </a:extLst>
          </p:cNvPr>
          <p:cNvSpPr txBox="1"/>
          <p:nvPr/>
        </p:nvSpPr>
        <p:spPr>
          <a:xfrm>
            <a:off x="6795760" y="1815600"/>
            <a:ext cx="43306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Форма распределения данных</a:t>
            </a:r>
            <a:r>
              <a:rPr lang="ru-RU" dirty="0"/>
              <a:t>: Например, для анализа распределения возрастов в разных странах (сглаженный график показывает, например, пики и впадины).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Непрерывное представление данных</a:t>
            </a:r>
            <a:r>
              <a:rPr lang="ru-RU" dirty="0"/>
              <a:t>: Когда нужно визуализировать распределение роста людей в популяции.</a:t>
            </a:r>
          </a:p>
        </p:txBody>
      </p:sp>
    </p:spTree>
    <p:extLst>
      <p:ext uri="{BB962C8B-B14F-4D97-AF65-F5344CB8AC3E}">
        <p14:creationId xmlns:p14="http://schemas.microsoft.com/office/powerpoint/2010/main" val="285493120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C002-D49E-A0B1-1CE5-5C5EAC7F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A519143F-CAC3-2A0C-EF33-F04A951F054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189835-AE43-AD0D-58E4-8E96E412D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23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3F1E21-AC40-FE1A-9C07-C85091B77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2F2AF-E807-4378-C8E3-A1D7D3DA5E8F}"/>
              </a:ext>
            </a:extLst>
          </p:cNvPr>
          <p:cNvSpPr txBox="1"/>
          <p:nvPr/>
        </p:nvSpPr>
        <p:spPr>
          <a:xfrm>
            <a:off x="5090804" y="405468"/>
            <a:ext cx="201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Area Chart</a:t>
            </a:r>
            <a:endParaRPr lang="ru-M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A5695-0069-F3E0-6852-1878E474017D}"/>
              </a:ext>
            </a:extLst>
          </p:cNvPr>
          <p:cNvSpPr txBox="1"/>
          <p:nvPr/>
        </p:nvSpPr>
        <p:spPr>
          <a:xfrm>
            <a:off x="2342423" y="875618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Вариант линейного графика, но </a:t>
            </a:r>
            <a:r>
              <a:rPr lang="ru-RU" sz="2400" b="1" dirty="0"/>
              <a:t>заполненный цветом под кривой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95106-A3B8-FC63-C065-9AB4F4D32F1B}"/>
              </a:ext>
            </a:extLst>
          </p:cNvPr>
          <p:cNvSpPr txBox="1"/>
          <p:nvPr/>
        </p:nvSpPr>
        <p:spPr>
          <a:xfrm>
            <a:off x="6664134" y="4816004"/>
            <a:ext cx="232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time, y = value)) +   </a:t>
            </a:r>
            <a:r>
              <a:rPr lang="en-US" sz="2000" b="1" dirty="0" err="1"/>
              <a:t>geom_area</a:t>
            </a:r>
            <a:r>
              <a:rPr lang="en-US" sz="2000" b="1" dirty="0"/>
              <a:t>(fill = "blue", alpha = 0.5)</a:t>
            </a:r>
            <a:endParaRPr lang="ru-MD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AE170-6D60-AA7C-A6F1-B72CAFAE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7" y="1701897"/>
            <a:ext cx="5163787" cy="5156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E9F8BB-7A85-9E20-34E1-B824E36319E7}"/>
              </a:ext>
            </a:extLst>
          </p:cNvPr>
          <p:cNvSpPr txBox="1"/>
          <p:nvPr/>
        </p:nvSpPr>
        <p:spPr>
          <a:xfrm>
            <a:off x="6657342" y="1815600"/>
            <a:ext cx="4834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Анализ составных частей по времени</a:t>
            </a:r>
            <a:r>
              <a:rPr lang="ru-RU" dirty="0"/>
              <a:t>: Используется для анализа рыночных долей компаний за несколько лет, где каждая часть графика отображает долю каждой компании.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Отображение изменений долей</a:t>
            </a:r>
            <a:r>
              <a:rPr lang="ru-RU" dirty="0"/>
              <a:t>: Например, для визуализации изменения доли разных продуктов в продаже по месяцам.</a:t>
            </a:r>
          </a:p>
        </p:txBody>
      </p:sp>
    </p:spTree>
    <p:extLst>
      <p:ext uri="{BB962C8B-B14F-4D97-AF65-F5344CB8AC3E}">
        <p14:creationId xmlns:p14="http://schemas.microsoft.com/office/powerpoint/2010/main" val="3587813564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5659-5222-5DCD-B833-8A55FAF8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56BA2CA7-C5F5-E1F7-D581-B2AB484C93E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75E53-71CC-DC47-2F02-F51EF616A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24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130C5-2D71-3550-FEC3-546DAEB651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411B0-E348-D65F-3B63-B55EA0571A78}"/>
              </a:ext>
            </a:extLst>
          </p:cNvPr>
          <p:cNvSpPr txBox="1"/>
          <p:nvPr/>
        </p:nvSpPr>
        <p:spPr>
          <a:xfrm>
            <a:off x="5132685" y="457199"/>
            <a:ext cx="1926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Violin Plot</a:t>
            </a:r>
            <a:endParaRPr lang="ru-M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99370-B377-0F79-E08D-C46AA5F4BCC0}"/>
              </a:ext>
            </a:extLst>
          </p:cNvPr>
          <p:cNvSpPr txBox="1"/>
          <p:nvPr/>
        </p:nvSpPr>
        <p:spPr>
          <a:xfrm>
            <a:off x="1742420" y="949945"/>
            <a:ext cx="8707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Комбинирует </a:t>
            </a:r>
            <a:r>
              <a:rPr lang="ru-RU" sz="2400" b="1" dirty="0"/>
              <a:t>boxplot и density plot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Показывает </a:t>
            </a:r>
            <a:r>
              <a:rPr lang="ru-RU" sz="2400" b="1" dirty="0"/>
              <a:t>распределение данных внутри каждой группы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9BE25-F902-1048-8579-DD6DFA84A5FE}"/>
              </a:ext>
            </a:extLst>
          </p:cNvPr>
          <p:cNvSpPr txBox="1"/>
          <p:nvPr/>
        </p:nvSpPr>
        <p:spPr>
          <a:xfrm>
            <a:off x="7200769" y="4654554"/>
            <a:ext cx="232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category, y = value)) +   </a:t>
            </a:r>
            <a:r>
              <a:rPr lang="en-US" sz="2000" b="1" dirty="0" err="1"/>
              <a:t>geom_violin</a:t>
            </a:r>
            <a:r>
              <a:rPr lang="en-US" sz="2000" b="1" dirty="0"/>
              <a:t>(fill = "purple")</a:t>
            </a:r>
            <a:endParaRPr lang="ru-MD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066C8-4767-A13B-3A57-047109594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73" y="1806066"/>
            <a:ext cx="4816306" cy="4809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0D1F08-627D-A362-FF29-DC59010F67D3}"/>
              </a:ext>
            </a:extLst>
          </p:cNvPr>
          <p:cNvSpPr txBox="1"/>
          <p:nvPr/>
        </p:nvSpPr>
        <p:spPr>
          <a:xfrm>
            <a:off x="6844040" y="1901246"/>
            <a:ext cx="4581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эффективен</a:t>
            </a:r>
            <a:r>
              <a:rPr lang="ru-RU" dirty="0"/>
              <a:t>:</a:t>
            </a:r>
            <a:r>
              <a:rPr lang="ru-RU" b="1" dirty="0"/>
              <a:t>Сравнение распределений по категориям</a:t>
            </a:r>
            <a:r>
              <a:rPr lang="ru-RU" dirty="0"/>
              <a:t>: Например, для анализа распределения зарплат по различным профессиям или уровням образования.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Плотность данных</a:t>
            </a:r>
            <a:r>
              <a:rPr lang="ru-RU" dirty="0"/>
              <a:t>: Используется для визуализации распространенности оценок студентов в разных группах или классах.</a:t>
            </a:r>
          </a:p>
        </p:txBody>
      </p:sp>
    </p:spTree>
    <p:extLst>
      <p:ext uri="{BB962C8B-B14F-4D97-AF65-F5344CB8AC3E}">
        <p14:creationId xmlns:p14="http://schemas.microsoft.com/office/powerpoint/2010/main" val="1272535680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7D17-79A1-5AC8-BC74-24DDAB15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B5129979-0622-DA9B-1DFD-58565B818C3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F2339D-807F-A424-A421-630113C25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25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8A7B1F-659E-224D-7269-EB0379AE7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4D955-9B50-6956-335C-23C1606508FB}"/>
              </a:ext>
            </a:extLst>
          </p:cNvPr>
          <p:cNvSpPr txBox="1"/>
          <p:nvPr/>
        </p:nvSpPr>
        <p:spPr>
          <a:xfrm>
            <a:off x="4922816" y="431333"/>
            <a:ext cx="2346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Bubble Chart</a:t>
            </a:r>
            <a:endParaRPr lang="ru-M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40C17-A3E5-8EC2-7C22-4C0E0F840FC0}"/>
              </a:ext>
            </a:extLst>
          </p:cNvPr>
          <p:cNvSpPr txBox="1"/>
          <p:nvPr/>
        </p:nvSpPr>
        <p:spPr>
          <a:xfrm>
            <a:off x="2342423" y="815351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Вариант scatter plot, где </a:t>
            </a:r>
            <a:r>
              <a:rPr lang="ru-RU" sz="2400" b="1" dirty="0"/>
              <a:t>размер точки отражает третью переменную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0FFE9-1FAC-28E8-6770-D89B3EE13286}"/>
              </a:ext>
            </a:extLst>
          </p:cNvPr>
          <p:cNvSpPr txBox="1"/>
          <p:nvPr/>
        </p:nvSpPr>
        <p:spPr>
          <a:xfrm>
            <a:off x="6882936" y="4915386"/>
            <a:ext cx="27679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</a:t>
            </a:r>
            <a:r>
              <a:rPr lang="en-US" sz="2000" b="1" dirty="0" err="1"/>
              <a:t>x_value</a:t>
            </a:r>
            <a:r>
              <a:rPr lang="en-US" sz="2000" b="1" dirty="0"/>
              <a:t>, y = </a:t>
            </a:r>
            <a:r>
              <a:rPr lang="en-US" sz="2000" b="1" dirty="0" err="1"/>
              <a:t>y_value</a:t>
            </a:r>
            <a:r>
              <a:rPr lang="en-US" sz="2000" b="1" dirty="0"/>
              <a:t>, size = </a:t>
            </a:r>
            <a:r>
              <a:rPr lang="en-US" sz="2000" b="1" dirty="0" err="1"/>
              <a:t>third_value</a:t>
            </a:r>
            <a:r>
              <a:rPr lang="en-US" sz="2000" b="1" dirty="0"/>
              <a:t>)) +   </a:t>
            </a:r>
            <a:r>
              <a:rPr lang="en-US" sz="2000" b="1" dirty="0" err="1"/>
              <a:t>geom_point</a:t>
            </a:r>
            <a:r>
              <a:rPr lang="en-US" sz="2000" b="1" dirty="0"/>
              <a:t>(alpha = 0.5, color = "blue")</a:t>
            </a:r>
            <a:endParaRPr lang="ru-MD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3E1CA-5C7F-0C4E-43C7-89FED2D1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95" y="1706364"/>
            <a:ext cx="4946980" cy="4939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C2262E-A4B6-741C-DBE5-BE4408C83421}"/>
              </a:ext>
            </a:extLst>
          </p:cNvPr>
          <p:cNvSpPr txBox="1"/>
          <p:nvPr/>
        </p:nvSpPr>
        <p:spPr>
          <a:xfrm>
            <a:off x="6882936" y="1815600"/>
            <a:ext cx="51299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эффективна</a:t>
            </a:r>
            <a:r>
              <a:rPr lang="ru-RU" dirty="0"/>
              <a:t>:</a:t>
            </a:r>
            <a:r>
              <a:rPr lang="ru-RU" b="1" dirty="0"/>
              <a:t>Многомерные зависимости</a:t>
            </a:r>
            <a:r>
              <a:rPr lang="ru-RU" dirty="0"/>
              <a:t>: Применяется для визуализации взаимосвязи между доходом, возрастом и числом сотрудников в компании, где размер пузырька показывает количество сотрудников.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Выделение ключевых объектов</a:t>
            </a:r>
            <a:r>
              <a:rPr lang="ru-RU" dirty="0"/>
              <a:t>: Например, при анализе продаж, где каждый пузырёк представляет страну, а его размер — объем продаж, что позволяет сразу выделить крупнейшие рынки.</a:t>
            </a:r>
          </a:p>
        </p:txBody>
      </p:sp>
    </p:spTree>
    <p:extLst>
      <p:ext uri="{BB962C8B-B14F-4D97-AF65-F5344CB8AC3E}">
        <p14:creationId xmlns:p14="http://schemas.microsoft.com/office/powerpoint/2010/main" val="2058367712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2AAE-DE42-CE20-8F53-438EE6B0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F1517FA9-B3C7-B99E-2C84-44F15632A75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39DB5B-14C7-0587-B5F7-0B89FF414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26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26660E-BA51-7037-C08C-C5E6EBEA5F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DF714-2CD5-909A-00DA-4D6CA6778CA6}"/>
              </a:ext>
            </a:extLst>
          </p:cNvPr>
          <p:cNvSpPr txBox="1"/>
          <p:nvPr/>
        </p:nvSpPr>
        <p:spPr>
          <a:xfrm>
            <a:off x="4541650" y="572792"/>
            <a:ext cx="3629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sz="2800" b="1" dirty="0"/>
              <a:t>Круговая диаграмма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B1343-7B3B-5E99-B138-0585463C3984}"/>
              </a:ext>
            </a:extLst>
          </p:cNvPr>
          <p:cNvSpPr txBox="1"/>
          <p:nvPr/>
        </p:nvSpPr>
        <p:spPr>
          <a:xfrm>
            <a:off x="2342423" y="1090199"/>
            <a:ext cx="7507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Показывает </a:t>
            </a:r>
            <a:r>
              <a:rPr lang="ru-RU" sz="2400" b="1" dirty="0"/>
              <a:t>доли категорий</a:t>
            </a:r>
            <a:r>
              <a:rPr lang="ru-RU" sz="2400" dirty="0"/>
              <a:t> от общего числа.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8928-816E-31C6-0CC5-D112A9C9D212}"/>
              </a:ext>
            </a:extLst>
          </p:cNvPr>
          <p:cNvSpPr txBox="1"/>
          <p:nvPr/>
        </p:nvSpPr>
        <p:spPr>
          <a:xfrm>
            <a:off x="6931684" y="4710020"/>
            <a:ext cx="30111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"", y = count, fill = category)) +   </a:t>
            </a:r>
            <a:r>
              <a:rPr lang="en-US" sz="2000" b="1" dirty="0" err="1"/>
              <a:t>geom_bar</a:t>
            </a:r>
            <a:r>
              <a:rPr lang="en-US" sz="2000" b="1" dirty="0"/>
              <a:t>(stat = "identity") +   </a:t>
            </a:r>
            <a:r>
              <a:rPr lang="en-US" sz="2000" b="1" dirty="0" err="1"/>
              <a:t>coord_polar</a:t>
            </a:r>
            <a:r>
              <a:rPr lang="en-US" sz="2000" b="1" dirty="0"/>
              <a:t>("y")</a:t>
            </a:r>
            <a:endParaRPr lang="ru-MD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2AC95-1EE8-F4B3-BAEF-EBC23707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9" y="1627751"/>
            <a:ext cx="5007740" cy="5000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D6D0E1-96A2-787F-16B7-A7339EF85E77}"/>
              </a:ext>
            </a:extLst>
          </p:cNvPr>
          <p:cNvSpPr txBox="1"/>
          <p:nvPr/>
        </p:nvSpPr>
        <p:spPr>
          <a:xfrm>
            <a:off x="6795761" y="1651882"/>
            <a:ext cx="46302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эффективна</a:t>
            </a:r>
            <a:r>
              <a:rPr lang="ru-RU" dirty="0"/>
              <a:t>:</a:t>
            </a:r>
            <a:r>
              <a:rPr lang="ru-RU" b="1" dirty="0"/>
              <a:t>Составные части в общем контексте</a:t>
            </a:r>
            <a:r>
              <a:rPr lang="ru-RU" dirty="0"/>
              <a:t>: Например, для отображения рыночных долей различных брендов в продажах, чтобы сразу понять, какая доля принадлежит лидеру.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Проценты по категориям</a:t>
            </a:r>
            <a:r>
              <a:rPr lang="ru-RU" dirty="0"/>
              <a:t>: Используется для анализа распределения бюджета на различные виды расходов в семейном или корпоративном бюджете.</a:t>
            </a:r>
          </a:p>
        </p:txBody>
      </p:sp>
    </p:spTree>
    <p:extLst>
      <p:ext uri="{BB962C8B-B14F-4D97-AF65-F5344CB8AC3E}">
        <p14:creationId xmlns:p14="http://schemas.microsoft.com/office/powerpoint/2010/main" val="3925094472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361D-B176-6AFA-FBF6-C3E016FC0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7">
            <a:extLst>
              <a:ext uri="{FF2B5EF4-FFF2-40B4-BE49-F238E27FC236}">
                <a16:creationId xmlns:a16="http://schemas.microsoft.com/office/drawing/2014/main" id="{5D8CD756-3F5C-2E3C-4087-9BF4F696319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034" y="1815600"/>
            <a:ext cx="3492137" cy="18636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5F7BD-980A-D6EE-FE95-067F60465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27</a:t>
            </a:fld>
            <a:endParaRPr lang="ru-R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FC12C1-8FB9-34E9-DC1C-B937F2C28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FB8C4-085D-B8D4-CC12-859491D122AB}"/>
              </a:ext>
            </a:extLst>
          </p:cNvPr>
          <p:cNvSpPr txBox="1"/>
          <p:nvPr/>
        </p:nvSpPr>
        <p:spPr>
          <a:xfrm>
            <a:off x="3042184" y="458268"/>
            <a:ext cx="610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 Facet Grid (разбиение на графики)</a:t>
            </a:r>
            <a:endParaRPr lang="ru-M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756CC-EEFE-9140-97B2-42889DA28619}"/>
              </a:ext>
            </a:extLst>
          </p:cNvPr>
          <p:cNvSpPr txBox="1"/>
          <p:nvPr/>
        </p:nvSpPr>
        <p:spPr>
          <a:xfrm>
            <a:off x="2342423" y="897933"/>
            <a:ext cx="75071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Создаёт </a:t>
            </a:r>
            <a:r>
              <a:rPr lang="ru-RU" sz="2400" b="1" dirty="0"/>
              <a:t>много маленьких графиков</a:t>
            </a:r>
            <a:r>
              <a:rPr lang="ru-RU" sz="2400" dirty="0"/>
              <a:t> (разбиение данных на категории).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8DD30-F986-6767-E429-DD0ED2384F2C}"/>
              </a:ext>
            </a:extLst>
          </p:cNvPr>
          <p:cNvSpPr txBox="1"/>
          <p:nvPr/>
        </p:nvSpPr>
        <p:spPr>
          <a:xfrm>
            <a:off x="6888988" y="4769928"/>
            <a:ext cx="3074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ggplot</a:t>
            </a:r>
            <a:r>
              <a:rPr lang="en-US" sz="2000" b="1" dirty="0"/>
              <a:t>(data, </a:t>
            </a:r>
            <a:r>
              <a:rPr lang="en-US" sz="2000" b="1" dirty="0" err="1"/>
              <a:t>aes</a:t>
            </a:r>
            <a:r>
              <a:rPr lang="en-US" sz="2000" b="1" dirty="0"/>
              <a:t>(x = value)) +   </a:t>
            </a:r>
            <a:r>
              <a:rPr lang="en-US" sz="2000" b="1" dirty="0" err="1"/>
              <a:t>geom_histogram</a:t>
            </a:r>
            <a:r>
              <a:rPr lang="en-US" sz="2000" b="1" dirty="0"/>
              <a:t>(</a:t>
            </a:r>
            <a:r>
              <a:rPr lang="en-US" sz="2000" b="1" dirty="0" err="1"/>
              <a:t>binwidth</a:t>
            </a:r>
            <a:r>
              <a:rPr lang="en-US" sz="2000" b="1" dirty="0"/>
              <a:t> = 10) +   </a:t>
            </a:r>
            <a:r>
              <a:rPr lang="en-US" sz="2000" b="1" dirty="0" err="1"/>
              <a:t>facet_wrap</a:t>
            </a:r>
            <a:r>
              <a:rPr lang="en-US" sz="2000" b="1" dirty="0"/>
              <a:t>(~ category)</a:t>
            </a:r>
            <a:endParaRPr lang="ru-MD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49138-5F4C-B871-F91F-7F904D187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55" y="1763408"/>
            <a:ext cx="4928945" cy="4921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1BD55-B92F-0A73-6A3A-B0471077580C}"/>
              </a:ext>
            </a:extLst>
          </p:cNvPr>
          <p:cNvSpPr txBox="1"/>
          <p:nvPr/>
        </p:nvSpPr>
        <p:spPr>
          <a:xfrm>
            <a:off x="6888988" y="1815600"/>
            <a:ext cx="51238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Где эффективны</a:t>
            </a:r>
            <a:r>
              <a:rPr lang="ru-RU" dirty="0"/>
              <a:t>:</a:t>
            </a:r>
            <a:r>
              <a:rPr lang="ru-RU" b="1" dirty="0"/>
              <a:t>Обнаружение зависимостей между переменными</a:t>
            </a:r>
            <a:r>
              <a:rPr lang="ru-RU" dirty="0"/>
              <a:t>: Применяется для анализа взаимосвязей между несколькими переменными, например, между ценой, объемом и характеристиками автомобилей.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Множественные зависимости</a:t>
            </a:r>
            <a:r>
              <a:rPr lang="ru-RU" dirty="0"/>
              <a:t>: Используется для оценки нескольких аспектов одной категории, например, отношения между характеристиками студентов (возраст, баллы, посещаемость).</a:t>
            </a:r>
          </a:p>
        </p:txBody>
      </p:sp>
    </p:spTree>
    <p:extLst>
      <p:ext uri="{BB962C8B-B14F-4D97-AF65-F5344CB8AC3E}">
        <p14:creationId xmlns:p14="http://schemas.microsoft.com/office/powerpoint/2010/main" val="2490339817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Заключение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8075054" cy="372181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800" dirty="0"/>
              <a:t>Визуализация данных в R с помощью пакетов ggplot2, Plotly и Lattice позволяет создавать как статические, так и интерактивные диаграммы для анализа данных. Выбор подходящего инструмента зависит от целей исследования и требований к графике.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28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4A6A75-381C-D55A-0898-D35E50E7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454" y="3429000"/>
            <a:ext cx="3428238" cy="34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29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0F2321-3E4F-F515-32C9-0197D9C2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7714"/>
            <a:ext cx="5060611" cy="611535"/>
          </a:xfrm>
        </p:spPr>
        <p:txBody>
          <a:bodyPr/>
          <a:lstStyle/>
          <a:p>
            <a:r>
              <a:rPr lang="ru-RU" dirty="0"/>
              <a:t>Библиография</a:t>
            </a:r>
            <a:endParaRPr lang="ru-M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812E13-7A19-5043-08BC-36113AA6A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1827456"/>
            <a:ext cx="10511627" cy="394855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/>
              <a:t>Анализ временных рядов: полное руководство для начинающих -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https://blog.skillfactory.ru/analiz-vremennyh-ryadov-polnoe-rukovodstvo/?utm_source=chatgpt.com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dirty="0"/>
              <a:t>Как сравнивать распределения. От визуализации до статистических тестов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https://habr.com/ru/companies/skillfactory/articles/674880/</a:t>
            </a:r>
            <a:r>
              <a:rPr lang="ru-RU" dirty="0">
                <a:solidFill>
                  <a:schemeClr val="tx1"/>
                </a:solidFill>
                <a:hlinkClick r:id="rId4"/>
              </a:rPr>
              <a:t>\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MD" dirty="0"/>
              <a:t>Визуализация временных рядов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https://medium.com/%2540bigdataschool/</a:t>
            </a:r>
            <a:r>
              <a:rPr lang="ru-MD" dirty="0">
                <a:solidFill>
                  <a:schemeClr val="tx1"/>
                </a:solidFill>
                <a:hlinkClick r:id="rId5"/>
              </a:rPr>
              <a:t>визуализация-временных-рядов-64005728</a:t>
            </a:r>
            <a:r>
              <a:rPr lang="en-US" dirty="0">
                <a:solidFill>
                  <a:schemeClr val="tx1"/>
                </a:solidFill>
                <a:hlinkClick r:id="rId5"/>
              </a:rPr>
              <a:t>d680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MD" dirty="0"/>
              <a:t>Визуализация данных с библиотекой </a:t>
            </a:r>
            <a:r>
              <a:rPr lang="en-US" dirty="0"/>
              <a:t>ggplot2 - </a:t>
            </a:r>
            <a:r>
              <a:rPr lang="en-US" dirty="0">
                <a:hlinkClick r:id="rId6"/>
              </a:rPr>
              <a:t>https://rpubs.com/AllaT/r-ggplot-new</a:t>
            </a:r>
            <a:endParaRPr lang="ru-MD" dirty="0"/>
          </a:p>
          <a:p>
            <a:pPr>
              <a:buFont typeface="+mj-lt"/>
              <a:buAutoNum type="arabicPeriod"/>
            </a:pPr>
            <a:r>
              <a:rPr lang="ru-RU" dirty="0"/>
              <a:t>Визуализация в R -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https://habr.com/ru/articles/826818/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550B3EE-1CEC-7C13-4F15-6380DB6D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4" y="708487"/>
            <a:ext cx="5395658" cy="41816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487411"/>
            <a:ext cx="5723586" cy="70435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MD" b="1" dirty="0"/>
              <a:t>Введение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93ECF-C2AC-70A2-3130-C898D65BF4C9}"/>
              </a:ext>
            </a:extLst>
          </p:cNvPr>
          <p:cNvSpPr txBox="1"/>
          <p:nvPr/>
        </p:nvSpPr>
        <p:spPr>
          <a:xfrm>
            <a:off x="5702441" y="2441098"/>
            <a:ext cx="6107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R – это мощный язык программирования для статистического анализа и визуализации данных. В этой презентации мы рассмотрим основные возможности R для создания графиков и диаграмм с использованием популярных пакетов.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298308"/>
            <a:ext cx="6714907" cy="117905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MD" b="1" dirty="0"/>
              <a:t>Популярные пакеты для визуализации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3068854"/>
            <a:ext cx="6177435" cy="223323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Font typeface="+mj-lt"/>
              <a:buAutoNum type="arabicPeriod"/>
            </a:pPr>
            <a:r>
              <a:rPr lang="ru-RU" b="1" dirty="0"/>
              <a:t>ggplot2</a:t>
            </a:r>
            <a:r>
              <a:rPr lang="ru-RU" dirty="0"/>
              <a:t> – мощный и гибкий пакет для создания сложных визуализаций.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Plotly</a:t>
            </a:r>
            <a:r>
              <a:rPr lang="ru-RU" dirty="0"/>
              <a:t> – позволяет строить интерактивные графики.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Lattice</a:t>
            </a:r>
            <a:r>
              <a:rPr lang="ru-RU" dirty="0"/>
              <a:t> – подходит для работы с многомерными данными.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349BE5D-0EAF-E107-7EAA-5C1544B05A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301" r="16301"/>
          <a:stretch>
            <a:fillRect/>
          </a:stretch>
        </p:blipFill>
        <p:spPr>
          <a:xfrm>
            <a:off x="7414194" y="20539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678" y="474429"/>
            <a:ext cx="8189310" cy="99416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b="1" dirty="0"/>
              <a:t>Основные виды графиков и их реализация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678" y="2149465"/>
            <a:ext cx="7965460" cy="349769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en-US" b="1" dirty="0"/>
              <a:t>1. ggplot2:</a:t>
            </a:r>
          </a:p>
          <a:p>
            <a:pPr lvl="1"/>
            <a:r>
              <a:rPr lang="ru-MD" b="1" dirty="0"/>
              <a:t>Гистограмма</a:t>
            </a:r>
          </a:p>
          <a:p>
            <a:pPr lvl="1"/>
            <a:r>
              <a:rPr lang="ru-MD" b="1" dirty="0"/>
              <a:t>Диаграмма рассеяния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Plotly</a:t>
            </a:r>
            <a:r>
              <a:rPr lang="en-US" b="1" dirty="0"/>
              <a:t>:</a:t>
            </a:r>
          </a:p>
          <a:p>
            <a:pPr lvl="1"/>
            <a:r>
              <a:rPr lang="ru-MD" b="1" dirty="0"/>
              <a:t>Круговая диаграмма</a:t>
            </a:r>
          </a:p>
          <a:p>
            <a:pPr lvl="1"/>
            <a:r>
              <a:rPr lang="ru-MD" b="1" dirty="0"/>
              <a:t>Линейный график</a:t>
            </a:r>
          </a:p>
          <a:p>
            <a:pPr marL="0" indent="0">
              <a:buNone/>
            </a:pPr>
            <a:r>
              <a:rPr lang="en-US" b="1" dirty="0"/>
              <a:t>3. Lattice:</a:t>
            </a:r>
          </a:p>
          <a:p>
            <a:pPr lvl="1"/>
            <a:r>
              <a:rPr lang="en-US" b="1" dirty="0"/>
              <a:t>Boxplot</a:t>
            </a:r>
          </a:p>
          <a:p>
            <a:pPr lvl="1"/>
            <a:r>
              <a:rPr lang="ru-MD" b="1" dirty="0"/>
              <a:t>Столбчатая диаграмма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8B705-5D28-B644-164E-9FF8D89C8A68}"/>
              </a:ext>
            </a:extLst>
          </p:cNvPr>
          <p:cNvSpPr txBox="1"/>
          <p:nvPr/>
        </p:nvSpPr>
        <p:spPr>
          <a:xfrm>
            <a:off x="6861490" y="2428424"/>
            <a:ext cx="4926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dirty="0"/>
              <a:t>&gt; install.packages(c("ggplot2", "plotly", "lattice"))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022AD-9241-0A2E-FE2F-2367FF5FFD68}"/>
              </a:ext>
            </a:extLst>
          </p:cNvPr>
          <p:cNvSpPr txBox="1"/>
          <p:nvPr/>
        </p:nvSpPr>
        <p:spPr>
          <a:xfrm>
            <a:off x="8022234" y="2017004"/>
            <a:ext cx="26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Для скачивания </a:t>
            </a:r>
            <a:r>
              <a:rPr lang="ru-RU" dirty="0"/>
              <a:t>пакетов</a:t>
            </a:r>
            <a:r>
              <a:rPr lang="en-US" dirty="0"/>
              <a:t>:</a:t>
            </a:r>
            <a:endParaRPr lang="ru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9B261-7C6D-C665-DA50-DBA9F9E6E85E}"/>
              </a:ext>
            </a:extLst>
          </p:cNvPr>
          <p:cNvSpPr txBox="1"/>
          <p:nvPr/>
        </p:nvSpPr>
        <p:spPr>
          <a:xfrm>
            <a:off x="8022234" y="3345763"/>
            <a:ext cx="175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Загружаем</a:t>
            </a:r>
            <a:r>
              <a:rPr lang="en-US" dirty="0"/>
              <a:t>:</a:t>
            </a:r>
          </a:p>
          <a:p>
            <a:r>
              <a:rPr lang="en-US" dirty="0"/>
              <a:t>library(ggplot2) library(</a:t>
            </a:r>
            <a:r>
              <a:rPr lang="en-US" dirty="0" err="1"/>
              <a:t>plotly</a:t>
            </a:r>
            <a:r>
              <a:rPr lang="en-US" dirty="0"/>
              <a:t>) library(lattice)</a:t>
            </a:r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FF23-DFD3-AC97-C796-EBAE94A8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CBFE381-79AC-A5FA-786F-296113DB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567244"/>
            <a:ext cx="9879437" cy="72288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Создадим небольшой массив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1F6721-E30F-56E3-D28E-CF65A4715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715" y="1749928"/>
            <a:ext cx="5813497" cy="37042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set.seed</a:t>
            </a:r>
            <a:r>
              <a:rPr lang="en-US" dirty="0"/>
              <a:t>(123)  # </a:t>
            </a:r>
            <a:r>
              <a:rPr lang="ru-RU" dirty="0"/>
              <a:t>Фиксируем случайность для воспроизводимости</a:t>
            </a:r>
          </a:p>
          <a:p>
            <a:pPr rtl="0"/>
            <a:r>
              <a:rPr lang="ru-RU" dirty="0"/>
              <a:t>&gt; </a:t>
            </a:r>
            <a:r>
              <a:rPr lang="en-US" dirty="0"/>
              <a:t>data &lt;- </a:t>
            </a:r>
            <a:r>
              <a:rPr lang="en-US" dirty="0" err="1"/>
              <a:t>data.frame</a:t>
            </a:r>
            <a:r>
              <a:rPr lang="en-US" dirty="0"/>
              <a:t>(</a:t>
            </a:r>
          </a:p>
          <a:p>
            <a:pPr rtl="0"/>
            <a:r>
              <a:rPr lang="en-US" dirty="0"/>
              <a:t>+   category = rep(LETTERS[1:10], each = 2),  # 10 </a:t>
            </a:r>
            <a:r>
              <a:rPr lang="ru-RU" dirty="0"/>
              <a:t>категорий, по 2 повторения</a:t>
            </a:r>
          </a:p>
          <a:p>
            <a:pPr rtl="0"/>
            <a:r>
              <a:rPr lang="ru-RU" dirty="0"/>
              <a:t>+   </a:t>
            </a:r>
            <a:r>
              <a:rPr lang="en-US" dirty="0"/>
              <a:t>value = sample(10:100, 20, replace = TRUE),  # </a:t>
            </a:r>
            <a:r>
              <a:rPr lang="ru-RU" dirty="0"/>
              <a:t>Случайные значения от 10 до 100</a:t>
            </a:r>
          </a:p>
          <a:p>
            <a:pPr rtl="0"/>
            <a:r>
              <a:rPr lang="ru-RU" dirty="0"/>
              <a:t>+   </a:t>
            </a:r>
            <a:r>
              <a:rPr lang="en-US" dirty="0"/>
              <a:t>x = rep(1:10, each = 2),  # </a:t>
            </a:r>
            <a:r>
              <a:rPr lang="ru-RU" dirty="0"/>
              <a:t>Дублируем значения </a:t>
            </a:r>
            <a:r>
              <a:rPr lang="en-US" dirty="0"/>
              <a:t>x </a:t>
            </a:r>
            <a:r>
              <a:rPr lang="ru-RU" dirty="0"/>
              <a:t>для наглядности</a:t>
            </a:r>
          </a:p>
          <a:p>
            <a:pPr rtl="0"/>
            <a:r>
              <a:rPr lang="ru-RU" dirty="0"/>
              <a:t>+   </a:t>
            </a:r>
            <a:r>
              <a:rPr lang="en-US" dirty="0"/>
              <a:t>y = sample(5:50, 20, replace = TRUE)  # </a:t>
            </a:r>
            <a:r>
              <a:rPr lang="ru-RU" dirty="0"/>
              <a:t>Случайные значения </a:t>
            </a:r>
            <a:r>
              <a:rPr lang="en-US" dirty="0"/>
              <a:t>y</a:t>
            </a:r>
          </a:p>
          <a:p>
            <a:pPr rtl="0"/>
            <a:r>
              <a:rPr lang="en-US" dirty="0"/>
              <a:t>+ 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03A774-FA66-7A1C-F605-E4E8F0692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5E50B2-2BC3-6032-8047-71A773796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92062" y="1749928"/>
            <a:ext cx="2866375" cy="4463477"/>
          </a:xfrm>
        </p:spPr>
      </p:pic>
    </p:spTree>
    <p:extLst>
      <p:ext uri="{BB962C8B-B14F-4D97-AF65-F5344CB8AC3E}">
        <p14:creationId xmlns:p14="http://schemas.microsoft.com/office/powerpoint/2010/main" val="31273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5550" y="221453"/>
            <a:ext cx="7043618" cy="47149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en-US" sz="2800" b="1" dirty="0"/>
              <a:t>ggplot2</a:t>
            </a:r>
            <a:r>
              <a:rPr lang="ru-RU" sz="2800" b="1" dirty="0"/>
              <a:t>  - </a:t>
            </a:r>
            <a:r>
              <a:rPr lang="ru-MD" sz="2800" b="1" dirty="0"/>
              <a:t>Гистограмма</a:t>
            </a:r>
          </a:p>
          <a:p>
            <a:pPr rtl="0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CA8A3-8F50-7C89-DE95-E50782210BE4}"/>
              </a:ext>
            </a:extLst>
          </p:cNvPr>
          <p:cNvSpPr txBox="1"/>
          <p:nvPr/>
        </p:nvSpPr>
        <p:spPr>
          <a:xfrm>
            <a:off x="6228914" y="1821900"/>
            <a:ext cx="5501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 </a:t>
            </a:r>
            <a:r>
              <a:rPr lang="en-US" dirty="0" err="1"/>
              <a:t>ggplot</a:t>
            </a:r>
            <a:r>
              <a:rPr lang="en-US" dirty="0"/>
              <a:t>(data, </a:t>
            </a:r>
            <a:r>
              <a:rPr lang="en-US" dirty="0" err="1"/>
              <a:t>aes</a:t>
            </a:r>
            <a:r>
              <a:rPr lang="en-US" dirty="0"/>
              <a:t>(x = value)) +</a:t>
            </a:r>
          </a:p>
          <a:p>
            <a:r>
              <a:rPr lang="en-US" dirty="0"/>
              <a:t>+   </a:t>
            </a:r>
            <a:r>
              <a:rPr lang="en-US" dirty="0" err="1"/>
              <a:t>geom_histogram</a:t>
            </a:r>
            <a:r>
              <a:rPr lang="en-US" dirty="0"/>
              <a:t>(</a:t>
            </a:r>
            <a:r>
              <a:rPr lang="en-US" dirty="0" err="1"/>
              <a:t>binwidth</a:t>
            </a:r>
            <a:r>
              <a:rPr lang="en-US" dirty="0"/>
              <a:t> = 10, fill = "blue", color = "black", alpha = 0.7) +  # </a:t>
            </a:r>
            <a:r>
              <a:rPr lang="ru-MD" dirty="0"/>
              <a:t>Добавлен прозрачность (</a:t>
            </a:r>
            <a:r>
              <a:rPr lang="en-US" dirty="0"/>
              <a:t>alpha)</a:t>
            </a:r>
          </a:p>
          <a:p>
            <a:r>
              <a:rPr lang="en-US" dirty="0"/>
              <a:t>+   </a:t>
            </a:r>
            <a:r>
              <a:rPr lang="en-US" dirty="0" err="1"/>
              <a:t>ggtitle</a:t>
            </a:r>
            <a:r>
              <a:rPr lang="en-US" dirty="0"/>
              <a:t>("</a:t>
            </a:r>
            <a:r>
              <a:rPr lang="ru-MD" dirty="0"/>
              <a:t>Распределение значений") +</a:t>
            </a:r>
          </a:p>
          <a:p>
            <a:r>
              <a:rPr lang="ru-MD" dirty="0"/>
              <a:t>+   </a:t>
            </a:r>
            <a:r>
              <a:rPr lang="en-US" dirty="0" err="1"/>
              <a:t>xlab</a:t>
            </a:r>
            <a:r>
              <a:rPr lang="en-US" dirty="0"/>
              <a:t>("</a:t>
            </a:r>
            <a:r>
              <a:rPr lang="ru-MD" dirty="0"/>
              <a:t>Значение") +  # Подпись оси </a:t>
            </a:r>
            <a:r>
              <a:rPr lang="en-US" dirty="0"/>
              <a:t>X</a:t>
            </a:r>
          </a:p>
          <a:p>
            <a:r>
              <a:rPr lang="en-US" dirty="0"/>
              <a:t>+   </a:t>
            </a:r>
            <a:r>
              <a:rPr lang="en-US" dirty="0" err="1"/>
              <a:t>ylab</a:t>
            </a:r>
            <a:r>
              <a:rPr lang="en-US" dirty="0"/>
              <a:t>("</a:t>
            </a:r>
            <a:r>
              <a:rPr lang="ru-MD" dirty="0"/>
              <a:t>Частота") +  # Подпись оси </a:t>
            </a:r>
            <a:r>
              <a:rPr lang="en-US" dirty="0"/>
              <a:t>Y</a:t>
            </a:r>
          </a:p>
          <a:p>
            <a:r>
              <a:rPr lang="en-US" dirty="0"/>
              <a:t>+   </a:t>
            </a:r>
            <a:r>
              <a:rPr lang="en-US" dirty="0" err="1"/>
              <a:t>theme_minimal</a:t>
            </a:r>
            <a:r>
              <a:rPr lang="en-US" dirty="0"/>
              <a:t>() +  # </a:t>
            </a:r>
            <a:r>
              <a:rPr lang="ru-MD" dirty="0"/>
              <a:t>Стиль оформления</a:t>
            </a:r>
          </a:p>
          <a:p>
            <a:r>
              <a:rPr lang="ru-MD" dirty="0"/>
              <a:t>+   </a:t>
            </a:r>
            <a:r>
              <a:rPr lang="en-US" dirty="0"/>
              <a:t>theme(</a:t>
            </a:r>
            <a:r>
              <a:rPr lang="en-US" dirty="0" err="1"/>
              <a:t>plot.title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</a:t>
            </a:r>
            <a:r>
              <a:rPr lang="en-US" dirty="0" err="1"/>
              <a:t>hjust</a:t>
            </a:r>
            <a:r>
              <a:rPr lang="en-US" dirty="0"/>
              <a:t> = 0.5, face = "bold", size = 14),  # </a:t>
            </a:r>
            <a:r>
              <a:rPr lang="ru-MD" dirty="0"/>
              <a:t>Выравнивание заголовка по центру</a:t>
            </a:r>
          </a:p>
          <a:p>
            <a:r>
              <a:rPr lang="ru-MD" dirty="0"/>
              <a:t>+         </a:t>
            </a:r>
            <a:r>
              <a:rPr lang="en-US" dirty="0" err="1"/>
              <a:t>axis.text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(size = 12),  </a:t>
            </a:r>
          </a:p>
          <a:p>
            <a:r>
              <a:rPr lang="en-US" dirty="0"/>
              <a:t>+         </a:t>
            </a:r>
            <a:r>
              <a:rPr lang="en-US" dirty="0" err="1"/>
              <a:t>axis.title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(size = 13))  # </a:t>
            </a:r>
            <a:r>
              <a:rPr lang="ru-MD" dirty="0"/>
              <a:t>Размер подписей осей</a:t>
            </a:r>
          </a:p>
          <a:p>
            <a:r>
              <a:rPr lang="ru-MD" dirty="0"/>
              <a:t>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B4F13-87FF-6F1C-F4D0-91242AA4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2" y="1424003"/>
            <a:ext cx="5508653" cy="5280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505902-BD61-D62D-130A-7C5A86788379}"/>
              </a:ext>
            </a:extLst>
          </p:cNvPr>
          <p:cNvSpPr txBox="1"/>
          <p:nvPr/>
        </p:nvSpPr>
        <p:spPr>
          <a:xfrm>
            <a:off x="3267850" y="747207"/>
            <a:ext cx="7664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Используется для отображения распределения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C6E8B-26B7-FA02-C289-12F71A22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EBD4A5-E75C-AEC8-CE30-0436F032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MD" dirty="0"/>
              <a:t>Сравнение распределений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A362E9-F6F5-CE82-87A4-A98C9BB6E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265903"/>
            <a:ext cx="9464117" cy="3704266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Для сравнения распределений различных наборов данных используются такие графики, как </a:t>
            </a:r>
            <a:r>
              <a:rPr lang="ru-RU" b="1" dirty="0"/>
              <a:t>гистограммы</a:t>
            </a:r>
            <a:r>
              <a:rPr lang="ru-RU" dirty="0"/>
              <a:t> и </a:t>
            </a:r>
            <a:r>
              <a:rPr lang="ru-RU" b="1" dirty="0"/>
              <a:t>boxplot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Позволяют визуализировать различия в формах распределения.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Помогают выявить смещения, асимметрию и различные типы распределений.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Обнаруживают выбросы и экстремальные значения, что может быть полезно при анализе качества данных.</a:t>
            </a:r>
          </a:p>
          <a:p>
            <a:r>
              <a:rPr lang="ru-RU" dirty="0"/>
              <a:t>Пример: </a:t>
            </a:r>
            <a:r>
              <a:rPr lang="ru-RU" b="1" dirty="0"/>
              <a:t>Гистограмма</a:t>
            </a:r>
            <a:r>
              <a:rPr lang="ru-RU" dirty="0"/>
              <a:t> для анализа распределения доходов в разных регионах.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15F1E-B374-42A9-9099-1112EA174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215E2A-ABB1-89CD-FD07-14C26405CB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461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493" y="1516327"/>
            <a:ext cx="5870308" cy="3990507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rtl="0"/>
            <a:r>
              <a:rPr lang="en-US" dirty="0"/>
              <a:t>&gt; </a:t>
            </a:r>
            <a:r>
              <a:rPr lang="en-US" dirty="0" err="1"/>
              <a:t>ggplot</a:t>
            </a:r>
            <a:r>
              <a:rPr lang="en-US" dirty="0"/>
              <a:t>(data, </a:t>
            </a:r>
            <a:r>
              <a:rPr lang="en-US" dirty="0" err="1"/>
              <a:t>aes</a:t>
            </a:r>
            <a:r>
              <a:rPr lang="en-US" dirty="0"/>
              <a:t>(x = x, y = y)) +</a:t>
            </a:r>
          </a:p>
          <a:p>
            <a:pPr rtl="0"/>
            <a:r>
              <a:rPr lang="en-US" dirty="0"/>
              <a:t>+   </a:t>
            </a:r>
            <a:r>
              <a:rPr lang="en-US" dirty="0" err="1"/>
              <a:t>geom_point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(size = value, color = category), alpha = 0.7) +  # </a:t>
            </a:r>
            <a:r>
              <a:rPr lang="ru-RU" dirty="0"/>
              <a:t>Размер точек по </a:t>
            </a:r>
            <a:r>
              <a:rPr lang="en-US" dirty="0"/>
              <a:t>value, </a:t>
            </a:r>
            <a:r>
              <a:rPr lang="ru-RU" dirty="0"/>
              <a:t>цвет по </a:t>
            </a:r>
            <a:r>
              <a:rPr lang="en-US" dirty="0"/>
              <a:t>category</a:t>
            </a:r>
          </a:p>
          <a:p>
            <a:pPr rtl="0"/>
            <a:r>
              <a:rPr lang="en-US" dirty="0"/>
              <a:t>+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 se = TRUE, color = "blue", </a:t>
            </a:r>
            <a:r>
              <a:rPr lang="en-US" dirty="0" err="1"/>
              <a:t>linetype</a:t>
            </a:r>
            <a:r>
              <a:rPr lang="en-US" dirty="0"/>
              <a:t> = "dashed") +  # </a:t>
            </a:r>
            <a:r>
              <a:rPr lang="ru-RU" dirty="0"/>
              <a:t>Линия тренда (линейная регрессия)</a:t>
            </a:r>
          </a:p>
          <a:p>
            <a:pPr rtl="0"/>
            <a:r>
              <a:rPr lang="ru-RU" dirty="0"/>
              <a:t>+   </a:t>
            </a:r>
            <a:r>
              <a:rPr lang="en-US" dirty="0" err="1"/>
              <a:t>ggtitle</a:t>
            </a:r>
            <a:r>
              <a:rPr lang="en-US" dirty="0"/>
              <a:t>("</a:t>
            </a:r>
            <a:r>
              <a:rPr lang="ru-RU" dirty="0"/>
              <a:t>Диаграмма рассеяния") +</a:t>
            </a:r>
          </a:p>
          <a:p>
            <a:pPr rtl="0"/>
            <a:r>
              <a:rPr lang="ru-RU" dirty="0"/>
              <a:t>+   </a:t>
            </a:r>
            <a:r>
              <a:rPr lang="en-US" dirty="0" err="1"/>
              <a:t>xlab</a:t>
            </a:r>
            <a:r>
              <a:rPr lang="en-US" dirty="0"/>
              <a:t>("</a:t>
            </a:r>
            <a:r>
              <a:rPr lang="ru-RU" dirty="0"/>
              <a:t>Значение </a:t>
            </a:r>
            <a:r>
              <a:rPr lang="en-US" dirty="0"/>
              <a:t>X") +  </a:t>
            </a:r>
          </a:p>
          <a:p>
            <a:pPr rtl="0"/>
            <a:r>
              <a:rPr lang="en-US" dirty="0"/>
              <a:t>+   </a:t>
            </a:r>
            <a:r>
              <a:rPr lang="en-US" dirty="0" err="1"/>
              <a:t>ylab</a:t>
            </a:r>
            <a:r>
              <a:rPr lang="en-US" dirty="0"/>
              <a:t>("</a:t>
            </a:r>
            <a:r>
              <a:rPr lang="ru-RU" dirty="0"/>
              <a:t>Значение </a:t>
            </a:r>
            <a:r>
              <a:rPr lang="en-US" dirty="0"/>
              <a:t>Y") +  </a:t>
            </a:r>
          </a:p>
          <a:p>
            <a:pPr rtl="0"/>
            <a:r>
              <a:rPr lang="en-US" dirty="0"/>
              <a:t>+   </a:t>
            </a:r>
            <a:r>
              <a:rPr lang="en-US" dirty="0" err="1"/>
              <a:t>theme_minimal</a:t>
            </a:r>
            <a:r>
              <a:rPr lang="en-US" dirty="0"/>
              <a:t>() +  # </a:t>
            </a:r>
            <a:r>
              <a:rPr lang="ru-RU" dirty="0"/>
              <a:t>Минималистичный стиль</a:t>
            </a:r>
          </a:p>
          <a:p>
            <a:pPr rtl="0"/>
            <a:r>
              <a:rPr lang="ru-RU" dirty="0"/>
              <a:t>+   </a:t>
            </a:r>
            <a:r>
              <a:rPr lang="en-US" dirty="0"/>
              <a:t>theme(</a:t>
            </a:r>
            <a:r>
              <a:rPr lang="en-US" dirty="0" err="1"/>
              <a:t>plot.title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</a:t>
            </a:r>
            <a:r>
              <a:rPr lang="en-US" dirty="0" err="1"/>
              <a:t>hjust</a:t>
            </a:r>
            <a:r>
              <a:rPr lang="en-US" dirty="0"/>
              <a:t> = 0.5, face = "bold", size = 14),  # </a:t>
            </a:r>
            <a:r>
              <a:rPr lang="ru-RU" dirty="0"/>
              <a:t>Заголовок по центру</a:t>
            </a:r>
          </a:p>
          <a:p>
            <a:pPr rtl="0"/>
            <a:r>
              <a:rPr lang="ru-RU" dirty="0"/>
              <a:t>+         </a:t>
            </a:r>
            <a:r>
              <a:rPr lang="en-US" dirty="0" err="1"/>
              <a:t>axis.text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(size = 12),  </a:t>
            </a:r>
          </a:p>
          <a:p>
            <a:pPr rtl="0"/>
            <a:r>
              <a:rPr lang="en-US" dirty="0"/>
              <a:t>+         </a:t>
            </a:r>
            <a:r>
              <a:rPr lang="en-US" dirty="0" err="1"/>
              <a:t>axis.title</a:t>
            </a:r>
            <a:r>
              <a:rPr lang="en-US" dirty="0"/>
              <a:t> = </a:t>
            </a:r>
            <a:r>
              <a:rPr lang="en-US" dirty="0" err="1"/>
              <a:t>element_text</a:t>
            </a:r>
            <a:r>
              <a:rPr lang="en-US" dirty="0"/>
              <a:t>(size = 13)) </a:t>
            </a:r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C5652985-0A3E-47C3-775B-39FD89836984}"/>
              </a:ext>
            </a:extLst>
          </p:cNvPr>
          <p:cNvSpPr txBox="1">
            <a:spLocks/>
          </p:cNvSpPr>
          <p:nvPr/>
        </p:nvSpPr>
        <p:spPr>
          <a:xfrm>
            <a:off x="1959937" y="132618"/>
            <a:ext cx="7043618" cy="4714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ggplot2  -</a:t>
            </a:r>
            <a:r>
              <a:rPr lang="ru-RU" b="1" dirty="0"/>
              <a:t> </a:t>
            </a:r>
            <a:r>
              <a:rPr lang="ru-MD" b="1" dirty="0"/>
              <a:t>Диаграмма рассеяния</a:t>
            </a:r>
          </a:p>
          <a:p>
            <a:pPr marL="0" indent="0">
              <a:buNone/>
            </a:pPr>
            <a:endParaRPr lang="ru-MD" b="1" dirty="0"/>
          </a:p>
          <a:p>
            <a:endParaRPr lang="ru-M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FDD2C-8AFD-8D8E-8E36-61122EDDC99E}"/>
              </a:ext>
            </a:extLst>
          </p:cNvPr>
          <p:cNvSpPr txBox="1"/>
          <p:nvPr/>
        </p:nvSpPr>
        <p:spPr>
          <a:xfrm>
            <a:off x="649036" y="593640"/>
            <a:ext cx="8266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Позволяет анализировать взаимосвязь между переменными.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DCB823F-8C66-AC9E-463D-E6F5ADB87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5940110"/>
            <a:ext cx="3283119" cy="83255"/>
          </a:xfrm>
        </p:spPr>
        <p:txBody>
          <a:bodyPr>
            <a:normAutofit fontScale="32500" lnSpcReduction="20000"/>
          </a:bodyPr>
          <a:lstStyle/>
          <a:p>
            <a:endParaRPr lang="ru-MD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D124EC-FCE1-38F9-1ED7-A394F85C9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63" y="1389710"/>
            <a:ext cx="5491078" cy="52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{6DCB7221-03DC-4619-8732-9709A0DE032A}tf78438558_win32</Template>
  <TotalTime>212</TotalTime>
  <Words>2132</Words>
  <Application>Microsoft Office PowerPoint</Application>
  <PresentationFormat>Widescreen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Пользовательская</vt:lpstr>
      <vt:lpstr>Графическое представление данных с использованием языка R</vt:lpstr>
      <vt:lpstr>Содержание</vt:lpstr>
      <vt:lpstr>Введение</vt:lpstr>
      <vt:lpstr>Популярные пакеты для визуализации</vt:lpstr>
      <vt:lpstr>Основные виды графиков и их реализация</vt:lpstr>
      <vt:lpstr>Создадим небольшой массив</vt:lpstr>
      <vt:lpstr>PowerPoint Presentation</vt:lpstr>
      <vt:lpstr>Сравнение распределений</vt:lpstr>
      <vt:lpstr>PowerPoint Presentation</vt:lpstr>
      <vt:lpstr>PowerPoint Presentation</vt:lpstr>
      <vt:lpstr>PowerPoint Presentation</vt:lpstr>
      <vt:lpstr>Анализ временных рядов</vt:lpstr>
      <vt:lpstr>PowerPoint Presentation</vt:lpstr>
      <vt:lpstr>Обнаружение выбросов и аномалий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</vt:lpstr>
      <vt:lpstr>Библиография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Bogdan Delijan</dc:creator>
  <cp:lastModifiedBy>Bogdan Delijan</cp:lastModifiedBy>
  <cp:revision>111</cp:revision>
  <dcterms:created xsi:type="dcterms:W3CDTF">2025-02-11T19:07:12Z</dcterms:created>
  <dcterms:modified xsi:type="dcterms:W3CDTF">2025-03-04T21:13:38Z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