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369179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6DD72A6-172B-7741-B48D-DA81F347EF29}" type="datetimeFigureOut">
              <a:rPr lang="ru-MD" smtClean="0"/>
              <a:t>04.03.2025</a:t>
            </a:fld>
            <a:endParaRPr lang="ru-MD"/>
          </a:p>
        </p:txBody>
      </p:sp>
      <p:sp>
        <p:nvSpPr>
          <p:cNvPr id="6" name="Footer Placeholder 5"/>
          <p:cNvSpPr>
            <a:spLocks noGrp="1"/>
          </p:cNvSpPr>
          <p:nvPr>
            <p:ph type="ftr" sz="quarter" idx="11"/>
          </p:nvPr>
        </p:nvSpPr>
        <p:spPr/>
        <p:txBody>
          <a:bodyPr/>
          <a:lstStyle/>
          <a:p>
            <a:endParaRPr lang="ru-MD"/>
          </a:p>
        </p:txBody>
      </p:sp>
      <p:sp>
        <p:nvSpPr>
          <p:cNvPr id="7" name="Slide Number Placeholder 6"/>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167275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a:t>Образец текста</a:t>
            </a:r>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3896773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a:t>Образец текста</a:t>
            </a:r>
          </a:p>
        </p:txBody>
      </p:sp>
      <p:sp>
        <p:nvSpPr>
          <p:cNvPr id="2" name="Date Placeholder 1"/>
          <p:cNvSpPr>
            <a:spLocks noGrp="1"/>
          </p:cNvSpPr>
          <p:nvPr>
            <p:ph type="dt" sz="half" idx="10"/>
          </p:nvPr>
        </p:nvSpPr>
        <p:spPr/>
        <p:txBody>
          <a:bodyPr/>
          <a:lstStyle/>
          <a:p>
            <a:fld id="{96DD72A6-172B-7741-B48D-DA81F347EF29}" type="datetimeFigureOut">
              <a:rPr lang="ru-MD" smtClean="0"/>
              <a:t>04.03.2025</a:t>
            </a:fld>
            <a:endParaRPr lang="ru-MD"/>
          </a:p>
        </p:txBody>
      </p:sp>
      <p:sp>
        <p:nvSpPr>
          <p:cNvPr id="3" name="Footer Placeholder 2"/>
          <p:cNvSpPr>
            <a:spLocks noGrp="1"/>
          </p:cNvSpPr>
          <p:nvPr>
            <p:ph type="ftr" sz="quarter" idx="11"/>
          </p:nvPr>
        </p:nvSpPr>
        <p:spPr/>
        <p:txBody>
          <a:bodyPr/>
          <a:lstStyle/>
          <a:p>
            <a:endParaRPr lang="ru-MD"/>
          </a:p>
        </p:txBody>
      </p:sp>
      <p:sp>
        <p:nvSpPr>
          <p:cNvPr id="4" name="Slide Number Placeholder 3"/>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875129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489668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2494206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1647259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6DD72A6-172B-7741-B48D-DA81F347EF29}" type="datetimeFigureOut">
              <a:rPr lang="ru-MD" smtClean="0"/>
              <a:t>04.03.2025</a:t>
            </a:fld>
            <a:endParaRPr lang="ru-MD"/>
          </a:p>
        </p:txBody>
      </p:sp>
      <p:sp>
        <p:nvSpPr>
          <p:cNvPr id="5" name="Footer Placeholder 4"/>
          <p:cNvSpPr>
            <a:spLocks noGrp="1"/>
          </p:cNvSpPr>
          <p:nvPr>
            <p:ph type="ftr" sz="quarter" idx="11"/>
          </p:nvPr>
        </p:nvSpPr>
        <p:spPr/>
        <p:txBody>
          <a:bodyPr/>
          <a:lstStyle/>
          <a:p>
            <a:endParaRPr lang="ru-MD"/>
          </a:p>
        </p:txBody>
      </p:sp>
      <p:sp>
        <p:nvSpPr>
          <p:cNvPr id="6" name="Slide Number Placeholder 5"/>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338468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6DD72A6-172B-7741-B48D-DA81F347EF29}" type="datetimeFigureOut">
              <a:rPr lang="ru-MD" smtClean="0"/>
              <a:t>04.03.2025</a:t>
            </a:fld>
            <a:endParaRPr lang="ru-MD"/>
          </a:p>
        </p:txBody>
      </p:sp>
      <p:sp>
        <p:nvSpPr>
          <p:cNvPr id="6" name="Footer Placeholder 5"/>
          <p:cNvSpPr>
            <a:spLocks noGrp="1"/>
          </p:cNvSpPr>
          <p:nvPr>
            <p:ph type="ftr" sz="quarter" idx="11"/>
          </p:nvPr>
        </p:nvSpPr>
        <p:spPr/>
        <p:txBody>
          <a:bodyPr/>
          <a:lstStyle/>
          <a:p>
            <a:endParaRPr lang="ru-MD"/>
          </a:p>
        </p:txBody>
      </p:sp>
      <p:sp>
        <p:nvSpPr>
          <p:cNvPr id="7" name="Slide Number Placeholder 6"/>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394691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6DD72A6-172B-7741-B48D-DA81F347EF29}" type="datetimeFigureOut">
              <a:rPr lang="ru-MD" smtClean="0"/>
              <a:t>04.03.2025</a:t>
            </a:fld>
            <a:endParaRPr lang="ru-MD"/>
          </a:p>
        </p:txBody>
      </p:sp>
      <p:sp>
        <p:nvSpPr>
          <p:cNvPr id="8" name="Footer Placeholder 7"/>
          <p:cNvSpPr>
            <a:spLocks noGrp="1"/>
          </p:cNvSpPr>
          <p:nvPr>
            <p:ph type="ftr" sz="quarter" idx="11"/>
          </p:nvPr>
        </p:nvSpPr>
        <p:spPr/>
        <p:txBody>
          <a:bodyPr/>
          <a:lstStyle/>
          <a:p>
            <a:endParaRPr lang="ru-MD"/>
          </a:p>
        </p:txBody>
      </p:sp>
      <p:sp>
        <p:nvSpPr>
          <p:cNvPr id="9" name="Slide Number Placeholder 8"/>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149661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6DD72A6-172B-7741-B48D-DA81F347EF29}" type="datetimeFigureOut">
              <a:rPr lang="ru-MD" smtClean="0"/>
              <a:t>04.03.2025</a:t>
            </a:fld>
            <a:endParaRPr lang="ru-MD"/>
          </a:p>
        </p:txBody>
      </p:sp>
      <p:sp>
        <p:nvSpPr>
          <p:cNvPr id="4" name="Footer Placeholder 3"/>
          <p:cNvSpPr>
            <a:spLocks noGrp="1"/>
          </p:cNvSpPr>
          <p:nvPr>
            <p:ph type="ftr" sz="quarter" idx="11"/>
          </p:nvPr>
        </p:nvSpPr>
        <p:spPr/>
        <p:txBody>
          <a:bodyPr/>
          <a:lstStyle/>
          <a:p>
            <a:endParaRPr lang="ru-MD"/>
          </a:p>
        </p:txBody>
      </p:sp>
      <p:sp>
        <p:nvSpPr>
          <p:cNvPr id="5" name="Slide Number Placeholder 4"/>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2003758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D72A6-172B-7741-B48D-DA81F347EF29}" type="datetimeFigureOut">
              <a:rPr lang="ru-MD" smtClean="0"/>
              <a:t>04.03.2025</a:t>
            </a:fld>
            <a:endParaRPr lang="ru-MD"/>
          </a:p>
        </p:txBody>
      </p:sp>
      <p:sp>
        <p:nvSpPr>
          <p:cNvPr id="3" name="Footer Placeholder 2"/>
          <p:cNvSpPr>
            <a:spLocks noGrp="1"/>
          </p:cNvSpPr>
          <p:nvPr>
            <p:ph type="ftr" sz="quarter" idx="11"/>
          </p:nvPr>
        </p:nvSpPr>
        <p:spPr/>
        <p:txBody>
          <a:bodyPr/>
          <a:lstStyle/>
          <a:p>
            <a:endParaRPr lang="ru-MD"/>
          </a:p>
        </p:txBody>
      </p:sp>
      <p:sp>
        <p:nvSpPr>
          <p:cNvPr id="4" name="Slide Number Placeholder 3"/>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175997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6DD72A6-172B-7741-B48D-DA81F347EF29}" type="datetimeFigureOut">
              <a:rPr lang="ru-MD" smtClean="0"/>
              <a:t>04.03.2025</a:t>
            </a:fld>
            <a:endParaRPr lang="ru-MD"/>
          </a:p>
        </p:txBody>
      </p:sp>
      <p:sp>
        <p:nvSpPr>
          <p:cNvPr id="6" name="Footer Placeholder 5"/>
          <p:cNvSpPr>
            <a:spLocks noGrp="1"/>
          </p:cNvSpPr>
          <p:nvPr>
            <p:ph type="ftr" sz="quarter" idx="11"/>
          </p:nvPr>
        </p:nvSpPr>
        <p:spPr/>
        <p:txBody>
          <a:bodyPr/>
          <a:lstStyle/>
          <a:p>
            <a:endParaRPr lang="ru-MD"/>
          </a:p>
        </p:txBody>
      </p:sp>
      <p:sp>
        <p:nvSpPr>
          <p:cNvPr id="7" name="Slide Number Placeholder 6"/>
          <p:cNvSpPr>
            <a:spLocks noGrp="1"/>
          </p:cNvSpPr>
          <p:nvPr>
            <p:ph type="sldNum" sz="quarter" idx="12"/>
          </p:nvPr>
        </p:nvSpPr>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427617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96DD72A6-172B-7741-B48D-DA81F347EF29}" type="datetimeFigureOut">
              <a:rPr lang="ru-MD" smtClean="0"/>
              <a:t>04.03.2025</a:t>
            </a:fld>
            <a:endParaRPr lang="ru-MD"/>
          </a:p>
        </p:txBody>
      </p:sp>
      <p:sp>
        <p:nvSpPr>
          <p:cNvPr id="6" name="Footer Placeholder 5"/>
          <p:cNvSpPr>
            <a:spLocks noGrp="1"/>
          </p:cNvSpPr>
          <p:nvPr>
            <p:ph type="ftr" sz="quarter" idx="11"/>
          </p:nvPr>
        </p:nvSpPr>
        <p:spPr>
          <a:xfrm>
            <a:off x="590396" y="6041362"/>
            <a:ext cx="3295413" cy="365125"/>
          </a:xfrm>
        </p:spPr>
        <p:txBody>
          <a:bodyPr/>
          <a:lstStyle/>
          <a:p>
            <a:endParaRPr lang="ru-MD"/>
          </a:p>
        </p:txBody>
      </p:sp>
      <p:sp>
        <p:nvSpPr>
          <p:cNvPr id="7" name="Slide Number Placeholder 6"/>
          <p:cNvSpPr>
            <a:spLocks noGrp="1"/>
          </p:cNvSpPr>
          <p:nvPr>
            <p:ph type="sldNum" sz="quarter" idx="12"/>
          </p:nvPr>
        </p:nvSpPr>
        <p:spPr>
          <a:xfrm>
            <a:off x="4862689" y="5915888"/>
            <a:ext cx="1062155" cy="490599"/>
          </a:xfrm>
        </p:spPr>
        <p:txBody>
          <a:bodyPr/>
          <a:lstStyle/>
          <a:p>
            <a:fld id="{E27B5802-7EC6-0940-802B-F2DBC28B62D5}" type="slidenum">
              <a:rPr lang="ru-MD" smtClean="0"/>
              <a:t>‹#›</a:t>
            </a:fld>
            <a:endParaRPr lang="ru-MD"/>
          </a:p>
        </p:txBody>
      </p:sp>
    </p:spTree>
    <p:extLst>
      <p:ext uri="{BB962C8B-B14F-4D97-AF65-F5344CB8AC3E}">
        <p14:creationId xmlns:p14="http://schemas.microsoft.com/office/powerpoint/2010/main" val="2140254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ru-MD"/>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96DD72A6-172B-7741-B48D-DA81F347EF29}" type="datetimeFigureOut">
              <a:rPr lang="ru-MD" smtClean="0"/>
              <a:t>04.03.2025</a:t>
            </a:fld>
            <a:endParaRPr lang="ru-MD"/>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E27B5802-7EC6-0940-802B-F2DBC28B62D5}" type="slidenum">
              <a:rPr lang="ru-MD" smtClean="0"/>
              <a:t>‹#›</a:t>
            </a:fld>
            <a:endParaRPr lang="ru-MD"/>
          </a:p>
        </p:txBody>
      </p:sp>
    </p:spTree>
    <p:extLst>
      <p:ext uri="{BB962C8B-B14F-4D97-AF65-F5344CB8AC3E}">
        <p14:creationId xmlns:p14="http://schemas.microsoft.com/office/powerpoint/2010/main" val="3372324885"/>
      </p:ext>
    </p:extLst>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eeksforgeeks.org/mean-median-mode/" TargetMode="External"/><Relationship Id="rId2" Type="http://schemas.openxmlformats.org/officeDocument/2006/relationships/hyperlink" Target="https://www.cuemath.com/data/mean-median-mod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FF5D48-1DC4-2CF9-B668-B30BF8D975CD}"/>
              </a:ext>
            </a:extLst>
          </p:cNvPr>
          <p:cNvSpPr>
            <a:spLocks noGrp="1"/>
          </p:cNvSpPr>
          <p:nvPr>
            <p:ph type="ctrTitle"/>
          </p:nvPr>
        </p:nvSpPr>
        <p:spPr/>
        <p:txBody>
          <a:bodyPr/>
          <a:lstStyle/>
          <a:p>
            <a:r>
              <a:rPr lang="ru-MD" dirty="0"/>
              <a:t>Меры центральной тенденции: </a:t>
            </a:r>
            <a:r>
              <a:rPr lang="ru-MD"/>
              <a:t>среднее значение, </a:t>
            </a:r>
            <a:r>
              <a:rPr lang="ru-MD" dirty="0"/>
              <a:t>медиана и </a:t>
            </a:r>
            <a:r>
              <a:rPr lang="ru-RU" dirty="0"/>
              <a:t>мода</a:t>
            </a:r>
            <a:endParaRPr lang="ru-MD" dirty="0"/>
          </a:p>
        </p:txBody>
      </p:sp>
      <p:sp>
        <p:nvSpPr>
          <p:cNvPr id="3" name="Подзаголовок 2">
            <a:extLst>
              <a:ext uri="{FF2B5EF4-FFF2-40B4-BE49-F238E27FC236}">
                <a16:creationId xmlns:a16="http://schemas.microsoft.com/office/drawing/2014/main" id="{26AD9773-C1DA-8376-FB60-6FB79E9B6B38}"/>
              </a:ext>
            </a:extLst>
          </p:cNvPr>
          <p:cNvSpPr>
            <a:spLocks noGrp="1"/>
          </p:cNvSpPr>
          <p:nvPr>
            <p:ph type="subTitle" idx="1"/>
          </p:nvPr>
        </p:nvSpPr>
        <p:spPr/>
        <p:txBody>
          <a:bodyPr/>
          <a:lstStyle/>
          <a:p>
            <a:r>
              <a:rPr lang="en-US" dirty="0"/>
              <a:t>Baicev Pavel, SD-232</a:t>
            </a:r>
            <a:endParaRPr lang="ru-MD" dirty="0"/>
          </a:p>
        </p:txBody>
      </p:sp>
    </p:spTree>
    <p:extLst>
      <p:ext uri="{BB962C8B-B14F-4D97-AF65-F5344CB8AC3E}">
        <p14:creationId xmlns:p14="http://schemas.microsoft.com/office/powerpoint/2010/main" val="2941440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67991-19F0-F325-B6BD-006C002C9FB4}"/>
            </a:ext>
          </a:extLst>
        </p:cNvPr>
        <p:cNvGrpSpPr/>
        <p:nvPr/>
      </p:nvGrpSpPr>
      <p:grpSpPr>
        <a:xfrm>
          <a:off x="0" y="0"/>
          <a:ext cx="0" cy="0"/>
          <a:chOff x="0" y="0"/>
          <a:chExt cx="0" cy="0"/>
        </a:xfrm>
      </p:grpSpPr>
      <p:sp>
        <p:nvSpPr>
          <p:cNvPr id="5" name="Заголовок 4">
            <a:extLst>
              <a:ext uri="{FF2B5EF4-FFF2-40B4-BE49-F238E27FC236}">
                <a16:creationId xmlns:a16="http://schemas.microsoft.com/office/drawing/2014/main" id="{54E6DE8C-ACF8-7777-0A2C-0E2B4D255BB6}"/>
              </a:ext>
            </a:extLst>
          </p:cNvPr>
          <p:cNvSpPr>
            <a:spLocks noGrp="1"/>
          </p:cNvSpPr>
          <p:nvPr>
            <p:ph type="title"/>
          </p:nvPr>
        </p:nvSpPr>
        <p:spPr/>
        <p:txBody>
          <a:bodyPr/>
          <a:lstStyle/>
          <a:p>
            <a:pPr>
              <a:lnSpc>
                <a:spcPct val="150000"/>
              </a:lnSpc>
            </a:pPr>
            <a:r>
              <a:rPr lang="ru-MD" dirty="0"/>
              <a:t>Мода (</a:t>
            </a:r>
            <a:r>
              <a:rPr lang="en-US" dirty="0"/>
              <a:t>Mode</a:t>
            </a:r>
            <a:r>
              <a:rPr lang="en" dirty="0"/>
              <a:t>)</a:t>
            </a:r>
            <a:endParaRPr lang="ru-MD" dirty="0"/>
          </a:p>
        </p:txBody>
      </p:sp>
      <p:sp>
        <p:nvSpPr>
          <p:cNvPr id="6" name="Объект 5">
            <a:extLst>
              <a:ext uri="{FF2B5EF4-FFF2-40B4-BE49-F238E27FC236}">
                <a16:creationId xmlns:a16="http://schemas.microsoft.com/office/drawing/2014/main" id="{3A58F074-D6DC-DA69-5749-73CB8955CAC8}"/>
              </a:ext>
            </a:extLst>
          </p:cNvPr>
          <p:cNvSpPr>
            <a:spLocks noGrp="1"/>
          </p:cNvSpPr>
          <p:nvPr>
            <p:ph idx="1"/>
          </p:nvPr>
        </p:nvSpPr>
        <p:spPr>
          <a:xfrm>
            <a:off x="1600200" y="2222287"/>
            <a:ext cx="9773085" cy="2192551"/>
          </a:xfrm>
        </p:spPr>
        <p:txBody>
          <a:bodyPr>
            <a:noAutofit/>
          </a:bodyPr>
          <a:lstStyle/>
          <a:p>
            <a:pPr marL="3257100" lvl="8" indent="0">
              <a:buNone/>
            </a:pPr>
            <a:r>
              <a:rPr lang="ru-MD" sz="1800" dirty="0"/>
              <a:t>Мода — это наиболее часто встречающееся значение в наборе данных. Если данные числовые, мода указывает на «пик» распределения, отражая, какое конкретное значение встречается чаще других. В случае, когда имеется несколько пиков, говорят о мультимодальном распределении, где каждая мода может иметь собственную значимость.</a:t>
            </a:r>
          </a:p>
        </p:txBody>
      </p:sp>
      <p:sp>
        <p:nvSpPr>
          <p:cNvPr id="3" name="TextBox 2">
            <a:extLst>
              <a:ext uri="{FF2B5EF4-FFF2-40B4-BE49-F238E27FC236}">
                <a16:creationId xmlns:a16="http://schemas.microsoft.com/office/drawing/2014/main" id="{0D8BFFBC-C66F-D408-7FB4-47AA92898FDE}"/>
              </a:ext>
            </a:extLst>
          </p:cNvPr>
          <p:cNvSpPr txBox="1"/>
          <p:nvPr/>
        </p:nvSpPr>
        <p:spPr>
          <a:xfrm>
            <a:off x="810000" y="4521413"/>
            <a:ext cx="10563285" cy="923330"/>
          </a:xfrm>
          <a:prstGeom prst="rect">
            <a:avLst/>
          </a:prstGeom>
          <a:noFill/>
        </p:spPr>
        <p:txBody>
          <a:bodyPr wrap="square">
            <a:spAutoFit/>
          </a:bodyPr>
          <a:lstStyle/>
          <a:p>
            <a:r>
              <a:rPr lang="ru-MD" dirty="0"/>
              <a:t>Главная область применения моды — анализ категориальных данных. В ситуациях, когда нужно определить, какой из вариантов выборки лидирует, мода позволит быстро понять, что является самым распространённым ответом или результатом.</a:t>
            </a:r>
          </a:p>
        </p:txBody>
      </p:sp>
      <p:pic>
        <p:nvPicPr>
          <p:cNvPr id="6146" name="Picture 2" descr="Mode Formula">
            <a:extLst>
              <a:ext uri="{FF2B5EF4-FFF2-40B4-BE49-F238E27FC236}">
                <a16:creationId xmlns:a16="http://schemas.microsoft.com/office/drawing/2014/main" id="{576F7762-93DE-A8B9-96B4-750ED227BCF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303" t="15759" r="6481" b="19003"/>
          <a:stretch/>
        </p:blipFill>
        <p:spPr bwMode="auto">
          <a:xfrm>
            <a:off x="903768" y="2427270"/>
            <a:ext cx="3955311" cy="18257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2875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BF279-529A-6FD5-1DA7-3FE07DE68080}"/>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566D84-7EED-7453-D69E-683B73748E49}"/>
              </a:ext>
            </a:extLst>
          </p:cNvPr>
          <p:cNvSpPr>
            <a:spLocks noGrp="1"/>
          </p:cNvSpPr>
          <p:nvPr>
            <p:ph type="title"/>
          </p:nvPr>
        </p:nvSpPr>
        <p:spPr/>
        <p:txBody>
          <a:bodyPr/>
          <a:lstStyle/>
          <a:p>
            <a:r>
              <a:rPr lang="ru-MD" dirty="0"/>
              <a:t>Мода (</a:t>
            </a:r>
            <a:r>
              <a:rPr lang="en-US" dirty="0"/>
              <a:t>Mode</a:t>
            </a:r>
            <a:r>
              <a:rPr lang="en" dirty="0"/>
              <a:t>)</a:t>
            </a:r>
            <a:endParaRPr lang="ru-MD" dirty="0"/>
          </a:p>
        </p:txBody>
      </p:sp>
      <p:sp>
        <p:nvSpPr>
          <p:cNvPr id="3" name="Объект 2">
            <a:extLst>
              <a:ext uri="{FF2B5EF4-FFF2-40B4-BE49-F238E27FC236}">
                <a16:creationId xmlns:a16="http://schemas.microsoft.com/office/drawing/2014/main" id="{FFF10FE6-DDBB-ACAF-5C21-21F6657C79FC}"/>
              </a:ext>
            </a:extLst>
          </p:cNvPr>
          <p:cNvSpPr>
            <a:spLocks noGrp="1"/>
          </p:cNvSpPr>
          <p:nvPr>
            <p:ph idx="1"/>
          </p:nvPr>
        </p:nvSpPr>
        <p:spPr/>
        <p:txBody>
          <a:bodyPr/>
          <a:lstStyle/>
          <a:p>
            <a:pPr marL="0" indent="0">
              <a:lnSpc>
                <a:spcPct val="150000"/>
              </a:lnSpc>
              <a:buNone/>
            </a:pPr>
            <a:r>
              <a:rPr lang="ru-MD" dirty="0"/>
              <a:t>В отличие от среднего и медианы, мода особенно полезна, когда интересует не столько «типичное» значение в арифметическом смысле, сколько «самое частое». Это может быть, к примеру, самый покупаемый товар, самый распространённый диагноз или самый часто выбираемый вариант ответа в опросе.</a:t>
            </a:r>
          </a:p>
          <a:p>
            <a:pPr marL="0" indent="0">
              <a:lnSpc>
                <a:spcPct val="150000"/>
              </a:lnSpc>
              <a:buNone/>
            </a:pPr>
            <a:r>
              <a:rPr lang="ru-MD" dirty="0"/>
              <a:t>Если данные распределены мультимодально и каждый пик имеет собственный интерес для анализа (несколько популярных товаров, несколько распространённых ответов), мода позволяет идентифицировать все важные категории.</a:t>
            </a:r>
          </a:p>
        </p:txBody>
      </p:sp>
    </p:spTree>
    <p:extLst>
      <p:ext uri="{BB962C8B-B14F-4D97-AF65-F5344CB8AC3E}">
        <p14:creationId xmlns:p14="http://schemas.microsoft.com/office/powerpoint/2010/main" val="2903024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33BED-6B4C-6F63-8A1E-6317B61A8D34}"/>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85E381-FFA3-C96E-9921-BFE792415CAD}"/>
              </a:ext>
            </a:extLst>
          </p:cNvPr>
          <p:cNvSpPr>
            <a:spLocks noGrp="1"/>
          </p:cNvSpPr>
          <p:nvPr>
            <p:ph type="title"/>
          </p:nvPr>
        </p:nvSpPr>
        <p:spPr/>
        <p:txBody>
          <a:bodyPr/>
          <a:lstStyle/>
          <a:p>
            <a:r>
              <a:rPr lang="ru-MD" dirty="0"/>
              <a:t>Пример кода на </a:t>
            </a:r>
            <a:r>
              <a:rPr lang="en" dirty="0"/>
              <a:t>R</a:t>
            </a:r>
            <a:r>
              <a:rPr lang="ru-RU" dirty="0"/>
              <a:t>: </a:t>
            </a:r>
            <a:r>
              <a:rPr lang="en-US" dirty="0"/>
              <a:t>Median()</a:t>
            </a:r>
            <a:endParaRPr lang="ru-MD" dirty="0"/>
          </a:p>
        </p:txBody>
      </p:sp>
      <p:sp>
        <p:nvSpPr>
          <p:cNvPr id="4" name="Текст 3">
            <a:extLst>
              <a:ext uri="{FF2B5EF4-FFF2-40B4-BE49-F238E27FC236}">
                <a16:creationId xmlns:a16="http://schemas.microsoft.com/office/drawing/2014/main" id="{8033EA04-5DBB-865D-3B0C-9A2F6538C212}"/>
              </a:ext>
            </a:extLst>
          </p:cNvPr>
          <p:cNvSpPr>
            <a:spLocks noGrp="1"/>
          </p:cNvSpPr>
          <p:nvPr>
            <p:ph type="body" sz="half" idx="2"/>
          </p:nvPr>
        </p:nvSpPr>
        <p:spPr/>
        <p:txBody>
          <a:bodyPr>
            <a:normAutofit fontScale="77500" lnSpcReduction="20000"/>
          </a:bodyPr>
          <a:lstStyle/>
          <a:p>
            <a:r>
              <a:rPr lang="en" dirty="0">
                <a:solidFill>
                  <a:srgbClr val="00B0F0"/>
                </a:solidFill>
              </a:rPr>
              <a:t>&gt; </a:t>
            </a:r>
            <a:r>
              <a:rPr lang="en" dirty="0" err="1">
                <a:solidFill>
                  <a:srgbClr val="00B0F0"/>
                </a:solidFill>
              </a:rPr>
              <a:t>set.seed</a:t>
            </a:r>
            <a:r>
              <a:rPr lang="en" dirty="0">
                <a:solidFill>
                  <a:srgbClr val="00B0F0"/>
                </a:solidFill>
              </a:rPr>
              <a:t>(123)</a:t>
            </a:r>
          </a:p>
          <a:p>
            <a:r>
              <a:rPr lang="en" dirty="0">
                <a:solidFill>
                  <a:srgbClr val="00B0F0"/>
                </a:solidFill>
              </a:rPr>
              <a:t>&gt; grades &lt;- sample(40:100, 50, replace = TRUE)</a:t>
            </a:r>
          </a:p>
          <a:p>
            <a:r>
              <a:rPr lang="en" dirty="0">
                <a:solidFill>
                  <a:srgbClr val="00B0F0"/>
                </a:solidFill>
              </a:rPr>
              <a:t>&gt; </a:t>
            </a:r>
          </a:p>
          <a:p>
            <a:r>
              <a:rPr lang="en" dirty="0">
                <a:solidFill>
                  <a:srgbClr val="00B0F0"/>
                </a:solidFill>
              </a:rPr>
              <a:t>&gt; </a:t>
            </a:r>
            <a:r>
              <a:rPr lang="en" dirty="0" err="1">
                <a:solidFill>
                  <a:srgbClr val="00B0F0"/>
                </a:solidFill>
              </a:rPr>
              <a:t>tbl</a:t>
            </a:r>
            <a:r>
              <a:rPr lang="en" dirty="0">
                <a:solidFill>
                  <a:srgbClr val="00B0F0"/>
                </a:solidFill>
              </a:rPr>
              <a:t> &lt;- table(grades)</a:t>
            </a:r>
          </a:p>
          <a:p>
            <a:r>
              <a:rPr lang="en" dirty="0">
                <a:solidFill>
                  <a:srgbClr val="00B0F0"/>
                </a:solidFill>
              </a:rPr>
              <a:t>&gt; </a:t>
            </a:r>
            <a:r>
              <a:rPr lang="en" dirty="0" err="1">
                <a:solidFill>
                  <a:srgbClr val="00B0F0"/>
                </a:solidFill>
              </a:rPr>
              <a:t>mode_grade</a:t>
            </a:r>
            <a:r>
              <a:rPr lang="en" dirty="0">
                <a:solidFill>
                  <a:srgbClr val="00B0F0"/>
                </a:solidFill>
              </a:rPr>
              <a:t> &lt;- </a:t>
            </a:r>
            <a:r>
              <a:rPr lang="en" dirty="0" err="1">
                <a:solidFill>
                  <a:srgbClr val="00B0F0"/>
                </a:solidFill>
              </a:rPr>
              <a:t>as.numeric</a:t>
            </a:r>
            <a:r>
              <a:rPr lang="en" dirty="0">
                <a:solidFill>
                  <a:srgbClr val="00B0F0"/>
                </a:solidFill>
              </a:rPr>
              <a:t>(names(</a:t>
            </a:r>
            <a:r>
              <a:rPr lang="en" dirty="0" err="1">
                <a:solidFill>
                  <a:srgbClr val="00B0F0"/>
                </a:solidFill>
              </a:rPr>
              <a:t>tbl</a:t>
            </a:r>
            <a:r>
              <a:rPr lang="en" dirty="0">
                <a:solidFill>
                  <a:srgbClr val="00B0F0"/>
                </a:solidFill>
              </a:rPr>
              <a:t>)[</a:t>
            </a:r>
            <a:r>
              <a:rPr lang="en" dirty="0" err="1">
                <a:solidFill>
                  <a:srgbClr val="00B0F0"/>
                </a:solidFill>
              </a:rPr>
              <a:t>which.max</a:t>
            </a:r>
            <a:r>
              <a:rPr lang="en" dirty="0">
                <a:solidFill>
                  <a:srgbClr val="00B0F0"/>
                </a:solidFill>
              </a:rPr>
              <a:t>(</a:t>
            </a:r>
            <a:r>
              <a:rPr lang="en" dirty="0" err="1">
                <a:solidFill>
                  <a:srgbClr val="00B0F0"/>
                </a:solidFill>
              </a:rPr>
              <a:t>tbl</a:t>
            </a:r>
            <a:r>
              <a:rPr lang="en" dirty="0">
                <a:solidFill>
                  <a:srgbClr val="00B0F0"/>
                </a:solidFill>
              </a:rPr>
              <a:t>)])</a:t>
            </a:r>
          </a:p>
          <a:p>
            <a:r>
              <a:rPr lang="en" dirty="0">
                <a:solidFill>
                  <a:srgbClr val="00B0F0"/>
                </a:solidFill>
              </a:rPr>
              <a:t>&gt; </a:t>
            </a:r>
          </a:p>
          <a:p>
            <a:r>
              <a:rPr lang="en" dirty="0">
                <a:solidFill>
                  <a:srgbClr val="00B0F0"/>
                </a:solidFill>
              </a:rPr>
              <a:t>&gt; </a:t>
            </a:r>
            <a:r>
              <a:rPr lang="en" dirty="0" err="1">
                <a:solidFill>
                  <a:srgbClr val="00B0F0"/>
                </a:solidFill>
              </a:rPr>
              <a:t>hist_data</a:t>
            </a:r>
            <a:r>
              <a:rPr lang="en" dirty="0">
                <a:solidFill>
                  <a:srgbClr val="00B0F0"/>
                </a:solidFill>
              </a:rPr>
              <a:t> &lt;- hist(grades, main = "</a:t>
            </a:r>
            <a:r>
              <a:rPr lang="ru-MD" dirty="0">
                <a:solidFill>
                  <a:srgbClr val="00B0F0"/>
                </a:solidFill>
              </a:rPr>
              <a:t>Гистограмма оценок с модой", </a:t>
            </a:r>
            <a:r>
              <a:rPr lang="en" dirty="0">
                <a:solidFill>
                  <a:srgbClr val="00B0F0"/>
                </a:solidFill>
              </a:rPr>
              <a:t>xlab = "</a:t>
            </a:r>
            <a:r>
              <a:rPr lang="ru-MD" dirty="0">
                <a:solidFill>
                  <a:srgbClr val="00B0F0"/>
                </a:solidFill>
              </a:rPr>
              <a:t>Оценки",</a:t>
            </a:r>
            <a:r>
              <a:rPr lang="en" dirty="0">
                <a:solidFill>
                  <a:srgbClr val="00B0F0"/>
                </a:solidFill>
              </a:rPr>
              <a:t>col = "</a:t>
            </a:r>
            <a:r>
              <a:rPr lang="en" dirty="0" err="1">
                <a:solidFill>
                  <a:srgbClr val="00B0F0"/>
                </a:solidFill>
              </a:rPr>
              <a:t>lightblue</a:t>
            </a:r>
            <a:r>
              <a:rPr lang="en" dirty="0">
                <a:solidFill>
                  <a:srgbClr val="00B0F0"/>
                </a:solidFill>
              </a:rPr>
              <a:t>", border = "black")</a:t>
            </a:r>
          </a:p>
          <a:p>
            <a:r>
              <a:rPr lang="en" dirty="0">
                <a:solidFill>
                  <a:srgbClr val="00B0F0"/>
                </a:solidFill>
              </a:rPr>
              <a:t>&gt; </a:t>
            </a:r>
          </a:p>
          <a:p>
            <a:r>
              <a:rPr lang="en" dirty="0">
                <a:solidFill>
                  <a:srgbClr val="00B0F0"/>
                </a:solidFill>
              </a:rPr>
              <a:t>&gt; abline(v = </a:t>
            </a:r>
            <a:r>
              <a:rPr lang="en" dirty="0" err="1">
                <a:solidFill>
                  <a:srgbClr val="00B0F0"/>
                </a:solidFill>
              </a:rPr>
              <a:t>mode_grade</a:t>
            </a:r>
            <a:r>
              <a:rPr lang="en" dirty="0">
                <a:solidFill>
                  <a:srgbClr val="00B0F0"/>
                </a:solidFill>
              </a:rPr>
              <a:t>, col = "red", lwd = 2)</a:t>
            </a:r>
          </a:p>
          <a:p>
            <a:r>
              <a:rPr lang="en" dirty="0">
                <a:solidFill>
                  <a:srgbClr val="00B0F0"/>
                </a:solidFill>
              </a:rPr>
              <a:t>&gt; </a:t>
            </a:r>
          </a:p>
          <a:p>
            <a:r>
              <a:rPr lang="en" dirty="0">
                <a:solidFill>
                  <a:srgbClr val="00B0F0"/>
                </a:solidFill>
              </a:rPr>
              <a:t>&gt; </a:t>
            </a:r>
            <a:r>
              <a:rPr lang="en" dirty="0" err="1">
                <a:solidFill>
                  <a:srgbClr val="00B0F0"/>
                </a:solidFill>
              </a:rPr>
              <a:t>mode_grade</a:t>
            </a:r>
            <a:endParaRPr lang="en" dirty="0">
              <a:solidFill>
                <a:srgbClr val="00B0F0"/>
              </a:solidFill>
            </a:endParaRPr>
          </a:p>
          <a:p>
            <a:r>
              <a:rPr lang="en" dirty="0"/>
              <a:t>[1] 48</a:t>
            </a:r>
            <a:endParaRPr lang="ru-MD" dirty="0"/>
          </a:p>
        </p:txBody>
      </p:sp>
      <p:pic>
        <p:nvPicPr>
          <p:cNvPr id="8" name="Объект 7">
            <a:extLst>
              <a:ext uri="{FF2B5EF4-FFF2-40B4-BE49-F238E27FC236}">
                <a16:creationId xmlns:a16="http://schemas.microsoft.com/office/drawing/2014/main" id="{104617AB-1146-EA66-16EC-98E353E825C3}"/>
              </a:ext>
            </a:extLst>
          </p:cNvPr>
          <p:cNvPicPr>
            <a:picLocks noGrp="1" noChangeAspect="1"/>
          </p:cNvPicPr>
          <p:nvPr>
            <p:ph idx="1"/>
          </p:nvPr>
        </p:nvPicPr>
        <p:blipFill>
          <a:blip r:embed="rId2"/>
          <a:stretch>
            <a:fillRect/>
          </a:stretch>
        </p:blipFill>
        <p:spPr>
          <a:xfrm>
            <a:off x="4856163" y="454779"/>
            <a:ext cx="6251575" cy="5397580"/>
          </a:xfrm>
          <a:prstGeom prst="rect">
            <a:avLst/>
          </a:prstGeom>
        </p:spPr>
      </p:pic>
    </p:spTree>
    <p:extLst>
      <p:ext uri="{BB962C8B-B14F-4D97-AF65-F5344CB8AC3E}">
        <p14:creationId xmlns:p14="http://schemas.microsoft.com/office/powerpoint/2010/main" val="3026406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9AB15ACA-DE79-303B-349C-6AE0292EC26B}"/>
              </a:ext>
            </a:extLst>
          </p:cNvPr>
          <p:cNvSpPr>
            <a:spLocks noGrp="1"/>
          </p:cNvSpPr>
          <p:nvPr>
            <p:ph type="title"/>
          </p:nvPr>
        </p:nvSpPr>
        <p:spPr/>
        <p:txBody>
          <a:bodyPr/>
          <a:lstStyle/>
          <a:p>
            <a:r>
              <a:rPr lang="ru-MD" dirty="0"/>
              <a:t>Итоговое сравнение</a:t>
            </a:r>
          </a:p>
        </p:txBody>
      </p:sp>
      <p:graphicFrame>
        <p:nvGraphicFramePr>
          <p:cNvPr id="7" name="Объект 6">
            <a:extLst>
              <a:ext uri="{FF2B5EF4-FFF2-40B4-BE49-F238E27FC236}">
                <a16:creationId xmlns:a16="http://schemas.microsoft.com/office/drawing/2014/main" id="{F37B9515-3994-F0B7-EDCC-0ACC33DE099D}"/>
              </a:ext>
            </a:extLst>
          </p:cNvPr>
          <p:cNvGraphicFramePr>
            <a:graphicFrameLocks noGrp="1"/>
          </p:cNvGraphicFramePr>
          <p:nvPr>
            <p:ph idx="1"/>
            <p:extLst>
              <p:ext uri="{D42A27DB-BD31-4B8C-83A1-F6EECF244321}">
                <p14:modId xmlns:p14="http://schemas.microsoft.com/office/powerpoint/2010/main" val="1950333814"/>
              </p:ext>
            </p:extLst>
          </p:nvPr>
        </p:nvGraphicFramePr>
        <p:xfrm>
          <a:off x="1216389" y="2393950"/>
          <a:ext cx="9759220" cy="3901440"/>
        </p:xfrm>
        <a:graphic>
          <a:graphicData uri="http://schemas.openxmlformats.org/drawingml/2006/table">
            <a:tbl>
              <a:tblPr firstRow="1" firstCol="1" bandRow="1">
                <a:tableStyleId>{5C22544A-7EE6-4342-B048-85BDC9FD1C3A}</a:tableStyleId>
              </a:tblPr>
              <a:tblGrid>
                <a:gridCol w="1743297">
                  <a:extLst>
                    <a:ext uri="{9D8B030D-6E8A-4147-A177-3AD203B41FA5}">
                      <a16:colId xmlns:a16="http://schemas.microsoft.com/office/drawing/2014/main" val="1096561329"/>
                    </a:ext>
                  </a:extLst>
                </a:gridCol>
                <a:gridCol w="2823941">
                  <a:extLst>
                    <a:ext uri="{9D8B030D-6E8A-4147-A177-3AD203B41FA5}">
                      <a16:colId xmlns:a16="http://schemas.microsoft.com/office/drawing/2014/main" val="1056374821"/>
                    </a:ext>
                  </a:extLst>
                </a:gridCol>
                <a:gridCol w="2553557">
                  <a:extLst>
                    <a:ext uri="{9D8B030D-6E8A-4147-A177-3AD203B41FA5}">
                      <a16:colId xmlns:a16="http://schemas.microsoft.com/office/drawing/2014/main" val="2771081145"/>
                    </a:ext>
                  </a:extLst>
                </a:gridCol>
                <a:gridCol w="2638425">
                  <a:extLst>
                    <a:ext uri="{9D8B030D-6E8A-4147-A177-3AD203B41FA5}">
                      <a16:colId xmlns:a16="http://schemas.microsoft.com/office/drawing/2014/main" val="2734105174"/>
                    </a:ext>
                  </a:extLst>
                </a:gridCol>
              </a:tblGrid>
              <a:tr h="370840">
                <a:tc>
                  <a:txBody>
                    <a:bodyPr/>
                    <a:lstStyle/>
                    <a:p>
                      <a:r>
                        <a:rPr lang="ru-MD" sz="1400" dirty="0"/>
                        <a:t>Критерии</a:t>
                      </a:r>
                    </a:p>
                  </a:txBody>
                  <a:tcPr/>
                </a:tc>
                <a:tc>
                  <a:txBody>
                    <a:bodyPr/>
                    <a:lstStyle/>
                    <a:p>
                      <a:r>
                        <a:rPr lang="ru-RU" sz="1400" dirty="0"/>
                        <a:t>Среднее арифметическое (</a:t>
                      </a:r>
                      <a:r>
                        <a:rPr lang="en-US" sz="1400" dirty="0"/>
                        <a:t>Mean</a:t>
                      </a:r>
                      <a:r>
                        <a:rPr lang="ru-RU" sz="1400" dirty="0"/>
                        <a:t>) </a:t>
                      </a:r>
                      <a:endParaRPr lang="ru-MD" sz="1400" dirty="0"/>
                    </a:p>
                  </a:txBody>
                  <a:tcPr/>
                </a:tc>
                <a:tc>
                  <a:txBody>
                    <a:bodyPr/>
                    <a:lstStyle/>
                    <a:p>
                      <a:r>
                        <a:rPr lang="ru-MD" sz="1400" dirty="0"/>
                        <a:t>Медиана (</a:t>
                      </a:r>
                      <a:r>
                        <a:rPr lang="en" sz="1400" dirty="0"/>
                        <a:t>Median)</a:t>
                      </a:r>
                      <a:endParaRPr lang="ru-MD" sz="1400" dirty="0"/>
                    </a:p>
                  </a:txBody>
                  <a:tcPr/>
                </a:tc>
                <a:tc>
                  <a:txBody>
                    <a:bodyPr/>
                    <a:lstStyle/>
                    <a:p>
                      <a:r>
                        <a:rPr lang="ru-MD" sz="1400" dirty="0"/>
                        <a:t>Мода (</a:t>
                      </a:r>
                      <a:r>
                        <a:rPr lang="en-US" sz="1400" dirty="0"/>
                        <a:t>Mode</a:t>
                      </a:r>
                      <a:r>
                        <a:rPr lang="en" sz="1400" dirty="0"/>
                        <a:t>)</a:t>
                      </a:r>
                      <a:endParaRPr lang="ru-MD" sz="1400" dirty="0"/>
                    </a:p>
                  </a:txBody>
                  <a:tcPr/>
                </a:tc>
                <a:extLst>
                  <a:ext uri="{0D108BD9-81ED-4DB2-BD59-A6C34878D82A}">
                    <a16:rowId xmlns:a16="http://schemas.microsoft.com/office/drawing/2014/main" val="1749881827"/>
                  </a:ext>
                </a:extLst>
              </a:tr>
              <a:tr h="370840">
                <a:tc>
                  <a:txBody>
                    <a:bodyPr/>
                    <a:lstStyle/>
                    <a:p>
                      <a:r>
                        <a:rPr lang="ru-MD" sz="1400" dirty="0"/>
                        <a:t>Что показывает</a:t>
                      </a:r>
                    </a:p>
                  </a:txBody>
                  <a:tcPr/>
                </a:tc>
                <a:tc>
                  <a:txBody>
                    <a:bodyPr/>
                    <a:lstStyle/>
                    <a:p>
                      <a:r>
                        <a:rPr lang="ru-MD" sz="1200" dirty="0"/>
                        <a:t>Суммарное «типичное» значение: сумма всех элементов, делённая на их количество</a:t>
                      </a:r>
                    </a:p>
                  </a:txBody>
                  <a:tcPr/>
                </a:tc>
                <a:tc>
                  <a:txBody>
                    <a:bodyPr/>
                    <a:lstStyle/>
                    <a:p>
                      <a:r>
                        <a:rPr lang="ru-MD" sz="1200" dirty="0"/>
                        <a:t>«Центр» набора с точки зрения порядка (значение, которое делит упорядоченный ряд пополам)</a:t>
                      </a:r>
                    </a:p>
                  </a:txBody>
                  <a:tcPr/>
                </a:tc>
                <a:tc>
                  <a:txBody>
                    <a:bodyPr/>
                    <a:lstStyle/>
                    <a:p>
                      <a:r>
                        <a:rPr lang="ru-MD" sz="1200" dirty="0"/>
                        <a:t>Самое часто встречающееся значение </a:t>
                      </a:r>
                    </a:p>
                    <a:p>
                      <a:endParaRPr lang="ru-MD" sz="1200" dirty="0"/>
                    </a:p>
                  </a:txBody>
                  <a:tcPr/>
                </a:tc>
                <a:extLst>
                  <a:ext uri="{0D108BD9-81ED-4DB2-BD59-A6C34878D82A}">
                    <a16:rowId xmlns:a16="http://schemas.microsoft.com/office/drawing/2014/main" val="429150066"/>
                  </a:ext>
                </a:extLst>
              </a:tr>
              <a:tr h="370840">
                <a:tc>
                  <a:txBody>
                    <a:bodyPr/>
                    <a:lstStyle/>
                    <a:p>
                      <a:r>
                        <a:rPr lang="ru-MD" sz="1400" dirty="0"/>
                        <a:t>Чувствительность к выбросам</a:t>
                      </a:r>
                    </a:p>
                  </a:txBody>
                  <a:tcPr/>
                </a:tc>
                <a:tc>
                  <a:txBody>
                    <a:bodyPr/>
                    <a:lstStyle/>
                    <a:p>
                      <a:r>
                        <a:rPr lang="ru-MD" sz="1200" dirty="0"/>
                        <a:t>Высокая, так как любое аномальное значение сдвигает сумму</a:t>
                      </a:r>
                    </a:p>
                  </a:txBody>
                  <a:tcPr/>
                </a:tc>
                <a:tc>
                  <a:txBody>
                    <a:bodyPr/>
                    <a:lstStyle/>
                    <a:p>
                      <a:r>
                        <a:rPr lang="ru-MD" sz="1200" dirty="0"/>
                        <a:t>Низкая, выбросы почти не влияют, так как важен лишь порядок</a:t>
                      </a:r>
                    </a:p>
                  </a:txBody>
                  <a:tcPr/>
                </a:tc>
                <a:tc>
                  <a:txBody>
                    <a:bodyPr/>
                    <a:lstStyle/>
                    <a:p>
                      <a:r>
                        <a:rPr lang="ru-MD" sz="1200" dirty="0"/>
                        <a:t>Низкая, выбросы не влияют на то, насколько часто встречаются значения</a:t>
                      </a:r>
                    </a:p>
                  </a:txBody>
                  <a:tcPr/>
                </a:tc>
                <a:extLst>
                  <a:ext uri="{0D108BD9-81ED-4DB2-BD59-A6C34878D82A}">
                    <a16:rowId xmlns:a16="http://schemas.microsoft.com/office/drawing/2014/main" val="4186166610"/>
                  </a:ext>
                </a:extLst>
              </a:tr>
              <a:tr h="370840">
                <a:tc>
                  <a:txBody>
                    <a:bodyPr/>
                    <a:lstStyle/>
                    <a:p>
                      <a:r>
                        <a:rPr lang="ru-MD" sz="1400" dirty="0"/>
                        <a:t>Тип данных</a:t>
                      </a:r>
                    </a:p>
                  </a:txBody>
                  <a:tcPr/>
                </a:tc>
                <a:tc>
                  <a:txBody>
                    <a:bodyPr/>
                    <a:lstStyle/>
                    <a:p>
                      <a:r>
                        <a:rPr lang="ru-MD" sz="1200" dirty="0"/>
                        <a:t>Преимущественно числовые (количественные)</a:t>
                      </a:r>
                    </a:p>
                  </a:txBody>
                  <a:tcPr/>
                </a:tc>
                <a:tc>
                  <a:txBody>
                    <a:bodyPr/>
                    <a:lstStyle/>
                    <a:p>
                      <a:r>
                        <a:rPr lang="ru-MD" sz="1200" dirty="0"/>
                        <a:t>Количественные, особенно полезна при сильной асимметрии или выбросах</a:t>
                      </a:r>
                    </a:p>
                  </a:txBody>
                  <a:tcPr/>
                </a:tc>
                <a:tc>
                  <a:txBody>
                    <a:bodyPr/>
                    <a:lstStyle/>
                    <a:p>
                      <a:r>
                        <a:rPr lang="ru-MD" sz="1200" dirty="0"/>
                        <a:t>Может быть и количественной, и категориальной</a:t>
                      </a:r>
                    </a:p>
                  </a:txBody>
                  <a:tcPr/>
                </a:tc>
                <a:extLst>
                  <a:ext uri="{0D108BD9-81ED-4DB2-BD59-A6C34878D82A}">
                    <a16:rowId xmlns:a16="http://schemas.microsoft.com/office/drawing/2014/main" val="2509572841"/>
                  </a:ext>
                </a:extLst>
              </a:tr>
              <a:tr h="370840">
                <a:tc>
                  <a:txBody>
                    <a:bodyPr/>
                    <a:lstStyle/>
                    <a:p>
                      <a:r>
                        <a:rPr lang="ru-MD" sz="1400" dirty="0"/>
                        <a:t>Простота вычислений</a:t>
                      </a:r>
                    </a:p>
                  </a:txBody>
                  <a:tcPr/>
                </a:tc>
                <a:tc>
                  <a:txBody>
                    <a:bodyPr/>
                    <a:lstStyle/>
                    <a:p>
                      <a:r>
                        <a:rPr lang="ru-MD" sz="1200" dirty="0"/>
                        <a:t>Очень проста (стандартная формула, встроенная функция </a:t>
                      </a:r>
                      <a:r>
                        <a:rPr lang="en" sz="1200" dirty="0"/>
                        <a:t>mean </a:t>
                      </a:r>
                      <a:r>
                        <a:rPr lang="ru-MD" sz="1200" dirty="0"/>
                        <a:t>в </a:t>
                      </a:r>
                      <a:r>
                        <a:rPr lang="en" sz="1200" dirty="0"/>
                        <a:t>R)</a:t>
                      </a:r>
                      <a:endParaRPr lang="ru-MD" sz="1200" dirty="0"/>
                    </a:p>
                  </a:txBody>
                  <a:tcPr/>
                </a:tc>
                <a:tc>
                  <a:txBody>
                    <a:bodyPr/>
                    <a:lstStyle/>
                    <a:p>
                      <a:r>
                        <a:rPr lang="ru-MD" sz="1200" dirty="0"/>
                        <a:t>Простая (есть встроенная функция </a:t>
                      </a:r>
                      <a:r>
                        <a:rPr lang="en" sz="1200" dirty="0"/>
                        <a:t>median </a:t>
                      </a:r>
                      <a:r>
                        <a:rPr lang="ru-MD" sz="1200" dirty="0"/>
                        <a:t>в </a:t>
                      </a:r>
                      <a:r>
                        <a:rPr lang="en" sz="1200" dirty="0"/>
                        <a:t>R)</a:t>
                      </a:r>
                      <a:endParaRPr lang="ru-MD" sz="1200" dirty="0"/>
                    </a:p>
                  </a:txBody>
                  <a:tcPr/>
                </a:tc>
                <a:tc>
                  <a:txBody>
                    <a:bodyPr/>
                    <a:lstStyle/>
                    <a:p>
                      <a:r>
                        <a:rPr lang="ru-MD" sz="1200" dirty="0"/>
                        <a:t>Требует подсчёта частот (</a:t>
                      </a:r>
                    </a:p>
                    <a:p>
                      <a:r>
                        <a:rPr lang="en" sz="1200" dirty="0"/>
                        <a:t>table)</a:t>
                      </a:r>
                      <a:endParaRPr lang="ru-MD" sz="1200" dirty="0"/>
                    </a:p>
                  </a:txBody>
                  <a:tcPr/>
                </a:tc>
                <a:extLst>
                  <a:ext uri="{0D108BD9-81ED-4DB2-BD59-A6C34878D82A}">
                    <a16:rowId xmlns:a16="http://schemas.microsoft.com/office/drawing/2014/main" val="497408026"/>
                  </a:ext>
                </a:extLst>
              </a:tr>
              <a:tr h="370840">
                <a:tc>
                  <a:txBody>
                    <a:bodyPr/>
                    <a:lstStyle/>
                    <a:p>
                      <a:r>
                        <a:rPr lang="ru-MD" sz="1400" dirty="0"/>
                        <a:t>Когда применять</a:t>
                      </a:r>
                    </a:p>
                  </a:txBody>
                  <a:tcPr/>
                </a:tc>
                <a:tc>
                  <a:txBody>
                    <a:bodyPr/>
                    <a:lstStyle/>
                    <a:p>
                      <a:r>
                        <a:rPr lang="ru-MD" sz="1200" dirty="0"/>
                        <a:t>Если нет сильных выбросов и нужно общее представление о «среднем уровне»</a:t>
                      </a:r>
                    </a:p>
                  </a:txBody>
                  <a:tcPr/>
                </a:tc>
                <a:tc>
                  <a:txBody>
                    <a:bodyPr/>
                    <a:lstStyle/>
                    <a:p>
                      <a:r>
                        <a:rPr lang="ru-MD" sz="1200" dirty="0"/>
                        <a:t>Если данные имеют выбросы или сильно асимметричны</a:t>
                      </a:r>
                    </a:p>
                  </a:txBody>
                  <a:tcPr/>
                </a:tc>
                <a:tc>
                  <a:txBody>
                    <a:bodyPr/>
                    <a:lstStyle/>
                    <a:p>
                      <a:r>
                        <a:rPr lang="ru-MD" sz="1200" dirty="0"/>
                        <a:t>Если нужно узнать самый популярный вариант (особенно в категориальных данных)</a:t>
                      </a:r>
                    </a:p>
                  </a:txBody>
                  <a:tcPr/>
                </a:tc>
                <a:extLst>
                  <a:ext uri="{0D108BD9-81ED-4DB2-BD59-A6C34878D82A}">
                    <a16:rowId xmlns:a16="http://schemas.microsoft.com/office/drawing/2014/main" val="2164037952"/>
                  </a:ext>
                </a:extLst>
              </a:tr>
            </a:tbl>
          </a:graphicData>
        </a:graphic>
      </p:graphicFrame>
    </p:spTree>
    <p:extLst>
      <p:ext uri="{BB962C8B-B14F-4D97-AF65-F5344CB8AC3E}">
        <p14:creationId xmlns:p14="http://schemas.microsoft.com/office/powerpoint/2010/main" val="4185513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9AF7AA-1E85-F502-9BFA-65D234E70315}"/>
              </a:ext>
            </a:extLst>
          </p:cNvPr>
          <p:cNvSpPr>
            <a:spLocks noGrp="1"/>
          </p:cNvSpPr>
          <p:nvPr>
            <p:ph type="title"/>
          </p:nvPr>
        </p:nvSpPr>
        <p:spPr/>
        <p:txBody>
          <a:bodyPr/>
          <a:lstStyle/>
          <a:p>
            <a:r>
              <a:rPr lang="ru-MD" dirty="0"/>
              <a:t>Заключение</a:t>
            </a:r>
          </a:p>
        </p:txBody>
      </p:sp>
      <p:sp>
        <p:nvSpPr>
          <p:cNvPr id="3" name="Объект 2">
            <a:extLst>
              <a:ext uri="{FF2B5EF4-FFF2-40B4-BE49-F238E27FC236}">
                <a16:creationId xmlns:a16="http://schemas.microsoft.com/office/drawing/2014/main" id="{57C29175-0A70-5F2A-C1C3-F33B45FDDF4E}"/>
              </a:ext>
            </a:extLst>
          </p:cNvPr>
          <p:cNvSpPr>
            <a:spLocks noGrp="1"/>
          </p:cNvSpPr>
          <p:nvPr>
            <p:ph idx="1"/>
          </p:nvPr>
        </p:nvSpPr>
        <p:spPr/>
        <p:txBody>
          <a:bodyPr>
            <a:normAutofit lnSpcReduction="10000"/>
          </a:bodyPr>
          <a:lstStyle/>
          <a:p>
            <a:pPr marL="0" indent="0">
              <a:lnSpc>
                <a:spcPct val="150000"/>
              </a:lnSpc>
              <a:buNone/>
            </a:pPr>
            <a:r>
              <a:rPr lang="ru-MD" dirty="0"/>
              <a:t>Из таблицы видно, что выбор подходящей меры зависит от структуры данных и целей анализа. Если набор данных относительно однороден и в нём нет экстремальных значений, чаще всего используют среднее. При наличии сильных выбросов или асимметрии распределения предпочтительнее медиана, поскольку она меньше подвержена влиянию аномальных наблюдений. Мода же особенно полезна для категориальных переменных, позволяя определить наиболее часто встречающийся вариант, либо для поиска нескольких пиков в распределении.</a:t>
            </a:r>
          </a:p>
          <a:p>
            <a:pPr marL="0" indent="0">
              <a:lnSpc>
                <a:spcPct val="150000"/>
              </a:lnSpc>
              <a:buNone/>
            </a:pPr>
            <a:r>
              <a:rPr lang="ru-MD" dirty="0"/>
              <a:t>Каждый показатель даёт уникальное представление о «центре» данных, а совместное применение всех трёх часто обеспечивает наиболее полную и объективную картину.</a:t>
            </a:r>
          </a:p>
        </p:txBody>
      </p:sp>
    </p:spTree>
    <p:extLst>
      <p:ext uri="{BB962C8B-B14F-4D97-AF65-F5344CB8AC3E}">
        <p14:creationId xmlns:p14="http://schemas.microsoft.com/office/powerpoint/2010/main" val="4236297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FA4EB4-0BD9-FC9F-945F-3CD9EEDE4CEC}"/>
              </a:ext>
            </a:extLst>
          </p:cNvPr>
          <p:cNvSpPr txBox="1"/>
          <p:nvPr/>
        </p:nvSpPr>
        <p:spPr>
          <a:xfrm>
            <a:off x="925286" y="522514"/>
            <a:ext cx="1927131" cy="369332"/>
          </a:xfrm>
          <a:prstGeom prst="rect">
            <a:avLst/>
          </a:prstGeom>
          <a:noFill/>
        </p:spPr>
        <p:txBody>
          <a:bodyPr wrap="none" rtlCol="0">
            <a:spAutoFit/>
          </a:bodyPr>
          <a:lstStyle/>
          <a:p>
            <a:r>
              <a:rPr lang="ru-MD" dirty="0"/>
              <a:t>Библиография</a:t>
            </a:r>
          </a:p>
        </p:txBody>
      </p:sp>
      <p:sp>
        <p:nvSpPr>
          <p:cNvPr id="3" name="TextBox 2">
            <a:extLst>
              <a:ext uri="{FF2B5EF4-FFF2-40B4-BE49-F238E27FC236}">
                <a16:creationId xmlns:a16="http://schemas.microsoft.com/office/drawing/2014/main" id="{3ED5F516-F468-37E6-CFF9-F27BD245E2BE}"/>
              </a:ext>
            </a:extLst>
          </p:cNvPr>
          <p:cNvSpPr txBox="1"/>
          <p:nvPr/>
        </p:nvSpPr>
        <p:spPr>
          <a:xfrm>
            <a:off x="1077687" y="1153886"/>
            <a:ext cx="8665028" cy="2862322"/>
          </a:xfrm>
          <a:prstGeom prst="rect">
            <a:avLst/>
          </a:prstGeom>
          <a:noFill/>
        </p:spPr>
        <p:txBody>
          <a:bodyPr wrap="square" rtlCol="0">
            <a:spAutoFit/>
          </a:bodyPr>
          <a:lstStyle/>
          <a:p>
            <a:pPr marL="228600" indent="-228600">
              <a:lnSpc>
                <a:spcPct val="150000"/>
              </a:lnSpc>
              <a:buAutoNum type="arabicPeriod"/>
            </a:pPr>
            <a:r>
              <a:rPr lang="en-US" sz="1400" dirty="0"/>
              <a:t>“</a:t>
            </a:r>
            <a:r>
              <a:rPr lang="en" sz="1400" dirty="0"/>
              <a:t>Mean Median Mode</a:t>
            </a:r>
            <a:r>
              <a:rPr lang="en-US" sz="1400" dirty="0"/>
              <a:t>”, CUEMATH (</a:t>
            </a:r>
            <a:r>
              <a:rPr lang="ru-RU" sz="1400" dirty="0"/>
              <a:t>Доступно по: </a:t>
            </a:r>
            <a:r>
              <a:rPr lang="en" sz="1400" dirty="0">
                <a:hlinkClick r:id="rId2"/>
              </a:rPr>
              <a:t>https://www.cuemath.com/data/mean-median-mode/</a:t>
            </a:r>
            <a:r>
              <a:rPr lang="en-US" sz="1400" dirty="0"/>
              <a:t>)</a:t>
            </a:r>
            <a:endParaRPr lang="ru-RU" sz="1400" dirty="0"/>
          </a:p>
          <a:p>
            <a:pPr marL="228600" indent="-228600">
              <a:lnSpc>
                <a:spcPct val="150000"/>
              </a:lnSpc>
              <a:buAutoNum type="arabicPeriod"/>
            </a:pPr>
            <a:r>
              <a:rPr lang="en-US" sz="1400" dirty="0"/>
              <a:t>“</a:t>
            </a:r>
            <a:r>
              <a:rPr lang="en" sz="1400" dirty="0"/>
              <a:t>Mean</a:t>
            </a:r>
            <a:r>
              <a:rPr lang="en-US" sz="1400" dirty="0"/>
              <a:t>, </a:t>
            </a:r>
            <a:r>
              <a:rPr lang="en" sz="1400" dirty="0"/>
              <a:t>Median and Mode</a:t>
            </a:r>
            <a:r>
              <a:rPr lang="en-US" sz="1400" dirty="0"/>
              <a:t>”, </a:t>
            </a:r>
            <a:r>
              <a:rPr lang="en-US" sz="1400" dirty="0" err="1"/>
              <a:t>GeeksForGeeks</a:t>
            </a:r>
            <a:r>
              <a:rPr lang="en-US" sz="1400" dirty="0"/>
              <a:t> (</a:t>
            </a:r>
            <a:r>
              <a:rPr lang="ru-RU" sz="1400" dirty="0"/>
              <a:t>Доступно по: </a:t>
            </a:r>
            <a:r>
              <a:rPr lang="en-US" sz="1400" dirty="0">
                <a:hlinkClick r:id="rId3"/>
              </a:rPr>
              <a:t>https://www.geeksforgeeks.org/mean-median-mode/</a:t>
            </a:r>
            <a:r>
              <a:rPr lang="en-US" sz="1400" dirty="0"/>
              <a:t>)</a:t>
            </a:r>
          </a:p>
          <a:p>
            <a:pPr marL="228600" indent="-228600">
              <a:lnSpc>
                <a:spcPct val="150000"/>
              </a:lnSpc>
              <a:buFontTx/>
              <a:buAutoNum type="arabicPeriod"/>
            </a:pPr>
            <a:r>
              <a:rPr lang="en" sz="1400" dirty="0"/>
              <a:t>“R - Mean, Median and Mode”, </a:t>
            </a:r>
            <a:r>
              <a:rPr lang="en" sz="1400" dirty="0" err="1"/>
              <a:t>TutorialPoint</a:t>
            </a:r>
            <a:r>
              <a:rPr lang="en" sz="1400" dirty="0"/>
              <a:t> </a:t>
            </a:r>
            <a:r>
              <a:rPr lang="en-US" sz="1400" dirty="0"/>
              <a:t>(</a:t>
            </a:r>
            <a:r>
              <a:rPr lang="ru-RU" sz="1400" dirty="0"/>
              <a:t>Доступно по: </a:t>
            </a:r>
            <a:r>
              <a:rPr lang="en-US" sz="1400" dirty="0">
                <a:hlinkClick r:id="rId3"/>
              </a:rPr>
              <a:t>https://www.tutorialspoint.com/r/r_mean_median_mode.htm </a:t>
            </a:r>
            <a:r>
              <a:rPr lang="en-US" sz="1400" dirty="0"/>
              <a:t>)</a:t>
            </a:r>
            <a:endParaRPr lang="en" sz="1400" dirty="0"/>
          </a:p>
          <a:p>
            <a:pPr marL="228600" indent="-228600">
              <a:lnSpc>
                <a:spcPct val="150000"/>
              </a:lnSpc>
              <a:buFontTx/>
              <a:buAutoNum type="arabicPeriod"/>
            </a:pPr>
            <a:r>
              <a:rPr lang="en-US" sz="1400" dirty="0"/>
              <a:t>“</a:t>
            </a:r>
            <a:r>
              <a:rPr lang="en" sz="1400" dirty="0"/>
              <a:t>Mean, Median and Mode in R Programming</a:t>
            </a:r>
            <a:r>
              <a:rPr lang="en-US" sz="1400" dirty="0"/>
              <a:t>”, </a:t>
            </a:r>
            <a:r>
              <a:rPr lang="en-US" sz="1400" dirty="0" err="1"/>
              <a:t>GeeksForGeeks</a:t>
            </a:r>
            <a:r>
              <a:rPr lang="en-US" sz="1400" dirty="0"/>
              <a:t> (</a:t>
            </a:r>
            <a:r>
              <a:rPr lang="ru-RU" sz="1400" dirty="0"/>
              <a:t>Доступно по: </a:t>
            </a:r>
            <a:r>
              <a:rPr lang="en-US" sz="1400" dirty="0">
                <a:hlinkClick r:id="rId3"/>
              </a:rPr>
              <a:t>https://www.geeksforgeeks.org/mean-median-and-mode-in-r-programming/</a:t>
            </a:r>
            <a:r>
              <a:rPr lang="en-US" sz="1400" dirty="0"/>
              <a:t>)</a:t>
            </a:r>
            <a:endParaRPr lang="ru-MD" sz="1400" dirty="0"/>
          </a:p>
          <a:p>
            <a:pPr marL="228600" indent="-228600">
              <a:buFontTx/>
              <a:buAutoNum type="arabicPeriod"/>
            </a:pPr>
            <a:endParaRPr lang="en" sz="1200" dirty="0"/>
          </a:p>
        </p:txBody>
      </p:sp>
    </p:spTree>
    <p:extLst>
      <p:ext uri="{BB962C8B-B14F-4D97-AF65-F5344CB8AC3E}">
        <p14:creationId xmlns:p14="http://schemas.microsoft.com/office/powerpoint/2010/main" val="2070569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83C08C-A55E-2226-4276-7C0C20F803A9}"/>
              </a:ext>
            </a:extLst>
          </p:cNvPr>
          <p:cNvSpPr txBox="1"/>
          <p:nvPr/>
        </p:nvSpPr>
        <p:spPr>
          <a:xfrm>
            <a:off x="729342" y="563779"/>
            <a:ext cx="2254143" cy="461665"/>
          </a:xfrm>
          <a:prstGeom prst="rect">
            <a:avLst/>
          </a:prstGeom>
          <a:noFill/>
        </p:spPr>
        <p:txBody>
          <a:bodyPr wrap="none" rtlCol="0">
            <a:spAutoFit/>
          </a:bodyPr>
          <a:lstStyle/>
          <a:p>
            <a:r>
              <a:rPr lang="ru-RU" sz="2400" dirty="0">
                <a:latin typeface="+mj-lt"/>
              </a:rPr>
              <a:t>Содержание</a:t>
            </a:r>
            <a:endParaRPr lang="ru-RU" dirty="0">
              <a:latin typeface="+mj-lt"/>
            </a:endParaRPr>
          </a:p>
        </p:txBody>
      </p:sp>
      <p:sp>
        <p:nvSpPr>
          <p:cNvPr id="3" name="TextBox 2">
            <a:extLst>
              <a:ext uri="{FF2B5EF4-FFF2-40B4-BE49-F238E27FC236}">
                <a16:creationId xmlns:a16="http://schemas.microsoft.com/office/drawing/2014/main" id="{2CB8E8B7-5492-E9A0-DCFB-8A461E5524CD}"/>
              </a:ext>
            </a:extLst>
          </p:cNvPr>
          <p:cNvSpPr txBox="1"/>
          <p:nvPr/>
        </p:nvSpPr>
        <p:spPr>
          <a:xfrm>
            <a:off x="729342" y="1110342"/>
            <a:ext cx="5366657" cy="253268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ru-MD" dirty="0"/>
              <a:t>Введение</a:t>
            </a:r>
          </a:p>
          <a:p>
            <a:pPr marL="285750" indent="-285750">
              <a:lnSpc>
                <a:spcPct val="150000"/>
              </a:lnSpc>
              <a:buFont typeface="Arial" panose="020B0604020202020204" pitchFamily="34" charset="0"/>
              <a:buChar char="•"/>
            </a:pPr>
            <a:r>
              <a:rPr lang="ru-MD" dirty="0"/>
              <a:t>Среднее значение (</a:t>
            </a:r>
            <a:r>
              <a:rPr lang="en" dirty="0"/>
              <a:t>Mean)</a:t>
            </a:r>
            <a:endParaRPr lang="ru-MD" dirty="0"/>
          </a:p>
          <a:p>
            <a:pPr marL="285750" indent="-285750">
              <a:lnSpc>
                <a:spcPct val="150000"/>
              </a:lnSpc>
              <a:buFont typeface="Arial" panose="020B0604020202020204" pitchFamily="34" charset="0"/>
              <a:buChar char="•"/>
            </a:pPr>
            <a:r>
              <a:rPr lang="ru-MD" dirty="0"/>
              <a:t>Медиана (</a:t>
            </a:r>
            <a:r>
              <a:rPr lang="en" dirty="0" err="1"/>
              <a:t>Mediana</a:t>
            </a:r>
            <a:r>
              <a:rPr lang="en" dirty="0"/>
              <a:t>)</a:t>
            </a:r>
            <a:endParaRPr lang="ru-MD" dirty="0"/>
          </a:p>
          <a:p>
            <a:pPr marL="285750" indent="-285750">
              <a:lnSpc>
                <a:spcPct val="150000"/>
              </a:lnSpc>
              <a:buFont typeface="Arial" panose="020B0604020202020204" pitchFamily="34" charset="0"/>
              <a:buChar char="•"/>
            </a:pPr>
            <a:r>
              <a:rPr lang="ru-MD" dirty="0"/>
              <a:t>Мода (</a:t>
            </a:r>
            <a:r>
              <a:rPr lang="en-US" dirty="0"/>
              <a:t>Mode</a:t>
            </a:r>
            <a:r>
              <a:rPr lang="en" dirty="0"/>
              <a:t>)</a:t>
            </a:r>
            <a:endParaRPr lang="ru-MD" dirty="0"/>
          </a:p>
          <a:p>
            <a:pPr marL="285750" indent="-285750">
              <a:lnSpc>
                <a:spcPct val="150000"/>
              </a:lnSpc>
              <a:buFont typeface="Arial" panose="020B0604020202020204" pitchFamily="34" charset="0"/>
              <a:buChar char="•"/>
            </a:pPr>
            <a:r>
              <a:rPr lang="ru-MD" dirty="0"/>
              <a:t>Итоговое сравнение</a:t>
            </a:r>
            <a:endParaRPr lang="en-US" dirty="0"/>
          </a:p>
          <a:p>
            <a:pPr marL="285750" indent="-285750">
              <a:lnSpc>
                <a:spcPct val="150000"/>
              </a:lnSpc>
              <a:buFont typeface="Arial" panose="020B0604020202020204" pitchFamily="34" charset="0"/>
              <a:buChar char="•"/>
            </a:pPr>
            <a:r>
              <a:rPr lang="ru-RU" dirty="0"/>
              <a:t>Заключение</a:t>
            </a:r>
            <a:endParaRPr lang="ru-MD" dirty="0"/>
          </a:p>
        </p:txBody>
      </p:sp>
    </p:spTree>
    <p:extLst>
      <p:ext uri="{BB962C8B-B14F-4D97-AF65-F5344CB8AC3E}">
        <p14:creationId xmlns:p14="http://schemas.microsoft.com/office/powerpoint/2010/main" val="3879229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67D25C-4981-66E8-1A7B-87F91B75B5DA}"/>
              </a:ext>
            </a:extLst>
          </p:cNvPr>
          <p:cNvSpPr>
            <a:spLocks noGrp="1"/>
          </p:cNvSpPr>
          <p:nvPr>
            <p:ph type="title"/>
          </p:nvPr>
        </p:nvSpPr>
        <p:spPr/>
        <p:txBody>
          <a:bodyPr/>
          <a:lstStyle/>
          <a:p>
            <a:r>
              <a:rPr lang="ru-MD" dirty="0"/>
              <a:t>Введение</a:t>
            </a:r>
          </a:p>
        </p:txBody>
      </p:sp>
      <p:sp>
        <p:nvSpPr>
          <p:cNvPr id="3" name="Объект 2">
            <a:extLst>
              <a:ext uri="{FF2B5EF4-FFF2-40B4-BE49-F238E27FC236}">
                <a16:creationId xmlns:a16="http://schemas.microsoft.com/office/drawing/2014/main" id="{37789B80-BA18-C349-0557-85F297318028}"/>
              </a:ext>
            </a:extLst>
          </p:cNvPr>
          <p:cNvSpPr>
            <a:spLocks noGrp="1"/>
          </p:cNvSpPr>
          <p:nvPr>
            <p:ph idx="1"/>
          </p:nvPr>
        </p:nvSpPr>
        <p:spPr/>
        <p:txBody>
          <a:bodyPr>
            <a:normAutofit fontScale="92500"/>
          </a:bodyPr>
          <a:lstStyle/>
          <a:p>
            <a:pPr marL="0" indent="0">
              <a:lnSpc>
                <a:spcPct val="150000"/>
              </a:lnSpc>
              <a:buNone/>
            </a:pPr>
            <a:r>
              <a:rPr lang="en-US" dirty="0"/>
              <a:t>	</a:t>
            </a:r>
            <a:r>
              <a:rPr lang="ru-MD" sz="1700" dirty="0"/>
              <a:t>В данной презентации будет показано, какую роль играют меры центральной тенденции в статистическом анализе и почему они важны для интерпретации данных. Мы рассмотрим ключевые аспекты измерения «типичного» значения, что поможет лучше понять структуру выборки и определить общие закономерности внутри набора данных.</a:t>
            </a:r>
          </a:p>
          <a:p>
            <a:pPr marL="0" indent="0">
              <a:lnSpc>
                <a:spcPct val="150000"/>
              </a:lnSpc>
              <a:buNone/>
            </a:pPr>
            <a:r>
              <a:rPr lang="en-US" sz="1700" dirty="0"/>
              <a:t>	</a:t>
            </a:r>
            <a:r>
              <a:rPr lang="ru-MD" sz="1700" dirty="0"/>
              <a:t>Наша цель — дать общее представление о том, каким образом показатели центральной тенденции помогают быстро ориентироваться в результатах сбора и обработки информации, а также показать, как эти методы реализуются на языке </a:t>
            </a:r>
            <a:r>
              <a:rPr lang="en" sz="1700" dirty="0"/>
              <a:t>R. </a:t>
            </a:r>
            <a:r>
              <a:rPr lang="ru-MD" sz="1700" dirty="0"/>
              <a:t>В ходе презентации мы рассмотрим, как применять их на практике и в каких случаях они оказываются особенно полезными.</a:t>
            </a:r>
          </a:p>
        </p:txBody>
      </p:sp>
      <p:sp>
        <p:nvSpPr>
          <p:cNvPr id="4" name="Текст 3">
            <a:extLst>
              <a:ext uri="{FF2B5EF4-FFF2-40B4-BE49-F238E27FC236}">
                <a16:creationId xmlns:a16="http://schemas.microsoft.com/office/drawing/2014/main" id="{4710625A-7520-45CC-6E51-58753064C76F}"/>
              </a:ext>
            </a:extLst>
          </p:cNvPr>
          <p:cNvSpPr>
            <a:spLocks noGrp="1"/>
          </p:cNvSpPr>
          <p:nvPr>
            <p:ph type="body" sz="half" idx="2"/>
          </p:nvPr>
        </p:nvSpPr>
        <p:spPr/>
        <p:txBody>
          <a:bodyPr/>
          <a:lstStyle/>
          <a:p>
            <a:endParaRPr lang="ru-MD" dirty="0"/>
          </a:p>
        </p:txBody>
      </p:sp>
      <p:pic>
        <p:nvPicPr>
          <p:cNvPr id="1026" name="Picture 2" descr="Introduction to Mean Median and Mode in the simplest way">
            <a:extLst>
              <a:ext uri="{FF2B5EF4-FFF2-40B4-BE49-F238E27FC236}">
                <a16:creationId xmlns:a16="http://schemas.microsoft.com/office/drawing/2014/main" id="{A0394654-D436-DC2E-5A29-C16B42D4D62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684" r="13758"/>
          <a:stretch/>
        </p:blipFill>
        <p:spPr bwMode="auto">
          <a:xfrm>
            <a:off x="1063675" y="2426797"/>
            <a:ext cx="3557009" cy="326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622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19CEC87A-63AB-D08F-BADA-82D721F1E005}"/>
              </a:ext>
            </a:extLst>
          </p:cNvPr>
          <p:cNvSpPr>
            <a:spLocks noGrp="1"/>
          </p:cNvSpPr>
          <p:nvPr>
            <p:ph type="title"/>
          </p:nvPr>
        </p:nvSpPr>
        <p:spPr/>
        <p:txBody>
          <a:bodyPr/>
          <a:lstStyle/>
          <a:p>
            <a:r>
              <a:rPr lang="ru-RU" dirty="0"/>
              <a:t>Среднее </a:t>
            </a:r>
            <a:r>
              <a:rPr lang="ru-MD" dirty="0"/>
              <a:t>значение</a:t>
            </a:r>
            <a:r>
              <a:rPr lang="ru-RU" dirty="0"/>
              <a:t> (</a:t>
            </a:r>
            <a:r>
              <a:rPr lang="en-US" dirty="0"/>
              <a:t>Mean</a:t>
            </a:r>
            <a:r>
              <a:rPr lang="ru-RU" dirty="0"/>
              <a:t>) </a:t>
            </a:r>
            <a:endParaRPr lang="ru-MD" dirty="0"/>
          </a:p>
        </p:txBody>
      </p:sp>
      <p:sp>
        <p:nvSpPr>
          <p:cNvPr id="6" name="Объект 5">
            <a:extLst>
              <a:ext uri="{FF2B5EF4-FFF2-40B4-BE49-F238E27FC236}">
                <a16:creationId xmlns:a16="http://schemas.microsoft.com/office/drawing/2014/main" id="{2152EFA6-9F7F-F059-4091-E782BDAAABB5}"/>
              </a:ext>
            </a:extLst>
          </p:cNvPr>
          <p:cNvSpPr>
            <a:spLocks noGrp="1"/>
          </p:cNvSpPr>
          <p:nvPr>
            <p:ph idx="1"/>
          </p:nvPr>
        </p:nvSpPr>
        <p:spPr>
          <a:xfrm>
            <a:off x="1757363" y="2222288"/>
            <a:ext cx="9633347" cy="2163976"/>
          </a:xfrm>
        </p:spPr>
        <p:txBody>
          <a:bodyPr>
            <a:normAutofit lnSpcReduction="10000"/>
          </a:bodyPr>
          <a:lstStyle/>
          <a:p>
            <a:pPr marL="3257100" lvl="8" indent="0">
              <a:buNone/>
            </a:pPr>
            <a:r>
              <a:rPr lang="ru-MD" sz="1800" dirty="0"/>
              <a:t>Среднее арифметическое представляет собой сумму всех элементов набора данных, делённую на их количество. Оно показывает «средний уровень» значений, позволяя судить о том, что является типичным результатом в рассматриваемой выборке. Этот показатель прост в вычислении и широко используется для предварительной оценки общего состояния данных.</a:t>
            </a:r>
          </a:p>
        </p:txBody>
      </p:sp>
      <p:pic>
        <p:nvPicPr>
          <p:cNvPr id="2052" name="Picture 4" descr="Mean Formula">
            <a:extLst>
              <a:ext uri="{FF2B5EF4-FFF2-40B4-BE49-F238E27FC236}">
                <a16:creationId xmlns:a16="http://schemas.microsoft.com/office/drawing/2014/main" id="{282050B2-7D1F-FBF7-04EB-C29EED2022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430" t="11891" r="6715" b="13515"/>
          <a:stretch/>
        </p:blipFill>
        <p:spPr bwMode="auto">
          <a:xfrm>
            <a:off x="801290" y="2399199"/>
            <a:ext cx="4224631" cy="180022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7FF4319-F448-D402-2E0E-183FD2A10ED6}"/>
              </a:ext>
            </a:extLst>
          </p:cNvPr>
          <p:cNvSpPr txBox="1"/>
          <p:nvPr/>
        </p:nvSpPr>
        <p:spPr>
          <a:xfrm>
            <a:off x="801290" y="4433487"/>
            <a:ext cx="10580708" cy="1477328"/>
          </a:xfrm>
          <a:prstGeom prst="rect">
            <a:avLst/>
          </a:prstGeom>
          <a:noFill/>
        </p:spPr>
        <p:txBody>
          <a:bodyPr wrap="square">
            <a:spAutoFit/>
          </a:bodyPr>
          <a:lstStyle/>
          <a:p>
            <a:pPr marL="0" indent="0">
              <a:buNone/>
            </a:pPr>
            <a:r>
              <a:rPr lang="ru-MD" dirty="0"/>
              <a:t>Вместе с тем, у среднего арифметического есть уязвимость к выбросам. Если в наборе присутствуют экстремально большие или маленькие значения, они могут заметно сдвигать среднее в ту или иную сторону. Несмотря на это, среднее остаётся одним из главных инструментов при первичной обработке данных благодаря своей наглядности и лёгкости понимания.</a:t>
            </a:r>
          </a:p>
        </p:txBody>
      </p:sp>
    </p:spTree>
    <p:extLst>
      <p:ext uri="{BB962C8B-B14F-4D97-AF65-F5344CB8AC3E}">
        <p14:creationId xmlns:p14="http://schemas.microsoft.com/office/powerpoint/2010/main" val="541900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C93726-FE3D-A3DE-CDDA-FCFFAB65DBA5}"/>
              </a:ext>
            </a:extLst>
          </p:cNvPr>
          <p:cNvSpPr>
            <a:spLocks noGrp="1"/>
          </p:cNvSpPr>
          <p:nvPr>
            <p:ph type="title"/>
          </p:nvPr>
        </p:nvSpPr>
        <p:spPr/>
        <p:txBody>
          <a:bodyPr/>
          <a:lstStyle/>
          <a:p>
            <a:r>
              <a:rPr lang="ru-RU" dirty="0"/>
              <a:t>Среднее </a:t>
            </a:r>
            <a:r>
              <a:rPr lang="ru-MD" dirty="0"/>
              <a:t>значение</a:t>
            </a:r>
            <a:r>
              <a:rPr lang="ru-RU" dirty="0"/>
              <a:t> (</a:t>
            </a:r>
            <a:r>
              <a:rPr lang="en-US" dirty="0"/>
              <a:t>Mean</a:t>
            </a:r>
            <a:r>
              <a:rPr lang="ru-RU" dirty="0"/>
              <a:t>) </a:t>
            </a:r>
            <a:endParaRPr lang="ru-MD" dirty="0"/>
          </a:p>
        </p:txBody>
      </p:sp>
      <p:sp>
        <p:nvSpPr>
          <p:cNvPr id="3" name="Объект 2">
            <a:extLst>
              <a:ext uri="{FF2B5EF4-FFF2-40B4-BE49-F238E27FC236}">
                <a16:creationId xmlns:a16="http://schemas.microsoft.com/office/drawing/2014/main" id="{F575F351-103F-3C6C-0957-5028FC599892}"/>
              </a:ext>
            </a:extLst>
          </p:cNvPr>
          <p:cNvSpPr>
            <a:spLocks noGrp="1"/>
          </p:cNvSpPr>
          <p:nvPr>
            <p:ph idx="1"/>
          </p:nvPr>
        </p:nvSpPr>
        <p:spPr/>
        <p:txBody>
          <a:bodyPr>
            <a:normAutofit lnSpcReduction="10000"/>
          </a:bodyPr>
          <a:lstStyle/>
          <a:p>
            <a:pPr marL="0" indent="0">
              <a:lnSpc>
                <a:spcPct val="150000"/>
              </a:lnSpc>
              <a:buNone/>
            </a:pPr>
            <a:r>
              <a:rPr lang="ru-MD" dirty="0"/>
              <a:t>Одно из ключевых свойств среднего значение — способность суммировать информацию об общей массе данных и выражать её одним числом. В повседневной практике его применяют при расчёте показателей уровня доходов, скорости процессов, результатов тестирования и во многих других сферах.</a:t>
            </a:r>
          </a:p>
          <a:p>
            <a:pPr marL="0" indent="0">
              <a:lnSpc>
                <a:spcPct val="150000"/>
              </a:lnSpc>
              <a:buNone/>
            </a:pPr>
            <a:r>
              <a:rPr lang="ru-RU" dirty="0"/>
              <a:t>П</a:t>
            </a:r>
            <a:r>
              <a:rPr lang="ru-MD" dirty="0"/>
              <a:t>ростой пример: если в группе студентов мы сложим все оценки и разделим их на общее число человек, получится представление о «коллективном» уровне успеваемости. Однако если в группе есть несколько учащихся с крайне низкими или крайне высокими оценками, среднее может не отражать реальную ситуацию для большинства.</a:t>
            </a:r>
          </a:p>
        </p:txBody>
      </p:sp>
    </p:spTree>
    <p:extLst>
      <p:ext uri="{BB962C8B-B14F-4D97-AF65-F5344CB8AC3E}">
        <p14:creationId xmlns:p14="http://schemas.microsoft.com/office/powerpoint/2010/main" val="117717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3E8F38A-C0AA-621D-C397-177BCA39A0A0}"/>
              </a:ext>
            </a:extLst>
          </p:cNvPr>
          <p:cNvSpPr>
            <a:spLocks noGrp="1"/>
          </p:cNvSpPr>
          <p:nvPr>
            <p:ph type="title"/>
          </p:nvPr>
        </p:nvSpPr>
        <p:spPr/>
        <p:txBody>
          <a:bodyPr/>
          <a:lstStyle/>
          <a:p>
            <a:r>
              <a:rPr lang="ru-MD" dirty="0"/>
              <a:t>Пример кода на </a:t>
            </a:r>
            <a:r>
              <a:rPr lang="en" dirty="0"/>
              <a:t>R</a:t>
            </a:r>
            <a:r>
              <a:rPr lang="ru-RU" dirty="0"/>
              <a:t>: </a:t>
            </a:r>
            <a:r>
              <a:rPr lang="en-US" dirty="0"/>
              <a:t>Mean()</a:t>
            </a:r>
            <a:endParaRPr lang="ru-MD" dirty="0"/>
          </a:p>
        </p:txBody>
      </p:sp>
      <p:sp>
        <p:nvSpPr>
          <p:cNvPr id="4" name="Текст 3">
            <a:extLst>
              <a:ext uri="{FF2B5EF4-FFF2-40B4-BE49-F238E27FC236}">
                <a16:creationId xmlns:a16="http://schemas.microsoft.com/office/drawing/2014/main" id="{3BDA1C56-3D90-4EE4-E645-01D9661647A2}"/>
              </a:ext>
            </a:extLst>
          </p:cNvPr>
          <p:cNvSpPr>
            <a:spLocks noGrp="1"/>
          </p:cNvSpPr>
          <p:nvPr>
            <p:ph type="body" sz="half" idx="2"/>
          </p:nvPr>
        </p:nvSpPr>
        <p:spPr/>
        <p:txBody>
          <a:bodyPr>
            <a:normAutofit fontScale="85000" lnSpcReduction="10000"/>
          </a:bodyPr>
          <a:lstStyle/>
          <a:p>
            <a:r>
              <a:rPr lang="en" dirty="0">
                <a:solidFill>
                  <a:srgbClr val="00B0F0"/>
                </a:solidFill>
              </a:rPr>
              <a:t>&gt; </a:t>
            </a:r>
            <a:r>
              <a:rPr lang="en" dirty="0" err="1">
                <a:solidFill>
                  <a:srgbClr val="00B0F0"/>
                </a:solidFill>
              </a:rPr>
              <a:t>set.seed</a:t>
            </a:r>
            <a:r>
              <a:rPr lang="en" dirty="0">
                <a:solidFill>
                  <a:srgbClr val="00B0F0"/>
                </a:solidFill>
              </a:rPr>
              <a:t>(123)</a:t>
            </a:r>
          </a:p>
          <a:p>
            <a:r>
              <a:rPr lang="en" dirty="0">
                <a:solidFill>
                  <a:srgbClr val="00B0F0"/>
                </a:solidFill>
              </a:rPr>
              <a:t>&gt; grades &lt;- sample(40:100, 50, replace = TRUE)</a:t>
            </a:r>
          </a:p>
          <a:p>
            <a:r>
              <a:rPr lang="en" dirty="0">
                <a:solidFill>
                  <a:srgbClr val="00B0F0"/>
                </a:solidFill>
              </a:rPr>
              <a:t>&gt; </a:t>
            </a:r>
          </a:p>
          <a:p>
            <a:r>
              <a:rPr lang="en" dirty="0">
                <a:solidFill>
                  <a:srgbClr val="00B0F0"/>
                </a:solidFill>
              </a:rPr>
              <a:t>&gt; </a:t>
            </a:r>
            <a:r>
              <a:rPr lang="en" dirty="0" err="1">
                <a:solidFill>
                  <a:srgbClr val="00B0F0"/>
                </a:solidFill>
              </a:rPr>
              <a:t>avg_grade</a:t>
            </a:r>
            <a:r>
              <a:rPr lang="en" dirty="0">
                <a:solidFill>
                  <a:srgbClr val="00B0F0"/>
                </a:solidFill>
              </a:rPr>
              <a:t> &lt;- mean(grades)</a:t>
            </a:r>
          </a:p>
          <a:p>
            <a:r>
              <a:rPr lang="en" dirty="0">
                <a:solidFill>
                  <a:srgbClr val="00B0F0"/>
                </a:solidFill>
              </a:rPr>
              <a:t>&gt; </a:t>
            </a:r>
          </a:p>
          <a:p>
            <a:r>
              <a:rPr lang="en" dirty="0">
                <a:solidFill>
                  <a:srgbClr val="00B0F0"/>
                </a:solidFill>
              </a:rPr>
              <a:t>&gt; </a:t>
            </a:r>
            <a:r>
              <a:rPr lang="en" dirty="0" err="1">
                <a:solidFill>
                  <a:srgbClr val="00B0F0"/>
                </a:solidFill>
              </a:rPr>
              <a:t>hist_data</a:t>
            </a:r>
            <a:r>
              <a:rPr lang="en" dirty="0">
                <a:solidFill>
                  <a:srgbClr val="00B0F0"/>
                </a:solidFill>
              </a:rPr>
              <a:t> &lt;- hist(grades, main = "</a:t>
            </a:r>
            <a:r>
              <a:rPr lang="ru-MD" dirty="0">
                <a:solidFill>
                  <a:srgbClr val="00B0F0"/>
                </a:solidFill>
              </a:rPr>
              <a:t>Гистограмма оценок", </a:t>
            </a:r>
            <a:r>
              <a:rPr lang="en" dirty="0">
                <a:solidFill>
                  <a:srgbClr val="00B0F0"/>
                </a:solidFill>
              </a:rPr>
              <a:t>xlab = "</a:t>
            </a:r>
            <a:r>
              <a:rPr lang="ru-MD" dirty="0">
                <a:solidFill>
                  <a:srgbClr val="00B0F0"/>
                </a:solidFill>
              </a:rPr>
              <a:t>Оценки", </a:t>
            </a:r>
            <a:r>
              <a:rPr lang="en" dirty="0">
                <a:solidFill>
                  <a:srgbClr val="00B0F0"/>
                </a:solidFill>
              </a:rPr>
              <a:t>col = "</a:t>
            </a:r>
            <a:r>
              <a:rPr lang="en" dirty="0" err="1">
                <a:solidFill>
                  <a:srgbClr val="00B0F0"/>
                </a:solidFill>
              </a:rPr>
              <a:t>lightblue</a:t>
            </a:r>
            <a:r>
              <a:rPr lang="en" dirty="0">
                <a:solidFill>
                  <a:srgbClr val="00B0F0"/>
                </a:solidFill>
              </a:rPr>
              <a:t>", border = "black")</a:t>
            </a:r>
          </a:p>
          <a:p>
            <a:r>
              <a:rPr lang="en" dirty="0">
                <a:solidFill>
                  <a:srgbClr val="00B0F0"/>
                </a:solidFill>
              </a:rPr>
              <a:t>&gt; </a:t>
            </a:r>
          </a:p>
          <a:p>
            <a:r>
              <a:rPr lang="en" dirty="0">
                <a:solidFill>
                  <a:srgbClr val="00B0F0"/>
                </a:solidFill>
              </a:rPr>
              <a:t>&gt; abline(v = </a:t>
            </a:r>
            <a:r>
              <a:rPr lang="en" dirty="0" err="1">
                <a:solidFill>
                  <a:srgbClr val="00B0F0"/>
                </a:solidFill>
              </a:rPr>
              <a:t>avg_grade</a:t>
            </a:r>
            <a:r>
              <a:rPr lang="en" dirty="0">
                <a:solidFill>
                  <a:srgbClr val="00B0F0"/>
                </a:solidFill>
              </a:rPr>
              <a:t>, col = "red", lwd = 2)</a:t>
            </a:r>
          </a:p>
          <a:p>
            <a:r>
              <a:rPr lang="en" dirty="0">
                <a:solidFill>
                  <a:srgbClr val="00B0F0"/>
                </a:solidFill>
              </a:rPr>
              <a:t>&gt; </a:t>
            </a:r>
          </a:p>
          <a:p>
            <a:r>
              <a:rPr lang="en" dirty="0">
                <a:solidFill>
                  <a:srgbClr val="00B0F0"/>
                </a:solidFill>
              </a:rPr>
              <a:t>&gt; </a:t>
            </a:r>
            <a:r>
              <a:rPr lang="en" dirty="0" err="1">
                <a:solidFill>
                  <a:srgbClr val="00B0F0"/>
                </a:solidFill>
              </a:rPr>
              <a:t>avg_grade</a:t>
            </a:r>
            <a:endParaRPr lang="en" dirty="0">
              <a:solidFill>
                <a:srgbClr val="00B0F0"/>
              </a:solidFill>
            </a:endParaRPr>
          </a:p>
          <a:p>
            <a:r>
              <a:rPr lang="en" dirty="0"/>
              <a:t>[1] 69.5</a:t>
            </a:r>
            <a:endParaRPr lang="ru-MD" dirty="0"/>
          </a:p>
        </p:txBody>
      </p:sp>
      <p:pic>
        <p:nvPicPr>
          <p:cNvPr id="11" name="Объект 10">
            <a:extLst>
              <a:ext uri="{FF2B5EF4-FFF2-40B4-BE49-F238E27FC236}">
                <a16:creationId xmlns:a16="http://schemas.microsoft.com/office/drawing/2014/main" id="{24E24444-70A9-E4C3-FAC0-0373EA66BE3C}"/>
              </a:ext>
            </a:extLst>
          </p:cNvPr>
          <p:cNvPicPr>
            <a:picLocks noGrp="1" noChangeAspect="1"/>
          </p:cNvPicPr>
          <p:nvPr>
            <p:ph idx="1"/>
          </p:nvPr>
        </p:nvPicPr>
        <p:blipFill>
          <a:blip r:embed="rId2"/>
          <a:stretch>
            <a:fillRect/>
          </a:stretch>
        </p:blipFill>
        <p:spPr>
          <a:xfrm>
            <a:off x="4949090" y="446088"/>
            <a:ext cx="6065721" cy="5414962"/>
          </a:xfrm>
          <a:prstGeom prst="rect">
            <a:avLst/>
          </a:prstGeom>
        </p:spPr>
      </p:pic>
    </p:spTree>
    <p:extLst>
      <p:ext uri="{BB962C8B-B14F-4D97-AF65-F5344CB8AC3E}">
        <p14:creationId xmlns:p14="http://schemas.microsoft.com/office/powerpoint/2010/main" val="953363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6A9EF-0696-69EF-4EEB-83F269504DAB}"/>
            </a:ext>
          </a:extLst>
        </p:cNvPr>
        <p:cNvGrpSpPr/>
        <p:nvPr/>
      </p:nvGrpSpPr>
      <p:grpSpPr>
        <a:xfrm>
          <a:off x="0" y="0"/>
          <a:ext cx="0" cy="0"/>
          <a:chOff x="0" y="0"/>
          <a:chExt cx="0" cy="0"/>
        </a:xfrm>
      </p:grpSpPr>
      <p:sp>
        <p:nvSpPr>
          <p:cNvPr id="5" name="Заголовок 4">
            <a:extLst>
              <a:ext uri="{FF2B5EF4-FFF2-40B4-BE49-F238E27FC236}">
                <a16:creationId xmlns:a16="http://schemas.microsoft.com/office/drawing/2014/main" id="{2AB4F306-3119-23FC-9D84-4ED7802CCE61}"/>
              </a:ext>
            </a:extLst>
          </p:cNvPr>
          <p:cNvSpPr>
            <a:spLocks noGrp="1"/>
          </p:cNvSpPr>
          <p:nvPr>
            <p:ph type="title"/>
          </p:nvPr>
        </p:nvSpPr>
        <p:spPr/>
        <p:txBody>
          <a:bodyPr/>
          <a:lstStyle/>
          <a:p>
            <a:pPr>
              <a:lnSpc>
                <a:spcPct val="150000"/>
              </a:lnSpc>
            </a:pPr>
            <a:r>
              <a:rPr lang="ru-MD" dirty="0"/>
              <a:t>Медиана (</a:t>
            </a:r>
            <a:r>
              <a:rPr lang="en" dirty="0"/>
              <a:t>Median)</a:t>
            </a:r>
            <a:endParaRPr lang="ru-MD" dirty="0"/>
          </a:p>
        </p:txBody>
      </p:sp>
      <p:sp>
        <p:nvSpPr>
          <p:cNvPr id="6" name="Объект 5">
            <a:extLst>
              <a:ext uri="{FF2B5EF4-FFF2-40B4-BE49-F238E27FC236}">
                <a16:creationId xmlns:a16="http://schemas.microsoft.com/office/drawing/2014/main" id="{59FB3D06-D0CA-9D32-656A-9C3A367EEBC2}"/>
              </a:ext>
            </a:extLst>
          </p:cNvPr>
          <p:cNvSpPr>
            <a:spLocks noGrp="1"/>
          </p:cNvSpPr>
          <p:nvPr>
            <p:ph idx="1"/>
          </p:nvPr>
        </p:nvSpPr>
        <p:spPr>
          <a:xfrm>
            <a:off x="1600200" y="2222287"/>
            <a:ext cx="9773085" cy="2192551"/>
          </a:xfrm>
        </p:spPr>
        <p:txBody>
          <a:bodyPr>
            <a:noAutofit/>
          </a:bodyPr>
          <a:lstStyle/>
          <a:p>
            <a:pPr marL="3257100" lvl="8" indent="0">
              <a:buNone/>
            </a:pPr>
            <a:r>
              <a:rPr lang="ru-MD" sz="1800" dirty="0"/>
              <a:t>Медиана — это значение, которое делит упорядоченный набор данных ровно пополам. Если количество элементов чётное, за медиану берут среднее из двух центральных значений. Данный показатель показывает «центр» распределения, выделяя то значение, относительно которого половина наблюдений лежит слева, а половина — справа.</a:t>
            </a:r>
          </a:p>
        </p:txBody>
      </p:sp>
      <p:pic>
        <p:nvPicPr>
          <p:cNvPr id="4098" name="Picture 2" descr="Median of Odd Terms">
            <a:extLst>
              <a:ext uri="{FF2B5EF4-FFF2-40B4-BE49-F238E27FC236}">
                <a16:creationId xmlns:a16="http://schemas.microsoft.com/office/drawing/2014/main" id="{8E236049-C633-15CF-3D2C-57AB0397C4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248" t="39375" r="10307" b="14570"/>
          <a:stretch/>
        </p:blipFill>
        <p:spPr bwMode="auto">
          <a:xfrm>
            <a:off x="810000" y="2428875"/>
            <a:ext cx="4076325" cy="18859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A7C7E39-49D8-901E-689C-CFF79B3B6304}"/>
              </a:ext>
            </a:extLst>
          </p:cNvPr>
          <p:cNvSpPr txBox="1"/>
          <p:nvPr/>
        </p:nvSpPr>
        <p:spPr>
          <a:xfrm>
            <a:off x="810000" y="4521413"/>
            <a:ext cx="10563285" cy="1200329"/>
          </a:xfrm>
          <a:prstGeom prst="rect">
            <a:avLst/>
          </a:prstGeom>
          <a:noFill/>
        </p:spPr>
        <p:txBody>
          <a:bodyPr wrap="square">
            <a:spAutoFit/>
          </a:bodyPr>
          <a:lstStyle/>
          <a:p>
            <a:pPr marL="0" indent="0">
              <a:buNone/>
            </a:pPr>
            <a:r>
              <a:rPr lang="ru-MD" dirty="0"/>
              <a:t>Медиана не так чувствительна к выбросам, как среднее арифметическое, поскольку она фокусируется на порядковом месте величины, а не на сумме всех значений. В случаях, когда в данных присутствуют экстремальные выбросы, медиана даёт более реалистичное представление о типичном значении, чем среднее.</a:t>
            </a:r>
          </a:p>
        </p:txBody>
      </p:sp>
    </p:spTree>
    <p:extLst>
      <p:ext uri="{BB962C8B-B14F-4D97-AF65-F5344CB8AC3E}">
        <p14:creationId xmlns:p14="http://schemas.microsoft.com/office/powerpoint/2010/main" val="223494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2529A4-B8C3-4362-0DD5-7FA025BF6690}"/>
              </a:ext>
            </a:extLst>
          </p:cNvPr>
          <p:cNvSpPr>
            <a:spLocks noGrp="1"/>
          </p:cNvSpPr>
          <p:nvPr>
            <p:ph type="title"/>
          </p:nvPr>
        </p:nvSpPr>
        <p:spPr/>
        <p:txBody>
          <a:bodyPr/>
          <a:lstStyle/>
          <a:p>
            <a:r>
              <a:rPr lang="ru-MD" dirty="0"/>
              <a:t>Медиана (</a:t>
            </a:r>
            <a:r>
              <a:rPr lang="en" dirty="0"/>
              <a:t>Median)</a:t>
            </a:r>
            <a:endParaRPr lang="ru-MD" dirty="0"/>
          </a:p>
        </p:txBody>
      </p:sp>
      <p:sp>
        <p:nvSpPr>
          <p:cNvPr id="3" name="Объект 2">
            <a:extLst>
              <a:ext uri="{FF2B5EF4-FFF2-40B4-BE49-F238E27FC236}">
                <a16:creationId xmlns:a16="http://schemas.microsoft.com/office/drawing/2014/main" id="{CB78F98C-9022-13F0-9FE7-4C833D67FD65}"/>
              </a:ext>
            </a:extLst>
          </p:cNvPr>
          <p:cNvSpPr>
            <a:spLocks noGrp="1"/>
          </p:cNvSpPr>
          <p:nvPr>
            <p:ph idx="1"/>
          </p:nvPr>
        </p:nvSpPr>
        <p:spPr/>
        <p:txBody>
          <a:bodyPr/>
          <a:lstStyle/>
          <a:p>
            <a:pPr marL="0" indent="0">
              <a:lnSpc>
                <a:spcPct val="150000"/>
              </a:lnSpc>
              <a:buNone/>
            </a:pPr>
            <a:r>
              <a:rPr lang="ru-MD" dirty="0"/>
              <a:t>Одним из главных преимуществ медианы является её устойчивость. Если в наборе присутствует одно или несколько аномальных значений, они практически не влияют на положение медианы, что делает этот показатель особенно полезным при анализе доходов, цен на недвижимость и любых данных, склонных к наличию выбросов.</a:t>
            </a:r>
          </a:p>
          <a:p>
            <a:pPr marL="0" indent="0">
              <a:lnSpc>
                <a:spcPct val="150000"/>
              </a:lnSpc>
              <a:buNone/>
            </a:pPr>
            <a:r>
              <a:rPr lang="ru-MD" dirty="0"/>
              <a:t>Например, в группе из десяти человек может оказаться один человек с крайне высоким уровнем дохода, что сделает среднее не совсем репрезентативным. В такой ситуации медиана позволит лучше отразить реальную финансовую ситуацию для большей части группы.</a:t>
            </a:r>
          </a:p>
        </p:txBody>
      </p:sp>
    </p:spTree>
    <p:extLst>
      <p:ext uri="{BB962C8B-B14F-4D97-AF65-F5344CB8AC3E}">
        <p14:creationId xmlns:p14="http://schemas.microsoft.com/office/powerpoint/2010/main" val="3752072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CCBA9-9EB2-9EDA-D41D-E222A39175E8}"/>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D6C660-56D7-9E8D-4287-7A40B6540003}"/>
              </a:ext>
            </a:extLst>
          </p:cNvPr>
          <p:cNvSpPr>
            <a:spLocks noGrp="1"/>
          </p:cNvSpPr>
          <p:nvPr>
            <p:ph type="title"/>
          </p:nvPr>
        </p:nvSpPr>
        <p:spPr/>
        <p:txBody>
          <a:bodyPr/>
          <a:lstStyle/>
          <a:p>
            <a:r>
              <a:rPr lang="ru-MD" dirty="0"/>
              <a:t>Пример кода на </a:t>
            </a:r>
            <a:r>
              <a:rPr lang="en" dirty="0"/>
              <a:t>R</a:t>
            </a:r>
            <a:r>
              <a:rPr lang="ru-RU" dirty="0"/>
              <a:t>: </a:t>
            </a:r>
            <a:r>
              <a:rPr lang="en-US" dirty="0"/>
              <a:t>Median()</a:t>
            </a:r>
            <a:endParaRPr lang="ru-MD" dirty="0"/>
          </a:p>
        </p:txBody>
      </p:sp>
      <p:sp>
        <p:nvSpPr>
          <p:cNvPr id="4" name="Текст 3">
            <a:extLst>
              <a:ext uri="{FF2B5EF4-FFF2-40B4-BE49-F238E27FC236}">
                <a16:creationId xmlns:a16="http://schemas.microsoft.com/office/drawing/2014/main" id="{9C59A8B9-8739-2680-80E0-CE0495CF3C86}"/>
              </a:ext>
            </a:extLst>
          </p:cNvPr>
          <p:cNvSpPr>
            <a:spLocks noGrp="1"/>
          </p:cNvSpPr>
          <p:nvPr>
            <p:ph type="body" sz="half" idx="2"/>
          </p:nvPr>
        </p:nvSpPr>
        <p:spPr/>
        <p:txBody>
          <a:bodyPr>
            <a:normAutofit fontScale="85000" lnSpcReduction="10000"/>
          </a:bodyPr>
          <a:lstStyle/>
          <a:p>
            <a:r>
              <a:rPr lang="en" dirty="0">
                <a:solidFill>
                  <a:srgbClr val="00B0F0"/>
                </a:solidFill>
              </a:rPr>
              <a:t>&gt; </a:t>
            </a:r>
            <a:r>
              <a:rPr lang="en" dirty="0" err="1">
                <a:solidFill>
                  <a:srgbClr val="00B0F0"/>
                </a:solidFill>
              </a:rPr>
              <a:t>set.seed</a:t>
            </a:r>
            <a:r>
              <a:rPr lang="en" dirty="0">
                <a:solidFill>
                  <a:srgbClr val="00B0F0"/>
                </a:solidFill>
              </a:rPr>
              <a:t>(123)</a:t>
            </a:r>
          </a:p>
          <a:p>
            <a:r>
              <a:rPr lang="en" dirty="0">
                <a:solidFill>
                  <a:srgbClr val="00B0F0"/>
                </a:solidFill>
              </a:rPr>
              <a:t>&gt; grades &lt;- sample(40:100, 50, replace = TRUE)</a:t>
            </a:r>
          </a:p>
          <a:p>
            <a:r>
              <a:rPr lang="en" dirty="0">
                <a:solidFill>
                  <a:srgbClr val="00B0F0"/>
                </a:solidFill>
              </a:rPr>
              <a:t>&gt; </a:t>
            </a:r>
          </a:p>
          <a:p>
            <a:r>
              <a:rPr lang="en" dirty="0">
                <a:solidFill>
                  <a:srgbClr val="00B0F0"/>
                </a:solidFill>
              </a:rPr>
              <a:t>&gt; med &lt;- median(grades)</a:t>
            </a:r>
          </a:p>
          <a:p>
            <a:r>
              <a:rPr lang="en" dirty="0">
                <a:solidFill>
                  <a:srgbClr val="00B0F0"/>
                </a:solidFill>
              </a:rPr>
              <a:t>&gt; </a:t>
            </a:r>
          </a:p>
          <a:p>
            <a:r>
              <a:rPr lang="en" dirty="0">
                <a:solidFill>
                  <a:srgbClr val="00B0F0"/>
                </a:solidFill>
              </a:rPr>
              <a:t>&gt; </a:t>
            </a:r>
            <a:r>
              <a:rPr lang="en" dirty="0" err="1">
                <a:solidFill>
                  <a:srgbClr val="00B0F0"/>
                </a:solidFill>
              </a:rPr>
              <a:t>hist_data</a:t>
            </a:r>
            <a:r>
              <a:rPr lang="en" dirty="0">
                <a:solidFill>
                  <a:srgbClr val="00B0F0"/>
                </a:solidFill>
              </a:rPr>
              <a:t> &lt;- hist(</a:t>
            </a:r>
            <a:r>
              <a:rPr lang="en" dirty="0" err="1">
                <a:solidFill>
                  <a:srgbClr val="00B0F0"/>
                </a:solidFill>
              </a:rPr>
              <a:t>grades,main</a:t>
            </a:r>
            <a:r>
              <a:rPr lang="en" dirty="0">
                <a:solidFill>
                  <a:srgbClr val="00B0F0"/>
                </a:solidFill>
              </a:rPr>
              <a:t> = "</a:t>
            </a:r>
            <a:r>
              <a:rPr lang="ru-MD" dirty="0">
                <a:solidFill>
                  <a:srgbClr val="00B0F0"/>
                </a:solidFill>
              </a:rPr>
              <a:t>Гистограмма оценок с медианой",</a:t>
            </a:r>
            <a:r>
              <a:rPr lang="en" dirty="0">
                <a:solidFill>
                  <a:srgbClr val="00B0F0"/>
                </a:solidFill>
              </a:rPr>
              <a:t>xlab = "</a:t>
            </a:r>
            <a:r>
              <a:rPr lang="ru-MD" dirty="0">
                <a:solidFill>
                  <a:srgbClr val="00B0F0"/>
                </a:solidFill>
              </a:rPr>
              <a:t>Оценки",</a:t>
            </a:r>
            <a:r>
              <a:rPr lang="en" dirty="0">
                <a:solidFill>
                  <a:srgbClr val="00B0F0"/>
                </a:solidFill>
              </a:rPr>
              <a:t>col = "</a:t>
            </a:r>
            <a:r>
              <a:rPr lang="en" dirty="0" err="1">
                <a:solidFill>
                  <a:srgbClr val="00B0F0"/>
                </a:solidFill>
              </a:rPr>
              <a:t>lightblue</a:t>
            </a:r>
            <a:r>
              <a:rPr lang="en" dirty="0">
                <a:solidFill>
                  <a:srgbClr val="00B0F0"/>
                </a:solidFill>
              </a:rPr>
              <a:t>", border = "black")</a:t>
            </a:r>
          </a:p>
          <a:p>
            <a:r>
              <a:rPr lang="en" dirty="0">
                <a:solidFill>
                  <a:srgbClr val="00B0F0"/>
                </a:solidFill>
              </a:rPr>
              <a:t>&gt; </a:t>
            </a:r>
          </a:p>
          <a:p>
            <a:r>
              <a:rPr lang="en" dirty="0">
                <a:solidFill>
                  <a:srgbClr val="00B0F0"/>
                </a:solidFill>
              </a:rPr>
              <a:t>&gt; abline(v = med, col = "red", lwd = 2)</a:t>
            </a:r>
          </a:p>
          <a:p>
            <a:r>
              <a:rPr lang="en" dirty="0">
                <a:solidFill>
                  <a:srgbClr val="00B0F0"/>
                </a:solidFill>
              </a:rPr>
              <a:t>&gt; </a:t>
            </a:r>
          </a:p>
          <a:p>
            <a:r>
              <a:rPr lang="en" dirty="0">
                <a:solidFill>
                  <a:srgbClr val="00B0F0"/>
                </a:solidFill>
              </a:rPr>
              <a:t>&gt; med</a:t>
            </a:r>
          </a:p>
          <a:p>
            <a:r>
              <a:rPr lang="en" dirty="0"/>
              <a:t>[1] 67.5</a:t>
            </a:r>
            <a:endParaRPr lang="ru-MD" dirty="0"/>
          </a:p>
        </p:txBody>
      </p:sp>
      <p:pic>
        <p:nvPicPr>
          <p:cNvPr id="10" name="Объект 9">
            <a:extLst>
              <a:ext uri="{FF2B5EF4-FFF2-40B4-BE49-F238E27FC236}">
                <a16:creationId xmlns:a16="http://schemas.microsoft.com/office/drawing/2014/main" id="{2C3A13D6-942D-FFD2-BE1B-87613F2EA790}"/>
              </a:ext>
            </a:extLst>
          </p:cNvPr>
          <p:cNvPicPr>
            <a:picLocks noGrp="1" noChangeAspect="1"/>
          </p:cNvPicPr>
          <p:nvPr>
            <p:ph idx="1"/>
          </p:nvPr>
        </p:nvPicPr>
        <p:blipFill>
          <a:blip r:embed="rId2"/>
          <a:stretch>
            <a:fillRect/>
          </a:stretch>
        </p:blipFill>
        <p:spPr>
          <a:xfrm>
            <a:off x="4891219" y="446088"/>
            <a:ext cx="6181463" cy="5414962"/>
          </a:xfrm>
          <a:prstGeom prst="rect">
            <a:avLst/>
          </a:prstGeom>
        </p:spPr>
      </p:pic>
    </p:spTree>
    <p:extLst>
      <p:ext uri="{BB962C8B-B14F-4D97-AF65-F5344CB8AC3E}">
        <p14:creationId xmlns:p14="http://schemas.microsoft.com/office/powerpoint/2010/main" val="20969577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Цитаты">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Цитаты">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Цитаты">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{85DD1E80-E576-454D-94A0-E70E949FECDD}tf10001121</Template>
  <TotalTime>144</TotalTime>
  <Words>1400</Words>
  <Application>Microsoft Macintosh PowerPoint</Application>
  <PresentationFormat>Широкоэкранный</PresentationFormat>
  <Paragraphs>101</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Century Gothic</vt:lpstr>
      <vt:lpstr>Wingdings 2</vt:lpstr>
      <vt:lpstr>Цитаты</vt:lpstr>
      <vt:lpstr>Меры центральной тенденции: среднее значение, медиана и мода</vt:lpstr>
      <vt:lpstr>Презентация PowerPoint</vt:lpstr>
      <vt:lpstr>Введение</vt:lpstr>
      <vt:lpstr>Среднее значение (Mean) </vt:lpstr>
      <vt:lpstr>Среднее значение (Mean) </vt:lpstr>
      <vt:lpstr>Пример кода на R: Mean()</vt:lpstr>
      <vt:lpstr>Медиана (Median)</vt:lpstr>
      <vt:lpstr>Медиана (Median)</vt:lpstr>
      <vt:lpstr>Пример кода на R: Median()</vt:lpstr>
      <vt:lpstr>Мода (Mode)</vt:lpstr>
      <vt:lpstr>Мода (Mode)</vt:lpstr>
      <vt:lpstr>Пример кода на R: Median()</vt:lpstr>
      <vt:lpstr>Итоговое сравнение</vt:lpstr>
      <vt:lpstr>Заключение</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Pavel Baicev</dc:creator>
  <cp:lastModifiedBy>Pavel Baicev</cp:lastModifiedBy>
  <cp:revision>3</cp:revision>
  <dcterms:created xsi:type="dcterms:W3CDTF">2025-03-03T11:46:12Z</dcterms:created>
  <dcterms:modified xsi:type="dcterms:W3CDTF">2025-03-04T12:25:58Z</dcterms:modified>
</cp:coreProperties>
</file>