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3" r:id="rId1"/>
  </p:sldMasterIdLst>
  <p:notesMasterIdLst>
    <p:notesMasterId r:id="rId26"/>
  </p:notesMasterIdLst>
  <p:sldIdLst>
    <p:sldId id="256" r:id="rId2"/>
    <p:sldId id="259" r:id="rId3"/>
    <p:sldId id="270" r:id="rId4"/>
    <p:sldId id="264" r:id="rId5"/>
    <p:sldId id="272" r:id="rId6"/>
    <p:sldId id="271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8" r:id="rId17"/>
    <p:sldId id="283" r:id="rId18"/>
    <p:sldId id="289" r:id="rId19"/>
    <p:sldId id="284" r:id="rId20"/>
    <p:sldId id="285" r:id="rId21"/>
    <p:sldId id="286" r:id="rId22"/>
    <p:sldId id="290" r:id="rId23"/>
    <p:sldId id="273" r:id="rId24"/>
    <p:sldId id="263" r:id="rId25"/>
  </p:sldIdLst>
  <p:sldSz cx="9144000" cy="6858000" type="screen4x3"/>
  <p:notesSz cx="6858000" cy="9144000"/>
  <p:defaultTextStyle>
    <a:defPPr>
      <a:defRPr lang="ru-M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28C2CA4-FBD9-4C1A-8D80-3E124EFABB33}">
          <p14:sldIdLst>
            <p14:sldId id="256"/>
            <p14:sldId id="259"/>
            <p14:sldId id="270"/>
            <p14:sldId id="264"/>
            <p14:sldId id="272"/>
            <p14:sldId id="271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8"/>
            <p14:sldId id="283"/>
            <p14:sldId id="289"/>
            <p14:sldId id="284"/>
            <p14:sldId id="285"/>
            <p14:sldId id="286"/>
            <p14:sldId id="290"/>
            <p14:sldId id="273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/>
    <p:restoredTop sz="82589"/>
  </p:normalViewPr>
  <p:slideViewPr>
    <p:cSldViewPr>
      <p:cViewPr>
        <p:scale>
          <a:sx n="86" d="100"/>
          <a:sy n="86" d="100"/>
        </p:scale>
        <p:origin x="2096" y="216"/>
      </p:cViewPr>
      <p:guideLst/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>
            <a:extLst>
              <a:ext uri="{FF2B5EF4-FFF2-40B4-BE49-F238E27FC236}">
                <a16:creationId xmlns:a16="http://schemas.microsoft.com/office/drawing/2014/main" id="{7812308A-3E6C-49A1-892A-10C69484A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0C752349-0CB9-480E-A1D3-B071EC81F039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6712" cy="124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0B4A6445-A9A2-4F6E-B636-02875737D368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>
            <a:extLst>
              <a:ext uri="{FF2B5EF4-FFF2-40B4-BE49-F238E27FC236}">
                <a16:creationId xmlns:a16="http://schemas.microsoft.com/office/drawing/2014/main" id="{ACEBFBBF-0B4A-4C39-8C42-4DFAAE0A1B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BE0894B0-11C8-4BE3-A97D-3E4203E31B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5C4366-2E26-4F7E-B298-872637A50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FB3E9118-BDCF-3FDD-C400-8176F61E4F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82C73FE-757D-6367-1950-621540CE36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4924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12F63F-EC69-312C-AB76-FE294510F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C20AE8AC-0E47-D932-A7ED-CB91B26845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FE50A2F-6028-D524-FE24-93F9D893A2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5053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A8F294-3180-360C-E7F5-30B17C8F9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7E908B24-BCAC-A7F1-BB2A-24D01C4A07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F1965CE2-9456-90F1-E60E-AA976B6B9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922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EF2C08-7FA9-458D-A7EF-D8B7E72D6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38EB6349-AC52-CDF1-D463-389E18D4FB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508B47A-11F2-6751-761C-3867198E87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098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F26B69-98DA-AA73-D947-CE67CD1E2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0D13281-4325-6CB3-0510-CA3C3473EA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8F8DEA3-76CF-ED98-9E50-4CF0FC229A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3976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E708C3-BCFB-761A-3772-9E416B128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50826941-278B-0F9C-6475-827E7DFEDE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817639D5-BF0D-CA97-76A8-B97470DB5A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82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5FEFD2-4F50-B936-6A5D-CF042AAD5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6B02BCE6-AD64-22B9-CBE8-32248A9E46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2F87E248-1BCA-0309-492A-67231EC63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Дальнейшие шаги просты до безобразия — надо просто умножить нашу матрицу данных на эти компоненты и мы получим проекцию наших данных в ортогональном базисе этих компонент. Теперь если мы транспонируем нашу матрицу данных и матрицу векторов главных компонент, мы восстановим исходную выборку в том пространстве, из которого мы делали проекцию на компоненты. Если количество компонент было меньше размерности исходного пространства, мы потеряем часть информации при таком преобразовании.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6480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F7E934-2ED8-ED1D-39EC-BFF71E648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27494117-32D7-384D-8421-0AB9F047E1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5C9AC18A-2572-7092-8315-744693BB5F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988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57AF1B-0231-00E7-4FD0-CA8FFEE64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79323157-4C07-56A9-960E-564A48DEC3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9049EBFC-29C7-9E4A-691A-67AEC0B132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533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AB3DC8-10E2-9487-2DD5-0962716FC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CF1F1C53-B3F4-7F5A-633F-C052EFD5BF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A9FF99D-1CD5-7F9B-CFC7-F25164AB7D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159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B016BB7D-D1E3-4A05-AD40-BB7BFB8F6D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EC244A1-9614-4451-9BF5-6937207ED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99A279-A5F2-7A9C-EE04-A51C10C3C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7C2CE19-6193-EA68-7A0F-12C520339A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27CDE08C-B43F-C75E-A6C3-7ECF184198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0977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81D728-3A1D-1FAB-2775-232E07221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96018F0A-6EEE-15C1-E423-D7B0C9BF6B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6819E12-5498-D722-B2A4-24C15AD50B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055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EE4492-435A-43EC-6C8A-DD988675A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B520DED-DD3E-F732-C80F-6C29183C0C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73D795F-3798-4E72-9809-8C6D34B00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altLang="en-US" dirty="0"/>
              <a:t>Слева сумма квадратов расстояний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47716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058D42-CAF0-508D-25C1-4FD36214F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59FDE13-7C2B-107C-001E-05C1EAD4A7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EF1FDCE0-365A-E400-ABEF-417AFD1D1F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1041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B016BB7D-D1E3-4A05-AD40-BB7BFB8F6D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EC244A1-9614-4451-9BF5-6937207ED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13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472CBE-4FA4-439F-B397-2E634154A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17E67D27-BBD1-9D91-507C-5985461E45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6B54C4B5-DA0C-7F31-7315-25E86533E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3916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B016BB7D-D1E3-4A05-AD40-BB7BFB8F6D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EC244A1-9614-4451-9BF5-6937207ED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/>
              <a:t>Представьте, что наши данные можно описать как эллипсоид в многомерном пространстве. </a:t>
            </a:r>
          </a:p>
          <a:p>
            <a:r>
              <a:rPr lang="ru-RU" dirty="0"/>
              <a:t>Сжимаем участки с наибольшей дисперсией. </a:t>
            </a:r>
            <a:endParaRPr lang="en-US" dirty="0"/>
          </a:p>
          <a:p>
            <a:r>
              <a:rPr lang="ru-RU" dirty="0"/>
              <a:t>Это и есть принцип главных компонент</a:t>
            </a:r>
          </a:p>
        </p:txBody>
      </p:sp>
    </p:spTree>
    <p:extLst>
      <p:ext uri="{BB962C8B-B14F-4D97-AF65-F5344CB8AC3E}">
        <p14:creationId xmlns:p14="http://schemas.microsoft.com/office/powerpoint/2010/main" val="883986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DAF246-1FF9-62CD-0084-AD99E81EC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1241B0BF-9CF0-95AB-31B2-B26E9A33EF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B86CD6A8-E728-AC1F-9EE2-96AEDE7D3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Дальнейшие шаги просты — надо просто умножить нашу матрицу данных на эти компоненты и мы получим проекцию наших данных в ортогональном базисе этих компонент. Теперь если мы транспонируем нашу матрицу данных и матрицу векторов главных компонент, мы восстановим исходную выборку в том пространстве, из которого мы делали проекцию на компоненты. Если количество компонент было меньше размерности исходного пространства, мы потеряем часть информации при таком преобразовании.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0202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545D23-9081-8156-54D4-816174CA3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289F6CD-E065-A908-91A9-E271161CBA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B31CF130-8309-92FB-EAB4-3938CF3F02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261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CE72E-406D-8DBF-5EE1-91C54F350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2B219D3C-2AA0-A701-6EE8-F9AAAB7AE7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3F2FDA70-D959-9F94-742B-0623EFF823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965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3FE0F1-CC4B-2167-5A9C-1E0B64FC0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F1DD1ADF-463F-66AE-40AE-6C7F9AC03F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5341E968-880B-AC62-E7DD-ED71E6C6AE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731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269BBE-9990-7C00-C291-5165099FE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DF6B94A0-EDB5-F435-9C3C-7E1504475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8414FBF0-6320-F95E-3EAB-B4E72D857F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62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0B54E-45CB-80A6-CE2A-809BFBF6C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17EFD29-2B52-BB79-2947-7552D647A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A50347-58CB-3012-9549-30CDB28FE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B61F29-2498-DA4D-BCEF-B32476A04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0B2B12-DF21-ED9D-C97B-7E134BCD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2026646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2CE385-3469-56B6-AE04-7734693DA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BAA8DA5-1FC7-670B-BF96-DF22C51F7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E78F32-31E6-5CB6-41B6-61C717D8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FFD30B-53E8-AD50-2B5B-E957476F3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C86904-19CB-2150-0015-2D71FE16F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803713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84F5EDD-FF45-05A8-4310-7C39C7A9E5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7A286F-6A38-4F1D-B616-55DFE7B12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677309-27FF-606F-9CE2-8DCC63F4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DD02DB-EC25-0C58-CE88-D7EC7E4A0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EBB436-3C7D-F9EE-DC8F-766798230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11450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EA795-6D26-1815-EB34-49448400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DF2173-30E5-060D-540E-04E397E12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4A0381-51DA-79CB-A922-D5F8B8541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24C7FA-AE7E-B4A0-43BC-BDE24A29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28F3EC-382F-5DA6-4315-8990E20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871444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62F2A-C7F8-D1E4-ED25-1C1C19E78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DA42A5-8B3B-475B-E67F-8BE7EAAEA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252EE7-0B7E-1514-AA7D-C827C9598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DFEB52-1A31-5E6E-84AC-6F0F884FD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504C82-033A-4FB0-5B49-60719DA1B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95400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7E7B3A-0D11-AC0C-3927-8272125E8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D75E02-4100-86CA-6B25-7B9690363F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3B80CF-A02C-3E86-2AEB-4A65CB151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EE2615-BA5E-4760-0116-CAAB60AB7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16EA5A-6DCB-0421-83A0-323118B75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891216-9032-FB3E-A711-06E8ED7C8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551029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226CBE-A509-A323-80D5-11A8E8162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BE2587-2D68-E910-172D-596E13507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50CD04-AF1D-17C3-BE3A-451498C3D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5E1DA7-55CA-45AB-F572-5D1374989A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005FF3-656F-B017-05CD-8FA6DED199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B15167-5EDE-42C1-57B7-C3A9538F8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B0D362-3F38-8609-85DC-C13332183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28F95C8-9A93-F642-B900-FB133DFCE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201311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0F6D3-2068-7D02-246D-7EDD3F66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C96E93C-2913-4E11-0112-FB447CA38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BA54107-3381-30ED-9574-6A5A14D0E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8EC214-8C0C-B3D7-8CAE-F39345AEF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020367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58ADA92-EA82-165C-CEB4-0CF4A000F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FFA092E-C873-22B2-C2BB-2F381D5CF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3EE33F-E23F-7006-1010-548ED137D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929862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E713B-F606-BDB1-DCEB-618153EB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6C6016-FAE4-2522-FB35-1BE53A8A8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8E91B7-47CC-D7A9-E3AA-74EE46542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5878CF-5AFC-9E19-C38C-426D9922E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070D18-51D1-7C9E-6344-E74DD186F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491DBA-84DD-C8F1-7162-A143143D8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2718610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D8CE3D-BFF5-8126-4B8F-18D6AD9BA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E96E43-8643-B123-3CC7-75C511764F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MD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1CE1BBD-8334-A9E6-D436-B9E277A30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E0A731-B8FF-66F4-BF3D-329834B27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8F9796-1E06-249A-0141-FAE6CE67B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4AE571-4B77-D666-79C6-E7672C95A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5135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B23ADB-B94E-A9F5-8BA8-C17DE0CD8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7DC534-09C1-E6F3-14AE-07FECD259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B0D48E-562B-D9D2-AB60-0F946F1EDF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45B492-E2A2-E2DA-413F-50CBCC3FCF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3CBD0C-5724-831E-B559-6F0BA494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F515BB-7130-44B8-A6CC-BA3D7844FB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27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lab.research.google.com/drive/17zlz842BH6qNKGKd17nv6EZ2iFGhrGDv?usp=sharing" TargetMode="External"/><Relationship Id="rId5" Type="http://schemas.openxmlformats.org/officeDocument/2006/relationships/hyperlink" Target="https://habr.com/ru/companies/ods/articles/325654/" TargetMode="External"/><Relationship Id="rId4" Type="http://schemas.openxmlformats.org/officeDocument/2006/relationships/hyperlink" Target="https://www.youtube.com/watch?v=IwImj1A2GJ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5C1DAD8-10CE-4B75-84F3-BEC15B0FA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34150" y="6407008"/>
            <a:ext cx="2057400" cy="365125"/>
          </a:xfrm>
        </p:spPr>
        <p:txBody>
          <a:bodyPr/>
          <a:lstStyle/>
          <a:p>
            <a:pPr>
              <a:defRPr/>
            </a:pPr>
            <a:fld id="{E6B0A31E-0027-4CE9-92EE-F0F207CEE7B2}" type="slidenum">
              <a:rPr lang="en-US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1</a:t>
            </a:fld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FDAAC9-B296-4998-B577-F86873409BAB}"/>
              </a:ext>
            </a:extLst>
          </p:cNvPr>
          <p:cNvSpPr txBox="1"/>
          <p:nvPr/>
        </p:nvSpPr>
        <p:spPr>
          <a:xfrm>
            <a:off x="1524000" y="1642135"/>
            <a:ext cx="6477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Кластеризация и анализ главных компонент (</a:t>
            </a:r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PCA)</a:t>
            </a:r>
            <a:endParaRPr lang="ru-MD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4336B1-BC1C-48CE-AC1B-D190F5EDCFCE}"/>
              </a:ext>
            </a:extLst>
          </p:cNvPr>
          <p:cNvSpPr txBox="1"/>
          <p:nvPr/>
        </p:nvSpPr>
        <p:spPr>
          <a:xfrm>
            <a:off x="4572000" y="3429000"/>
            <a:ext cx="4191000" cy="792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o-RO" sz="1600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realizat:</a:t>
            </a:r>
            <a:r>
              <a:rPr lang="ro-RO" sz="1600" u="sng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o-RO" sz="1600" u="sng" kern="100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st.gr</a:t>
            </a:r>
            <a:r>
              <a:rPr lang="ro-RO" sz="1600" u="sng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IA-233 </a:t>
            </a:r>
            <a:r>
              <a:rPr lang="en-US" sz="1600" u="sng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Moroz Alexandr</a:t>
            </a:r>
            <a:endParaRPr lang="ru-MD" sz="16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ro-RO" sz="1600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verificat:</a:t>
            </a:r>
            <a:r>
              <a:rPr lang="ro-RO" sz="1600" u="sng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o-RO" sz="1600" u="sng" kern="1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conf. </a:t>
            </a:r>
            <a:r>
              <a:rPr lang="ro-RO" sz="1600" u="sng" kern="1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univ.dr</a:t>
            </a:r>
            <a:r>
              <a:rPr lang="ro-RO" sz="1600" u="sng" kern="1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Galina </a:t>
            </a:r>
            <a:r>
              <a:rPr lang="ro-RO" sz="1600" u="sng" kern="1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Marusic</a:t>
            </a:r>
            <a:endParaRPr lang="ru-MD" sz="16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21C26E-50A5-4F01-BFA4-FB81CD956541}"/>
              </a:ext>
            </a:extLst>
          </p:cNvPr>
          <p:cNvSpPr txBox="1"/>
          <p:nvPr/>
        </p:nvSpPr>
        <p:spPr>
          <a:xfrm>
            <a:off x="2362200" y="6407008"/>
            <a:ext cx="4572000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1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Chișinău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484A66-0CEB-445D-ACE9-EA61C96AF22F}"/>
              </a:ext>
            </a:extLst>
          </p:cNvPr>
          <p:cNvSpPr txBox="1"/>
          <p:nvPr/>
        </p:nvSpPr>
        <p:spPr>
          <a:xfrm>
            <a:off x="6934200" y="525194"/>
            <a:ext cx="1940442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Disciplina:</a:t>
            </a:r>
            <a:r>
              <a:rPr lang="en-US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ASVD</a:t>
            </a:r>
            <a:endParaRPr lang="ru-MD" b="1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90AC34-0F18-5A9B-DF4F-1795668A0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2066E7F-2108-87A2-6907-D6EED5A1A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7298D-46D3-ACB5-FC86-96B6046C97C5}"/>
              </a:ext>
            </a:extLst>
          </p:cNvPr>
          <p:cNvSpPr txBox="1"/>
          <p:nvPr/>
        </p:nvSpPr>
        <p:spPr>
          <a:xfrm>
            <a:off x="1752600" y="1487762"/>
            <a:ext cx="586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5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5D3B3-9148-4F36-C7DB-41D773DF1A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56" y="1873122"/>
            <a:ext cx="6998488" cy="44344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340830-649E-D302-C57B-B249FC6C82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444" y="6329802"/>
            <a:ext cx="2209800" cy="50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142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B27D88-5794-4DEC-A7CC-D91E08740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F21367E-778B-17E6-06D0-D64F2AFE9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6296153"/>
            <a:ext cx="2057400" cy="365125"/>
          </a:xfrm>
        </p:spPr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4680F-9F56-F7ED-3F07-EE69708CAD01}"/>
              </a:ext>
            </a:extLst>
          </p:cNvPr>
          <p:cNvSpPr txBox="1"/>
          <p:nvPr/>
        </p:nvSpPr>
        <p:spPr>
          <a:xfrm>
            <a:off x="152400" y="1786631"/>
            <a:ext cx="8839200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	Посмотрим на 2 главные компоненты в последнем 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PCA-</a:t>
            </a:r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представлении данных и на тот процент исходной дисперсии в да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н</a:t>
            </a:r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ных, который они "объясняют".</a:t>
            </a:r>
            <a:endParaRPr lang="en-M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5A0627-F16E-001C-99A3-F59A35ECABCF}"/>
              </a:ext>
            </a:extLst>
          </p:cNvPr>
          <p:cNvSpPr txBox="1"/>
          <p:nvPr/>
        </p:nvSpPr>
        <p:spPr>
          <a:xfrm>
            <a:off x="1752600" y="1487762"/>
            <a:ext cx="5943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6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A38075-5AAC-6A6E-EE44-4F29E96581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4" y="5736145"/>
            <a:ext cx="7772400" cy="8646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54B1C4-13E2-4A1D-CCFA-53225CD0A4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4" y="2667000"/>
            <a:ext cx="7772400" cy="305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56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0F54C5-59C1-2070-E0E6-E1B61A099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1D0043D-3F63-8951-A207-2CF50F7AB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0F3B6F-CA9A-7168-007B-BF9A5748B8BE}"/>
              </a:ext>
            </a:extLst>
          </p:cNvPr>
          <p:cNvSpPr txBox="1"/>
          <p:nvPr/>
        </p:nvSpPr>
        <p:spPr>
          <a:xfrm>
            <a:off x="1371600" y="1524000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Пример 2 на </a:t>
            </a:r>
            <a:r>
              <a:rPr lang="ru-RU" b="1" dirty="0">
                <a:solidFill>
                  <a:srgbClr val="333333"/>
                </a:solidFill>
                <a:latin typeface=""/>
                <a:cs typeface="Calibri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  <a:cs typeface="Calibri" panose="020F0502020204030204" pitchFamily="34" charset="0"/>
              </a:rPr>
              <a:t>аборе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данных по рукописным цифрам.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(1)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EEBC12-4D0A-607E-50BE-783A495AF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14600"/>
            <a:ext cx="7772400" cy="33323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E1E3ED-7651-72C7-BA11-86EB1A935DB1}"/>
              </a:ext>
            </a:extLst>
          </p:cNvPr>
          <p:cNvSpPr txBox="1"/>
          <p:nvPr/>
        </p:nvSpPr>
        <p:spPr>
          <a:xfrm>
            <a:off x="1676400" y="1931107"/>
            <a:ext cx="7086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Р</a:t>
            </a:r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азмерность признакового пространства здесь – 64. (8 </a:t>
            </a:r>
            <a:r>
              <a:rPr lang="en-US" b="0" i="0" dirty="0">
                <a:solidFill>
                  <a:srgbClr val="333333"/>
                </a:solidFill>
                <a:effectLst/>
                <a:latin typeface="-apple-system"/>
              </a:rPr>
              <a:t>x 8)</a:t>
            </a:r>
            <a:endParaRPr lang="en-MD" dirty="0"/>
          </a:p>
        </p:txBody>
      </p:sp>
    </p:spTree>
    <p:extLst>
      <p:ext uri="{BB962C8B-B14F-4D97-AF65-F5344CB8AC3E}">
        <p14:creationId xmlns:p14="http://schemas.microsoft.com/office/powerpoint/2010/main" val="42137437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D08ED6-E6CD-EBD5-7982-DA6FDC6A0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DF12279-C988-CAF3-E855-945DB96B7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661A97-1A77-882D-E91C-DD3C974FEF4A}"/>
              </a:ext>
            </a:extLst>
          </p:cNvPr>
          <p:cNvSpPr txBox="1"/>
          <p:nvPr/>
        </p:nvSpPr>
        <p:spPr>
          <a:xfrm>
            <a:off x="1371600" y="1524000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Пример 2 на </a:t>
            </a:r>
            <a:r>
              <a:rPr lang="ru-RU" b="1" dirty="0">
                <a:solidFill>
                  <a:srgbClr val="333333"/>
                </a:solidFill>
                <a:latin typeface=""/>
                <a:cs typeface="Calibri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  <a:cs typeface="Calibri" panose="020F0502020204030204" pitchFamily="34" charset="0"/>
              </a:rPr>
              <a:t>аборе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данных по рукописным цифрам.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(2)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B02E0B-9C6C-B632-0915-E7567722D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564" y="1855727"/>
            <a:ext cx="5292871" cy="48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950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B3A99C-0E59-CBCE-06A7-F8448941C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E39DD2F-0BC2-D7F8-96A1-44136A1F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10DDB1-37AB-6E21-90C2-8687C3B0A1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/>
          <a:stretch/>
        </p:blipFill>
        <p:spPr>
          <a:xfrm>
            <a:off x="1918887" y="1893332"/>
            <a:ext cx="5306225" cy="4876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D33564-D9FE-4A05-6F77-DC4148887FC8}"/>
              </a:ext>
            </a:extLst>
          </p:cNvPr>
          <p:cNvSpPr txBox="1"/>
          <p:nvPr/>
        </p:nvSpPr>
        <p:spPr>
          <a:xfrm>
            <a:off x="1371600" y="1524000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Пример 2 на </a:t>
            </a:r>
            <a:r>
              <a:rPr lang="ru-RU" b="1" dirty="0">
                <a:solidFill>
                  <a:srgbClr val="333333"/>
                </a:solidFill>
                <a:latin typeface=""/>
                <a:cs typeface="Calibri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  <a:cs typeface="Calibri" panose="020F0502020204030204" pitchFamily="34" charset="0"/>
              </a:rPr>
              <a:t>аборе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данных по рукописным цифрам.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(3)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1972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F3AAA1-9E9D-10BB-D420-8E0AA5992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13FD35C-74F8-C826-071B-AC1D4DAEF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07791F-126B-99F5-8C01-9A8F0EDF3D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t="1366" r="980" b="2285"/>
          <a:stretch/>
        </p:blipFill>
        <p:spPr>
          <a:xfrm>
            <a:off x="1143000" y="2129251"/>
            <a:ext cx="6509529" cy="4592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70B897-DA0E-B3BE-C2AB-3B59647A0331}"/>
              </a:ext>
            </a:extLst>
          </p:cNvPr>
          <p:cNvSpPr txBox="1"/>
          <p:nvPr/>
        </p:nvSpPr>
        <p:spPr>
          <a:xfrm>
            <a:off x="1371600" y="1524000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Пример 2 на </a:t>
            </a:r>
            <a:r>
              <a:rPr lang="ru-RU" b="1" dirty="0">
                <a:solidFill>
                  <a:srgbClr val="333333"/>
                </a:solidFill>
                <a:latin typeface=""/>
                <a:cs typeface="Calibri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  <a:cs typeface="Calibri" panose="020F0502020204030204" pitchFamily="34" charset="0"/>
              </a:rPr>
              <a:t>аборе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данных по рукописным цифрам.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(4)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40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416F28-9927-D35B-1159-EE105D3AA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E89E2EA-F13C-80BD-D435-E43F532DE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B8E7D1-E57C-7525-ACEA-91A234EB339A}"/>
              </a:ext>
            </a:extLst>
          </p:cNvPr>
          <p:cNvSpPr txBox="1"/>
          <p:nvPr/>
        </p:nvSpPr>
        <p:spPr>
          <a:xfrm>
            <a:off x="2524124" y="1524000"/>
            <a:ext cx="479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Алгоритм </a:t>
            </a:r>
            <a:r>
              <a:rPr lang="en-US" sz="2400" b="1" dirty="0"/>
              <a:t>K-means </a:t>
            </a:r>
            <a:r>
              <a:rPr lang="ru-RU" sz="2400" b="1" dirty="0"/>
              <a:t>кластеризации</a:t>
            </a:r>
            <a:r>
              <a:rPr lang="en-US" sz="2400" b="1" dirty="0"/>
              <a:t> </a:t>
            </a:r>
            <a:endParaRPr lang="ru-MD" sz="2400" b="1" dirty="0"/>
          </a:p>
        </p:txBody>
      </p:sp>
      <p:sp>
        <p:nvSpPr>
          <p:cNvPr id="4" name="AutoShape 2" descr="$n$">
            <a:extLst>
              <a:ext uri="{FF2B5EF4-FFF2-40B4-BE49-F238E27FC236}">
                <a16:creationId xmlns:a16="http://schemas.microsoft.com/office/drawing/2014/main" id="{86B3F1F5-64DB-1837-41A0-DA5B0533A5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638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5" name="AutoShape 3" descr="$k, k \leq n$">
            <a:extLst>
              <a:ext uri="{FF2B5EF4-FFF2-40B4-BE49-F238E27FC236}">
                <a16:creationId xmlns:a16="http://schemas.microsoft.com/office/drawing/2014/main" id="{08D38EB9-ED51-76A6-6543-221F6FA3B7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972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7" name="AutoShape 4" descr="$k$">
            <a:extLst>
              <a:ext uri="{FF2B5EF4-FFF2-40B4-BE49-F238E27FC236}">
                <a16:creationId xmlns:a16="http://schemas.microsoft.com/office/drawing/2014/main" id="{84FE7FAE-C9B5-3167-6D4C-87E0A157C5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419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9" name="AutoShape 6" descr="$n$">
            <a:extLst>
              <a:ext uri="{FF2B5EF4-FFF2-40B4-BE49-F238E27FC236}">
                <a16:creationId xmlns:a16="http://schemas.microsoft.com/office/drawing/2014/main" id="{1C9266B9-EF4F-D493-8C8A-5B378A4488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62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10" name="AutoShape 7" descr="$k, k \leq n$">
            <a:extLst>
              <a:ext uri="{FF2B5EF4-FFF2-40B4-BE49-F238E27FC236}">
                <a16:creationId xmlns:a16="http://schemas.microsoft.com/office/drawing/2014/main" id="{CA0B696B-2D1B-6E91-692E-4970F7C59D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496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11" name="AutoShape 8" descr="$k$">
            <a:extLst>
              <a:ext uri="{FF2B5EF4-FFF2-40B4-BE49-F238E27FC236}">
                <a16:creationId xmlns:a16="http://schemas.microsoft.com/office/drawing/2014/main" id="{B0BBC8B2-E031-36A0-EE60-6F7717CA3BA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943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3D6BC3-1BB3-4C9A-3F94-A5BD756DC6F5}"/>
              </a:ext>
            </a:extLst>
          </p:cNvPr>
          <p:cNvSpPr txBox="1"/>
          <p:nvPr/>
        </p:nvSpPr>
        <p:spPr>
          <a:xfrm>
            <a:off x="342900" y="1828800"/>
            <a:ext cx="8458200" cy="4619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Выбрать количество кластеров </a:t>
            </a:r>
            <a:r>
              <a:rPr lang="en-GB" b="1" dirty="0"/>
              <a:t>k</a:t>
            </a:r>
            <a:r>
              <a:rPr lang="en-GB" dirty="0"/>
              <a:t>, </a:t>
            </a:r>
            <a:r>
              <a:rPr lang="ru-RU" dirty="0"/>
              <a:t>которое нам кажется оптимальным для наших данных.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Высыпать случайным образом в пространство наших данных </a:t>
            </a:r>
            <a:r>
              <a:rPr lang="en-GB" b="1" dirty="0"/>
              <a:t>k</a:t>
            </a:r>
            <a:r>
              <a:rPr lang="en-GB" dirty="0"/>
              <a:t> </a:t>
            </a:r>
            <a:r>
              <a:rPr lang="ru-RU" dirty="0"/>
              <a:t>точек (</a:t>
            </a:r>
            <a:r>
              <a:rPr lang="ru-RU" dirty="0" err="1"/>
              <a:t>центроидов</a:t>
            </a:r>
            <a:r>
              <a:rPr lang="ru-RU" dirty="0"/>
              <a:t>).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Для каждой точки набора данных посчитать, к какому </a:t>
            </a:r>
            <a:r>
              <a:rPr lang="ru-RU" dirty="0" err="1"/>
              <a:t>центроиду</a:t>
            </a:r>
            <a:r>
              <a:rPr lang="ru-RU" dirty="0"/>
              <a:t> она ближе.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Переместить каждый </a:t>
            </a:r>
            <a:r>
              <a:rPr lang="ru-RU" dirty="0" err="1"/>
              <a:t>центроид</a:t>
            </a:r>
            <a:r>
              <a:rPr lang="ru-RU" dirty="0"/>
              <a:t> в центр выборки, которую мы отнесли к этому </a:t>
            </a:r>
            <a:r>
              <a:rPr lang="ru-RU" dirty="0" err="1"/>
              <a:t>центроиду</a:t>
            </a:r>
            <a:r>
              <a:rPr lang="ru-RU" dirty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Повторять последние два шага фиксированное число раз, либо до тех пор пока </a:t>
            </a:r>
            <a:r>
              <a:rPr lang="ru-RU" dirty="0" err="1"/>
              <a:t>центроиды</a:t>
            </a:r>
            <a:r>
              <a:rPr lang="ru-RU" dirty="0"/>
              <a:t> не "сойдутся" (обычно это значит, что их смещение относительно предыдущего положения не превышает какого-то заранее заданного небольшого значения).</a:t>
            </a:r>
          </a:p>
        </p:txBody>
      </p:sp>
    </p:spTree>
    <p:extLst>
      <p:ext uri="{BB962C8B-B14F-4D97-AF65-F5344CB8AC3E}">
        <p14:creationId xmlns:p14="http://schemas.microsoft.com/office/powerpoint/2010/main" val="22539821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913227-E8B7-55EB-C28E-DC32FAA12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6BA8DE7-39FC-85D7-A773-B5F3ABFFD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691866-AD56-365E-BCDA-52426858D72B}"/>
              </a:ext>
            </a:extLst>
          </p:cNvPr>
          <p:cNvSpPr txBox="1"/>
          <p:nvPr/>
        </p:nvSpPr>
        <p:spPr>
          <a:xfrm>
            <a:off x="3505200" y="1524000"/>
            <a:ext cx="350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Кластеризация пример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(1)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0F4E44-B207-E196-B6B0-9E3BEC9620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6" y="2286000"/>
            <a:ext cx="7622104" cy="42529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CFA44A-C3BD-36FC-F24A-2CEBE68AD6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346" y="1981200"/>
            <a:ext cx="4084122" cy="40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058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9B24C-565C-C62D-262A-C42D040A0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7CF8FB0-836C-DECA-04BC-73C68511A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759CB4-C12C-9E92-D4F8-ABA723D73256}"/>
              </a:ext>
            </a:extLst>
          </p:cNvPr>
          <p:cNvSpPr txBox="1"/>
          <p:nvPr/>
        </p:nvSpPr>
        <p:spPr>
          <a:xfrm>
            <a:off x="2819400" y="1462560"/>
            <a:ext cx="350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Кластеризация пример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(2)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45BDC3-B6D0-765C-6534-13FA694D8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831892"/>
            <a:ext cx="6273800" cy="477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03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B3865D-BD64-CE99-9C7D-8D1AAC4BE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6D8AF95-A370-99BF-34A9-A5049F2A9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92875"/>
            <a:ext cx="2057400" cy="365125"/>
          </a:xfrm>
        </p:spPr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22DC6A-A4BE-2F71-F5A6-B97E88811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32" y="1905000"/>
            <a:ext cx="7962735" cy="4800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5A1257-B972-CAC7-5D11-70AF74674EBF}"/>
              </a:ext>
            </a:extLst>
          </p:cNvPr>
          <p:cNvSpPr txBox="1"/>
          <p:nvPr/>
        </p:nvSpPr>
        <p:spPr>
          <a:xfrm>
            <a:off x="2819399" y="1527751"/>
            <a:ext cx="350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Кластеризация пример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 (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3</a:t>
            </a:r>
            <a:r>
              <a:rPr lang="en-US" b="1" i="0" dirty="0">
                <a:solidFill>
                  <a:srgbClr val="333333"/>
                </a:solidFill>
                <a:effectLst/>
                <a:latin typeface=""/>
              </a:rPr>
              <a:t>)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2563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AFA376E-BD9D-4CA0-835D-76FE7EC1E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6791B0-3801-44C7-B6AE-4B593876D314}"/>
              </a:ext>
            </a:extLst>
          </p:cNvPr>
          <p:cNvSpPr txBox="1"/>
          <p:nvPr/>
        </p:nvSpPr>
        <p:spPr>
          <a:xfrm>
            <a:off x="3619500" y="1570810"/>
            <a:ext cx="1905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Содержание</a:t>
            </a:r>
            <a:endParaRPr lang="ru-MD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54A5B6-D1B0-3F50-9BAB-7DF583721D05}"/>
              </a:ext>
            </a:extLst>
          </p:cNvPr>
          <p:cNvSpPr txBox="1"/>
          <p:nvPr/>
        </p:nvSpPr>
        <p:spPr>
          <a:xfrm>
            <a:off x="1104900" y="2362200"/>
            <a:ext cx="693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Введение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Метод главных компонент (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PCA)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Пример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PCA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Пример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2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PCA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Python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Пример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кластеризации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Библиография</a:t>
            </a:r>
            <a:endParaRPr lang="ru-MD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4348A-B047-B579-6897-78C5BBFF2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64F815A-ECC9-E1DB-9285-BBEADCBAF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024212-E48E-A52F-CCA1-91D5DF271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" t="1125" r="869" b="1098"/>
          <a:stretch/>
        </p:blipFill>
        <p:spPr>
          <a:xfrm>
            <a:off x="1981200" y="1524000"/>
            <a:ext cx="5334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508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E6D934-2995-8D91-F300-AF48F286D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F74B2EA-EE08-BA4A-B5FD-813CAC162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138206-5374-2785-521C-CB97472B8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0" y="1862752"/>
            <a:ext cx="5930900" cy="48587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1859E8-C748-4FB0-6515-A3DB60E45049}"/>
              </a:ext>
            </a:extLst>
          </p:cNvPr>
          <p:cNvSpPr txBox="1"/>
          <p:nvPr/>
        </p:nvSpPr>
        <p:spPr>
          <a:xfrm>
            <a:off x="2209800" y="1495877"/>
            <a:ext cx="472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Анализ эффективности кластеризации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72130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DFC52C-34C6-9019-C407-4AA7BAC8E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000095A-17ED-FDDB-D059-53EE75E7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0894B9-3195-2027-BB2C-B8117A277A22}"/>
              </a:ext>
            </a:extLst>
          </p:cNvPr>
          <p:cNvSpPr txBox="1"/>
          <p:nvPr/>
        </p:nvSpPr>
        <p:spPr>
          <a:xfrm>
            <a:off x="2209800" y="1495877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"/>
              </a:rPr>
              <a:t>График эффективности кластеризации</a:t>
            </a:r>
            <a:r>
              <a:rPr lang="ru-RU" b="1" i="0" dirty="0">
                <a:solidFill>
                  <a:srgbClr val="333333"/>
                </a:solidFill>
                <a:effectLst/>
                <a:latin typeface="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AD8AA7-D390-224A-6050-06C10F1CD2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482" y="2057400"/>
            <a:ext cx="4473036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238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B2D0CA-ED68-764B-1641-C056F26D0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5E309D1-9912-821E-4B40-A1159BC18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4BCF70-9E6D-7955-BA15-6D2CFFEE95CC}"/>
              </a:ext>
            </a:extLst>
          </p:cNvPr>
          <p:cNvSpPr txBox="1"/>
          <p:nvPr/>
        </p:nvSpPr>
        <p:spPr>
          <a:xfrm>
            <a:off x="3676650" y="1535922"/>
            <a:ext cx="1790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Вывод</a:t>
            </a:r>
            <a:endParaRPr lang="ru-MD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83A81F-2365-BAC4-9DD1-55A45A7977DD}"/>
              </a:ext>
            </a:extLst>
          </p:cNvPr>
          <p:cNvSpPr txBox="1"/>
          <p:nvPr/>
        </p:nvSpPr>
        <p:spPr>
          <a:xfrm>
            <a:off x="342900" y="2057400"/>
            <a:ext cx="8458200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	</a:t>
            </a:r>
            <a:r>
              <a:rPr lang="ru-RU" dirty="0" err="1"/>
              <a:t>Агломеративный</a:t>
            </a:r>
            <a:r>
              <a:rPr lang="ru-RU" dirty="0"/>
              <a:t> </a:t>
            </a:r>
            <a:r>
              <a:rPr lang="ru-RU" dirty="0" err="1"/>
              <a:t>Кластеринг</a:t>
            </a:r>
            <a:r>
              <a:rPr lang="ru-RU" dirty="0"/>
              <a:t> (</a:t>
            </a:r>
            <a:r>
              <a:rPr lang="en-GB" dirty="0"/>
              <a:t>Agglomerative Clustering</a:t>
            </a:r>
            <a:r>
              <a:rPr lang="ru-RU" dirty="0"/>
              <a:t>) полезен для задач, где важно поддерживать однородность и разделение кластеров. </a:t>
            </a:r>
            <a:r>
              <a:rPr lang="en-GB" dirty="0"/>
              <a:t>K-means </a:t>
            </a:r>
            <a:r>
              <a:rPr lang="ru-RU" dirty="0"/>
              <a:t>и Спектральный </a:t>
            </a:r>
            <a:r>
              <a:rPr lang="ru-RU" dirty="0" err="1"/>
              <a:t>кластеринг</a:t>
            </a:r>
            <a:r>
              <a:rPr lang="ru-RU" dirty="0"/>
              <a:t> (</a:t>
            </a:r>
            <a:r>
              <a:rPr lang="en-GB" dirty="0"/>
              <a:t>Spectral Clustering</a:t>
            </a:r>
            <a:r>
              <a:rPr lang="ru-RU" dirty="0"/>
              <a:t>)</a:t>
            </a:r>
            <a:r>
              <a:rPr lang="en-GB" dirty="0"/>
              <a:t> </a:t>
            </a:r>
            <a:r>
              <a:rPr lang="ru-RU" dirty="0"/>
              <a:t>хороши для задач, где важна высокая информационная ценность. </a:t>
            </a:r>
            <a:r>
              <a:rPr lang="ru-RU" dirty="0" err="1"/>
              <a:t>Афинити</a:t>
            </a:r>
            <a:r>
              <a:rPr lang="ru-RU" dirty="0"/>
              <a:t> </a:t>
            </a:r>
            <a:r>
              <a:rPr lang="ru-RU" dirty="0" err="1"/>
              <a:t>Пропагейшн</a:t>
            </a:r>
            <a:r>
              <a:rPr lang="ru-RU" dirty="0"/>
              <a:t> (</a:t>
            </a:r>
            <a:r>
              <a:rPr lang="en-GB" dirty="0"/>
              <a:t>Affinity Propagation</a:t>
            </a:r>
            <a:r>
              <a:rPr lang="ru-RU" dirty="0"/>
              <a:t>)</a:t>
            </a:r>
            <a:r>
              <a:rPr lang="en-GB" dirty="0"/>
              <a:t> </a:t>
            </a:r>
            <a:r>
              <a:rPr lang="ru-RU" dirty="0"/>
              <a:t>полезен для задач с фокусом на однородность, но не всегда хорошо разделяет классы.</a:t>
            </a:r>
          </a:p>
          <a:p>
            <a:pPr>
              <a:lnSpc>
                <a:spcPct val="150000"/>
              </a:lnSpc>
            </a:pPr>
            <a:r>
              <a:rPr lang="ru-RU" dirty="0"/>
              <a:t>	Метод главных компонент (</a:t>
            </a:r>
            <a:r>
              <a:rPr lang="en-GB" dirty="0"/>
              <a:t>PCA</a:t>
            </a:r>
            <a:r>
              <a:rPr lang="ru-RU" dirty="0"/>
              <a:t>)</a:t>
            </a:r>
            <a:r>
              <a:rPr lang="en-GB" dirty="0"/>
              <a:t> </a:t>
            </a:r>
            <a:r>
              <a:rPr lang="ru-RU" dirty="0"/>
              <a:t>эффективно снижает размерность данных, упрощая анализ и визуализацию многомерных данных. На графике накопленной дисперсии видно, что первые главные компоненты объясняют большую часть вариации в данных.</a:t>
            </a:r>
            <a:endParaRPr lang="en-MD" dirty="0"/>
          </a:p>
        </p:txBody>
      </p:sp>
    </p:spTree>
    <p:extLst>
      <p:ext uri="{BB962C8B-B14F-4D97-AF65-F5344CB8AC3E}">
        <p14:creationId xmlns:p14="http://schemas.microsoft.com/office/powerpoint/2010/main" val="14576554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AFA376E-BD9D-4CA0-835D-76FE7EC1E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706BE7-F039-28E1-086D-7269BF0099E4}"/>
              </a:ext>
            </a:extLst>
          </p:cNvPr>
          <p:cNvSpPr txBox="1"/>
          <p:nvPr/>
        </p:nvSpPr>
        <p:spPr>
          <a:xfrm>
            <a:off x="1066800" y="2314656"/>
            <a:ext cx="7010400" cy="2228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Математическая теория</a:t>
            </a:r>
            <a:r>
              <a:rPr lang="ru-MD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PCA - 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https://www.youtube.com/watch?v=IwImj1A2GJY</a:t>
            </a:r>
            <a:r>
              <a:rPr lang="ru-RU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ru-RU" sz="16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Статья по кластеризации 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https://habr.com/ru/companies/ods/articles/325654/</a:t>
            </a:r>
            <a:r>
              <a:rPr lang="ru-RU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ru-MD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Код для второго примера на 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Python</a:t>
            </a:r>
            <a:r>
              <a:rPr lang="ru-MD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https://colab.research.google.com/drive/17zlz842BH6qNKGKd17nv6EZ2iFGhrGDv?usp=sharing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0" algn="just">
              <a:lnSpc>
                <a:spcPct val="150000"/>
              </a:lnSpc>
            </a:pPr>
            <a:endParaRPr lang="en-US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55ED6-FA88-7660-AE63-B2C604AF7389}"/>
              </a:ext>
            </a:extLst>
          </p:cNvPr>
          <p:cNvSpPr txBox="1"/>
          <p:nvPr/>
        </p:nvSpPr>
        <p:spPr>
          <a:xfrm>
            <a:off x="2209800" y="1524000"/>
            <a:ext cx="4572000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ru-RU" sz="20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Библиография</a:t>
            </a:r>
            <a:endParaRPr lang="ru-MD" sz="1800" b="1" kern="100" dirty="0">
              <a:solidFill>
                <a:srgbClr val="2F549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604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837043-6CA5-D5B3-559D-A670D3BA0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879E9AD-740A-873D-AC46-00A981788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49D949-E511-17F1-A680-DA440D1B18BF}"/>
              </a:ext>
            </a:extLst>
          </p:cNvPr>
          <p:cNvSpPr txBox="1"/>
          <p:nvPr/>
        </p:nvSpPr>
        <p:spPr>
          <a:xfrm>
            <a:off x="3886200" y="1524000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</a:rPr>
              <a:t>Введение</a:t>
            </a:r>
            <a:r>
              <a:rPr lang="en-US" sz="1800" b="1" dirty="0">
                <a:latin typeface="+mn-lt"/>
              </a:rPr>
              <a:t> </a:t>
            </a:r>
            <a:endParaRPr lang="ru-M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0DE7C3-3A38-EC8A-9FD4-8054ED9DCEE0}"/>
              </a:ext>
            </a:extLst>
          </p:cNvPr>
          <p:cNvSpPr txBox="1"/>
          <p:nvPr/>
        </p:nvSpPr>
        <p:spPr>
          <a:xfrm>
            <a:off x="144485" y="1986655"/>
            <a:ext cx="8855030" cy="337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	Кластеризация и снижение размерности это методы обучения без учителя не требуют разметки данных, что позволяет работать с огромными объёмами информации. Однако оценивать качество таких методов сложнее, так как нет привычных метрик, как в задачах классификации и регрессии.</a:t>
            </a:r>
          </a:p>
          <a:p>
            <a:pPr algn="just">
              <a:lnSpc>
                <a:spcPct val="150000"/>
              </a:lnSpc>
            </a:pPr>
            <a:r>
              <a:rPr lang="ru-RU" dirty="0"/>
              <a:t>	Одна из ключевых задач в этом подходе — снижение размерности данных. Оно помогает визуализировать информацию (например, с помощью </a:t>
            </a:r>
            <a:r>
              <a:rPr lang="en-GB" dirty="0"/>
              <a:t>t-SNE) </a:t>
            </a:r>
            <a:r>
              <a:rPr lang="ru-RU" dirty="0"/>
              <a:t>и убрать лишние коррелированные признаки, делая данные более пригодными для последующего обучения моделей.</a:t>
            </a:r>
          </a:p>
        </p:txBody>
      </p:sp>
    </p:spTree>
    <p:extLst>
      <p:ext uri="{BB962C8B-B14F-4D97-AF65-F5344CB8AC3E}">
        <p14:creationId xmlns:p14="http://schemas.microsoft.com/office/powerpoint/2010/main" val="41765145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F445059-3A00-7E2A-ECE6-308D42786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799" y="2648261"/>
            <a:ext cx="3954201" cy="395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AFA376E-BD9D-4CA0-835D-76FE7EC1E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B33EF2-DB04-CCA6-AF82-9B0C831FB032}"/>
              </a:ext>
            </a:extLst>
          </p:cNvPr>
          <p:cNvSpPr txBox="1"/>
          <p:nvPr/>
        </p:nvSpPr>
        <p:spPr>
          <a:xfrm>
            <a:off x="2713299" y="1530078"/>
            <a:ext cx="495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Метод главных компонент (</a:t>
            </a:r>
            <a:r>
              <a:rPr lang="en-US" sz="2400" b="1" dirty="0"/>
              <a:t>PCA)</a:t>
            </a:r>
            <a:endParaRPr lang="ru-RU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11830E-D1E3-99D1-AB89-7719487009EC}"/>
              </a:ext>
            </a:extLst>
          </p:cNvPr>
          <p:cNvSpPr txBox="1"/>
          <p:nvPr/>
        </p:nvSpPr>
        <p:spPr>
          <a:xfrm>
            <a:off x="158750" y="1972270"/>
            <a:ext cx="8826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	</a:t>
            </a:r>
            <a:r>
              <a:rPr lang="ru-RU" dirty="0"/>
              <a:t>Метод главных компонент (</a:t>
            </a:r>
            <a:r>
              <a:rPr lang="en-GB" dirty="0"/>
              <a:t>Principal Component Analysis) — </a:t>
            </a:r>
            <a:r>
              <a:rPr lang="ru-RU" dirty="0"/>
              <a:t>один из самых интуитивно простых и часто используемых методов для снижения размерности данных и проекции</a:t>
            </a:r>
            <a:r>
              <a:rPr lang="en-US" dirty="0"/>
              <a:t>. </a:t>
            </a:r>
            <a:endParaRPr lang="en-M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6E97D2-27E3-64FD-7AB2-085E86D933A1}"/>
              </a:ext>
            </a:extLst>
          </p:cNvPr>
          <p:cNvSpPr txBox="1"/>
          <p:nvPr/>
        </p:nvSpPr>
        <p:spPr>
          <a:xfrm>
            <a:off x="158750" y="2878291"/>
            <a:ext cx="533136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Мы ищем такую систему координат, где оси этого эллипсоида будут совпадать с новыми осями пространства.</a:t>
            </a:r>
          </a:p>
          <a:p>
            <a:endParaRPr lang="ru-RU" dirty="0"/>
          </a:p>
          <a:p>
            <a:r>
              <a:rPr lang="ru-RU" dirty="0"/>
              <a:t>Это помогает нам избавиться от сильно скоррелированных признаков, так как новые оси</a:t>
            </a:r>
            <a:r>
              <a:rPr lang="en-US" dirty="0"/>
              <a:t> </a:t>
            </a:r>
            <a:r>
              <a:rPr lang="ru-RU" dirty="0"/>
              <a:t>будут независимы друг от друга.</a:t>
            </a:r>
          </a:p>
          <a:p>
            <a:r>
              <a:rPr lang="ru-RU" dirty="0"/>
              <a:t>В исходном пространстве у эллипсоида столько же измерений, сколько у данных</a:t>
            </a:r>
          </a:p>
          <a:p>
            <a:endParaRPr lang="ru-RU" dirty="0"/>
          </a:p>
          <a:p>
            <a:r>
              <a:rPr lang="ru-RU" dirty="0"/>
              <a:t>Мы будем делать это последовательно, каждый раз выбирая направление, вдоль которого разброс (дисперсия) данных максимален.</a:t>
            </a:r>
          </a:p>
        </p:txBody>
      </p:sp>
    </p:spTree>
    <p:extLst>
      <p:ext uri="{BB962C8B-B14F-4D97-AF65-F5344CB8AC3E}">
        <p14:creationId xmlns:p14="http://schemas.microsoft.com/office/powerpoint/2010/main" val="29624247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6B9188-ACBA-E41B-0FFA-412578CCD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E662AC3-94ED-5A83-B562-CE58FAD2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70D8D-9B89-592D-E99A-B63E3FD78A18}"/>
              </a:ext>
            </a:extLst>
          </p:cNvPr>
          <p:cNvSpPr txBox="1"/>
          <p:nvPr/>
        </p:nvSpPr>
        <p:spPr>
          <a:xfrm>
            <a:off x="2524125" y="1524000"/>
            <a:ext cx="409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Математическая модель</a:t>
            </a:r>
            <a:endParaRPr lang="ru-MD" sz="2400" b="1" dirty="0"/>
          </a:p>
        </p:txBody>
      </p:sp>
      <p:sp>
        <p:nvSpPr>
          <p:cNvPr id="4" name="AutoShape 2" descr="$n$">
            <a:extLst>
              <a:ext uri="{FF2B5EF4-FFF2-40B4-BE49-F238E27FC236}">
                <a16:creationId xmlns:a16="http://schemas.microsoft.com/office/drawing/2014/main" id="{DBD78006-9198-8D08-7D8C-2157A98188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638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5" name="AutoShape 3" descr="$k, k \leq n$">
            <a:extLst>
              <a:ext uri="{FF2B5EF4-FFF2-40B4-BE49-F238E27FC236}">
                <a16:creationId xmlns:a16="http://schemas.microsoft.com/office/drawing/2014/main" id="{EC82E334-B941-31A4-936C-EF66D75946C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972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7" name="AutoShape 4" descr="$k$">
            <a:extLst>
              <a:ext uri="{FF2B5EF4-FFF2-40B4-BE49-F238E27FC236}">
                <a16:creationId xmlns:a16="http://schemas.microsoft.com/office/drawing/2014/main" id="{F03C7B44-0C16-D0B6-B37E-A9D4BEFF77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419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9" name="AutoShape 6" descr="$n$">
            <a:extLst>
              <a:ext uri="{FF2B5EF4-FFF2-40B4-BE49-F238E27FC236}">
                <a16:creationId xmlns:a16="http://schemas.microsoft.com/office/drawing/2014/main" id="{AC95E578-5E7D-4032-BADB-012F5F2560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62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10" name="AutoShape 7" descr="$k, k \leq n$">
            <a:extLst>
              <a:ext uri="{FF2B5EF4-FFF2-40B4-BE49-F238E27FC236}">
                <a16:creationId xmlns:a16="http://schemas.microsoft.com/office/drawing/2014/main" id="{CB3BBA1E-F54E-6336-7A1D-4F2F682E4F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496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11" name="AutoShape 8" descr="$k$">
            <a:extLst>
              <a:ext uri="{FF2B5EF4-FFF2-40B4-BE49-F238E27FC236}">
                <a16:creationId xmlns:a16="http://schemas.microsoft.com/office/drawing/2014/main" id="{939BA9EC-D1AC-8401-77BC-069FA73C94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943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073EAE-1308-2DEA-D5CC-3DDD1A7C5D13}"/>
              </a:ext>
            </a:extLst>
          </p:cNvPr>
          <p:cNvSpPr txBox="1"/>
          <p:nvPr/>
        </p:nvSpPr>
        <p:spPr>
          <a:xfrm>
            <a:off x="381000" y="1838702"/>
            <a:ext cx="8382000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Чтобы снизить размерность наших данных из </a:t>
            </a:r>
            <a:r>
              <a:rPr lang="en-US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ru-RU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в </a:t>
            </a:r>
            <a:r>
              <a:rPr lang="en-US" dirty="0">
                <a:solidFill>
                  <a:srgbClr val="0E0E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k, k&lt;=n</a:t>
            </a:r>
            <a:r>
              <a:rPr lang="ru-RU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, нам нужно выбрать топ-</a:t>
            </a:r>
            <a:r>
              <a:rPr lang="en-GB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 </a:t>
            </a:r>
            <a:r>
              <a:rPr lang="ru-RU" b="0" i="0" dirty="0">
                <a:solidFill>
                  <a:srgbClr val="0E0E0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осей такого эллипсоида, отсортированные по убыванию по дисперсии вдоль осей.</a:t>
            </a:r>
            <a:endParaRPr lang="en-MD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19A8374-4F80-6C50-33E9-F803F01C26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89" y="3621565"/>
            <a:ext cx="7589372" cy="77973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E9D190A-49C3-7CD2-FFD6-2EF80F9DA7BC}"/>
              </a:ext>
            </a:extLst>
          </p:cNvPr>
          <p:cNvSpPr txBox="1"/>
          <p:nvPr/>
        </p:nvSpPr>
        <p:spPr>
          <a:xfrm>
            <a:off x="352986" y="3116120"/>
            <a:ext cx="7098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	П</a:t>
            </a:r>
            <a:r>
              <a:rPr lang="ru-RU" b="0" i="0" dirty="0">
                <a:solidFill>
                  <a:srgbClr val="333333"/>
                </a:solidFill>
                <a:effectLst/>
                <a:latin typeface="-apple-system"/>
              </a:rPr>
              <a:t>осчитаем дисперсии и ковариации исходных признаков, </a:t>
            </a:r>
            <a:endParaRPr lang="en-MD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4E3C8853-74EE-347D-36B5-15E6BFC3E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0" y="3413474"/>
            <a:ext cx="4140200" cy="36256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D5D898C-F42F-5450-FC27-E54D1E2995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0" y="4292982"/>
            <a:ext cx="8735524" cy="6858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94E32AA-351C-B262-B0C4-7BCE99240C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5" y="4639161"/>
            <a:ext cx="3670300" cy="6858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7A03D09-B069-EB9F-10AB-DA252A8DED22}"/>
              </a:ext>
            </a:extLst>
          </p:cNvPr>
          <p:cNvSpPr txBox="1"/>
          <p:nvPr/>
        </p:nvSpPr>
        <p:spPr>
          <a:xfrm>
            <a:off x="377780" y="5239173"/>
            <a:ext cx="8137570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	Таким образом главные компоненты, на которые мы бы хотели спроецировать наши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данные</a:t>
            </a:r>
            <a:r>
              <a:rPr lang="ru-RU" dirty="0"/>
              <a:t>, являются просто собственными векторами соответствующих топ-</a:t>
            </a:r>
            <a:r>
              <a:rPr lang="en-GB" dirty="0"/>
              <a:t>k </a:t>
            </a:r>
            <a:r>
              <a:rPr lang="ru-RU" dirty="0"/>
              <a:t>штук собственных значений этой матрицы.</a:t>
            </a:r>
          </a:p>
        </p:txBody>
      </p:sp>
    </p:spTree>
    <p:extLst>
      <p:ext uri="{BB962C8B-B14F-4D97-AF65-F5344CB8AC3E}">
        <p14:creationId xmlns:p14="http://schemas.microsoft.com/office/powerpoint/2010/main" val="28329158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DAC0C6-31C0-E71A-49DF-971E2A11F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642460F-63DB-83E3-ED01-DDEC9A6392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 r="8696"/>
          <a:stretch/>
        </p:blipFill>
        <p:spPr>
          <a:xfrm>
            <a:off x="5638800" y="2013710"/>
            <a:ext cx="3481589" cy="41584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F4EBA3-A94E-23F8-C32E-E74BF1D69A00}"/>
              </a:ext>
            </a:extLst>
          </p:cNvPr>
          <p:cNvSpPr txBox="1"/>
          <p:nvPr/>
        </p:nvSpPr>
        <p:spPr>
          <a:xfrm>
            <a:off x="1740794" y="1504890"/>
            <a:ext cx="5638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(1)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158615-0AF9-27DD-58A3-034C79434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1" y="1853618"/>
            <a:ext cx="5664021" cy="4928182"/>
          </a:xfrm>
          <a:prstGeom prst="rect">
            <a:avLst/>
          </a:prstGeom>
        </p:spPr>
      </p:pic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id="{E630BB2F-0764-81F7-4565-5A62F1D85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0404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F95D55-873B-0420-7E39-7CA6E2295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154683-C841-8F0C-DB57-0C3B7CB36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4FB47-6118-1077-266C-49FE28E122C6}"/>
              </a:ext>
            </a:extLst>
          </p:cNvPr>
          <p:cNvSpPr txBox="1"/>
          <p:nvPr/>
        </p:nvSpPr>
        <p:spPr>
          <a:xfrm>
            <a:off x="1752600" y="1487762"/>
            <a:ext cx="5943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709ABD-70B3-6268-F467-08AE67815218}"/>
              </a:ext>
            </a:extLst>
          </p:cNvPr>
          <p:cNvSpPr txBox="1"/>
          <p:nvPr/>
        </p:nvSpPr>
        <p:spPr>
          <a:xfrm>
            <a:off x="11806" y="1863187"/>
            <a:ext cx="9132194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MD" dirty="0"/>
              <a:t>Теперь посмотрим, насколько PCA улучшит результаты для модели, которая в данном случае плохо справится с классификацией из-за того, что у неё не хватит сложности для описания данных: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BB6428-B7C2-D652-B606-C59F4827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159055"/>
            <a:ext cx="6660137" cy="35506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63BAD7-DDC6-D482-3BDB-A9D666852F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532" y="5370238"/>
            <a:ext cx="2491868" cy="4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5446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B68F5E-A804-F4B4-57F0-36E929D16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57F6C6C-7E15-B64B-3178-A5407901C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C7FBB1-E94B-291E-C621-1F3B0426C8E7}"/>
              </a:ext>
            </a:extLst>
          </p:cNvPr>
          <p:cNvSpPr txBox="1"/>
          <p:nvPr/>
        </p:nvSpPr>
        <p:spPr>
          <a:xfrm>
            <a:off x="1752600" y="1487762"/>
            <a:ext cx="586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(3)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EDBF98-6E9D-EB9B-4381-D6094F00A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8" y="2247723"/>
            <a:ext cx="7518083" cy="41767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7755E5-01D3-91F7-2E16-64A934559DC6}"/>
              </a:ext>
            </a:extLst>
          </p:cNvPr>
          <p:cNvSpPr txBox="1"/>
          <p:nvPr/>
        </p:nvSpPr>
        <p:spPr>
          <a:xfrm>
            <a:off x="990600" y="1851726"/>
            <a:ext cx="73404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Снижаем размерность для наших данных до двух основных компонент:</a:t>
            </a:r>
            <a:endParaRPr lang="en-MD" dirty="0"/>
          </a:p>
        </p:txBody>
      </p:sp>
    </p:spTree>
    <p:extLst>
      <p:ext uri="{BB962C8B-B14F-4D97-AF65-F5344CB8AC3E}">
        <p14:creationId xmlns:p14="http://schemas.microsoft.com/office/powerpoint/2010/main" val="25679099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9F1A43-8667-A341-E622-34DDF8CBA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2CACBC-CCDF-F41B-EE84-FAC71B37B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C606A-6294-404B-9C84-3FCB41693FF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1C7E8E-7A68-A89E-B249-BCED050F7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816" y="1891229"/>
            <a:ext cx="5372368" cy="4890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D11672-FE5B-1543-5A5E-FD8FEB33C207}"/>
              </a:ext>
            </a:extLst>
          </p:cNvPr>
          <p:cNvSpPr txBox="1"/>
          <p:nvPr/>
        </p:nvSpPr>
        <p:spPr>
          <a:xfrm>
            <a:off x="1752600" y="1487762"/>
            <a:ext cx="5943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Пример</a:t>
            </a:r>
            <a:r>
              <a:rPr lang="en-US" b="1" dirty="0">
                <a:solidFill>
                  <a:srgbClr val="333333"/>
                </a:solidFill>
                <a:latin typeface="Fira Sans" panose="020F0502020204030204" pitchFamily="34" charset="0"/>
              </a:rPr>
              <a:t> 1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PCA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Fira Sans" panose="020F0502020204030204" pitchFamily="34" charset="0"/>
              </a:rPr>
              <a:t>по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Fira Sans" panose="020F0502020204030204" pitchFamily="34" charset="0"/>
              </a:rPr>
              <a:t>н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абору данных цветков ириса (</a:t>
            </a:r>
            <a:r>
              <a:rPr lang="en-US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4</a:t>
            </a:r>
            <a:r>
              <a:rPr lang="ru-RU" b="1" i="0" dirty="0">
                <a:solidFill>
                  <a:srgbClr val="333333"/>
                </a:solidFill>
                <a:effectLst/>
                <a:latin typeface="Fira Sans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85831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{34EB3314-B828-754F-B634-4A84D723FA07}tf10001124</Template>
  <TotalTime>6027</TotalTime>
  <Words>968</Words>
  <Application>Microsoft Macintosh PowerPoint</Application>
  <PresentationFormat>On-screen Show (4:3)</PresentationFormat>
  <Paragraphs>89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-apple-system</vt:lpstr>
      <vt:lpstr>Arial</vt:lpstr>
      <vt:lpstr>Calibri</vt:lpstr>
      <vt:lpstr>Calibri Light</vt:lpstr>
      <vt:lpstr>Fira Sans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serghei.aladin@gmail.com</dc:creator>
  <cp:lastModifiedBy>Alexandr Moroz</cp:lastModifiedBy>
  <cp:revision>80</cp:revision>
  <cp:lastPrinted>1601-01-01T00:00:00Z</cp:lastPrinted>
  <dcterms:created xsi:type="dcterms:W3CDTF">2016-11-09T12:50:21Z</dcterms:created>
  <dcterms:modified xsi:type="dcterms:W3CDTF">2025-03-11T21:59:01Z</dcterms:modified>
</cp:coreProperties>
</file>