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ublic Sans" charset="1" panose="00000000000000000000"/>
      <p:regular r:id="rId15"/>
    </p:embeddedFont>
    <p:embeddedFont>
      <p:font typeface="Public Sans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2221" y="1244041"/>
            <a:ext cx="7832374" cy="8141817"/>
            <a:chOff x="0" y="0"/>
            <a:chExt cx="10443166" cy="1085575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27000" y="916503"/>
              <a:ext cx="10316166" cy="783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99"/>
                </a:lnSpc>
              </a:pPr>
              <a:r>
                <a:rPr lang="en-US" sz="69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Organizarea și curățarea datelor:</a:t>
              </a:r>
              <a:r>
                <a:rPr lang="en-US" sz="6999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Identificarea și eliminarea valorilor lipsă sau anomaliilor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27000" y="9714873"/>
              <a:ext cx="10316166" cy="1140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Proiect realizat de Vartic Olesea, SD-231</a:t>
              </a:r>
            </a:p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Profesor Marusic Galina, dr.conf. univ.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27000" y="-57150"/>
              <a:ext cx="10316166" cy="5033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b="true">
                  <a:solidFill>
                    <a:srgbClr val="FA632A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CURS ANALIZA STATISTICĂ ȘI VIZUALIZAREA DATELOR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0" y="9088804"/>
              <a:ext cx="10316166" cy="0"/>
            </a:xfrm>
            <a:prstGeom prst="line">
              <a:avLst/>
            </a:prstGeom>
            <a:ln cap="flat" w="139700">
              <a:solidFill>
                <a:srgbClr val="FA632A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9545270" y="1028700"/>
            <a:ext cx="8115300" cy="8115300"/>
            <a:chOff x="0" y="0"/>
            <a:chExt cx="10820400" cy="10820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20400" cy="10820400"/>
            </a:xfrm>
            <a:custGeom>
              <a:avLst/>
              <a:gdLst/>
              <a:ahLst/>
              <a:cxnLst/>
              <a:rect r="r" b="b" t="t" l="l"/>
              <a:pathLst>
                <a:path h="10820400" w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83144" y="1719734"/>
            <a:ext cx="12753867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Cuprins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013585" y="4213710"/>
            <a:ext cx="4880089" cy="762000"/>
            <a:chOff x="0" y="0"/>
            <a:chExt cx="6506785" cy="10160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01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636110" y="218017"/>
              <a:ext cx="4870675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Introducere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13585" y="6081223"/>
            <a:ext cx="4880089" cy="979488"/>
            <a:chOff x="0" y="0"/>
            <a:chExt cx="6506785" cy="130598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636110" y="218017"/>
              <a:ext cx="4870675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Identificarea valorilor lipsă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26481" y="4213710"/>
            <a:ext cx="4880089" cy="979488"/>
            <a:chOff x="0" y="0"/>
            <a:chExt cx="6506785" cy="130598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04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636110" y="218017"/>
              <a:ext cx="4870675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Detectarea anomaliilor (outliers)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26481" y="6081223"/>
            <a:ext cx="4880089" cy="762000"/>
            <a:chOff x="0" y="0"/>
            <a:chExt cx="6506785" cy="101600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05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636110" y="218017"/>
              <a:ext cx="4870675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Tratarea anomaliilor</a:t>
              </a:r>
            </a:p>
          </p:txBody>
        </p:sp>
      </p:grpSp>
      <p:sp>
        <p:nvSpPr>
          <p:cNvPr name="AutoShape 15" id="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3144" y="3153247"/>
            <a:ext cx="10961021" cy="0"/>
          </a:xfrm>
          <a:prstGeom prst="line">
            <a:avLst/>
          </a:prstGeom>
          <a:ln cap="flat" w="104775">
            <a:solidFill>
              <a:srgbClr val="FA63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7449800" y="93916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A632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013585" y="7852873"/>
            <a:ext cx="4880089" cy="979488"/>
            <a:chOff x="0" y="0"/>
            <a:chExt cx="6506785" cy="130598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03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636110" y="218017"/>
              <a:ext cx="4870675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Eliminarea sau tratarea valorilor lipsă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226481" y="7852873"/>
            <a:ext cx="4880089" cy="979488"/>
            <a:chOff x="0" y="0"/>
            <a:chExt cx="6506785" cy="1305983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06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636110" y="218017"/>
              <a:ext cx="4870675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Standardizarea și normalizarea datelor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04438" y="1759695"/>
            <a:ext cx="8515510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În analiza datelor, curățarea datelor este un pas esențial pentru a asigura acuratețea și fiabilitatea rezultatelor.  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Valori lipsă și anomalii (outliers) pot distorsiona analizele și modelele predictive.</a:t>
            </a:r>
          </a:p>
          <a:p>
            <a:pPr algn="l">
              <a:lnSpc>
                <a:spcPts val="390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8564635" y="5683995"/>
            <a:ext cx="8515510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Scopul acestei prezentări este de a învăța metode eficiente pentru: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Identificarea și tratarea valorilor lipsă.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Detectarea și eliminarea anomaliilor.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Aplicarea tehnicilor de standardizare și normalizare pentru a îmbunătăți calitatea datelor.</a:t>
            </a:r>
          </a:p>
          <a:p>
            <a:pPr algn="l">
              <a:lnSpc>
                <a:spcPts val="3900"/>
              </a:lnSpc>
            </a:pPr>
          </a:p>
        </p:txBody>
      </p:sp>
      <p:sp>
        <p:nvSpPr>
          <p:cNvPr name="AutoShape 4" id="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4635" y="5143500"/>
            <a:ext cx="9723365" cy="0"/>
          </a:xfrm>
          <a:prstGeom prst="line">
            <a:avLst/>
          </a:prstGeom>
          <a:ln cap="rnd" w="9525">
            <a:solidFill>
              <a:srgbClr val="14110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365164" y="1807320"/>
            <a:ext cx="5905601" cy="3233266"/>
            <a:chOff x="0" y="0"/>
            <a:chExt cx="7874134" cy="431102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407635" y="-9525"/>
              <a:ext cx="7134506" cy="1546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120"/>
                </a:lnSpc>
              </a:pPr>
              <a:r>
                <a:rPr lang="en-US" sz="76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Introducere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407635" y="2332996"/>
              <a:ext cx="7134506" cy="197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Instrument utilizat: </a:t>
              </a:r>
            </a:p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Limbajul R pentru procesarea și vizualizarea datelor.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0" y="1864334"/>
              <a:ext cx="7874134" cy="0"/>
            </a:xfrm>
            <a:prstGeom prst="line">
              <a:avLst/>
            </a:prstGeom>
            <a:ln cap="flat" w="139700">
              <a:solidFill>
                <a:srgbClr val="FA632A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17449800" y="93916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A632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63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757886"/>
            <a:ext cx="8573753" cy="7992539"/>
          </a:xfrm>
          <a:custGeom>
            <a:avLst/>
            <a:gdLst/>
            <a:ahLst/>
            <a:cxnLst/>
            <a:rect r="r" b="b" t="t" l="l"/>
            <a:pathLst>
              <a:path h="7992539" w="8573753">
                <a:moveTo>
                  <a:pt x="0" y="0"/>
                </a:moveTo>
                <a:lnTo>
                  <a:pt x="8573753" y="0"/>
                </a:lnTo>
                <a:lnTo>
                  <a:pt x="8573753" y="7992539"/>
                </a:lnTo>
                <a:lnTo>
                  <a:pt x="0" y="7992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8" t="0" r="-5456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18195" y="-6908"/>
            <a:ext cx="1265161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Identificarea valorilor lipsă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449800" y="93916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A632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09443" y="1568786"/>
            <a:ext cx="8707045" cy="1451351"/>
            <a:chOff x="0" y="0"/>
            <a:chExt cx="11609393" cy="193513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1397956" cy="942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5"/>
                </a:lnSpc>
              </a:pPr>
              <a:r>
                <a:rPr lang="en-US" sz="442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829935" y="140105"/>
              <a:ext cx="9779458" cy="17950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7"/>
                </a:lnSpc>
              </a:pP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Am definit un set de date cu trei coloane: ID, Varsta și Venit. Acest set conține valori lipsă (NA) în coloanele Varsta și Venit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09443" y="3286135"/>
            <a:ext cx="8707045" cy="1451351"/>
            <a:chOff x="0" y="0"/>
            <a:chExt cx="11609393" cy="193513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1397956" cy="942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5"/>
                </a:lnSpc>
              </a:pPr>
              <a:r>
                <a:rPr lang="en-US" sz="442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829935" y="140105"/>
              <a:ext cx="9779458" cy="17950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7"/>
                </a:lnSpc>
              </a:pP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Folosind funcția summary(), putem obține o descriere detaliată a datelor, inclusiv informații despre valorile lipsă (NA)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09443" y="4949014"/>
            <a:ext cx="8707045" cy="2811333"/>
            <a:chOff x="0" y="0"/>
            <a:chExt cx="11609393" cy="374844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1397956" cy="942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5"/>
                </a:lnSpc>
              </a:pPr>
              <a:r>
                <a:rPr lang="en-US" sz="442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03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829935" y="140105"/>
              <a:ext cx="9779458" cy="3608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7"/>
                </a:lnSpc>
              </a:pP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Valorile minime, maxime, primul și al treilea quartil (valoarea de la 25% din datele ordonate și</a:t>
              </a: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75% din datele ordonate) , mediana și media oferă o imagine de ansamblu a distribuției datelor și a variabilității acestora.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909443" y="8169922"/>
            <a:ext cx="8707045" cy="1451351"/>
            <a:chOff x="0" y="0"/>
            <a:chExt cx="11609393" cy="193513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1397956" cy="942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5"/>
                </a:lnSpc>
              </a:pPr>
              <a:r>
                <a:rPr lang="en-US" sz="442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04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829935" y="140105"/>
              <a:ext cx="9779458" cy="17950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7"/>
                </a:lnSpc>
              </a:pP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Funcția is.na() returnează un set de valori TRUE/FALSE care indică dacă o valoare într-o celulă este lipsă (NA). 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257727" y="9731375"/>
            <a:ext cx="717521" cy="385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2418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8527" y="2321040"/>
            <a:ext cx="9279473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 descr="a black and white icon of a bar graph"/>
          <p:cNvSpPr/>
          <p:nvPr/>
        </p:nvSpPr>
        <p:spPr>
          <a:xfrm flipH="false" flipV="false" rot="0">
            <a:off x="7658274" y="5143500"/>
            <a:ext cx="718715" cy="543610"/>
          </a:xfrm>
          <a:custGeom>
            <a:avLst/>
            <a:gdLst/>
            <a:ahLst/>
            <a:cxnLst/>
            <a:rect r="r" b="b" t="t" l="l"/>
            <a:pathLst>
              <a:path h="543610" w="718715">
                <a:moveTo>
                  <a:pt x="0" y="0"/>
                </a:moveTo>
                <a:lnTo>
                  <a:pt x="718714" y="0"/>
                </a:lnTo>
                <a:lnTo>
                  <a:pt x="718714" y="543610"/>
                </a:lnTo>
                <a:lnTo>
                  <a:pt x="0" y="543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a black and white settings icon"/>
          <p:cNvSpPr/>
          <p:nvPr/>
        </p:nvSpPr>
        <p:spPr>
          <a:xfrm flipH="false" flipV="false" rot="0">
            <a:off x="7478004" y="1241879"/>
            <a:ext cx="718715" cy="584119"/>
          </a:xfrm>
          <a:custGeom>
            <a:avLst/>
            <a:gdLst/>
            <a:ahLst/>
            <a:cxnLst/>
            <a:rect r="r" b="b" t="t" l="l"/>
            <a:pathLst>
              <a:path h="584119" w="718715">
                <a:moveTo>
                  <a:pt x="0" y="0"/>
                </a:moveTo>
                <a:lnTo>
                  <a:pt x="718714" y="0"/>
                </a:lnTo>
                <a:lnTo>
                  <a:pt x="718714" y="584119"/>
                </a:lnTo>
                <a:lnTo>
                  <a:pt x="0" y="584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18582" y="1241879"/>
            <a:ext cx="5549797" cy="5754505"/>
            <a:chOff x="0" y="0"/>
            <a:chExt cx="7399729" cy="767267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283690" y="-9525"/>
              <a:ext cx="6380353" cy="705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399"/>
                </a:lnSpc>
              </a:pPr>
              <a:r>
                <a:rPr lang="en-US" sz="69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Eliminarea sau tratarea valorilor lipsă</a:t>
              </a:r>
            </a:p>
          </p:txBody>
        </p:sp>
        <p:sp>
          <p:nvSpPr>
            <p:cNvPr name="AutoShape 7" id="7"/>
            <p:cNvSpPr/>
            <p:nvPr/>
          </p:nvSpPr>
          <p:spPr>
            <a:xfrm>
              <a:off x="0" y="7602824"/>
              <a:ext cx="7399729" cy="0"/>
            </a:xfrm>
            <a:prstGeom prst="line">
              <a:avLst/>
            </a:prstGeom>
            <a:ln cap="flat" w="139700">
              <a:solidFill>
                <a:srgbClr val="FA632A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144000" y="2568616"/>
            <a:ext cx="5683791" cy="2332071"/>
          </a:xfrm>
          <a:custGeom>
            <a:avLst/>
            <a:gdLst/>
            <a:ahLst/>
            <a:cxnLst/>
            <a:rect r="r" b="b" t="t" l="l"/>
            <a:pathLst>
              <a:path h="2332071" w="5683791">
                <a:moveTo>
                  <a:pt x="0" y="0"/>
                </a:moveTo>
                <a:lnTo>
                  <a:pt x="5683791" y="0"/>
                </a:lnTo>
                <a:lnTo>
                  <a:pt x="5683791" y="2332071"/>
                </a:lnTo>
                <a:lnTo>
                  <a:pt x="0" y="233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478004" y="7305018"/>
            <a:ext cx="10480160" cy="2737942"/>
          </a:xfrm>
          <a:custGeom>
            <a:avLst/>
            <a:gdLst/>
            <a:ahLst/>
            <a:cxnLst/>
            <a:rect r="r" b="b" t="t" l="l"/>
            <a:pathLst>
              <a:path h="2737942" w="10480160">
                <a:moveTo>
                  <a:pt x="0" y="0"/>
                </a:moveTo>
                <a:lnTo>
                  <a:pt x="10480160" y="0"/>
                </a:lnTo>
                <a:lnTo>
                  <a:pt x="10480160" y="2737942"/>
                </a:lnTo>
                <a:lnTo>
                  <a:pt x="0" y="27379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008527" y="1241879"/>
            <a:ext cx="8070503" cy="1074398"/>
            <a:chOff x="0" y="0"/>
            <a:chExt cx="10760670" cy="143253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10760670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Funcția na.omit()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14371"/>
              <a:ext cx="10760670" cy="5181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19"/>
                </a:lnSpc>
              </a:pPr>
              <a:r>
                <a:rPr lang="en-US" sz="23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elimină toate liniile care au cel puțin o valoare lipsă (NA)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88797" y="5143500"/>
            <a:ext cx="8070503" cy="1923393"/>
            <a:chOff x="0" y="0"/>
            <a:chExt cx="10760670" cy="2564525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47625"/>
              <a:ext cx="10760670" cy="1317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Înlocuirea valorilor lipsă cu o valoare specifică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584296"/>
              <a:ext cx="10760670" cy="9802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89"/>
                </a:lnSpc>
              </a:pPr>
              <a:r>
                <a:rPr lang="en-US" sz="22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valorile lipsă dintr-o coloană pot fi  înlocuite cu valoarea medie sau mediană a acelei coloane.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09825" y="9258300"/>
            <a:ext cx="4880089" cy="569912"/>
            <a:chOff x="0" y="0"/>
            <a:chExt cx="6506785" cy="75988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9525"/>
              <a:ext cx="1134891" cy="555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636110" y="218017"/>
              <a:ext cx="4870675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5597" y="3903049"/>
            <a:ext cx="8018141" cy="4179456"/>
          </a:xfrm>
          <a:custGeom>
            <a:avLst/>
            <a:gdLst/>
            <a:ahLst/>
            <a:cxnLst/>
            <a:rect r="r" b="b" t="t" l="l"/>
            <a:pathLst>
              <a:path h="4179456" w="8018141">
                <a:moveTo>
                  <a:pt x="0" y="0"/>
                </a:moveTo>
                <a:lnTo>
                  <a:pt x="8018142" y="0"/>
                </a:lnTo>
                <a:lnTo>
                  <a:pt x="8018142" y="4179457"/>
                </a:lnTo>
                <a:lnTo>
                  <a:pt x="0" y="4179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59171" y="1019175"/>
            <a:ext cx="6370994" cy="237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8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Detectarea </a:t>
            </a:r>
            <a:r>
              <a:rPr lang="en-US" sz="78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Anomaliilor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644878" y="1540236"/>
            <a:ext cx="8972726" cy="1311275"/>
            <a:chOff x="0" y="0"/>
            <a:chExt cx="11963635" cy="17483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885772" y="114300"/>
              <a:ext cx="10077863" cy="1634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Ano</a:t>
              </a:r>
              <a:r>
                <a:rPr lang="en-US" sz="2499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maliile reprezintă valori care se abat semnificativ de la restul datelor și pot distorsiona analiza.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644878" y="3247412"/>
            <a:ext cx="8972726" cy="1311275"/>
            <a:chOff x="0" y="0"/>
            <a:chExt cx="11963635" cy="174836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02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885772" y="114300"/>
              <a:ext cx="10077863" cy="1634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Aceste valori extreme pot afecta rezultatele, mai ales în analize statistice sau în modelele de învățare automată.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644878" y="4954588"/>
            <a:ext cx="8972726" cy="1720850"/>
            <a:chOff x="0" y="0"/>
            <a:chExt cx="11963635" cy="229446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03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885772" y="114300"/>
              <a:ext cx="10077863" cy="218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Metode de identificare a anomaliilor: </a:t>
              </a:r>
            </a:p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IQR măsoară distanța între primul (Q1) și al treilea quartil (Q3) și poate fi folosit pentru a identifica valorile extreme.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644878" y="6897687"/>
            <a:ext cx="8972726" cy="1720850"/>
            <a:chOff x="0" y="0"/>
            <a:chExt cx="11963635" cy="2294467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04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885772" y="114300"/>
              <a:ext cx="10077863" cy="218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Z-scor</a:t>
              </a: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 indică numărul de deviații standard față de media unui set de date. Valori mai mari de 3 sau mai mici de -3 sunt adesea considerate anomalii.</a:t>
              </a:r>
            </a:p>
            <a:p>
              <a:pPr algn="l">
                <a:lnSpc>
                  <a:spcPts val="324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644878" y="8697912"/>
            <a:ext cx="8972726" cy="901700"/>
            <a:chOff x="0" y="0"/>
            <a:chExt cx="11963635" cy="120226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05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885772" y="114300"/>
              <a:ext cx="1007786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Având în vedere că datele sunt destul de apropiate între ele, primim 0 anomalii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7617604" y="9666287"/>
            <a:ext cx="862649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9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63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true">
            <a:off x="12286039" y="3958569"/>
            <a:ext cx="0" cy="172077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557447" y="3458661"/>
            <a:ext cx="5221663" cy="2054041"/>
            <a:chOff x="0" y="0"/>
            <a:chExt cx="6962217" cy="273872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6962217" cy="691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321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Eliminarea anomaliilor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96424"/>
              <a:ext cx="6674577" cy="18422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n-US" sz="214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Ștergerea completă a observațiilor care conțin valori anormale. Aceasta este o metodă simplă, dar poate duce la pierderea unor date valoroase.</a:t>
              </a:r>
            </a:p>
          </p:txBody>
        </p:sp>
      </p:grpSp>
      <p:sp>
        <p:nvSpPr>
          <p:cNvPr name="AutoShape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true">
            <a:off x="5774347" y="3958569"/>
            <a:ext cx="0" cy="172077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57447" y="6160403"/>
            <a:ext cx="5001429" cy="1927634"/>
          </a:xfrm>
          <a:custGeom>
            <a:avLst/>
            <a:gdLst/>
            <a:ahLst/>
            <a:cxnLst/>
            <a:rect r="r" b="b" t="t" l="l"/>
            <a:pathLst>
              <a:path h="1927634" w="5001429">
                <a:moveTo>
                  <a:pt x="0" y="0"/>
                </a:moveTo>
                <a:lnTo>
                  <a:pt x="5001429" y="0"/>
                </a:lnTo>
                <a:lnTo>
                  <a:pt x="5001429" y="1927634"/>
                </a:lnTo>
                <a:lnTo>
                  <a:pt x="0" y="1927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45525" y="6575458"/>
            <a:ext cx="8130301" cy="2398439"/>
          </a:xfrm>
          <a:custGeom>
            <a:avLst/>
            <a:gdLst/>
            <a:ahLst/>
            <a:cxnLst/>
            <a:rect r="r" b="b" t="t" l="l"/>
            <a:pathLst>
              <a:path h="2398439" w="8130301">
                <a:moveTo>
                  <a:pt x="0" y="0"/>
                </a:moveTo>
                <a:lnTo>
                  <a:pt x="8130301" y="0"/>
                </a:lnTo>
                <a:lnTo>
                  <a:pt x="8130301" y="2398439"/>
                </a:lnTo>
                <a:lnTo>
                  <a:pt x="0" y="2398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847948" y="7405441"/>
            <a:ext cx="7026636" cy="2626205"/>
          </a:xfrm>
          <a:custGeom>
            <a:avLst/>
            <a:gdLst/>
            <a:ahLst/>
            <a:cxnLst/>
            <a:rect r="r" b="b" t="t" l="l"/>
            <a:pathLst>
              <a:path h="2626205" w="7026636">
                <a:moveTo>
                  <a:pt x="0" y="0"/>
                </a:moveTo>
                <a:lnTo>
                  <a:pt x="7026636" y="0"/>
                </a:lnTo>
                <a:lnTo>
                  <a:pt x="7026636" y="2626205"/>
                </a:lnTo>
                <a:lnTo>
                  <a:pt x="0" y="2626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875826" y="3278423"/>
            <a:ext cx="4998759" cy="2054041"/>
            <a:chOff x="0" y="0"/>
            <a:chExt cx="6665011" cy="273872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38100"/>
              <a:ext cx="6665011" cy="691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321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Transformări statistice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96424"/>
              <a:ext cx="6665011" cy="18422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n-US" sz="214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Transformări Z-score sau IQR: Aceste tehnici identifică anomaliile pe baza distanței lor față de media setului de date.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498364" y="3278423"/>
            <a:ext cx="5787675" cy="1360292"/>
            <a:chOff x="0" y="0"/>
            <a:chExt cx="7716899" cy="181372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7716899" cy="691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321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Înlocuirea anomaliilor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96424"/>
              <a:ext cx="6749333" cy="917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n-US" sz="214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Înlocuirea valorilor anormale cu media sau mediana setului de date.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01478" y="472709"/>
            <a:ext cx="11159944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Tratarea </a:t>
            </a:r>
            <a:r>
              <a:rPr lang="en-US" sz="9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Anomaliilor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449800" y="93916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1478" y="1806209"/>
            <a:ext cx="17173106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Pocesul de identificare și manipulare a valorilor extreme sau neobișnuite dintr-un set de date, care ar putea afecta negativ rezultatele analizei.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7447" y="9561512"/>
            <a:ext cx="3653006" cy="41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0">
            <a:off x="9144000" y="0"/>
            <a:ext cx="9144000" cy="10287000"/>
          </a:xfrm>
          <a:prstGeom prst="rect">
            <a:avLst/>
          </a:prstGeom>
          <a:solidFill>
            <a:srgbClr val="FA632A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2435042"/>
            <a:ext cx="7796938" cy="787400"/>
            <a:chOff x="0" y="0"/>
            <a:chExt cx="10395917" cy="104986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267694" y="-38100"/>
              <a:ext cx="912822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Ajustează distribuția pentru a avea media 0 și abaterea standard 1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592332"/>
            <a:ext cx="7796938" cy="787400"/>
            <a:chOff x="0" y="0"/>
            <a:chExt cx="10395917" cy="104986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32302F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1267694" y="-38100"/>
              <a:ext cx="912822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Folosită pentru algoritmi statistici și de machine learning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5332232"/>
            <a:ext cx="7796938" cy="377825"/>
            <a:chOff x="0" y="0"/>
            <a:chExt cx="10395917" cy="503767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555251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267694" y="-38100"/>
              <a:ext cx="9128223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6446471"/>
            <a:ext cx="7796938" cy="787400"/>
            <a:chOff x="0" y="0"/>
            <a:chExt cx="10395917" cy="1049867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7B7677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1267694" y="-38100"/>
              <a:ext cx="912822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Unde μ este media și σ  este abaterea standard.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83702" y="7809782"/>
            <a:ext cx="7796938" cy="787400"/>
            <a:chOff x="0" y="0"/>
            <a:chExt cx="10395917" cy="1049867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A29D9E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1267694" y="-38100"/>
              <a:ext cx="912822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Datele sunt distribuite cu media 0 și abaterea standard 1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015974" y="2454108"/>
            <a:ext cx="7791897" cy="377825"/>
            <a:chOff x="0" y="0"/>
            <a:chExt cx="10389196" cy="503767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125942"/>
              <a:ext cx="387982" cy="251883"/>
              <a:chOff x="0" y="0"/>
              <a:chExt cx="9781046" cy="63500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978104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1046">
                    <a:moveTo>
                      <a:pt x="4890523" y="0"/>
                    </a:moveTo>
                    <a:cubicBezTo>
                      <a:pt x="2189562" y="0"/>
                      <a:pt x="0" y="1421496"/>
                      <a:pt x="0" y="3175000"/>
                    </a:cubicBezTo>
                    <a:cubicBezTo>
                      <a:pt x="0" y="4928504"/>
                      <a:pt x="2189562" y="6350000"/>
                      <a:pt x="4890523" y="6350000"/>
                    </a:cubicBezTo>
                    <a:cubicBezTo>
                      <a:pt x="7591485" y="6350000"/>
                      <a:pt x="9781046" y="4928504"/>
                      <a:pt x="9781046" y="3175000"/>
                    </a:cubicBezTo>
                    <a:cubicBezTo>
                      <a:pt x="9781046" y="1421496"/>
                      <a:pt x="7591485" y="0"/>
                      <a:pt x="4890523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266875" y="-38100"/>
              <a:ext cx="9122321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Transformă valorile într-un interval [0, 1]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015974" y="3757720"/>
            <a:ext cx="7791897" cy="787400"/>
            <a:chOff x="0" y="0"/>
            <a:chExt cx="10389196" cy="1049867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125942"/>
              <a:ext cx="387982" cy="251883"/>
              <a:chOff x="0" y="0"/>
              <a:chExt cx="9781046" cy="63500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78104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1046">
                    <a:moveTo>
                      <a:pt x="4890523" y="0"/>
                    </a:moveTo>
                    <a:cubicBezTo>
                      <a:pt x="2189562" y="0"/>
                      <a:pt x="0" y="1421496"/>
                      <a:pt x="0" y="3175000"/>
                    </a:cubicBezTo>
                    <a:cubicBezTo>
                      <a:pt x="0" y="4928504"/>
                      <a:pt x="2189562" y="6350000"/>
                      <a:pt x="4890523" y="6350000"/>
                    </a:cubicBezTo>
                    <a:cubicBezTo>
                      <a:pt x="7591485" y="6350000"/>
                      <a:pt x="9781046" y="4928504"/>
                      <a:pt x="9781046" y="3175000"/>
                    </a:cubicBezTo>
                    <a:cubicBezTo>
                      <a:pt x="9781046" y="1421496"/>
                      <a:pt x="7591485" y="0"/>
                      <a:pt x="4890523" y="0"/>
                    </a:cubicBezTo>
                    <a:close/>
                  </a:path>
                </a:pathLst>
              </a:custGeom>
              <a:solidFill>
                <a:srgbClr val="32302F"/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1266875" y="-38100"/>
              <a:ext cx="9122321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Folosită pentru algoritmi sensibili la scală (ex. rețele neuronale)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015974" y="5956430"/>
            <a:ext cx="7791897" cy="377825"/>
            <a:chOff x="0" y="0"/>
            <a:chExt cx="10389196" cy="503767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125942"/>
              <a:ext cx="387982" cy="251883"/>
              <a:chOff x="0" y="0"/>
              <a:chExt cx="9781046" cy="63500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978104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1046">
                    <a:moveTo>
                      <a:pt x="4890523" y="0"/>
                    </a:moveTo>
                    <a:cubicBezTo>
                      <a:pt x="2189562" y="0"/>
                      <a:pt x="0" y="1421496"/>
                      <a:pt x="0" y="3175000"/>
                    </a:cubicBezTo>
                    <a:cubicBezTo>
                      <a:pt x="0" y="4928504"/>
                      <a:pt x="2189562" y="6350000"/>
                      <a:pt x="4890523" y="6350000"/>
                    </a:cubicBezTo>
                    <a:cubicBezTo>
                      <a:pt x="7591485" y="6350000"/>
                      <a:pt x="9781046" y="4928504"/>
                      <a:pt x="9781046" y="3175000"/>
                    </a:cubicBezTo>
                    <a:cubicBezTo>
                      <a:pt x="9781046" y="1421496"/>
                      <a:pt x="7591485" y="0"/>
                      <a:pt x="4890523" y="0"/>
                    </a:cubicBezTo>
                    <a:close/>
                  </a:path>
                </a:pathLst>
              </a:custGeom>
              <a:solidFill>
                <a:srgbClr val="555251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266875" y="-38100"/>
              <a:ext cx="9122321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015974" y="7431957"/>
            <a:ext cx="7791897" cy="377825"/>
            <a:chOff x="0" y="0"/>
            <a:chExt cx="10389196" cy="503767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125942"/>
              <a:ext cx="387982" cy="251883"/>
              <a:chOff x="0" y="0"/>
              <a:chExt cx="9781046" cy="63500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978104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1046">
                    <a:moveTo>
                      <a:pt x="4890523" y="0"/>
                    </a:moveTo>
                    <a:cubicBezTo>
                      <a:pt x="2189562" y="0"/>
                      <a:pt x="0" y="1421496"/>
                      <a:pt x="0" y="3175000"/>
                    </a:cubicBezTo>
                    <a:cubicBezTo>
                      <a:pt x="0" y="4928504"/>
                      <a:pt x="2189562" y="6350000"/>
                      <a:pt x="4890523" y="6350000"/>
                    </a:cubicBezTo>
                    <a:cubicBezTo>
                      <a:pt x="7591485" y="6350000"/>
                      <a:pt x="9781046" y="4928504"/>
                      <a:pt x="9781046" y="3175000"/>
                    </a:cubicBezTo>
                    <a:cubicBezTo>
                      <a:pt x="9781046" y="1421496"/>
                      <a:pt x="7591485" y="0"/>
                      <a:pt x="4890523" y="0"/>
                    </a:cubicBezTo>
                    <a:close/>
                  </a:path>
                </a:pathLst>
              </a:custGeom>
              <a:solidFill>
                <a:srgbClr val="7B7677"/>
              </a:solidFill>
            </p:spPr>
          </p:sp>
        </p:grpSp>
        <p:sp>
          <p:nvSpPr>
            <p:cNvPr name="TextBox 38" id="38"/>
            <p:cNvSpPr txBox="true"/>
            <p:nvPr/>
          </p:nvSpPr>
          <p:spPr>
            <a:xfrm rot="0">
              <a:off x="1266875" y="-38100"/>
              <a:ext cx="9122321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Datele sunt scalate într-un interval [0, 1]</a:t>
              </a:r>
            </a:p>
          </p:txBody>
        </p:sp>
      </p:grpSp>
      <p:sp>
        <p:nvSpPr>
          <p:cNvPr name="AutoShape 39" id="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1717" y="1757881"/>
            <a:ext cx="8476283" cy="0"/>
          </a:xfrm>
          <a:prstGeom prst="line">
            <a:avLst/>
          </a:prstGeom>
          <a:ln cap="flat" w="104775">
            <a:solidFill>
              <a:srgbClr val="FA63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0" id="40"/>
          <p:cNvSpPr/>
          <p:nvPr/>
        </p:nvSpPr>
        <p:spPr>
          <a:xfrm flipH="false" flipV="false" rot="0">
            <a:off x="1724193" y="4998806"/>
            <a:ext cx="3257977" cy="1044678"/>
          </a:xfrm>
          <a:custGeom>
            <a:avLst/>
            <a:gdLst/>
            <a:ahLst/>
            <a:cxnLst/>
            <a:rect r="r" b="b" t="t" l="l"/>
            <a:pathLst>
              <a:path h="1044678" w="3257977">
                <a:moveTo>
                  <a:pt x="0" y="0"/>
                </a:moveTo>
                <a:lnTo>
                  <a:pt x="3257978" y="0"/>
                </a:lnTo>
                <a:lnTo>
                  <a:pt x="3257978" y="1044677"/>
                </a:lnTo>
                <a:lnTo>
                  <a:pt x="0" y="1044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980338" y="5640495"/>
            <a:ext cx="4766379" cy="805977"/>
          </a:xfrm>
          <a:custGeom>
            <a:avLst/>
            <a:gdLst/>
            <a:ahLst/>
            <a:cxnLst/>
            <a:rect r="r" b="b" t="t" l="l"/>
            <a:pathLst>
              <a:path h="805977" w="4766379">
                <a:moveTo>
                  <a:pt x="0" y="0"/>
                </a:moveTo>
                <a:lnTo>
                  <a:pt x="4766380" y="0"/>
                </a:lnTo>
                <a:lnTo>
                  <a:pt x="4766380" y="805976"/>
                </a:lnTo>
                <a:lnTo>
                  <a:pt x="0" y="805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724193" y="552450"/>
            <a:ext cx="59930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Standardizare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653167" y="552450"/>
            <a:ext cx="59930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Normalizare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7474316" y="9489429"/>
            <a:ext cx="667110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8599499" y="2075913"/>
            <a:ext cx="9688501" cy="0"/>
          </a:xfrm>
          <a:prstGeom prst="line">
            <a:avLst/>
          </a:prstGeom>
          <a:ln cap="flat" w="104775">
            <a:solidFill>
              <a:srgbClr val="FA63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8741770" y="333375"/>
            <a:ext cx="8975771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Concluzie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41770" y="2847975"/>
            <a:ext cx="8975771" cy="694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    Prelucrarea datelor este esențială pentru obținerea unor rezultate fiabile și precise în analiza datelor. </a:t>
            </a:r>
          </a:p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    Tehnici precum înlocuirea valorilor lipsă cu medii sau mediane, precum și utilizarea metodelor IQR și Z-score pentru identificarea anomaliilor, sunt cruciale. Standardizarea și normalizarea datelor permit compararea corectă a variabilelor și sunt esențiale în modelele de învățare automată. </a:t>
            </a:r>
          </a:p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    Aceste etape sunt fundamentale pentru dezvoltarea unor analize statistice și modele predictive precise și eficiente.</a:t>
            </a:r>
          </a:p>
          <a:p>
            <a:pPr algn="l">
              <a:lnSpc>
                <a:spcPts val="3900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0" y="2687945"/>
            <a:ext cx="8111793" cy="5401156"/>
            <a:chOff x="0" y="0"/>
            <a:chExt cx="10815724" cy="72015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815724" cy="7201542"/>
            </a:xfrm>
            <a:custGeom>
              <a:avLst/>
              <a:gdLst/>
              <a:ahLst/>
              <a:cxnLst/>
              <a:rect r="r" b="b" t="t" l="l"/>
              <a:pathLst>
                <a:path h="7201542" w="10815724">
                  <a:moveTo>
                    <a:pt x="0" y="0"/>
                  </a:moveTo>
                  <a:lnTo>
                    <a:pt x="10815724" y="0"/>
                  </a:lnTo>
                  <a:lnTo>
                    <a:pt x="10815724" y="7201542"/>
                  </a:lnTo>
                  <a:lnTo>
                    <a:pt x="0" y="7201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365747" y="9296400"/>
            <a:ext cx="70359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DAGehar08aI</dc:identifier>
  <dcterms:modified xsi:type="dcterms:W3CDTF">2011-08-01T06:04:30Z</dcterms:modified>
  <cp:revision>1</cp:revision>
  <dc:title>Black and Orange Dark Simple and Straightforward Gym Business Meeting Visual Charts Presentation</dc:title>
</cp:coreProperties>
</file>