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Barlow Condensed Heavy" charset="1" panose="00000A06000000000000"/>
      <p:regular r:id="rId26"/>
    </p:embeddedFont>
    <p:embeddedFont>
      <p:font typeface="Akzidenz-Grotesk Heavy" charset="1" panose="02000503050000020004"/>
      <p:regular r:id="rId27"/>
    </p:embeddedFont>
    <p:embeddedFont>
      <p:font typeface="Aileron Ultra-Bold" charset="1" panose="00000A00000000000000"/>
      <p:regular r:id="rId28"/>
    </p:embeddedFont>
    <p:embeddedFont>
      <p:font typeface="Aileron Bold" charset="1" panose="00000800000000000000"/>
      <p:regular r:id="rId29"/>
    </p:embeddedFont>
    <p:embeddedFont>
      <p:font typeface="Aileron Heavy" charset="1" panose="00000A00000000000000"/>
      <p:regular r:id="rId30"/>
    </p:embeddedFont>
    <p:embeddedFont>
      <p:font typeface="Open Sans Bold" charset="1" panose="020B0806030504020204"/>
      <p:regular r:id="rId31"/>
    </p:embeddedFont>
    <p:embeddedFont>
      <p:font typeface="Open Sans" charset="1" panose="020B0606030504020204"/>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20.png" Type="http://schemas.openxmlformats.org/officeDocument/2006/relationships/image"/><Relationship Id="rId5" Target="../media/image2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22.png" Type="http://schemas.openxmlformats.org/officeDocument/2006/relationships/image"/><Relationship Id="rId5" Target="../media/image2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24.png" Type="http://schemas.openxmlformats.org/officeDocument/2006/relationships/image"/><Relationship Id="rId5" Target="../media/image2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26.png" Type="http://schemas.openxmlformats.org/officeDocument/2006/relationships/image"/><Relationship Id="rId5" Target="../media/image2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28.png" Type="http://schemas.openxmlformats.org/officeDocument/2006/relationships/image"/><Relationship Id="rId5" Target="../media/image29.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30.png" Type="http://schemas.openxmlformats.org/officeDocument/2006/relationships/image"/><Relationship Id="rId5" Target="../media/image3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7.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svg" Type="http://schemas.openxmlformats.org/officeDocument/2006/relationships/image"/><Relationship Id="rId2" Target="../media/image8.png" Type="http://schemas.openxmlformats.org/officeDocument/2006/relationships/image"/><Relationship Id="rId3" Target="../media/image9.svg" Type="http://schemas.openxmlformats.org/officeDocument/2006/relationships/image"/><Relationship Id="rId4" Target="../media/image10.jpe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 Id="rId9"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36521" y="3307946"/>
            <a:ext cx="2594369" cy="4588246"/>
            <a:chOff x="0" y="0"/>
            <a:chExt cx="683291" cy="1208427"/>
          </a:xfrm>
        </p:grpSpPr>
        <p:sp>
          <p:nvSpPr>
            <p:cNvPr name="Freeform 3" id="3"/>
            <p:cNvSpPr/>
            <p:nvPr/>
          </p:nvSpPr>
          <p:spPr>
            <a:xfrm flipH="false" flipV="false" rot="0">
              <a:off x="0" y="0"/>
              <a:ext cx="683291" cy="1208427"/>
            </a:xfrm>
            <a:custGeom>
              <a:avLst/>
              <a:gdLst/>
              <a:ahLst/>
              <a:cxnLst/>
              <a:rect r="r" b="b" t="t" l="l"/>
              <a:pathLst>
                <a:path h="1208427" w="683291">
                  <a:moveTo>
                    <a:pt x="152190" y="0"/>
                  </a:moveTo>
                  <a:lnTo>
                    <a:pt x="531100" y="0"/>
                  </a:lnTo>
                  <a:cubicBezTo>
                    <a:pt x="571464" y="0"/>
                    <a:pt x="610174" y="16034"/>
                    <a:pt x="638715" y="44576"/>
                  </a:cubicBezTo>
                  <a:cubicBezTo>
                    <a:pt x="667256" y="73117"/>
                    <a:pt x="683291" y="111827"/>
                    <a:pt x="683291" y="152190"/>
                  </a:cubicBezTo>
                  <a:lnTo>
                    <a:pt x="683291" y="1056237"/>
                  </a:lnTo>
                  <a:cubicBezTo>
                    <a:pt x="683291" y="1096600"/>
                    <a:pt x="667256" y="1135310"/>
                    <a:pt x="638715" y="1163852"/>
                  </a:cubicBezTo>
                  <a:cubicBezTo>
                    <a:pt x="610174" y="1192393"/>
                    <a:pt x="571464" y="1208427"/>
                    <a:pt x="531100" y="1208427"/>
                  </a:cubicBezTo>
                  <a:lnTo>
                    <a:pt x="152190" y="1208427"/>
                  </a:lnTo>
                  <a:cubicBezTo>
                    <a:pt x="111827" y="1208427"/>
                    <a:pt x="73117" y="1192393"/>
                    <a:pt x="44576" y="1163852"/>
                  </a:cubicBezTo>
                  <a:cubicBezTo>
                    <a:pt x="16034" y="1135310"/>
                    <a:pt x="0" y="1096600"/>
                    <a:pt x="0" y="1056237"/>
                  </a:cubicBezTo>
                  <a:lnTo>
                    <a:pt x="0" y="152190"/>
                  </a:lnTo>
                  <a:cubicBezTo>
                    <a:pt x="0" y="111827"/>
                    <a:pt x="16034" y="73117"/>
                    <a:pt x="44576" y="44576"/>
                  </a:cubicBezTo>
                  <a:cubicBezTo>
                    <a:pt x="73117" y="16034"/>
                    <a:pt x="111827" y="0"/>
                    <a:pt x="152190" y="0"/>
                  </a:cubicBezTo>
                  <a:close/>
                </a:path>
              </a:pathLst>
            </a:custGeom>
            <a:solidFill>
              <a:srgbClr val="5188CC"/>
            </a:solidFill>
          </p:spPr>
        </p:sp>
        <p:sp>
          <p:nvSpPr>
            <p:cNvPr name="TextBox 4" id="4"/>
            <p:cNvSpPr txBox="true"/>
            <p:nvPr/>
          </p:nvSpPr>
          <p:spPr>
            <a:xfrm>
              <a:off x="0" y="-47625"/>
              <a:ext cx="683291" cy="1256052"/>
            </a:xfrm>
            <a:prstGeom prst="rect">
              <a:avLst/>
            </a:prstGeom>
          </p:spPr>
          <p:txBody>
            <a:bodyPr anchor="ctr" rtlCol="false" tIns="50800" lIns="50800" bIns="50800" rIns="50800"/>
            <a:lstStyle/>
            <a:p>
              <a:pPr algn="ctr">
                <a:lnSpc>
                  <a:spcPts val="2800"/>
                </a:lnSpc>
              </a:pPr>
            </a:p>
          </p:txBody>
        </p:sp>
      </p:grpSp>
      <p:sp>
        <p:nvSpPr>
          <p:cNvPr name="Freeform 5" id="5"/>
          <p:cNvSpPr/>
          <p:nvPr/>
        </p:nvSpPr>
        <p:spPr>
          <a:xfrm flipH="false" flipV="false" rot="0">
            <a:off x="13731511" y="1434222"/>
            <a:ext cx="305535" cy="302202"/>
          </a:xfrm>
          <a:custGeom>
            <a:avLst/>
            <a:gdLst/>
            <a:ahLst/>
            <a:cxnLst/>
            <a:rect r="r" b="b" t="t" l="l"/>
            <a:pathLst>
              <a:path h="302202" w="305535">
                <a:moveTo>
                  <a:pt x="0" y="0"/>
                </a:moveTo>
                <a:lnTo>
                  <a:pt x="305535" y="0"/>
                </a:lnTo>
                <a:lnTo>
                  <a:pt x="305535" y="302203"/>
                </a:lnTo>
                <a:lnTo>
                  <a:pt x="0" y="3022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28700" y="-2522313"/>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7843805" y="8248617"/>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2412807" y="8799767"/>
            <a:ext cx="1483489" cy="458533"/>
          </a:xfrm>
          <a:custGeom>
            <a:avLst/>
            <a:gdLst/>
            <a:ahLst/>
            <a:cxnLst/>
            <a:rect r="r" b="b" t="t" l="l"/>
            <a:pathLst>
              <a:path h="458533" w="1483489">
                <a:moveTo>
                  <a:pt x="0" y="0"/>
                </a:moveTo>
                <a:lnTo>
                  <a:pt x="1483489" y="0"/>
                </a:lnTo>
                <a:lnTo>
                  <a:pt x="1483489" y="458533"/>
                </a:lnTo>
                <a:lnTo>
                  <a:pt x="0" y="45853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1936394" y="2719229"/>
            <a:ext cx="6351606" cy="5586821"/>
          </a:xfrm>
          <a:custGeom>
            <a:avLst/>
            <a:gdLst/>
            <a:ahLst/>
            <a:cxnLst/>
            <a:rect r="r" b="b" t="t" l="l"/>
            <a:pathLst>
              <a:path h="5586821" w="6351606">
                <a:moveTo>
                  <a:pt x="0" y="0"/>
                </a:moveTo>
                <a:lnTo>
                  <a:pt x="6351606" y="0"/>
                </a:lnTo>
                <a:lnTo>
                  <a:pt x="6351606" y="5586821"/>
                </a:lnTo>
                <a:lnTo>
                  <a:pt x="0" y="5586821"/>
                </a:lnTo>
                <a:lnTo>
                  <a:pt x="0" y="0"/>
                </a:lnTo>
                <a:close/>
              </a:path>
            </a:pathLst>
          </a:custGeom>
          <a:blipFill>
            <a:blip r:embed="rId8"/>
            <a:stretch>
              <a:fillRect l="-262" t="0" r="-262" b="0"/>
            </a:stretch>
          </a:blipFill>
        </p:spPr>
      </p:sp>
      <p:sp>
        <p:nvSpPr>
          <p:cNvPr name="TextBox 10" id="10"/>
          <p:cNvSpPr txBox="true"/>
          <p:nvPr/>
        </p:nvSpPr>
        <p:spPr>
          <a:xfrm rot="0">
            <a:off x="1840915" y="2795429"/>
            <a:ext cx="9734623" cy="2582296"/>
          </a:xfrm>
          <a:prstGeom prst="rect">
            <a:avLst/>
          </a:prstGeom>
        </p:spPr>
        <p:txBody>
          <a:bodyPr anchor="t" rtlCol="false" tIns="0" lIns="0" bIns="0" rIns="0">
            <a:spAutoFit/>
          </a:bodyPr>
          <a:lstStyle/>
          <a:p>
            <a:pPr algn="l">
              <a:lnSpc>
                <a:spcPts val="5047"/>
              </a:lnSpc>
            </a:pPr>
            <a:r>
              <a:rPr lang="en-US" sz="4900" b="true">
                <a:solidFill>
                  <a:srgbClr val="0E2F5F"/>
                </a:solidFill>
                <a:latin typeface="Barlow Condensed Heavy"/>
                <a:ea typeface="Barlow Condensed Heavy"/>
                <a:cs typeface="Barlow Condensed Heavy"/>
                <a:sym typeface="Barlow Condensed Heavy"/>
              </a:rPr>
              <a:t>ОРГАНИЗАЦИЯ И ОЧИСТКА ДАННЫХ: ВЫЯВЛЕНИЕ И УДАЛЕНИЕ ОТСУТСТВУЮЩИХ ЗНАЧЕНИЙ ИЛИ АНОМАЛИЙ</a:t>
            </a:r>
          </a:p>
        </p:txBody>
      </p:sp>
      <p:sp>
        <p:nvSpPr>
          <p:cNvPr name="TextBox 11" id="11"/>
          <p:cNvSpPr txBox="true"/>
          <p:nvPr/>
        </p:nvSpPr>
        <p:spPr>
          <a:xfrm rot="0">
            <a:off x="2412807" y="6913847"/>
            <a:ext cx="8485586" cy="494283"/>
          </a:xfrm>
          <a:prstGeom prst="rect">
            <a:avLst/>
          </a:prstGeom>
        </p:spPr>
        <p:txBody>
          <a:bodyPr anchor="t" rtlCol="false" tIns="0" lIns="0" bIns="0" rIns="0">
            <a:spAutoFit/>
          </a:bodyPr>
          <a:lstStyle/>
          <a:p>
            <a:pPr algn="l">
              <a:lnSpc>
                <a:spcPts val="3668"/>
              </a:lnSpc>
            </a:pPr>
            <a:r>
              <a:rPr lang="en-US" sz="2800" b="true">
                <a:solidFill>
                  <a:srgbClr val="FF3131"/>
                </a:solidFill>
                <a:latin typeface="Akzidenz-Grotesk Heavy"/>
                <a:ea typeface="Akzidenz-Grotesk Heavy"/>
                <a:cs typeface="Akzidenz-Grotesk Heavy"/>
                <a:sym typeface="Akzidenz-Grotesk Heavy"/>
              </a:rPr>
              <a:t>Подготовил ст.группы: SD-232 Ciolac Serghei </a:t>
            </a:r>
          </a:p>
        </p:txBody>
      </p:sp>
      <p:sp>
        <p:nvSpPr>
          <p:cNvPr name="TextBox 12" id="12"/>
          <p:cNvSpPr txBox="true"/>
          <p:nvPr/>
        </p:nvSpPr>
        <p:spPr>
          <a:xfrm rot="0">
            <a:off x="2465434" y="7610950"/>
            <a:ext cx="8485586" cy="494283"/>
          </a:xfrm>
          <a:prstGeom prst="rect">
            <a:avLst/>
          </a:prstGeom>
        </p:spPr>
        <p:txBody>
          <a:bodyPr anchor="t" rtlCol="false" tIns="0" lIns="0" bIns="0" rIns="0">
            <a:spAutoFit/>
          </a:bodyPr>
          <a:lstStyle/>
          <a:p>
            <a:pPr algn="l">
              <a:lnSpc>
                <a:spcPts val="3668"/>
              </a:lnSpc>
            </a:pPr>
            <a:r>
              <a:rPr lang="en-US" sz="2800" b="true">
                <a:solidFill>
                  <a:srgbClr val="FF3131"/>
                </a:solidFill>
                <a:latin typeface="Akzidenz-Grotesk Heavy"/>
                <a:ea typeface="Akzidenz-Grotesk Heavy"/>
                <a:cs typeface="Akzidenz-Grotesk Heavy"/>
                <a:sym typeface="Akzidenz-Grotesk Heavy"/>
              </a:rPr>
              <a:t>Проверила: Marusic Galina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298985" y="1028700"/>
            <a:ext cx="960315" cy="960315"/>
          </a:xfrm>
          <a:custGeom>
            <a:avLst/>
            <a:gdLst/>
            <a:ahLst/>
            <a:cxnLst/>
            <a:rect r="r" b="b" t="t" l="l"/>
            <a:pathLst>
              <a:path h="960315" w="960315">
                <a:moveTo>
                  <a:pt x="0" y="0"/>
                </a:moveTo>
                <a:lnTo>
                  <a:pt x="960315" y="0"/>
                </a:lnTo>
                <a:lnTo>
                  <a:pt x="960315" y="960315"/>
                </a:lnTo>
                <a:lnTo>
                  <a:pt x="0" y="9603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2200932"/>
            <a:ext cx="10344346" cy="4586644"/>
          </a:xfrm>
          <a:custGeom>
            <a:avLst/>
            <a:gdLst/>
            <a:ahLst/>
            <a:cxnLst/>
            <a:rect r="r" b="b" t="t" l="l"/>
            <a:pathLst>
              <a:path h="4586644" w="10344346">
                <a:moveTo>
                  <a:pt x="0" y="0"/>
                </a:moveTo>
                <a:lnTo>
                  <a:pt x="10344346" y="0"/>
                </a:lnTo>
                <a:lnTo>
                  <a:pt x="10344346" y="4586644"/>
                </a:lnTo>
                <a:lnTo>
                  <a:pt x="0" y="4586644"/>
                </a:lnTo>
                <a:lnTo>
                  <a:pt x="0" y="0"/>
                </a:lnTo>
                <a:close/>
              </a:path>
            </a:pathLst>
          </a:custGeom>
          <a:blipFill>
            <a:blip r:embed="rId4"/>
            <a:stretch>
              <a:fillRect l="0" t="0" r="0" b="0"/>
            </a:stretch>
          </a:blipFill>
        </p:spPr>
      </p:sp>
      <p:sp>
        <p:nvSpPr>
          <p:cNvPr name="Freeform 4" id="4"/>
          <p:cNvSpPr/>
          <p:nvPr/>
        </p:nvSpPr>
        <p:spPr>
          <a:xfrm flipH="false" flipV="false" rot="0">
            <a:off x="12373672" y="3058837"/>
            <a:ext cx="4308636" cy="960359"/>
          </a:xfrm>
          <a:custGeom>
            <a:avLst/>
            <a:gdLst/>
            <a:ahLst/>
            <a:cxnLst/>
            <a:rect r="r" b="b" t="t" l="l"/>
            <a:pathLst>
              <a:path h="960359" w="4308636">
                <a:moveTo>
                  <a:pt x="0" y="0"/>
                </a:moveTo>
                <a:lnTo>
                  <a:pt x="4308637" y="0"/>
                </a:lnTo>
                <a:lnTo>
                  <a:pt x="4308637" y="960359"/>
                </a:lnTo>
                <a:lnTo>
                  <a:pt x="0" y="960359"/>
                </a:lnTo>
                <a:lnTo>
                  <a:pt x="0" y="0"/>
                </a:lnTo>
                <a:close/>
              </a:path>
            </a:pathLst>
          </a:custGeom>
          <a:blipFill>
            <a:blip r:embed="rId5"/>
            <a:stretch>
              <a:fillRect l="0" t="0" r="0" b="0"/>
            </a:stretch>
          </a:blipFill>
        </p:spPr>
      </p:sp>
      <p:sp>
        <p:nvSpPr>
          <p:cNvPr name="TextBox 5" id="5"/>
          <p:cNvSpPr txBox="true"/>
          <p:nvPr/>
        </p:nvSpPr>
        <p:spPr>
          <a:xfrm rot="0">
            <a:off x="1028700" y="904875"/>
            <a:ext cx="7075535" cy="807720"/>
          </a:xfrm>
          <a:prstGeom prst="rect">
            <a:avLst/>
          </a:prstGeom>
        </p:spPr>
        <p:txBody>
          <a:bodyPr anchor="t" rtlCol="false" tIns="0" lIns="0" bIns="0" rIns="0">
            <a:spAutoFit/>
          </a:bodyPr>
          <a:lstStyle/>
          <a:p>
            <a:pPr algn="l">
              <a:lnSpc>
                <a:spcPts val="5715"/>
              </a:lnSpc>
            </a:pPr>
            <a:r>
              <a:rPr lang="en-US" sz="4500" b="true">
                <a:solidFill>
                  <a:srgbClr val="0E2F5F"/>
                </a:solidFill>
                <a:latin typeface="Akzidenz-Grotesk Heavy"/>
                <a:ea typeface="Akzidenz-Grotesk Heavy"/>
                <a:cs typeface="Akzidenz-Grotesk Heavy"/>
                <a:sym typeface="Akzidenz-Grotesk Heavy"/>
              </a:rPr>
              <a:t>Пример:</a:t>
            </a:r>
          </a:p>
        </p:txBody>
      </p:sp>
      <p:sp>
        <p:nvSpPr>
          <p:cNvPr name="TextBox 6" id="6"/>
          <p:cNvSpPr txBox="true"/>
          <p:nvPr/>
        </p:nvSpPr>
        <p:spPr>
          <a:xfrm rot="0">
            <a:off x="13319580" y="2134257"/>
            <a:ext cx="2416820" cy="580390"/>
          </a:xfrm>
          <a:prstGeom prst="rect">
            <a:avLst/>
          </a:prstGeom>
        </p:spPr>
        <p:txBody>
          <a:bodyPr anchor="t" rtlCol="false" tIns="0" lIns="0" bIns="0" rIns="0">
            <a:spAutoFit/>
          </a:bodyPr>
          <a:lstStyle/>
          <a:p>
            <a:pPr algn="ctr">
              <a:lnSpc>
                <a:spcPts val="4759"/>
              </a:lnSpc>
            </a:pPr>
            <a:r>
              <a:rPr lang="en-US" sz="3399" b="true">
                <a:solidFill>
                  <a:srgbClr val="0E2F5F"/>
                </a:solidFill>
                <a:latin typeface="Open Sans Bold"/>
                <a:ea typeface="Open Sans Bold"/>
                <a:cs typeface="Open Sans Bold"/>
                <a:sym typeface="Open Sans Bold"/>
              </a:rPr>
              <a:t>Результат:</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848550" y="2782372"/>
            <a:ext cx="4829892" cy="5894830"/>
            <a:chOff x="0" y="0"/>
            <a:chExt cx="1272070" cy="1552548"/>
          </a:xfrm>
        </p:grpSpPr>
        <p:sp>
          <p:nvSpPr>
            <p:cNvPr name="Freeform 3" id="3"/>
            <p:cNvSpPr/>
            <p:nvPr/>
          </p:nvSpPr>
          <p:spPr>
            <a:xfrm flipH="false" flipV="false" rot="0">
              <a:off x="0" y="0"/>
              <a:ext cx="1272070" cy="1552548"/>
            </a:xfrm>
            <a:custGeom>
              <a:avLst/>
              <a:gdLst/>
              <a:ahLst/>
              <a:cxnLst/>
              <a:rect r="r" b="b" t="t" l="l"/>
              <a:pathLst>
                <a:path h="1552548" w="1272070">
                  <a:moveTo>
                    <a:pt x="94572" y="0"/>
                  </a:moveTo>
                  <a:lnTo>
                    <a:pt x="1177498" y="0"/>
                  </a:lnTo>
                  <a:cubicBezTo>
                    <a:pt x="1229729" y="0"/>
                    <a:pt x="1272070" y="42341"/>
                    <a:pt x="1272070" y="94572"/>
                  </a:cubicBezTo>
                  <a:lnTo>
                    <a:pt x="1272070" y="1457976"/>
                  </a:lnTo>
                  <a:cubicBezTo>
                    <a:pt x="1272070" y="1483058"/>
                    <a:pt x="1262106" y="1507113"/>
                    <a:pt x="1244371" y="1524848"/>
                  </a:cubicBezTo>
                  <a:cubicBezTo>
                    <a:pt x="1226635" y="1542584"/>
                    <a:pt x="1202580" y="1552548"/>
                    <a:pt x="1177498" y="1552548"/>
                  </a:cubicBezTo>
                  <a:lnTo>
                    <a:pt x="94572" y="1552548"/>
                  </a:lnTo>
                  <a:cubicBezTo>
                    <a:pt x="69490" y="1552548"/>
                    <a:pt x="45435" y="1542584"/>
                    <a:pt x="27700" y="1524848"/>
                  </a:cubicBezTo>
                  <a:cubicBezTo>
                    <a:pt x="9964" y="1507113"/>
                    <a:pt x="0" y="1483058"/>
                    <a:pt x="0" y="1457976"/>
                  </a:cubicBezTo>
                  <a:lnTo>
                    <a:pt x="0" y="94572"/>
                  </a:lnTo>
                  <a:cubicBezTo>
                    <a:pt x="0" y="69490"/>
                    <a:pt x="9964" y="45435"/>
                    <a:pt x="27700" y="27700"/>
                  </a:cubicBezTo>
                  <a:cubicBezTo>
                    <a:pt x="45435" y="9964"/>
                    <a:pt x="69490" y="0"/>
                    <a:pt x="94572" y="0"/>
                  </a:cubicBezTo>
                  <a:close/>
                </a:path>
              </a:pathLst>
            </a:custGeom>
            <a:solidFill>
              <a:srgbClr val="E1EDFC"/>
            </a:solidFill>
          </p:spPr>
        </p:sp>
        <p:sp>
          <p:nvSpPr>
            <p:cNvPr name="TextBox 4" id="4"/>
            <p:cNvSpPr txBox="true"/>
            <p:nvPr/>
          </p:nvSpPr>
          <p:spPr>
            <a:xfrm>
              <a:off x="0" y="-47625"/>
              <a:ext cx="1272070" cy="1600173"/>
            </a:xfrm>
            <a:prstGeom prst="rect">
              <a:avLst/>
            </a:prstGeom>
          </p:spPr>
          <p:txBody>
            <a:bodyPr anchor="ctr" rtlCol="false" tIns="50800" lIns="50800" bIns="50800" rIns="50800"/>
            <a:lstStyle/>
            <a:p>
              <a:pPr algn="ctr">
                <a:lnSpc>
                  <a:spcPts val="2800"/>
                </a:lnSpc>
              </a:pPr>
            </a:p>
          </p:txBody>
        </p:sp>
      </p:grpSp>
      <p:sp>
        <p:nvSpPr>
          <p:cNvPr name="TextBox 5" id="5"/>
          <p:cNvSpPr txBox="true"/>
          <p:nvPr/>
        </p:nvSpPr>
        <p:spPr>
          <a:xfrm rot="0">
            <a:off x="1028700" y="904875"/>
            <a:ext cx="9545836" cy="2255520"/>
          </a:xfrm>
          <a:prstGeom prst="rect">
            <a:avLst/>
          </a:prstGeom>
        </p:spPr>
        <p:txBody>
          <a:bodyPr anchor="t" rtlCol="false" tIns="0" lIns="0" bIns="0" rIns="0">
            <a:spAutoFit/>
          </a:bodyPr>
          <a:lstStyle/>
          <a:p>
            <a:pPr algn="l">
              <a:lnSpc>
                <a:spcPts val="5715"/>
              </a:lnSpc>
            </a:pPr>
            <a:r>
              <a:rPr lang="en-US" sz="4500" b="true">
                <a:solidFill>
                  <a:srgbClr val="0E2F5F"/>
                </a:solidFill>
                <a:latin typeface="Akzidenz-Grotesk Heavy"/>
                <a:ea typeface="Akzidenz-Grotesk Heavy"/>
                <a:cs typeface="Akzidenz-Grotesk Heavy"/>
                <a:sym typeface="Akzidenz-Grotesk Heavy"/>
              </a:rPr>
              <a:t>2. Замена пропущенных значений (например, средним значением или медианой)</a:t>
            </a:r>
          </a:p>
        </p:txBody>
      </p:sp>
      <p:sp>
        <p:nvSpPr>
          <p:cNvPr name="TextBox 6" id="6"/>
          <p:cNvSpPr txBox="true"/>
          <p:nvPr/>
        </p:nvSpPr>
        <p:spPr>
          <a:xfrm rot="0">
            <a:off x="1028700" y="3556145"/>
            <a:ext cx="12368312" cy="3106418"/>
          </a:xfrm>
          <a:prstGeom prst="rect">
            <a:avLst/>
          </a:prstGeom>
        </p:spPr>
        <p:txBody>
          <a:bodyPr anchor="t" rtlCol="false" tIns="0" lIns="0" bIns="0" rIns="0">
            <a:spAutoFit/>
          </a:bodyPr>
          <a:lstStyle/>
          <a:p>
            <a:pPr algn="just">
              <a:lnSpc>
                <a:spcPts val="3080"/>
              </a:lnSpc>
            </a:pPr>
            <a:r>
              <a:rPr lang="en-US" sz="2200" b="true">
                <a:solidFill>
                  <a:srgbClr val="021828"/>
                </a:solidFill>
                <a:latin typeface="Aileron Bold"/>
                <a:ea typeface="Aileron Bold"/>
                <a:cs typeface="Aileron Bold"/>
                <a:sym typeface="Aileron Bold"/>
              </a:rPr>
              <a:t>Вместо удаления строк с пропущенными значениями, можно заменить их на статистические показатели, такие как среднее или медианное значение, что позволяет сохранить структуру данных и минимизировать потери информации.</a:t>
            </a:r>
          </a:p>
          <a:p>
            <a:pPr algn="just" marL="474996" indent="-237498" lvl="1">
              <a:lnSpc>
                <a:spcPts val="3080"/>
              </a:lnSpc>
              <a:buFont typeface="Arial"/>
              <a:buChar char="•"/>
            </a:pPr>
            <a:r>
              <a:rPr lang="en-US" b="true" sz="2200">
                <a:solidFill>
                  <a:srgbClr val="00BF63"/>
                </a:solidFill>
                <a:latin typeface="Aileron Bold"/>
                <a:ea typeface="Aileron Bold"/>
                <a:cs typeface="Aileron Bold"/>
                <a:sym typeface="Aileron Bold"/>
              </a:rPr>
              <a:t>Преимущества:</a:t>
            </a:r>
            <a:r>
              <a:rPr lang="en-US" b="true" sz="2200">
                <a:solidFill>
                  <a:srgbClr val="021828"/>
                </a:solidFill>
                <a:latin typeface="Aileron Bold"/>
                <a:ea typeface="Aileron Bold"/>
                <a:cs typeface="Aileron Bold"/>
                <a:sym typeface="Aileron Bold"/>
              </a:rPr>
              <a:t> Этот метод позволяет сохранить все строки и избежать потери данных.</a:t>
            </a:r>
          </a:p>
          <a:p>
            <a:pPr algn="just" marL="474996" indent="-237498" lvl="1">
              <a:lnSpc>
                <a:spcPts val="3080"/>
              </a:lnSpc>
              <a:buFont typeface="Arial"/>
              <a:buChar char="•"/>
            </a:pPr>
            <a:r>
              <a:rPr lang="en-US" b="true" sz="2200">
                <a:solidFill>
                  <a:srgbClr val="FF3131"/>
                </a:solidFill>
                <a:latin typeface="Aileron Bold"/>
                <a:ea typeface="Aileron Bold"/>
                <a:cs typeface="Aileron Bold"/>
                <a:sym typeface="Aileron Bold"/>
              </a:rPr>
              <a:t>Недостатки</a:t>
            </a:r>
            <a:r>
              <a:rPr lang="en-US" b="true" sz="2200">
                <a:solidFill>
                  <a:srgbClr val="021828"/>
                </a:solidFill>
                <a:latin typeface="Aileron Bold"/>
                <a:ea typeface="Aileron Bold"/>
                <a:cs typeface="Aileron Bold"/>
                <a:sym typeface="Aileron Bold"/>
              </a:rPr>
              <a:t>: Замена значений может искажать распределение данных, если пропуски не случайны.</a:t>
            </a:r>
          </a:p>
          <a:p>
            <a:pPr algn="just">
              <a:lnSpc>
                <a:spcPts val="3080"/>
              </a:lnSpc>
            </a:pPr>
          </a:p>
        </p:txBody>
      </p:sp>
      <p:sp>
        <p:nvSpPr>
          <p:cNvPr name="Freeform 7" id="7"/>
          <p:cNvSpPr/>
          <p:nvPr/>
        </p:nvSpPr>
        <p:spPr>
          <a:xfrm flipH="false" flipV="false" rot="0">
            <a:off x="14848550" y="1944578"/>
            <a:ext cx="1226460" cy="379088"/>
          </a:xfrm>
          <a:custGeom>
            <a:avLst/>
            <a:gdLst/>
            <a:ahLst/>
            <a:cxnLst/>
            <a:rect r="r" b="b" t="t" l="l"/>
            <a:pathLst>
              <a:path h="379088" w="1226460">
                <a:moveTo>
                  <a:pt x="0" y="0"/>
                </a:moveTo>
                <a:lnTo>
                  <a:pt x="1226460" y="0"/>
                </a:lnTo>
                <a:lnTo>
                  <a:pt x="1226460" y="379087"/>
                </a:lnTo>
                <a:lnTo>
                  <a:pt x="0" y="37908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6298985" y="1028700"/>
            <a:ext cx="960315" cy="960315"/>
          </a:xfrm>
          <a:custGeom>
            <a:avLst/>
            <a:gdLst/>
            <a:ahLst/>
            <a:cxnLst/>
            <a:rect r="r" b="b" t="t" l="l"/>
            <a:pathLst>
              <a:path h="960315" w="960315">
                <a:moveTo>
                  <a:pt x="0" y="0"/>
                </a:moveTo>
                <a:lnTo>
                  <a:pt x="960315" y="0"/>
                </a:lnTo>
                <a:lnTo>
                  <a:pt x="960315" y="960315"/>
                </a:lnTo>
                <a:lnTo>
                  <a:pt x="0" y="9603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298985" y="1028700"/>
            <a:ext cx="960315" cy="960315"/>
          </a:xfrm>
          <a:custGeom>
            <a:avLst/>
            <a:gdLst/>
            <a:ahLst/>
            <a:cxnLst/>
            <a:rect r="r" b="b" t="t" l="l"/>
            <a:pathLst>
              <a:path h="960315" w="960315">
                <a:moveTo>
                  <a:pt x="0" y="0"/>
                </a:moveTo>
                <a:lnTo>
                  <a:pt x="960315" y="0"/>
                </a:lnTo>
                <a:lnTo>
                  <a:pt x="960315" y="960315"/>
                </a:lnTo>
                <a:lnTo>
                  <a:pt x="0" y="9603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2373629"/>
            <a:ext cx="10640637" cy="3839044"/>
          </a:xfrm>
          <a:custGeom>
            <a:avLst/>
            <a:gdLst/>
            <a:ahLst/>
            <a:cxnLst/>
            <a:rect r="r" b="b" t="t" l="l"/>
            <a:pathLst>
              <a:path h="3839044" w="10640637">
                <a:moveTo>
                  <a:pt x="0" y="0"/>
                </a:moveTo>
                <a:lnTo>
                  <a:pt x="10640637" y="0"/>
                </a:lnTo>
                <a:lnTo>
                  <a:pt x="10640637" y="3839044"/>
                </a:lnTo>
                <a:lnTo>
                  <a:pt x="0" y="3839044"/>
                </a:lnTo>
                <a:lnTo>
                  <a:pt x="0" y="0"/>
                </a:lnTo>
                <a:close/>
              </a:path>
            </a:pathLst>
          </a:custGeom>
          <a:blipFill>
            <a:blip r:embed="rId4"/>
            <a:stretch>
              <a:fillRect l="0" t="0" r="0" b="0"/>
            </a:stretch>
          </a:blipFill>
        </p:spPr>
      </p:sp>
      <p:sp>
        <p:nvSpPr>
          <p:cNvPr name="Freeform 4" id="4"/>
          <p:cNvSpPr/>
          <p:nvPr/>
        </p:nvSpPr>
        <p:spPr>
          <a:xfrm flipH="false" flipV="false" rot="0">
            <a:off x="11925851" y="3077236"/>
            <a:ext cx="5333449" cy="2431831"/>
          </a:xfrm>
          <a:custGeom>
            <a:avLst/>
            <a:gdLst/>
            <a:ahLst/>
            <a:cxnLst/>
            <a:rect r="r" b="b" t="t" l="l"/>
            <a:pathLst>
              <a:path h="2431831" w="5333449">
                <a:moveTo>
                  <a:pt x="0" y="0"/>
                </a:moveTo>
                <a:lnTo>
                  <a:pt x="5333449" y="0"/>
                </a:lnTo>
                <a:lnTo>
                  <a:pt x="5333449" y="2431831"/>
                </a:lnTo>
                <a:lnTo>
                  <a:pt x="0" y="2431831"/>
                </a:lnTo>
                <a:lnTo>
                  <a:pt x="0" y="0"/>
                </a:lnTo>
                <a:close/>
              </a:path>
            </a:pathLst>
          </a:custGeom>
          <a:blipFill>
            <a:blip r:embed="rId5"/>
            <a:stretch>
              <a:fillRect l="0" t="0" r="0" b="0"/>
            </a:stretch>
          </a:blipFill>
        </p:spPr>
      </p:sp>
      <p:sp>
        <p:nvSpPr>
          <p:cNvPr name="TextBox 5" id="5"/>
          <p:cNvSpPr txBox="true"/>
          <p:nvPr/>
        </p:nvSpPr>
        <p:spPr>
          <a:xfrm rot="0">
            <a:off x="1028700" y="904875"/>
            <a:ext cx="7075535" cy="807720"/>
          </a:xfrm>
          <a:prstGeom prst="rect">
            <a:avLst/>
          </a:prstGeom>
        </p:spPr>
        <p:txBody>
          <a:bodyPr anchor="t" rtlCol="false" tIns="0" lIns="0" bIns="0" rIns="0">
            <a:spAutoFit/>
          </a:bodyPr>
          <a:lstStyle/>
          <a:p>
            <a:pPr algn="l">
              <a:lnSpc>
                <a:spcPts val="5715"/>
              </a:lnSpc>
            </a:pPr>
            <a:r>
              <a:rPr lang="en-US" sz="4500" b="true">
                <a:solidFill>
                  <a:srgbClr val="0E2F5F"/>
                </a:solidFill>
                <a:latin typeface="Akzidenz-Grotesk Heavy"/>
                <a:ea typeface="Akzidenz-Grotesk Heavy"/>
                <a:cs typeface="Akzidenz-Grotesk Heavy"/>
                <a:sym typeface="Akzidenz-Grotesk Heavy"/>
              </a:rPr>
              <a:t>Пример:</a:t>
            </a:r>
          </a:p>
        </p:txBody>
      </p:sp>
      <p:sp>
        <p:nvSpPr>
          <p:cNvPr name="TextBox 6" id="6"/>
          <p:cNvSpPr txBox="true"/>
          <p:nvPr/>
        </p:nvSpPr>
        <p:spPr>
          <a:xfrm rot="0">
            <a:off x="12595251" y="2050097"/>
            <a:ext cx="2408634" cy="580390"/>
          </a:xfrm>
          <a:prstGeom prst="rect">
            <a:avLst/>
          </a:prstGeom>
        </p:spPr>
        <p:txBody>
          <a:bodyPr anchor="t" rtlCol="false" tIns="0" lIns="0" bIns="0" rIns="0">
            <a:spAutoFit/>
          </a:bodyPr>
          <a:lstStyle/>
          <a:p>
            <a:pPr algn="ctr">
              <a:lnSpc>
                <a:spcPts val="4759"/>
              </a:lnSpc>
            </a:pPr>
            <a:r>
              <a:rPr lang="en-US" sz="3399" b="true">
                <a:solidFill>
                  <a:srgbClr val="0E2F5F"/>
                </a:solidFill>
                <a:latin typeface="Open Sans Bold"/>
                <a:ea typeface="Open Sans Bold"/>
                <a:cs typeface="Open Sans Bold"/>
                <a:sym typeface="Open Sans Bold"/>
              </a:rPr>
              <a:t>Результат</a:t>
            </a:r>
            <a:r>
              <a:rPr lang="en-US" sz="3399">
                <a:solidFill>
                  <a:srgbClr val="0E2F5F"/>
                </a:solidFill>
                <a:latin typeface="Open Sans"/>
                <a:ea typeface="Open Sans"/>
                <a:cs typeface="Open Sans"/>
                <a:sym typeface="Open Sans"/>
              </a:rPr>
              <a:t>:</a:t>
            </a:r>
          </a:p>
        </p:txBody>
      </p:sp>
      <p:sp>
        <p:nvSpPr>
          <p:cNvPr name="TextBox 7" id="7"/>
          <p:cNvSpPr txBox="true"/>
          <p:nvPr/>
        </p:nvSpPr>
        <p:spPr>
          <a:xfrm rot="0">
            <a:off x="1135579" y="7217722"/>
            <a:ext cx="15409727" cy="1780540"/>
          </a:xfrm>
          <a:prstGeom prst="rect">
            <a:avLst/>
          </a:prstGeom>
        </p:spPr>
        <p:txBody>
          <a:bodyPr anchor="t" rtlCol="false" tIns="0" lIns="0" bIns="0" rIns="0">
            <a:spAutoFit/>
          </a:bodyPr>
          <a:lstStyle/>
          <a:p>
            <a:pPr algn="ctr">
              <a:lnSpc>
                <a:spcPts val="4759"/>
              </a:lnSpc>
            </a:pPr>
            <a:r>
              <a:rPr lang="en-US" sz="3399">
                <a:solidFill>
                  <a:srgbClr val="FF3131"/>
                </a:solidFill>
                <a:latin typeface="Open Sans"/>
                <a:ea typeface="Open Sans"/>
                <a:cs typeface="Open Sans"/>
                <a:sym typeface="Open Sans"/>
              </a:rPr>
              <a:t>Примечание:</a:t>
            </a:r>
            <a:r>
              <a:rPr lang="en-US" sz="3399">
                <a:solidFill>
                  <a:srgbClr val="0E2F5F"/>
                </a:solidFill>
                <a:latin typeface="Open Sans"/>
                <a:ea typeface="Open Sans"/>
                <a:cs typeface="Open Sans"/>
                <a:sym typeface="Open Sans"/>
              </a:rPr>
              <a:t> В данном примере пропущенные значения в столбце Price были заменены на среднюю цену товаров (750), что позволило сохранить структуру данных, не удаляя строки.</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904875"/>
            <a:ext cx="8674897" cy="1531620"/>
          </a:xfrm>
          <a:prstGeom prst="rect">
            <a:avLst/>
          </a:prstGeom>
        </p:spPr>
        <p:txBody>
          <a:bodyPr anchor="t" rtlCol="false" tIns="0" lIns="0" bIns="0" rIns="0">
            <a:spAutoFit/>
          </a:bodyPr>
          <a:lstStyle/>
          <a:p>
            <a:pPr algn="l">
              <a:lnSpc>
                <a:spcPts val="5715"/>
              </a:lnSpc>
            </a:pPr>
            <a:r>
              <a:rPr lang="en-US" sz="4500" b="true">
                <a:solidFill>
                  <a:srgbClr val="0E2F5F"/>
                </a:solidFill>
                <a:latin typeface="Akzidenz-Grotesk Heavy"/>
                <a:ea typeface="Akzidenz-Grotesk Heavy"/>
                <a:cs typeface="Akzidenz-Grotesk Heavy"/>
                <a:sym typeface="Akzidenz-Grotesk Heavy"/>
              </a:rPr>
              <a:t>3. Интерполяция данных для заполнения пропусков</a:t>
            </a:r>
          </a:p>
        </p:txBody>
      </p:sp>
      <p:sp>
        <p:nvSpPr>
          <p:cNvPr name="TextBox 3" id="3"/>
          <p:cNvSpPr txBox="true"/>
          <p:nvPr/>
        </p:nvSpPr>
        <p:spPr>
          <a:xfrm rot="0">
            <a:off x="1028700" y="2843558"/>
            <a:ext cx="12368312" cy="3887468"/>
          </a:xfrm>
          <a:prstGeom prst="rect">
            <a:avLst/>
          </a:prstGeom>
        </p:spPr>
        <p:txBody>
          <a:bodyPr anchor="t" rtlCol="false" tIns="0" lIns="0" bIns="0" rIns="0">
            <a:spAutoFit/>
          </a:bodyPr>
          <a:lstStyle/>
          <a:p>
            <a:pPr algn="just">
              <a:lnSpc>
                <a:spcPts val="3080"/>
              </a:lnSpc>
            </a:pPr>
            <a:r>
              <a:rPr lang="en-US" sz="2200" b="true">
                <a:solidFill>
                  <a:srgbClr val="021828"/>
                </a:solidFill>
                <a:latin typeface="Aileron Bold"/>
                <a:ea typeface="Aileron Bold"/>
                <a:cs typeface="Aileron Bold"/>
                <a:sym typeface="Aileron Bold"/>
              </a:rPr>
              <a:t>Интерполяция — это метод, при котором пропущенные значения заполняются на основе известных данных, принимая во внимание зависимость между соседними значениями. Этот метод может быть полезен для временных рядов или данных, где важна сохранность трендов</a:t>
            </a:r>
          </a:p>
          <a:p>
            <a:pPr algn="just" marL="474996" indent="-237498" lvl="1">
              <a:lnSpc>
                <a:spcPts val="3080"/>
              </a:lnSpc>
              <a:buFont typeface="Arial"/>
              <a:buChar char="•"/>
            </a:pPr>
            <a:r>
              <a:rPr lang="en-US" b="true" sz="2200">
                <a:solidFill>
                  <a:srgbClr val="00BF63"/>
                </a:solidFill>
                <a:latin typeface="Aileron Bold"/>
                <a:ea typeface="Aileron Bold"/>
                <a:cs typeface="Aileron Bold"/>
                <a:sym typeface="Aileron Bold"/>
              </a:rPr>
              <a:t>Преимущества:</a:t>
            </a:r>
            <a:r>
              <a:rPr lang="en-US" b="true" sz="2200">
                <a:solidFill>
                  <a:srgbClr val="021828"/>
                </a:solidFill>
                <a:latin typeface="Aileron Bold"/>
                <a:ea typeface="Aileron Bold"/>
                <a:cs typeface="Aileron Bold"/>
                <a:sym typeface="Aileron Bold"/>
              </a:rPr>
              <a:t> Позволяет более точно заполнить пропуски, особенно если данные изменяются плавно.</a:t>
            </a:r>
          </a:p>
          <a:p>
            <a:pPr algn="just" marL="474996" indent="-237498" lvl="1">
              <a:lnSpc>
                <a:spcPts val="3080"/>
              </a:lnSpc>
              <a:buFont typeface="Arial"/>
              <a:buChar char="•"/>
            </a:pPr>
            <a:r>
              <a:rPr lang="en-US" b="true" sz="2200">
                <a:solidFill>
                  <a:srgbClr val="FF3131"/>
                </a:solidFill>
                <a:latin typeface="Aileron Bold"/>
                <a:ea typeface="Aileron Bold"/>
                <a:cs typeface="Aileron Bold"/>
                <a:sym typeface="Aileron Bold"/>
              </a:rPr>
              <a:t>Недостатки:</a:t>
            </a:r>
            <a:r>
              <a:rPr lang="en-US" b="true" sz="2200">
                <a:solidFill>
                  <a:srgbClr val="021828"/>
                </a:solidFill>
                <a:latin typeface="Aileron Bold"/>
                <a:ea typeface="Aileron Bold"/>
                <a:cs typeface="Aileron Bold"/>
                <a:sym typeface="Aileron Bold"/>
              </a:rPr>
              <a:t> Интерполяция может быть неуместной, если данные не имеют явной закономерности.</a:t>
            </a:r>
          </a:p>
          <a:p>
            <a:pPr algn="just">
              <a:lnSpc>
                <a:spcPts val="3080"/>
              </a:lnSpc>
            </a:pPr>
          </a:p>
          <a:p>
            <a:pPr algn="just">
              <a:lnSpc>
                <a:spcPts val="3080"/>
              </a:lnSpc>
            </a:pPr>
          </a:p>
        </p:txBody>
      </p:sp>
      <p:sp>
        <p:nvSpPr>
          <p:cNvPr name="Freeform 4" id="4"/>
          <p:cNvSpPr/>
          <p:nvPr/>
        </p:nvSpPr>
        <p:spPr>
          <a:xfrm flipH="false" flipV="false" rot="0">
            <a:off x="14848550" y="1944578"/>
            <a:ext cx="1226460" cy="379088"/>
          </a:xfrm>
          <a:custGeom>
            <a:avLst/>
            <a:gdLst/>
            <a:ahLst/>
            <a:cxnLst/>
            <a:rect r="r" b="b" t="t" l="l"/>
            <a:pathLst>
              <a:path h="379088" w="1226460">
                <a:moveTo>
                  <a:pt x="0" y="0"/>
                </a:moveTo>
                <a:lnTo>
                  <a:pt x="1226460" y="0"/>
                </a:lnTo>
                <a:lnTo>
                  <a:pt x="1226460" y="379087"/>
                </a:lnTo>
                <a:lnTo>
                  <a:pt x="0" y="37908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6298985" y="1028700"/>
            <a:ext cx="960315" cy="960315"/>
          </a:xfrm>
          <a:custGeom>
            <a:avLst/>
            <a:gdLst/>
            <a:ahLst/>
            <a:cxnLst/>
            <a:rect r="r" b="b" t="t" l="l"/>
            <a:pathLst>
              <a:path h="960315" w="960315">
                <a:moveTo>
                  <a:pt x="0" y="0"/>
                </a:moveTo>
                <a:lnTo>
                  <a:pt x="960315" y="0"/>
                </a:lnTo>
                <a:lnTo>
                  <a:pt x="960315" y="960315"/>
                </a:lnTo>
                <a:lnTo>
                  <a:pt x="0" y="9603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298985" y="1028700"/>
            <a:ext cx="960315" cy="960315"/>
          </a:xfrm>
          <a:custGeom>
            <a:avLst/>
            <a:gdLst/>
            <a:ahLst/>
            <a:cxnLst/>
            <a:rect r="r" b="b" t="t" l="l"/>
            <a:pathLst>
              <a:path h="960315" w="960315">
                <a:moveTo>
                  <a:pt x="0" y="0"/>
                </a:moveTo>
                <a:lnTo>
                  <a:pt x="960315" y="0"/>
                </a:lnTo>
                <a:lnTo>
                  <a:pt x="960315" y="960315"/>
                </a:lnTo>
                <a:lnTo>
                  <a:pt x="0" y="9603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2141364"/>
            <a:ext cx="11017126" cy="4357405"/>
          </a:xfrm>
          <a:custGeom>
            <a:avLst/>
            <a:gdLst/>
            <a:ahLst/>
            <a:cxnLst/>
            <a:rect r="r" b="b" t="t" l="l"/>
            <a:pathLst>
              <a:path h="4357405" w="11017126">
                <a:moveTo>
                  <a:pt x="0" y="0"/>
                </a:moveTo>
                <a:lnTo>
                  <a:pt x="11017126" y="0"/>
                </a:lnTo>
                <a:lnTo>
                  <a:pt x="11017126" y="4357405"/>
                </a:lnTo>
                <a:lnTo>
                  <a:pt x="0" y="4357405"/>
                </a:lnTo>
                <a:lnTo>
                  <a:pt x="0" y="0"/>
                </a:lnTo>
                <a:close/>
              </a:path>
            </a:pathLst>
          </a:custGeom>
          <a:blipFill>
            <a:blip r:embed="rId4"/>
            <a:stretch>
              <a:fillRect l="0" t="0" r="0" b="0"/>
            </a:stretch>
          </a:blipFill>
        </p:spPr>
      </p:sp>
      <p:sp>
        <p:nvSpPr>
          <p:cNvPr name="Freeform 4" id="4"/>
          <p:cNvSpPr/>
          <p:nvPr/>
        </p:nvSpPr>
        <p:spPr>
          <a:xfrm flipH="false" flipV="false" rot="0">
            <a:off x="12294979" y="2807479"/>
            <a:ext cx="4700385" cy="2350192"/>
          </a:xfrm>
          <a:custGeom>
            <a:avLst/>
            <a:gdLst/>
            <a:ahLst/>
            <a:cxnLst/>
            <a:rect r="r" b="b" t="t" l="l"/>
            <a:pathLst>
              <a:path h="2350192" w="4700385">
                <a:moveTo>
                  <a:pt x="0" y="0"/>
                </a:moveTo>
                <a:lnTo>
                  <a:pt x="4700385" y="0"/>
                </a:lnTo>
                <a:lnTo>
                  <a:pt x="4700385" y="2350192"/>
                </a:lnTo>
                <a:lnTo>
                  <a:pt x="0" y="2350192"/>
                </a:lnTo>
                <a:lnTo>
                  <a:pt x="0" y="0"/>
                </a:lnTo>
                <a:close/>
              </a:path>
            </a:pathLst>
          </a:custGeom>
          <a:blipFill>
            <a:blip r:embed="rId5"/>
            <a:stretch>
              <a:fillRect l="0" t="0" r="0" b="0"/>
            </a:stretch>
          </a:blipFill>
        </p:spPr>
      </p:sp>
      <p:sp>
        <p:nvSpPr>
          <p:cNvPr name="TextBox 5" id="5"/>
          <p:cNvSpPr txBox="true"/>
          <p:nvPr/>
        </p:nvSpPr>
        <p:spPr>
          <a:xfrm rot="0">
            <a:off x="1028700" y="904875"/>
            <a:ext cx="7075535" cy="807720"/>
          </a:xfrm>
          <a:prstGeom prst="rect">
            <a:avLst/>
          </a:prstGeom>
        </p:spPr>
        <p:txBody>
          <a:bodyPr anchor="t" rtlCol="false" tIns="0" lIns="0" bIns="0" rIns="0">
            <a:spAutoFit/>
          </a:bodyPr>
          <a:lstStyle/>
          <a:p>
            <a:pPr algn="l">
              <a:lnSpc>
                <a:spcPts val="5715"/>
              </a:lnSpc>
            </a:pPr>
            <a:r>
              <a:rPr lang="en-US" sz="4500" b="true">
                <a:solidFill>
                  <a:srgbClr val="0E2F5F"/>
                </a:solidFill>
                <a:latin typeface="Akzidenz-Grotesk Heavy"/>
                <a:ea typeface="Akzidenz-Grotesk Heavy"/>
                <a:cs typeface="Akzidenz-Grotesk Heavy"/>
                <a:sym typeface="Akzidenz-Grotesk Heavy"/>
              </a:rPr>
              <a:t>Пример:</a:t>
            </a:r>
          </a:p>
        </p:txBody>
      </p:sp>
      <p:sp>
        <p:nvSpPr>
          <p:cNvPr name="TextBox 6" id="6"/>
          <p:cNvSpPr txBox="true"/>
          <p:nvPr/>
        </p:nvSpPr>
        <p:spPr>
          <a:xfrm rot="0">
            <a:off x="12604279" y="2074689"/>
            <a:ext cx="3352858" cy="580390"/>
          </a:xfrm>
          <a:prstGeom prst="rect">
            <a:avLst/>
          </a:prstGeom>
        </p:spPr>
        <p:txBody>
          <a:bodyPr anchor="t" rtlCol="false" tIns="0" lIns="0" bIns="0" rIns="0">
            <a:spAutoFit/>
          </a:bodyPr>
          <a:lstStyle/>
          <a:p>
            <a:pPr algn="ctr">
              <a:lnSpc>
                <a:spcPts val="4759"/>
              </a:lnSpc>
            </a:pPr>
            <a:r>
              <a:rPr lang="en-US" sz="3399" b="true">
                <a:solidFill>
                  <a:srgbClr val="0E2F5F"/>
                </a:solidFill>
                <a:latin typeface="Open Sans Bold"/>
                <a:ea typeface="Open Sans Bold"/>
                <a:cs typeface="Open Sans Bold"/>
                <a:sym typeface="Open Sans Bold"/>
              </a:rPr>
              <a:t>Результат:</a:t>
            </a:r>
          </a:p>
        </p:txBody>
      </p:sp>
      <p:sp>
        <p:nvSpPr>
          <p:cNvPr name="TextBox 7" id="7"/>
          <p:cNvSpPr txBox="true"/>
          <p:nvPr/>
        </p:nvSpPr>
        <p:spPr>
          <a:xfrm rot="0">
            <a:off x="1817941" y="7378970"/>
            <a:ext cx="14652117" cy="1362662"/>
          </a:xfrm>
          <a:prstGeom prst="rect">
            <a:avLst/>
          </a:prstGeom>
        </p:spPr>
        <p:txBody>
          <a:bodyPr anchor="t" rtlCol="false" tIns="0" lIns="0" bIns="0" rIns="0">
            <a:spAutoFit/>
          </a:bodyPr>
          <a:lstStyle/>
          <a:p>
            <a:pPr algn="ctr">
              <a:lnSpc>
                <a:spcPts val="3642"/>
              </a:lnSpc>
            </a:pPr>
            <a:r>
              <a:rPr lang="en-US" sz="2601">
                <a:solidFill>
                  <a:srgbClr val="FF3131"/>
                </a:solidFill>
                <a:latin typeface="Open Sans"/>
                <a:ea typeface="Open Sans"/>
                <a:cs typeface="Open Sans"/>
                <a:sym typeface="Open Sans"/>
              </a:rPr>
              <a:t>Примечание:</a:t>
            </a:r>
            <a:r>
              <a:rPr lang="en-US" sz="2601">
                <a:solidFill>
                  <a:srgbClr val="0E2F5F"/>
                </a:solidFill>
                <a:latin typeface="Open Sans"/>
                <a:ea typeface="Open Sans"/>
                <a:cs typeface="Open Sans"/>
                <a:sym typeface="Open Sans"/>
              </a:rPr>
              <a:t> В данном примере использована линейная интерполяция для заполнения пропущенных значений в столбце Price. Значение для 2023-01-02 было интерполировано как 105, основываясь на данных до и после этого дня.</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792045"/>
            <a:ext cx="7075535" cy="1531620"/>
          </a:xfrm>
          <a:prstGeom prst="rect">
            <a:avLst/>
          </a:prstGeom>
        </p:spPr>
        <p:txBody>
          <a:bodyPr anchor="t" rtlCol="false" tIns="0" lIns="0" bIns="0" rIns="0">
            <a:spAutoFit/>
          </a:bodyPr>
          <a:lstStyle/>
          <a:p>
            <a:pPr algn="l">
              <a:lnSpc>
                <a:spcPts val="5715"/>
              </a:lnSpc>
            </a:pPr>
            <a:r>
              <a:rPr lang="en-US" sz="4500" b="true">
                <a:solidFill>
                  <a:srgbClr val="0E2F5F"/>
                </a:solidFill>
                <a:latin typeface="Akzidenz-Grotesk Heavy"/>
                <a:ea typeface="Akzidenz-Grotesk Heavy"/>
                <a:cs typeface="Akzidenz-Grotesk Heavy"/>
                <a:sym typeface="Akzidenz-Grotesk Heavy"/>
              </a:rPr>
              <a:t>Идентификация аномалий в данных</a:t>
            </a:r>
          </a:p>
        </p:txBody>
      </p:sp>
      <p:sp>
        <p:nvSpPr>
          <p:cNvPr name="TextBox 3" id="3"/>
          <p:cNvSpPr txBox="true"/>
          <p:nvPr/>
        </p:nvSpPr>
        <p:spPr>
          <a:xfrm rot="0">
            <a:off x="1028700" y="2558523"/>
            <a:ext cx="11679016" cy="756466"/>
          </a:xfrm>
          <a:prstGeom prst="rect">
            <a:avLst/>
          </a:prstGeom>
        </p:spPr>
        <p:txBody>
          <a:bodyPr anchor="t" rtlCol="false" tIns="0" lIns="0" bIns="0" rIns="0">
            <a:spAutoFit/>
          </a:bodyPr>
          <a:lstStyle/>
          <a:p>
            <a:pPr algn="just">
              <a:lnSpc>
                <a:spcPts val="3051"/>
              </a:lnSpc>
            </a:pPr>
            <a:r>
              <a:rPr lang="en-US" sz="2179" b="true">
                <a:solidFill>
                  <a:srgbClr val="FF3131"/>
                </a:solidFill>
                <a:latin typeface="Aileron Bold"/>
                <a:ea typeface="Aileron Bold"/>
                <a:cs typeface="Aileron Bold"/>
                <a:sym typeface="Aileron Bold"/>
              </a:rPr>
              <a:t>Аномалии</a:t>
            </a:r>
            <a:r>
              <a:rPr lang="en-US" sz="2179" b="true">
                <a:solidFill>
                  <a:srgbClr val="000000"/>
                </a:solidFill>
                <a:latin typeface="Aileron Bold"/>
                <a:ea typeface="Aileron Bold"/>
                <a:cs typeface="Aileron Bold"/>
                <a:sym typeface="Aileron Bold"/>
              </a:rPr>
              <a:t> — это данные, которые сильно отклоняются от остальных, такие как выбросы, ошибки ввода или значения за пределами допустимого диапазона.</a:t>
            </a:r>
          </a:p>
        </p:txBody>
      </p:sp>
      <p:sp>
        <p:nvSpPr>
          <p:cNvPr name="Freeform 4" id="4"/>
          <p:cNvSpPr/>
          <p:nvPr/>
        </p:nvSpPr>
        <p:spPr>
          <a:xfrm flipH="false" flipV="false" rot="0">
            <a:off x="16298985" y="1028700"/>
            <a:ext cx="960315" cy="960315"/>
          </a:xfrm>
          <a:custGeom>
            <a:avLst/>
            <a:gdLst/>
            <a:ahLst/>
            <a:cxnLst/>
            <a:rect r="r" b="b" t="t" l="l"/>
            <a:pathLst>
              <a:path h="960315" w="960315">
                <a:moveTo>
                  <a:pt x="0" y="0"/>
                </a:moveTo>
                <a:lnTo>
                  <a:pt x="960315" y="0"/>
                </a:lnTo>
                <a:lnTo>
                  <a:pt x="960315" y="960315"/>
                </a:lnTo>
                <a:lnTo>
                  <a:pt x="0" y="9603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1028700" y="3524539"/>
            <a:ext cx="3624411" cy="580390"/>
          </a:xfrm>
          <a:prstGeom prst="rect">
            <a:avLst/>
          </a:prstGeom>
        </p:spPr>
        <p:txBody>
          <a:bodyPr anchor="t" rtlCol="false" tIns="0" lIns="0" bIns="0" rIns="0">
            <a:spAutoFit/>
          </a:bodyPr>
          <a:lstStyle/>
          <a:p>
            <a:pPr algn="ctr">
              <a:lnSpc>
                <a:spcPts val="4759"/>
              </a:lnSpc>
            </a:pPr>
            <a:r>
              <a:rPr lang="en-US" sz="3399">
                <a:solidFill>
                  <a:srgbClr val="000000"/>
                </a:solidFill>
                <a:latin typeface="Open Sans"/>
                <a:ea typeface="Open Sans"/>
                <a:cs typeface="Open Sans"/>
                <a:sym typeface="Open Sans"/>
              </a:rPr>
              <a:t>Типы аномалий:</a:t>
            </a:r>
          </a:p>
        </p:txBody>
      </p:sp>
      <p:sp>
        <p:nvSpPr>
          <p:cNvPr name="TextBox 6" id="6"/>
          <p:cNvSpPr txBox="true"/>
          <p:nvPr/>
        </p:nvSpPr>
        <p:spPr>
          <a:xfrm rot="0">
            <a:off x="0" y="4324004"/>
            <a:ext cx="9592750" cy="4248150"/>
          </a:xfrm>
          <a:prstGeom prst="rect">
            <a:avLst/>
          </a:prstGeom>
        </p:spPr>
        <p:txBody>
          <a:bodyPr anchor="t" rtlCol="false" tIns="0" lIns="0" bIns="0" rIns="0">
            <a:spAutoFit/>
          </a:bodyPr>
          <a:lstStyle/>
          <a:p>
            <a:pPr algn="ctr" marL="647702" indent="-323851" lvl="1">
              <a:lnSpc>
                <a:spcPts val="4200"/>
              </a:lnSpc>
              <a:buFont typeface="Arial"/>
              <a:buChar char="•"/>
            </a:pPr>
            <a:r>
              <a:rPr lang="en-US" b="true" sz="3000">
                <a:solidFill>
                  <a:srgbClr val="FF3131"/>
                </a:solidFill>
                <a:latin typeface="Open Sans Bold"/>
                <a:ea typeface="Open Sans Bold"/>
                <a:cs typeface="Open Sans Bold"/>
                <a:sym typeface="Open Sans Bold"/>
              </a:rPr>
              <a:t>Выбр</a:t>
            </a:r>
            <a:r>
              <a:rPr lang="en-US" b="true" sz="3000">
                <a:solidFill>
                  <a:srgbClr val="FF3131"/>
                </a:solidFill>
                <a:latin typeface="Open Sans Bold"/>
                <a:ea typeface="Open Sans Bold"/>
                <a:cs typeface="Open Sans Bold"/>
                <a:sym typeface="Open Sans Bold"/>
              </a:rPr>
              <a:t>осы:</a:t>
            </a:r>
            <a:r>
              <a:rPr lang="en-US" b="true" sz="3000">
                <a:solidFill>
                  <a:srgbClr val="000000"/>
                </a:solidFill>
                <a:latin typeface="Open Sans Bold"/>
                <a:ea typeface="Open Sans Bold"/>
                <a:cs typeface="Open Sans Bold"/>
                <a:sym typeface="Open Sans Bold"/>
              </a:rPr>
              <a:t> Значения, значительно отличающиеся от остальной части данных.</a:t>
            </a:r>
          </a:p>
          <a:p>
            <a:pPr algn="ctr" marL="647702" indent="-323851" lvl="1">
              <a:lnSpc>
                <a:spcPts val="4200"/>
              </a:lnSpc>
              <a:buFont typeface="Arial"/>
              <a:buChar char="•"/>
            </a:pPr>
            <a:r>
              <a:rPr lang="en-US" b="true" sz="3000">
                <a:solidFill>
                  <a:srgbClr val="FF3131"/>
                </a:solidFill>
                <a:latin typeface="Open Sans Bold"/>
                <a:ea typeface="Open Sans Bold"/>
                <a:cs typeface="Open Sans Bold"/>
                <a:sym typeface="Open Sans Bold"/>
              </a:rPr>
              <a:t>Ошибки ввода:</a:t>
            </a:r>
            <a:r>
              <a:rPr lang="en-US" b="true" sz="3000">
                <a:solidFill>
                  <a:srgbClr val="000000"/>
                </a:solidFill>
                <a:latin typeface="Open Sans Bold"/>
                <a:ea typeface="Open Sans Bold"/>
                <a:cs typeface="Open Sans Bold"/>
                <a:sym typeface="Open Sans Bold"/>
              </a:rPr>
              <a:t> Неправильный ввод данных, например, текст в числовом поле.</a:t>
            </a:r>
          </a:p>
          <a:p>
            <a:pPr algn="ctr" marL="647702" indent="-323851" lvl="1">
              <a:lnSpc>
                <a:spcPts val="4200"/>
              </a:lnSpc>
              <a:buFont typeface="Arial"/>
              <a:buChar char="•"/>
            </a:pPr>
            <a:r>
              <a:rPr lang="en-US" b="true" sz="3000">
                <a:solidFill>
                  <a:srgbClr val="FF3131"/>
                </a:solidFill>
                <a:latin typeface="Open Sans Bold"/>
                <a:ea typeface="Open Sans Bold"/>
                <a:cs typeface="Open Sans Bold"/>
                <a:sym typeface="Open Sans Bold"/>
              </a:rPr>
              <a:t>Нереалистичные данные:</a:t>
            </a:r>
            <a:r>
              <a:rPr lang="en-US" b="true" sz="3000">
                <a:solidFill>
                  <a:srgbClr val="000000"/>
                </a:solidFill>
                <a:latin typeface="Open Sans Bold"/>
                <a:ea typeface="Open Sans Bold"/>
                <a:cs typeface="Open Sans Bold"/>
                <a:sym typeface="Open Sans Bold"/>
              </a:rPr>
              <a:t> Значения, выходящие за пределы допустимых диапазонов (например, возраст -5 лет).</a:t>
            </a:r>
          </a:p>
          <a:p>
            <a:pPr algn="ctr">
              <a:lnSpc>
                <a:spcPts val="4200"/>
              </a:lnSpc>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298985" y="1028700"/>
            <a:ext cx="960315" cy="960315"/>
          </a:xfrm>
          <a:custGeom>
            <a:avLst/>
            <a:gdLst/>
            <a:ahLst/>
            <a:cxnLst/>
            <a:rect r="r" b="b" t="t" l="l"/>
            <a:pathLst>
              <a:path h="960315" w="960315">
                <a:moveTo>
                  <a:pt x="0" y="0"/>
                </a:moveTo>
                <a:lnTo>
                  <a:pt x="960315" y="0"/>
                </a:lnTo>
                <a:lnTo>
                  <a:pt x="960315" y="960315"/>
                </a:lnTo>
                <a:lnTo>
                  <a:pt x="0" y="9603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2843491"/>
            <a:ext cx="11301259" cy="4124960"/>
          </a:xfrm>
          <a:custGeom>
            <a:avLst/>
            <a:gdLst/>
            <a:ahLst/>
            <a:cxnLst/>
            <a:rect r="r" b="b" t="t" l="l"/>
            <a:pathLst>
              <a:path h="4124960" w="11301259">
                <a:moveTo>
                  <a:pt x="0" y="0"/>
                </a:moveTo>
                <a:lnTo>
                  <a:pt x="11301259" y="0"/>
                </a:lnTo>
                <a:lnTo>
                  <a:pt x="11301259" y="4124960"/>
                </a:lnTo>
                <a:lnTo>
                  <a:pt x="0" y="4124960"/>
                </a:lnTo>
                <a:lnTo>
                  <a:pt x="0" y="0"/>
                </a:lnTo>
                <a:close/>
              </a:path>
            </a:pathLst>
          </a:custGeom>
          <a:blipFill>
            <a:blip r:embed="rId4"/>
            <a:stretch>
              <a:fillRect l="0" t="0" r="0" b="0"/>
            </a:stretch>
          </a:blipFill>
        </p:spPr>
      </p:sp>
      <p:sp>
        <p:nvSpPr>
          <p:cNvPr name="Freeform 4" id="4"/>
          <p:cNvSpPr/>
          <p:nvPr/>
        </p:nvSpPr>
        <p:spPr>
          <a:xfrm flipH="false" flipV="false" rot="0">
            <a:off x="13646342" y="3820811"/>
            <a:ext cx="2896652" cy="665447"/>
          </a:xfrm>
          <a:custGeom>
            <a:avLst/>
            <a:gdLst/>
            <a:ahLst/>
            <a:cxnLst/>
            <a:rect r="r" b="b" t="t" l="l"/>
            <a:pathLst>
              <a:path h="665447" w="2896652">
                <a:moveTo>
                  <a:pt x="0" y="0"/>
                </a:moveTo>
                <a:lnTo>
                  <a:pt x="2896652" y="0"/>
                </a:lnTo>
                <a:lnTo>
                  <a:pt x="2896652" y="665447"/>
                </a:lnTo>
                <a:lnTo>
                  <a:pt x="0" y="665447"/>
                </a:lnTo>
                <a:lnTo>
                  <a:pt x="0" y="0"/>
                </a:lnTo>
                <a:close/>
              </a:path>
            </a:pathLst>
          </a:custGeom>
          <a:blipFill>
            <a:blip r:embed="rId5"/>
            <a:stretch>
              <a:fillRect l="0" t="0" r="0" b="0"/>
            </a:stretch>
          </a:blipFill>
        </p:spPr>
      </p:sp>
      <p:sp>
        <p:nvSpPr>
          <p:cNvPr name="TextBox 5" id="5"/>
          <p:cNvSpPr txBox="true"/>
          <p:nvPr/>
        </p:nvSpPr>
        <p:spPr>
          <a:xfrm rot="0">
            <a:off x="1028700" y="904875"/>
            <a:ext cx="7075535" cy="1531620"/>
          </a:xfrm>
          <a:prstGeom prst="rect">
            <a:avLst/>
          </a:prstGeom>
        </p:spPr>
        <p:txBody>
          <a:bodyPr anchor="t" rtlCol="false" tIns="0" lIns="0" bIns="0" rIns="0">
            <a:spAutoFit/>
          </a:bodyPr>
          <a:lstStyle/>
          <a:p>
            <a:pPr algn="l">
              <a:lnSpc>
                <a:spcPts val="5715"/>
              </a:lnSpc>
            </a:pPr>
            <a:r>
              <a:rPr lang="en-US" sz="4500" b="true">
                <a:solidFill>
                  <a:srgbClr val="0E2F5F"/>
                </a:solidFill>
                <a:latin typeface="Akzidenz-Grotesk Heavy"/>
                <a:ea typeface="Akzidenz-Grotesk Heavy"/>
                <a:cs typeface="Akzidenz-Grotesk Heavy"/>
                <a:sym typeface="Akzidenz-Grotesk Heavy"/>
              </a:rPr>
              <a:t>Пример аномалии - </a:t>
            </a:r>
            <a:r>
              <a:rPr lang="en-US" sz="4500" b="true">
                <a:solidFill>
                  <a:srgbClr val="FF3131"/>
                </a:solidFill>
                <a:latin typeface="Akzidenz-Grotesk Heavy"/>
                <a:ea typeface="Akzidenz-Grotesk Heavy"/>
                <a:cs typeface="Akzidenz-Grotesk Heavy"/>
                <a:sym typeface="Akzidenz-Grotesk Heavy"/>
              </a:rPr>
              <a:t>выбросы</a:t>
            </a:r>
          </a:p>
        </p:txBody>
      </p:sp>
      <p:sp>
        <p:nvSpPr>
          <p:cNvPr name="TextBox 6" id="6"/>
          <p:cNvSpPr txBox="true"/>
          <p:nvPr/>
        </p:nvSpPr>
        <p:spPr>
          <a:xfrm rot="0">
            <a:off x="13890350" y="2776816"/>
            <a:ext cx="2408634" cy="580390"/>
          </a:xfrm>
          <a:prstGeom prst="rect">
            <a:avLst/>
          </a:prstGeom>
        </p:spPr>
        <p:txBody>
          <a:bodyPr anchor="t" rtlCol="false" tIns="0" lIns="0" bIns="0" rIns="0">
            <a:spAutoFit/>
          </a:bodyPr>
          <a:lstStyle/>
          <a:p>
            <a:pPr algn="ctr">
              <a:lnSpc>
                <a:spcPts val="4759"/>
              </a:lnSpc>
            </a:pPr>
            <a:r>
              <a:rPr lang="en-US" sz="3399" b="true">
                <a:solidFill>
                  <a:srgbClr val="000000"/>
                </a:solidFill>
                <a:latin typeface="Open Sans Bold"/>
                <a:ea typeface="Open Sans Bold"/>
                <a:cs typeface="Open Sans Bold"/>
                <a:sym typeface="Open Sans Bold"/>
              </a:rPr>
              <a:t>Результат</a:t>
            </a:r>
            <a:r>
              <a:rPr lang="en-US" sz="3399">
                <a:solidFill>
                  <a:srgbClr val="000000"/>
                </a:solidFill>
                <a:latin typeface="Open Sans"/>
                <a:ea typeface="Open Sans"/>
                <a:cs typeface="Open Sans"/>
                <a:sym typeface="Open Sans"/>
              </a:rPr>
              <a:t>:</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298985" y="1028700"/>
            <a:ext cx="960315" cy="960315"/>
          </a:xfrm>
          <a:custGeom>
            <a:avLst/>
            <a:gdLst/>
            <a:ahLst/>
            <a:cxnLst/>
            <a:rect r="r" b="b" t="t" l="l"/>
            <a:pathLst>
              <a:path h="960315" w="960315">
                <a:moveTo>
                  <a:pt x="0" y="0"/>
                </a:moveTo>
                <a:lnTo>
                  <a:pt x="960315" y="0"/>
                </a:lnTo>
                <a:lnTo>
                  <a:pt x="960315" y="960315"/>
                </a:lnTo>
                <a:lnTo>
                  <a:pt x="0" y="9603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2857327"/>
            <a:ext cx="10747122" cy="2957148"/>
          </a:xfrm>
          <a:custGeom>
            <a:avLst/>
            <a:gdLst/>
            <a:ahLst/>
            <a:cxnLst/>
            <a:rect r="r" b="b" t="t" l="l"/>
            <a:pathLst>
              <a:path h="2957148" w="10747122">
                <a:moveTo>
                  <a:pt x="0" y="0"/>
                </a:moveTo>
                <a:lnTo>
                  <a:pt x="10747122" y="0"/>
                </a:lnTo>
                <a:lnTo>
                  <a:pt x="10747122" y="2957149"/>
                </a:lnTo>
                <a:lnTo>
                  <a:pt x="0" y="2957149"/>
                </a:lnTo>
                <a:lnTo>
                  <a:pt x="0" y="0"/>
                </a:lnTo>
                <a:close/>
              </a:path>
            </a:pathLst>
          </a:custGeom>
          <a:blipFill>
            <a:blip r:embed="rId4"/>
            <a:stretch>
              <a:fillRect l="0" t="0" r="0" b="0"/>
            </a:stretch>
          </a:blipFill>
        </p:spPr>
      </p:sp>
      <p:sp>
        <p:nvSpPr>
          <p:cNvPr name="Freeform 4" id="4"/>
          <p:cNvSpPr/>
          <p:nvPr/>
        </p:nvSpPr>
        <p:spPr>
          <a:xfrm flipH="false" flipV="false" rot="0">
            <a:off x="12672966" y="3663677"/>
            <a:ext cx="4690057" cy="439693"/>
          </a:xfrm>
          <a:custGeom>
            <a:avLst/>
            <a:gdLst/>
            <a:ahLst/>
            <a:cxnLst/>
            <a:rect r="r" b="b" t="t" l="l"/>
            <a:pathLst>
              <a:path h="439693" w="4690057">
                <a:moveTo>
                  <a:pt x="0" y="0"/>
                </a:moveTo>
                <a:lnTo>
                  <a:pt x="4690057" y="0"/>
                </a:lnTo>
                <a:lnTo>
                  <a:pt x="4690057" y="439693"/>
                </a:lnTo>
                <a:lnTo>
                  <a:pt x="0" y="439693"/>
                </a:lnTo>
                <a:lnTo>
                  <a:pt x="0" y="0"/>
                </a:lnTo>
                <a:close/>
              </a:path>
            </a:pathLst>
          </a:custGeom>
          <a:blipFill>
            <a:blip r:embed="rId5"/>
            <a:stretch>
              <a:fillRect l="0" t="0" r="0" b="0"/>
            </a:stretch>
          </a:blipFill>
        </p:spPr>
      </p:sp>
      <p:sp>
        <p:nvSpPr>
          <p:cNvPr name="TextBox 5" id="5"/>
          <p:cNvSpPr txBox="true"/>
          <p:nvPr/>
        </p:nvSpPr>
        <p:spPr>
          <a:xfrm rot="0">
            <a:off x="1028700" y="904875"/>
            <a:ext cx="7075535" cy="1531620"/>
          </a:xfrm>
          <a:prstGeom prst="rect">
            <a:avLst/>
          </a:prstGeom>
        </p:spPr>
        <p:txBody>
          <a:bodyPr anchor="t" rtlCol="false" tIns="0" lIns="0" bIns="0" rIns="0">
            <a:spAutoFit/>
          </a:bodyPr>
          <a:lstStyle/>
          <a:p>
            <a:pPr algn="l">
              <a:lnSpc>
                <a:spcPts val="5715"/>
              </a:lnSpc>
            </a:pPr>
            <a:r>
              <a:rPr lang="en-US" sz="4500" b="true">
                <a:solidFill>
                  <a:srgbClr val="0E2F5F"/>
                </a:solidFill>
                <a:latin typeface="Akzidenz-Grotesk Heavy"/>
                <a:ea typeface="Akzidenz-Grotesk Heavy"/>
                <a:cs typeface="Akzidenz-Grotesk Heavy"/>
                <a:sym typeface="Akzidenz-Grotesk Heavy"/>
              </a:rPr>
              <a:t>Пример аномалии - </a:t>
            </a:r>
            <a:r>
              <a:rPr lang="en-US" sz="4500" b="true">
                <a:solidFill>
                  <a:srgbClr val="FF3131"/>
                </a:solidFill>
                <a:latin typeface="Akzidenz-Grotesk Heavy"/>
                <a:ea typeface="Akzidenz-Grotesk Heavy"/>
                <a:cs typeface="Akzidenz-Grotesk Heavy"/>
                <a:sym typeface="Akzidenz-Grotesk Heavy"/>
              </a:rPr>
              <a:t>ошибка ввода</a:t>
            </a:r>
          </a:p>
        </p:txBody>
      </p:sp>
      <p:sp>
        <p:nvSpPr>
          <p:cNvPr name="TextBox 6" id="6"/>
          <p:cNvSpPr txBox="true"/>
          <p:nvPr/>
        </p:nvSpPr>
        <p:spPr>
          <a:xfrm rot="0">
            <a:off x="13592873" y="2790652"/>
            <a:ext cx="2408634" cy="580390"/>
          </a:xfrm>
          <a:prstGeom prst="rect">
            <a:avLst/>
          </a:prstGeom>
        </p:spPr>
        <p:txBody>
          <a:bodyPr anchor="t" rtlCol="false" tIns="0" lIns="0" bIns="0" rIns="0">
            <a:spAutoFit/>
          </a:bodyPr>
          <a:lstStyle/>
          <a:p>
            <a:pPr algn="ctr">
              <a:lnSpc>
                <a:spcPts val="4759"/>
              </a:lnSpc>
            </a:pPr>
            <a:r>
              <a:rPr lang="en-US" sz="3399" b="true">
                <a:solidFill>
                  <a:srgbClr val="000000"/>
                </a:solidFill>
                <a:latin typeface="Open Sans Bold"/>
                <a:ea typeface="Open Sans Bold"/>
                <a:cs typeface="Open Sans Bold"/>
                <a:sym typeface="Open Sans Bold"/>
              </a:rPr>
              <a:t>Результат</a:t>
            </a:r>
            <a:r>
              <a:rPr lang="en-US" sz="3399">
                <a:solidFill>
                  <a:srgbClr val="000000"/>
                </a:solidFill>
                <a:latin typeface="Open Sans"/>
                <a:ea typeface="Open Sans"/>
                <a:cs typeface="Open Sans"/>
                <a:sym typeface="Open Sans"/>
              </a:rPr>
              <a:t>:</a:t>
            </a:r>
          </a:p>
        </p:txBody>
      </p:sp>
      <p:sp>
        <p:nvSpPr>
          <p:cNvPr name="TextBox 7" id="7"/>
          <p:cNvSpPr txBox="true"/>
          <p:nvPr/>
        </p:nvSpPr>
        <p:spPr>
          <a:xfrm rot="0">
            <a:off x="1748931" y="7583794"/>
            <a:ext cx="8219023" cy="1180465"/>
          </a:xfrm>
          <a:prstGeom prst="rect">
            <a:avLst/>
          </a:prstGeom>
        </p:spPr>
        <p:txBody>
          <a:bodyPr anchor="t" rtlCol="false" tIns="0" lIns="0" bIns="0" rIns="0">
            <a:spAutoFit/>
          </a:bodyPr>
          <a:lstStyle/>
          <a:p>
            <a:pPr algn="ctr">
              <a:lnSpc>
                <a:spcPts val="4759"/>
              </a:lnSpc>
            </a:pPr>
            <a:r>
              <a:rPr lang="en-US" sz="3399">
                <a:solidFill>
                  <a:srgbClr val="FF3131"/>
                </a:solidFill>
                <a:latin typeface="Open Sans"/>
                <a:ea typeface="Open Sans"/>
                <a:cs typeface="Open Sans"/>
                <a:sym typeface="Open Sans"/>
              </a:rPr>
              <a:t>Вывод:</a:t>
            </a:r>
            <a:r>
              <a:rPr lang="en-US" sz="3399">
                <a:solidFill>
                  <a:srgbClr val="000000"/>
                </a:solidFill>
                <a:latin typeface="Open Sans"/>
                <a:ea typeface="Open Sans"/>
                <a:cs typeface="Open Sans"/>
                <a:sym typeface="Open Sans"/>
              </a:rPr>
              <a:t> ["error", "NaN", "wrong"] </a:t>
            </a:r>
          </a:p>
          <a:p>
            <a:pPr algn="ctr">
              <a:lnSpc>
                <a:spcPts val="4759"/>
              </a:lnSpc>
            </a:pPr>
            <a:r>
              <a:rPr lang="en-US" sz="3399">
                <a:solidFill>
                  <a:srgbClr val="000000"/>
                </a:solidFill>
                <a:latin typeface="Open Sans"/>
                <a:ea typeface="Open Sans"/>
                <a:cs typeface="Open Sans"/>
                <a:sym typeface="Open Sans"/>
              </a:rPr>
              <a:t>(эти значения не являются числами)</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298985" y="1028700"/>
            <a:ext cx="960315" cy="960315"/>
          </a:xfrm>
          <a:custGeom>
            <a:avLst/>
            <a:gdLst/>
            <a:ahLst/>
            <a:cxnLst/>
            <a:rect r="r" b="b" t="t" l="l"/>
            <a:pathLst>
              <a:path h="960315" w="960315">
                <a:moveTo>
                  <a:pt x="0" y="0"/>
                </a:moveTo>
                <a:lnTo>
                  <a:pt x="960315" y="0"/>
                </a:lnTo>
                <a:lnTo>
                  <a:pt x="960315" y="960315"/>
                </a:lnTo>
                <a:lnTo>
                  <a:pt x="0" y="9603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2675679"/>
            <a:ext cx="10144936" cy="4682278"/>
          </a:xfrm>
          <a:custGeom>
            <a:avLst/>
            <a:gdLst/>
            <a:ahLst/>
            <a:cxnLst/>
            <a:rect r="r" b="b" t="t" l="l"/>
            <a:pathLst>
              <a:path h="4682278" w="10144936">
                <a:moveTo>
                  <a:pt x="0" y="0"/>
                </a:moveTo>
                <a:lnTo>
                  <a:pt x="10144936" y="0"/>
                </a:lnTo>
                <a:lnTo>
                  <a:pt x="10144936" y="4682278"/>
                </a:lnTo>
                <a:lnTo>
                  <a:pt x="0" y="4682278"/>
                </a:lnTo>
                <a:lnTo>
                  <a:pt x="0" y="0"/>
                </a:lnTo>
                <a:close/>
              </a:path>
            </a:pathLst>
          </a:custGeom>
          <a:blipFill>
            <a:blip r:embed="rId4"/>
            <a:stretch>
              <a:fillRect l="0" t="0" r="0" b="0"/>
            </a:stretch>
          </a:blipFill>
        </p:spPr>
      </p:sp>
      <p:sp>
        <p:nvSpPr>
          <p:cNvPr name="Freeform 4" id="4"/>
          <p:cNvSpPr/>
          <p:nvPr/>
        </p:nvSpPr>
        <p:spPr>
          <a:xfrm flipH="false" flipV="false" rot="0">
            <a:off x="12152530" y="3617023"/>
            <a:ext cx="4719251" cy="465278"/>
          </a:xfrm>
          <a:custGeom>
            <a:avLst/>
            <a:gdLst/>
            <a:ahLst/>
            <a:cxnLst/>
            <a:rect r="r" b="b" t="t" l="l"/>
            <a:pathLst>
              <a:path h="465278" w="4719251">
                <a:moveTo>
                  <a:pt x="0" y="0"/>
                </a:moveTo>
                <a:lnTo>
                  <a:pt x="4719251" y="0"/>
                </a:lnTo>
                <a:lnTo>
                  <a:pt x="4719251" y="465278"/>
                </a:lnTo>
                <a:lnTo>
                  <a:pt x="0" y="465278"/>
                </a:lnTo>
                <a:lnTo>
                  <a:pt x="0" y="0"/>
                </a:lnTo>
                <a:close/>
              </a:path>
            </a:pathLst>
          </a:custGeom>
          <a:blipFill>
            <a:blip r:embed="rId5"/>
            <a:stretch>
              <a:fillRect l="0" t="0" r="0" b="0"/>
            </a:stretch>
          </a:blipFill>
        </p:spPr>
      </p:sp>
      <p:sp>
        <p:nvSpPr>
          <p:cNvPr name="TextBox 5" id="5"/>
          <p:cNvSpPr txBox="true"/>
          <p:nvPr/>
        </p:nvSpPr>
        <p:spPr>
          <a:xfrm rot="0">
            <a:off x="1028700" y="904875"/>
            <a:ext cx="8310686" cy="1531620"/>
          </a:xfrm>
          <a:prstGeom prst="rect">
            <a:avLst/>
          </a:prstGeom>
        </p:spPr>
        <p:txBody>
          <a:bodyPr anchor="t" rtlCol="false" tIns="0" lIns="0" bIns="0" rIns="0">
            <a:spAutoFit/>
          </a:bodyPr>
          <a:lstStyle/>
          <a:p>
            <a:pPr algn="l">
              <a:lnSpc>
                <a:spcPts val="5715"/>
              </a:lnSpc>
            </a:pPr>
            <a:r>
              <a:rPr lang="en-US" sz="4500" b="true">
                <a:solidFill>
                  <a:srgbClr val="0E2F5F"/>
                </a:solidFill>
                <a:latin typeface="Akzidenz-Grotesk Heavy"/>
                <a:ea typeface="Akzidenz-Grotesk Heavy"/>
                <a:cs typeface="Akzidenz-Grotesk Heavy"/>
                <a:sym typeface="Akzidenz-Grotesk Heavy"/>
              </a:rPr>
              <a:t>Пример аномалии - </a:t>
            </a:r>
            <a:r>
              <a:rPr lang="en-US" sz="4500" b="true">
                <a:solidFill>
                  <a:srgbClr val="FF3131"/>
                </a:solidFill>
                <a:latin typeface="Akzidenz-Grotesk Heavy"/>
                <a:ea typeface="Akzidenz-Grotesk Heavy"/>
                <a:cs typeface="Akzidenz-Grotesk Heavy"/>
                <a:sym typeface="Akzidenz-Grotesk Heavy"/>
              </a:rPr>
              <a:t>нереалистичные значения</a:t>
            </a:r>
            <a:r>
              <a:rPr lang="en-US" sz="4500" b="true">
                <a:solidFill>
                  <a:srgbClr val="0E2F5F"/>
                </a:solidFill>
                <a:latin typeface="Akzidenz-Grotesk Heavy"/>
                <a:ea typeface="Akzidenz-Grotesk Heavy"/>
                <a:cs typeface="Akzidenz-Grotesk Heavy"/>
                <a:sym typeface="Akzidenz-Grotesk Heavy"/>
              </a:rPr>
              <a:t> </a:t>
            </a:r>
          </a:p>
        </p:txBody>
      </p:sp>
      <p:sp>
        <p:nvSpPr>
          <p:cNvPr name="TextBox 6" id="6"/>
          <p:cNvSpPr txBox="true"/>
          <p:nvPr/>
        </p:nvSpPr>
        <p:spPr>
          <a:xfrm rot="0">
            <a:off x="13303745" y="2609004"/>
            <a:ext cx="2416820" cy="580390"/>
          </a:xfrm>
          <a:prstGeom prst="rect">
            <a:avLst/>
          </a:prstGeom>
        </p:spPr>
        <p:txBody>
          <a:bodyPr anchor="t" rtlCol="false" tIns="0" lIns="0" bIns="0" rIns="0">
            <a:spAutoFit/>
          </a:bodyPr>
          <a:lstStyle/>
          <a:p>
            <a:pPr algn="ctr">
              <a:lnSpc>
                <a:spcPts val="4759"/>
              </a:lnSpc>
            </a:pPr>
            <a:r>
              <a:rPr lang="en-US" sz="3399" b="true">
                <a:solidFill>
                  <a:srgbClr val="000000"/>
                </a:solidFill>
                <a:latin typeface="Open Sans Bold"/>
                <a:ea typeface="Open Sans Bold"/>
                <a:cs typeface="Open Sans Bold"/>
                <a:sym typeface="Open Sans Bold"/>
              </a:rPr>
              <a:t>Результат:</a:t>
            </a:r>
          </a:p>
        </p:txBody>
      </p:sp>
      <p:sp>
        <p:nvSpPr>
          <p:cNvPr name="TextBox 7" id="7"/>
          <p:cNvSpPr txBox="true"/>
          <p:nvPr/>
        </p:nvSpPr>
        <p:spPr>
          <a:xfrm rot="0">
            <a:off x="1187721" y="7923680"/>
            <a:ext cx="10512733" cy="1180465"/>
          </a:xfrm>
          <a:prstGeom prst="rect">
            <a:avLst/>
          </a:prstGeom>
        </p:spPr>
        <p:txBody>
          <a:bodyPr anchor="t" rtlCol="false" tIns="0" lIns="0" bIns="0" rIns="0">
            <a:spAutoFit/>
          </a:bodyPr>
          <a:lstStyle/>
          <a:p>
            <a:pPr algn="ctr">
              <a:lnSpc>
                <a:spcPts val="4759"/>
              </a:lnSpc>
            </a:pPr>
            <a:r>
              <a:rPr lang="en-US" sz="3399" b="true">
                <a:solidFill>
                  <a:srgbClr val="FF3131"/>
                </a:solidFill>
                <a:latin typeface="Open Sans Bold"/>
                <a:ea typeface="Open Sans Bold"/>
                <a:cs typeface="Open Sans Bold"/>
                <a:sym typeface="Open Sans Bold"/>
              </a:rPr>
              <a:t> Вывод:</a:t>
            </a:r>
            <a:r>
              <a:rPr lang="en-US" sz="3399">
                <a:solidFill>
                  <a:srgbClr val="000000"/>
                </a:solidFill>
                <a:latin typeface="Open Sans"/>
                <a:ea typeface="Open Sans"/>
                <a:cs typeface="Open Sans"/>
                <a:sym typeface="Open Sans"/>
              </a:rPr>
              <a:t> [-5, 150, 200] (возраст не может быть отрицательным или больше 120 лет)</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flipV="true">
            <a:off x="5083738" y="4900126"/>
            <a:ext cx="9299815" cy="0"/>
          </a:xfrm>
          <a:prstGeom prst="line">
            <a:avLst/>
          </a:prstGeom>
          <a:ln cap="flat" w="38100">
            <a:solidFill>
              <a:srgbClr val="5188CC"/>
            </a:solidFill>
            <a:prstDash val="solid"/>
            <a:headEnd type="none" len="sm" w="sm"/>
            <a:tailEnd type="none" len="sm" w="sm"/>
          </a:ln>
        </p:spPr>
      </p:sp>
      <p:grpSp>
        <p:nvGrpSpPr>
          <p:cNvPr name="Group 3" id="3"/>
          <p:cNvGrpSpPr/>
          <p:nvPr/>
        </p:nvGrpSpPr>
        <p:grpSpPr>
          <a:xfrm rot="0">
            <a:off x="4044420" y="4378450"/>
            <a:ext cx="1043351" cy="1043351"/>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2F5F"/>
            </a:solidFill>
          </p:spPr>
        </p:sp>
        <p:sp>
          <p:nvSpPr>
            <p:cNvPr name="TextBox 5" id="5"/>
            <p:cNvSpPr txBox="true"/>
            <p:nvPr/>
          </p:nvSpPr>
          <p:spPr>
            <a:xfrm>
              <a:off x="76200" y="28575"/>
              <a:ext cx="660400" cy="708025"/>
            </a:xfrm>
            <a:prstGeom prst="rect">
              <a:avLst/>
            </a:prstGeom>
          </p:spPr>
          <p:txBody>
            <a:bodyPr anchor="ctr" rtlCol="false" tIns="50800" lIns="50800" bIns="50800" rIns="50800"/>
            <a:lstStyle/>
            <a:p>
              <a:pPr algn="ctr">
                <a:lnSpc>
                  <a:spcPts val="2800"/>
                </a:lnSpc>
              </a:pPr>
            </a:p>
          </p:txBody>
        </p:sp>
      </p:grpSp>
      <p:grpSp>
        <p:nvGrpSpPr>
          <p:cNvPr name="Group 6" id="6"/>
          <p:cNvGrpSpPr/>
          <p:nvPr/>
        </p:nvGrpSpPr>
        <p:grpSpPr>
          <a:xfrm rot="0">
            <a:off x="8692311" y="4378450"/>
            <a:ext cx="1043351" cy="104335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2F5F"/>
            </a:solidFill>
          </p:spPr>
        </p:sp>
        <p:sp>
          <p:nvSpPr>
            <p:cNvPr name="TextBox 8" id="8"/>
            <p:cNvSpPr txBox="true"/>
            <p:nvPr/>
          </p:nvSpPr>
          <p:spPr>
            <a:xfrm>
              <a:off x="76200" y="28575"/>
              <a:ext cx="660400" cy="708025"/>
            </a:xfrm>
            <a:prstGeom prst="rect">
              <a:avLst/>
            </a:prstGeom>
          </p:spPr>
          <p:txBody>
            <a:bodyPr anchor="ctr" rtlCol="false" tIns="50800" lIns="50800" bIns="50800" rIns="50800"/>
            <a:lstStyle/>
            <a:p>
              <a:pPr algn="ctr">
                <a:lnSpc>
                  <a:spcPts val="2800"/>
                </a:lnSpc>
              </a:pPr>
            </a:p>
          </p:txBody>
        </p:sp>
      </p:grpSp>
      <p:grpSp>
        <p:nvGrpSpPr>
          <p:cNvPr name="Group 9" id="9"/>
          <p:cNvGrpSpPr/>
          <p:nvPr/>
        </p:nvGrpSpPr>
        <p:grpSpPr>
          <a:xfrm rot="0">
            <a:off x="13340202" y="4378450"/>
            <a:ext cx="1043351" cy="1043351"/>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2F5F"/>
            </a:solidFill>
          </p:spPr>
        </p:sp>
        <p:sp>
          <p:nvSpPr>
            <p:cNvPr name="TextBox 11" id="11"/>
            <p:cNvSpPr txBox="true"/>
            <p:nvPr/>
          </p:nvSpPr>
          <p:spPr>
            <a:xfrm>
              <a:off x="76200" y="28575"/>
              <a:ext cx="660400" cy="708025"/>
            </a:xfrm>
            <a:prstGeom prst="rect">
              <a:avLst/>
            </a:prstGeom>
          </p:spPr>
          <p:txBody>
            <a:bodyPr anchor="ctr" rtlCol="false" tIns="50800" lIns="50800" bIns="50800" rIns="50800"/>
            <a:lstStyle/>
            <a:p>
              <a:pPr algn="ctr">
                <a:lnSpc>
                  <a:spcPts val="2800"/>
                </a:lnSpc>
              </a:pPr>
            </a:p>
          </p:txBody>
        </p:sp>
      </p:grpSp>
      <p:grpSp>
        <p:nvGrpSpPr>
          <p:cNvPr name="Group 12" id="12"/>
          <p:cNvGrpSpPr/>
          <p:nvPr/>
        </p:nvGrpSpPr>
        <p:grpSpPr>
          <a:xfrm rot="0">
            <a:off x="-394817" y="2782372"/>
            <a:ext cx="3353620" cy="5894830"/>
            <a:chOff x="0" y="0"/>
            <a:chExt cx="883258" cy="1552548"/>
          </a:xfrm>
        </p:grpSpPr>
        <p:sp>
          <p:nvSpPr>
            <p:cNvPr name="Freeform 13" id="13"/>
            <p:cNvSpPr/>
            <p:nvPr/>
          </p:nvSpPr>
          <p:spPr>
            <a:xfrm flipH="false" flipV="false" rot="0">
              <a:off x="0" y="0"/>
              <a:ext cx="883258" cy="1552548"/>
            </a:xfrm>
            <a:custGeom>
              <a:avLst/>
              <a:gdLst/>
              <a:ahLst/>
              <a:cxnLst/>
              <a:rect r="r" b="b" t="t" l="l"/>
              <a:pathLst>
                <a:path h="1552548" w="883258">
                  <a:moveTo>
                    <a:pt x="136203" y="0"/>
                  </a:moveTo>
                  <a:lnTo>
                    <a:pt x="747055" y="0"/>
                  </a:lnTo>
                  <a:cubicBezTo>
                    <a:pt x="822278" y="0"/>
                    <a:pt x="883258" y="60980"/>
                    <a:pt x="883258" y="136203"/>
                  </a:cubicBezTo>
                  <a:lnTo>
                    <a:pt x="883258" y="1416345"/>
                  </a:lnTo>
                  <a:cubicBezTo>
                    <a:pt x="883258" y="1452468"/>
                    <a:pt x="868908" y="1487112"/>
                    <a:pt x="843365" y="1512655"/>
                  </a:cubicBezTo>
                  <a:cubicBezTo>
                    <a:pt x="817822" y="1538198"/>
                    <a:pt x="783178" y="1552548"/>
                    <a:pt x="747055" y="1552548"/>
                  </a:cubicBezTo>
                  <a:lnTo>
                    <a:pt x="136203" y="1552548"/>
                  </a:lnTo>
                  <a:cubicBezTo>
                    <a:pt x="100080" y="1552548"/>
                    <a:pt x="65436" y="1538198"/>
                    <a:pt x="39893" y="1512655"/>
                  </a:cubicBezTo>
                  <a:cubicBezTo>
                    <a:pt x="14350" y="1487112"/>
                    <a:pt x="0" y="1452468"/>
                    <a:pt x="0" y="1416345"/>
                  </a:cubicBezTo>
                  <a:lnTo>
                    <a:pt x="0" y="136203"/>
                  </a:lnTo>
                  <a:cubicBezTo>
                    <a:pt x="0" y="100080"/>
                    <a:pt x="14350" y="65436"/>
                    <a:pt x="39893" y="39893"/>
                  </a:cubicBezTo>
                  <a:cubicBezTo>
                    <a:pt x="65436" y="14350"/>
                    <a:pt x="100080" y="0"/>
                    <a:pt x="136203" y="0"/>
                  </a:cubicBezTo>
                  <a:close/>
                </a:path>
              </a:pathLst>
            </a:custGeom>
            <a:solidFill>
              <a:srgbClr val="E1EDFC"/>
            </a:solidFill>
            <a:ln cap="rnd">
              <a:noFill/>
              <a:prstDash val="solid"/>
              <a:round/>
            </a:ln>
          </p:spPr>
        </p:sp>
        <p:sp>
          <p:nvSpPr>
            <p:cNvPr name="TextBox 14" id="14"/>
            <p:cNvSpPr txBox="true"/>
            <p:nvPr/>
          </p:nvSpPr>
          <p:spPr>
            <a:xfrm>
              <a:off x="0" y="-47625"/>
              <a:ext cx="883258" cy="1600173"/>
            </a:xfrm>
            <a:prstGeom prst="rect">
              <a:avLst/>
            </a:prstGeom>
          </p:spPr>
          <p:txBody>
            <a:bodyPr anchor="ctr" rtlCol="false" tIns="50800" lIns="50800" bIns="50800" rIns="50800"/>
            <a:lstStyle/>
            <a:p>
              <a:pPr algn="ctr" marL="0" indent="0" lvl="0">
                <a:lnSpc>
                  <a:spcPts val="2800"/>
                </a:lnSpc>
                <a:spcBef>
                  <a:spcPct val="0"/>
                </a:spcBef>
              </a:pPr>
            </a:p>
          </p:txBody>
        </p:sp>
      </p:grpSp>
      <p:sp>
        <p:nvSpPr>
          <p:cNvPr name="Freeform 15" id="15"/>
          <p:cNvSpPr/>
          <p:nvPr/>
        </p:nvSpPr>
        <p:spPr>
          <a:xfrm flipH="false" flipV="false" rot="5400000">
            <a:off x="4371201" y="4705232"/>
            <a:ext cx="389788" cy="389788"/>
          </a:xfrm>
          <a:custGeom>
            <a:avLst/>
            <a:gdLst/>
            <a:ahLst/>
            <a:cxnLst/>
            <a:rect r="r" b="b" t="t" l="l"/>
            <a:pathLst>
              <a:path h="389788" w="389788">
                <a:moveTo>
                  <a:pt x="0" y="0"/>
                </a:moveTo>
                <a:lnTo>
                  <a:pt x="389788" y="0"/>
                </a:lnTo>
                <a:lnTo>
                  <a:pt x="389788" y="389788"/>
                </a:lnTo>
                <a:lnTo>
                  <a:pt x="0" y="3897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6" id="16"/>
          <p:cNvSpPr txBox="true"/>
          <p:nvPr/>
        </p:nvSpPr>
        <p:spPr>
          <a:xfrm rot="0">
            <a:off x="9548625" y="876300"/>
            <a:ext cx="7710675" cy="1782572"/>
          </a:xfrm>
          <a:prstGeom prst="rect">
            <a:avLst/>
          </a:prstGeom>
        </p:spPr>
        <p:txBody>
          <a:bodyPr anchor="t" rtlCol="false" tIns="0" lIns="0" bIns="0" rIns="0">
            <a:spAutoFit/>
          </a:bodyPr>
          <a:lstStyle/>
          <a:p>
            <a:pPr algn="r" marL="0" indent="0" lvl="0">
              <a:lnSpc>
                <a:spcPts val="6603"/>
              </a:lnSpc>
              <a:spcBef>
                <a:spcPct val="0"/>
              </a:spcBef>
            </a:pPr>
            <a:r>
              <a:rPr lang="en-US" b="true" sz="5199">
                <a:solidFill>
                  <a:srgbClr val="0E2F5F"/>
                </a:solidFill>
                <a:latin typeface="Akzidenz-Grotesk Heavy"/>
                <a:ea typeface="Akzidenz-Grotesk Heavy"/>
                <a:cs typeface="Akzidenz-Grotesk Heavy"/>
                <a:sym typeface="Akzidenz-Grotesk Heavy"/>
              </a:rPr>
              <a:t>Обработка аномалий в данных</a:t>
            </a:r>
          </a:p>
        </p:txBody>
      </p:sp>
      <p:sp>
        <p:nvSpPr>
          <p:cNvPr name="TextBox 17" id="17"/>
          <p:cNvSpPr txBox="true"/>
          <p:nvPr/>
        </p:nvSpPr>
        <p:spPr>
          <a:xfrm rot="0">
            <a:off x="4044420" y="2990486"/>
            <a:ext cx="13214880" cy="763268"/>
          </a:xfrm>
          <a:prstGeom prst="rect">
            <a:avLst/>
          </a:prstGeom>
        </p:spPr>
        <p:txBody>
          <a:bodyPr anchor="t" rtlCol="false" tIns="0" lIns="0" bIns="0" rIns="0">
            <a:spAutoFit/>
          </a:bodyPr>
          <a:lstStyle/>
          <a:p>
            <a:pPr algn="just" marL="0" indent="0" lvl="0">
              <a:lnSpc>
                <a:spcPts val="3080"/>
              </a:lnSpc>
              <a:spcBef>
                <a:spcPct val="0"/>
              </a:spcBef>
            </a:pPr>
            <a:r>
              <a:rPr lang="en-US" b="true" sz="2200">
                <a:solidFill>
                  <a:srgbClr val="FF3131"/>
                </a:solidFill>
                <a:latin typeface="Aileron Bold"/>
                <a:ea typeface="Aileron Bold"/>
                <a:cs typeface="Aileron Bold"/>
                <a:sym typeface="Aileron Bold"/>
              </a:rPr>
              <a:t>Аномалии в данных могут приводить к искажению результатов анализа. Для их обработки применяют несколько стратегий:</a:t>
            </a:r>
          </a:p>
        </p:txBody>
      </p:sp>
      <p:sp>
        <p:nvSpPr>
          <p:cNvPr name="TextBox 18" id="18"/>
          <p:cNvSpPr txBox="true"/>
          <p:nvPr/>
        </p:nvSpPr>
        <p:spPr>
          <a:xfrm rot="0">
            <a:off x="4044420" y="5633649"/>
            <a:ext cx="3919098" cy="701673"/>
          </a:xfrm>
          <a:prstGeom prst="rect">
            <a:avLst/>
          </a:prstGeom>
        </p:spPr>
        <p:txBody>
          <a:bodyPr anchor="t" rtlCol="false" tIns="0" lIns="0" bIns="0" rIns="0">
            <a:spAutoFit/>
          </a:bodyPr>
          <a:lstStyle/>
          <a:p>
            <a:pPr algn="just">
              <a:lnSpc>
                <a:spcPts val="2800"/>
              </a:lnSpc>
            </a:pPr>
            <a:r>
              <a:rPr lang="en-US" sz="2000" b="true">
                <a:solidFill>
                  <a:srgbClr val="0E2F5F"/>
                </a:solidFill>
                <a:latin typeface="Aileron Ultra-Bold"/>
                <a:ea typeface="Aileron Ultra-Bold"/>
                <a:cs typeface="Aileron Ultra-Bold"/>
                <a:sym typeface="Aileron Ultra-Bold"/>
              </a:rPr>
              <a:t>1. Удаление аномальных значений</a:t>
            </a:r>
          </a:p>
        </p:txBody>
      </p:sp>
      <p:sp>
        <p:nvSpPr>
          <p:cNvPr name="TextBox 19" id="19"/>
          <p:cNvSpPr txBox="true"/>
          <p:nvPr/>
        </p:nvSpPr>
        <p:spPr>
          <a:xfrm rot="0">
            <a:off x="8692311" y="5633649"/>
            <a:ext cx="3919098" cy="1054098"/>
          </a:xfrm>
          <a:prstGeom prst="rect">
            <a:avLst/>
          </a:prstGeom>
        </p:spPr>
        <p:txBody>
          <a:bodyPr anchor="t" rtlCol="false" tIns="0" lIns="0" bIns="0" rIns="0">
            <a:spAutoFit/>
          </a:bodyPr>
          <a:lstStyle/>
          <a:p>
            <a:pPr algn="just">
              <a:lnSpc>
                <a:spcPts val="2800"/>
              </a:lnSpc>
            </a:pPr>
            <a:r>
              <a:rPr lang="en-US" sz="2000" b="true">
                <a:solidFill>
                  <a:srgbClr val="0E2F5F"/>
                </a:solidFill>
                <a:latin typeface="Aileron Ultra-Bold"/>
                <a:ea typeface="Aileron Ultra-Bold"/>
                <a:cs typeface="Aileron Ultra-Bold"/>
                <a:sym typeface="Aileron Ultra-Bold"/>
              </a:rPr>
              <a:t>2. Замена аномалий средним значением или медианой</a:t>
            </a:r>
          </a:p>
        </p:txBody>
      </p:sp>
      <p:sp>
        <p:nvSpPr>
          <p:cNvPr name="TextBox 20" id="20"/>
          <p:cNvSpPr txBox="true"/>
          <p:nvPr/>
        </p:nvSpPr>
        <p:spPr>
          <a:xfrm rot="0">
            <a:off x="13340202" y="5633649"/>
            <a:ext cx="3919098" cy="1054098"/>
          </a:xfrm>
          <a:prstGeom prst="rect">
            <a:avLst/>
          </a:prstGeom>
        </p:spPr>
        <p:txBody>
          <a:bodyPr anchor="t" rtlCol="false" tIns="0" lIns="0" bIns="0" rIns="0">
            <a:spAutoFit/>
          </a:bodyPr>
          <a:lstStyle/>
          <a:p>
            <a:pPr algn="just">
              <a:lnSpc>
                <a:spcPts val="2800"/>
              </a:lnSpc>
            </a:pPr>
            <a:r>
              <a:rPr lang="en-US" sz="2000" b="true">
                <a:solidFill>
                  <a:srgbClr val="0E2F5F"/>
                </a:solidFill>
                <a:latin typeface="Aileron Ultra-Bold"/>
                <a:ea typeface="Aileron Ultra-Bold"/>
                <a:cs typeface="Aileron Ultra-Bold"/>
                <a:sym typeface="Aileron Ultra-Bold"/>
              </a:rPr>
              <a:t>3. Применение методов машинного обучения для корректировки аномалий</a:t>
            </a:r>
          </a:p>
        </p:txBody>
      </p:sp>
      <p:sp>
        <p:nvSpPr>
          <p:cNvPr name="Freeform 21" id="21"/>
          <p:cNvSpPr/>
          <p:nvPr/>
        </p:nvSpPr>
        <p:spPr>
          <a:xfrm flipH="false" flipV="false" rot="5400000">
            <a:off x="9019092" y="4705232"/>
            <a:ext cx="389788" cy="389788"/>
          </a:xfrm>
          <a:custGeom>
            <a:avLst/>
            <a:gdLst/>
            <a:ahLst/>
            <a:cxnLst/>
            <a:rect r="r" b="b" t="t" l="l"/>
            <a:pathLst>
              <a:path h="389788" w="389788">
                <a:moveTo>
                  <a:pt x="0" y="0"/>
                </a:moveTo>
                <a:lnTo>
                  <a:pt x="389788" y="0"/>
                </a:lnTo>
                <a:lnTo>
                  <a:pt x="389788" y="389788"/>
                </a:lnTo>
                <a:lnTo>
                  <a:pt x="0" y="3897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2" id="22"/>
          <p:cNvSpPr/>
          <p:nvPr/>
        </p:nvSpPr>
        <p:spPr>
          <a:xfrm flipH="false" flipV="false" rot="5400000">
            <a:off x="13666983" y="4705232"/>
            <a:ext cx="389788" cy="389788"/>
          </a:xfrm>
          <a:custGeom>
            <a:avLst/>
            <a:gdLst/>
            <a:ahLst/>
            <a:cxnLst/>
            <a:rect r="r" b="b" t="t" l="l"/>
            <a:pathLst>
              <a:path h="389788" w="389788">
                <a:moveTo>
                  <a:pt x="0" y="0"/>
                </a:moveTo>
                <a:lnTo>
                  <a:pt x="389788" y="0"/>
                </a:lnTo>
                <a:lnTo>
                  <a:pt x="389788" y="389788"/>
                </a:lnTo>
                <a:lnTo>
                  <a:pt x="0" y="3897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3" id="23"/>
          <p:cNvSpPr/>
          <p:nvPr/>
        </p:nvSpPr>
        <p:spPr>
          <a:xfrm flipH="false" flipV="false" rot="0">
            <a:off x="4044420" y="-1848214"/>
            <a:ext cx="3691868" cy="3691868"/>
          </a:xfrm>
          <a:custGeom>
            <a:avLst/>
            <a:gdLst/>
            <a:ahLst/>
            <a:cxnLst/>
            <a:rect r="r" b="b" t="t" l="l"/>
            <a:pathLst>
              <a:path h="3691868" w="3691868">
                <a:moveTo>
                  <a:pt x="0" y="0"/>
                </a:moveTo>
                <a:lnTo>
                  <a:pt x="3691867" y="0"/>
                </a:lnTo>
                <a:lnTo>
                  <a:pt x="3691867" y="3691868"/>
                </a:lnTo>
                <a:lnTo>
                  <a:pt x="0" y="36918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4" id="24"/>
          <p:cNvSpPr/>
          <p:nvPr/>
        </p:nvSpPr>
        <p:spPr>
          <a:xfrm flipH="false" flipV="false" rot="0">
            <a:off x="3396943" y="1028700"/>
            <a:ext cx="647477" cy="647477"/>
          </a:xfrm>
          <a:custGeom>
            <a:avLst/>
            <a:gdLst/>
            <a:ahLst/>
            <a:cxnLst/>
            <a:rect r="r" b="b" t="t" l="l"/>
            <a:pathLst>
              <a:path h="647477" w="647477">
                <a:moveTo>
                  <a:pt x="0" y="0"/>
                </a:moveTo>
                <a:lnTo>
                  <a:pt x="647477" y="0"/>
                </a:lnTo>
                <a:lnTo>
                  <a:pt x="647477" y="647477"/>
                </a:lnTo>
                <a:lnTo>
                  <a:pt x="0" y="64747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848550" y="1944578"/>
            <a:ext cx="1226460" cy="379088"/>
          </a:xfrm>
          <a:custGeom>
            <a:avLst/>
            <a:gdLst/>
            <a:ahLst/>
            <a:cxnLst/>
            <a:rect r="r" b="b" t="t" l="l"/>
            <a:pathLst>
              <a:path h="379088" w="1226460">
                <a:moveTo>
                  <a:pt x="0" y="0"/>
                </a:moveTo>
                <a:lnTo>
                  <a:pt x="1226460" y="0"/>
                </a:lnTo>
                <a:lnTo>
                  <a:pt x="1226460" y="379087"/>
                </a:lnTo>
                <a:lnTo>
                  <a:pt x="0" y="37908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298985" y="1028700"/>
            <a:ext cx="960315" cy="960315"/>
          </a:xfrm>
          <a:custGeom>
            <a:avLst/>
            <a:gdLst/>
            <a:ahLst/>
            <a:cxnLst/>
            <a:rect r="r" b="b" t="t" l="l"/>
            <a:pathLst>
              <a:path h="960315" w="960315">
                <a:moveTo>
                  <a:pt x="0" y="0"/>
                </a:moveTo>
                <a:lnTo>
                  <a:pt x="960315" y="0"/>
                </a:lnTo>
                <a:lnTo>
                  <a:pt x="960315" y="960315"/>
                </a:lnTo>
                <a:lnTo>
                  <a:pt x="0" y="9603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187053" y="1136858"/>
            <a:ext cx="7075535" cy="807720"/>
          </a:xfrm>
          <a:prstGeom prst="rect">
            <a:avLst/>
          </a:prstGeom>
        </p:spPr>
        <p:txBody>
          <a:bodyPr anchor="t" rtlCol="false" tIns="0" lIns="0" bIns="0" rIns="0">
            <a:spAutoFit/>
          </a:bodyPr>
          <a:lstStyle/>
          <a:p>
            <a:pPr algn="l">
              <a:lnSpc>
                <a:spcPts val="5715"/>
              </a:lnSpc>
            </a:pPr>
            <a:r>
              <a:rPr lang="en-US" sz="4500" b="true">
                <a:solidFill>
                  <a:srgbClr val="0E2F5F"/>
                </a:solidFill>
                <a:latin typeface="Akzidenz-Grotesk Heavy"/>
                <a:ea typeface="Akzidenz-Grotesk Heavy"/>
                <a:cs typeface="Akzidenz-Grotesk Heavy"/>
                <a:sym typeface="Akzidenz-Grotesk Heavy"/>
              </a:rPr>
              <a:t>Содержание</a:t>
            </a:r>
          </a:p>
        </p:txBody>
      </p:sp>
      <p:sp>
        <p:nvSpPr>
          <p:cNvPr name="TextBox 5" id="5"/>
          <p:cNvSpPr txBox="true"/>
          <p:nvPr/>
        </p:nvSpPr>
        <p:spPr>
          <a:xfrm rot="0">
            <a:off x="1187053" y="2266515"/>
            <a:ext cx="9458559" cy="5126989"/>
          </a:xfrm>
          <a:prstGeom prst="rect">
            <a:avLst/>
          </a:prstGeom>
        </p:spPr>
        <p:txBody>
          <a:bodyPr anchor="t" rtlCol="false" tIns="0" lIns="0" bIns="0" rIns="0">
            <a:spAutoFit/>
          </a:bodyPr>
          <a:lstStyle/>
          <a:p>
            <a:pPr algn="l" marL="626122" indent="-313061" lvl="1">
              <a:lnSpc>
                <a:spcPts val="4060"/>
              </a:lnSpc>
              <a:buAutoNum type="arabicPeriod" startAt="1"/>
            </a:pPr>
            <a:r>
              <a:rPr lang="en-US" b="true" sz="2900">
                <a:solidFill>
                  <a:srgbClr val="0E2F5F"/>
                </a:solidFill>
                <a:latin typeface="Aileron Ultra-Bold"/>
                <a:ea typeface="Aileron Ultra-Bold"/>
                <a:cs typeface="Aileron Ultra-Bold"/>
                <a:sym typeface="Aileron Ultra-Bold"/>
              </a:rPr>
              <a:t>Введение</a:t>
            </a:r>
          </a:p>
          <a:p>
            <a:pPr algn="l" marL="626122" indent="-313061" lvl="1">
              <a:lnSpc>
                <a:spcPts val="4060"/>
              </a:lnSpc>
              <a:buAutoNum type="arabicPeriod" startAt="1"/>
            </a:pPr>
            <a:r>
              <a:rPr lang="en-US" b="true" sz="2900">
                <a:solidFill>
                  <a:srgbClr val="0E2F5F"/>
                </a:solidFill>
                <a:latin typeface="Aileron Ultra-Bold"/>
                <a:ea typeface="Aileron Ultra-Bold"/>
                <a:cs typeface="Aileron Ultra-Bold"/>
                <a:sym typeface="Aileron Ultra-Bold"/>
              </a:rPr>
              <a:t> Причины появления пропущенных значений</a:t>
            </a:r>
          </a:p>
          <a:p>
            <a:pPr algn="l" marL="626122" indent="-313061" lvl="1">
              <a:lnSpc>
                <a:spcPts val="4060"/>
              </a:lnSpc>
              <a:buAutoNum type="arabicPeriod" startAt="1"/>
            </a:pPr>
            <a:r>
              <a:rPr lang="en-US" b="true" sz="2900">
                <a:solidFill>
                  <a:srgbClr val="0E2F5F"/>
                </a:solidFill>
                <a:latin typeface="Aileron Ultra-Bold"/>
                <a:ea typeface="Aileron Ultra-Bold"/>
                <a:cs typeface="Aileron Ultra-Bold"/>
                <a:sym typeface="Aileron Ultra-Bold"/>
              </a:rPr>
              <a:t> Виды и идентификация пропущенных значений в R</a:t>
            </a:r>
          </a:p>
          <a:p>
            <a:pPr algn="l" marL="626122" indent="-313061" lvl="1">
              <a:lnSpc>
                <a:spcPts val="4060"/>
              </a:lnSpc>
              <a:buAutoNum type="arabicPeriod" startAt="1"/>
            </a:pPr>
            <a:r>
              <a:rPr lang="en-US" b="true" sz="2900">
                <a:solidFill>
                  <a:srgbClr val="0E2F5F"/>
                </a:solidFill>
                <a:latin typeface="Aileron Ultra-Bold"/>
                <a:ea typeface="Aileron Ultra-Bold"/>
                <a:cs typeface="Aileron Ultra-Bold"/>
                <a:sym typeface="Aileron Ultra-Bold"/>
              </a:rPr>
              <a:t> Методы обработки пропущенных значений</a:t>
            </a:r>
          </a:p>
          <a:p>
            <a:pPr algn="l" marL="626122" indent="-313061" lvl="1">
              <a:lnSpc>
                <a:spcPts val="4060"/>
              </a:lnSpc>
              <a:buAutoNum type="arabicPeriod" startAt="1"/>
            </a:pPr>
            <a:r>
              <a:rPr lang="en-US" b="true" sz="2900">
                <a:solidFill>
                  <a:srgbClr val="0E2F5F"/>
                </a:solidFill>
                <a:latin typeface="Aileron Ultra-Bold"/>
                <a:ea typeface="Aileron Ultra-Bold"/>
                <a:cs typeface="Aileron Ultra-Bold"/>
                <a:sym typeface="Aileron Ultra-Bold"/>
              </a:rPr>
              <a:t> Идентификация аномалий в данных и их примеры</a:t>
            </a:r>
          </a:p>
          <a:p>
            <a:pPr algn="l" marL="626122" indent="-313061" lvl="1">
              <a:lnSpc>
                <a:spcPts val="4060"/>
              </a:lnSpc>
              <a:buAutoNum type="arabicPeriod" startAt="1"/>
            </a:pPr>
            <a:r>
              <a:rPr lang="en-US" b="true" sz="2900">
                <a:solidFill>
                  <a:srgbClr val="0E2F5F"/>
                </a:solidFill>
                <a:latin typeface="Aileron Ultra-Bold"/>
                <a:ea typeface="Aileron Ultra-Bold"/>
                <a:cs typeface="Aileron Ultra-Bold"/>
                <a:sym typeface="Aileron Ultra-Bold"/>
              </a:rPr>
              <a:t> Обработка аномалий в данных</a:t>
            </a:r>
          </a:p>
          <a:p>
            <a:pPr algn="l" marL="626122" indent="-313061" lvl="1">
              <a:lnSpc>
                <a:spcPts val="4060"/>
              </a:lnSpc>
              <a:buAutoNum type="arabicPeriod" startAt="1"/>
            </a:pPr>
            <a:r>
              <a:rPr lang="en-US" b="true" sz="2900">
                <a:solidFill>
                  <a:srgbClr val="0E2F5F"/>
                </a:solidFill>
                <a:latin typeface="Aileron Ultra-Bold"/>
                <a:ea typeface="Aileron Ultra-Bold"/>
                <a:cs typeface="Aileron Ultra-Bold"/>
                <a:sym typeface="Aileron Ultra-Bold"/>
              </a:rPr>
              <a:t> Заключение</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780466" y="1028700"/>
            <a:ext cx="3076459" cy="3076459"/>
          </a:xfrm>
          <a:custGeom>
            <a:avLst/>
            <a:gdLst/>
            <a:ahLst/>
            <a:cxnLst/>
            <a:rect r="r" b="b" t="t" l="l"/>
            <a:pathLst>
              <a:path h="3076459" w="3076459">
                <a:moveTo>
                  <a:pt x="0" y="0"/>
                </a:moveTo>
                <a:lnTo>
                  <a:pt x="3076459" y="0"/>
                </a:lnTo>
                <a:lnTo>
                  <a:pt x="3076459" y="3076459"/>
                </a:lnTo>
                <a:lnTo>
                  <a:pt x="0" y="30764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1123130" y="3861098"/>
            <a:ext cx="5650143" cy="6425902"/>
            <a:chOff x="0" y="0"/>
            <a:chExt cx="1488104" cy="1692419"/>
          </a:xfrm>
        </p:grpSpPr>
        <p:sp>
          <p:nvSpPr>
            <p:cNvPr name="Freeform 4" id="4"/>
            <p:cNvSpPr/>
            <p:nvPr/>
          </p:nvSpPr>
          <p:spPr>
            <a:xfrm flipH="false" flipV="false" rot="0">
              <a:off x="0" y="0"/>
              <a:ext cx="1488104" cy="1692419"/>
            </a:xfrm>
            <a:custGeom>
              <a:avLst/>
              <a:gdLst/>
              <a:ahLst/>
              <a:cxnLst/>
              <a:rect r="r" b="b" t="t" l="l"/>
              <a:pathLst>
                <a:path h="1692419" w="1488104">
                  <a:moveTo>
                    <a:pt x="0" y="0"/>
                  </a:moveTo>
                  <a:lnTo>
                    <a:pt x="1488104" y="0"/>
                  </a:lnTo>
                  <a:lnTo>
                    <a:pt x="1488104" y="1692419"/>
                  </a:lnTo>
                  <a:lnTo>
                    <a:pt x="0" y="1692419"/>
                  </a:lnTo>
                  <a:close/>
                </a:path>
              </a:pathLst>
            </a:custGeom>
            <a:solidFill>
              <a:srgbClr val="E1EDFC"/>
            </a:solidFill>
          </p:spPr>
        </p:sp>
        <p:sp>
          <p:nvSpPr>
            <p:cNvPr name="TextBox 5" id="5"/>
            <p:cNvSpPr txBox="true"/>
            <p:nvPr/>
          </p:nvSpPr>
          <p:spPr>
            <a:xfrm>
              <a:off x="0" y="-47625"/>
              <a:ext cx="1488104" cy="1740044"/>
            </a:xfrm>
            <a:prstGeom prst="rect">
              <a:avLst/>
            </a:prstGeom>
          </p:spPr>
          <p:txBody>
            <a:bodyPr anchor="ctr" rtlCol="false" tIns="50800" lIns="50800" bIns="50800" rIns="50800"/>
            <a:lstStyle/>
            <a:p>
              <a:pPr algn="ctr">
                <a:lnSpc>
                  <a:spcPts val="2800"/>
                </a:lnSpc>
              </a:pPr>
            </a:p>
          </p:txBody>
        </p:sp>
      </p:grpSp>
      <p:grpSp>
        <p:nvGrpSpPr>
          <p:cNvPr name="Group 6" id="6"/>
          <p:cNvGrpSpPr/>
          <p:nvPr/>
        </p:nvGrpSpPr>
        <p:grpSpPr>
          <a:xfrm rot="0">
            <a:off x="11108476" y="1028700"/>
            <a:ext cx="5664797" cy="5664797"/>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6844" t="0" r="-6844" b="0"/>
              </a:stretch>
            </a:blipFill>
          </p:spPr>
        </p:sp>
      </p:grpSp>
      <p:sp>
        <p:nvSpPr>
          <p:cNvPr name="TextBox 8" id="8"/>
          <p:cNvSpPr txBox="true"/>
          <p:nvPr/>
        </p:nvSpPr>
        <p:spPr>
          <a:xfrm rot="0">
            <a:off x="1850328" y="4648347"/>
            <a:ext cx="8121706" cy="4375148"/>
          </a:xfrm>
          <a:prstGeom prst="rect">
            <a:avLst/>
          </a:prstGeom>
        </p:spPr>
        <p:txBody>
          <a:bodyPr anchor="t" rtlCol="false" tIns="0" lIns="0" bIns="0" rIns="0">
            <a:spAutoFit/>
          </a:bodyPr>
          <a:lstStyle/>
          <a:p>
            <a:pPr algn="just">
              <a:lnSpc>
                <a:spcPts val="3500"/>
              </a:lnSpc>
            </a:pPr>
            <a:r>
              <a:rPr lang="en-US" sz="2500" b="true">
                <a:solidFill>
                  <a:srgbClr val="FF3131"/>
                </a:solidFill>
                <a:latin typeface="Aileron Bold"/>
                <a:ea typeface="Aileron Bold"/>
                <a:cs typeface="Aileron Bold"/>
                <a:sym typeface="Aileron Bold"/>
              </a:rPr>
              <a:t>Очистка данных — важный этап анализа, позволяющий избавиться от пропущенных значений, выбросов и ошибок. Качественная очистка улучшает точность статистических моделей и предотвращает искажения в анализе. Визуализация данных (boxplot, hist) помогает выявлять аномалии, а методы IQR и Z-оценки — устранять их. Чистые данные обеспечивают надежные выводы и повышают эффективность аналитики.</a:t>
            </a:r>
          </a:p>
        </p:txBody>
      </p:sp>
      <p:sp>
        <p:nvSpPr>
          <p:cNvPr name="TextBox 9" id="9"/>
          <p:cNvSpPr txBox="true"/>
          <p:nvPr/>
        </p:nvSpPr>
        <p:spPr>
          <a:xfrm rot="0">
            <a:off x="1850328" y="2928005"/>
            <a:ext cx="5747103" cy="1161415"/>
          </a:xfrm>
          <a:prstGeom prst="rect">
            <a:avLst/>
          </a:prstGeom>
        </p:spPr>
        <p:txBody>
          <a:bodyPr anchor="t" rtlCol="false" tIns="0" lIns="0" bIns="0" rIns="0">
            <a:spAutoFit/>
          </a:bodyPr>
          <a:lstStyle/>
          <a:p>
            <a:pPr algn="l" marL="0" indent="0" lvl="0">
              <a:lnSpc>
                <a:spcPts val="8254"/>
              </a:lnSpc>
              <a:spcBef>
                <a:spcPct val="0"/>
              </a:spcBef>
            </a:pPr>
            <a:r>
              <a:rPr lang="en-US" b="true" sz="6499">
                <a:solidFill>
                  <a:srgbClr val="0E2F5F"/>
                </a:solidFill>
                <a:latin typeface="Akzidenz-Grotesk Heavy"/>
                <a:ea typeface="Akzidenz-Grotesk Heavy"/>
                <a:cs typeface="Akzidenz-Grotesk Heavy"/>
                <a:sym typeface="Akzidenz-Grotesk Heavy"/>
              </a:rPr>
              <a:t>Заключение</a:t>
            </a:r>
          </a:p>
        </p:txBody>
      </p:sp>
      <p:sp>
        <p:nvSpPr>
          <p:cNvPr name="Freeform 10" id="10"/>
          <p:cNvSpPr/>
          <p:nvPr/>
        </p:nvSpPr>
        <p:spPr>
          <a:xfrm flipH="false" flipV="false" rot="0">
            <a:off x="8155324" y="3099455"/>
            <a:ext cx="1291547" cy="1291547"/>
          </a:xfrm>
          <a:custGeom>
            <a:avLst/>
            <a:gdLst/>
            <a:ahLst/>
            <a:cxnLst/>
            <a:rect r="r" b="b" t="t" l="l"/>
            <a:pathLst>
              <a:path h="1291547" w="1291547">
                <a:moveTo>
                  <a:pt x="0" y="0"/>
                </a:moveTo>
                <a:lnTo>
                  <a:pt x="1291548" y="0"/>
                </a:lnTo>
                <a:lnTo>
                  <a:pt x="1291548" y="1291547"/>
                </a:lnTo>
                <a:lnTo>
                  <a:pt x="0" y="12915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11" id="11"/>
          <p:cNvSpPr/>
          <p:nvPr/>
        </p:nvSpPr>
        <p:spPr>
          <a:xfrm flipH="false" flipV="false" rot="0">
            <a:off x="1850328" y="2097319"/>
            <a:ext cx="1519327" cy="469610"/>
          </a:xfrm>
          <a:custGeom>
            <a:avLst/>
            <a:gdLst/>
            <a:ahLst/>
            <a:cxnLst/>
            <a:rect r="r" b="b" t="t" l="l"/>
            <a:pathLst>
              <a:path h="469610" w="1519327">
                <a:moveTo>
                  <a:pt x="0" y="0"/>
                </a:moveTo>
                <a:lnTo>
                  <a:pt x="1519327" y="0"/>
                </a:lnTo>
                <a:lnTo>
                  <a:pt x="1519327" y="469611"/>
                </a:lnTo>
                <a:lnTo>
                  <a:pt x="0" y="46961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3181211" y="8788690"/>
            <a:ext cx="1519327" cy="469610"/>
          </a:xfrm>
          <a:custGeom>
            <a:avLst/>
            <a:gdLst/>
            <a:ahLst/>
            <a:cxnLst/>
            <a:rect r="r" b="b" t="t" l="l"/>
            <a:pathLst>
              <a:path h="469610" w="1519327">
                <a:moveTo>
                  <a:pt x="0" y="0"/>
                </a:moveTo>
                <a:lnTo>
                  <a:pt x="1519327" y="0"/>
                </a:lnTo>
                <a:lnTo>
                  <a:pt x="1519327" y="469610"/>
                </a:lnTo>
                <a:lnTo>
                  <a:pt x="0" y="46961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734028" y="6733028"/>
            <a:ext cx="5050544" cy="5050544"/>
          </a:xfrm>
          <a:custGeom>
            <a:avLst/>
            <a:gdLst/>
            <a:ahLst/>
            <a:cxnLst/>
            <a:rect r="r" b="b" t="t" l="l"/>
            <a:pathLst>
              <a:path h="5050544" w="5050544">
                <a:moveTo>
                  <a:pt x="0" y="0"/>
                </a:moveTo>
                <a:lnTo>
                  <a:pt x="5050544" y="0"/>
                </a:lnTo>
                <a:lnTo>
                  <a:pt x="5050544" y="5050544"/>
                </a:lnTo>
                <a:lnTo>
                  <a:pt x="0" y="50505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4392170"/>
            <a:ext cx="5650143" cy="5894830"/>
            <a:chOff x="0" y="0"/>
            <a:chExt cx="1488104" cy="1552548"/>
          </a:xfrm>
        </p:grpSpPr>
        <p:sp>
          <p:nvSpPr>
            <p:cNvPr name="Freeform 4" id="4"/>
            <p:cNvSpPr/>
            <p:nvPr/>
          </p:nvSpPr>
          <p:spPr>
            <a:xfrm flipH="false" flipV="false" rot="0">
              <a:off x="0" y="0"/>
              <a:ext cx="1488104" cy="1552548"/>
            </a:xfrm>
            <a:custGeom>
              <a:avLst/>
              <a:gdLst/>
              <a:ahLst/>
              <a:cxnLst/>
              <a:rect r="r" b="b" t="t" l="l"/>
              <a:pathLst>
                <a:path h="1552548" w="1488104">
                  <a:moveTo>
                    <a:pt x="0" y="0"/>
                  </a:moveTo>
                  <a:lnTo>
                    <a:pt x="1488104" y="0"/>
                  </a:lnTo>
                  <a:lnTo>
                    <a:pt x="1488104" y="1552548"/>
                  </a:lnTo>
                  <a:lnTo>
                    <a:pt x="0" y="1552548"/>
                  </a:lnTo>
                  <a:close/>
                </a:path>
              </a:pathLst>
            </a:custGeom>
            <a:solidFill>
              <a:srgbClr val="E1EDFC"/>
            </a:solidFill>
          </p:spPr>
        </p:sp>
        <p:sp>
          <p:nvSpPr>
            <p:cNvPr name="TextBox 5" id="5"/>
            <p:cNvSpPr txBox="true"/>
            <p:nvPr/>
          </p:nvSpPr>
          <p:spPr>
            <a:xfrm>
              <a:off x="0" y="-47625"/>
              <a:ext cx="1488104" cy="1600173"/>
            </a:xfrm>
            <a:prstGeom prst="rect">
              <a:avLst/>
            </a:prstGeom>
          </p:spPr>
          <p:txBody>
            <a:bodyPr anchor="ctr" rtlCol="false" tIns="50800" lIns="50800" bIns="50800" rIns="50800"/>
            <a:lstStyle/>
            <a:p>
              <a:pPr algn="ctr">
                <a:lnSpc>
                  <a:spcPts val="2800"/>
                </a:lnSpc>
              </a:pPr>
            </a:p>
          </p:txBody>
        </p:sp>
      </p:grpSp>
      <p:grpSp>
        <p:nvGrpSpPr>
          <p:cNvPr name="Group 6" id="6"/>
          <p:cNvGrpSpPr/>
          <p:nvPr/>
        </p:nvGrpSpPr>
        <p:grpSpPr>
          <a:xfrm rot="0">
            <a:off x="1028700" y="1689442"/>
            <a:ext cx="5650143" cy="5650143"/>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13364" t="0" r="-13364" b="0"/>
              </a:stretch>
            </a:blipFill>
          </p:spPr>
        </p:sp>
      </p:grpSp>
      <p:grpSp>
        <p:nvGrpSpPr>
          <p:cNvPr name="Group 8" id="8"/>
          <p:cNvGrpSpPr/>
          <p:nvPr/>
        </p:nvGrpSpPr>
        <p:grpSpPr>
          <a:xfrm rot="0">
            <a:off x="4648406" y="1028700"/>
            <a:ext cx="1858734" cy="1858734"/>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188CC"/>
            </a:solidFill>
          </p:spPr>
        </p:sp>
        <p:sp>
          <p:nvSpPr>
            <p:cNvPr name="TextBox 10" id="10"/>
            <p:cNvSpPr txBox="true"/>
            <p:nvPr/>
          </p:nvSpPr>
          <p:spPr>
            <a:xfrm>
              <a:off x="76200" y="28575"/>
              <a:ext cx="660400" cy="708025"/>
            </a:xfrm>
            <a:prstGeom prst="rect">
              <a:avLst/>
            </a:prstGeom>
          </p:spPr>
          <p:txBody>
            <a:bodyPr anchor="ctr" rtlCol="false" tIns="50800" lIns="50800" bIns="50800" rIns="50800"/>
            <a:lstStyle/>
            <a:p>
              <a:pPr algn="ctr">
                <a:lnSpc>
                  <a:spcPts val="2800"/>
                </a:lnSpc>
              </a:pPr>
            </a:p>
          </p:txBody>
        </p:sp>
      </p:grpSp>
      <p:sp>
        <p:nvSpPr>
          <p:cNvPr name="Freeform 11" id="11"/>
          <p:cNvSpPr/>
          <p:nvPr/>
        </p:nvSpPr>
        <p:spPr>
          <a:xfrm flipH="false" flipV="false" rot="0">
            <a:off x="5277754" y="1509529"/>
            <a:ext cx="600038" cy="897076"/>
          </a:xfrm>
          <a:custGeom>
            <a:avLst/>
            <a:gdLst/>
            <a:ahLst/>
            <a:cxnLst/>
            <a:rect r="r" b="b" t="t" l="l"/>
            <a:pathLst>
              <a:path h="897076" w="600038">
                <a:moveTo>
                  <a:pt x="0" y="0"/>
                </a:moveTo>
                <a:lnTo>
                  <a:pt x="600038" y="0"/>
                </a:lnTo>
                <a:lnTo>
                  <a:pt x="600038" y="897076"/>
                </a:lnTo>
                <a:lnTo>
                  <a:pt x="0" y="8970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7558327" y="7453986"/>
            <a:ext cx="2763919" cy="882511"/>
          </a:xfrm>
          <a:custGeom>
            <a:avLst/>
            <a:gdLst/>
            <a:ahLst/>
            <a:cxnLst/>
            <a:rect r="r" b="b" t="t" l="l"/>
            <a:pathLst>
              <a:path h="882511" w="2763919">
                <a:moveTo>
                  <a:pt x="0" y="0"/>
                </a:moveTo>
                <a:lnTo>
                  <a:pt x="2763918" y="0"/>
                </a:lnTo>
                <a:lnTo>
                  <a:pt x="2763918" y="882511"/>
                </a:lnTo>
                <a:lnTo>
                  <a:pt x="0" y="88251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10731524" y="7665975"/>
            <a:ext cx="1483489" cy="458533"/>
          </a:xfrm>
          <a:custGeom>
            <a:avLst/>
            <a:gdLst/>
            <a:ahLst/>
            <a:cxnLst/>
            <a:rect r="r" b="b" t="t" l="l"/>
            <a:pathLst>
              <a:path h="458533" w="1483489">
                <a:moveTo>
                  <a:pt x="0" y="0"/>
                </a:moveTo>
                <a:lnTo>
                  <a:pt x="1483490" y="0"/>
                </a:lnTo>
                <a:lnTo>
                  <a:pt x="1483490" y="458533"/>
                </a:lnTo>
                <a:lnTo>
                  <a:pt x="0" y="45853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4" id="14"/>
          <p:cNvSpPr txBox="true"/>
          <p:nvPr/>
        </p:nvSpPr>
        <p:spPr>
          <a:xfrm rot="0">
            <a:off x="7558327" y="3581079"/>
            <a:ext cx="7829884" cy="3496943"/>
          </a:xfrm>
          <a:prstGeom prst="rect">
            <a:avLst/>
          </a:prstGeom>
        </p:spPr>
        <p:txBody>
          <a:bodyPr anchor="t" rtlCol="false" tIns="0" lIns="0" bIns="0" rIns="0">
            <a:spAutoFit/>
          </a:bodyPr>
          <a:lstStyle/>
          <a:p>
            <a:pPr algn="just">
              <a:lnSpc>
                <a:spcPts val="3080"/>
              </a:lnSpc>
            </a:pPr>
            <a:r>
              <a:rPr lang="en-US" sz="2200" b="true">
                <a:solidFill>
                  <a:srgbClr val="FF3131"/>
                </a:solidFill>
                <a:latin typeface="Aileron Bold"/>
                <a:ea typeface="Aileron Bold"/>
                <a:cs typeface="Aileron Bold"/>
                <a:sym typeface="Aileron Bold"/>
              </a:rPr>
              <a:t>Перед началом анализа данные необходимо привести в удобный для работы вид, устранив неточности и несоответствия. Процесс включает поиск и удаление пропущенных значений, а также исправление или исключение аномалий, которые могут влиять на качество анализа. Качество исходных данных напрямую влияет на результаты анализа, делая процесс принятия решений более надежным и точным.</a:t>
            </a:r>
          </a:p>
        </p:txBody>
      </p:sp>
      <p:sp>
        <p:nvSpPr>
          <p:cNvPr name="TextBox 15" id="15"/>
          <p:cNvSpPr txBox="true"/>
          <p:nvPr/>
        </p:nvSpPr>
        <p:spPr>
          <a:xfrm rot="0">
            <a:off x="7558327" y="2360640"/>
            <a:ext cx="4904983" cy="1080135"/>
          </a:xfrm>
          <a:prstGeom prst="rect">
            <a:avLst/>
          </a:prstGeom>
        </p:spPr>
        <p:txBody>
          <a:bodyPr anchor="t" rtlCol="false" tIns="0" lIns="0" bIns="0" rIns="0">
            <a:spAutoFit/>
          </a:bodyPr>
          <a:lstStyle/>
          <a:p>
            <a:pPr algn="l">
              <a:lnSpc>
                <a:spcPts val="7619"/>
              </a:lnSpc>
            </a:pPr>
            <a:r>
              <a:rPr lang="en-US" sz="5999" b="true">
                <a:solidFill>
                  <a:srgbClr val="0E2F5F"/>
                </a:solidFill>
                <a:latin typeface="Akzidenz-Grotesk Heavy"/>
                <a:ea typeface="Akzidenz-Grotesk Heavy"/>
                <a:cs typeface="Akzidenz-Grotesk Heavy"/>
                <a:sym typeface="Akzidenz-Grotesk Heavy"/>
              </a:rPr>
              <a:t>Введение</a:t>
            </a:r>
          </a:p>
        </p:txBody>
      </p:sp>
      <p:sp>
        <p:nvSpPr>
          <p:cNvPr name="Freeform 16" id="16"/>
          <p:cNvSpPr/>
          <p:nvPr/>
        </p:nvSpPr>
        <p:spPr>
          <a:xfrm flipH="false" flipV="false" rot="0">
            <a:off x="16264511" y="5348601"/>
            <a:ext cx="1025128" cy="1025128"/>
          </a:xfrm>
          <a:custGeom>
            <a:avLst/>
            <a:gdLst/>
            <a:ahLst/>
            <a:cxnLst/>
            <a:rect r="r" b="b" t="t" l="l"/>
            <a:pathLst>
              <a:path h="1025128" w="1025128">
                <a:moveTo>
                  <a:pt x="0" y="0"/>
                </a:moveTo>
                <a:lnTo>
                  <a:pt x="1025128" y="0"/>
                </a:lnTo>
                <a:lnTo>
                  <a:pt x="1025128" y="1025127"/>
                </a:lnTo>
                <a:lnTo>
                  <a:pt x="0" y="10251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557932" y="3135463"/>
            <a:ext cx="8730068" cy="5188648"/>
            <a:chOff x="0" y="0"/>
            <a:chExt cx="1352516" cy="803857"/>
          </a:xfrm>
        </p:grpSpPr>
        <p:sp>
          <p:nvSpPr>
            <p:cNvPr name="Freeform 3" id="3"/>
            <p:cNvSpPr/>
            <p:nvPr/>
          </p:nvSpPr>
          <p:spPr>
            <a:xfrm flipH="false" flipV="false" rot="0">
              <a:off x="0" y="0"/>
              <a:ext cx="1352516" cy="803857"/>
            </a:xfrm>
            <a:custGeom>
              <a:avLst/>
              <a:gdLst/>
              <a:ahLst/>
              <a:cxnLst/>
              <a:rect r="r" b="b" t="t" l="l"/>
              <a:pathLst>
                <a:path h="803857" w="1352516">
                  <a:moveTo>
                    <a:pt x="14189" y="0"/>
                  </a:moveTo>
                  <a:lnTo>
                    <a:pt x="1338327" y="0"/>
                  </a:lnTo>
                  <a:cubicBezTo>
                    <a:pt x="1346163" y="0"/>
                    <a:pt x="1352516" y="6353"/>
                    <a:pt x="1352516" y="14189"/>
                  </a:cubicBezTo>
                  <a:lnTo>
                    <a:pt x="1352516" y="789668"/>
                  </a:lnTo>
                  <a:cubicBezTo>
                    <a:pt x="1352516" y="797505"/>
                    <a:pt x="1346163" y="803857"/>
                    <a:pt x="1338327" y="803857"/>
                  </a:cubicBezTo>
                  <a:lnTo>
                    <a:pt x="14189" y="803857"/>
                  </a:lnTo>
                  <a:cubicBezTo>
                    <a:pt x="6353" y="803857"/>
                    <a:pt x="0" y="797505"/>
                    <a:pt x="0" y="789668"/>
                  </a:cubicBezTo>
                  <a:lnTo>
                    <a:pt x="0" y="14189"/>
                  </a:lnTo>
                  <a:cubicBezTo>
                    <a:pt x="0" y="6353"/>
                    <a:pt x="6353" y="0"/>
                    <a:pt x="14189" y="0"/>
                  </a:cubicBezTo>
                  <a:close/>
                </a:path>
              </a:pathLst>
            </a:custGeom>
            <a:blipFill>
              <a:blip r:embed="rId2"/>
              <a:stretch>
                <a:fillRect l="0" t="-3841" r="0" b="-3841"/>
              </a:stretch>
            </a:blipFill>
          </p:spPr>
        </p:sp>
      </p:grpSp>
      <p:sp>
        <p:nvSpPr>
          <p:cNvPr name="Freeform 4" id="4"/>
          <p:cNvSpPr/>
          <p:nvPr/>
        </p:nvSpPr>
        <p:spPr>
          <a:xfrm flipH="false" flipV="false" rot="0">
            <a:off x="14848550" y="1944578"/>
            <a:ext cx="1226460" cy="379088"/>
          </a:xfrm>
          <a:custGeom>
            <a:avLst/>
            <a:gdLst/>
            <a:ahLst/>
            <a:cxnLst/>
            <a:rect r="r" b="b" t="t" l="l"/>
            <a:pathLst>
              <a:path h="379088" w="1226460">
                <a:moveTo>
                  <a:pt x="0" y="0"/>
                </a:moveTo>
                <a:lnTo>
                  <a:pt x="1226460" y="0"/>
                </a:lnTo>
                <a:lnTo>
                  <a:pt x="1226460" y="379087"/>
                </a:lnTo>
                <a:lnTo>
                  <a:pt x="0" y="3790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6298985" y="1028700"/>
            <a:ext cx="960315" cy="960315"/>
          </a:xfrm>
          <a:custGeom>
            <a:avLst/>
            <a:gdLst/>
            <a:ahLst/>
            <a:cxnLst/>
            <a:rect r="r" b="b" t="t" l="l"/>
            <a:pathLst>
              <a:path h="960315" w="960315">
                <a:moveTo>
                  <a:pt x="0" y="0"/>
                </a:moveTo>
                <a:lnTo>
                  <a:pt x="960315" y="0"/>
                </a:lnTo>
                <a:lnTo>
                  <a:pt x="960315" y="960315"/>
                </a:lnTo>
                <a:lnTo>
                  <a:pt x="0" y="96031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1187053" y="1385033"/>
            <a:ext cx="7075535" cy="2255520"/>
          </a:xfrm>
          <a:prstGeom prst="rect">
            <a:avLst/>
          </a:prstGeom>
        </p:spPr>
        <p:txBody>
          <a:bodyPr anchor="t" rtlCol="false" tIns="0" lIns="0" bIns="0" rIns="0">
            <a:spAutoFit/>
          </a:bodyPr>
          <a:lstStyle/>
          <a:p>
            <a:pPr algn="l">
              <a:lnSpc>
                <a:spcPts val="5715"/>
              </a:lnSpc>
            </a:pPr>
            <a:r>
              <a:rPr lang="en-US" sz="4500" b="true">
                <a:solidFill>
                  <a:srgbClr val="0E2F5F"/>
                </a:solidFill>
                <a:latin typeface="Akzidenz-Grotesk Heavy"/>
                <a:ea typeface="Akzidenz-Grotesk Heavy"/>
                <a:cs typeface="Akzidenz-Grotesk Heavy"/>
                <a:sym typeface="Akzidenz-Grotesk Heavy"/>
              </a:rPr>
              <a:t>Причины появления пропущенных значений</a:t>
            </a:r>
          </a:p>
        </p:txBody>
      </p:sp>
      <p:sp>
        <p:nvSpPr>
          <p:cNvPr name="TextBox 7" id="7"/>
          <p:cNvSpPr txBox="true"/>
          <p:nvPr/>
        </p:nvSpPr>
        <p:spPr>
          <a:xfrm rot="0">
            <a:off x="1187053" y="3867162"/>
            <a:ext cx="6553827" cy="1406523"/>
          </a:xfrm>
          <a:prstGeom prst="rect">
            <a:avLst/>
          </a:prstGeom>
        </p:spPr>
        <p:txBody>
          <a:bodyPr anchor="t" rtlCol="false" tIns="0" lIns="0" bIns="0" rIns="0">
            <a:spAutoFit/>
          </a:bodyPr>
          <a:lstStyle/>
          <a:p>
            <a:pPr algn="just">
              <a:lnSpc>
                <a:spcPts val="2800"/>
              </a:lnSpc>
            </a:pPr>
            <a:r>
              <a:rPr lang="en-US" sz="2000" b="true">
                <a:solidFill>
                  <a:srgbClr val="0E2F5F"/>
                </a:solidFill>
                <a:latin typeface="Aileron Ultra-Bold"/>
                <a:ea typeface="Aileron Ultra-Bold"/>
                <a:cs typeface="Aileron Ultra-Bold"/>
                <a:sym typeface="Aileron Ultra-Bold"/>
              </a:rPr>
              <a:t>1. Ошибки ввода:</a:t>
            </a:r>
          </a:p>
          <a:p>
            <a:pPr algn="just">
              <a:lnSpc>
                <a:spcPts val="2800"/>
              </a:lnSpc>
            </a:pPr>
            <a:r>
              <a:rPr lang="en-US" sz="2000" b="true">
                <a:solidFill>
                  <a:srgbClr val="0E2F5F"/>
                </a:solidFill>
                <a:latin typeface="Aileron Ultra-Bold"/>
                <a:ea typeface="Aileron Ultra-Bold"/>
                <a:cs typeface="Aileron Ultra-Bold"/>
                <a:sym typeface="Aileron Ultra-Bold"/>
              </a:rPr>
              <a:t>Пропуски могут возникать из-за человеческих или программных ошибок при вводе данных.</a:t>
            </a:r>
          </a:p>
          <a:p>
            <a:pPr algn="just">
              <a:lnSpc>
                <a:spcPts val="2800"/>
              </a:lnSpc>
            </a:pPr>
          </a:p>
        </p:txBody>
      </p:sp>
      <p:sp>
        <p:nvSpPr>
          <p:cNvPr name="TextBox 8" id="8"/>
          <p:cNvSpPr txBox="true"/>
          <p:nvPr/>
        </p:nvSpPr>
        <p:spPr>
          <a:xfrm rot="0">
            <a:off x="1187053" y="5226060"/>
            <a:ext cx="6553827" cy="1406523"/>
          </a:xfrm>
          <a:prstGeom prst="rect">
            <a:avLst/>
          </a:prstGeom>
        </p:spPr>
        <p:txBody>
          <a:bodyPr anchor="t" rtlCol="false" tIns="0" lIns="0" bIns="0" rIns="0">
            <a:spAutoFit/>
          </a:bodyPr>
          <a:lstStyle/>
          <a:p>
            <a:pPr algn="just">
              <a:lnSpc>
                <a:spcPts val="2800"/>
              </a:lnSpc>
            </a:pPr>
            <a:r>
              <a:rPr lang="en-US" sz="2000" b="true">
                <a:solidFill>
                  <a:srgbClr val="0E2F5F"/>
                </a:solidFill>
                <a:latin typeface="Aileron Ultra-Bold"/>
                <a:ea typeface="Aileron Ultra-Bold"/>
                <a:cs typeface="Aileron Ultra-Bold"/>
                <a:sym typeface="Aileron Ultra-Bold"/>
              </a:rPr>
              <a:t>2. Проблемы с доступом к данным:</a:t>
            </a:r>
          </a:p>
          <a:p>
            <a:pPr algn="just">
              <a:lnSpc>
                <a:spcPts val="2800"/>
              </a:lnSpc>
            </a:pPr>
            <a:r>
              <a:rPr lang="en-US" sz="2000" b="true">
                <a:solidFill>
                  <a:srgbClr val="0E2F5F"/>
                </a:solidFill>
                <a:latin typeface="Aileron Ultra-Bold"/>
                <a:ea typeface="Aileron Ultra-Bold"/>
                <a:cs typeface="Aileron Ultra-Bold"/>
                <a:sym typeface="Aileron Ultra-Bold"/>
              </a:rPr>
              <a:t>Технические сбои или проблемы с подключением могут привести к утрате данных.</a:t>
            </a:r>
          </a:p>
          <a:p>
            <a:pPr algn="just">
              <a:lnSpc>
                <a:spcPts val="2800"/>
              </a:lnSpc>
            </a:pPr>
          </a:p>
        </p:txBody>
      </p:sp>
      <p:sp>
        <p:nvSpPr>
          <p:cNvPr name="TextBox 9" id="9"/>
          <p:cNvSpPr txBox="true"/>
          <p:nvPr/>
        </p:nvSpPr>
        <p:spPr>
          <a:xfrm rot="0">
            <a:off x="1187053" y="6584958"/>
            <a:ext cx="6553827" cy="1406523"/>
          </a:xfrm>
          <a:prstGeom prst="rect">
            <a:avLst/>
          </a:prstGeom>
        </p:spPr>
        <p:txBody>
          <a:bodyPr anchor="t" rtlCol="false" tIns="0" lIns="0" bIns="0" rIns="0">
            <a:spAutoFit/>
          </a:bodyPr>
          <a:lstStyle/>
          <a:p>
            <a:pPr algn="just">
              <a:lnSpc>
                <a:spcPts val="2800"/>
              </a:lnSpc>
            </a:pPr>
            <a:r>
              <a:rPr lang="en-US" sz="2000" b="true">
                <a:solidFill>
                  <a:srgbClr val="0E2F5F"/>
                </a:solidFill>
                <a:latin typeface="Aileron Ultra-Bold"/>
                <a:ea typeface="Aileron Ultra-Bold"/>
                <a:cs typeface="Aileron Ultra-Bold"/>
                <a:sym typeface="Aileron Ultra-Bold"/>
              </a:rPr>
              <a:t>3. Пропуски в сборе данных:</a:t>
            </a:r>
          </a:p>
          <a:p>
            <a:pPr algn="just">
              <a:lnSpc>
                <a:spcPts val="2800"/>
              </a:lnSpc>
            </a:pPr>
            <a:r>
              <a:rPr lang="en-US" sz="2000" b="true">
                <a:solidFill>
                  <a:srgbClr val="0E2F5F"/>
                </a:solidFill>
                <a:latin typeface="Aileron Ultra-Bold"/>
                <a:ea typeface="Aileron Ultra-Bold"/>
                <a:cs typeface="Aileron Ultra-Bold"/>
                <a:sym typeface="Aileron Ultra-Bold"/>
              </a:rPr>
              <a:t>Отсутствие данных может быть вызвано пропусками в процессе сбора информации.</a:t>
            </a:r>
          </a:p>
          <a:p>
            <a:pPr algn="just">
              <a:lnSpc>
                <a:spcPts val="2800"/>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996" y="2782372"/>
            <a:ext cx="18288000" cy="5894830"/>
            <a:chOff x="0" y="0"/>
            <a:chExt cx="4816593" cy="1552548"/>
          </a:xfrm>
        </p:grpSpPr>
        <p:sp>
          <p:nvSpPr>
            <p:cNvPr name="Freeform 3" id="3"/>
            <p:cNvSpPr/>
            <p:nvPr/>
          </p:nvSpPr>
          <p:spPr>
            <a:xfrm flipH="false" flipV="false" rot="0">
              <a:off x="0" y="0"/>
              <a:ext cx="4816592" cy="1552548"/>
            </a:xfrm>
            <a:custGeom>
              <a:avLst/>
              <a:gdLst/>
              <a:ahLst/>
              <a:cxnLst/>
              <a:rect r="r" b="b" t="t" l="l"/>
              <a:pathLst>
                <a:path h="1552548" w="4816592">
                  <a:moveTo>
                    <a:pt x="0" y="0"/>
                  </a:moveTo>
                  <a:lnTo>
                    <a:pt x="4816592" y="0"/>
                  </a:lnTo>
                  <a:lnTo>
                    <a:pt x="4816592" y="1552548"/>
                  </a:lnTo>
                  <a:lnTo>
                    <a:pt x="0" y="1552548"/>
                  </a:lnTo>
                  <a:close/>
                </a:path>
              </a:pathLst>
            </a:custGeom>
            <a:solidFill>
              <a:srgbClr val="E1EDFC"/>
            </a:solidFill>
          </p:spPr>
        </p:sp>
        <p:sp>
          <p:nvSpPr>
            <p:cNvPr name="TextBox 4" id="4"/>
            <p:cNvSpPr txBox="true"/>
            <p:nvPr/>
          </p:nvSpPr>
          <p:spPr>
            <a:xfrm>
              <a:off x="0" y="-47625"/>
              <a:ext cx="4816593" cy="1600173"/>
            </a:xfrm>
            <a:prstGeom prst="rect">
              <a:avLst/>
            </a:prstGeom>
          </p:spPr>
          <p:txBody>
            <a:bodyPr anchor="ctr" rtlCol="false" tIns="50800" lIns="50800" bIns="50800" rIns="50800"/>
            <a:lstStyle/>
            <a:p>
              <a:pPr algn="ctr">
                <a:lnSpc>
                  <a:spcPts val="2800"/>
                </a:lnSpc>
              </a:pPr>
            </a:p>
          </p:txBody>
        </p:sp>
      </p:grpSp>
      <p:grpSp>
        <p:nvGrpSpPr>
          <p:cNvPr name="Group 5" id="5"/>
          <p:cNvGrpSpPr/>
          <p:nvPr/>
        </p:nvGrpSpPr>
        <p:grpSpPr>
          <a:xfrm rot="0">
            <a:off x="1028700" y="5172075"/>
            <a:ext cx="5060185" cy="665701"/>
            <a:chOff x="0" y="0"/>
            <a:chExt cx="1332724" cy="175329"/>
          </a:xfrm>
        </p:grpSpPr>
        <p:sp>
          <p:nvSpPr>
            <p:cNvPr name="Freeform 6" id="6"/>
            <p:cNvSpPr/>
            <p:nvPr/>
          </p:nvSpPr>
          <p:spPr>
            <a:xfrm flipH="false" flipV="false" rot="0">
              <a:off x="0" y="0"/>
              <a:ext cx="1332724" cy="175329"/>
            </a:xfrm>
            <a:custGeom>
              <a:avLst/>
              <a:gdLst/>
              <a:ahLst/>
              <a:cxnLst/>
              <a:rect r="r" b="b" t="t" l="l"/>
              <a:pathLst>
                <a:path h="175329" w="1332724">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5188CC"/>
            </a:solidFill>
          </p:spPr>
        </p:sp>
        <p:sp>
          <p:nvSpPr>
            <p:cNvPr name="TextBox 7" id="7"/>
            <p:cNvSpPr txBox="true"/>
            <p:nvPr/>
          </p:nvSpPr>
          <p:spPr>
            <a:xfrm>
              <a:off x="0" y="-47625"/>
              <a:ext cx="1332724" cy="222954"/>
            </a:xfrm>
            <a:prstGeom prst="rect">
              <a:avLst/>
            </a:prstGeom>
          </p:spPr>
          <p:txBody>
            <a:bodyPr anchor="ctr" rtlCol="false" tIns="50800" lIns="50800" bIns="50800" rIns="50800"/>
            <a:lstStyle/>
            <a:p>
              <a:pPr algn="ctr">
                <a:lnSpc>
                  <a:spcPts val="2800"/>
                </a:lnSpc>
              </a:pPr>
            </a:p>
          </p:txBody>
        </p:sp>
      </p:grpSp>
      <p:grpSp>
        <p:nvGrpSpPr>
          <p:cNvPr name="Group 8" id="8"/>
          <p:cNvGrpSpPr/>
          <p:nvPr/>
        </p:nvGrpSpPr>
        <p:grpSpPr>
          <a:xfrm rot="0">
            <a:off x="6613908" y="3394570"/>
            <a:ext cx="5060185" cy="665701"/>
            <a:chOff x="0" y="0"/>
            <a:chExt cx="1332724" cy="175329"/>
          </a:xfrm>
        </p:grpSpPr>
        <p:sp>
          <p:nvSpPr>
            <p:cNvPr name="Freeform 9" id="9"/>
            <p:cNvSpPr/>
            <p:nvPr/>
          </p:nvSpPr>
          <p:spPr>
            <a:xfrm flipH="false" flipV="false" rot="0">
              <a:off x="0" y="0"/>
              <a:ext cx="1332724" cy="175329"/>
            </a:xfrm>
            <a:custGeom>
              <a:avLst/>
              <a:gdLst/>
              <a:ahLst/>
              <a:cxnLst/>
              <a:rect r="r" b="b" t="t" l="l"/>
              <a:pathLst>
                <a:path h="175329" w="1332724">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5188CC"/>
            </a:solidFill>
          </p:spPr>
        </p:sp>
        <p:sp>
          <p:nvSpPr>
            <p:cNvPr name="TextBox 10" id="10"/>
            <p:cNvSpPr txBox="true"/>
            <p:nvPr/>
          </p:nvSpPr>
          <p:spPr>
            <a:xfrm>
              <a:off x="0" y="-47625"/>
              <a:ext cx="1332724" cy="222954"/>
            </a:xfrm>
            <a:prstGeom prst="rect">
              <a:avLst/>
            </a:prstGeom>
          </p:spPr>
          <p:txBody>
            <a:bodyPr anchor="ctr" rtlCol="false" tIns="50800" lIns="50800" bIns="50800" rIns="50800"/>
            <a:lstStyle/>
            <a:p>
              <a:pPr algn="ctr">
                <a:lnSpc>
                  <a:spcPts val="2800"/>
                </a:lnSpc>
              </a:pPr>
            </a:p>
          </p:txBody>
        </p:sp>
      </p:grpSp>
      <p:grpSp>
        <p:nvGrpSpPr>
          <p:cNvPr name="Group 11" id="11"/>
          <p:cNvGrpSpPr/>
          <p:nvPr/>
        </p:nvGrpSpPr>
        <p:grpSpPr>
          <a:xfrm rot="0">
            <a:off x="12199115" y="5172075"/>
            <a:ext cx="5060185" cy="665701"/>
            <a:chOff x="0" y="0"/>
            <a:chExt cx="1332724" cy="175329"/>
          </a:xfrm>
        </p:grpSpPr>
        <p:sp>
          <p:nvSpPr>
            <p:cNvPr name="Freeform 12" id="12"/>
            <p:cNvSpPr/>
            <p:nvPr/>
          </p:nvSpPr>
          <p:spPr>
            <a:xfrm flipH="false" flipV="false" rot="0">
              <a:off x="0" y="0"/>
              <a:ext cx="1332724" cy="175329"/>
            </a:xfrm>
            <a:custGeom>
              <a:avLst/>
              <a:gdLst/>
              <a:ahLst/>
              <a:cxnLst/>
              <a:rect r="r" b="b" t="t" l="l"/>
              <a:pathLst>
                <a:path h="175329" w="1332724">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5188CC"/>
            </a:solidFill>
          </p:spPr>
        </p:sp>
        <p:sp>
          <p:nvSpPr>
            <p:cNvPr name="TextBox 13" id="13"/>
            <p:cNvSpPr txBox="true"/>
            <p:nvPr/>
          </p:nvSpPr>
          <p:spPr>
            <a:xfrm>
              <a:off x="0" y="-47625"/>
              <a:ext cx="1332724" cy="222954"/>
            </a:xfrm>
            <a:prstGeom prst="rect">
              <a:avLst/>
            </a:prstGeom>
          </p:spPr>
          <p:txBody>
            <a:bodyPr anchor="ctr" rtlCol="false" tIns="50800" lIns="50800" bIns="50800" rIns="50800"/>
            <a:lstStyle/>
            <a:p>
              <a:pPr algn="ctr">
                <a:lnSpc>
                  <a:spcPts val="2800"/>
                </a:lnSpc>
              </a:pPr>
            </a:p>
          </p:txBody>
        </p:sp>
      </p:grpSp>
      <p:grpSp>
        <p:nvGrpSpPr>
          <p:cNvPr name="Group 14" id="14"/>
          <p:cNvGrpSpPr/>
          <p:nvPr/>
        </p:nvGrpSpPr>
        <p:grpSpPr>
          <a:xfrm rot="0">
            <a:off x="1028700" y="6005026"/>
            <a:ext cx="5060185" cy="1998158"/>
            <a:chOff x="0" y="0"/>
            <a:chExt cx="1332724" cy="526264"/>
          </a:xfrm>
        </p:grpSpPr>
        <p:sp>
          <p:nvSpPr>
            <p:cNvPr name="Freeform 15" id="15"/>
            <p:cNvSpPr/>
            <p:nvPr/>
          </p:nvSpPr>
          <p:spPr>
            <a:xfrm flipH="false" flipV="false" rot="0">
              <a:off x="0" y="0"/>
              <a:ext cx="1332724" cy="526264"/>
            </a:xfrm>
            <a:custGeom>
              <a:avLst/>
              <a:gdLst/>
              <a:ahLst/>
              <a:cxnLst/>
              <a:rect r="r" b="b" t="t" l="l"/>
              <a:pathLst>
                <a:path h="526264" w="1332724">
                  <a:moveTo>
                    <a:pt x="29069" y="0"/>
                  </a:moveTo>
                  <a:lnTo>
                    <a:pt x="1303654" y="0"/>
                  </a:lnTo>
                  <a:cubicBezTo>
                    <a:pt x="1319709" y="0"/>
                    <a:pt x="1332724" y="13015"/>
                    <a:pt x="1332724" y="29069"/>
                  </a:cubicBezTo>
                  <a:lnTo>
                    <a:pt x="1332724" y="497195"/>
                  </a:lnTo>
                  <a:cubicBezTo>
                    <a:pt x="1332724" y="504904"/>
                    <a:pt x="1329661" y="512298"/>
                    <a:pt x="1324209" y="517750"/>
                  </a:cubicBezTo>
                  <a:cubicBezTo>
                    <a:pt x="1318758" y="523201"/>
                    <a:pt x="1311364" y="526264"/>
                    <a:pt x="1303654" y="526264"/>
                  </a:cubicBezTo>
                  <a:lnTo>
                    <a:pt x="29069" y="526264"/>
                  </a:lnTo>
                  <a:cubicBezTo>
                    <a:pt x="13015" y="526264"/>
                    <a:pt x="0" y="513249"/>
                    <a:pt x="0" y="497195"/>
                  </a:cubicBezTo>
                  <a:lnTo>
                    <a:pt x="0" y="29069"/>
                  </a:lnTo>
                  <a:cubicBezTo>
                    <a:pt x="0" y="13015"/>
                    <a:pt x="13015" y="0"/>
                    <a:pt x="29069" y="0"/>
                  </a:cubicBezTo>
                  <a:close/>
                </a:path>
              </a:pathLst>
            </a:custGeom>
            <a:solidFill>
              <a:srgbClr val="3A577B"/>
            </a:solidFill>
          </p:spPr>
        </p:sp>
        <p:sp>
          <p:nvSpPr>
            <p:cNvPr name="TextBox 16" id="16"/>
            <p:cNvSpPr txBox="true"/>
            <p:nvPr/>
          </p:nvSpPr>
          <p:spPr>
            <a:xfrm>
              <a:off x="0" y="-47625"/>
              <a:ext cx="1332724" cy="573889"/>
            </a:xfrm>
            <a:prstGeom prst="rect">
              <a:avLst/>
            </a:prstGeom>
          </p:spPr>
          <p:txBody>
            <a:bodyPr anchor="ctr" rtlCol="false" tIns="50800" lIns="50800" bIns="50800" rIns="50800"/>
            <a:lstStyle/>
            <a:p>
              <a:pPr algn="ctr">
                <a:lnSpc>
                  <a:spcPts val="2800"/>
                </a:lnSpc>
              </a:pPr>
            </a:p>
          </p:txBody>
        </p:sp>
      </p:grpSp>
      <p:grpSp>
        <p:nvGrpSpPr>
          <p:cNvPr name="Group 17" id="17"/>
          <p:cNvGrpSpPr/>
          <p:nvPr/>
        </p:nvGrpSpPr>
        <p:grpSpPr>
          <a:xfrm rot="0">
            <a:off x="6613908" y="4227521"/>
            <a:ext cx="5060185" cy="1998158"/>
            <a:chOff x="0" y="0"/>
            <a:chExt cx="1332724" cy="526264"/>
          </a:xfrm>
        </p:grpSpPr>
        <p:sp>
          <p:nvSpPr>
            <p:cNvPr name="Freeform 18" id="18"/>
            <p:cNvSpPr/>
            <p:nvPr/>
          </p:nvSpPr>
          <p:spPr>
            <a:xfrm flipH="false" flipV="false" rot="0">
              <a:off x="0" y="0"/>
              <a:ext cx="1332724" cy="526264"/>
            </a:xfrm>
            <a:custGeom>
              <a:avLst/>
              <a:gdLst/>
              <a:ahLst/>
              <a:cxnLst/>
              <a:rect r="r" b="b" t="t" l="l"/>
              <a:pathLst>
                <a:path h="526264" w="1332724">
                  <a:moveTo>
                    <a:pt x="29069" y="0"/>
                  </a:moveTo>
                  <a:lnTo>
                    <a:pt x="1303654" y="0"/>
                  </a:lnTo>
                  <a:cubicBezTo>
                    <a:pt x="1319709" y="0"/>
                    <a:pt x="1332724" y="13015"/>
                    <a:pt x="1332724" y="29069"/>
                  </a:cubicBezTo>
                  <a:lnTo>
                    <a:pt x="1332724" y="497195"/>
                  </a:lnTo>
                  <a:cubicBezTo>
                    <a:pt x="1332724" y="504904"/>
                    <a:pt x="1329661" y="512298"/>
                    <a:pt x="1324209" y="517750"/>
                  </a:cubicBezTo>
                  <a:cubicBezTo>
                    <a:pt x="1318758" y="523201"/>
                    <a:pt x="1311364" y="526264"/>
                    <a:pt x="1303654" y="526264"/>
                  </a:cubicBezTo>
                  <a:lnTo>
                    <a:pt x="29069" y="526264"/>
                  </a:lnTo>
                  <a:cubicBezTo>
                    <a:pt x="13015" y="526264"/>
                    <a:pt x="0" y="513249"/>
                    <a:pt x="0" y="497195"/>
                  </a:cubicBezTo>
                  <a:lnTo>
                    <a:pt x="0" y="29069"/>
                  </a:lnTo>
                  <a:cubicBezTo>
                    <a:pt x="0" y="13015"/>
                    <a:pt x="13015" y="0"/>
                    <a:pt x="29069" y="0"/>
                  </a:cubicBezTo>
                  <a:close/>
                </a:path>
              </a:pathLst>
            </a:custGeom>
            <a:solidFill>
              <a:srgbClr val="3A577B"/>
            </a:solidFill>
          </p:spPr>
        </p:sp>
        <p:sp>
          <p:nvSpPr>
            <p:cNvPr name="TextBox 19" id="19"/>
            <p:cNvSpPr txBox="true"/>
            <p:nvPr/>
          </p:nvSpPr>
          <p:spPr>
            <a:xfrm>
              <a:off x="0" y="-47625"/>
              <a:ext cx="1332724" cy="573889"/>
            </a:xfrm>
            <a:prstGeom prst="rect">
              <a:avLst/>
            </a:prstGeom>
          </p:spPr>
          <p:txBody>
            <a:bodyPr anchor="ctr" rtlCol="false" tIns="50800" lIns="50800" bIns="50800" rIns="50800"/>
            <a:lstStyle/>
            <a:p>
              <a:pPr algn="ctr">
                <a:lnSpc>
                  <a:spcPts val="2800"/>
                </a:lnSpc>
              </a:pPr>
            </a:p>
          </p:txBody>
        </p:sp>
      </p:grpSp>
      <p:grpSp>
        <p:nvGrpSpPr>
          <p:cNvPr name="Group 20" id="20"/>
          <p:cNvGrpSpPr/>
          <p:nvPr/>
        </p:nvGrpSpPr>
        <p:grpSpPr>
          <a:xfrm rot="0">
            <a:off x="12199115" y="6005026"/>
            <a:ext cx="5060185" cy="1998158"/>
            <a:chOff x="0" y="0"/>
            <a:chExt cx="1332724" cy="526264"/>
          </a:xfrm>
        </p:grpSpPr>
        <p:sp>
          <p:nvSpPr>
            <p:cNvPr name="Freeform 21" id="21"/>
            <p:cNvSpPr/>
            <p:nvPr/>
          </p:nvSpPr>
          <p:spPr>
            <a:xfrm flipH="false" flipV="false" rot="0">
              <a:off x="0" y="0"/>
              <a:ext cx="1332724" cy="526264"/>
            </a:xfrm>
            <a:custGeom>
              <a:avLst/>
              <a:gdLst/>
              <a:ahLst/>
              <a:cxnLst/>
              <a:rect r="r" b="b" t="t" l="l"/>
              <a:pathLst>
                <a:path h="526264" w="1332724">
                  <a:moveTo>
                    <a:pt x="29069" y="0"/>
                  </a:moveTo>
                  <a:lnTo>
                    <a:pt x="1303654" y="0"/>
                  </a:lnTo>
                  <a:cubicBezTo>
                    <a:pt x="1319709" y="0"/>
                    <a:pt x="1332724" y="13015"/>
                    <a:pt x="1332724" y="29069"/>
                  </a:cubicBezTo>
                  <a:lnTo>
                    <a:pt x="1332724" y="497195"/>
                  </a:lnTo>
                  <a:cubicBezTo>
                    <a:pt x="1332724" y="504904"/>
                    <a:pt x="1329661" y="512298"/>
                    <a:pt x="1324209" y="517750"/>
                  </a:cubicBezTo>
                  <a:cubicBezTo>
                    <a:pt x="1318758" y="523201"/>
                    <a:pt x="1311364" y="526264"/>
                    <a:pt x="1303654" y="526264"/>
                  </a:cubicBezTo>
                  <a:lnTo>
                    <a:pt x="29069" y="526264"/>
                  </a:lnTo>
                  <a:cubicBezTo>
                    <a:pt x="13015" y="526264"/>
                    <a:pt x="0" y="513249"/>
                    <a:pt x="0" y="497195"/>
                  </a:cubicBezTo>
                  <a:lnTo>
                    <a:pt x="0" y="29069"/>
                  </a:lnTo>
                  <a:cubicBezTo>
                    <a:pt x="0" y="13015"/>
                    <a:pt x="13015" y="0"/>
                    <a:pt x="29069" y="0"/>
                  </a:cubicBezTo>
                  <a:close/>
                </a:path>
              </a:pathLst>
            </a:custGeom>
            <a:solidFill>
              <a:srgbClr val="3A577B"/>
            </a:solidFill>
          </p:spPr>
        </p:sp>
        <p:sp>
          <p:nvSpPr>
            <p:cNvPr name="TextBox 22" id="22"/>
            <p:cNvSpPr txBox="true"/>
            <p:nvPr/>
          </p:nvSpPr>
          <p:spPr>
            <a:xfrm>
              <a:off x="0" y="-47625"/>
              <a:ext cx="1332724" cy="573889"/>
            </a:xfrm>
            <a:prstGeom prst="rect">
              <a:avLst/>
            </a:prstGeom>
          </p:spPr>
          <p:txBody>
            <a:bodyPr anchor="ctr" rtlCol="false" tIns="50800" lIns="50800" bIns="50800" rIns="50800"/>
            <a:lstStyle/>
            <a:p>
              <a:pPr algn="ctr">
                <a:lnSpc>
                  <a:spcPts val="2800"/>
                </a:lnSpc>
              </a:pPr>
            </a:p>
          </p:txBody>
        </p:sp>
      </p:grpSp>
      <p:sp>
        <p:nvSpPr>
          <p:cNvPr name="TextBox 23" id="23"/>
          <p:cNvSpPr txBox="true"/>
          <p:nvPr/>
        </p:nvSpPr>
        <p:spPr>
          <a:xfrm rot="0">
            <a:off x="5203111" y="588580"/>
            <a:ext cx="7881777" cy="1791208"/>
          </a:xfrm>
          <a:prstGeom prst="rect">
            <a:avLst/>
          </a:prstGeom>
        </p:spPr>
        <p:txBody>
          <a:bodyPr anchor="t" rtlCol="false" tIns="0" lIns="0" bIns="0" rIns="0">
            <a:spAutoFit/>
          </a:bodyPr>
          <a:lstStyle/>
          <a:p>
            <a:pPr algn="ctr" marL="0" indent="0" lvl="0">
              <a:lnSpc>
                <a:spcPts val="6730"/>
              </a:lnSpc>
              <a:spcBef>
                <a:spcPct val="0"/>
              </a:spcBef>
            </a:pPr>
            <a:r>
              <a:rPr lang="en-US" b="true" sz="5299">
                <a:solidFill>
                  <a:srgbClr val="0E2F5F"/>
                </a:solidFill>
                <a:latin typeface="Akzidenz-Grotesk Heavy"/>
                <a:ea typeface="Akzidenz-Grotesk Heavy"/>
                <a:cs typeface="Akzidenz-Grotesk Heavy"/>
                <a:sym typeface="Akzidenz-Grotesk Heavy"/>
              </a:rPr>
              <a:t>Виды пропущенных значений</a:t>
            </a:r>
          </a:p>
        </p:txBody>
      </p:sp>
      <p:sp>
        <p:nvSpPr>
          <p:cNvPr name="TextBox 24" id="24"/>
          <p:cNvSpPr txBox="true"/>
          <p:nvPr/>
        </p:nvSpPr>
        <p:spPr>
          <a:xfrm rot="0">
            <a:off x="7853931" y="3508998"/>
            <a:ext cx="2934388" cy="389253"/>
          </a:xfrm>
          <a:prstGeom prst="rect">
            <a:avLst/>
          </a:prstGeom>
        </p:spPr>
        <p:txBody>
          <a:bodyPr anchor="t" rtlCol="false" tIns="0" lIns="0" bIns="0" rIns="0">
            <a:spAutoFit/>
          </a:bodyPr>
          <a:lstStyle/>
          <a:p>
            <a:pPr algn="ctr">
              <a:lnSpc>
                <a:spcPts val="3220"/>
              </a:lnSpc>
            </a:pPr>
            <a:r>
              <a:rPr lang="en-US" sz="2300" b="true">
                <a:solidFill>
                  <a:srgbClr val="FFFFFF"/>
                </a:solidFill>
                <a:latin typeface="Aileron Heavy"/>
                <a:ea typeface="Aileron Heavy"/>
                <a:cs typeface="Aileron Heavy"/>
                <a:sym typeface="Aileron Heavy"/>
              </a:rPr>
              <a:t>NA (Not Available)</a:t>
            </a:r>
          </a:p>
        </p:txBody>
      </p:sp>
      <p:sp>
        <p:nvSpPr>
          <p:cNvPr name="TextBox 25" id="25"/>
          <p:cNvSpPr txBox="true"/>
          <p:nvPr/>
        </p:nvSpPr>
        <p:spPr>
          <a:xfrm rot="0">
            <a:off x="12289020" y="5286503"/>
            <a:ext cx="4880376" cy="389253"/>
          </a:xfrm>
          <a:prstGeom prst="rect">
            <a:avLst/>
          </a:prstGeom>
        </p:spPr>
        <p:txBody>
          <a:bodyPr anchor="t" rtlCol="false" tIns="0" lIns="0" bIns="0" rIns="0">
            <a:spAutoFit/>
          </a:bodyPr>
          <a:lstStyle/>
          <a:p>
            <a:pPr algn="ctr">
              <a:lnSpc>
                <a:spcPts val="3220"/>
              </a:lnSpc>
            </a:pPr>
            <a:r>
              <a:rPr lang="en-US" sz="2300" b="true">
                <a:solidFill>
                  <a:srgbClr val="FFFFFF"/>
                </a:solidFill>
                <a:latin typeface="Aileron Heavy"/>
                <a:ea typeface="Aileron Heavy"/>
                <a:cs typeface="Aileron Heavy"/>
                <a:sym typeface="Aileron Heavy"/>
              </a:rPr>
              <a:t>NaN (Not a Number)</a:t>
            </a:r>
          </a:p>
        </p:txBody>
      </p:sp>
      <p:sp>
        <p:nvSpPr>
          <p:cNvPr name="TextBox 26" id="26"/>
          <p:cNvSpPr txBox="true"/>
          <p:nvPr/>
        </p:nvSpPr>
        <p:spPr>
          <a:xfrm rot="0">
            <a:off x="1535102" y="6373486"/>
            <a:ext cx="4047381" cy="1213613"/>
          </a:xfrm>
          <a:prstGeom prst="rect">
            <a:avLst/>
          </a:prstGeom>
        </p:spPr>
        <p:txBody>
          <a:bodyPr anchor="t" rtlCol="false" tIns="0" lIns="0" bIns="0" rIns="0">
            <a:spAutoFit/>
          </a:bodyPr>
          <a:lstStyle/>
          <a:p>
            <a:pPr algn="just">
              <a:lnSpc>
                <a:spcPts val="3243"/>
              </a:lnSpc>
            </a:pPr>
            <a:r>
              <a:rPr lang="en-US" sz="2317" b="true">
                <a:solidFill>
                  <a:srgbClr val="E1EDFC"/>
                </a:solidFill>
                <a:latin typeface="Aileron Bold"/>
                <a:ea typeface="Aileron Bold"/>
                <a:cs typeface="Aileron Bold"/>
                <a:sym typeface="Aileron Bold"/>
              </a:rPr>
              <a:t>Отсутствие объекта, не используется для данных вектора.</a:t>
            </a:r>
          </a:p>
        </p:txBody>
      </p:sp>
      <p:sp>
        <p:nvSpPr>
          <p:cNvPr name="TextBox 27" id="27"/>
          <p:cNvSpPr txBox="true"/>
          <p:nvPr/>
        </p:nvSpPr>
        <p:spPr>
          <a:xfrm rot="0">
            <a:off x="1393259" y="5286503"/>
            <a:ext cx="4331066" cy="389253"/>
          </a:xfrm>
          <a:prstGeom prst="rect">
            <a:avLst/>
          </a:prstGeom>
        </p:spPr>
        <p:txBody>
          <a:bodyPr anchor="t" rtlCol="false" tIns="0" lIns="0" bIns="0" rIns="0">
            <a:spAutoFit/>
          </a:bodyPr>
          <a:lstStyle/>
          <a:p>
            <a:pPr algn="ctr">
              <a:lnSpc>
                <a:spcPts val="3220"/>
              </a:lnSpc>
            </a:pPr>
            <a:r>
              <a:rPr lang="en-US" sz="2300" b="true">
                <a:solidFill>
                  <a:srgbClr val="FFFFFF"/>
                </a:solidFill>
                <a:latin typeface="Aileron Heavy"/>
                <a:ea typeface="Aileron Heavy"/>
                <a:cs typeface="Aileron Heavy"/>
                <a:sym typeface="Aileron Heavy"/>
              </a:rPr>
              <a:t>NULL</a:t>
            </a:r>
          </a:p>
        </p:txBody>
      </p:sp>
      <p:sp>
        <p:nvSpPr>
          <p:cNvPr name="TextBox 28" id="28"/>
          <p:cNvSpPr txBox="true"/>
          <p:nvPr/>
        </p:nvSpPr>
        <p:spPr>
          <a:xfrm rot="0">
            <a:off x="7171248" y="4582647"/>
            <a:ext cx="3945504" cy="1255129"/>
          </a:xfrm>
          <a:prstGeom prst="rect">
            <a:avLst/>
          </a:prstGeom>
        </p:spPr>
        <p:txBody>
          <a:bodyPr anchor="t" rtlCol="false" tIns="0" lIns="0" bIns="0" rIns="0">
            <a:spAutoFit/>
          </a:bodyPr>
          <a:lstStyle/>
          <a:p>
            <a:pPr algn="just">
              <a:lnSpc>
                <a:spcPts val="3359"/>
              </a:lnSpc>
            </a:pPr>
            <a:r>
              <a:rPr lang="en-US" sz="2399" b="true">
                <a:solidFill>
                  <a:srgbClr val="E1EDFC"/>
                </a:solidFill>
                <a:latin typeface="Aileron Bold"/>
                <a:ea typeface="Aileron Bold"/>
                <a:cs typeface="Aileron Bold"/>
                <a:sym typeface="Aileron Bold"/>
              </a:rPr>
              <a:t>В языке R пропущенные значения представлены как NA.</a:t>
            </a:r>
          </a:p>
        </p:txBody>
      </p:sp>
      <p:sp>
        <p:nvSpPr>
          <p:cNvPr name="TextBox 29" id="29"/>
          <p:cNvSpPr txBox="true"/>
          <p:nvPr/>
        </p:nvSpPr>
        <p:spPr>
          <a:xfrm rot="0">
            <a:off x="12753644" y="6342601"/>
            <a:ext cx="3951128" cy="1136450"/>
          </a:xfrm>
          <a:prstGeom prst="rect">
            <a:avLst/>
          </a:prstGeom>
        </p:spPr>
        <p:txBody>
          <a:bodyPr anchor="t" rtlCol="false" tIns="0" lIns="0" bIns="0" rIns="0">
            <a:spAutoFit/>
          </a:bodyPr>
          <a:lstStyle/>
          <a:p>
            <a:pPr algn="just">
              <a:lnSpc>
                <a:spcPts val="3002"/>
              </a:lnSpc>
            </a:pPr>
            <a:r>
              <a:rPr lang="en-US" sz="2144" b="true">
                <a:solidFill>
                  <a:srgbClr val="E1EDFC"/>
                </a:solidFill>
                <a:latin typeface="Aileron Bold"/>
                <a:ea typeface="Aileron Bold"/>
                <a:cs typeface="Aileron Bold"/>
                <a:sym typeface="Aileron Bold"/>
              </a:rPr>
              <a:t>Результат некорректных математических операций.</a:t>
            </a:r>
          </a:p>
        </p:txBody>
      </p:sp>
      <p:sp>
        <p:nvSpPr>
          <p:cNvPr name="Freeform 30" id="30"/>
          <p:cNvSpPr/>
          <p:nvPr/>
        </p:nvSpPr>
        <p:spPr>
          <a:xfrm flipH="false" flipV="false" rot="0">
            <a:off x="4505581" y="3685992"/>
            <a:ext cx="1583878" cy="1108714"/>
          </a:xfrm>
          <a:custGeom>
            <a:avLst/>
            <a:gdLst/>
            <a:ahLst/>
            <a:cxnLst/>
            <a:rect r="r" b="b" t="t" l="l"/>
            <a:pathLst>
              <a:path h="1108714" w="1583878">
                <a:moveTo>
                  <a:pt x="0" y="0"/>
                </a:moveTo>
                <a:lnTo>
                  <a:pt x="1583878" y="0"/>
                </a:lnTo>
                <a:lnTo>
                  <a:pt x="1583878" y="1108714"/>
                </a:lnTo>
                <a:lnTo>
                  <a:pt x="0" y="11087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1" id="31"/>
          <p:cNvSpPr/>
          <p:nvPr/>
        </p:nvSpPr>
        <p:spPr>
          <a:xfrm flipH="false" flipV="false" rot="0">
            <a:off x="12198541" y="3660336"/>
            <a:ext cx="1583878" cy="1108714"/>
          </a:xfrm>
          <a:custGeom>
            <a:avLst/>
            <a:gdLst/>
            <a:ahLst/>
            <a:cxnLst/>
            <a:rect r="r" b="b" t="t" l="l"/>
            <a:pathLst>
              <a:path h="1108714" w="1583878">
                <a:moveTo>
                  <a:pt x="0" y="0"/>
                </a:moveTo>
                <a:lnTo>
                  <a:pt x="1583878" y="0"/>
                </a:lnTo>
                <a:lnTo>
                  <a:pt x="1583878" y="1108715"/>
                </a:lnTo>
                <a:lnTo>
                  <a:pt x="0" y="11087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904875"/>
            <a:ext cx="7075535" cy="2255520"/>
          </a:xfrm>
          <a:prstGeom prst="rect">
            <a:avLst/>
          </a:prstGeom>
        </p:spPr>
        <p:txBody>
          <a:bodyPr anchor="t" rtlCol="false" tIns="0" lIns="0" bIns="0" rIns="0">
            <a:spAutoFit/>
          </a:bodyPr>
          <a:lstStyle/>
          <a:p>
            <a:pPr algn="l">
              <a:lnSpc>
                <a:spcPts val="5715"/>
              </a:lnSpc>
            </a:pPr>
            <a:r>
              <a:rPr lang="en-US" sz="4500" b="true">
                <a:solidFill>
                  <a:srgbClr val="0E2F5F"/>
                </a:solidFill>
                <a:latin typeface="Akzidenz-Grotesk Heavy"/>
                <a:ea typeface="Akzidenz-Grotesk Heavy"/>
                <a:cs typeface="Akzidenz-Grotesk Heavy"/>
                <a:sym typeface="Akzidenz-Grotesk Heavy"/>
              </a:rPr>
              <a:t>Идентификация пропущенных значений в R</a:t>
            </a:r>
          </a:p>
        </p:txBody>
      </p:sp>
      <p:sp>
        <p:nvSpPr>
          <p:cNvPr name="TextBox 3" id="3"/>
          <p:cNvSpPr txBox="true"/>
          <p:nvPr/>
        </p:nvSpPr>
        <p:spPr>
          <a:xfrm rot="0">
            <a:off x="1028700" y="3556145"/>
            <a:ext cx="12368312" cy="5449568"/>
          </a:xfrm>
          <a:prstGeom prst="rect">
            <a:avLst/>
          </a:prstGeom>
        </p:spPr>
        <p:txBody>
          <a:bodyPr anchor="t" rtlCol="false" tIns="0" lIns="0" bIns="0" rIns="0">
            <a:spAutoFit/>
          </a:bodyPr>
          <a:lstStyle/>
          <a:p>
            <a:pPr algn="just">
              <a:lnSpc>
                <a:spcPts val="3080"/>
              </a:lnSpc>
            </a:pPr>
            <a:r>
              <a:rPr lang="en-US" sz="2200" b="true">
                <a:solidFill>
                  <a:srgbClr val="FF3131"/>
                </a:solidFill>
                <a:latin typeface="Aileron Bold"/>
                <a:ea typeface="Aileron Bold"/>
                <a:cs typeface="Aileron Bold"/>
                <a:sym typeface="Aileron Bold"/>
              </a:rPr>
              <a:t>Использование функции is.na() для обнаружения NA значений:</a:t>
            </a:r>
          </a:p>
          <a:p>
            <a:pPr algn="just">
              <a:lnSpc>
                <a:spcPts val="3080"/>
              </a:lnSpc>
            </a:pPr>
            <a:r>
              <a:rPr lang="en-US" sz="2200" b="true">
                <a:solidFill>
                  <a:srgbClr val="021828"/>
                </a:solidFill>
                <a:latin typeface="Aileron Bold"/>
                <a:ea typeface="Aileron Bold"/>
                <a:cs typeface="Aileron Bold"/>
                <a:sym typeface="Aileron Bold"/>
              </a:rPr>
              <a:t>В языке программирования R функция is.na() используется для идентификации пропущенных значений (NA) в наборе данных. Это важно, так как пропущенные значения могут искажать результаты анализа, и их нужно выявлять на ранних этапах.</a:t>
            </a:r>
          </a:p>
          <a:p>
            <a:pPr algn="just">
              <a:lnSpc>
                <a:spcPts val="3080"/>
              </a:lnSpc>
            </a:pPr>
          </a:p>
          <a:p>
            <a:pPr algn="just">
              <a:lnSpc>
                <a:spcPts val="3080"/>
              </a:lnSpc>
            </a:pPr>
            <a:r>
              <a:rPr lang="en-US" sz="2200" b="true">
                <a:solidFill>
                  <a:srgbClr val="FF3131"/>
                </a:solidFill>
                <a:latin typeface="Aileron Bold"/>
                <a:ea typeface="Aileron Bold"/>
                <a:cs typeface="Aileron Bold"/>
                <a:sym typeface="Aileron Bold"/>
              </a:rPr>
              <a:t>Как работает is.na():</a:t>
            </a:r>
          </a:p>
          <a:p>
            <a:pPr algn="just">
              <a:lnSpc>
                <a:spcPts val="3080"/>
              </a:lnSpc>
            </a:pPr>
            <a:r>
              <a:rPr lang="en-US" sz="2200" b="true">
                <a:solidFill>
                  <a:srgbClr val="021828"/>
                </a:solidFill>
                <a:latin typeface="Aileron Bold"/>
                <a:ea typeface="Aileron Bold"/>
                <a:cs typeface="Aileron Bold"/>
                <a:sym typeface="Aileron Bold"/>
              </a:rPr>
              <a:t>Функция is.na() принимает в качестве аргумента вектор, матрицу или дата-фрейм и возвращает логическое значение (TRUE или FALSE) для каждого элемента, показывая, является ли элемент пропущенным (NA) или нет. Это позволяет нам легко определить, какие значения в наборе данных отсутствуют.</a:t>
            </a:r>
          </a:p>
          <a:p>
            <a:pPr algn="just">
              <a:lnSpc>
                <a:spcPts val="3080"/>
              </a:lnSpc>
            </a:pPr>
          </a:p>
          <a:p>
            <a:pPr algn="just">
              <a:lnSpc>
                <a:spcPts val="3080"/>
              </a:lnSpc>
            </a:pPr>
          </a:p>
          <a:p>
            <a:pPr algn="just">
              <a:lnSpc>
                <a:spcPts val="3080"/>
              </a:lnSpc>
            </a:pPr>
          </a:p>
        </p:txBody>
      </p:sp>
      <p:sp>
        <p:nvSpPr>
          <p:cNvPr name="Freeform 4" id="4"/>
          <p:cNvSpPr/>
          <p:nvPr/>
        </p:nvSpPr>
        <p:spPr>
          <a:xfrm flipH="false" flipV="false" rot="0">
            <a:off x="14848550" y="1944578"/>
            <a:ext cx="1226460" cy="379088"/>
          </a:xfrm>
          <a:custGeom>
            <a:avLst/>
            <a:gdLst/>
            <a:ahLst/>
            <a:cxnLst/>
            <a:rect r="r" b="b" t="t" l="l"/>
            <a:pathLst>
              <a:path h="379088" w="1226460">
                <a:moveTo>
                  <a:pt x="0" y="0"/>
                </a:moveTo>
                <a:lnTo>
                  <a:pt x="1226460" y="0"/>
                </a:lnTo>
                <a:lnTo>
                  <a:pt x="1226460" y="379087"/>
                </a:lnTo>
                <a:lnTo>
                  <a:pt x="0" y="37908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6298985" y="1028700"/>
            <a:ext cx="960315" cy="960315"/>
          </a:xfrm>
          <a:custGeom>
            <a:avLst/>
            <a:gdLst/>
            <a:ahLst/>
            <a:cxnLst/>
            <a:rect r="r" b="b" t="t" l="l"/>
            <a:pathLst>
              <a:path h="960315" w="960315">
                <a:moveTo>
                  <a:pt x="0" y="0"/>
                </a:moveTo>
                <a:lnTo>
                  <a:pt x="960315" y="0"/>
                </a:lnTo>
                <a:lnTo>
                  <a:pt x="960315" y="960315"/>
                </a:lnTo>
                <a:lnTo>
                  <a:pt x="0" y="9603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298985" y="1028700"/>
            <a:ext cx="960315" cy="960315"/>
          </a:xfrm>
          <a:custGeom>
            <a:avLst/>
            <a:gdLst/>
            <a:ahLst/>
            <a:cxnLst/>
            <a:rect r="r" b="b" t="t" l="l"/>
            <a:pathLst>
              <a:path h="960315" w="960315">
                <a:moveTo>
                  <a:pt x="0" y="0"/>
                </a:moveTo>
                <a:lnTo>
                  <a:pt x="960315" y="0"/>
                </a:lnTo>
                <a:lnTo>
                  <a:pt x="960315" y="960315"/>
                </a:lnTo>
                <a:lnTo>
                  <a:pt x="0" y="9603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1944578"/>
            <a:ext cx="10288264" cy="5363455"/>
          </a:xfrm>
          <a:custGeom>
            <a:avLst/>
            <a:gdLst/>
            <a:ahLst/>
            <a:cxnLst/>
            <a:rect r="r" b="b" t="t" l="l"/>
            <a:pathLst>
              <a:path h="5363455" w="10288264">
                <a:moveTo>
                  <a:pt x="0" y="0"/>
                </a:moveTo>
                <a:lnTo>
                  <a:pt x="10288264" y="0"/>
                </a:lnTo>
                <a:lnTo>
                  <a:pt x="10288264" y="5363455"/>
                </a:lnTo>
                <a:lnTo>
                  <a:pt x="0" y="5363455"/>
                </a:lnTo>
                <a:lnTo>
                  <a:pt x="0" y="0"/>
                </a:lnTo>
                <a:close/>
              </a:path>
            </a:pathLst>
          </a:custGeom>
          <a:blipFill>
            <a:blip r:embed="rId4"/>
            <a:stretch>
              <a:fillRect l="0" t="0" r="0" b="0"/>
            </a:stretch>
          </a:blipFill>
        </p:spPr>
      </p:sp>
      <p:sp>
        <p:nvSpPr>
          <p:cNvPr name="Freeform 4" id="4"/>
          <p:cNvSpPr/>
          <p:nvPr/>
        </p:nvSpPr>
        <p:spPr>
          <a:xfrm flipH="false" flipV="false" rot="0">
            <a:off x="11981765" y="2811001"/>
            <a:ext cx="4972676" cy="2094970"/>
          </a:xfrm>
          <a:custGeom>
            <a:avLst/>
            <a:gdLst/>
            <a:ahLst/>
            <a:cxnLst/>
            <a:rect r="r" b="b" t="t" l="l"/>
            <a:pathLst>
              <a:path h="2094970" w="4972676">
                <a:moveTo>
                  <a:pt x="0" y="0"/>
                </a:moveTo>
                <a:lnTo>
                  <a:pt x="4972675" y="0"/>
                </a:lnTo>
                <a:lnTo>
                  <a:pt x="4972675" y="2094970"/>
                </a:lnTo>
                <a:lnTo>
                  <a:pt x="0" y="2094970"/>
                </a:lnTo>
                <a:lnTo>
                  <a:pt x="0" y="0"/>
                </a:lnTo>
                <a:close/>
              </a:path>
            </a:pathLst>
          </a:custGeom>
          <a:blipFill>
            <a:blip r:embed="rId5"/>
            <a:stretch>
              <a:fillRect l="0" t="0" r="0" b="0"/>
            </a:stretch>
          </a:blipFill>
        </p:spPr>
      </p:sp>
      <p:sp>
        <p:nvSpPr>
          <p:cNvPr name="TextBox 5" id="5"/>
          <p:cNvSpPr txBox="true"/>
          <p:nvPr/>
        </p:nvSpPr>
        <p:spPr>
          <a:xfrm rot="0">
            <a:off x="1028700" y="904875"/>
            <a:ext cx="7075535" cy="807720"/>
          </a:xfrm>
          <a:prstGeom prst="rect">
            <a:avLst/>
          </a:prstGeom>
        </p:spPr>
        <p:txBody>
          <a:bodyPr anchor="t" rtlCol="false" tIns="0" lIns="0" bIns="0" rIns="0">
            <a:spAutoFit/>
          </a:bodyPr>
          <a:lstStyle/>
          <a:p>
            <a:pPr algn="l">
              <a:lnSpc>
                <a:spcPts val="5715"/>
              </a:lnSpc>
            </a:pPr>
            <a:r>
              <a:rPr lang="en-US" sz="4500" b="true">
                <a:solidFill>
                  <a:srgbClr val="0E2F5F"/>
                </a:solidFill>
                <a:latin typeface="Akzidenz-Grotesk Heavy"/>
                <a:ea typeface="Akzidenz-Grotesk Heavy"/>
                <a:cs typeface="Akzidenz-Grotesk Heavy"/>
                <a:sym typeface="Akzidenz-Grotesk Heavy"/>
              </a:rPr>
              <a:t>Пример:</a:t>
            </a:r>
          </a:p>
        </p:txBody>
      </p:sp>
      <p:sp>
        <p:nvSpPr>
          <p:cNvPr name="TextBox 6" id="6"/>
          <p:cNvSpPr txBox="true"/>
          <p:nvPr/>
        </p:nvSpPr>
        <p:spPr>
          <a:xfrm rot="0">
            <a:off x="1028700" y="7686041"/>
            <a:ext cx="12368312" cy="3106418"/>
          </a:xfrm>
          <a:prstGeom prst="rect">
            <a:avLst/>
          </a:prstGeom>
        </p:spPr>
        <p:txBody>
          <a:bodyPr anchor="t" rtlCol="false" tIns="0" lIns="0" bIns="0" rIns="0">
            <a:spAutoFit/>
          </a:bodyPr>
          <a:lstStyle/>
          <a:p>
            <a:pPr algn="just">
              <a:lnSpc>
                <a:spcPts val="3080"/>
              </a:lnSpc>
            </a:pPr>
            <a:r>
              <a:rPr lang="en-US" sz="2200" b="true">
                <a:solidFill>
                  <a:srgbClr val="021828"/>
                </a:solidFill>
                <a:latin typeface="Aileron Bold"/>
                <a:ea typeface="Aileron Bold"/>
                <a:cs typeface="Aileron Bold"/>
                <a:sym typeface="Aileron Bold"/>
              </a:rPr>
              <a:t>В данном примере мы видим, что пропущенные значения в столбцах Age и Score были корректно идентифицированы с помощью функции is.na().</a:t>
            </a:r>
          </a:p>
          <a:p>
            <a:pPr algn="just">
              <a:lnSpc>
                <a:spcPts val="3080"/>
              </a:lnSpc>
            </a:pPr>
            <a:r>
              <a:rPr lang="en-US" sz="2200" b="true">
                <a:solidFill>
                  <a:srgbClr val="FF3131"/>
                </a:solidFill>
                <a:latin typeface="Aileron Bold"/>
                <a:ea typeface="Aileron Bold"/>
                <a:cs typeface="Aileron Bold"/>
                <a:sym typeface="Aileron Bold"/>
              </a:rPr>
              <a:t>Зачем это важно:</a:t>
            </a:r>
          </a:p>
          <a:p>
            <a:pPr algn="just">
              <a:lnSpc>
                <a:spcPts val="3080"/>
              </a:lnSpc>
            </a:pPr>
            <a:r>
              <a:rPr lang="en-US" sz="2200" b="true">
                <a:solidFill>
                  <a:srgbClr val="021828"/>
                </a:solidFill>
                <a:latin typeface="Aileron Bold"/>
                <a:ea typeface="Aileron Bold"/>
                <a:cs typeface="Aileron Bold"/>
                <a:sym typeface="Aileron Bold"/>
              </a:rPr>
              <a:t>Идентификация пропущенных значений помогает нам понять, где требуется очистка данных или имитация значений (например, с помощью методов замены или интерполяции).</a:t>
            </a:r>
          </a:p>
          <a:p>
            <a:pPr algn="just">
              <a:lnSpc>
                <a:spcPts val="3080"/>
              </a:lnSpc>
            </a:pPr>
          </a:p>
          <a:p>
            <a:pPr algn="just">
              <a:lnSpc>
                <a:spcPts val="3080"/>
              </a:lnSpc>
            </a:pPr>
          </a:p>
        </p:txBody>
      </p:sp>
      <p:sp>
        <p:nvSpPr>
          <p:cNvPr name="TextBox 7" id="7"/>
          <p:cNvSpPr txBox="true"/>
          <p:nvPr/>
        </p:nvSpPr>
        <p:spPr>
          <a:xfrm rot="0">
            <a:off x="12860358" y="1922340"/>
            <a:ext cx="2416820" cy="580390"/>
          </a:xfrm>
          <a:prstGeom prst="rect">
            <a:avLst/>
          </a:prstGeom>
        </p:spPr>
        <p:txBody>
          <a:bodyPr anchor="t" rtlCol="false" tIns="0" lIns="0" bIns="0" rIns="0">
            <a:spAutoFit/>
          </a:bodyPr>
          <a:lstStyle/>
          <a:p>
            <a:pPr algn="ctr">
              <a:lnSpc>
                <a:spcPts val="4759"/>
              </a:lnSpc>
            </a:pPr>
            <a:r>
              <a:rPr lang="en-US" sz="3399" b="true">
                <a:solidFill>
                  <a:srgbClr val="000000"/>
                </a:solidFill>
                <a:latin typeface="Open Sans Bold"/>
                <a:ea typeface="Open Sans Bold"/>
                <a:cs typeface="Open Sans Bold"/>
                <a:sym typeface="Open Sans Bold"/>
              </a:rPr>
              <a:t>Результат:</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996" y="2782372"/>
            <a:ext cx="18288000" cy="5894830"/>
            <a:chOff x="0" y="0"/>
            <a:chExt cx="4816593" cy="1552548"/>
          </a:xfrm>
        </p:grpSpPr>
        <p:sp>
          <p:nvSpPr>
            <p:cNvPr name="Freeform 3" id="3"/>
            <p:cNvSpPr/>
            <p:nvPr/>
          </p:nvSpPr>
          <p:spPr>
            <a:xfrm flipH="false" flipV="false" rot="0">
              <a:off x="0" y="0"/>
              <a:ext cx="4816592" cy="1552548"/>
            </a:xfrm>
            <a:custGeom>
              <a:avLst/>
              <a:gdLst/>
              <a:ahLst/>
              <a:cxnLst/>
              <a:rect r="r" b="b" t="t" l="l"/>
              <a:pathLst>
                <a:path h="1552548" w="4816592">
                  <a:moveTo>
                    <a:pt x="0" y="0"/>
                  </a:moveTo>
                  <a:lnTo>
                    <a:pt x="4816592" y="0"/>
                  </a:lnTo>
                  <a:lnTo>
                    <a:pt x="4816592" y="1552548"/>
                  </a:lnTo>
                  <a:lnTo>
                    <a:pt x="0" y="1552548"/>
                  </a:lnTo>
                  <a:close/>
                </a:path>
              </a:pathLst>
            </a:custGeom>
            <a:solidFill>
              <a:srgbClr val="E1EDFC"/>
            </a:solidFill>
          </p:spPr>
        </p:sp>
        <p:sp>
          <p:nvSpPr>
            <p:cNvPr name="TextBox 4" id="4"/>
            <p:cNvSpPr txBox="true"/>
            <p:nvPr/>
          </p:nvSpPr>
          <p:spPr>
            <a:xfrm>
              <a:off x="0" y="-47625"/>
              <a:ext cx="4816593" cy="1600173"/>
            </a:xfrm>
            <a:prstGeom prst="rect">
              <a:avLst/>
            </a:prstGeom>
          </p:spPr>
          <p:txBody>
            <a:bodyPr anchor="ctr" rtlCol="false" tIns="50800" lIns="50800" bIns="50800" rIns="50800"/>
            <a:lstStyle/>
            <a:p>
              <a:pPr algn="ctr">
                <a:lnSpc>
                  <a:spcPts val="2800"/>
                </a:lnSpc>
              </a:pPr>
            </a:p>
          </p:txBody>
        </p:sp>
      </p:grpSp>
      <p:grpSp>
        <p:nvGrpSpPr>
          <p:cNvPr name="Group 5" id="5"/>
          <p:cNvGrpSpPr/>
          <p:nvPr/>
        </p:nvGrpSpPr>
        <p:grpSpPr>
          <a:xfrm rot="0">
            <a:off x="1029848" y="5334128"/>
            <a:ext cx="5060185" cy="1998158"/>
            <a:chOff x="0" y="0"/>
            <a:chExt cx="1332724" cy="526264"/>
          </a:xfrm>
        </p:grpSpPr>
        <p:sp>
          <p:nvSpPr>
            <p:cNvPr name="Freeform 6" id="6"/>
            <p:cNvSpPr/>
            <p:nvPr/>
          </p:nvSpPr>
          <p:spPr>
            <a:xfrm flipH="false" flipV="false" rot="0">
              <a:off x="0" y="0"/>
              <a:ext cx="1332724" cy="526264"/>
            </a:xfrm>
            <a:custGeom>
              <a:avLst/>
              <a:gdLst/>
              <a:ahLst/>
              <a:cxnLst/>
              <a:rect r="r" b="b" t="t" l="l"/>
              <a:pathLst>
                <a:path h="526264" w="1332724">
                  <a:moveTo>
                    <a:pt x="29069" y="0"/>
                  </a:moveTo>
                  <a:lnTo>
                    <a:pt x="1303654" y="0"/>
                  </a:lnTo>
                  <a:cubicBezTo>
                    <a:pt x="1319709" y="0"/>
                    <a:pt x="1332724" y="13015"/>
                    <a:pt x="1332724" y="29069"/>
                  </a:cubicBezTo>
                  <a:lnTo>
                    <a:pt x="1332724" y="497195"/>
                  </a:lnTo>
                  <a:cubicBezTo>
                    <a:pt x="1332724" y="504904"/>
                    <a:pt x="1329661" y="512298"/>
                    <a:pt x="1324209" y="517750"/>
                  </a:cubicBezTo>
                  <a:cubicBezTo>
                    <a:pt x="1318758" y="523201"/>
                    <a:pt x="1311364" y="526264"/>
                    <a:pt x="1303654" y="526264"/>
                  </a:cubicBezTo>
                  <a:lnTo>
                    <a:pt x="29069" y="526264"/>
                  </a:lnTo>
                  <a:cubicBezTo>
                    <a:pt x="13015" y="526264"/>
                    <a:pt x="0" y="513249"/>
                    <a:pt x="0" y="497195"/>
                  </a:cubicBezTo>
                  <a:lnTo>
                    <a:pt x="0" y="29069"/>
                  </a:lnTo>
                  <a:cubicBezTo>
                    <a:pt x="0" y="13015"/>
                    <a:pt x="13015" y="0"/>
                    <a:pt x="29069" y="0"/>
                  </a:cubicBezTo>
                  <a:close/>
                </a:path>
              </a:pathLst>
            </a:custGeom>
            <a:solidFill>
              <a:srgbClr val="3A577B"/>
            </a:solidFill>
          </p:spPr>
        </p:sp>
        <p:sp>
          <p:nvSpPr>
            <p:cNvPr name="TextBox 7" id="7"/>
            <p:cNvSpPr txBox="true"/>
            <p:nvPr/>
          </p:nvSpPr>
          <p:spPr>
            <a:xfrm>
              <a:off x="0" y="-47625"/>
              <a:ext cx="1332724" cy="573889"/>
            </a:xfrm>
            <a:prstGeom prst="rect">
              <a:avLst/>
            </a:prstGeom>
          </p:spPr>
          <p:txBody>
            <a:bodyPr anchor="ctr" rtlCol="false" tIns="50800" lIns="50800" bIns="50800" rIns="50800"/>
            <a:lstStyle/>
            <a:p>
              <a:pPr algn="ctr">
                <a:lnSpc>
                  <a:spcPts val="2800"/>
                </a:lnSpc>
              </a:pPr>
            </a:p>
          </p:txBody>
        </p:sp>
      </p:grpSp>
      <p:grpSp>
        <p:nvGrpSpPr>
          <p:cNvPr name="Group 8" id="8"/>
          <p:cNvGrpSpPr/>
          <p:nvPr/>
        </p:nvGrpSpPr>
        <p:grpSpPr>
          <a:xfrm rot="0">
            <a:off x="6677823" y="4240349"/>
            <a:ext cx="5060185" cy="1998158"/>
            <a:chOff x="0" y="0"/>
            <a:chExt cx="1332724" cy="526264"/>
          </a:xfrm>
        </p:grpSpPr>
        <p:sp>
          <p:nvSpPr>
            <p:cNvPr name="Freeform 9" id="9"/>
            <p:cNvSpPr/>
            <p:nvPr/>
          </p:nvSpPr>
          <p:spPr>
            <a:xfrm flipH="false" flipV="false" rot="0">
              <a:off x="0" y="0"/>
              <a:ext cx="1332724" cy="526264"/>
            </a:xfrm>
            <a:custGeom>
              <a:avLst/>
              <a:gdLst/>
              <a:ahLst/>
              <a:cxnLst/>
              <a:rect r="r" b="b" t="t" l="l"/>
              <a:pathLst>
                <a:path h="526264" w="1332724">
                  <a:moveTo>
                    <a:pt x="29069" y="0"/>
                  </a:moveTo>
                  <a:lnTo>
                    <a:pt x="1303654" y="0"/>
                  </a:lnTo>
                  <a:cubicBezTo>
                    <a:pt x="1319709" y="0"/>
                    <a:pt x="1332724" y="13015"/>
                    <a:pt x="1332724" y="29069"/>
                  </a:cubicBezTo>
                  <a:lnTo>
                    <a:pt x="1332724" y="497195"/>
                  </a:lnTo>
                  <a:cubicBezTo>
                    <a:pt x="1332724" y="504904"/>
                    <a:pt x="1329661" y="512298"/>
                    <a:pt x="1324209" y="517750"/>
                  </a:cubicBezTo>
                  <a:cubicBezTo>
                    <a:pt x="1318758" y="523201"/>
                    <a:pt x="1311364" y="526264"/>
                    <a:pt x="1303654" y="526264"/>
                  </a:cubicBezTo>
                  <a:lnTo>
                    <a:pt x="29069" y="526264"/>
                  </a:lnTo>
                  <a:cubicBezTo>
                    <a:pt x="13015" y="526264"/>
                    <a:pt x="0" y="513249"/>
                    <a:pt x="0" y="497195"/>
                  </a:cubicBezTo>
                  <a:lnTo>
                    <a:pt x="0" y="29069"/>
                  </a:lnTo>
                  <a:cubicBezTo>
                    <a:pt x="0" y="13015"/>
                    <a:pt x="13015" y="0"/>
                    <a:pt x="29069" y="0"/>
                  </a:cubicBezTo>
                  <a:close/>
                </a:path>
              </a:pathLst>
            </a:custGeom>
            <a:solidFill>
              <a:srgbClr val="3A577B"/>
            </a:solidFill>
          </p:spPr>
        </p:sp>
        <p:sp>
          <p:nvSpPr>
            <p:cNvPr name="TextBox 10" id="10"/>
            <p:cNvSpPr txBox="true"/>
            <p:nvPr/>
          </p:nvSpPr>
          <p:spPr>
            <a:xfrm>
              <a:off x="0" y="-47625"/>
              <a:ext cx="1332724" cy="573889"/>
            </a:xfrm>
            <a:prstGeom prst="rect">
              <a:avLst/>
            </a:prstGeom>
          </p:spPr>
          <p:txBody>
            <a:bodyPr anchor="ctr" rtlCol="false" tIns="50800" lIns="50800" bIns="50800" rIns="50800"/>
            <a:lstStyle/>
            <a:p>
              <a:pPr algn="ctr">
                <a:lnSpc>
                  <a:spcPts val="2800"/>
                </a:lnSpc>
              </a:pPr>
            </a:p>
          </p:txBody>
        </p:sp>
      </p:grpSp>
      <p:grpSp>
        <p:nvGrpSpPr>
          <p:cNvPr name="Group 11" id="11"/>
          <p:cNvGrpSpPr/>
          <p:nvPr/>
        </p:nvGrpSpPr>
        <p:grpSpPr>
          <a:xfrm rot="0">
            <a:off x="12325797" y="5334128"/>
            <a:ext cx="5060185" cy="1998158"/>
            <a:chOff x="0" y="0"/>
            <a:chExt cx="1332724" cy="526264"/>
          </a:xfrm>
        </p:grpSpPr>
        <p:sp>
          <p:nvSpPr>
            <p:cNvPr name="Freeform 12" id="12"/>
            <p:cNvSpPr/>
            <p:nvPr/>
          </p:nvSpPr>
          <p:spPr>
            <a:xfrm flipH="false" flipV="false" rot="0">
              <a:off x="0" y="0"/>
              <a:ext cx="1332724" cy="526264"/>
            </a:xfrm>
            <a:custGeom>
              <a:avLst/>
              <a:gdLst/>
              <a:ahLst/>
              <a:cxnLst/>
              <a:rect r="r" b="b" t="t" l="l"/>
              <a:pathLst>
                <a:path h="526264" w="1332724">
                  <a:moveTo>
                    <a:pt x="29069" y="0"/>
                  </a:moveTo>
                  <a:lnTo>
                    <a:pt x="1303654" y="0"/>
                  </a:lnTo>
                  <a:cubicBezTo>
                    <a:pt x="1319709" y="0"/>
                    <a:pt x="1332724" y="13015"/>
                    <a:pt x="1332724" y="29069"/>
                  </a:cubicBezTo>
                  <a:lnTo>
                    <a:pt x="1332724" y="497195"/>
                  </a:lnTo>
                  <a:cubicBezTo>
                    <a:pt x="1332724" y="504904"/>
                    <a:pt x="1329661" y="512298"/>
                    <a:pt x="1324209" y="517750"/>
                  </a:cubicBezTo>
                  <a:cubicBezTo>
                    <a:pt x="1318758" y="523201"/>
                    <a:pt x="1311364" y="526264"/>
                    <a:pt x="1303654" y="526264"/>
                  </a:cubicBezTo>
                  <a:lnTo>
                    <a:pt x="29069" y="526264"/>
                  </a:lnTo>
                  <a:cubicBezTo>
                    <a:pt x="13015" y="526264"/>
                    <a:pt x="0" y="513249"/>
                    <a:pt x="0" y="497195"/>
                  </a:cubicBezTo>
                  <a:lnTo>
                    <a:pt x="0" y="29069"/>
                  </a:lnTo>
                  <a:cubicBezTo>
                    <a:pt x="0" y="13015"/>
                    <a:pt x="13015" y="0"/>
                    <a:pt x="29069" y="0"/>
                  </a:cubicBezTo>
                  <a:close/>
                </a:path>
              </a:pathLst>
            </a:custGeom>
            <a:solidFill>
              <a:srgbClr val="3A577B"/>
            </a:solidFill>
          </p:spPr>
        </p:sp>
        <p:sp>
          <p:nvSpPr>
            <p:cNvPr name="TextBox 13" id="13"/>
            <p:cNvSpPr txBox="true"/>
            <p:nvPr/>
          </p:nvSpPr>
          <p:spPr>
            <a:xfrm>
              <a:off x="0" y="-47625"/>
              <a:ext cx="1332724" cy="573889"/>
            </a:xfrm>
            <a:prstGeom prst="rect">
              <a:avLst/>
            </a:prstGeom>
          </p:spPr>
          <p:txBody>
            <a:bodyPr anchor="ctr" rtlCol="false" tIns="50800" lIns="50800" bIns="50800" rIns="50800"/>
            <a:lstStyle/>
            <a:p>
              <a:pPr algn="ctr">
                <a:lnSpc>
                  <a:spcPts val="2800"/>
                </a:lnSpc>
              </a:pPr>
            </a:p>
          </p:txBody>
        </p:sp>
      </p:grpSp>
      <p:sp>
        <p:nvSpPr>
          <p:cNvPr name="TextBox 14" id="14"/>
          <p:cNvSpPr txBox="true"/>
          <p:nvPr/>
        </p:nvSpPr>
        <p:spPr>
          <a:xfrm rot="0">
            <a:off x="5203111" y="588580"/>
            <a:ext cx="8926905" cy="1791208"/>
          </a:xfrm>
          <a:prstGeom prst="rect">
            <a:avLst/>
          </a:prstGeom>
        </p:spPr>
        <p:txBody>
          <a:bodyPr anchor="t" rtlCol="false" tIns="0" lIns="0" bIns="0" rIns="0">
            <a:spAutoFit/>
          </a:bodyPr>
          <a:lstStyle/>
          <a:p>
            <a:pPr algn="ctr" marL="0" indent="0" lvl="0">
              <a:lnSpc>
                <a:spcPts val="6730"/>
              </a:lnSpc>
              <a:spcBef>
                <a:spcPct val="0"/>
              </a:spcBef>
            </a:pPr>
            <a:r>
              <a:rPr lang="en-US" b="true" sz="5299">
                <a:solidFill>
                  <a:srgbClr val="0E2F5F"/>
                </a:solidFill>
                <a:latin typeface="Akzidenz-Grotesk Heavy"/>
                <a:ea typeface="Akzidenz-Grotesk Heavy"/>
                <a:cs typeface="Akzidenz-Grotesk Heavy"/>
                <a:sym typeface="Akzidenz-Grotesk Heavy"/>
              </a:rPr>
              <a:t>Методы обработки пропущенных значений</a:t>
            </a:r>
          </a:p>
        </p:txBody>
      </p:sp>
      <p:sp>
        <p:nvSpPr>
          <p:cNvPr name="TextBox 15" id="15"/>
          <p:cNvSpPr txBox="true"/>
          <p:nvPr/>
        </p:nvSpPr>
        <p:spPr>
          <a:xfrm rot="0">
            <a:off x="1555422" y="5662583"/>
            <a:ext cx="4009037" cy="1281095"/>
          </a:xfrm>
          <a:prstGeom prst="rect">
            <a:avLst/>
          </a:prstGeom>
        </p:spPr>
        <p:txBody>
          <a:bodyPr anchor="t" rtlCol="false" tIns="0" lIns="0" bIns="0" rIns="0">
            <a:spAutoFit/>
          </a:bodyPr>
          <a:lstStyle/>
          <a:p>
            <a:pPr algn="just">
              <a:lnSpc>
                <a:spcPts val="3413"/>
              </a:lnSpc>
            </a:pPr>
            <a:r>
              <a:rPr lang="en-US" sz="2438" b="true">
                <a:solidFill>
                  <a:srgbClr val="FF3131"/>
                </a:solidFill>
                <a:latin typeface="Aileron Bold"/>
                <a:ea typeface="Aileron Bold"/>
                <a:cs typeface="Aileron Bold"/>
                <a:sym typeface="Aileron Bold"/>
              </a:rPr>
              <a:t>Удаление строк с пропущенными значениями</a:t>
            </a:r>
          </a:p>
        </p:txBody>
      </p:sp>
      <p:sp>
        <p:nvSpPr>
          <p:cNvPr name="TextBox 16" id="16"/>
          <p:cNvSpPr txBox="true"/>
          <p:nvPr/>
        </p:nvSpPr>
        <p:spPr>
          <a:xfrm rot="0">
            <a:off x="6808597" y="4579896"/>
            <a:ext cx="4670805" cy="1081387"/>
          </a:xfrm>
          <a:prstGeom prst="rect">
            <a:avLst/>
          </a:prstGeom>
        </p:spPr>
        <p:txBody>
          <a:bodyPr anchor="t" rtlCol="false" tIns="0" lIns="0" bIns="0" rIns="0">
            <a:spAutoFit/>
          </a:bodyPr>
          <a:lstStyle/>
          <a:p>
            <a:pPr algn="just">
              <a:lnSpc>
                <a:spcPts val="2871"/>
              </a:lnSpc>
            </a:pPr>
            <a:r>
              <a:rPr lang="en-US" sz="2050" b="true">
                <a:solidFill>
                  <a:srgbClr val="FF3131"/>
                </a:solidFill>
                <a:latin typeface="Aileron Bold"/>
                <a:ea typeface="Aileron Bold"/>
                <a:cs typeface="Aileron Bold"/>
                <a:sym typeface="Aileron Bold"/>
              </a:rPr>
              <a:t>Замена пропущенных значений (например, средним значением или медианой)</a:t>
            </a:r>
          </a:p>
        </p:txBody>
      </p:sp>
      <p:sp>
        <p:nvSpPr>
          <p:cNvPr name="TextBox 17" id="17"/>
          <p:cNvSpPr txBox="true"/>
          <p:nvPr/>
        </p:nvSpPr>
        <p:spPr>
          <a:xfrm rot="0">
            <a:off x="12721842" y="5782395"/>
            <a:ext cx="4315278" cy="807679"/>
          </a:xfrm>
          <a:prstGeom prst="rect">
            <a:avLst/>
          </a:prstGeom>
        </p:spPr>
        <p:txBody>
          <a:bodyPr anchor="t" rtlCol="false" tIns="0" lIns="0" bIns="0" rIns="0">
            <a:spAutoFit/>
          </a:bodyPr>
          <a:lstStyle/>
          <a:p>
            <a:pPr algn="just">
              <a:lnSpc>
                <a:spcPts val="3257"/>
              </a:lnSpc>
            </a:pPr>
            <a:r>
              <a:rPr lang="en-US" sz="2326" b="true">
                <a:solidFill>
                  <a:srgbClr val="FF3131"/>
                </a:solidFill>
                <a:latin typeface="Aileron Bold"/>
                <a:ea typeface="Aileron Bold"/>
                <a:cs typeface="Aileron Bold"/>
                <a:sym typeface="Aileron Bold"/>
              </a:rPr>
              <a:t>Интерполяция данных для заполнения пропусков</a:t>
            </a:r>
          </a:p>
        </p:txBody>
      </p:sp>
      <p:sp>
        <p:nvSpPr>
          <p:cNvPr name="Freeform 18" id="18"/>
          <p:cNvSpPr/>
          <p:nvPr/>
        </p:nvSpPr>
        <p:spPr>
          <a:xfrm flipH="false" flipV="false" rot="0">
            <a:off x="4505581" y="3685992"/>
            <a:ext cx="1583878" cy="1108714"/>
          </a:xfrm>
          <a:custGeom>
            <a:avLst/>
            <a:gdLst/>
            <a:ahLst/>
            <a:cxnLst/>
            <a:rect r="r" b="b" t="t" l="l"/>
            <a:pathLst>
              <a:path h="1108714" w="1583878">
                <a:moveTo>
                  <a:pt x="0" y="0"/>
                </a:moveTo>
                <a:lnTo>
                  <a:pt x="1583878" y="0"/>
                </a:lnTo>
                <a:lnTo>
                  <a:pt x="1583878" y="1108714"/>
                </a:lnTo>
                <a:lnTo>
                  <a:pt x="0" y="11087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0">
            <a:off x="12198541" y="3660336"/>
            <a:ext cx="1583878" cy="1108714"/>
          </a:xfrm>
          <a:custGeom>
            <a:avLst/>
            <a:gdLst/>
            <a:ahLst/>
            <a:cxnLst/>
            <a:rect r="r" b="b" t="t" l="l"/>
            <a:pathLst>
              <a:path h="1108714" w="1583878">
                <a:moveTo>
                  <a:pt x="0" y="0"/>
                </a:moveTo>
                <a:lnTo>
                  <a:pt x="1583878" y="0"/>
                </a:lnTo>
                <a:lnTo>
                  <a:pt x="1583878" y="1108715"/>
                </a:lnTo>
                <a:lnTo>
                  <a:pt x="0" y="11087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848550" y="2782372"/>
            <a:ext cx="4829892" cy="5894830"/>
            <a:chOff x="0" y="0"/>
            <a:chExt cx="1272070" cy="1552548"/>
          </a:xfrm>
        </p:grpSpPr>
        <p:sp>
          <p:nvSpPr>
            <p:cNvPr name="Freeform 3" id="3"/>
            <p:cNvSpPr/>
            <p:nvPr/>
          </p:nvSpPr>
          <p:spPr>
            <a:xfrm flipH="false" flipV="false" rot="0">
              <a:off x="0" y="0"/>
              <a:ext cx="1272070" cy="1552548"/>
            </a:xfrm>
            <a:custGeom>
              <a:avLst/>
              <a:gdLst/>
              <a:ahLst/>
              <a:cxnLst/>
              <a:rect r="r" b="b" t="t" l="l"/>
              <a:pathLst>
                <a:path h="1552548" w="1272070">
                  <a:moveTo>
                    <a:pt x="94572" y="0"/>
                  </a:moveTo>
                  <a:lnTo>
                    <a:pt x="1177498" y="0"/>
                  </a:lnTo>
                  <a:cubicBezTo>
                    <a:pt x="1229729" y="0"/>
                    <a:pt x="1272070" y="42341"/>
                    <a:pt x="1272070" y="94572"/>
                  </a:cubicBezTo>
                  <a:lnTo>
                    <a:pt x="1272070" y="1457976"/>
                  </a:lnTo>
                  <a:cubicBezTo>
                    <a:pt x="1272070" y="1483058"/>
                    <a:pt x="1262106" y="1507113"/>
                    <a:pt x="1244371" y="1524848"/>
                  </a:cubicBezTo>
                  <a:cubicBezTo>
                    <a:pt x="1226635" y="1542584"/>
                    <a:pt x="1202580" y="1552548"/>
                    <a:pt x="1177498" y="1552548"/>
                  </a:cubicBezTo>
                  <a:lnTo>
                    <a:pt x="94572" y="1552548"/>
                  </a:lnTo>
                  <a:cubicBezTo>
                    <a:pt x="69490" y="1552548"/>
                    <a:pt x="45435" y="1542584"/>
                    <a:pt x="27700" y="1524848"/>
                  </a:cubicBezTo>
                  <a:cubicBezTo>
                    <a:pt x="9964" y="1507113"/>
                    <a:pt x="0" y="1483058"/>
                    <a:pt x="0" y="1457976"/>
                  </a:cubicBezTo>
                  <a:lnTo>
                    <a:pt x="0" y="94572"/>
                  </a:lnTo>
                  <a:cubicBezTo>
                    <a:pt x="0" y="69490"/>
                    <a:pt x="9964" y="45435"/>
                    <a:pt x="27700" y="27700"/>
                  </a:cubicBezTo>
                  <a:cubicBezTo>
                    <a:pt x="45435" y="9964"/>
                    <a:pt x="69490" y="0"/>
                    <a:pt x="94572" y="0"/>
                  </a:cubicBezTo>
                  <a:close/>
                </a:path>
              </a:pathLst>
            </a:custGeom>
            <a:solidFill>
              <a:srgbClr val="E1EDFC"/>
            </a:solidFill>
          </p:spPr>
        </p:sp>
        <p:sp>
          <p:nvSpPr>
            <p:cNvPr name="TextBox 4" id="4"/>
            <p:cNvSpPr txBox="true"/>
            <p:nvPr/>
          </p:nvSpPr>
          <p:spPr>
            <a:xfrm>
              <a:off x="0" y="-47625"/>
              <a:ext cx="1272070" cy="1600173"/>
            </a:xfrm>
            <a:prstGeom prst="rect">
              <a:avLst/>
            </a:prstGeom>
          </p:spPr>
          <p:txBody>
            <a:bodyPr anchor="ctr" rtlCol="false" tIns="50800" lIns="50800" bIns="50800" rIns="50800"/>
            <a:lstStyle/>
            <a:p>
              <a:pPr algn="ctr">
                <a:lnSpc>
                  <a:spcPts val="2800"/>
                </a:lnSpc>
              </a:pPr>
            </a:p>
          </p:txBody>
        </p:sp>
      </p:grpSp>
      <p:sp>
        <p:nvSpPr>
          <p:cNvPr name="TextBox 5" id="5"/>
          <p:cNvSpPr txBox="true"/>
          <p:nvPr/>
        </p:nvSpPr>
        <p:spPr>
          <a:xfrm rot="0">
            <a:off x="1028700" y="904875"/>
            <a:ext cx="7075535" cy="2255520"/>
          </a:xfrm>
          <a:prstGeom prst="rect">
            <a:avLst/>
          </a:prstGeom>
        </p:spPr>
        <p:txBody>
          <a:bodyPr anchor="t" rtlCol="false" tIns="0" lIns="0" bIns="0" rIns="0">
            <a:spAutoFit/>
          </a:bodyPr>
          <a:lstStyle/>
          <a:p>
            <a:pPr algn="l">
              <a:lnSpc>
                <a:spcPts val="5715"/>
              </a:lnSpc>
            </a:pPr>
            <a:r>
              <a:rPr lang="en-US" sz="4500" b="true">
                <a:solidFill>
                  <a:srgbClr val="0E2F5F"/>
                </a:solidFill>
                <a:latin typeface="Akzidenz-Grotesk Heavy"/>
                <a:ea typeface="Akzidenz-Grotesk Heavy"/>
                <a:cs typeface="Akzidenz-Grotesk Heavy"/>
                <a:sym typeface="Akzidenz-Grotesk Heavy"/>
              </a:rPr>
              <a:t>1. Удаление строк с пропущенными значениями</a:t>
            </a:r>
          </a:p>
        </p:txBody>
      </p:sp>
      <p:sp>
        <p:nvSpPr>
          <p:cNvPr name="TextBox 6" id="6"/>
          <p:cNvSpPr txBox="true"/>
          <p:nvPr/>
        </p:nvSpPr>
        <p:spPr>
          <a:xfrm rot="0">
            <a:off x="1028700" y="3556145"/>
            <a:ext cx="12368312" cy="3496943"/>
          </a:xfrm>
          <a:prstGeom prst="rect">
            <a:avLst/>
          </a:prstGeom>
        </p:spPr>
        <p:txBody>
          <a:bodyPr anchor="t" rtlCol="false" tIns="0" lIns="0" bIns="0" rIns="0">
            <a:spAutoFit/>
          </a:bodyPr>
          <a:lstStyle/>
          <a:p>
            <a:pPr algn="just">
              <a:lnSpc>
                <a:spcPts val="3080"/>
              </a:lnSpc>
            </a:pPr>
            <a:r>
              <a:rPr lang="en-US" sz="2200" b="true">
                <a:solidFill>
                  <a:srgbClr val="021828"/>
                </a:solidFill>
                <a:latin typeface="Aileron Bold"/>
                <a:ea typeface="Aileron Bold"/>
                <a:cs typeface="Aileron Bold"/>
                <a:sym typeface="Aileron Bold"/>
              </a:rPr>
              <a:t>Одним из самых простых методов является удаление строк, содержащих пропущенные значения. Это подходит, если пропущенные значения встречаются редко и не окажут значительного воздействия на итоговые результаты.</a:t>
            </a:r>
          </a:p>
          <a:p>
            <a:pPr algn="just" marL="474996" indent="-237498" lvl="1">
              <a:lnSpc>
                <a:spcPts val="3080"/>
              </a:lnSpc>
              <a:buFont typeface="Arial"/>
              <a:buChar char="•"/>
            </a:pPr>
            <a:r>
              <a:rPr lang="en-US" b="true" sz="2200">
                <a:solidFill>
                  <a:srgbClr val="00BF63"/>
                </a:solidFill>
                <a:latin typeface="Aileron Bold"/>
                <a:ea typeface="Aileron Bold"/>
                <a:cs typeface="Aileron Bold"/>
                <a:sym typeface="Aileron Bold"/>
              </a:rPr>
              <a:t>Преимущества:</a:t>
            </a:r>
            <a:r>
              <a:rPr lang="en-US" b="true" sz="2200">
                <a:solidFill>
                  <a:srgbClr val="021828"/>
                </a:solidFill>
                <a:latin typeface="Aileron Bold"/>
                <a:ea typeface="Aileron Bold"/>
                <a:cs typeface="Aileron Bold"/>
                <a:sym typeface="Aileron Bold"/>
              </a:rPr>
              <a:t> Удаление строк приводит к чистоте данных, не искажая оставшиеся данные.</a:t>
            </a:r>
          </a:p>
          <a:p>
            <a:pPr algn="just" marL="474996" indent="-237498" lvl="1">
              <a:lnSpc>
                <a:spcPts val="3080"/>
              </a:lnSpc>
              <a:buFont typeface="Arial"/>
              <a:buChar char="•"/>
            </a:pPr>
            <a:r>
              <a:rPr lang="en-US" b="true" sz="2200">
                <a:solidFill>
                  <a:srgbClr val="FF3131"/>
                </a:solidFill>
                <a:latin typeface="Aileron Bold"/>
                <a:ea typeface="Aileron Bold"/>
                <a:cs typeface="Aileron Bold"/>
                <a:sym typeface="Aileron Bold"/>
              </a:rPr>
              <a:t>Недостатки</a:t>
            </a:r>
            <a:r>
              <a:rPr lang="en-US" b="true" sz="2200">
                <a:solidFill>
                  <a:srgbClr val="021828"/>
                </a:solidFill>
                <a:latin typeface="Aileron Bold"/>
                <a:ea typeface="Aileron Bold"/>
                <a:cs typeface="Aileron Bold"/>
                <a:sym typeface="Aileron Bold"/>
              </a:rPr>
              <a:t>: Если пропущенные значения занимают значительную часть набора данных, это может привести к потере информации.</a:t>
            </a:r>
          </a:p>
          <a:p>
            <a:pPr algn="just">
              <a:lnSpc>
                <a:spcPts val="3080"/>
              </a:lnSpc>
            </a:pPr>
          </a:p>
          <a:p>
            <a:pPr algn="just">
              <a:lnSpc>
                <a:spcPts val="3080"/>
              </a:lnSpc>
            </a:pPr>
          </a:p>
        </p:txBody>
      </p:sp>
      <p:sp>
        <p:nvSpPr>
          <p:cNvPr name="Freeform 7" id="7"/>
          <p:cNvSpPr/>
          <p:nvPr/>
        </p:nvSpPr>
        <p:spPr>
          <a:xfrm flipH="false" flipV="false" rot="0">
            <a:off x="14848550" y="1944578"/>
            <a:ext cx="1226460" cy="379088"/>
          </a:xfrm>
          <a:custGeom>
            <a:avLst/>
            <a:gdLst/>
            <a:ahLst/>
            <a:cxnLst/>
            <a:rect r="r" b="b" t="t" l="l"/>
            <a:pathLst>
              <a:path h="379088" w="1226460">
                <a:moveTo>
                  <a:pt x="0" y="0"/>
                </a:moveTo>
                <a:lnTo>
                  <a:pt x="1226460" y="0"/>
                </a:lnTo>
                <a:lnTo>
                  <a:pt x="1226460" y="379087"/>
                </a:lnTo>
                <a:lnTo>
                  <a:pt x="0" y="37908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6298985" y="1028700"/>
            <a:ext cx="960315" cy="960315"/>
          </a:xfrm>
          <a:custGeom>
            <a:avLst/>
            <a:gdLst/>
            <a:ahLst/>
            <a:cxnLst/>
            <a:rect r="r" b="b" t="t" l="l"/>
            <a:pathLst>
              <a:path h="960315" w="960315">
                <a:moveTo>
                  <a:pt x="0" y="0"/>
                </a:moveTo>
                <a:lnTo>
                  <a:pt x="960315" y="0"/>
                </a:lnTo>
                <a:lnTo>
                  <a:pt x="960315" y="960315"/>
                </a:lnTo>
                <a:lnTo>
                  <a:pt x="0" y="9603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DAGeic_orfs</dc:identifier>
  <dcterms:modified xsi:type="dcterms:W3CDTF">2011-08-01T06:04:30Z</dcterms:modified>
  <cp:revision>1</cp:revision>
  <dc:title>Blue and White Simple The Future Of The Arctic Presentation</dc:title>
</cp:coreProperties>
</file>