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345" r:id="rId4"/>
    <p:sldId id="346" r:id="rId5"/>
    <p:sldId id="355" r:id="rId6"/>
    <p:sldId id="350" r:id="rId7"/>
    <p:sldId id="347" r:id="rId8"/>
    <p:sldId id="348" r:id="rId9"/>
    <p:sldId id="356" r:id="rId10"/>
    <p:sldId id="357" r:id="rId11"/>
    <p:sldId id="358" r:id="rId12"/>
    <p:sldId id="359" r:id="rId13"/>
    <p:sldId id="349" r:id="rId14"/>
    <p:sldId id="360" r:id="rId15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9A"/>
    <a:srgbClr val="007434"/>
    <a:srgbClr val="005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7" autoAdjust="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DC395-AD40-4877-A4DD-F968257ABEF3}" type="datetimeFigureOut">
              <a:rPr lang="ro-RO" smtClean="0"/>
              <a:t>19.03.2025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133A2-AE3F-4E0C-BBA7-DB784E49C8B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419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C4CC-328F-4D2F-B8CF-CCAE9A5A5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B7D266-3E5E-49FD-B64F-B8ADF4B2B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D94C5-3FFE-47EE-ABAC-BE641F0A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2F4C-7667-4AEA-AE1C-DB6095BFF6C6}" type="datetime1">
              <a:rPr lang="ro-RO" smtClean="0"/>
              <a:t>19.03.2025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FEC97-958B-42F5-8E3C-B9B86D57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9317-C302-4729-ADBE-40AEEC808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510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F33A-5B24-49F0-A135-CEF1EA85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3FD3CD-C61A-43D1-8CF0-BE3FA9C4D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8CAB9-DF37-473A-BF12-0A3A5D2C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561-EDEA-43B3-8ED5-AF555DCA293E}" type="datetime1">
              <a:rPr lang="ro-RO" smtClean="0"/>
              <a:t>19.03.2025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92B19-CFB0-4CED-BE3F-5FC17155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0771B-2544-46D4-AAA3-B5A39C9F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7315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332FC2-6A35-499B-8DD5-5DCF7A68B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9EC2F-ECF4-4F2B-9916-F2F64EA65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F948D-C74A-4943-9929-78267EDF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9FB2-E8F8-4140-ADB8-25EEA4420F8A}" type="datetime1">
              <a:rPr lang="ro-RO" smtClean="0"/>
              <a:t>19.03.2025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73975-151B-4731-8376-6A5D17D6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0205C-91A4-4CC0-BF34-7F4EAE7AF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73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2A49C-4181-4D93-9143-04EB1F43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90991-4CC0-4C88-BAB6-0F42610E4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F662D-3DC9-4140-8ED4-9552AFD7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DFC01-C5F2-4271-9967-F1551C8DB64A}" type="datetime1">
              <a:rPr lang="ro-RO" smtClean="0"/>
              <a:t>19.03.2025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45BE3-3BC7-4766-B0BD-5EC8E556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C5B48-BB38-49E5-82D0-17262C83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7490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013E6-7D00-4D69-907D-A8CCB05B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ED3EC-B2B2-4121-8D2C-4F7A0B41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B093E-B795-422A-B6F8-9B814D21B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5849-AE5B-4755-95BE-7B7AE0809E4C}" type="datetime1">
              <a:rPr lang="ro-RO" smtClean="0"/>
              <a:t>19.03.2025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CCD77-9B02-4CEF-9158-3E68E6D3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C63E1-B03C-46E9-91BA-B9C984448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6452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E4BB-B361-4937-A0ED-7FEB3E36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F04AC-78BD-4B7B-B0DB-66636B2CD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4D787-AF43-476B-AA08-3E190E3C6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5142F-C76B-4439-AE23-EF2AD46B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5C9E-5646-4C8C-99F6-DAEE23A20561}" type="datetime1">
              <a:rPr lang="ro-RO" smtClean="0"/>
              <a:t>19.03.2025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9AAA-7F81-41FE-877D-D98B3AA2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54C7B-96EE-49D1-A86C-237EBD5F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4687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393FA-D93F-468E-BDB9-8BD43C354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EAF1C-5CB5-4082-A70F-FA79DA391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7B7D10-9F23-46B2-86BF-3D3EB1F8C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61F4E-03B3-42C4-BC44-1E100D826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C9C4AB-F58D-4EB8-9975-9207D3FB5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44F2A0-39BF-488C-8007-378F2E20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F82A-AA40-406C-B1ED-7F5ABF7BCBCD}" type="datetime1">
              <a:rPr lang="ro-RO" smtClean="0"/>
              <a:t>19.03.2025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FEA71-F48E-44CA-832F-2E00ED7EC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ECA2B9-7B0A-4382-96C4-339C6697A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2739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C72DC-E8C0-4427-8693-35C98158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5414FD-EF62-476E-9A94-95554654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0A0A-6AFC-4B0D-8E30-F1E6CCFD8078}" type="datetime1">
              <a:rPr lang="ro-RO" smtClean="0"/>
              <a:t>19.03.2025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FF551-7391-4E35-9F57-862566F7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23FA1E-75E4-4799-98CC-A5DAF7BB2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5256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8F454-363B-4175-826B-BCEC2F7D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58EA-3865-44A6-BEA6-867D1F2C90EC}" type="datetime1">
              <a:rPr lang="ro-RO" smtClean="0"/>
              <a:t>19.03.2025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297124-F453-44B1-9EF3-9364CF0C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7E15B-B169-4DF7-A5C4-B0F07B1C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123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4F3C-8E63-49DA-82E1-C0844BF6D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89729-1820-497D-B318-4F31EA8AC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4CAFE-735C-482E-9139-70F769E2C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D4983-4F78-4E43-81AD-7DFB1AA2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CDB-383F-4A00-A298-49FCE671258B}" type="datetime1">
              <a:rPr lang="ro-RO" smtClean="0"/>
              <a:t>19.03.2025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6D42B-7C5F-4066-A536-3060C000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B83A1-E09A-419F-B20B-7F03B29A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40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08FB1-3C6F-408C-9583-87F052D6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4F82F-9489-4DC7-ACB8-DE73C68D4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C78B8-3ACF-469C-B51B-5403112E1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0553F-CABC-4A01-8C68-8CF25203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E734-9E05-41DE-A590-9F6A3AB59C9B}" type="datetime1">
              <a:rPr lang="ro-RO" smtClean="0"/>
              <a:t>19.03.2025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26777-18F7-4964-98F0-93548E0A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438C8-FB4B-414A-97F7-56EEEA569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9987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26FFA6-C1A1-4833-8DA5-F10E7F70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74F63-92CD-4EBA-8347-FD41EADC4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4BCD6-9690-4161-A9BB-69B382787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B8D38-D4A8-4C12-9152-3E02F22E8081}" type="datetime1">
              <a:rPr lang="ro-RO" smtClean="0"/>
              <a:t>19.03.2025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C90A5-8C41-465C-B758-938D03DEE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24EFB-7D99-4271-9D94-54B1372394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0109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7568" y="1052737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ro-RO" sz="4000" b="1" dirty="0">
                <a:latin typeface="+mn-lt"/>
              </a:rPr>
              <a:t>Analiza statistică și vizualizarea datelor</a:t>
            </a:r>
            <a:endParaRPr lang="en-US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1" y="2420888"/>
            <a:ext cx="10658474" cy="4146599"/>
          </a:xfrm>
        </p:spPr>
        <p:txBody>
          <a:bodyPr>
            <a:normAutofit lnSpcReduction="10000"/>
          </a:bodyPr>
          <a:lstStyle/>
          <a:p>
            <a:r>
              <a:rPr lang="ro-RO" sz="2800" b="1" dirty="0"/>
              <a:t>Prelegere nr. </a:t>
            </a:r>
            <a:r>
              <a:rPr lang="en-US" sz="2800" b="1" dirty="0"/>
              <a:t>9</a:t>
            </a:r>
            <a:endParaRPr lang="ru-RU" sz="2800" b="1" dirty="0"/>
          </a:p>
          <a:p>
            <a:r>
              <a:rPr lang="en-US" sz="3600" b="1" dirty="0" err="1">
                <a:solidFill>
                  <a:srgbClr val="004274"/>
                </a:solidFill>
              </a:rPr>
              <a:t>Clusterizarea</a:t>
            </a:r>
            <a:r>
              <a:rPr lang="en-US" sz="3600" b="1" dirty="0">
                <a:solidFill>
                  <a:srgbClr val="004274"/>
                </a:solidFill>
              </a:rPr>
              <a:t> </a:t>
            </a:r>
            <a:r>
              <a:rPr lang="en-US" sz="3600" b="1" dirty="0" err="1">
                <a:solidFill>
                  <a:srgbClr val="004274"/>
                </a:solidFill>
              </a:rPr>
              <a:t>și</a:t>
            </a:r>
            <a:r>
              <a:rPr lang="en-US" sz="3600" b="1" dirty="0">
                <a:solidFill>
                  <a:srgbClr val="004274"/>
                </a:solidFill>
              </a:rPr>
              <a:t> </a:t>
            </a:r>
            <a:r>
              <a:rPr lang="en-US" sz="3600" b="1" dirty="0" err="1">
                <a:solidFill>
                  <a:srgbClr val="004274"/>
                </a:solidFill>
              </a:rPr>
              <a:t>Analiza</a:t>
            </a:r>
            <a:r>
              <a:rPr lang="en-US" sz="3600" b="1" dirty="0">
                <a:solidFill>
                  <a:srgbClr val="004274"/>
                </a:solidFill>
              </a:rPr>
              <a:t> </a:t>
            </a:r>
            <a:r>
              <a:rPr lang="en-US" sz="3600" b="1" dirty="0" err="1">
                <a:solidFill>
                  <a:srgbClr val="004274"/>
                </a:solidFill>
              </a:rPr>
              <a:t>Componentelor</a:t>
            </a:r>
            <a:r>
              <a:rPr lang="en-US" sz="3600" b="1" dirty="0">
                <a:solidFill>
                  <a:srgbClr val="004274"/>
                </a:solidFill>
              </a:rPr>
              <a:t> </a:t>
            </a:r>
            <a:r>
              <a:rPr lang="en-US" sz="3600" b="1" dirty="0" err="1">
                <a:solidFill>
                  <a:srgbClr val="004274"/>
                </a:solidFill>
              </a:rPr>
              <a:t>Principale</a:t>
            </a:r>
            <a:r>
              <a:rPr lang="en-US" sz="3600" b="1" dirty="0">
                <a:solidFill>
                  <a:srgbClr val="004274"/>
                </a:solidFill>
              </a:rPr>
              <a:t> (PCA)</a:t>
            </a:r>
          </a:p>
          <a:p>
            <a:endParaRPr lang="en-US" sz="2800" b="1" dirty="0">
              <a:solidFill>
                <a:srgbClr val="004274"/>
              </a:solidFill>
            </a:endParaRPr>
          </a:p>
          <a:p>
            <a:endParaRPr lang="en-US" sz="2800" b="1" dirty="0">
              <a:solidFill>
                <a:srgbClr val="004274"/>
              </a:solidFill>
            </a:endParaRPr>
          </a:p>
          <a:p>
            <a:pPr algn="r"/>
            <a:endParaRPr lang="ru-RU" sz="2800" b="1" dirty="0">
              <a:solidFill>
                <a:srgbClr val="004274"/>
              </a:solidFill>
            </a:endParaRPr>
          </a:p>
          <a:p>
            <a:r>
              <a:rPr lang="ro-RO" sz="2800" b="1" dirty="0"/>
              <a:t>Titularul cursului </a:t>
            </a:r>
            <a:r>
              <a:rPr lang="en-US" sz="2800" b="1" dirty="0">
                <a:solidFill>
                  <a:srgbClr val="004274"/>
                </a:solidFill>
              </a:rPr>
              <a:t>conf. univ. dr. Galina Marusic</a:t>
            </a:r>
            <a:endParaRPr lang="ro-RO" sz="2800" b="1" dirty="0">
              <a:solidFill>
                <a:srgbClr val="004274"/>
              </a:solidFill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</a:pPr>
            <a:endParaRPr lang="ro-RO" sz="1200" b="1" dirty="0"/>
          </a:p>
          <a:p>
            <a:pPr defTabSz="685800">
              <a:lnSpc>
                <a:spcPct val="130000"/>
              </a:lnSpc>
              <a:spcBef>
                <a:spcPct val="0"/>
              </a:spcBef>
            </a:pPr>
            <a:r>
              <a:rPr lang="en-US" b="1" dirty="0"/>
              <a:t>Chi</a:t>
            </a:r>
            <a:r>
              <a:rPr lang="ro-RO" b="1" dirty="0" err="1"/>
              <a:t>șinău</a:t>
            </a:r>
            <a:r>
              <a:rPr lang="ro-RO" b="1" dirty="0"/>
              <a:t>, 2025</a:t>
            </a:r>
            <a:endParaRPr lang="ru-RU" b="1" dirty="0"/>
          </a:p>
          <a:p>
            <a:pPr algn="r"/>
            <a:endParaRPr lang="ro-RO" sz="2800" b="1" dirty="0">
              <a:solidFill>
                <a:srgbClr val="004274"/>
              </a:solidFill>
            </a:endParaRPr>
          </a:p>
          <a:p>
            <a:pPr algn="r"/>
            <a:endParaRPr lang="en-US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76B9AE-472B-4E60-876C-83F7FA7DEA7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290513"/>
            <a:ext cx="2532380" cy="57912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71D50-8D64-4151-8117-A41DEBBF4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6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2D5A3-A15E-428E-A718-6D5FEF94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7" y="169585"/>
            <a:ext cx="1320755" cy="506690"/>
          </a:xfrm>
        </p:spPr>
        <p:txBody>
          <a:bodyPr>
            <a:normAutofit fontScale="90000"/>
          </a:bodyPr>
          <a:lstStyle/>
          <a:p>
            <a:pPr algn="ctr"/>
            <a:r>
              <a:rPr lang="ro-RO" sz="1800" b="1" dirty="0">
                <a:solidFill>
                  <a:srgbClr val="004274"/>
                </a:solidFill>
                <a:latin typeface="+mn-lt"/>
              </a:rPr>
              <a:t>Exemplu în 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6FABB-D730-4037-9C3C-A02BA71B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10</a:t>
            </a:fld>
            <a:endParaRPr lang="ro-RO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DCFC44A-0D1C-4218-8D80-EAC23861C0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0237" y="676275"/>
            <a:ext cx="158041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vom folosi setul de date </a:t>
            </a:r>
            <a:r>
              <a:rPr kumimoji="0" lang="ro-RO" altLang="ro-RO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iris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530267-D827-401E-AB7B-1ED8A6794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479" y="169585"/>
            <a:ext cx="10103829" cy="618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71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91797-34C3-44F4-94CA-26EB9ED0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11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C9D394-51CB-4DD5-9ACC-752DFD8C2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5974" y="301036"/>
            <a:ext cx="6132563" cy="62378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EE8DBC3-DD04-4AA2-8626-931EE3F20B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62" y="301036"/>
            <a:ext cx="5646788" cy="266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38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F0CBC-AF06-4080-9B14-13C2BAC9E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12</a:t>
            </a:fld>
            <a:endParaRPr lang="ro-RO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A55EB1-E8DA-43EB-8697-C3A7CA5AD7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7950" y="461462"/>
            <a:ext cx="7334250" cy="607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177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19153-67F2-4B36-B9DB-81933977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Concluzii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CA6AA-E039-40DE-AE1D-688AC13FD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6676"/>
            <a:ext cx="10515600" cy="248284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dirty="0" err="1"/>
              <a:t>Clusterizarea</a:t>
            </a:r>
            <a:r>
              <a:rPr lang="ro-RO" sz="2400" dirty="0"/>
              <a:t> este utilă pentru gruparea observațiilor fără etichete predefinite.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dirty="0"/>
              <a:t>PCA permite reducerea dimensiunii datelor, păstrând caracteristicile esențiale.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dirty="0"/>
              <a:t>Ambele tehnici sunt complementare și pot fi utilizate împreună pentru analiza eficientă a datelor.</a:t>
            </a:r>
            <a:endParaRPr kumimoji="0" lang="ro-RO" altLang="ro-RO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76B9D-0A61-487B-99C1-50EE749A8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18298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F5F3-905B-4DC4-9A87-48A4DC154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400"/>
          </a:xfrm>
        </p:spPr>
        <p:txBody>
          <a:bodyPr/>
          <a:lstStyle/>
          <a:p>
            <a:pPr algn="ctr"/>
            <a:r>
              <a:rPr lang="en-US" sz="3600" b="1" dirty="0" err="1">
                <a:solidFill>
                  <a:srgbClr val="004274"/>
                </a:solidFill>
                <a:latin typeface="+mn-lt"/>
              </a:rPr>
              <a:t>Resurse</a:t>
            </a:r>
            <a:r>
              <a:rPr lang="en-US" sz="3600" b="1" dirty="0">
                <a:solidFill>
                  <a:srgbClr val="004274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004274"/>
                </a:solidFill>
                <a:latin typeface="+mn-lt"/>
              </a:rPr>
              <a:t>bibliografice</a:t>
            </a:r>
            <a:endParaRPr lang="ro-RO" sz="3600" b="1" dirty="0">
              <a:solidFill>
                <a:srgbClr val="004274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D019C-8C3C-4931-9EA3-FB961529E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325"/>
            <a:ext cx="10515600" cy="228917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o-RO" dirty="0"/>
              <a:t>"Pattern </a:t>
            </a:r>
            <a:r>
              <a:rPr lang="ro-RO" dirty="0" err="1"/>
              <a:t>Recognition</a:t>
            </a:r>
            <a:r>
              <a:rPr lang="ro-RO" dirty="0"/>
              <a:t> </a:t>
            </a:r>
            <a:r>
              <a:rPr lang="ro-RO" dirty="0" err="1"/>
              <a:t>and</a:t>
            </a:r>
            <a:r>
              <a:rPr lang="ro-RO" dirty="0"/>
              <a:t> </a:t>
            </a:r>
            <a:r>
              <a:rPr lang="ro-RO" dirty="0" err="1"/>
              <a:t>Machine</a:t>
            </a:r>
            <a:r>
              <a:rPr lang="ro-RO" dirty="0"/>
              <a:t> </a:t>
            </a:r>
            <a:r>
              <a:rPr lang="ro-RO" dirty="0" err="1"/>
              <a:t>Learning</a:t>
            </a:r>
            <a:r>
              <a:rPr lang="ro-RO" dirty="0"/>
              <a:t>" - Christopher M. Bishop.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o-RO" b="1" dirty="0"/>
              <a:t>Librării R</a:t>
            </a:r>
            <a:r>
              <a:rPr lang="ro-RO" dirty="0"/>
              <a:t>: ggplot2, cluster, </a:t>
            </a:r>
            <a:r>
              <a:rPr lang="ro-RO" dirty="0" err="1"/>
              <a:t>factoextra</a:t>
            </a:r>
            <a:r>
              <a:rPr lang="ro-RO" dirty="0"/>
              <a:t>, </a:t>
            </a:r>
            <a:r>
              <a:rPr lang="ro-RO" dirty="0" err="1"/>
              <a:t>tidyverse</a:t>
            </a:r>
            <a:r>
              <a:rPr lang="ro-RO" dirty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o-RO" b="1" dirty="0" err="1"/>
              <a:t>Tutoriale</a:t>
            </a:r>
            <a:r>
              <a:rPr lang="ro-RO" b="1" dirty="0"/>
              <a:t> online</a:t>
            </a:r>
            <a:r>
              <a:rPr lang="ro-RO" dirty="0"/>
              <a:t>: </a:t>
            </a:r>
            <a:r>
              <a:rPr lang="ro-RO" dirty="0" err="1"/>
              <a:t>Coursera</a:t>
            </a:r>
            <a:r>
              <a:rPr lang="ro-RO" dirty="0"/>
              <a:t>, </a:t>
            </a:r>
            <a:r>
              <a:rPr lang="ro-RO" dirty="0" err="1"/>
              <a:t>edX</a:t>
            </a:r>
            <a:r>
              <a:rPr lang="ro-RO" dirty="0"/>
              <a:t>, </a:t>
            </a:r>
            <a:r>
              <a:rPr lang="ro-RO" dirty="0" err="1"/>
              <a:t>Kaggle</a:t>
            </a:r>
            <a:r>
              <a:rPr lang="ro-RO" dirty="0"/>
              <a:t>.</a:t>
            </a: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68D2F-6E94-4146-B0F2-CC72B446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983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1A7ED-82E5-490B-A7D6-07CC9EC5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2</a:t>
            </a:fld>
            <a:endParaRPr lang="ro-RO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CF9605-E41B-48E4-B5D0-51253C161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189036"/>
            <a:ext cx="10515600" cy="285908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b="1" dirty="0" err="1"/>
              <a:t>Clusterizarea</a:t>
            </a:r>
            <a:r>
              <a:rPr lang="ro-RO" b="1" dirty="0"/>
              <a:t> și PCA</a:t>
            </a:r>
            <a:r>
              <a:rPr lang="ro-RO" dirty="0"/>
              <a:t> sunt tehnici utilizate în analiza datelor pentru identificarea structurilor ascunse și reducerea dimensiunii datelor.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dirty="0" err="1"/>
              <a:t>Clusterizarea</a:t>
            </a:r>
            <a:r>
              <a:rPr lang="ro-RO" dirty="0"/>
              <a:t> împarte datele în grupuri omogene, în timp ce PCA reduce dimensiunea setului de date, păstrând variația maximă.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40601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46C02-FC9C-4457-9B36-3801A1E1B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ro-RO" sz="3600" b="1" dirty="0" err="1">
                <a:solidFill>
                  <a:srgbClr val="004274"/>
                </a:solidFill>
                <a:latin typeface="+mn-lt"/>
              </a:rPr>
              <a:t>Clusterizarea</a:t>
            </a:r>
            <a:endParaRPr lang="ro-RO" sz="3600" b="1" dirty="0">
              <a:solidFill>
                <a:srgbClr val="004274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7A379-76D8-41BB-AD3E-153BC7A8E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419226"/>
            <a:ext cx="11115675" cy="28574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dirty="0" err="1"/>
              <a:t>Clusterizarea</a:t>
            </a:r>
            <a:r>
              <a:rPr lang="ro-RO" sz="2400" dirty="0"/>
              <a:t> este o metodă de învățare nesupravegheată care grupează observațiile pe baza similarității lor.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dirty="0"/>
              <a:t>Obiectivul este de a maximiza omogenitatea în interiorul unui cluster și de a maximiza diferențele dintre clustere.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6409FE-29A1-4EF9-8EFA-364323EE3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5800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B59E7-02FC-474E-80AE-CA4030026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5764"/>
            <a:ext cx="10515600" cy="53975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>
                <a:solidFill>
                  <a:srgbClr val="004274"/>
                </a:solidFill>
                <a:latin typeface="+mn-lt"/>
              </a:rPr>
              <a:t>Tipuri de algoritmi de clusterizare</a:t>
            </a:r>
            <a:endParaRPr lang="ro-RO" sz="3600" b="1" dirty="0">
              <a:solidFill>
                <a:srgbClr val="004274"/>
              </a:solidFill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8B9AD-3C6A-485E-8B0B-79C0DDBF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4</a:t>
            </a:fld>
            <a:endParaRPr lang="ro-RO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5037B6-279D-4E24-8310-220886FF2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5" y="1152525"/>
            <a:ext cx="11487150" cy="40767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/>
              <a:t>K-</a:t>
            </a:r>
            <a:r>
              <a:rPr lang="ro-RO" sz="2400" b="1" dirty="0" err="1"/>
              <a:t>Means</a:t>
            </a:r>
            <a:r>
              <a:rPr lang="ro-RO" sz="2400" dirty="0"/>
              <a:t>: Metodă iterativă bazată pe </a:t>
            </a:r>
            <a:r>
              <a:rPr lang="ro-RO" sz="2400" dirty="0" err="1"/>
              <a:t>centroidi</a:t>
            </a:r>
            <a:r>
              <a:rPr lang="ro-RO" sz="2400" dirty="0"/>
              <a:t>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 err="1"/>
              <a:t>Hierarchical</a:t>
            </a:r>
            <a:r>
              <a:rPr lang="ro-RO" sz="2400" b="1" dirty="0"/>
              <a:t> </a:t>
            </a:r>
            <a:r>
              <a:rPr lang="ro-RO" sz="2400" b="1" dirty="0" err="1"/>
              <a:t>Clustering</a:t>
            </a:r>
            <a:r>
              <a:rPr lang="ro-RO" sz="2400" dirty="0"/>
              <a:t>: Construiește o ierarhie de clustere.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/>
              <a:t>DBSCAN (</a:t>
            </a:r>
            <a:r>
              <a:rPr lang="ro-RO" sz="2400" b="1" dirty="0" err="1"/>
              <a:t>Density-Based</a:t>
            </a:r>
            <a:r>
              <a:rPr lang="ro-RO" sz="2400" b="1" dirty="0"/>
              <a:t> </a:t>
            </a:r>
            <a:r>
              <a:rPr lang="ro-RO" sz="2400" b="1" dirty="0" err="1"/>
              <a:t>Spatial</a:t>
            </a:r>
            <a:r>
              <a:rPr lang="ro-RO" sz="2400" b="1" dirty="0"/>
              <a:t> </a:t>
            </a:r>
            <a:r>
              <a:rPr lang="ro-RO" sz="2400" b="1" dirty="0" err="1"/>
              <a:t>Clustering</a:t>
            </a:r>
            <a:r>
              <a:rPr lang="ro-RO" sz="2400" b="1" dirty="0"/>
              <a:t> of </a:t>
            </a:r>
            <a:r>
              <a:rPr lang="ro-RO" sz="2400" b="1" dirty="0" err="1"/>
              <a:t>Applications</a:t>
            </a:r>
            <a:r>
              <a:rPr lang="ro-RO" sz="2400" b="1" dirty="0"/>
              <a:t> </a:t>
            </a:r>
            <a:r>
              <a:rPr lang="ro-RO" sz="2400" b="1" dirty="0" err="1"/>
              <a:t>with</a:t>
            </a:r>
            <a:r>
              <a:rPr lang="ro-RO" sz="2400" b="1" dirty="0"/>
              <a:t> </a:t>
            </a:r>
            <a:r>
              <a:rPr lang="ro-RO" sz="2400" b="1" dirty="0" err="1"/>
              <a:t>Noise</a:t>
            </a:r>
            <a:r>
              <a:rPr lang="ro-RO" sz="2400" b="1" dirty="0"/>
              <a:t>)</a:t>
            </a:r>
            <a:r>
              <a:rPr lang="ro-RO" sz="2400" dirty="0"/>
              <a:t>: Metodă bazată pe densitate.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 err="1"/>
              <a:t>Gaussian</a:t>
            </a:r>
            <a:r>
              <a:rPr lang="ro-RO" sz="2400" b="1" dirty="0"/>
              <a:t> </a:t>
            </a:r>
            <a:r>
              <a:rPr lang="ro-RO" sz="2400" b="1" dirty="0" err="1"/>
              <a:t>Mixture</a:t>
            </a:r>
            <a:r>
              <a:rPr lang="ro-RO" sz="2400" b="1" dirty="0"/>
              <a:t> </a:t>
            </a:r>
            <a:r>
              <a:rPr lang="ro-RO" sz="2400" b="1" dirty="0" err="1"/>
              <a:t>Models</a:t>
            </a:r>
            <a:r>
              <a:rPr lang="ro-RO" sz="2400" b="1" dirty="0"/>
              <a:t> (GMM)</a:t>
            </a:r>
            <a:r>
              <a:rPr lang="ro-RO" sz="2400" dirty="0"/>
              <a:t>: Utilizează distribuții normale pentru modelarea </a:t>
            </a:r>
            <a:r>
              <a:rPr lang="ro-RO" sz="2400" dirty="0" err="1"/>
              <a:t>clusterelelor</a:t>
            </a:r>
            <a:r>
              <a:rPr lang="ro-RO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5139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5F76C-7DF8-4D9B-A514-1C2D3833E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Măsurarea calității </a:t>
            </a:r>
            <a:r>
              <a:rPr lang="ro-RO" sz="3600" b="1" dirty="0" err="1">
                <a:solidFill>
                  <a:srgbClr val="004274"/>
                </a:solidFill>
                <a:latin typeface="+mn-lt"/>
              </a:rPr>
              <a:t>clusterizării</a:t>
            </a:r>
            <a:endParaRPr lang="ro-RO" sz="3600" b="1" dirty="0">
              <a:solidFill>
                <a:srgbClr val="004274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CAB62-4922-4EFB-A696-F28B660F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325"/>
            <a:ext cx="10515600" cy="40513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b="1" dirty="0"/>
              <a:t>Indicele Silhouette</a:t>
            </a:r>
            <a:r>
              <a:rPr lang="ro-RO" dirty="0"/>
              <a:t>: Măsoară cât de apropiate sunt punctele dintr-un cluster față de cele din alte clustere.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b="1" dirty="0"/>
              <a:t>Suma pătratelor erorilor intra-cluster (SSE)</a:t>
            </a:r>
            <a:r>
              <a:rPr lang="ro-RO" dirty="0"/>
              <a:t>: Se folosește pentru determinarea numărului optim de clustere.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b="1" dirty="0"/>
              <a:t>Coeficientul Dunn</a:t>
            </a:r>
            <a:r>
              <a:rPr lang="ro-RO" dirty="0"/>
              <a:t>: Raport între cea mai mică distanță inter-cluster și cea mai mare distanță intra-cluster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659CF2-ACF1-4E22-AFD9-7FECF8B4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4133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3E45-F598-4A9C-94FE-A7D30AD9F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87" y="225424"/>
            <a:ext cx="11553825" cy="749300"/>
          </a:xfrm>
        </p:spPr>
        <p:txBody>
          <a:bodyPr>
            <a:normAutofit/>
          </a:bodyPr>
          <a:lstStyle/>
          <a:p>
            <a:pPr algn="ctr"/>
            <a:r>
              <a:rPr lang="ro-RO" sz="3200" b="1" dirty="0">
                <a:solidFill>
                  <a:srgbClr val="004274"/>
                </a:solidFill>
                <a:latin typeface="+mn-lt"/>
              </a:rPr>
              <a:t>Analiza Componentelor Principale (PCA)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E88D7-2458-4B27-A0E1-45E4734E9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49" y="1336674"/>
            <a:ext cx="11553825" cy="34067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dirty="0"/>
              <a:t>PCA este o metodă de reducere a dimensiunii care transformă datele într-un nou sistem de coordonate, unde primele axe rețin cea mai mare parte a variației datelor.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dirty="0"/>
              <a:t>Se bazează pe </a:t>
            </a:r>
            <a:r>
              <a:rPr lang="ro-RO" dirty="0" err="1"/>
              <a:t>diagonalizarea</a:t>
            </a:r>
            <a:r>
              <a:rPr lang="ro-RO" dirty="0"/>
              <a:t> matricei de covarianță a datelor.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E4B62-0255-4B9B-88F4-E74A7A130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5345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05C05-C095-4D74-A9EE-3B0611F2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441325"/>
            <a:ext cx="10515600" cy="473075"/>
          </a:xfrm>
        </p:spPr>
        <p:txBody>
          <a:bodyPr>
            <a:normAutofit fontScale="90000"/>
          </a:bodyPr>
          <a:lstStyle/>
          <a:p>
            <a:pPr algn="ctr"/>
            <a:b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4000" b="1" dirty="0">
                <a:solidFill>
                  <a:srgbClr val="004274"/>
                </a:solidFill>
                <a:latin typeface="+mn-lt"/>
              </a:rPr>
              <a:t>Etapele PCA</a:t>
            </a:r>
            <a:br>
              <a:rPr lang="ro-RO" sz="1600" b="1" dirty="0"/>
            </a:br>
            <a:r>
              <a:rPr lang="ro-RO" sz="4000" b="1" dirty="0">
                <a:solidFill>
                  <a:srgbClr val="004274"/>
                </a:solidFill>
                <a:latin typeface="+mn-lt"/>
              </a:rPr>
              <a:t> </a:t>
            </a:r>
            <a:br>
              <a:rPr lang="ro-RO" sz="2700" b="1" dirty="0">
                <a:solidFill>
                  <a:srgbClr val="004274"/>
                </a:solidFill>
                <a:latin typeface="+mn-lt"/>
              </a:rPr>
            </a:br>
            <a:endParaRPr lang="ro-RO" sz="2700" b="1" dirty="0">
              <a:solidFill>
                <a:srgbClr val="004274"/>
              </a:solidFill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25A16-2625-408A-B278-C069FF02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7</a:t>
            </a:fld>
            <a:endParaRPr lang="ro-RO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97B811-A624-4006-8240-7B73ACB8695F}"/>
              </a:ext>
            </a:extLst>
          </p:cNvPr>
          <p:cNvSpPr txBox="1"/>
          <p:nvPr/>
        </p:nvSpPr>
        <p:spPr>
          <a:xfrm>
            <a:off x="742949" y="1190536"/>
            <a:ext cx="11020426" cy="3913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ro-RO" sz="2400" b="1" dirty="0"/>
              <a:t>Standardizarea datelor</a:t>
            </a:r>
            <a:r>
              <a:rPr lang="ro-RO" sz="2400" dirty="0"/>
              <a:t> – Se normalizează fiecare caracteristică pentru a avea media 0 și deviația standard 1.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ro-RO" sz="2400" b="1" dirty="0"/>
              <a:t>Calculul matricei de covarianță</a:t>
            </a:r>
            <a:r>
              <a:rPr lang="ro-RO" sz="2400" dirty="0"/>
              <a:t> – Determină relațiile dintre variabile.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ro-RO" sz="2400" b="1" dirty="0"/>
              <a:t>Calculul valorilor și vectorilor proprii</a:t>
            </a:r>
            <a:r>
              <a:rPr lang="ro-RO" sz="2400" dirty="0"/>
              <a:t> – Identifică direcțiile principale ale variației.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ro-RO" sz="2400" b="1" dirty="0"/>
              <a:t>Selectarea primelor componente principale</a:t>
            </a:r>
            <a:r>
              <a:rPr lang="ro-RO" sz="2400" dirty="0"/>
              <a:t> – Alegerea unui subset de componente pe baza valorilor proprii.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ro-RO" sz="2400" b="1" dirty="0"/>
              <a:t>Transformarea datelor</a:t>
            </a:r>
            <a:r>
              <a:rPr lang="ro-RO" sz="2400" dirty="0"/>
              <a:t> – Proiectarea datelor în noul spațiu de dimensiune redusă.</a:t>
            </a:r>
          </a:p>
        </p:txBody>
      </p:sp>
    </p:spTree>
    <p:extLst>
      <p:ext uri="{BB962C8B-B14F-4D97-AF65-F5344CB8AC3E}">
        <p14:creationId xmlns:p14="http://schemas.microsoft.com/office/powerpoint/2010/main" val="3810465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930CFB-5888-4F1C-96BD-391A3EDF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8</a:t>
            </a:fld>
            <a:endParaRPr lang="ro-RO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5C361E-D4E2-4A7B-BF15-DB10FFBB7E55}"/>
              </a:ext>
            </a:extLst>
          </p:cNvPr>
          <p:cNvSpPr txBox="1"/>
          <p:nvPr/>
        </p:nvSpPr>
        <p:spPr>
          <a:xfrm>
            <a:off x="3324225" y="49160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3600" b="1" dirty="0">
                <a:solidFill>
                  <a:srgbClr val="004274"/>
                </a:solidFill>
                <a:ea typeface="+mj-ea"/>
                <a:cs typeface="+mj-cs"/>
              </a:rPr>
              <a:t>Interpretarea rezultatelor PCA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262FB2-3BD3-487B-8EA9-3A210DF19D30}"/>
              </a:ext>
            </a:extLst>
          </p:cNvPr>
          <p:cNvSpPr txBox="1"/>
          <p:nvPr/>
        </p:nvSpPr>
        <p:spPr>
          <a:xfrm>
            <a:off x="704850" y="1342936"/>
            <a:ext cx="10934700" cy="335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/>
              <a:t>Varianța explicată</a:t>
            </a:r>
            <a:r>
              <a:rPr lang="ro-RO" sz="2400" dirty="0"/>
              <a:t>: Indică proporția din variația totală reținută de fiecare componentă principală.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 err="1"/>
              <a:t>Biplot</a:t>
            </a:r>
            <a:r>
              <a:rPr lang="ro-RO" sz="2400" b="1" dirty="0"/>
              <a:t> PCA</a:t>
            </a:r>
            <a:r>
              <a:rPr lang="ro-RO" sz="2400" dirty="0"/>
              <a:t>: Reprezentare grafică a variabilelor și observațiilor în noul spațiu al componentelor principale.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/>
              <a:t>Coeficienții PCA</a:t>
            </a:r>
            <a:r>
              <a:rPr lang="ro-RO" sz="2400" dirty="0"/>
              <a:t>: Arată contribuția fiecărei variabile originale la noile componente principale.</a:t>
            </a:r>
          </a:p>
        </p:txBody>
      </p:sp>
    </p:spTree>
    <p:extLst>
      <p:ext uri="{BB962C8B-B14F-4D97-AF65-F5344CB8AC3E}">
        <p14:creationId xmlns:p14="http://schemas.microsoft.com/office/powerpoint/2010/main" val="142683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6CAD1-CAB8-4A7A-AD38-7412DB7E1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662"/>
            <a:ext cx="10515600" cy="920750"/>
          </a:xfrm>
        </p:spPr>
        <p:txBody>
          <a:bodyPr/>
          <a:lstStyle/>
          <a:p>
            <a:pPr algn="ctr"/>
            <a:r>
              <a:rPr lang="es-ES" sz="3600" b="1" dirty="0" err="1">
                <a:solidFill>
                  <a:srgbClr val="004274"/>
                </a:solidFill>
                <a:latin typeface="+mn-lt"/>
              </a:rPr>
              <a:t>Aplicații</a:t>
            </a:r>
            <a:r>
              <a:rPr lang="es-ES" sz="3600" b="1" dirty="0">
                <a:solidFill>
                  <a:srgbClr val="004274"/>
                </a:solidFill>
                <a:latin typeface="+mn-lt"/>
              </a:rPr>
              <a:t> ale </a:t>
            </a:r>
            <a:r>
              <a:rPr lang="es-ES" sz="3600" b="1" dirty="0" err="1">
                <a:solidFill>
                  <a:srgbClr val="004274"/>
                </a:solidFill>
                <a:latin typeface="+mn-lt"/>
              </a:rPr>
              <a:t>Clusterizării</a:t>
            </a:r>
            <a:r>
              <a:rPr lang="es-ES" sz="3600" b="1" dirty="0">
                <a:solidFill>
                  <a:srgbClr val="004274"/>
                </a:solidFill>
                <a:latin typeface="+mn-lt"/>
              </a:rPr>
              <a:t> </a:t>
            </a:r>
            <a:r>
              <a:rPr lang="es-ES" sz="3600" b="1" dirty="0" err="1">
                <a:solidFill>
                  <a:srgbClr val="004274"/>
                </a:solidFill>
                <a:latin typeface="+mn-lt"/>
              </a:rPr>
              <a:t>și</a:t>
            </a:r>
            <a:r>
              <a:rPr lang="es-ES" sz="3600" b="1" dirty="0">
                <a:solidFill>
                  <a:srgbClr val="004274"/>
                </a:solidFill>
                <a:latin typeface="+mn-lt"/>
              </a:rPr>
              <a:t> PCA</a:t>
            </a:r>
            <a:endParaRPr lang="ro-RO" sz="3600" b="1" dirty="0">
              <a:solidFill>
                <a:srgbClr val="004274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494CA-2100-4ADA-B036-AFE9F9C7B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9850"/>
            <a:ext cx="10515600" cy="3051175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dirty="0"/>
              <a:t>Segmentarea clienților în marketing.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dirty="0"/>
              <a:t>Detecția anomaliilor în securitatea informatică.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dirty="0"/>
              <a:t>Clasificarea tiparelor genetice în biologie.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dirty="0"/>
              <a:t>Compresia și vizualizarea datelor de mare dimensiune.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20AE69-EFD9-4D08-8B7F-5D6CD90E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42733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9360</TotalTime>
  <Words>496</Words>
  <Application>Microsoft Office PowerPoint</Application>
  <PresentationFormat>Widescreen</PresentationFormat>
  <Paragraphs>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Analiza statistică și vizualizarea datelor</vt:lpstr>
      <vt:lpstr>PowerPoint Presentation</vt:lpstr>
      <vt:lpstr>Clusterizarea</vt:lpstr>
      <vt:lpstr>Tipuri de algoritmi de clusterizare</vt:lpstr>
      <vt:lpstr>Măsurarea calității clusterizării</vt:lpstr>
      <vt:lpstr>Analiza Componentelor Principale (PCA)</vt:lpstr>
      <vt:lpstr>   Etapele PCA   </vt:lpstr>
      <vt:lpstr>PowerPoint Presentation</vt:lpstr>
      <vt:lpstr>Aplicații ale Clusterizării și PCA</vt:lpstr>
      <vt:lpstr>Exemplu în R</vt:lpstr>
      <vt:lpstr>PowerPoint Presentation</vt:lpstr>
      <vt:lpstr>PowerPoint Presentation</vt:lpstr>
      <vt:lpstr>Concluzii</vt:lpstr>
      <vt:lpstr>Resurse bibliografice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statistică a datelor</dc:title>
  <dc:creator>Galina Marusic</dc:creator>
  <cp:lastModifiedBy>Galina Marusic</cp:lastModifiedBy>
  <cp:revision>211</cp:revision>
  <dcterms:created xsi:type="dcterms:W3CDTF">2021-01-29T19:26:06Z</dcterms:created>
  <dcterms:modified xsi:type="dcterms:W3CDTF">2025-03-19T09:10:39Z</dcterms:modified>
</cp:coreProperties>
</file>