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345" r:id="rId4"/>
    <p:sldId id="346" r:id="rId5"/>
    <p:sldId id="350" r:id="rId6"/>
    <p:sldId id="347" r:id="rId7"/>
    <p:sldId id="348" r:id="rId8"/>
    <p:sldId id="351" r:id="rId9"/>
    <p:sldId id="352" r:id="rId10"/>
    <p:sldId id="353" r:id="rId11"/>
    <p:sldId id="354" r:id="rId12"/>
    <p:sldId id="349" r:id="rId1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007434"/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7" autoAdjust="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DC395-AD40-4877-A4DD-F968257ABEF3}" type="datetimeFigureOut">
              <a:rPr lang="ro-RO" smtClean="0"/>
              <a:t>12.03.2025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133A2-AE3F-4E0C-BBA7-DB784E49C8B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419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C4CC-328F-4D2F-B8CF-CCAE9A5A5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7D266-3E5E-49FD-B64F-B8ADF4B2B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D94C5-3FFE-47EE-ABAC-BE641F0A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F4C-7667-4AEA-AE1C-DB6095BFF6C6}" type="datetime1">
              <a:rPr lang="ro-RO" smtClean="0"/>
              <a:t>12.03.2025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EC97-958B-42F5-8E3C-B9B86D57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9317-C302-4729-ADBE-40AEEC8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10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F33A-5B24-49F0-A135-CEF1EA85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FD3CD-C61A-43D1-8CF0-BE3FA9C4D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8CAB9-DF37-473A-BF12-0A3A5D2C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561-EDEA-43B3-8ED5-AF555DCA293E}" type="datetime1">
              <a:rPr lang="ro-RO" smtClean="0"/>
              <a:t>12.03.2025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92B19-CFB0-4CED-BE3F-5FC17155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0771B-2544-46D4-AAA3-B5A39C9F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31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32FC2-6A35-499B-8DD5-5DCF7A68B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9EC2F-ECF4-4F2B-9916-F2F64EA6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948D-C74A-4943-9929-78267EDF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9FB2-E8F8-4140-ADB8-25EEA4420F8A}" type="datetime1">
              <a:rPr lang="ro-RO" smtClean="0"/>
              <a:t>12.03.2025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3975-151B-4731-8376-6A5D17D6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0205C-91A4-4CC0-BF34-7F4EAE7A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73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2A49C-4181-4D93-9143-04EB1F43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90991-4CC0-4C88-BAB6-0F42610E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F662D-3DC9-4140-8ED4-9552AFD7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C01-C5F2-4271-9967-F1551C8DB64A}" type="datetime1">
              <a:rPr lang="ro-RO" smtClean="0"/>
              <a:t>12.03.2025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5BE3-3BC7-4766-B0BD-5EC8E556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C5B48-BB38-49E5-82D0-17262C83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490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13E6-7D00-4D69-907D-A8CCB05B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D3EC-B2B2-4121-8D2C-4F7A0B41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B093E-B795-422A-B6F8-9B814D21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5849-AE5B-4755-95BE-7B7AE0809E4C}" type="datetime1">
              <a:rPr lang="ro-RO" smtClean="0"/>
              <a:t>12.03.2025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CCD77-9B02-4CEF-9158-3E68E6D3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C63E1-B03C-46E9-91BA-B9C98444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6452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E4BB-B361-4937-A0ED-7FEB3E36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F04AC-78BD-4B7B-B0DB-66636B2CD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4D787-AF43-476B-AA08-3E190E3C6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5142F-C76B-4439-AE23-EF2AD46B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5C9E-5646-4C8C-99F6-DAEE23A20561}" type="datetime1">
              <a:rPr lang="ro-RO" smtClean="0"/>
              <a:t>12.03.2025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9AAA-7F81-41FE-877D-D98B3AA2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54C7B-96EE-49D1-A86C-237EBD5F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687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93FA-D93F-468E-BDB9-8BD43C35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EAF1C-5CB5-4082-A70F-FA79DA391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B7D10-9F23-46B2-86BF-3D3EB1F8C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61F4E-03B3-42C4-BC44-1E100D826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9C4AB-F58D-4EB8-9975-9207D3FB5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4F2A0-39BF-488C-8007-378F2E20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F82A-AA40-406C-B1ED-7F5ABF7BCBCD}" type="datetime1">
              <a:rPr lang="ro-RO" smtClean="0"/>
              <a:t>12.03.2025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FEA71-F48E-44CA-832F-2E00ED7E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CA2B9-7B0A-4382-96C4-339C6697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739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72DC-E8C0-4427-8693-35C98158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414FD-EF62-476E-9A94-95554654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0A0A-6AFC-4B0D-8E30-F1E6CCFD8078}" type="datetime1">
              <a:rPr lang="ro-RO" smtClean="0"/>
              <a:t>12.03.2025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FF551-7391-4E35-9F57-862566F7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3FA1E-75E4-4799-98CC-A5DAF7BB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25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8F454-363B-4175-826B-BCEC2F7D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58EA-3865-44A6-BEA6-867D1F2C90EC}" type="datetime1">
              <a:rPr lang="ro-RO" smtClean="0"/>
              <a:t>12.03.2025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97124-F453-44B1-9EF3-9364CF0C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7E15B-B169-4DF7-A5C4-B0F07B1C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123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4F3C-8E63-49DA-82E1-C0844BF6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9729-1820-497D-B318-4F31EA8AC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4CAFE-735C-482E-9139-70F769E2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D4983-4F78-4E43-81AD-7DFB1AA2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CDB-383F-4A00-A298-49FCE671258B}" type="datetime1">
              <a:rPr lang="ro-RO" smtClean="0"/>
              <a:t>12.03.2025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6D42B-7C5F-4066-A536-3060C000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B83A1-E09A-419F-B20B-7F03B29A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40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8FB1-3C6F-408C-9583-87F052D6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4F82F-9489-4DC7-ACB8-DE73C68D4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C78B8-3ACF-469C-B51B-5403112E1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0553F-CABC-4A01-8C68-8CF25203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E734-9E05-41DE-A590-9F6A3AB59C9B}" type="datetime1">
              <a:rPr lang="ro-RO" smtClean="0"/>
              <a:t>12.03.2025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26777-18F7-4964-98F0-93548E0A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438C8-FB4B-414A-97F7-56EEEA56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987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6FFA6-C1A1-4833-8DA5-F10E7F70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74F63-92CD-4EBA-8347-FD41EADC4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4BCD6-9690-4161-A9BB-69B382787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8D38-D4A8-4C12-9152-3E02F22E8081}" type="datetime1">
              <a:rPr lang="ro-RO" smtClean="0"/>
              <a:t>12.03.2025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C90A5-8C41-465C-B758-938D03DEE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24EFB-7D99-4271-9D94-54B137239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D8B6-DA12-4183-AA94-4DCB7F295F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109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568" y="1052737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o-RO" sz="4000" b="1" dirty="0">
                <a:latin typeface="+mn-lt"/>
              </a:rPr>
              <a:t>Analiza statistică și vizualizarea datelor</a:t>
            </a:r>
            <a:endParaRPr lang="en-US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1" y="2420888"/>
            <a:ext cx="10658474" cy="4146599"/>
          </a:xfrm>
        </p:spPr>
        <p:txBody>
          <a:bodyPr>
            <a:normAutofit/>
          </a:bodyPr>
          <a:lstStyle/>
          <a:p>
            <a:r>
              <a:rPr lang="ro-RO" sz="2800" b="1" dirty="0"/>
              <a:t>Prelegere nr. 8</a:t>
            </a:r>
            <a:endParaRPr lang="ru-RU" sz="2800" b="1" dirty="0"/>
          </a:p>
          <a:p>
            <a:r>
              <a:rPr lang="ro-RO" sz="3600" b="1" dirty="0">
                <a:solidFill>
                  <a:srgbClr val="004274"/>
                </a:solidFill>
              </a:rPr>
              <a:t>Analiza seriilor temporale</a:t>
            </a:r>
            <a:endParaRPr lang="en-US" sz="3600" b="1" dirty="0">
              <a:solidFill>
                <a:srgbClr val="004274"/>
              </a:solidFill>
            </a:endParaRPr>
          </a:p>
          <a:p>
            <a:endParaRPr lang="en-US" sz="2800" b="1" dirty="0">
              <a:solidFill>
                <a:srgbClr val="004274"/>
              </a:solidFill>
            </a:endParaRPr>
          </a:p>
          <a:p>
            <a:endParaRPr lang="en-US" sz="2800" b="1" dirty="0">
              <a:solidFill>
                <a:srgbClr val="004274"/>
              </a:solidFill>
            </a:endParaRPr>
          </a:p>
          <a:p>
            <a:pPr algn="r"/>
            <a:endParaRPr lang="ru-RU" sz="2800" b="1" dirty="0">
              <a:solidFill>
                <a:srgbClr val="004274"/>
              </a:solidFill>
            </a:endParaRPr>
          </a:p>
          <a:p>
            <a:r>
              <a:rPr lang="ro-RO" sz="2800" b="1" dirty="0"/>
              <a:t>Titularul cursului </a:t>
            </a:r>
            <a:r>
              <a:rPr lang="en-US" sz="2800" b="1" dirty="0">
                <a:solidFill>
                  <a:srgbClr val="004274"/>
                </a:solidFill>
              </a:rPr>
              <a:t>conf. univ. dr. Galina Marusic</a:t>
            </a:r>
            <a:endParaRPr lang="ro-RO" sz="2800" b="1" dirty="0">
              <a:solidFill>
                <a:srgbClr val="004274"/>
              </a:solidFill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endParaRPr lang="ro-RO" sz="1200" b="1" dirty="0"/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r>
              <a:rPr lang="en-US" b="1" dirty="0"/>
              <a:t>Chi</a:t>
            </a:r>
            <a:r>
              <a:rPr lang="ro-RO" b="1" dirty="0" err="1"/>
              <a:t>șinău</a:t>
            </a:r>
            <a:r>
              <a:rPr lang="ro-RO" b="1" dirty="0"/>
              <a:t>, 2025</a:t>
            </a:r>
            <a:endParaRPr lang="ru-RU" b="1" dirty="0"/>
          </a:p>
          <a:p>
            <a:pPr algn="r"/>
            <a:endParaRPr lang="ro-RO" sz="2800" b="1" dirty="0">
              <a:solidFill>
                <a:srgbClr val="004274"/>
              </a:solidFill>
            </a:endParaRPr>
          </a:p>
          <a:p>
            <a:pPr algn="r"/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6B9AE-472B-4E60-876C-83F7FA7DEA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90513"/>
            <a:ext cx="2532380" cy="57912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1D50-8D64-4151-8117-A41DEBBF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6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00BDB-6938-4E9E-9542-DD97E1623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10</a:t>
            </a:fld>
            <a:endParaRPr lang="ro-R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4F3F91-C431-4E6D-A177-D5F2F6F6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802" y="590551"/>
            <a:ext cx="8691197" cy="528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2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8682B6-125A-46D7-ABB5-C4865E74A5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187" y="571500"/>
            <a:ext cx="8544645" cy="51387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9DF5A-7C80-4EA8-BFCD-72FF43DC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469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19153-67F2-4B36-B9DB-81933977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Concluzii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A6AA-E039-40DE-AE1D-688AC13FD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6676"/>
            <a:ext cx="10515600" cy="3044824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Analiza seriilor temporale este un domeniu esențial în statistică și știința datelor. Metodele tradiționale (ARIMA) și cele moderne (LSTM, </a:t>
            </a:r>
            <a:r>
              <a:rPr kumimoji="0" lang="ro-RO" altLang="ro-RO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XGBoost</a:t>
            </a:r>
            <a:r>
              <a:rPr kumimoji="0" lang="ro-RO" altLang="ro-R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permit realizarea unor predicții precise și fundamentate pe date istorice. Vizualizarea datelor joacă un rol important în înțelegerea și interpretarea seriilor temporale.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76B9D-0A61-487B-99C1-50EE749A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829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1A7ED-82E5-490B-A7D6-07CC9EC5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2</a:t>
            </a:fld>
            <a:endParaRPr lang="ro-RO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CF9605-E41B-48E4-B5D0-51253C161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189036"/>
            <a:ext cx="10515600" cy="18700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o-RO" dirty="0"/>
              <a:t>Seriile temporale reprezintă un set de observații colectate în timp, în mod regulat sau neregulat. Acestea sunt utilizate într-o gamă largă de domenii, inclusiv economie, meteorologie, finanțe și științele naturale.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060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6C02-FC9C-4457-9B36-3801A1E1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</a:rPr>
              <a:t>Caracteristici ale seriilor temporale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7A379-76D8-41BB-AD3E-153BC7A8E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176"/>
            <a:ext cx="11115675" cy="2714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400" b="1" dirty="0"/>
              <a:t>Tendința (Trend)</a:t>
            </a:r>
            <a:r>
              <a:rPr lang="ro-RO" sz="2400" dirty="0"/>
              <a:t>: Evoluția pe termen lung a datelor.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400" b="1" dirty="0" err="1"/>
              <a:t>Sezonalitate</a:t>
            </a:r>
            <a:r>
              <a:rPr lang="ro-RO" sz="2400" b="1" dirty="0"/>
              <a:t> (</a:t>
            </a:r>
            <a:r>
              <a:rPr lang="ro-RO" sz="2400" b="1" dirty="0" err="1"/>
              <a:t>Seasonality</a:t>
            </a:r>
            <a:r>
              <a:rPr lang="ro-RO" sz="2400" b="1" dirty="0"/>
              <a:t>)</a:t>
            </a:r>
            <a:r>
              <a:rPr lang="ro-RO" sz="2400" dirty="0"/>
              <a:t>: Modele repetitive la intervale regulate.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400" b="1" dirty="0"/>
              <a:t>Ciclicitate (</a:t>
            </a:r>
            <a:r>
              <a:rPr lang="ro-RO" sz="2400" b="1" dirty="0" err="1"/>
              <a:t>Cyclic</a:t>
            </a:r>
            <a:r>
              <a:rPr lang="ro-RO" sz="2400" b="1" dirty="0"/>
              <a:t> </a:t>
            </a:r>
            <a:r>
              <a:rPr lang="ro-RO" sz="2400" b="1" dirty="0" err="1"/>
              <a:t>Behavior</a:t>
            </a:r>
            <a:r>
              <a:rPr lang="ro-RO" sz="2400" b="1" dirty="0"/>
              <a:t>)</a:t>
            </a:r>
            <a:r>
              <a:rPr lang="ro-RO" sz="2400" dirty="0"/>
              <a:t>: Fluctuații pe termen lung, dar fără o periodicitate fixă.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400" b="1" dirty="0"/>
              <a:t>Componente aleatorii (</a:t>
            </a:r>
            <a:r>
              <a:rPr lang="ro-RO" sz="2400" b="1" dirty="0" err="1"/>
              <a:t>Irregularity</a:t>
            </a:r>
            <a:r>
              <a:rPr lang="ro-RO" sz="2400" b="1" dirty="0"/>
              <a:t>/</a:t>
            </a:r>
            <a:r>
              <a:rPr lang="ro-RO" sz="2400" b="1" dirty="0" err="1"/>
              <a:t>Noise</a:t>
            </a:r>
            <a:r>
              <a:rPr lang="ro-RO" sz="2400" b="1" dirty="0"/>
              <a:t>)</a:t>
            </a:r>
            <a:r>
              <a:rPr lang="ro-RO" sz="2400" dirty="0"/>
              <a:t>: Variații nestructurate și imprevizibile.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409FE-29A1-4EF9-8EFA-364323EE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800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59E7-02FC-474E-80AE-CA403002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764"/>
            <a:ext cx="10515600" cy="53975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004274"/>
                </a:solidFill>
                <a:latin typeface="+mn-lt"/>
              </a:rPr>
              <a:t>Metode de analiză a seriilor temporale</a:t>
            </a:r>
            <a:endParaRPr lang="ro-RO" sz="3600" b="1" dirty="0">
              <a:solidFill>
                <a:srgbClr val="004274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8B9AD-3C6A-485E-8B0B-79C0DDBF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4</a:t>
            </a:fld>
            <a:endParaRPr lang="ro-RO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5037B6-279D-4E24-8310-220886FF2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152525"/>
            <a:ext cx="11487150" cy="3835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o-RO" sz="2400" b="1" dirty="0">
                <a:solidFill>
                  <a:srgbClr val="00589A"/>
                </a:solidFill>
              </a:rPr>
              <a:t>Analiza Exploratorie</a:t>
            </a:r>
          </a:p>
          <a:p>
            <a:pPr>
              <a:lnSpc>
                <a:spcPct val="150000"/>
              </a:lnSpc>
            </a:pPr>
            <a:r>
              <a:rPr lang="ro-RO" sz="2400" dirty="0"/>
              <a:t>Reprezentări grafice: histograme, diagrame de dispersie, </a:t>
            </a:r>
            <a:r>
              <a:rPr lang="ro-RO" sz="2400" dirty="0" err="1"/>
              <a:t>plotarea</a:t>
            </a:r>
            <a:r>
              <a:rPr lang="ro-RO" sz="2400" dirty="0"/>
              <a:t> seriilor în timp.</a:t>
            </a:r>
          </a:p>
          <a:p>
            <a:pPr>
              <a:lnSpc>
                <a:spcPct val="150000"/>
              </a:lnSpc>
            </a:pPr>
            <a:r>
              <a:rPr lang="ro-RO" sz="2400" dirty="0"/>
              <a:t>Statistici descriptive: media, deviația standard, coeficientul de asimetrie.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o-RO" sz="2400" b="1" dirty="0">
                <a:solidFill>
                  <a:srgbClr val="00589A"/>
                </a:solidFill>
              </a:rPr>
              <a:t>Descompunerea seriilor temporale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400" b="1" dirty="0" err="1"/>
              <a:t>Adunativă</a:t>
            </a:r>
            <a:r>
              <a:rPr lang="ro-RO" sz="2400" dirty="0"/>
              <a:t>: Serie = Tendință + </a:t>
            </a:r>
            <a:r>
              <a:rPr lang="ro-RO" sz="2400" dirty="0" err="1"/>
              <a:t>Sezonalitate</a:t>
            </a:r>
            <a:r>
              <a:rPr lang="ro-RO" sz="2400" dirty="0"/>
              <a:t> + Reziduuri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400" b="1" dirty="0"/>
              <a:t>Multiplicativă</a:t>
            </a:r>
            <a:r>
              <a:rPr lang="ro-RO" sz="2400" dirty="0"/>
              <a:t>: Serie = Tendință * </a:t>
            </a:r>
            <a:r>
              <a:rPr lang="ro-RO" sz="2400" dirty="0" err="1"/>
              <a:t>Sezonalitate</a:t>
            </a:r>
            <a:r>
              <a:rPr lang="ro-RO" sz="2400" dirty="0"/>
              <a:t> * Reziduuri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9513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3E45-F598-4A9C-94FE-A7D30AD9F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" y="225424"/>
            <a:ext cx="11553825" cy="7493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004274"/>
                </a:solidFill>
                <a:latin typeface="+mn-lt"/>
              </a:rPr>
              <a:t>Metode de analiză a seriilor temporale</a:t>
            </a:r>
            <a:r>
              <a:rPr lang="ro-RO" sz="3600" b="1" dirty="0">
                <a:solidFill>
                  <a:srgbClr val="004274"/>
                </a:solidFill>
                <a:latin typeface="+mn-lt"/>
              </a:rPr>
              <a:t> (continuare)</a:t>
            </a:r>
            <a:endParaRPr lang="ro-R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88D7-2458-4B27-A0E1-45E4734E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4" y="974724"/>
            <a:ext cx="11553825" cy="546734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o-RO" b="1" dirty="0">
                <a:solidFill>
                  <a:srgbClr val="00589A"/>
                </a:solidFill>
              </a:rPr>
              <a:t>Modele Autoregresive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o-RO" b="1" dirty="0"/>
              <a:t>AR (</a:t>
            </a:r>
            <a:r>
              <a:rPr lang="ro-RO" b="1" dirty="0" err="1"/>
              <a:t>AutoRegressive</a:t>
            </a:r>
            <a:r>
              <a:rPr lang="ro-RO" b="1" dirty="0"/>
              <a:t>)</a:t>
            </a:r>
            <a:r>
              <a:rPr lang="ro-RO" dirty="0"/>
              <a:t>: Modelul folosește valorile trecute ale seriei pentru a prezice valorile viitoare.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o-RO" b="1" dirty="0"/>
              <a:t>MA (</a:t>
            </a:r>
            <a:r>
              <a:rPr lang="ro-RO" b="1" dirty="0" err="1"/>
              <a:t>Moving</a:t>
            </a:r>
            <a:r>
              <a:rPr lang="ro-RO" b="1" dirty="0"/>
              <a:t> </a:t>
            </a:r>
            <a:r>
              <a:rPr lang="ro-RO" b="1" dirty="0" err="1"/>
              <a:t>Average</a:t>
            </a:r>
            <a:r>
              <a:rPr lang="ro-RO" b="1" dirty="0"/>
              <a:t>)</a:t>
            </a:r>
            <a:r>
              <a:rPr lang="ro-RO" dirty="0"/>
              <a:t>: Utilizează erorile anterioare pentru predicție.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o-RO" b="1" dirty="0"/>
              <a:t>ARMA (</a:t>
            </a:r>
            <a:r>
              <a:rPr lang="ro-RO" b="1" dirty="0" err="1"/>
              <a:t>AutoRegressive</a:t>
            </a:r>
            <a:r>
              <a:rPr lang="ro-RO" b="1" dirty="0"/>
              <a:t> </a:t>
            </a:r>
            <a:r>
              <a:rPr lang="ro-RO" b="1" dirty="0" err="1"/>
              <a:t>Moving</a:t>
            </a:r>
            <a:r>
              <a:rPr lang="ro-RO" b="1" dirty="0"/>
              <a:t> </a:t>
            </a:r>
            <a:r>
              <a:rPr lang="ro-RO" b="1" dirty="0" err="1"/>
              <a:t>Average</a:t>
            </a:r>
            <a:r>
              <a:rPr lang="ro-RO" b="1" dirty="0"/>
              <a:t>)</a:t>
            </a:r>
            <a:r>
              <a:rPr lang="ro-RO" dirty="0"/>
              <a:t>: Combină AR și MA.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o-RO" b="1" dirty="0"/>
              <a:t>ARIMA (</a:t>
            </a:r>
            <a:r>
              <a:rPr lang="ro-RO" b="1" dirty="0" err="1"/>
              <a:t>AutoRegressive</a:t>
            </a:r>
            <a:r>
              <a:rPr lang="ro-RO" b="1" dirty="0"/>
              <a:t> </a:t>
            </a:r>
            <a:r>
              <a:rPr lang="ro-RO" b="1" dirty="0" err="1"/>
              <a:t>Integrated</a:t>
            </a:r>
            <a:r>
              <a:rPr lang="ro-RO" b="1" dirty="0"/>
              <a:t> </a:t>
            </a:r>
            <a:r>
              <a:rPr lang="ro-RO" b="1" dirty="0" err="1"/>
              <a:t>Moving</a:t>
            </a:r>
            <a:r>
              <a:rPr lang="ro-RO" b="1" dirty="0"/>
              <a:t> </a:t>
            </a:r>
            <a:r>
              <a:rPr lang="ro-RO" b="1" dirty="0" err="1"/>
              <a:t>Average</a:t>
            </a:r>
            <a:r>
              <a:rPr lang="ro-RO" b="1" dirty="0"/>
              <a:t>)</a:t>
            </a:r>
            <a:r>
              <a:rPr lang="ro-RO" dirty="0"/>
              <a:t>: Adaugă o componentă de diferențiere pentru a face seria staționară.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o-RO" b="1" dirty="0">
                <a:solidFill>
                  <a:srgbClr val="00589A"/>
                </a:solidFill>
              </a:rPr>
              <a:t>Modele avansate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o-RO" b="1" dirty="0"/>
              <a:t>SARIMA (</a:t>
            </a:r>
            <a:r>
              <a:rPr lang="ro-RO" b="1" dirty="0" err="1"/>
              <a:t>Seasonal</a:t>
            </a:r>
            <a:r>
              <a:rPr lang="ro-RO" b="1" dirty="0"/>
              <a:t> ARIMA)</a:t>
            </a:r>
            <a:r>
              <a:rPr lang="ro-RO" dirty="0"/>
              <a:t>: Extinde ARIMA pentru serii cu </a:t>
            </a:r>
            <a:r>
              <a:rPr lang="ro-RO" dirty="0" err="1"/>
              <a:t>sezonalitate</a:t>
            </a:r>
            <a:r>
              <a:rPr lang="ro-RO" dirty="0"/>
              <a:t>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o-RO" b="1" dirty="0"/>
              <a:t>Modele de învățare automată (LSTM, </a:t>
            </a:r>
            <a:r>
              <a:rPr lang="ro-RO" b="1" dirty="0" err="1"/>
              <a:t>XGBoost</a:t>
            </a:r>
            <a:r>
              <a:rPr lang="ro-RO" b="1" dirty="0"/>
              <a:t>, </a:t>
            </a:r>
            <a:r>
              <a:rPr lang="ro-RO" b="1" dirty="0" err="1"/>
              <a:t>Prophet</a:t>
            </a:r>
            <a:r>
              <a:rPr lang="ro-RO" b="1" dirty="0"/>
              <a:t>)</a:t>
            </a:r>
            <a:r>
              <a:rPr lang="ro-RO" dirty="0"/>
              <a:t>: Tehnici moderne pentru predicția seriilor temporale.</a:t>
            </a: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E4B62-0255-4B9B-88F4-E74A7A13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345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5C05-C095-4D74-A9EE-3B0611F2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441325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4000" b="1" dirty="0">
                <a:solidFill>
                  <a:srgbClr val="004274"/>
                </a:solidFill>
                <a:latin typeface="+mn-lt"/>
              </a:rPr>
              <a:t>Vizualizarea datelor</a:t>
            </a:r>
            <a:br>
              <a:rPr lang="ro-RO" sz="1100" b="1" dirty="0"/>
            </a:br>
            <a:br>
              <a:rPr lang="ro-RO" sz="2700" b="1" dirty="0">
                <a:solidFill>
                  <a:srgbClr val="004274"/>
                </a:solidFill>
                <a:latin typeface="+mn-lt"/>
              </a:rPr>
            </a:br>
            <a:endParaRPr lang="ro-RO" sz="2700" b="1" dirty="0">
              <a:solidFill>
                <a:srgbClr val="004274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25A16-2625-408A-B278-C069FF02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6</a:t>
            </a:fld>
            <a:endParaRPr lang="ro-R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97B811-A624-4006-8240-7B73ACB8695F}"/>
              </a:ext>
            </a:extLst>
          </p:cNvPr>
          <p:cNvSpPr txBox="1"/>
          <p:nvPr/>
        </p:nvSpPr>
        <p:spPr>
          <a:xfrm>
            <a:off x="742949" y="1190536"/>
            <a:ext cx="10515599" cy="2204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2400" b="1" dirty="0" err="1"/>
              <a:t>Plotarea</a:t>
            </a:r>
            <a:r>
              <a:rPr lang="ro-RO" sz="2400" b="1" dirty="0"/>
              <a:t> seriilor</a:t>
            </a:r>
            <a:r>
              <a:rPr lang="ro-RO" sz="2400" dirty="0"/>
              <a:t>: </a:t>
            </a:r>
            <a:r>
              <a:rPr lang="ro-RO" sz="2400" dirty="0" err="1"/>
              <a:t>Matplotlib</a:t>
            </a:r>
            <a:r>
              <a:rPr lang="ro-RO" sz="2400" dirty="0"/>
              <a:t>, </a:t>
            </a:r>
            <a:r>
              <a:rPr lang="ro-RO" sz="2400" dirty="0" err="1"/>
              <a:t>Seaborn</a:t>
            </a:r>
            <a:r>
              <a:rPr lang="ro-RO" sz="2400" dirty="0"/>
              <a:t>, </a:t>
            </a:r>
            <a:r>
              <a:rPr lang="ro-RO" sz="2400" dirty="0" err="1"/>
              <a:t>Plotly</a:t>
            </a:r>
            <a:r>
              <a:rPr lang="ro-RO" sz="2400" dirty="0"/>
              <a:t>.</a:t>
            </a:r>
          </a:p>
          <a:p>
            <a:pPr>
              <a:lnSpc>
                <a:spcPct val="200000"/>
              </a:lnSpc>
            </a:pPr>
            <a:r>
              <a:rPr lang="ro-RO" sz="2400" b="1" dirty="0"/>
              <a:t>Diagrame de autocorelare (ACF, PACF)</a:t>
            </a:r>
            <a:r>
              <a:rPr lang="ro-RO" sz="2400" dirty="0"/>
              <a:t>: Identificarea dependențelor temporale.</a:t>
            </a:r>
          </a:p>
          <a:p>
            <a:pPr>
              <a:lnSpc>
                <a:spcPct val="200000"/>
              </a:lnSpc>
            </a:pPr>
            <a:r>
              <a:rPr lang="ro-RO" sz="2400" b="1" dirty="0" err="1"/>
              <a:t>Heatmaps</a:t>
            </a:r>
            <a:r>
              <a:rPr lang="ro-RO" sz="2400" b="1" dirty="0"/>
              <a:t> și grafice sezoniere</a:t>
            </a:r>
            <a:r>
              <a:rPr lang="ro-RO" sz="2400" dirty="0"/>
              <a:t>: Analiza </a:t>
            </a:r>
            <a:r>
              <a:rPr lang="ro-RO" sz="2400" dirty="0" err="1"/>
              <a:t>sezonalității</a:t>
            </a:r>
            <a:r>
              <a:rPr lang="ro-RO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46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30CFB-5888-4F1C-96BD-391A3EDF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7</a:t>
            </a:fld>
            <a:endParaRPr lang="ro-R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5C361E-D4E2-4A7B-BF15-DB10FFBB7E55}"/>
              </a:ext>
            </a:extLst>
          </p:cNvPr>
          <p:cNvSpPr txBox="1"/>
          <p:nvPr/>
        </p:nvSpPr>
        <p:spPr>
          <a:xfrm>
            <a:off x="3228975" y="49160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dirty="0">
                <a:solidFill>
                  <a:srgbClr val="004274"/>
                </a:solidFill>
                <a:ea typeface="+mj-ea"/>
                <a:cs typeface="+mj-cs"/>
              </a:rPr>
              <a:t>Aplicații practice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62FB2-3BD3-487B-8EA9-3A210DF19D30}"/>
              </a:ext>
            </a:extLst>
          </p:cNvPr>
          <p:cNvSpPr txBox="1"/>
          <p:nvPr/>
        </p:nvSpPr>
        <p:spPr>
          <a:xfrm>
            <a:off x="1104900" y="1342936"/>
            <a:ext cx="10534650" cy="2943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o-RO" sz="2400" b="1" dirty="0"/>
              <a:t>Finanțe</a:t>
            </a:r>
            <a:r>
              <a:rPr lang="ro-RO" sz="2400" dirty="0"/>
              <a:t>: Predicția prețului acțiunilor.</a:t>
            </a:r>
          </a:p>
          <a:p>
            <a:pPr>
              <a:lnSpc>
                <a:spcPct val="200000"/>
              </a:lnSpc>
            </a:pPr>
            <a:r>
              <a:rPr lang="ro-RO" sz="2400" b="1" dirty="0"/>
              <a:t>Meteorologie</a:t>
            </a:r>
            <a:r>
              <a:rPr lang="ro-RO" sz="2400" dirty="0"/>
              <a:t>: Prognoza temperaturii și precipitațiilor.</a:t>
            </a:r>
          </a:p>
          <a:p>
            <a:pPr>
              <a:lnSpc>
                <a:spcPct val="200000"/>
              </a:lnSpc>
            </a:pPr>
            <a:r>
              <a:rPr lang="ro-RO" sz="2400" b="1" dirty="0"/>
              <a:t>Sănătate</a:t>
            </a:r>
            <a:r>
              <a:rPr lang="ro-RO" sz="2400" dirty="0"/>
              <a:t>: Analiza evoluției bolilor contagioase.</a:t>
            </a:r>
          </a:p>
          <a:p>
            <a:pPr>
              <a:lnSpc>
                <a:spcPct val="200000"/>
              </a:lnSpc>
            </a:pPr>
            <a:r>
              <a:rPr lang="ro-RO" sz="2400" b="1" dirty="0"/>
              <a:t>Energie</a:t>
            </a:r>
            <a:r>
              <a:rPr lang="ro-RO" sz="2400" dirty="0"/>
              <a:t>: Estimarea consumului de electricitate.</a:t>
            </a:r>
          </a:p>
        </p:txBody>
      </p:sp>
    </p:spTree>
    <p:extLst>
      <p:ext uri="{BB962C8B-B14F-4D97-AF65-F5344CB8AC3E}">
        <p14:creationId xmlns:p14="http://schemas.microsoft.com/office/powerpoint/2010/main" val="142683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EFDF-CAA6-4D76-A6FC-0724C25B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692" y="141674"/>
            <a:ext cx="3714555" cy="568325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solidFill>
                  <a:srgbClr val="004274"/>
                </a:solidFill>
                <a:latin typeface="+mn-lt"/>
              </a:rPr>
              <a:t>Exemplu practic în 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625D5-E803-4C31-97A6-C05DDF458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8</a:t>
            </a:fld>
            <a:endParaRPr lang="ro-RO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71D8017-2FB8-40D9-86CE-5F3F1C2A40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33875" y="326340"/>
            <a:ext cx="4693593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# Instalarea și încărcarea pachetelor necesare &gt;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o-RO" altLang="ro-RO" sz="12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install.packages</a:t>
            </a: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("</a:t>
            </a:r>
            <a:r>
              <a:rPr kumimoji="0" lang="ro-RO" altLang="ro-RO" sz="12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forecast</a:t>
            </a: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")</a:t>
            </a: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kumimoji="0" lang="ro-RO" altLang="ro-RO" sz="12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library</a:t>
            </a: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ro-RO" altLang="ro-RO" sz="12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forecast</a:t>
            </a:r>
            <a:r>
              <a:rPr kumimoji="0" lang="ro-RO" altLang="ro-RO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)</a:t>
            </a:r>
            <a:r>
              <a:rPr kumimoji="0" lang="ro-RO" altLang="ro-R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o-RO" altLang="ro-R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ED5D511-4A65-4510-9320-EBF450BE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AAFF8AF-EBEB-4CF8-817E-08D3117EC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5" y="1034554"/>
            <a:ext cx="6906174" cy="573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3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30D706A-488E-498D-89BD-A5FD80055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5724" y="731494"/>
            <a:ext cx="7600551" cy="456916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3CC2B-5D2A-4CBF-9C5A-8492D504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D8B6-DA12-4183-AA94-4DCB7F295F89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014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9002</TotalTime>
  <Words>419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Lucida Console</vt:lpstr>
      <vt:lpstr>Times New Roman</vt:lpstr>
      <vt:lpstr>Wingdings</vt:lpstr>
      <vt:lpstr>Office Theme</vt:lpstr>
      <vt:lpstr>Analiza statistică și vizualizarea datelor</vt:lpstr>
      <vt:lpstr>PowerPoint Presentation</vt:lpstr>
      <vt:lpstr>Caracteristici ale seriilor temporale</vt:lpstr>
      <vt:lpstr>Metode de analiză a seriilor temporale</vt:lpstr>
      <vt:lpstr>Metode de analiză a seriilor temporale (continuare)</vt:lpstr>
      <vt:lpstr>   Vizualizarea datelor  </vt:lpstr>
      <vt:lpstr>PowerPoint Presentation</vt:lpstr>
      <vt:lpstr>Exemplu practic în R</vt:lpstr>
      <vt:lpstr>PowerPoint Presentation</vt:lpstr>
      <vt:lpstr>PowerPoint Presentation</vt:lpstr>
      <vt:lpstr>PowerPoint Presentation</vt:lpstr>
      <vt:lpstr>Concluzii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statistică a datelor</dc:title>
  <dc:creator>Galina Marusic</dc:creator>
  <cp:lastModifiedBy>Galina Marusic</cp:lastModifiedBy>
  <cp:revision>205</cp:revision>
  <dcterms:created xsi:type="dcterms:W3CDTF">2021-01-29T19:26:06Z</dcterms:created>
  <dcterms:modified xsi:type="dcterms:W3CDTF">2025-03-12T12:03:24Z</dcterms:modified>
</cp:coreProperties>
</file>