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59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3" r:id="rId20"/>
    <p:sldId id="361" r:id="rId21"/>
    <p:sldId id="362" r:id="rId2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  <a:srgbClr val="005392"/>
    <a:srgbClr val="005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07" autoAdjust="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DC395-AD40-4877-A4DD-F968257ABEF3}" type="datetimeFigureOut">
              <a:rPr lang="ro-RO" smtClean="0"/>
              <a:t>05.03.2025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133A2-AE3F-4E0C-BBA7-DB784E49C8B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419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C4CC-328F-4D2F-B8CF-CCAE9A5A5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B7D266-3E5E-49FD-B64F-B8ADF4B2B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D94C5-3FFE-47EE-ABAC-BE641F0A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2F4C-7667-4AEA-AE1C-DB6095BFF6C6}" type="datetime1">
              <a:rPr lang="ro-RO" smtClean="0"/>
              <a:t>05.03.2025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EC97-958B-42F5-8E3C-B9B86D57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9317-C302-4729-ADBE-40AEEC80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510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F33A-5B24-49F0-A135-CEF1EA85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3FD3CD-C61A-43D1-8CF0-BE3FA9C4D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8CAB9-DF37-473A-BF12-0A3A5D2C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561-EDEA-43B3-8ED5-AF555DCA293E}" type="datetime1">
              <a:rPr lang="ro-RO" smtClean="0"/>
              <a:t>05.03.2025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92B19-CFB0-4CED-BE3F-5FC17155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0771B-2544-46D4-AAA3-B5A39C9F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731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32FC2-6A35-499B-8DD5-5DCF7A68B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9EC2F-ECF4-4F2B-9916-F2F64EA65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948D-C74A-4943-9929-78267EDF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9FB2-E8F8-4140-ADB8-25EEA4420F8A}" type="datetime1">
              <a:rPr lang="ro-RO" smtClean="0"/>
              <a:t>05.03.2025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73975-151B-4731-8376-6A5D17D6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0205C-91A4-4CC0-BF34-7F4EAE7AF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73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2A49C-4181-4D93-9143-04EB1F43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90991-4CC0-4C88-BAB6-0F42610E4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F662D-3DC9-4140-8ED4-9552AFD7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DFC01-C5F2-4271-9967-F1551C8DB64A}" type="datetime1">
              <a:rPr lang="ro-RO" smtClean="0"/>
              <a:t>05.03.2025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45BE3-3BC7-4766-B0BD-5EC8E556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C5B48-BB38-49E5-82D0-17262C83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7490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013E6-7D00-4D69-907D-A8CCB05B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ED3EC-B2B2-4121-8D2C-4F7A0B41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B093E-B795-422A-B6F8-9B814D21B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5849-AE5B-4755-95BE-7B7AE0809E4C}" type="datetime1">
              <a:rPr lang="ro-RO" smtClean="0"/>
              <a:t>05.03.2025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CCD77-9B02-4CEF-9158-3E68E6D3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C63E1-B03C-46E9-91BA-B9C984448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6452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E4BB-B361-4937-A0ED-7FEB3E36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F04AC-78BD-4B7B-B0DB-66636B2CD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4D787-AF43-476B-AA08-3E190E3C6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5142F-C76B-4439-AE23-EF2AD46B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5C9E-5646-4C8C-99F6-DAEE23A20561}" type="datetime1">
              <a:rPr lang="ro-RO" smtClean="0"/>
              <a:t>05.03.2025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9AAA-7F81-41FE-877D-D98B3AA2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54C7B-96EE-49D1-A86C-237EBD5F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4687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93FA-D93F-468E-BDB9-8BD43C354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EAF1C-5CB5-4082-A70F-FA79DA391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7B7D10-9F23-46B2-86BF-3D3EB1F8C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61F4E-03B3-42C4-BC44-1E100D826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9C4AB-F58D-4EB8-9975-9207D3FB5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44F2A0-39BF-488C-8007-378F2E20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F82A-AA40-406C-B1ED-7F5ABF7BCBCD}" type="datetime1">
              <a:rPr lang="ro-RO" smtClean="0"/>
              <a:t>05.03.2025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FEA71-F48E-44CA-832F-2E00ED7E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ECA2B9-7B0A-4382-96C4-339C6697A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2739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C72DC-E8C0-4427-8693-35C98158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5414FD-EF62-476E-9A94-95554654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0A0A-6AFC-4B0D-8E30-F1E6CCFD8078}" type="datetime1">
              <a:rPr lang="ro-RO" smtClean="0"/>
              <a:t>05.03.2025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FF551-7391-4E35-9F57-862566F7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3FA1E-75E4-4799-98CC-A5DAF7BB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5256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8F454-363B-4175-826B-BCEC2F7D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58EA-3865-44A6-BEA6-867D1F2C90EC}" type="datetime1">
              <a:rPr lang="ro-RO" smtClean="0"/>
              <a:t>05.03.2025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297124-F453-44B1-9EF3-9364CF0C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7E15B-B169-4DF7-A5C4-B0F07B1C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123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4F3C-8E63-49DA-82E1-C0844BF6D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89729-1820-497D-B318-4F31EA8AC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4CAFE-735C-482E-9139-70F769E2C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D4983-4F78-4E43-81AD-7DFB1AA2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CDB-383F-4A00-A298-49FCE671258B}" type="datetime1">
              <a:rPr lang="ro-RO" smtClean="0"/>
              <a:t>05.03.2025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6D42B-7C5F-4066-A536-3060C000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B83A1-E09A-419F-B20B-7F03B29A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40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08FB1-3C6F-408C-9583-87F052D6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4F82F-9489-4DC7-ACB8-DE73C68D4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C78B8-3ACF-469C-B51B-5403112E1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0553F-CABC-4A01-8C68-8CF25203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E734-9E05-41DE-A590-9F6A3AB59C9B}" type="datetime1">
              <a:rPr lang="ro-RO" smtClean="0"/>
              <a:t>05.03.2025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26777-18F7-4964-98F0-93548E0A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438C8-FB4B-414A-97F7-56EEEA56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987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26FFA6-C1A1-4833-8DA5-F10E7F70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74F63-92CD-4EBA-8347-FD41EADC4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4BCD6-9690-4161-A9BB-69B382787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B8D38-D4A8-4C12-9152-3E02F22E8081}" type="datetime1">
              <a:rPr lang="ro-RO" smtClean="0"/>
              <a:t>05.03.2025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C90A5-8C41-465C-B758-938D03DEE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24EFB-7D99-4271-9D94-54B1372394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0109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7568" y="1052737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o-RO" sz="4000" b="1" dirty="0">
                <a:latin typeface="+mn-lt"/>
              </a:rPr>
              <a:t>Analiza statistică și vizualizarea datelor</a:t>
            </a:r>
            <a:endParaRPr lang="en-US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1" y="2420888"/>
            <a:ext cx="10658474" cy="4146599"/>
          </a:xfrm>
        </p:spPr>
        <p:txBody>
          <a:bodyPr>
            <a:normAutofit/>
          </a:bodyPr>
          <a:lstStyle/>
          <a:p>
            <a:r>
              <a:rPr lang="ro-RO" sz="2800" b="1" dirty="0"/>
              <a:t>Prelegere nr. </a:t>
            </a:r>
            <a:r>
              <a:rPr lang="en-US" sz="2800" b="1" dirty="0"/>
              <a:t>6</a:t>
            </a:r>
            <a:endParaRPr lang="ru-RU" sz="2800" b="1" dirty="0"/>
          </a:p>
          <a:p>
            <a:r>
              <a:rPr lang="ro-RO" sz="3600" b="1" dirty="0">
                <a:solidFill>
                  <a:srgbClr val="004274"/>
                </a:solidFill>
              </a:rPr>
              <a:t>Corelația și </a:t>
            </a:r>
            <a:r>
              <a:rPr lang="en-US" sz="3600" b="1" dirty="0">
                <a:solidFill>
                  <a:srgbClr val="004274"/>
                </a:solidFill>
              </a:rPr>
              <a:t>r</a:t>
            </a:r>
            <a:r>
              <a:rPr lang="ro-RO" sz="3600" b="1" dirty="0" err="1">
                <a:solidFill>
                  <a:srgbClr val="004274"/>
                </a:solidFill>
              </a:rPr>
              <a:t>eprezentarea</a:t>
            </a:r>
            <a:r>
              <a:rPr lang="ro-RO" sz="3600" b="1" dirty="0">
                <a:solidFill>
                  <a:srgbClr val="004274"/>
                </a:solidFill>
              </a:rPr>
              <a:t> </a:t>
            </a:r>
            <a:r>
              <a:rPr lang="en-US" sz="3600" b="1" dirty="0">
                <a:solidFill>
                  <a:srgbClr val="004274"/>
                </a:solidFill>
              </a:rPr>
              <a:t>r</a:t>
            </a:r>
            <a:r>
              <a:rPr lang="ro-RO" sz="3600" b="1" dirty="0" err="1">
                <a:solidFill>
                  <a:srgbClr val="004274"/>
                </a:solidFill>
              </a:rPr>
              <a:t>elațiilor</a:t>
            </a:r>
            <a:r>
              <a:rPr lang="ro-RO" sz="3600" b="1" dirty="0">
                <a:solidFill>
                  <a:srgbClr val="004274"/>
                </a:solidFill>
              </a:rPr>
              <a:t> dintre </a:t>
            </a:r>
            <a:r>
              <a:rPr lang="en-US" sz="3600" b="1" dirty="0">
                <a:solidFill>
                  <a:srgbClr val="004274"/>
                </a:solidFill>
              </a:rPr>
              <a:t>v</a:t>
            </a:r>
            <a:r>
              <a:rPr lang="ro-RO" sz="3600" b="1" dirty="0" err="1">
                <a:solidFill>
                  <a:srgbClr val="004274"/>
                </a:solidFill>
              </a:rPr>
              <a:t>ariabile</a:t>
            </a:r>
            <a:endParaRPr lang="en-US" sz="3600" b="1" dirty="0">
              <a:solidFill>
                <a:srgbClr val="004274"/>
              </a:solidFill>
            </a:endParaRPr>
          </a:p>
          <a:p>
            <a:endParaRPr lang="en-US" sz="2800" b="1" dirty="0">
              <a:solidFill>
                <a:srgbClr val="004274"/>
              </a:solidFill>
            </a:endParaRPr>
          </a:p>
          <a:p>
            <a:endParaRPr lang="en-US" sz="2800" b="1" dirty="0">
              <a:solidFill>
                <a:srgbClr val="004274"/>
              </a:solidFill>
            </a:endParaRPr>
          </a:p>
          <a:p>
            <a:pPr algn="r"/>
            <a:endParaRPr lang="ru-RU" sz="2800" b="1" dirty="0">
              <a:solidFill>
                <a:srgbClr val="004274"/>
              </a:solidFill>
            </a:endParaRPr>
          </a:p>
          <a:p>
            <a:r>
              <a:rPr lang="ro-RO" sz="2800" b="1" dirty="0"/>
              <a:t>Titularul cursului </a:t>
            </a:r>
            <a:r>
              <a:rPr lang="en-US" sz="2800" b="1" dirty="0">
                <a:solidFill>
                  <a:srgbClr val="004274"/>
                </a:solidFill>
              </a:rPr>
              <a:t>conf. univ. dr. Galina Marusic</a:t>
            </a:r>
            <a:endParaRPr lang="ro-RO" sz="2800" b="1" dirty="0">
              <a:solidFill>
                <a:srgbClr val="004274"/>
              </a:solidFill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endParaRPr lang="ro-RO" sz="1200" b="1" dirty="0"/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r>
              <a:rPr lang="en-US" b="1" dirty="0"/>
              <a:t>Chi</a:t>
            </a:r>
            <a:r>
              <a:rPr lang="ro-RO" b="1" dirty="0" err="1"/>
              <a:t>șinău</a:t>
            </a:r>
            <a:r>
              <a:rPr lang="ro-RO" b="1" dirty="0"/>
              <a:t>, 2025</a:t>
            </a:r>
            <a:endParaRPr lang="ru-RU" b="1" dirty="0"/>
          </a:p>
          <a:p>
            <a:pPr algn="r"/>
            <a:endParaRPr lang="ro-RO" sz="2800" b="1" dirty="0">
              <a:solidFill>
                <a:srgbClr val="004274"/>
              </a:solidFill>
            </a:endParaRPr>
          </a:p>
          <a:p>
            <a:pPr algn="r"/>
            <a:endParaRPr lang="en-US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76B9AE-472B-4E60-876C-83F7FA7DEA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290513"/>
            <a:ext cx="2532380" cy="57912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71D50-8D64-4151-8117-A41DEBBF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6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8F82BE-2DAC-4315-81C6-F80B516B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10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5F1EB2-2265-44AC-AB20-60AC89E14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5013" y="1260035"/>
            <a:ext cx="5481973" cy="238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85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891C8-2A15-4FE6-B7A8-BEDD687A2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11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38E6C2-3C47-499A-89FC-3FFDD2AD7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911" y="592485"/>
            <a:ext cx="9458963" cy="438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4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929E2-84A6-47C6-A7E9-14AF08D4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12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08B8B8-08BF-4034-9627-33C2D30D8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768" y="394637"/>
            <a:ext cx="8654032" cy="522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63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EBA4E-9CBC-436C-92D6-ADDA1EA35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13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31EC2B-D6C5-4C98-B611-4A696AE24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383" y="323563"/>
            <a:ext cx="5439534" cy="41153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7A0372-7394-493E-850D-EFA323B15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625" y="4600501"/>
            <a:ext cx="8149155" cy="115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252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0501A-05D8-4A55-A395-291E6BD4A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519"/>
            <a:ext cx="10515600" cy="473075"/>
          </a:xfrm>
        </p:spPr>
        <p:txBody>
          <a:bodyPr>
            <a:normAutofit fontScale="90000"/>
          </a:bodyPr>
          <a:lstStyle/>
          <a:p>
            <a:pPr algn="ctr"/>
            <a:r>
              <a:rPr lang="ro-RO" sz="3200" b="1" dirty="0">
                <a:solidFill>
                  <a:srgbClr val="004274"/>
                </a:solidFill>
                <a:latin typeface="+mn-lt"/>
              </a:rPr>
              <a:t>Utilizarea </a:t>
            </a:r>
            <a:r>
              <a:rPr lang="ro-RO" sz="3200" b="1" dirty="0" err="1">
                <a:solidFill>
                  <a:srgbClr val="004274"/>
                </a:solidFill>
                <a:latin typeface="+mn-lt"/>
              </a:rPr>
              <a:t>scatterplot</a:t>
            </a:r>
            <a:r>
              <a:rPr lang="ro-RO" sz="3200" b="1" dirty="0">
                <a:solidFill>
                  <a:srgbClr val="004274"/>
                </a:solidFill>
                <a:latin typeface="+mn-lt"/>
              </a:rPr>
              <a:t>-urilor pentru vizualizarea relațiilor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5FAC8-4C5D-403C-AD61-146570B4E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130300"/>
            <a:ext cx="10515600" cy="831850"/>
          </a:xfrm>
        </p:spPr>
        <p:txBody>
          <a:bodyPr/>
          <a:lstStyle/>
          <a:p>
            <a:pPr marL="0" indent="0">
              <a:buNone/>
            </a:pPr>
            <a:r>
              <a:rPr lang="ro-RO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Scatterplot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-urile sunt grafice care arată relația dintre două variabile. Ele ajută la identificarea tipului de relație (liniară, curbilinie, etc.).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6BC73-FFAF-4890-AB04-253040A7E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91291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86C3A-CF10-4236-A924-F01E7C985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15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E5239A-5B69-4429-BDE5-738CE8E1A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574" y="322583"/>
            <a:ext cx="6100891" cy="621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61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04EE252-6344-4497-A859-6621D06832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3979" y="790575"/>
            <a:ext cx="8154907" cy="47958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8D73F-1C76-49F3-A98B-9993419D3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8733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5661-1EC0-4F9C-B81A-139D5860E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17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AB1348-70A3-4569-B126-8F9556748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861" y="1905000"/>
            <a:ext cx="11158081" cy="74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02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6E831-5AB3-4D0E-ACC3-FEA9A2CF1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algn="ctr"/>
            <a:r>
              <a:rPr lang="ro-RO" sz="2900" b="1" dirty="0">
                <a:solidFill>
                  <a:srgbClr val="004274"/>
                </a:solidFill>
                <a:latin typeface="+mn-lt"/>
              </a:rPr>
              <a:t>Legătura dintre regresia liniară și coeficienții de corelație</a:t>
            </a:r>
            <a:br>
              <a:rPr lang="en-US" sz="2900" b="1" dirty="0">
                <a:solidFill>
                  <a:srgbClr val="004274"/>
                </a:solidFill>
                <a:latin typeface="+mn-lt"/>
              </a:rPr>
            </a:br>
            <a:r>
              <a:rPr lang="ro-RO" sz="2900" b="1" dirty="0">
                <a:solidFill>
                  <a:srgbClr val="004274"/>
                </a:solidFill>
                <a:latin typeface="+mn-lt"/>
              </a:rPr>
              <a:t>(</a:t>
            </a:r>
            <a:r>
              <a:rPr lang="ro-RO" sz="2900" b="1" dirty="0" err="1">
                <a:solidFill>
                  <a:srgbClr val="004274"/>
                </a:solidFill>
                <a:latin typeface="+mn-lt"/>
              </a:rPr>
              <a:t>Pearson</a:t>
            </a:r>
            <a:r>
              <a:rPr lang="ro-RO" sz="2900" b="1" dirty="0">
                <a:solidFill>
                  <a:srgbClr val="004274"/>
                </a:solidFill>
                <a:latin typeface="+mn-lt"/>
              </a:rPr>
              <a:t> și </a:t>
            </a:r>
            <a:r>
              <a:rPr lang="ro-RO" sz="2900" b="1" dirty="0" err="1">
                <a:solidFill>
                  <a:srgbClr val="004274"/>
                </a:solidFill>
                <a:latin typeface="+mn-lt"/>
              </a:rPr>
              <a:t>Spearman</a:t>
            </a:r>
            <a:r>
              <a:rPr lang="ro-RO" sz="2900" b="1" dirty="0">
                <a:solidFill>
                  <a:srgbClr val="004274"/>
                </a:solidFill>
                <a:latin typeface="+mn-lt"/>
              </a:rPr>
              <a:t>)</a:t>
            </a:r>
            <a:br>
              <a:rPr lang="en-US" sz="2900" b="1" dirty="0">
                <a:solidFill>
                  <a:srgbClr val="004274"/>
                </a:solidFill>
                <a:latin typeface="+mn-lt"/>
              </a:rPr>
            </a:br>
            <a:r>
              <a:rPr lang="ro-RO" sz="2000" dirty="0">
                <a:latin typeface="+mn-lt"/>
              </a:rPr>
              <a:t>constă în modul în care aceștia descriu relația dintre două variabile</a:t>
            </a:r>
            <a:r>
              <a:rPr lang="ro-RO" sz="2000" b="1" dirty="0">
                <a:solidFill>
                  <a:srgbClr val="004274"/>
                </a:solidFill>
                <a:latin typeface="+mn-lt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16DDB-6786-4469-B07C-861FECBBD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18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D0C25A-99E9-42F8-931A-DA7209F36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400" y="1517042"/>
            <a:ext cx="7735350" cy="446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018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AF65A-DDBD-4673-99F1-20363816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19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E26A67-0453-40EA-A8AF-F56924D61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214" y="1019175"/>
            <a:ext cx="8191344" cy="375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89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6A13-34B0-418D-8929-FB1643031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094982"/>
            <a:ext cx="10934700" cy="2267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2400" dirty="0">
                <a:effectLst/>
                <a:ea typeface="Times New Roman" panose="02020603050405020304" pitchFamily="18" charset="0"/>
              </a:rPr>
              <a:t>Corelația este o tehnică statistică fundamentală pentru a măsura și a analiza relația dintre două variabile. Este esențială pentru a înțelege dacă și în ce măsură două seturi de date sunt asociate. În ace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a</a:t>
            </a:r>
            <a:r>
              <a:rPr lang="ro-RO" sz="2400" dirty="0">
                <a:effectLst/>
                <a:ea typeface="Times New Roman" panose="02020603050405020304" pitchFamily="18" charset="0"/>
              </a:rPr>
              <a:t>stă temă, vom analiza diferența dintre corelație și cauzalitate, vom detalia metodele de calcul ale coeficienților de corelație </a:t>
            </a:r>
            <a:r>
              <a:rPr lang="ro-RO" sz="2400" dirty="0" err="1">
                <a:effectLst/>
                <a:ea typeface="Times New Roman" panose="02020603050405020304" pitchFamily="18" charset="0"/>
              </a:rPr>
              <a:t>Pearson</a:t>
            </a:r>
            <a:r>
              <a:rPr lang="ro-RO" sz="2400" dirty="0">
                <a:effectLst/>
                <a:ea typeface="Times New Roman" panose="02020603050405020304" pitchFamily="18" charset="0"/>
              </a:rPr>
              <a:t> și </a:t>
            </a:r>
            <a:r>
              <a:rPr lang="ro-RO" sz="2400" dirty="0" err="1">
                <a:effectLst/>
                <a:ea typeface="Times New Roman" panose="02020603050405020304" pitchFamily="18" charset="0"/>
              </a:rPr>
              <a:t>Spearman</a:t>
            </a:r>
            <a:r>
              <a:rPr lang="ro-RO" sz="2400" dirty="0">
                <a:effectLst/>
                <a:ea typeface="Times New Roman" panose="02020603050405020304" pitchFamily="18" charset="0"/>
              </a:rPr>
              <a:t> și vom utiliza </a:t>
            </a:r>
            <a:r>
              <a:rPr lang="ro-RO" sz="2400" dirty="0" err="1">
                <a:effectLst/>
                <a:ea typeface="Times New Roman" panose="02020603050405020304" pitchFamily="18" charset="0"/>
              </a:rPr>
              <a:t>scatterplot</a:t>
            </a:r>
            <a:r>
              <a:rPr lang="ro-RO" sz="2400" dirty="0">
                <a:effectLst/>
                <a:ea typeface="Times New Roman" panose="02020603050405020304" pitchFamily="18" charset="0"/>
              </a:rPr>
              <a:t>-urile pentru a reprezenta grafic relațiile dintre variabile.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1A7ED-82E5-490B-A7D6-07CC9EC5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06017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899D75F-0B6F-4E33-A2B1-CC748E84A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3637" y="695325"/>
            <a:ext cx="8872007" cy="38481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59505-0A3B-49D2-9BF1-366380FA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20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07148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DD06C10-CCAB-41E2-9F4A-61C4C3A7BD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0635" y="238125"/>
            <a:ext cx="8970758" cy="187732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F733B7-BA39-47FB-960F-51E03C55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21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4246E70-7B88-443A-8531-18789E33D8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0635" y="2718322"/>
            <a:ext cx="8838000" cy="2644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57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6C02-FC9C-4457-9B36-3801A1E1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Diferența între corelație și cauzalitate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7A379-76D8-41BB-AD3E-153BC7A8E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43001"/>
            <a:ext cx="11115675" cy="436245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Corelația indică doar existența unei relații statistice între două variabile. Aceasta poate fi:</a:t>
            </a:r>
            <a:endParaRPr lang="ro-RO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o-RO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Pozitivă:</a:t>
            </a:r>
            <a:r>
              <a:rPr lang="ro-R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Când o variabilă crește, cealaltă tinde să crească.</a:t>
            </a:r>
            <a:endParaRPr lang="ro-RO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o-RO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Negativă:</a:t>
            </a:r>
            <a:r>
              <a:rPr lang="ro-R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Când o variabilă crește, cealaltă tinde să scadă.</a:t>
            </a:r>
            <a:endParaRPr lang="ro-RO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o-RO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Inexistentă:</a:t>
            </a:r>
            <a:r>
              <a:rPr lang="ro-R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Nu există o relație clară între variabile.</a:t>
            </a:r>
            <a:endParaRPr lang="ro-RO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Cauzalitatea</a:t>
            </a:r>
            <a:r>
              <a:rPr lang="ro-R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presupune că o variabilă influențează direct cealaltă. O corelație semnificativă nu implică automat cauzalitate, iar pentru demonstrarea acesteia sunt necesare experimente sau metode suplimentare.</a:t>
            </a:r>
            <a:endParaRPr lang="ro-RO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Exemplu:</a:t>
            </a:r>
            <a:r>
              <a:rPr lang="ro-R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Corelația dintre consumul de înghețată și numărul de insolații este pozitivă, dar cauza comună este temperatura ridicată, nu consumul de înghețată.</a:t>
            </a:r>
            <a:endParaRPr lang="ro-RO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409FE-29A1-4EF9-8EFA-364323EE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5800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B59E7-02FC-474E-80AE-CA4030026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136525"/>
            <a:ext cx="10515600" cy="539750"/>
          </a:xfrm>
        </p:spPr>
        <p:txBody>
          <a:bodyPr>
            <a:normAutofit/>
          </a:bodyPr>
          <a:lstStyle/>
          <a:p>
            <a:pPr algn="ctr"/>
            <a:r>
              <a:rPr lang="ro-RO" sz="2800" b="1" dirty="0">
                <a:solidFill>
                  <a:srgbClr val="004274"/>
                </a:solidFill>
                <a:latin typeface="+mn-lt"/>
              </a:rPr>
              <a:t>Calcularea coeficientului de corelație </a:t>
            </a:r>
            <a:r>
              <a:rPr lang="ro-RO" sz="2800" b="1" dirty="0" err="1">
                <a:solidFill>
                  <a:srgbClr val="004274"/>
                </a:solidFill>
                <a:latin typeface="+mn-lt"/>
              </a:rPr>
              <a:t>Pearson</a:t>
            </a:r>
            <a:r>
              <a:rPr lang="ro-RO" sz="2800" b="1" dirty="0">
                <a:solidFill>
                  <a:srgbClr val="004274"/>
                </a:solidFill>
                <a:latin typeface="+mn-lt"/>
              </a:rPr>
              <a:t> și </a:t>
            </a:r>
            <a:r>
              <a:rPr lang="ro-RO" sz="2800" b="1" dirty="0" err="1">
                <a:solidFill>
                  <a:srgbClr val="004274"/>
                </a:solidFill>
                <a:latin typeface="+mn-lt"/>
              </a:rPr>
              <a:t>Spearman</a:t>
            </a:r>
            <a:endParaRPr lang="ro-RO" sz="2800" b="1" dirty="0">
              <a:solidFill>
                <a:srgbClr val="004274"/>
              </a:solidFill>
              <a:latin typeface="+mn-lt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2714CA0-D533-4A3E-A1F8-41F9A613A7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5502" y="676275"/>
            <a:ext cx="7429303" cy="597217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8B9AD-3C6A-485E-8B0B-79C0DDBF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513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05C05-C095-4D74-A9EE-3B0611F2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07962"/>
            <a:ext cx="10515600" cy="473075"/>
          </a:xfrm>
        </p:spPr>
        <p:txBody>
          <a:bodyPr>
            <a:normAutofit fontScale="90000"/>
          </a:bodyPr>
          <a:lstStyle/>
          <a:p>
            <a:pPr algn="ctr"/>
            <a:b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700" b="1" dirty="0">
                <a:solidFill>
                  <a:srgbClr val="004274"/>
                </a:solidFill>
                <a:latin typeface="+mn-lt"/>
              </a:rPr>
              <a:t>Exemplu practic cu datele concentrației de azot de amoniu și temperaturile medii</a:t>
            </a:r>
            <a:br>
              <a:rPr lang="ro-RO" sz="2700" b="1" dirty="0">
                <a:solidFill>
                  <a:srgbClr val="004274"/>
                </a:solidFill>
                <a:latin typeface="+mn-lt"/>
              </a:rPr>
            </a:br>
            <a:endParaRPr lang="ro-RO" sz="27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25A16-2625-408A-B278-C069FF02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5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AF4A97-7F55-41ED-8644-8867636CA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631" y="1056988"/>
            <a:ext cx="9040487" cy="411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6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30CFB-5888-4F1C-96BD-391A3EDF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6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FCAB6C-A1B1-445F-979F-87C08E7C3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698" y="957006"/>
            <a:ext cx="8268854" cy="366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30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3A31C-DA71-453F-9ACF-789A2B54A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7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99A4A0-633C-40F2-BDFE-DB59A9AD7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088" y="1085693"/>
            <a:ext cx="9126224" cy="224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1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2E63-5FB1-47F1-90B6-8BB939B37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8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39DC5D-A94A-4536-ABA8-33F41FB24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204" y="633042"/>
            <a:ext cx="8897592" cy="530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20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0046-50EF-4B10-94FA-2C1867BC0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644525"/>
          </a:xfrm>
        </p:spPr>
        <p:txBody>
          <a:bodyPr>
            <a:normAutofit/>
          </a:bodyPr>
          <a:lstStyle/>
          <a:p>
            <a:pPr algn="ctr"/>
            <a:r>
              <a:rPr lang="ro-RO" sz="3200" b="1" dirty="0">
                <a:solidFill>
                  <a:srgbClr val="004274"/>
                </a:solidFill>
                <a:latin typeface="+mn-lt"/>
              </a:rPr>
              <a:t>Coeficientul de corelație </a:t>
            </a:r>
            <a:r>
              <a:rPr lang="ro-RO" sz="3200" b="1" dirty="0" err="1">
                <a:solidFill>
                  <a:srgbClr val="004274"/>
                </a:solidFill>
                <a:latin typeface="+mn-lt"/>
              </a:rPr>
              <a:t>Spearman</a:t>
            </a:r>
            <a:endParaRPr lang="ro-RO" sz="32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F9E88-CAD6-4A94-9FED-1BAC339FB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9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629911-7FD3-467B-8A9B-CE7A3D854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466" y="1181100"/>
            <a:ext cx="9570200" cy="355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304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8903</TotalTime>
  <Words>314</Words>
  <Application>Microsoft Office PowerPoint</Application>
  <PresentationFormat>Widescreen</PresentationFormat>
  <Paragraphs>44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Office Theme</vt:lpstr>
      <vt:lpstr>Analiza statistică și vizualizarea datelor</vt:lpstr>
      <vt:lpstr>PowerPoint Presentation</vt:lpstr>
      <vt:lpstr>Diferența între corelație și cauzalitate</vt:lpstr>
      <vt:lpstr>Calcularea coeficientului de corelație Pearson și Spearman</vt:lpstr>
      <vt:lpstr>  Exemplu practic cu datele concentrației de azot de amoniu și temperaturile medii </vt:lpstr>
      <vt:lpstr>PowerPoint Presentation</vt:lpstr>
      <vt:lpstr>PowerPoint Presentation</vt:lpstr>
      <vt:lpstr>PowerPoint Presentation</vt:lpstr>
      <vt:lpstr>Coeficientul de corelație Spearman</vt:lpstr>
      <vt:lpstr>PowerPoint Presentation</vt:lpstr>
      <vt:lpstr>PowerPoint Presentation</vt:lpstr>
      <vt:lpstr>PowerPoint Presentation</vt:lpstr>
      <vt:lpstr>PowerPoint Presentation</vt:lpstr>
      <vt:lpstr>Utilizarea scatterplot-urilor pentru vizualizarea relațiilor</vt:lpstr>
      <vt:lpstr>PowerPoint Presentation</vt:lpstr>
      <vt:lpstr>PowerPoint Presentation</vt:lpstr>
      <vt:lpstr>PowerPoint Presentation</vt:lpstr>
      <vt:lpstr>Legătura dintre regresia liniară și coeficienții de corelație (Pearson și Spearman) constă în modul în care aceștia descriu relația dintre două variabile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statistică a datelor</dc:title>
  <dc:creator>Galina Marusic</dc:creator>
  <cp:lastModifiedBy>Galina Marusic</cp:lastModifiedBy>
  <cp:revision>203</cp:revision>
  <dcterms:created xsi:type="dcterms:W3CDTF">2021-01-29T19:26:06Z</dcterms:created>
  <dcterms:modified xsi:type="dcterms:W3CDTF">2025-03-05T11:00:32Z</dcterms:modified>
</cp:coreProperties>
</file>