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334" r:id="rId4"/>
    <p:sldId id="335" r:id="rId5"/>
    <p:sldId id="336" r:id="rId6"/>
    <p:sldId id="337" r:id="rId7"/>
    <p:sldId id="338" r:id="rId8"/>
    <p:sldId id="339" r:id="rId9"/>
    <p:sldId id="327" r:id="rId10"/>
    <p:sldId id="328" r:id="rId11"/>
    <p:sldId id="329" r:id="rId12"/>
    <p:sldId id="330" r:id="rId13"/>
    <p:sldId id="331" r:id="rId14"/>
    <p:sldId id="332" r:id="rId15"/>
    <p:sldId id="333" r:id="rId1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  <a:srgbClr val="005392"/>
    <a:srgbClr val="005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7" autoAdjust="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DC395-AD40-4877-A4DD-F968257ABEF3}" type="datetimeFigureOut">
              <a:rPr lang="ro-RO" smtClean="0"/>
              <a:t>12.02.2025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133A2-AE3F-4E0C-BBA7-DB784E49C8B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419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C4CC-328F-4D2F-B8CF-CCAE9A5A5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B7D266-3E5E-49FD-B64F-B8ADF4B2B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D94C5-3FFE-47EE-ABAC-BE641F0A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2F4C-7667-4AEA-AE1C-DB6095BFF6C6}" type="datetime1">
              <a:rPr lang="ro-RO" smtClean="0"/>
              <a:t>12.02.2025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EC97-958B-42F5-8E3C-B9B86D57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9317-C302-4729-ADBE-40AEEC80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510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F33A-5B24-49F0-A135-CEF1EA85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3FD3CD-C61A-43D1-8CF0-BE3FA9C4D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8CAB9-DF37-473A-BF12-0A3A5D2C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561-EDEA-43B3-8ED5-AF555DCA293E}" type="datetime1">
              <a:rPr lang="ro-RO" smtClean="0"/>
              <a:t>12.02.2025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92B19-CFB0-4CED-BE3F-5FC17155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0771B-2544-46D4-AAA3-B5A39C9F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731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32FC2-6A35-499B-8DD5-5DCF7A68B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9EC2F-ECF4-4F2B-9916-F2F64EA65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948D-C74A-4943-9929-78267EDF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9FB2-E8F8-4140-ADB8-25EEA4420F8A}" type="datetime1">
              <a:rPr lang="ro-RO" smtClean="0"/>
              <a:t>12.02.2025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73975-151B-4731-8376-6A5D17D6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0205C-91A4-4CC0-BF34-7F4EAE7AF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73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2A49C-4181-4D93-9143-04EB1F43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90991-4CC0-4C88-BAB6-0F42610E4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F662D-3DC9-4140-8ED4-9552AFD7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DFC01-C5F2-4271-9967-F1551C8DB64A}" type="datetime1">
              <a:rPr lang="ro-RO" smtClean="0"/>
              <a:t>12.02.2025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45BE3-3BC7-4766-B0BD-5EC8E556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C5B48-BB38-49E5-82D0-17262C83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7490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013E6-7D00-4D69-907D-A8CCB05B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ED3EC-B2B2-4121-8D2C-4F7A0B41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B093E-B795-422A-B6F8-9B814D21B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5849-AE5B-4755-95BE-7B7AE0809E4C}" type="datetime1">
              <a:rPr lang="ro-RO" smtClean="0"/>
              <a:t>12.02.2025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CCD77-9B02-4CEF-9158-3E68E6D3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C63E1-B03C-46E9-91BA-B9C984448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6452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E4BB-B361-4937-A0ED-7FEB3E36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F04AC-78BD-4B7B-B0DB-66636B2CD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4D787-AF43-476B-AA08-3E190E3C6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5142F-C76B-4439-AE23-EF2AD46B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5C9E-5646-4C8C-99F6-DAEE23A20561}" type="datetime1">
              <a:rPr lang="ro-RO" smtClean="0"/>
              <a:t>12.02.2025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9AAA-7F81-41FE-877D-D98B3AA2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54C7B-96EE-49D1-A86C-237EBD5F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4687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93FA-D93F-468E-BDB9-8BD43C354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EAF1C-5CB5-4082-A70F-FA79DA391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7B7D10-9F23-46B2-86BF-3D3EB1F8C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61F4E-03B3-42C4-BC44-1E100D826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9C4AB-F58D-4EB8-9975-9207D3FB5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44F2A0-39BF-488C-8007-378F2E20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F82A-AA40-406C-B1ED-7F5ABF7BCBCD}" type="datetime1">
              <a:rPr lang="ro-RO" smtClean="0"/>
              <a:t>12.02.2025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FEA71-F48E-44CA-832F-2E00ED7E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ECA2B9-7B0A-4382-96C4-339C6697A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2739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C72DC-E8C0-4427-8693-35C98158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5414FD-EF62-476E-9A94-95554654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0A0A-6AFC-4B0D-8E30-F1E6CCFD8078}" type="datetime1">
              <a:rPr lang="ro-RO" smtClean="0"/>
              <a:t>12.02.2025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FF551-7391-4E35-9F57-862566F7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3FA1E-75E4-4799-98CC-A5DAF7BB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5256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8F454-363B-4175-826B-BCEC2F7D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58EA-3865-44A6-BEA6-867D1F2C90EC}" type="datetime1">
              <a:rPr lang="ro-RO" smtClean="0"/>
              <a:t>12.02.2025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297124-F453-44B1-9EF3-9364CF0C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7E15B-B169-4DF7-A5C4-B0F07B1C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123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4F3C-8E63-49DA-82E1-C0844BF6D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89729-1820-497D-B318-4F31EA8AC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4CAFE-735C-482E-9139-70F769E2C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D4983-4F78-4E43-81AD-7DFB1AA2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CDB-383F-4A00-A298-49FCE671258B}" type="datetime1">
              <a:rPr lang="ro-RO" smtClean="0"/>
              <a:t>12.02.2025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6D42B-7C5F-4066-A536-3060C000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B83A1-E09A-419F-B20B-7F03B29A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40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08FB1-3C6F-408C-9583-87F052D6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4F82F-9489-4DC7-ACB8-DE73C68D4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C78B8-3ACF-469C-B51B-5403112E1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0553F-CABC-4A01-8C68-8CF25203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E734-9E05-41DE-A590-9F6A3AB59C9B}" type="datetime1">
              <a:rPr lang="ro-RO" smtClean="0"/>
              <a:t>12.02.2025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26777-18F7-4964-98F0-93548E0A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438C8-FB4B-414A-97F7-56EEEA56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987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26FFA6-C1A1-4833-8DA5-F10E7F70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74F63-92CD-4EBA-8347-FD41EADC4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4BCD6-9690-4161-A9BB-69B382787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B8D38-D4A8-4C12-9152-3E02F22E8081}" type="datetime1">
              <a:rPr lang="ro-RO" smtClean="0"/>
              <a:t>12.02.2025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C90A5-8C41-465C-B758-938D03DEE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24EFB-7D99-4271-9D94-54B1372394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0109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7568" y="1052737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o-RO" sz="4000" b="1" dirty="0">
                <a:latin typeface="+mn-lt"/>
              </a:rPr>
              <a:t>Analiza statistică și vizualizarea datelor</a:t>
            </a:r>
            <a:endParaRPr lang="en-US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1" y="2420888"/>
            <a:ext cx="10658474" cy="4146599"/>
          </a:xfrm>
        </p:spPr>
        <p:txBody>
          <a:bodyPr>
            <a:normAutofit/>
          </a:bodyPr>
          <a:lstStyle/>
          <a:p>
            <a:r>
              <a:rPr lang="ro-RO" sz="2800" b="1" dirty="0"/>
              <a:t>Prelegere nr. </a:t>
            </a:r>
            <a:r>
              <a:rPr lang="en-US" sz="2800" b="1" dirty="0"/>
              <a:t>3</a:t>
            </a:r>
            <a:r>
              <a:rPr lang="ro-RO" sz="2800" b="1" dirty="0"/>
              <a:t> </a:t>
            </a:r>
            <a:endParaRPr lang="ru-RU" sz="2800" b="1" dirty="0"/>
          </a:p>
          <a:p>
            <a:r>
              <a:rPr lang="ro-RO" sz="3200" b="1" dirty="0">
                <a:solidFill>
                  <a:srgbClr val="004274"/>
                </a:solidFill>
              </a:rPr>
              <a:t>Organizarea și curățarea datelor</a:t>
            </a:r>
            <a:r>
              <a:rPr lang="en-US" sz="3200" b="1" dirty="0">
                <a:solidFill>
                  <a:srgbClr val="004274"/>
                </a:solidFill>
              </a:rPr>
              <a:t>: i</a:t>
            </a:r>
            <a:r>
              <a:rPr lang="ro-RO" sz="3200" b="1" dirty="0" err="1">
                <a:solidFill>
                  <a:srgbClr val="004274"/>
                </a:solidFill>
              </a:rPr>
              <a:t>dentificarea</a:t>
            </a:r>
            <a:r>
              <a:rPr lang="ro-RO" sz="3200" b="1" dirty="0">
                <a:solidFill>
                  <a:srgbClr val="004274"/>
                </a:solidFill>
              </a:rPr>
              <a:t> și eliminarea valorilor lipsă sau anomaliilor</a:t>
            </a:r>
          </a:p>
          <a:p>
            <a:pPr algn="r"/>
            <a:endParaRPr lang="ro-RO" sz="2800" b="1" dirty="0">
              <a:solidFill>
                <a:srgbClr val="004274"/>
              </a:solidFill>
            </a:endParaRPr>
          </a:p>
          <a:p>
            <a:pPr algn="r"/>
            <a:endParaRPr lang="ru-RU" sz="2800" b="1" dirty="0">
              <a:solidFill>
                <a:srgbClr val="004274"/>
              </a:solidFill>
            </a:endParaRPr>
          </a:p>
          <a:p>
            <a:r>
              <a:rPr lang="ro-RO" sz="2800" b="1" dirty="0"/>
              <a:t>Titularul cursului </a:t>
            </a:r>
            <a:r>
              <a:rPr lang="en-US" sz="2800" b="1" dirty="0">
                <a:solidFill>
                  <a:srgbClr val="004274"/>
                </a:solidFill>
              </a:rPr>
              <a:t>conf. univ. dr. Galina Marusic</a:t>
            </a:r>
            <a:endParaRPr lang="ro-RO" sz="2800" b="1" dirty="0">
              <a:solidFill>
                <a:srgbClr val="004274"/>
              </a:solidFill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endParaRPr lang="ro-RO" sz="1200" b="1" dirty="0"/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r>
              <a:rPr lang="en-US" b="1" dirty="0"/>
              <a:t>Chi</a:t>
            </a:r>
            <a:r>
              <a:rPr lang="ro-RO" b="1" dirty="0" err="1"/>
              <a:t>șinău</a:t>
            </a:r>
            <a:r>
              <a:rPr lang="ro-RO" b="1" dirty="0"/>
              <a:t>, 2025</a:t>
            </a:r>
            <a:endParaRPr lang="ru-RU" b="1" dirty="0"/>
          </a:p>
          <a:p>
            <a:pPr algn="r"/>
            <a:endParaRPr lang="ro-RO" sz="2800" b="1" dirty="0">
              <a:solidFill>
                <a:srgbClr val="004274"/>
              </a:solidFill>
            </a:endParaRPr>
          </a:p>
          <a:p>
            <a:pPr algn="r"/>
            <a:endParaRPr lang="en-US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76B9AE-472B-4E60-876C-83F7FA7DEA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290513"/>
            <a:ext cx="2532380" cy="57912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71D50-8D64-4151-8117-A41DEBBF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6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24981-0BC2-42BB-8395-3CA08AE1C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327025"/>
            <a:ext cx="10515600" cy="806450"/>
          </a:xfrm>
        </p:spPr>
        <p:txBody>
          <a:bodyPr>
            <a:normAutofit/>
          </a:bodyPr>
          <a:lstStyle/>
          <a:p>
            <a:pPr algn="ctr"/>
            <a:r>
              <a:rPr lang="ro-RO" sz="2800" b="1" dirty="0">
                <a:solidFill>
                  <a:srgbClr val="004274"/>
                </a:solidFill>
                <a:latin typeface="+mn-lt"/>
              </a:rPr>
              <a:t>Identificarea și eliminarea valorilor lipsă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A80AE32-40BA-41B1-8B70-649A992957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5536" y="1628774"/>
            <a:ext cx="8679217" cy="267652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10FBC-77EF-4C45-AD05-BA371AA3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9957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BB540-C013-45FD-951A-6B59CED8A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874"/>
            <a:ext cx="10515600" cy="1044575"/>
          </a:xfrm>
        </p:spPr>
        <p:txBody>
          <a:bodyPr>
            <a:normAutofit/>
          </a:bodyPr>
          <a:lstStyle/>
          <a:p>
            <a:pPr algn="ctr"/>
            <a:r>
              <a:rPr lang="ro-RO" sz="3100" b="1" dirty="0">
                <a:effectLst/>
                <a:latin typeface="+mn-lt"/>
                <a:ea typeface="Times New Roman" panose="02020603050405020304" pitchFamily="18" charset="0"/>
              </a:rPr>
              <a:t>2</a:t>
            </a:r>
            <a:r>
              <a:rPr lang="ro-RO" sz="3100" b="1" dirty="0">
                <a:solidFill>
                  <a:srgbClr val="004274"/>
                </a:solidFill>
                <a:latin typeface="+mn-lt"/>
              </a:rPr>
              <a:t>. Tratarea valorilor lipsă</a:t>
            </a:r>
            <a:br>
              <a:rPr lang="ro-RO" sz="3100" b="1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o-RO" sz="2200" b="1" dirty="0">
                <a:solidFill>
                  <a:srgbClr val="2F5496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a) Eliminarea rândurilor cu valori lipsă</a:t>
            </a: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B6D4E-FD58-4E41-86FA-4EDF07EB2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11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8CC2D1-AC84-40CF-9856-D2D084476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689" y="1601094"/>
            <a:ext cx="5267611" cy="298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632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9C9CF-2044-427B-92C2-2A85D0024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4050"/>
          </a:xfrm>
        </p:spPr>
        <p:txBody>
          <a:bodyPr>
            <a:normAutofit/>
          </a:bodyPr>
          <a:lstStyle/>
          <a:p>
            <a:pPr algn="ctr"/>
            <a:r>
              <a:rPr lang="ro-RO" sz="2200" b="1" dirty="0">
                <a:solidFill>
                  <a:srgbClr val="2F5496"/>
                </a:solidFill>
                <a:latin typeface="+mn-lt"/>
                <a:cs typeface="Times New Roman" panose="02020603050405020304" pitchFamily="18" charset="0"/>
              </a:rPr>
              <a:t>b) Imputarea valorilor lipsă (media coloanei)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7324C0D-02E2-4149-B783-D62DC1D3B5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236" y="1143525"/>
            <a:ext cx="8875821" cy="42285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57A00-35D8-4E16-BBB5-85AC6B07E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23715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54EC9-833D-4BCC-8CF3-3DF09B34E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o-RO" sz="3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o-RO" sz="3400" b="1" dirty="0">
                <a:solidFill>
                  <a:srgbClr val="004274"/>
                </a:solidFill>
                <a:latin typeface="+mn-lt"/>
              </a:rPr>
              <a:t>. Detectarea anomaliilor</a:t>
            </a: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o-RO" sz="2400" b="1" dirty="0">
                <a:solidFill>
                  <a:srgbClr val="2F5496"/>
                </a:solidFill>
                <a:latin typeface="+mn-lt"/>
                <a:cs typeface="Times New Roman" panose="02020603050405020304" pitchFamily="18" charset="0"/>
              </a:rPr>
              <a:t>a) Vizualizare cu </a:t>
            </a:r>
            <a:r>
              <a:rPr lang="ro-RO" sz="2400" b="1" dirty="0" err="1">
                <a:solidFill>
                  <a:srgbClr val="2F5496"/>
                </a:solidFill>
                <a:latin typeface="+mn-lt"/>
                <a:cs typeface="Times New Roman" panose="02020603050405020304" pitchFamily="18" charset="0"/>
              </a:rPr>
              <a:t>boxplot</a:t>
            </a: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o-RO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48D42C8-0B8D-4D30-848A-278D6E1A4C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084" y="1501500"/>
            <a:ext cx="8692092" cy="69974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87A03-9A7B-4B8D-8253-729921BDC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13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B42E4F-1A0D-4314-B73B-326086A3E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2744575"/>
            <a:ext cx="4896373" cy="27907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8452300-6D8F-47A3-B9C9-24E987130D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744575"/>
            <a:ext cx="4896373" cy="277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551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F2842-274E-46CE-9358-9004C4E6E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250"/>
          </a:xfrm>
        </p:spPr>
        <p:txBody>
          <a:bodyPr/>
          <a:lstStyle/>
          <a:p>
            <a:pPr algn="ctr"/>
            <a:r>
              <a:rPr lang="ro-RO" sz="2200" b="1" dirty="0">
                <a:solidFill>
                  <a:srgbClr val="2F5496"/>
                </a:solidFill>
                <a:latin typeface="+mn-lt"/>
                <a:cs typeface="Times New Roman" panose="02020603050405020304" pitchFamily="18" charset="0"/>
              </a:rPr>
              <a:t>b) Identificarea </a:t>
            </a:r>
            <a:r>
              <a:rPr lang="ro-RO" sz="2200" b="1" dirty="0" err="1">
                <a:solidFill>
                  <a:srgbClr val="2F5496"/>
                </a:solidFill>
                <a:latin typeface="+mn-lt"/>
                <a:cs typeface="Times New Roman" panose="02020603050405020304" pitchFamily="18" charset="0"/>
              </a:rPr>
              <a:t>outlierilor</a:t>
            </a:r>
            <a:endParaRPr lang="ro-RO" sz="2200" b="1" dirty="0">
              <a:solidFill>
                <a:srgbClr val="2F5496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488EB83-A665-48F2-BFC0-066A2B34A0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7395" y="1314450"/>
            <a:ext cx="8540152" cy="393008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F3D3D-9DD9-4207-8599-BB696D7D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61953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3308-66C8-45DE-B4E5-49BF2D4E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b="1" dirty="0">
                <a:solidFill>
                  <a:srgbClr val="004274"/>
                </a:solidFill>
                <a:latin typeface="+mn-lt"/>
              </a:rPr>
              <a:t>4. Tratarea anomaliilor</a:t>
            </a:r>
            <a:br>
              <a:rPr lang="it-IT" b="1" dirty="0"/>
            </a:br>
            <a:r>
              <a:rPr lang="ro-RO" sz="2400" b="1" dirty="0">
                <a:solidFill>
                  <a:srgbClr val="2F5496"/>
                </a:solidFill>
                <a:latin typeface="+mn-lt"/>
                <a:cs typeface="Times New Roman" panose="02020603050405020304" pitchFamily="18" charset="0"/>
              </a:rPr>
              <a:t>eliminarea anomaliilor și afișarea setului curățat:</a:t>
            </a:r>
            <a:br>
              <a:rPr lang="it-IT" sz="2400" b="1" dirty="0">
                <a:solidFill>
                  <a:srgbClr val="2F5496"/>
                </a:solidFill>
                <a:latin typeface="+mn-lt"/>
                <a:cs typeface="Times New Roman" panose="02020603050405020304" pitchFamily="18" charset="0"/>
              </a:rPr>
            </a:br>
            <a:endParaRPr lang="ro-RO" sz="2400" b="1" dirty="0">
              <a:solidFill>
                <a:srgbClr val="2F5496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03C2D0E-B35E-46D2-AC88-102880C68F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0" y="1143000"/>
            <a:ext cx="5654433" cy="541000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664BB-E299-407F-8086-DA3B4A61A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4640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6A13-34B0-418D-8929-FB1643031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685407"/>
            <a:ext cx="10934700" cy="342939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2400" dirty="0"/>
              <a:t>Organizarea și curățarea datelor este un pas crucial în analiza statistică, pentru a asigura acuratețea și relevanța datelor utilizate. Aceasta implică următorii pași: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2400" dirty="0"/>
              <a:t>Identificarea valorilor lipsă</a:t>
            </a:r>
            <a:endParaRPr lang="en-US" sz="2400" dirty="0"/>
          </a:p>
          <a:p>
            <a:r>
              <a:rPr lang="ro-RO" sz="2400" dirty="0"/>
              <a:t>Eliminarea sau tratarea valorilor lipsă</a:t>
            </a:r>
            <a:endParaRPr lang="en-US" sz="2400" dirty="0"/>
          </a:p>
          <a:p>
            <a:r>
              <a:rPr lang="ro-RO" sz="2400" dirty="0"/>
              <a:t>Detectarea anomaliilor (</a:t>
            </a:r>
            <a:r>
              <a:rPr lang="ro-RO" sz="2400" dirty="0" err="1"/>
              <a:t>outliers</a:t>
            </a:r>
            <a:r>
              <a:rPr lang="ro-RO" sz="2400" dirty="0"/>
              <a:t>)</a:t>
            </a:r>
            <a:endParaRPr lang="en-US" sz="2400" dirty="0"/>
          </a:p>
          <a:p>
            <a:r>
              <a:rPr lang="ro-RO" sz="2400" dirty="0"/>
              <a:t>Tratarea anomaliilor</a:t>
            </a:r>
            <a:endParaRPr lang="en-US" sz="2400" dirty="0"/>
          </a:p>
          <a:p>
            <a:r>
              <a:rPr lang="ro-RO" sz="2400" dirty="0"/>
              <a:t>Standardizarea și normalizarea datelor (opțional)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1A7ED-82E5-490B-A7D6-07CC9EC5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0601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FA0EB-C87D-4E95-A69D-65BCEC1A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300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Identificarea valorilor lipsă</a:t>
            </a: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1838E-297F-48AB-BC99-FBFD07C0D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3</a:t>
            </a:fld>
            <a:endParaRPr lang="ro-RO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1E050F9-016F-44ED-9151-4B1C2815A1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4825" y="2071321"/>
            <a:ext cx="109537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Valorile lipsă pot fi identificate prin metode descriptive </a:t>
            </a:r>
            <a:endParaRPr lang="en-US" altLang="ro-RO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(ex. identificarea celulelor goale sau a valorilor NA în software-</a:t>
            </a:r>
            <a:r>
              <a:rPr kumimoji="0" lang="ro-RO" altLang="ro-RO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ul</a:t>
            </a: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statistic). </a:t>
            </a:r>
          </a:p>
        </p:txBody>
      </p:sp>
    </p:spTree>
    <p:extLst>
      <p:ext uri="{BB962C8B-B14F-4D97-AF65-F5344CB8AC3E}">
        <p14:creationId xmlns:p14="http://schemas.microsoft.com/office/powerpoint/2010/main" val="388132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60EB-D162-4205-8EAE-2FF71A76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200"/>
          </a:xfrm>
        </p:spPr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Eliminarea sau tratarea valorilor lipsă</a:t>
            </a: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2C56E-C77D-41A2-B252-B2FEE2CF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4</a:t>
            </a:fld>
            <a:endParaRPr lang="ro-RO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876BE9A-77B9-452E-A1D2-15319E3088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12937" y="1698983"/>
            <a:ext cx="1136612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altLang="ro-R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Eliminare:</a:t>
            </a: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Se elimină înregistrările incomplete dacă acestea reprezintă</a:t>
            </a:r>
            <a:endParaRPr kumimoji="0" lang="en-US" altLang="ro-RO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un procent nesemnificativ din totalul datelor.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altLang="ro-R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Imputare:</a:t>
            </a: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Valorile lipsă pot fi înlocuite utilizând metode precum: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Media, mediana sau modul variabilei respective.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Interpolarea liniară (pentru serii temporale).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Metode avansate, cum ar fi algoritmi de învățare automată (ex. imputarea prin regresie).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54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A343B-65CA-4935-8C6E-B2472A9E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Detectarea anomaliilor (</a:t>
            </a:r>
            <a:r>
              <a:rPr lang="ro-RO" sz="3600" b="1" dirty="0" err="1">
                <a:solidFill>
                  <a:srgbClr val="004274"/>
                </a:solidFill>
                <a:latin typeface="+mn-lt"/>
              </a:rPr>
              <a:t>outliers</a:t>
            </a:r>
            <a:r>
              <a:rPr lang="ro-RO" sz="3600" b="1" dirty="0">
                <a:solidFill>
                  <a:srgbClr val="004274"/>
                </a:solidFill>
                <a:latin typeface="+mn-lt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284C1-64CA-4B4D-9BEA-B555B42C3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Anomaliile pot fi identificate folosind:</a:t>
            </a:r>
            <a:endParaRPr lang="en-US" dirty="0"/>
          </a:p>
          <a:p>
            <a:r>
              <a:rPr lang="ro-RO" b="1" dirty="0"/>
              <a:t>Metode grafice:</a:t>
            </a:r>
            <a:r>
              <a:rPr lang="ro-RO" dirty="0"/>
              <a:t> </a:t>
            </a:r>
            <a:r>
              <a:rPr lang="ro-RO" dirty="0" err="1"/>
              <a:t>Boxplot</a:t>
            </a:r>
            <a:r>
              <a:rPr lang="ro-RO" dirty="0"/>
              <a:t>-uri, histograme sau diagrame </a:t>
            </a:r>
            <a:r>
              <a:rPr lang="ro-RO" dirty="0" err="1"/>
              <a:t>scatter</a:t>
            </a:r>
            <a:r>
              <a:rPr lang="ro-RO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o-RO" b="1" dirty="0"/>
              <a:t>Analize statistice:</a:t>
            </a:r>
            <a:r>
              <a:rPr lang="ro-RO" dirty="0"/>
              <a:t> Calcularea scorurilor Z, IQR (</a:t>
            </a:r>
            <a:r>
              <a:rPr lang="ro-RO" dirty="0" err="1"/>
              <a:t>interquartile</a:t>
            </a:r>
            <a:r>
              <a:rPr lang="ro-RO" dirty="0"/>
              <a:t> </a:t>
            </a:r>
            <a:r>
              <a:rPr lang="ro-RO" dirty="0" err="1"/>
              <a:t>range</a:t>
            </a:r>
            <a:r>
              <a:rPr lang="ro-RO" dirty="0"/>
              <a:t>) sau alte metode robuste.</a:t>
            </a: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94219-B129-43C2-AF3F-D428800A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9075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D1A92-DF0A-4599-9734-C5290288E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Tratarea anomaliilor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39DB6-531A-4D9A-BD51-BA5178977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Se decide păstrarea sau eliminarea anomaliilor în funcție de context:</a:t>
            </a:r>
            <a:endParaRPr lang="en-US" dirty="0"/>
          </a:p>
          <a:p>
            <a:r>
              <a:rPr lang="ro-RO" dirty="0"/>
              <a:t>Dacă reprezintă greșeli de măsurare, pot fi eliminate.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o-RO" dirty="0"/>
              <a:t>Dacă sunt rezultate valide, dar extreme, trebuie analizate suplimentar pentru a înțelege cauza.</a:t>
            </a: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40552-F7FC-4469-8F42-0AE63EA93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8229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34D50-F041-403D-871F-ACFF5BB69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Standardizarea și normalizarea datelor (opțional)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A4F81-7E3C-422D-84EB-6758A329F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7</a:t>
            </a:fld>
            <a:endParaRPr lang="ro-RO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242DBF7-60A8-45AB-A3A4-D59F60E035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71475" y="1302307"/>
            <a:ext cx="10776604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Standardizarea aduce datele la aceeași scală (ex. transformarea în scoruri Z).</a:t>
            </a:r>
            <a:endParaRPr kumimoji="0" lang="en-US" altLang="ro-RO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o-RO" altLang="ro-RO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Normalizarea transformă datele astfel încât să aibă valori între 0 și 1 sau să respecte</a:t>
            </a:r>
            <a:endParaRPr kumimoji="0" lang="en-US" altLang="ro-RO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 distribuție specifică</a:t>
            </a:r>
            <a:r>
              <a:rPr kumimoji="0" lang="ro-RO" altLang="ro-R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94596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C8BBF-2869-4555-8371-3874B678D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dirty="0"/>
              <a:t>Acești pași se pot realiza cu ajutorul software-urilor statistice precum R, </a:t>
            </a:r>
            <a:r>
              <a:rPr lang="ro-RO" sz="2400" dirty="0" err="1"/>
              <a:t>Python</a:t>
            </a:r>
            <a:r>
              <a:rPr lang="ro-RO" sz="2400" dirty="0"/>
              <a:t>, SPSS sau Excel, în funcție de complexitatea datelor și a metodelor necesare.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E2D44-8B8F-447E-80C3-3F181CEE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2897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E962D-4146-49E8-A4FF-934CD98EE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9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DEA188-781F-471C-9C16-9A3B4F975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503" y="856873"/>
            <a:ext cx="10135272" cy="56296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2A30E8-4BFA-4DAD-A1DA-B317852EE9C2}"/>
              </a:ext>
            </a:extLst>
          </p:cNvPr>
          <p:cNvSpPr txBox="1"/>
          <p:nvPr/>
        </p:nvSpPr>
        <p:spPr>
          <a:xfrm>
            <a:off x="413014" y="239892"/>
            <a:ext cx="1280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Exemplu</a:t>
            </a:r>
            <a:endParaRPr lang="ro-RO" sz="2400" b="1" dirty="0"/>
          </a:p>
        </p:txBody>
      </p:sp>
    </p:spTree>
    <p:extLst>
      <p:ext uri="{BB962C8B-B14F-4D97-AF65-F5344CB8AC3E}">
        <p14:creationId xmlns:p14="http://schemas.microsoft.com/office/powerpoint/2010/main" val="321033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8468</TotalTime>
  <Words>389</Words>
  <Application>Microsoft Office PowerPoint</Application>
  <PresentationFormat>Widescreen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Analiza statistică și vizualizarea datelor</vt:lpstr>
      <vt:lpstr>PowerPoint Presentation</vt:lpstr>
      <vt:lpstr>Identificarea valorilor lipsă</vt:lpstr>
      <vt:lpstr>Eliminarea sau tratarea valorilor lipsă</vt:lpstr>
      <vt:lpstr>Detectarea anomaliilor (outliers)</vt:lpstr>
      <vt:lpstr>Tratarea anomaliilor</vt:lpstr>
      <vt:lpstr>Standardizarea și normalizarea datelor (opțional)</vt:lpstr>
      <vt:lpstr>PowerPoint Presentation</vt:lpstr>
      <vt:lpstr>PowerPoint Presentation</vt:lpstr>
      <vt:lpstr>Identificarea și eliminarea valorilor lipsă</vt:lpstr>
      <vt:lpstr>2. Tratarea valorilor lipsă a) Eliminarea rândurilor cu valori lipsă</vt:lpstr>
      <vt:lpstr>b) Imputarea valorilor lipsă (media coloanei)</vt:lpstr>
      <vt:lpstr>3. Detectarea anomaliilor a) Vizualizare cu boxplot </vt:lpstr>
      <vt:lpstr>b) Identificarea outlierilor</vt:lpstr>
      <vt:lpstr>4. Tratarea anomaliilor eliminarea anomaliilor și afișarea setului curățat: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statistică a datelor</dc:title>
  <dc:creator>Galina Marusic</dc:creator>
  <cp:lastModifiedBy>Galina Marusic</cp:lastModifiedBy>
  <cp:revision>185</cp:revision>
  <dcterms:created xsi:type="dcterms:W3CDTF">2021-01-29T19:26:06Z</dcterms:created>
  <dcterms:modified xsi:type="dcterms:W3CDTF">2025-02-12T13:27:50Z</dcterms:modified>
</cp:coreProperties>
</file>