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8" r:id="rId2"/>
    <p:sldId id="361" r:id="rId3"/>
    <p:sldId id="372" r:id="rId4"/>
    <p:sldId id="373" r:id="rId5"/>
    <p:sldId id="374" r:id="rId6"/>
    <p:sldId id="375" r:id="rId7"/>
    <p:sldId id="376" r:id="rId8"/>
    <p:sldId id="377" r:id="rId9"/>
    <p:sldId id="379" r:id="rId10"/>
    <p:sldId id="380" r:id="rId11"/>
    <p:sldId id="381" r:id="rId12"/>
    <p:sldId id="382" r:id="rId13"/>
    <p:sldId id="383" r:id="rId14"/>
    <p:sldId id="384" r:id="rId15"/>
    <p:sldId id="385" r:id="rId16"/>
    <p:sldId id="386" r:id="rId17"/>
    <p:sldId id="387" r:id="rId18"/>
    <p:sldId id="388" r:id="rId19"/>
    <p:sldId id="389" r:id="rId20"/>
    <p:sldId id="390" r:id="rId21"/>
    <p:sldId id="391" r:id="rId22"/>
    <p:sldId id="392" r:id="rId23"/>
    <p:sldId id="393" r:id="rId24"/>
    <p:sldId id="394" r:id="rId25"/>
    <p:sldId id="395" r:id="rId26"/>
    <p:sldId id="396" r:id="rId27"/>
    <p:sldId id="397" r:id="rId28"/>
    <p:sldId id="398" r:id="rId29"/>
    <p:sldId id="399" r:id="rId30"/>
    <p:sldId id="400" r:id="rId31"/>
    <p:sldId id="401" r:id="rId32"/>
    <p:sldId id="405" r:id="rId33"/>
    <p:sldId id="406" r:id="rId34"/>
    <p:sldId id="404" r:id="rId35"/>
    <p:sldId id="407" r:id="rId36"/>
    <p:sldId id="414" r:id="rId37"/>
    <p:sldId id="419" r:id="rId38"/>
    <p:sldId id="418" r:id="rId39"/>
    <p:sldId id="416" r:id="rId40"/>
    <p:sldId id="417" r:id="rId41"/>
    <p:sldId id="408" r:id="rId42"/>
    <p:sldId id="409" r:id="rId43"/>
    <p:sldId id="410" r:id="rId44"/>
    <p:sldId id="411" r:id="rId45"/>
    <p:sldId id="412" r:id="rId46"/>
    <p:sldId id="413" r:id="rId47"/>
    <p:sldId id="420" r:id="rId48"/>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89A"/>
    <a:srgbClr val="007434"/>
    <a:srgbClr val="0053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07" autoAdjust="0"/>
  </p:normalViewPr>
  <p:slideViewPr>
    <p:cSldViewPr snapToGrid="0">
      <p:cViewPr varScale="1">
        <p:scale>
          <a:sx n="80" d="100"/>
          <a:sy n="80"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DC395-AD40-4877-A4DD-F968257ABEF3}" type="datetimeFigureOut">
              <a:rPr lang="ro-RO" smtClean="0"/>
              <a:t>15.04.2025</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9133A2-AE3F-4E0C-BBA7-DB784E49C8B6}" type="slidenum">
              <a:rPr lang="ro-RO" smtClean="0"/>
              <a:t>‹#›</a:t>
            </a:fld>
            <a:endParaRPr lang="ro-RO"/>
          </a:p>
        </p:txBody>
      </p:sp>
    </p:spTree>
    <p:extLst>
      <p:ext uri="{BB962C8B-B14F-4D97-AF65-F5344CB8AC3E}">
        <p14:creationId xmlns:p14="http://schemas.microsoft.com/office/powerpoint/2010/main" val="1694198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C4CC-328F-4D2F-B8CF-CCAE9A5A5C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50B7D266-3E5E-49FD-B64F-B8ADF4B2B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88ED94C5-3FFE-47EE-ABAC-BE641F0A6C97}"/>
              </a:ext>
            </a:extLst>
          </p:cNvPr>
          <p:cNvSpPr>
            <a:spLocks noGrp="1"/>
          </p:cNvSpPr>
          <p:nvPr>
            <p:ph type="dt" sz="half" idx="10"/>
          </p:nvPr>
        </p:nvSpPr>
        <p:spPr/>
        <p:txBody>
          <a:bodyPr/>
          <a:lstStyle/>
          <a:p>
            <a:fld id="{655B2F4C-7667-4AEA-AE1C-DB6095BFF6C6}" type="datetime1">
              <a:rPr lang="ro-RO" smtClean="0"/>
              <a:t>15.04.2025</a:t>
            </a:fld>
            <a:endParaRPr lang="ro-RO"/>
          </a:p>
        </p:txBody>
      </p:sp>
      <p:sp>
        <p:nvSpPr>
          <p:cNvPr id="5" name="Footer Placeholder 4">
            <a:extLst>
              <a:ext uri="{FF2B5EF4-FFF2-40B4-BE49-F238E27FC236}">
                <a16:creationId xmlns:a16="http://schemas.microsoft.com/office/drawing/2014/main" id="{251FEC97-958B-42F5-8E3C-B9B86D57B87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3789317-C302-4729-ADBE-40AEEC808EA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15101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F33A-5B24-49F0-A135-CEF1EA85DB05}"/>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353FD3CD-C61A-43D1-8CF0-BE3FA9C4DE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F68CAB9-DF37-473A-BF12-0A3A5D2CC5D1}"/>
              </a:ext>
            </a:extLst>
          </p:cNvPr>
          <p:cNvSpPr>
            <a:spLocks noGrp="1"/>
          </p:cNvSpPr>
          <p:nvPr>
            <p:ph type="dt" sz="half" idx="10"/>
          </p:nvPr>
        </p:nvSpPr>
        <p:spPr/>
        <p:txBody>
          <a:bodyPr/>
          <a:lstStyle/>
          <a:p>
            <a:fld id="{DA6EA561-EDEA-43B3-8ED5-AF555DCA293E}" type="datetime1">
              <a:rPr lang="ro-RO" smtClean="0"/>
              <a:t>15.04.2025</a:t>
            </a:fld>
            <a:endParaRPr lang="ro-RO"/>
          </a:p>
        </p:txBody>
      </p:sp>
      <p:sp>
        <p:nvSpPr>
          <p:cNvPr id="5" name="Footer Placeholder 4">
            <a:extLst>
              <a:ext uri="{FF2B5EF4-FFF2-40B4-BE49-F238E27FC236}">
                <a16:creationId xmlns:a16="http://schemas.microsoft.com/office/drawing/2014/main" id="{04992B19-CFB0-4CED-BE3F-5FC171559AE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7140771B-2544-46D4-AAA3-B5A39C9F5D46}"/>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97315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332FC2-6A35-499B-8DD5-5DCF7A68BE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9129EC2F-ECF4-4F2B-9916-F2F64EA65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CCF948D-C74A-4943-9929-78267EDFBFB2}"/>
              </a:ext>
            </a:extLst>
          </p:cNvPr>
          <p:cNvSpPr>
            <a:spLocks noGrp="1"/>
          </p:cNvSpPr>
          <p:nvPr>
            <p:ph type="dt" sz="half" idx="10"/>
          </p:nvPr>
        </p:nvSpPr>
        <p:spPr/>
        <p:txBody>
          <a:bodyPr/>
          <a:lstStyle/>
          <a:p>
            <a:fld id="{650B9FB2-E8F8-4140-ADB8-25EEA4420F8A}" type="datetime1">
              <a:rPr lang="ro-RO" smtClean="0"/>
              <a:t>15.04.2025</a:t>
            </a:fld>
            <a:endParaRPr lang="ro-RO"/>
          </a:p>
        </p:txBody>
      </p:sp>
      <p:sp>
        <p:nvSpPr>
          <p:cNvPr id="5" name="Footer Placeholder 4">
            <a:extLst>
              <a:ext uri="{FF2B5EF4-FFF2-40B4-BE49-F238E27FC236}">
                <a16:creationId xmlns:a16="http://schemas.microsoft.com/office/drawing/2014/main" id="{33A73975-151B-4731-8376-6A5D17D6BB45}"/>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CAC0205C-91A4-4CC0-BF34-7F4EAE7AFD5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073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2A49C-4181-4D93-9143-04EB1F43AA43}"/>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82D90991-4CC0-4C88-BAB6-0F42610E47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4EEF662D-3DC9-4140-8ED4-9552AFD74FD2}"/>
              </a:ext>
            </a:extLst>
          </p:cNvPr>
          <p:cNvSpPr>
            <a:spLocks noGrp="1"/>
          </p:cNvSpPr>
          <p:nvPr>
            <p:ph type="dt" sz="half" idx="10"/>
          </p:nvPr>
        </p:nvSpPr>
        <p:spPr/>
        <p:txBody>
          <a:bodyPr/>
          <a:lstStyle/>
          <a:p>
            <a:fld id="{806DFC01-C5F2-4271-9967-F1551C8DB64A}" type="datetime1">
              <a:rPr lang="ro-RO" smtClean="0"/>
              <a:t>15.04.2025</a:t>
            </a:fld>
            <a:endParaRPr lang="ro-RO"/>
          </a:p>
        </p:txBody>
      </p:sp>
      <p:sp>
        <p:nvSpPr>
          <p:cNvPr id="5" name="Footer Placeholder 4">
            <a:extLst>
              <a:ext uri="{FF2B5EF4-FFF2-40B4-BE49-F238E27FC236}">
                <a16:creationId xmlns:a16="http://schemas.microsoft.com/office/drawing/2014/main" id="{4B445BE3-3BC7-4766-B0BD-5EC8E5563CC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05C5B48-BB38-49E5-82D0-17262C831FD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17490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13E6-7D00-4D69-907D-A8CCB05B5D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75CED3EC-B2B2-4121-8D2C-4F7A0B41C2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DB093E-B795-422A-B6F8-9B814D21BF04}"/>
              </a:ext>
            </a:extLst>
          </p:cNvPr>
          <p:cNvSpPr>
            <a:spLocks noGrp="1"/>
          </p:cNvSpPr>
          <p:nvPr>
            <p:ph type="dt" sz="half" idx="10"/>
          </p:nvPr>
        </p:nvSpPr>
        <p:spPr/>
        <p:txBody>
          <a:bodyPr/>
          <a:lstStyle/>
          <a:p>
            <a:fld id="{38C25849-AE5B-4755-95BE-7B7AE0809E4C}" type="datetime1">
              <a:rPr lang="ro-RO" smtClean="0"/>
              <a:t>15.04.2025</a:t>
            </a:fld>
            <a:endParaRPr lang="ro-RO"/>
          </a:p>
        </p:txBody>
      </p:sp>
      <p:sp>
        <p:nvSpPr>
          <p:cNvPr id="5" name="Footer Placeholder 4">
            <a:extLst>
              <a:ext uri="{FF2B5EF4-FFF2-40B4-BE49-F238E27FC236}">
                <a16:creationId xmlns:a16="http://schemas.microsoft.com/office/drawing/2014/main" id="{F41CCD77-9B02-4CEF-9158-3E68E6D3720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612C63E1-B03C-46E9-91BA-B9C98444886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426452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CE4BB-B361-4937-A0ED-7FEB3E36F121}"/>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75BF04AC-78BD-4B7B-B0DB-66636B2CDE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5FE4D787-AF43-476B-AA08-3E190E3C62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D1E5142F-C76B-4439-AE23-EF2AD46B0FF7}"/>
              </a:ext>
            </a:extLst>
          </p:cNvPr>
          <p:cNvSpPr>
            <a:spLocks noGrp="1"/>
          </p:cNvSpPr>
          <p:nvPr>
            <p:ph type="dt" sz="half" idx="10"/>
          </p:nvPr>
        </p:nvSpPr>
        <p:spPr/>
        <p:txBody>
          <a:bodyPr/>
          <a:lstStyle/>
          <a:p>
            <a:fld id="{71625C9E-5646-4C8C-99F6-DAEE23A20561}" type="datetime1">
              <a:rPr lang="ro-RO" smtClean="0"/>
              <a:t>15.04.2025</a:t>
            </a:fld>
            <a:endParaRPr lang="ro-RO"/>
          </a:p>
        </p:txBody>
      </p:sp>
      <p:sp>
        <p:nvSpPr>
          <p:cNvPr id="6" name="Footer Placeholder 5">
            <a:extLst>
              <a:ext uri="{FF2B5EF4-FFF2-40B4-BE49-F238E27FC236}">
                <a16:creationId xmlns:a16="http://schemas.microsoft.com/office/drawing/2014/main" id="{BE3E9AAA-7F81-41FE-877D-D98B3AA20B04}"/>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BC154C7B-96EE-49D1-A86C-237EBD5F6E99}"/>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54687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393FA-D93F-468E-BDB9-8BD43C354F55}"/>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473EAF1C-5CB5-4082-A70F-FA79DA3913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7B7D10-9F23-46B2-86BF-3D3EB1F8C3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E4061F4E-03B3-42C4-BC44-1E100D8264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C9C4AB-F58D-4EB8-9975-9207D3FB54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3D44F2A0-39BF-488C-8007-378F2E20FEF3}"/>
              </a:ext>
            </a:extLst>
          </p:cNvPr>
          <p:cNvSpPr>
            <a:spLocks noGrp="1"/>
          </p:cNvSpPr>
          <p:nvPr>
            <p:ph type="dt" sz="half" idx="10"/>
          </p:nvPr>
        </p:nvSpPr>
        <p:spPr/>
        <p:txBody>
          <a:bodyPr/>
          <a:lstStyle/>
          <a:p>
            <a:fld id="{64F7F82A-AA40-406C-B1ED-7F5ABF7BCBCD}" type="datetime1">
              <a:rPr lang="ro-RO" smtClean="0"/>
              <a:t>15.04.2025</a:t>
            </a:fld>
            <a:endParaRPr lang="ro-RO"/>
          </a:p>
        </p:txBody>
      </p:sp>
      <p:sp>
        <p:nvSpPr>
          <p:cNvPr id="8" name="Footer Placeholder 7">
            <a:extLst>
              <a:ext uri="{FF2B5EF4-FFF2-40B4-BE49-F238E27FC236}">
                <a16:creationId xmlns:a16="http://schemas.microsoft.com/office/drawing/2014/main" id="{27DFEA71-F48E-44CA-832F-2E00ED7EC238}"/>
              </a:ext>
            </a:extLst>
          </p:cNvPr>
          <p:cNvSpPr>
            <a:spLocks noGrp="1"/>
          </p:cNvSpPr>
          <p:nvPr>
            <p:ph type="ftr" sz="quarter" idx="11"/>
          </p:nvPr>
        </p:nvSpPr>
        <p:spPr/>
        <p:txBody>
          <a:bodyPr/>
          <a:lstStyle/>
          <a:p>
            <a:endParaRPr lang="ro-RO"/>
          </a:p>
        </p:txBody>
      </p:sp>
      <p:sp>
        <p:nvSpPr>
          <p:cNvPr id="9" name="Slide Number Placeholder 8">
            <a:extLst>
              <a:ext uri="{FF2B5EF4-FFF2-40B4-BE49-F238E27FC236}">
                <a16:creationId xmlns:a16="http://schemas.microsoft.com/office/drawing/2014/main" id="{D2ECA2B9-7B0A-4382-96C4-339C6697A55E}"/>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12739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C72DC-E8C0-4427-8693-35C9815884F7}"/>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0D5414FD-EF62-476E-9A94-95554654CA6F}"/>
              </a:ext>
            </a:extLst>
          </p:cNvPr>
          <p:cNvSpPr>
            <a:spLocks noGrp="1"/>
          </p:cNvSpPr>
          <p:nvPr>
            <p:ph type="dt" sz="half" idx="10"/>
          </p:nvPr>
        </p:nvSpPr>
        <p:spPr/>
        <p:txBody>
          <a:bodyPr/>
          <a:lstStyle/>
          <a:p>
            <a:fld id="{CFF50A0A-6AFC-4B0D-8E30-F1E6CCFD8078}" type="datetime1">
              <a:rPr lang="ro-RO" smtClean="0"/>
              <a:t>15.04.2025</a:t>
            </a:fld>
            <a:endParaRPr lang="ro-RO"/>
          </a:p>
        </p:txBody>
      </p:sp>
      <p:sp>
        <p:nvSpPr>
          <p:cNvPr id="4" name="Footer Placeholder 3">
            <a:extLst>
              <a:ext uri="{FF2B5EF4-FFF2-40B4-BE49-F238E27FC236}">
                <a16:creationId xmlns:a16="http://schemas.microsoft.com/office/drawing/2014/main" id="{21CFF551-7391-4E35-9F57-862566F79FDD}"/>
              </a:ext>
            </a:extLst>
          </p:cNvPr>
          <p:cNvSpPr>
            <a:spLocks noGrp="1"/>
          </p:cNvSpPr>
          <p:nvPr>
            <p:ph type="ftr" sz="quarter" idx="11"/>
          </p:nvPr>
        </p:nvSpPr>
        <p:spPr/>
        <p:txBody>
          <a:bodyPr/>
          <a:lstStyle/>
          <a:p>
            <a:endParaRPr lang="ro-RO"/>
          </a:p>
        </p:txBody>
      </p:sp>
      <p:sp>
        <p:nvSpPr>
          <p:cNvPr id="5" name="Slide Number Placeholder 4">
            <a:extLst>
              <a:ext uri="{FF2B5EF4-FFF2-40B4-BE49-F238E27FC236}">
                <a16:creationId xmlns:a16="http://schemas.microsoft.com/office/drawing/2014/main" id="{A723FA1E-75E4-4799-98CC-A5DAF7BB239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45256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D8F454-363B-4175-826B-BCEC2F7DCA35}"/>
              </a:ext>
            </a:extLst>
          </p:cNvPr>
          <p:cNvSpPr>
            <a:spLocks noGrp="1"/>
          </p:cNvSpPr>
          <p:nvPr>
            <p:ph type="dt" sz="half" idx="10"/>
          </p:nvPr>
        </p:nvSpPr>
        <p:spPr/>
        <p:txBody>
          <a:bodyPr/>
          <a:lstStyle/>
          <a:p>
            <a:fld id="{6F5458EA-3865-44A6-BEA6-867D1F2C90EC}" type="datetime1">
              <a:rPr lang="ro-RO" smtClean="0"/>
              <a:t>15.04.2025</a:t>
            </a:fld>
            <a:endParaRPr lang="ro-RO"/>
          </a:p>
        </p:txBody>
      </p:sp>
      <p:sp>
        <p:nvSpPr>
          <p:cNvPr id="3" name="Footer Placeholder 2">
            <a:extLst>
              <a:ext uri="{FF2B5EF4-FFF2-40B4-BE49-F238E27FC236}">
                <a16:creationId xmlns:a16="http://schemas.microsoft.com/office/drawing/2014/main" id="{26297124-F453-44B1-9EF3-9364CF0C278D}"/>
              </a:ext>
            </a:extLst>
          </p:cNvPr>
          <p:cNvSpPr>
            <a:spLocks noGrp="1"/>
          </p:cNvSpPr>
          <p:nvPr>
            <p:ph type="ftr" sz="quarter" idx="11"/>
          </p:nvPr>
        </p:nvSpPr>
        <p:spPr/>
        <p:txBody>
          <a:bodyPr/>
          <a:lstStyle/>
          <a:p>
            <a:endParaRPr lang="ro-RO"/>
          </a:p>
        </p:txBody>
      </p:sp>
      <p:sp>
        <p:nvSpPr>
          <p:cNvPr id="4" name="Slide Number Placeholder 3">
            <a:extLst>
              <a:ext uri="{FF2B5EF4-FFF2-40B4-BE49-F238E27FC236}">
                <a16:creationId xmlns:a16="http://schemas.microsoft.com/office/drawing/2014/main" id="{E957E15B-B169-4DF7-A5C4-B0F07B1CB95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63123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4F3C-8E63-49DA-82E1-C0844BF6D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1ED89729-1820-497D-B318-4F31EA8ACC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2924CAFE-735C-482E-9139-70F769E2C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5D4983-4F78-4E43-81AD-7DFB1AA2A672}"/>
              </a:ext>
            </a:extLst>
          </p:cNvPr>
          <p:cNvSpPr>
            <a:spLocks noGrp="1"/>
          </p:cNvSpPr>
          <p:nvPr>
            <p:ph type="dt" sz="half" idx="10"/>
          </p:nvPr>
        </p:nvSpPr>
        <p:spPr/>
        <p:txBody>
          <a:bodyPr/>
          <a:lstStyle/>
          <a:p>
            <a:fld id="{4F0E3CDB-383F-4A00-A298-49FCE671258B}" type="datetime1">
              <a:rPr lang="ro-RO" smtClean="0"/>
              <a:t>15.04.2025</a:t>
            </a:fld>
            <a:endParaRPr lang="ro-RO"/>
          </a:p>
        </p:txBody>
      </p:sp>
      <p:sp>
        <p:nvSpPr>
          <p:cNvPr id="6" name="Footer Placeholder 5">
            <a:extLst>
              <a:ext uri="{FF2B5EF4-FFF2-40B4-BE49-F238E27FC236}">
                <a16:creationId xmlns:a16="http://schemas.microsoft.com/office/drawing/2014/main" id="{22C6D42B-7C5F-4066-A536-3060C000AEA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591B83A1-E09A-419F-B20B-7F03B29A534C}"/>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440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08FB1-3C6F-408C-9583-87F052D64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9CD4F82F-9489-4DC7-ACB8-DE73C68D43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2EBC78B8-3ACF-469C-B51B-5403112E1C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30553F-CABC-4A01-8C68-8CF252034232}"/>
              </a:ext>
            </a:extLst>
          </p:cNvPr>
          <p:cNvSpPr>
            <a:spLocks noGrp="1"/>
          </p:cNvSpPr>
          <p:nvPr>
            <p:ph type="dt" sz="half" idx="10"/>
          </p:nvPr>
        </p:nvSpPr>
        <p:spPr/>
        <p:txBody>
          <a:bodyPr/>
          <a:lstStyle/>
          <a:p>
            <a:fld id="{42FEE734-9E05-41DE-A590-9F6A3AB59C9B}" type="datetime1">
              <a:rPr lang="ro-RO" smtClean="0"/>
              <a:t>15.04.2025</a:t>
            </a:fld>
            <a:endParaRPr lang="ro-RO"/>
          </a:p>
        </p:txBody>
      </p:sp>
      <p:sp>
        <p:nvSpPr>
          <p:cNvPr id="6" name="Footer Placeholder 5">
            <a:extLst>
              <a:ext uri="{FF2B5EF4-FFF2-40B4-BE49-F238E27FC236}">
                <a16:creationId xmlns:a16="http://schemas.microsoft.com/office/drawing/2014/main" id="{54826777-18F7-4964-98F0-93548E0AD36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6C6438C8-FB4B-414A-97F7-56EEEA569E15}"/>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09987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6FFA6-C1A1-4833-8DA5-F10E7F703C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13A74F63-92CD-4EBA-8347-FD41EADC4E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D74BCD6-9690-4161-A9BB-69B382787C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B8D38-D4A8-4C12-9152-3E02F22E8081}" type="datetime1">
              <a:rPr lang="ro-RO" smtClean="0"/>
              <a:t>15.04.2025</a:t>
            </a:fld>
            <a:endParaRPr lang="ro-RO"/>
          </a:p>
        </p:txBody>
      </p:sp>
      <p:sp>
        <p:nvSpPr>
          <p:cNvPr id="5" name="Footer Placeholder 4">
            <a:extLst>
              <a:ext uri="{FF2B5EF4-FFF2-40B4-BE49-F238E27FC236}">
                <a16:creationId xmlns:a16="http://schemas.microsoft.com/office/drawing/2014/main" id="{A1AC90A5-8C41-465C-B758-938D03DEEA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a:extLst>
              <a:ext uri="{FF2B5EF4-FFF2-40B4-BE49-F238E27FC236}">
                <a16:creationId xmlns:a16="http://schemas.microsoft.com/office/drawing/2014/main" id="{A3824EFB-7D99-4271-9D94-54B1372394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4D8B6-DA12-4183-AA94-4DCB7F295F89}" type="slidenum">
              <a:rPr lang="ro-RO" smtClean="0"/>
              <a:t>‹#›</a:t>
            </a:fld>
            <a:endParaRPr lang="ro-RO"/>
          </a:p>
        </p:txBody>
      </p:sp>
    </p:spTree>
    <p:extLst>
      <p:ext uri="{BB962C8B-B14F-4D97-AF65-F5344CB8AC3E}">
        <p14:creationId xmlns:p14="http://schemas.microsoft.com/office/powerpoint/2010/main" val="140109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07568" y="1052737"/>
            <a:ext cx="7772400" cy="1008112"/>
          </a:xfrm>
        </p:spPr>
        <p:txBody>
          <a:bodyPr>
            <a:normAutofit fontScale="90000"/>
          </a:bodyPr>
          <a:lstStyle/>
          <a:p>
            <a:r>
              <a:rPr lang="ro-RO" sz="4000" b="1" dirty="0">
                <a:latin typeface="+mn-lt"/>
              </a:rPr>
              <a:t>Analiza statistică și vizualizarea datelor</a:t>
            </a:r>
            <a:endParaRPr lang="en-US" sz="4000" b="1" dirty="0"/>
          </a:p>
        </p:txBody>
      </p:sp>
      <p:sp>
        <p:nvSpPr>
          <p:cNvPr id="3" name="Подзаголовок 2"/>
          <p:cNvSpPr>
            <a:spLocks noGrp="1"/>
          </p:cNvSpPr>
          <p:nvPr>
            <p:ph type="subTitle" idx="1"/>
          </p:nvPr>
        </p:nvSpPr>
        <p:spPr>
          <a:xfrm>
            <a:off x="838201" y="2420888"/>
            <a:ext cx="10658474" cy="4146599"/>
          </a:xfrm>
        </p:spPr>
        <p:txBody>
          <a:bodyPr>
            <a:normAutofit fontScale="92500" lnSpcReduction="10000"/>
          </a:bodyPr>
          <a:lstStyle/>
          <a:p>
            <a:r>
              <a:rPr lang="ro-RO" sz="2800" b="1" dirty="0"/>
              <a:t>Prelegere nr. </a:t>
            </a:r>
            <a:r>
              <a:rPr lang="en-US" sz="2800" b="1" dirty="0"/>
              <a:t>1</a:t>
            </a:r>
            <a:r>
              <a:rPr lang="ro-RO" sz="2800" b="1" dirty="0"/>
              <a:t>2</a:t>
            </a:r>
            <a:r>
              <a:rPr lang="en-US" sz="2800" b="1" dirty="0"/>
              <a:t>-1</a:t>
            </a:r>
            <a:r>
              <a:rPr lang="ro-RO" sz="2800" b="1" dirty="0"/>
              <a:t>3</a:t>
            </a:r>
            <a:endParaRPr lang="ru-RU" sz="2800" b="1" dirty="0"/>
          </a:p>
          <a:p>
            <a:pPr>
              <a:lnSpc>
                <a:spcPct val="100000"/>
              </a:lnSpc>
            </a:pPr>
            <a:r>
              <a:rPr lang="en-US" sz="3600" b="1" dirty="0" err="1">
                <a:solidFill>
                  <a:srgbClr val="004274"/>
                </a:solidFill>
              </a:rPr>
              <a:t>Testarea</a:t>
            </a:r>
            <a:r>
              <a:rPr lang="en-US" sz="3600" b="1" dirty="0">
                <a:solidFill>
                  <a:srgbClr val="004274"/>
                </a:solidFill>
              </a:rPr>
              <a:t> </a:t>
            </a:r>
            <a:r>
              <a:rPr lang="en-US" sz="3600" b="1" dirty="0" err="1">
                <a:solidFill>
                  <a:srgbClr val="004274"/>
                </a:solidFill>
              </a:rPr>
              <a:t>ipotezelor</a:t>
            </a:r>
            <a:r>
              <a:rPr lang="en-US" sz="3600" b="1" dirty="0">
                <a:solidFill>
                  <a:srgbClr val="004274"/>
                </a:solidFill>
              </a:rPr>
              <a:t> </a:t>
            </a:r>
            <a:r>
              <a:rPr lang="en-US" sz="3600" b="1" dirty="0" err="1">
                <a:solidFill>
                  <a:srgbClr val="004274"/>
                </a:solidFill>
              </a:rPr>
              <a:t>statistice</a:t>
            </a:r>
            <a:r>
              <a:rPr lang="en-US" sz="3600" b="1" dirty="0">
                <a:solidFill>
                  <a:srgbClr val="004274"/>
                </a:solidFill>
              </a:rPr>
              <a:t>.</a:t>
            </a:r>
            <a:endParaRPr lang="ro-RO" sz="3600" b="1" dirty="0">
              <a:solidFill>
                <a:srgbClr val="004274"/>
              </a:solidFill>
            </a:endParaRPr>
          </a:p>
          <a:p>
            <a:pPr>
              <a:lnSpc>
                <a:spcPct val="100000"/>
              </a:lnSpc>
            </a:pPr>
            <a:r>
              <a:rPr lang="en-US" sz="3600" b="1" dirty="0">
                <a:solidFill>
                  <a:srgbClr val="004274"/>
                </a:solidFill>
              </a:rPr>
              <a:t>Teste </a:t>
            </a:r>
            <a:r>
              <a:rPr lang="en-US" sz="3600" b="1" dirty="0" err="1">
                <a:solidFill>
                  <a:srgbClr val="004274"/>
                </a:solidFill>
              </a:rPr>
              <a:t>statistice</a:t>
            </a:r>
            <a:r>
              <a:rPr lang="en-US" sz="3600" b="1" dirty="0">
                <a:solidFill>
                  <a:srgbClr val="004274"/>
                </a:solidFill>
              </a:rPr>
              <a:t> </a:t>
            </a:r>
            <a:r>
              <a:rPr lang="en-US" sz="3600" b="1" dirty="0" err="1">
                <a:solidFill>
                  <a:srgbClr val="004274"/>
                </a:solidFill>
              </a:rPr>
              <a:t>parametrice</a:t>
            </a:r>
            <a:r>
              <a:rPr lang="en-US" sz="3600" b="1" dirty="0">
                <a:solidFill>
                  <a:srgbClr val="004274"/>
                </a:solidFill>
              </a:rPr>
              <a:t> </a:t>
            </a:r>
            <a:r>
              <a:rPr lang="ro-RO" sz="3600" b="1" dirty="0">
                <a:solidFill>
                  <a:srgbClr val="004274"/>
                </a:solidFill>
              </a:rPr>
              <a:t>și </a:t>
            </a:r>
            <a:endParaRPr lang="en-US" sz="3600" b="1" dirty="0">
              <a:solidFill>
                <a:srgbClr val="004274"/>
              </a:solidFill>
            </a:endParaRPr>
          </a:p>
          <a:p>
            <a:pPr>
              <a:lnSpc>
                <a:spcPct val="100000"/>
              </a:lnSpc>
            </a:pPr>
            <a:r>
              <a:rPr lang="ro-RO" sz="3600" b="1" dirty="0">
                <a:solidFill>
                  <a:srgbClr val="004274"/>
                </a:solidFill>
              </a:rPr>
              <a:t>ne</a:t>
            </a:r>
            <a:r>
              <a:rPr lang="en-US" sz="3600" b="1" dirty="0" err="1">
                <a:solidFill>
                  <a:srgbClr val="004274"/>
                </a:solidFill>
              </a:rPr>
              <a:t>parametrice</a:t>
            </a:r>
            <a:endParaRPr lang="en-US" sz="2800" b="1" dirty="0">
              <a:solidFill>
                <a:srgbClr val="004274"/>
              </a:solidFill>
            </a:endParaRPr>
          </a:p>
          <a:p>
            <a:endParaRPr lang="en-US" sz="2800" b="1" dirty="0">
              <a:solidFill>
                <a:srgbClr val="004274"/>
              </a:solidFill>
            </a:endParaRPr>
          </a:p>
          <a:p>
            <a:pPr algn="r"/>
            <a:endParaRPr lang="ru-RU" sz="2800" b="1" dirty="0">
              <a:solidFill>
                <a:srgbClr val="004274"/>
              </a:solidFill>
            </a:endParaRPr>
          </a:p>
          <a:p>
            <a:r>
              <a:rPr lang="ro-RO" sz="2800" b="1" dirty="0"/>
              <a:t>Titularul cursului </a:t>
            </a:r>
            <a:r>
              <a:rPr lang="en-US" sz="2800" b="1" dirty="0">
                <a:solidFill>
                  <a:srgbClr val="004274"/>
                </a:solidFill>
              </a:rPr>
              <a:t>conf. univ. dr. Galina Marusic</a:t>
            </a:r>
            <a:endParaRPr lang="ro-RO" sz="2800" b="1" dirty="0">
              <a:solidFill>
                <a:srgbClr val="004274"/>
              </a:solidFill>
            </a:endParaRPr>
          </a:p>
          <a:p>
            <a:pPr defTabSz="685800">
              <a:lnSpc>
                <a:spcPct val="130000"/>
              </a:lnSpc>
              <a:spcBef>
                <a:spcPct val="0"/>
              </a:spcBef>
            </a:pPr>
            <a:endParaRPr lang="ro-RO" sz="1200" b="1" dirty="0"/>
          </a:p>
          <a:p>
            <a:pPr defTabSz="685800">
              <a:lnSpc>
                <a:spcPct val="130000"/>
              </a:lnSpc>
              <a:spcBef>
                <a:spcPct val="0"/>
              </a:spcBef>
            </a:pPr>
            <a:r>
              <a:rPr lang="en-US" b="1" dirty="0"/>
              <a:t>Chi</a:t>
            </a:r>
            <a:r>
              <a:rPr lang="ro-RO" b="1" dirty="0" err="1"/>
              <a:t>șinău</a:t>
            </a:r>
            <a:r>
              <a:rPr lang="ro-RO" b="1" dirty="0"/>
              <a:t>, 2025</a:t>
            </a:r>
            <a:endParaRPr lang="ru-RU" b="1" dirty="0"/>
          </a:p>
          <a:p>
            <a:pPr algn="r"/>
            <a:endParaRPr lang="ro-RO" sz="2800" b="1" dirty="0">
              <a:solidFill>
                <a:srgbClr val="004274"/>
              </a:solidFill>
            </a:endParaRPr>
          </a:p>
          <a:p>
            <a:pPr algn="r"/>
            <a:endParaRPr lang="en-US" sz="2800" b="1" dirty="0"/>
          </a:p>
        </p:txBody>
      </p:sp>
      <p:pic>
        <p:nvPicPr>
          <p:cNvPr id="4" name="Picture 3">
            <a:extLst>
              <a:ext uri="{FF2B5EF4-FFF2-40B4-BE49-F238E27FC236}">
                <a16:creationId xmlns:a16="http://schemas.microsoft.com/office/drawing/2014/main" id="{CF76B9AE-472B-4E60-876C-83F7FA7DEA7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919536" y="290513"/>
            <a:ext cx="2532380" cy="579120"/>
          </a:xfrm>
          <a:prstGeom prst="rect">
            <a:avLst/>
          </a:prstGeom>
        </p:spPr>
      </p:pic>
      <p:sp>
        <p:nvSpPr>
          <p:cNvPr id="5" name="Slide Number Placeholder 4">
            <a:extLst>
              <a:ext uri="{FF2B5EF4-FFF2-40B4-BE49-F238E27FC236}">
                <a16:creationId xmlns:a16="http://schemas.microsoft.com/office/drawing/2014/main" id="{13D71D50-8D64-4151-8117-A41DEBBF40C9}"/>
              </a:ext>
            </a:extLst>
          </p:cNvPr>
          <p:cNvSpPr>
            <a:spLocks noGrp="1"/>
          </p:cNvSpPr>
          <p:nvPr>
            <p:ph type="sldNum" sz="quarter" idx="12"/>
          </p:nvPr>
        </p:nvSpPr>
        <p:spPr/>
        <p:txBody>
          <a:bodyPr/>
          <a:lstStyle/>
          <a:p>
            <a:fld id="{B19B0651-EE4F-4900-A07F-96A6BFA9D0F0}" type="slidenum">
              <a:rPr lang="ru-RU" smtClean="0"/>
              <a:t>1</a:t>
            </a:fld>
            <a:endParaRPr lang="ru-RU"/>
          </a:p>
        </p:txBody>
      </p:sp>
    </p:spTree>
    <p:extLst>
      <p:ext uri="{BB962C8B-B14F-4D97-AF65-F5344CB8AC3E}">
        <p14:creationId xmlns:p14="http://schemas.microsoft.com/office/powerpoint/2010/main" val="98066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68648-05B7-4E55-B4EA-6F90576F0DD2}"/>
              </a:ext>
            </a:extLst>
          </p:cNvPr>
          <p:cNvSpPr>
            <a:spLocks noGrp="1"/>
          </p:cNvSpPr>
          <p:nvPr>
            <p:ph type="title"/>
          </p:nvPr>
        </p:nvSpPr>
        <p:spPr>
          <a:xfrm>
            <a:off x="838200" y="365125"/>
            <a:ext cx="10515600" cy="1025525"/>
          </a:xfrm>
        </p:spPr>
        <p:txBody>
          <a:bodyPr/>
          <a:lstStyle/>
          <a:p>
            <a:pPr algn="ctr"/>
            <a:r>
              <a:rPr lang="ro-RO" sz="3200" b="1" dirty="0">
                <a:solidFill>
                  <a:srgbClr val="004274"/>
                </a:solidFill>
                <a:latin typeface="+mn-lt"/>
              </a:rPr>
              <a:t>Testul t-Student pentru eșantioane independente</a:t>
            </a:r>
          </a:p>
        </p:txBody>
      </p:sp>
      <p:sp>
        <p:nvSpPr>
          <p:cNvPr id="3" name="Content Placeholder 2">
            <a:extLst>
              <a:ext uri="{FF2B5EF4-FFF2-40B4-BE49-F238E27FC236}">
                <a16:creationId xmlns:a16="http://schemas.microsoft.com/office/drawing/2014/main" id="{EB4066CC-864F-49A8-A69A-FC8034A3850E}"/>
              </a:ext>
            </a:extLst>
          </p:cNvPr>
          <p:cNvSpPr>
            <a:spLocks noGrp="1"/>
          </p:cNvSpPr>
          <p:nvPr>
            <p:ph idx="1"/>
          </p:nvPr>
        </p:nvSpPr>
        <p:spPr>
          <a:xfrm>
            <a:off x="838200" y="1460500"/>
            <a:ext cx="10515600" cy="3463925"/>
          </a:xfrm>
        </p:spPr>
        <p:txBody>
          <a:bodyPr/>
          <a:lstStyle/>
          <a:p>
            <a:pPr marL="0" indent="0">
              <a:lnSpc>
                <a:spcPct val="107000"/>
              </a:lnSpc>
              <a:spcAft>
                <a:spcPts val="800"/>
              </a:spcAft>
              <a:buNone/>
            </a:pPr>
            <a:r>
              <a:rPr lang="ro-RO" sz="2400" dirty="0">
                <a:effectLst/>
                <a:ea typeface="Times New Roman" panose="02020603050405020304" pitchFamily="18" charset="0"/>
                <a:cs typeface="Times New Roman" panose="02020603050405020304" pitchFamily="18" charset="0"/>
              </a:rPr>
              <a:t>Este utilizat pentru a compara mediile a două grupuri independente. De exemplu, dacă dorim să comparăm concentrațiile de azot de amoniu din două râuri diferite pentru a determina dacă există diferențe semnificative între ele.</a:t>
            </a:r>
            <a:endParaRPr lang="ro-RO" sz="24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Ipoteza nulă (H₀)</a:t>
            </a:r>
            <a:r>
              <a:rPr lang="ro-RO" sz="2400" dirty="0">
                <a:effectLst/>
                <a:ea typeface="Times New Roman" panose="02020603050405020304" pitchFamily="18" charset="0"/>
                <a:cs typeface="Times New Roman" panose="02020603050405020304" pitchFamily="18" charset="0"/>
              </a:rPr>
              <a:t>: Nu există diferență semnificativă între mediile celor două grupuri.</a:t>
            </a:r>
            <a:endParaRPr lang="ro-RO" sz="24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Ipoteza alternativă (H₁)</a:t>
            </a:r>
            <a:r>
              <a:rPr lang="ro-RO" sz="2400" dirty="0">
                <a:effectLst/>
                <a:ea typeface="Times New Roman" panose="02020603050405020304" pitchFamily="18" charset="0"/>
                <a:cs typeface="Times New Roman" panose="02020603050405020304" pitchFamily="18" charset="0"/>
              </a:rPr>
              <a:t>: Există o diferență semnificativă între mediile celor două grupuri.</a:t>
            </a:r>
            <a:endParaRPr lang="ro-RO" sz="24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C29CF90-1702-492C-A6D9-1E2B19680070}"/>
              </a:ext>
            </a:extLst>
          </p:cNvPr>
          <p:cNvSpPr>
            <a:spLocks noGrp="1"/>
          </p:cNvSpPr>
          <p:nvPr>
            <p:ph type="sldNum" sz="quarter" idx="12"/>
          </p:nvPr>
        </p:nvSpPr>
        <p:spPr/>
        <p:txBody>
          <a:bodyPr/>
          <a:lstStyle/>
          <a:p>
            <a:fld id="{3C14D8B6-DA12-4183-AA94-4DCB7F295F89}" type="slidenum">
              <a:rPr lang="ro-RO" smtClean="0"/>
              <a:t>10</a:t>
            </a:fld>
            <a:endParaRPr lang="ro-RO"/>
          </a:p>
        </p:txBody>
      </p:sp>
    </p:spTree>
    <p:extLst>
      <p:ext uri="{BB962C8B-B14F-4D97-AF65-F5344CB8AC3E}">
        <p14:creationId xmlns:p14="http://schemas.microsoft.com/office/powerpoint/2010/main" val="1949424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267B9-D5CD-458D-8FB4-D1125964D9E0}"/>
              </a:ext>
            </a:extLst>
          </p:cNvPr>
          <p:cNvSpPr>
            <a:spLocks noGrp="1"/>
          </p:cNvSpPr>
          <p:nvPr>
            <p:ph type="title"/>
          </p:nvPr>
        </p:nvSpPr>
        <p:spPr>
          <a:xfrm>
            <a:off x="838200" y="196849"/>
            <a:ext cx="10515600" cy="968375"/>
          </a:xfrm>
        </p:spPr>
        <p:txBody>
          <a:bodyPr/>
          <a:lstStyle/>
          <a:p>
            <a:pPr algn="ctr"/>
            <a:r>
              <a:rPr lang="ro-RO" sz="3200" b="1" dirty="0">
                <a:solidFill>
                  <a:srgbClr val="004274"/>
                </a:solidFill>
                <a:latin typeface="+mn-lt"/>
              </a:rPr>
              <a:t>Testul ANOVA (Analiza Varianței)</a:t>
            </a:r>
          </a:p>
        </p:txBody>
      </p:sp>
      <p:sp>
        <p:nvSpPr>
          <p:cNvPr id="3" name="Content Placeholder 2">
            <a:extLst>
              <a:ext uri="{FF2B5EF4-FFF2-40B4-BE49-F238E27FC236}">
                <a16:creationId xmlns:a16="http://schemas.microsoft.com/office/drawing/2014/main" id="{F0A18447-B45C-4374-A733-89CE6DEB08FC}"/>
              </a:ext>
            </a:extLst>
          </p:cNvPr>
          <p:cNvSpPr>
            <a:spLocks noGrp="1"/>
          </p:cNvSpPr>
          <p:nvPr>
            <p:ph idx="1"/>
          </p:nvPr>
        </p:nvSpPr>
        <p:spPr>
          <a:xfrm>
            <a:off x="390525" y="1165224"/>
            <a:ext cx="11496675" cy="5011739"/>
          </a:xfrm>
        </p:spPr>
        <p:txBody>
          <a:bodyPr/>
          <a:lstStyle/>
          <a:p>
            <a:pPr marL="0" indent="0">
              <a:buNone/>
            </a:pPr>
            <a:r>
              <a:rPr lang="ro-RO" sz="2000" dirty="0">
                <a:effectLst/>
                <a:ea typeface="Times New Roman" panose="02020603050405020304" pitchFamily="18" charset="0"/>
                <a:cs typeface="Times New Roman" panose="02020603050405020304" pitchFamily="18" charset="0"/>
              </a:rPr>
              <a:t>Testul ANOVA (</a:t>
            </a:r>
            <a:r>
              <a:rPr lang="ro-RO" sz="2000" dirty="0" err="1">
                <a:effectLst/>
                <a:ea typeface="Times New Roman" panose="02020603050405020304" pitchFamily="18" charset="0"/>
                <a:cs typeface="Times New Roman" panose="02020603050405020304" pitchFamily="18" charset="0"/>
              </a:rPr>
              <a:t>Analysis</a:t>
            </a:r>
            <a:r>
              <a:rPr lang="ro-RO" sz="2000" dirty="0">
                <a:effectLst/>
                <a:ea typeface="Times New Roman" panose="02020603050405020304" pitchFamily="18" charset="0"/>
                <a:cs typeface="Times New Roman" panose="02020603050405020304" pitchFamily="18" charset="0"/>
              </a:rPr>
              <a:t> of </a:t>
            </a:r>
            <a:r>
              <a:rPr lang="ro-RO" sz="2000" dirty="0" err="1">
                <a:effectLst/>
                <a:ea typeface="Times New Roman" panose="02020603050405020304" pitchFamily="18" charset="0"/>
                <a:cs typeface="Times New Roman" panose="02020603050405020304" pitchFamily="18" charset="0"/>
              </a:rPr>
              <a:t>Variance</a:t>
            </a:r>
            <a:r>
              <a:rPr lang="ro-RO" sz="2000" dirty="0">
                <a:effectLst/>
                <a:ea typeface="Times New Roman" panose="02020603050405020304" pitchFamily="18" charset="0"/>
                <a:cs typeface="Times New Roman" panose="02020603050405020304" pitchFamily="18" charset="0"/>
              </a:rPr>
              <a:t>) este utilizat pentru a compara mediile a mai mult de două grupuri pentru a verifica dacă există diferențe semnificative între ele. Testul ANOVA este o extindere a testului t-Student pentru mai multe grupuri. Acesta analizează variabilitatea totală a unui set de date și determină în ce măsură aceasta poate fi explicată de factorii specifici care sunt comparați.</a:t>
            </a:r>
            <a:endParaRPr lang="ro-RO" sz="20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2000" b="1" dirty="0">
                <a:effectLst/>
                <a:ea typeface="Times New Roman" panose="02020603050405020304" pitchFamily="18" charset="0"/>
                <a:cs typeface="Times New Roman" panose="02020603050405020304" pitchFamily="18" charset="0"/>
              </a:rPr>
              <a:t>Tipuri de ANOVA:</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000" b="1" dirty="0">
                <a:effectLst/>
                <a:ea typeface="Times New Roman" panose="02020603050405020304" pitchFamily="18" charset="0"/>
                <a:cs typeface="Times New Roman" panose="02020603050405020304" pitchFamily="18" charset="0"/>
              </a:rPr>
              <a:t>ANOVA unidirecțională</a:t>
            </a:r>
            <a:r>
              <a:rPr lang="ro-RO" sz="2000" dirty="0">
                <a:effectLst/>
                <a:ea typeface="Times New Roman" panose="02020603050405020304" pitchFamily="18" charset="0"/>
                <a:cs typeface="Times New Roman" panose="02020603050405020304" pitchFamily="18" charset="0"/>
              </a:rPr>
              <a:t>: Se utilizează pentru a compara mediile a trei sau mai multe grupuri într-un singur factor.</a:t>
            </a:r>
            <a:endParaRPr lang="ro-RO" sz="2000"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sz="2000" dirty="0">
                <a:effectLst/>
                <a:ea typeface="Times New Roman" panose="02020603050405020304" pitchFamily="18" charset="0"/>
                <a:cs typeface="Times New Roman" panose="02020603050405020304" pitchFamily="18" charset="0"/>
              </a:rPr>
              <a:t>Exemplu: Compararea concentrațiilor de azot de amoniu între mai multe râuri.</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000" b="1" dirty="0">
                <a:effectLst/>
                <a:ea typeface="Times New Roman" panose="02020603050405020304" pitchFamily="18" charset="0"/>
                <a:cs typeface="Times New Roman" panose="02020603050405020304" pitchFamily="18" charset="0"/>
              </a:rPr>
              <a:t>ANOVA bidirecțională</a:t>
            </a:r>
            <a:r>
              <a:rPr lang="ro-RO" sz="2000" dirty="0">
                <a:effectLst/>
                <a:ea typeface="Times New Roman" panose="02020603050405020304" pitchFamily="18" charset="0"/>
                <a:cs typeface="Times New Roman" panose="02020603050405020304" pitchFamily="18" charset="0"/>
              </a:rPr>
              <a:t>: Se utilizează pentru a analiza efectele a două variabile independente asupra unei variabile dependente, precum și interacțiunile dintre acestea.</a:t>
            </a:r>
            <a:endParaRPr lang="ro-RO" sz="2000"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sz="2000" dirty="0">
                <a:effectLst/>
                <a:ea typeface="Times New Roman" panose="02020603050405020304" pitchFamily="18" charset="0"/>
                <a:cs typeface="Times New Roman" panose="02020603050405020304" pitchFamily="18" charset="0"/>
              </a:rPr>
              <a:t>Exemplu: Compararea concentrațiilor de azot de amoniu în funcție de sezon și locație.</a:t>
            </a:r>
            <a:endParaRPr lang="ro-RO" sz="20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6DA886F3-73C5-45FF-B0A9-AA96DB7062C7}"/>
              </a:ext>
            </a:extLst>
          </p:cNvPr>
          <p:cNvSpPr>
            <a:spLocks noGrp="1"/>
          </p:cNvSpPr>
          <p:nvPr>
            <p:ph type="sldNum" sz="quarter" idx="12"/>
          </p:nvPr>
        </p:nvSpPr>
        <p:spPr/>
        <p:txBody>
          <a:bodyPr/>
          <a:lstStyle/>
          <a:p>
            <a:fld id="{3C14D8B6-DA12-4183-AA94-4DCB7F295F89}" type="slidenum">
              <a:rPr lang="ro-RO" smtClean="0"/>
              <a:t>11</a:t>
            </a:fld>
            <a:endParaRPr lang="ro-RO"/>
          </a:p>
        </p:txBody>
      </p:sp>
    </p:spTree>
    <p:extLst>
      <p:ext uri="{BB962C8B-B14F-4D97-AF65-F5344CB8AC3E}">
        <p14:creationId xmlns:p14="http://schemas.microsoft.com/office/powerpoint/2010/main" val="95833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3D3FC2-4F3F-433B-B8C1-C8798899FE11}"/>
              </a:ext>
            </a:extLst>
          </p:cNvPr>
          <p:cNvSpPr>
            <a:spLocks noGrp="1"/>
          </p:cNvSpPr>
          <p:nvPr>
            <p:ph idx="1"/>
          </p:nvPr>
        </p:nvSpPr>
        <p:spPr>
          <a:xfrm>
            <a:off x="552450" y="1371601"/>
            <a:ext cx="10801350" cy="2457450"/>
          </a:xfrm>
        </p:spPr>
        <p:txBody>
          <a:bodyPr/>
          <a:lstStyle/>
          <a:p>
            <a:pPr marL="0" indent="0">
              <a:lnSpc>
                <a:spcPct val="107000"/>
              </a:lnSpc>
              <a:spcAft>
                <a:spcPts val="800"/>
              </a:spcAft>
              <a:buNone/>
            </a:pPr>
            <a:r>
              <a:rPr lang="ro-RO" sz="2400" b="1" dirty="0">
                <a:effectLst/>
                <a:ea typeface="Times New Roman" panose="02020603050405020304" pitchFamily="18" charset="0"/>
                <a:cs typeface="Times New Roman" panose="02020603050405020304" pitchFamily="18" charset="0"/>
              </a:rPr>
              <a:t>Ipoteze:</a:t>
            </a:r>
            <a:endParaRPr lang="ro-RO" sz="24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Ipoteza nulă (H₀)</a:t>
            </a:r>
            <a:r>
              <a:rPr lang="ro-RO" sz="2400" dirty="0">
                <a:effectLst/>
                <a:ea typeface="Times New Roman" panose="02020603050405020304" pitchFamily="18" charset="0"/>
                <a:cs typeface="Times New Roman" panose="02020603050405020304" pitchFamily="18" charset="0"/>
              </a:rPr>
              <a:t>: Toate grupurile au aceeași medie.</a:t>
            </a:r>
            <a:endParaRPr lang="ro-RO" sz="24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Ipoteza alternativă (H₁)</a:t>
            </a:r>
            <a:r>
              <a:rPr lang="ro-RO" sz="2400" dirty="0">
                <a:effectLst/>
                <a:ea typeface="Times New Roman" panose="02020603050405020304" pitchFamily="18" charset="0"/>
                <a:cs typeface="Times New Roman" panose="02020603050405020304" pitchFamily="18" charset="0"/>
              </a:rPr>
              <a:t>: Cel puțin două grupuri au medii semnificativ diferite.</a:t>
            </a:r>
            <a:endParaRPr lang="ro-RO" sz="24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B569312-AA61-495E-A50B-8EC21B7CD94D}"/>
              </a:ext>
            </a:extLst>
          </p:cNvPr>
          <p:cNvSpPr>
            <a:spLocks noGrp="1"/>
          </p:cNvSpPr>
          <p:nvPr>
            <p:ph type="sldNum" sz="quarter" idx="12"/>
          </p:nvPr>
        </p:nvSpPr>
        <p:spPr/>
        <p:txBody>
          <a:bodyPr/>
          <a:lstStyle/>
          <a:p>
            <a:fld id="{3C14D8B6-DA12-4183-AA94-4DCB7F295F89}" type="slidenum">
              <a:rPr lang="ro-RO" smtClean="0"/>
              <a:t>12</a:t>
            </a:fld>
            <a:endParaRPr lang="ro-RO"/>
          </a:p>
        </p:txBody>
      </p:sp>
    </p:spTree>
    <p:extLst>
      <p:ext uri="{BB962C8B-B14F-4D97-AF65-F5344CB8AC3E}">
        <p14:creationId xmlns:p14="http://schemas.microsoft.com/office/powerpoint/2010/main" val="747412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6FD65-29F7-434E-BB15-D050BE727DD7}"/>
              </a:ext>
            </a:extLst>
          </p:cNvPr>
          <p:cNvSpPr>
            <a:spLocks noGrp="1"/>
          </p:cNvSpPr>
          <p:nvPr>
            <p:ph type="title"/>
          </p:nvPr>
        </p:nvSpPr>
        <p:spPr>
          <a:xfrm>
            <a:off x="838200" y="177799"/>
            <a:ext cx="10515600" cy="1006475"/>
          </a:xfrm>
        </p:spPr>
        <p:txBody>
          <a:bodyPr/>
          <a:lstStyle/>
          <a:p>
            <a:pPr algn="ctr"/>
            <a:r>
              <a:rPr lang="ro-RO" sz="3200" b="1" dirty="0">
                <a:solidFill>
                  <a:srgbClr val="004274"/>
                </a:solidFill>
                <a:latin typeface="+mn-lt"/>
              </a:rPr>
              <a:t>Formula ANOVA</a:t>
            </a:r>
          </a:p>
        </p:txBody>
      </p:sp>
      <p:sp>
        <p:nvSpPr>
          <p:cNvPr id="3" name="Content Placeholder 2">
            <a:extLst>
              <a:ext uri="{FF2B5EF4-FFF2-40B4-BE49-F238E27FC236}">
                <a16:creationId xmlns:a16="http://schemas.microsoft.com/office/drawing/2014/main" id="{270C71C1-ACC8-4E11-810C-AA603987EE54}"/>
              </a:ext>
            </a:extLst>
          </p:cNvPr>
          <p:cNvSpPr>
            <a:spLocks noGrp="1"/>
          </p:cNvSpPr>
          <p:nvPr>
            <p:ph idx="1"/>
          </p:nvPr>
        </p:nvSpPr>
        <p:spPr>
          <a:xfrm>
            <a:off x="466725" y="1114425"/>
            <a:ext cx="11391900" cy="5062538"/>
          </a:xfrm>
        </p:spPr>
        <p:txBody>
          <a:bodyPr/>
          <a:lstStyle/>
          <a:p>
            <a:pPr marL="0" indent="0">
              <a:buNone/>
            </a:pPr>
            <a:r>
              <a:rPr lang="ro-RO" sz="2400" dirty="0">
                <a:effectLst/>
                <a:ea typeface="Times New Roman" panose="02020603050405020304" pitchFamily="18" charset="0"/>
                <a:cs typeface="Times New Roman" panose="02020603050405020304" pitchFamily="18" charset="0"/>
              </a:rPr>
              <a:t>În ANOVA, calculul se bazează pe analiza varianței și implică compararea varianței între grupuri cu varianța din interiorul grupurilor:</a:t>
            </a:r>
          </a:p>
          <a:p>
            <a:pPr marL="0" indent="0">
              <a:buNone/>
            </a:pPr>
            <a:endParaRPr lang="ro-RO" sz="2400" dirty="0">
              <a:ea typeface="Calibri" panose="020F0502020204030204" pitchFamily="34" charset="0"/>
              <a:cs typeface="Times New Roman" panose="02020603050405020304" pitchFamily="18" charset="0"/>
            </a:endParaRPr>
          </a:p>
          <a:p>
            <a:pPr marL="0" indent="0">
              <a:buNone/>
            </a:pPr>
            <a:endParaRPr lang="ro-RO" sz="2400" dirty="0">
              <a:effectLst/>
              <a:ea typeface="Calibri" panose="020F0502020204030204" pitchFamily="34" charset="0"/>
              <a:cs typeface="Times New Roman" panose="02020603050405020304" pitchFamily="18" charset="0"/>
            </a:endParaRPr>
          </a:p>
          <a:p>
            <a:pPr marL="0" indent="0">
              <a:buNone/>
            </a:pPr>
            <a:endParaRPr lang="ro-RO" sz="2400" dirty="0">
              <a:effectLst/>
              <a:ea typeface="Calibri" panose="020F0502020204030204" pitchFamily="34" charset="0"/>
              <a:cs typeface="Times New Roman" panose="02020603050405020304" pitchFamily="18" charset="0"/>
            </a:endParaRPr>
          </a:p>
          <a:p>
            <a:pPr marL="0" indent="0">
              <a:buNone/>
            </a:pPr>
            <a:endParaRPr lang="ro-RO" sz="2400" dirty="0">
              <a:ea typeface="Calibri" panose="020F0502020204030204" pitchFamily="34" charset="0"/>
              <a:cs typeface="Times New Roman" panose="02020603050405020304" pitchFamily="18" charset="0"/>
            </a:endParaRPr>
          </a:p>
          <a:p>
            <a:pPr marL="0" indent="0">
              <a:buNone/>
            </a:pPr>
            <a:endParaRPr lang="ro-RO" sz="2400" dirty="0">
              <a:effectLst/>
              <a:ea typeface="Calibri" panose="020F0502020204030204" pitchFamily="34" charset="0"/>
              <a:cs typeface="Times New Roman" panose="02020603050405020304" pitchFamily="18" charset="0"/>
            </a:endParaRPr>
          </a:p>
          <a:p>
            <a:pPr marL="0" indent="0">
              <a:buNone/>
            </a:pPr>
            <a:endParaRPr lang="ro-RO" sz="2400" dirty="0">
              <a:ea typeface="Calibri" panose="020F0502020204030204" pitchFamily="34" charset="0"/>
              <a:cs typeface="Times New Roman" panose="02020603050405020304" pitchFamily="18" charset="0"/>
            </a:endParaRPr>
          </a:p>
          <a:p>
            <a:pPr marL="0" indent="0">
              <a:buNone/>
            </a:pPr>
            <a:endParaRPr lang="ro-RO" sz="2400" dirty="0">
              <a:effectLst/>
              <a:ea typeface="Calibri" panose="020F0502020204030204" pitchFamily="34" charset="0"/>
              <a:cs typeface="Times New Roman" panose="02020603050405020304" pitchFamily="18" charset="0"/>
            </a:endParaRPr>
          </a:p>
          <a:p>
            <a:pPr marL="0" indent="0">
              <a:buNone/>
            </a:pPr>
            <a:r>
              <a:rPr lang="ro-RO" sz="2000" dirty="0">
                <a:effectLst/>
                <a:ea typeface="Times New Roman" panose="02020603050405020304" pitchFamily="18" charset="0"/>
                <a:cs typeface="Times New Roman" panose="02020603050405020304" pitchFamily="18" charset="0"/>
              </a:rPr>
              <a:t>Dacă valoarea F este semnificativ mai mare decât o valoare critică (determinată de nivelul de semnificație ales), atunci respingem ipoteza nulă și concluzionăm că există diferențe semnificative între mediile grupurilor.</a:t>
            </a:r>
            <a:endParaRPr lang="ro-RO" sz="2000" dirty="0">
              <a:effectLst/>
              <a:ea typeface="Calibri" panose="020F0502020204030204" pitchFamily="34" charset="0"/>
              <a:cs typeface="Times New Roman" panose="02020603050405020304" pitchFamily="18" charset="0"/>
            </a:endParaRPr>
          </a:p>
          <a:p>
            <a:pPr marL="0" indent="0">
              <a:buNone/>
            </a:pP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016BC2E1-5BBF-412C-86DD-40BB3F9ACADD}"/>
              </a:ext>
            </a:extLst>
          </p:cNvPr>
          <p:cNvSpPr>
            <a:spLocks noGrp="1"/>
          </p:cNvSpPr>
          <p:nvPr>
            <p:ph type="sldNum" sz="quarter" idx="12"/>
          </p:nvPr>
        </p:nvSpPr>
        <p:spPr/>
        <p:txBody>
          <a:bodyPr/>
          <a:lstStyle/>
          <a:p>
            <a:fld id="{3C14D8B6-DA12-4183-AA94-4DCB7F295F89}" type="slidenum">
              <a:rPr lang="ro-RO" smtClean="0"/>
              <a:t>13</a:t>
            </a:fld>
            <a:endParaRPr lang="ro-RO"/>
          </a:p>
        </p:txBody>
      </p:sp>
      <p:pic>
        <p:nvPicPr>
          <p:cNvPr id="5" name="Picture 4">
            <a:extLst>
              <a:ext uri="{FF2B5EF4-FFF2-40B4-BE49-F238E27FC236}">
                <a16:creationId xmlns:a16="http://schemas.microsoft.com/office/drawing/2014/main" id="{F1143C69-842A-45F4-9F17-EBE1B6A7382F}"/>
              </a:ext>
            </a:extLst>
          </p:cNvPr>
          <p:cNvPicPr/>
          <p:nvPr/>
        </p:nvPicPr>
        <p:blipFill>
          <a:blip r:embed="rId2"/>
          <a:stretch>
            <a:fillRect/>
          </a:stretch>
        </p:blipFill>
        <p:spPr>
          <a:xfrm>
            <a:off x="2305051" y="2120900"/>
            <a:ext cx="6704012" cy="2401253"/>
          </a:xfrm>
          <a:prstGeom prst="rect">
            <a:avLst/>
          </a:prstGeom>
        </p:spPr>
      </p:pic>
    </p:spTree>
    <p:extLst>
      <p:ext uri="{BB962C8B-B14F-4D97-AF65-F5344CB8AC3E}">
        <p14:creationId xmlns:p14="http://schemas.microsoft.com/office/powerpoint/2010/main" val="2959422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67B66D-018C-43B8-94EE-2B052B174026}"/>
              </a:ext>
            </a:extLst>
          </p:cNvPr>
          <p:cNvSpPr>
            <a:spLocks noGrp="1"/>
          </p:cNvSpPr>
          <p:nvPr>
            <p:ph idx="1"/>
          </p:nvPr>
        </p:nvSpPr>
        <p:spPr>
          <a:xfrm>
            <a:off x="676275" y="996950"/>
            <a:ext cx="10515600" cy="4351338"/>
          </a:xfrm>
        </p:spPr>
        <p:txBody>
          <a:bodyPr/>
          <a:lstStyle/>
          <a:p>
            <a:pPr marL="0" indent="0">
              <a:lnSpc>
                <a:spcPct val="150000"/>
              </a:lnSpc>
              <a:buNone/>
            </a:pPr>
            <a:r>
              <a:rPr lang="ro-RO" sz="2400" dirty="0">
                <a:effectLst/>
                <a:ea typeface="Times New Roman" panose="02020603050405020304" pitchFamily="18" charset="0"/>
                <a:cs typeface="Times New Roman" panose="02020603050405020304" pitchFamily="18" charset="0"/>
              </a:rPr>
              <a:t>Testele parametrice, cum ar fi testul t-Student și ANOVA, sunt instrumente esențiale în analiza datelor și compararea mediilor între grupuri. Aceste teste permit de a face concluzii despre populațiile studiate, având la bază ipoteze statistice clare și date care respectă condițiile de normalitate. În plus, vizualizarea rezultatelor testelor parametrice ajută la interpretarea mai ușoară a datelor și la comunicarea clară a concluziilor, esențiale în orice domeniu de cercetare.</a:t>
            </a: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1F324682-43C7-4BFC-921B-AF53FDB8BD13}"/>
              </a:ext>
            </a:extLst>
          </p:cNvPr>
          <p:cNvSpPr>
            <a:spLocks noGrp="1"/>
          </p:cNvSpPr>
          <p:nvPr>
            <p:ph type="sldNum" sz="quarter" idx="12"/>
          </p:nvPr>
        </p:nvSpPr>
        <p:spPr/>
        <p:txBody>
          <a:bodyPr/>
          <a:lstStyle/>
          <a:p>
            <a:fld id="{3C14D8B6-DA12-4183-AA94-4DCB7F295F89}" type="slidenum">
              <a:rPr lang="ro-RO" smtClean="0"/>
              <a:t>14</a:t>
            </a:fld>
            <a:endParaRPr lang="ro-RO"/>
          </a:p>
        </p:txBody>
      </p:sp>
    </p:spTree>
    <p:extLst>
      <p:ext uri="{BB962C8B-B14F-4D97-AF65-F5344CB8AC3E}">
        <p14:creationId xmlns:p14="http://schemas.microsoft.com/office/powerpoint/2010/main" val="342940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8C34D-2FFE-4092-B42D-8B49AC05EE5F}"/>
              </a:ext>
            </a:extLst>
          </p:cNvPr>
          <p:cNvSpPr>
            <a:spLocks noGrp="1"/>
          </p:cNvSpPr>
          <p:nvPr>
            <p:ph type="title"/>
          </p:nvPr>
        </p:nvSpPr>
        <p:spPr>
          <a:xfrm>
            <a:off x="838200" y="136525"/>
            <a:ext cx="10515600" cy="1325563"/>
          </a:xfrm>
        </p:spPr>
        <p:txBody>
          <a:bodyPr>
            <a:normAutofit/>
          </a:bodyPr>
          <a:lstStyle/>
          <a:p>
            <a:pPr algn="ctr"/>
            <a:r>
              <a:rPr lang="ro-RO" sz="2800" b="1" dirty="0">
                <a:solidFill>
                  <a:srgbClr val="004274"/>
                </a:solidFill>
                <a:latin typeface="+mn-lt"/>
              </a:rPr>
              <a:t>Aplicarea Testului ANOVA la Concentrațiile Azotului de Amoniu</a:t>
            </a:r>
          </a:p>
        </p:txBody>
      </p:sp>
      <p:sp>
        <p:nvSpPr>
          <p:cNvPr id="3" name="Content Placeholder 2">
            <a:extLst>
              <a:ext uri="{FF2B5EF4-FFF2-40B4-BE49-F238E27FC236}">
                <a16:creationId xmlns:a16="http://schemas.microsoft.com/office/drawing/2014/main" id="{851D049D-B86A-4172-9BCB-EE6DA0B2ABF3}"/>
              </a:ext>
            </a:extLst>
          </p:cNvPr>
          <p:cNvSpPr>
            <a:spLocks noGrp="1"/>
          </p:cNvSpPr>
          <p:nvPr>
            <p:ph idx="1"/>
          </p:nvPr>
        </p:nvSpPr>
        <p:spPr>
          <a:xfrm>
            <a:off x="838200" y="1368425"/>
            <a:ext cx="10515600" cy="2851150"/>
          </a:xfrm>
        </p:spPr>
        <p:txBody>
          <a:bodyPr/>
          <a:lstStyle/>
          <a:p>
            <a:pPr marL="0" indent="0">
              <a:lnSpc>
                <a:spcPct val="150000"/>
              </a:lnSpc>
              <a:buNone/>
            </a:pPr>
            <a:r>
              <a:rPr lang="ro-RO" sz="2400" dirty="0">
                <a:effectLst/>
                <a:ea typeface="Times New Roman" panose="02020603050405020304" pitchFamily="18" charset="0"/>
              </a:rPr>
              <a:t>vom aplica testul ANOVA pentru a analiza concentrațiile de azot de amoniu dintr-un set de date provenite din mai multe locații sau timpuri (de exemplu, măsurători ale concentrațiilor de azot de amoniu în diferite râuri sau în diferite sezoane). Vom evalua dacă există diferențe semnificative între mediile concentrațiilor de azot de amoniu.</a:t>
            </a:r>
          </a:p>
        </p:txBody>
      </p:sp>
      <p:sp>
        <p:nvSpPr>
          <p:cNvPr id="4" name="Slide Number Placeholder 3">
            <a:extLst>
              <a:ext uri="{FF2B5EF4-FFF2-40B4-BE49-F238E27FC236}">
                <a16:creationId xmlns:a16="http://schemas.microsoft.com/office/drawing/2014/main" id="{1B86118E-BBE1-4830-B48D-81B7D0FA9B44}"/>
              </a:ext>
            </a:extLst>
          </p:cNvPr>
          <p:cNvSpPr>
            <a:spLocks noGrp="1"/>
          </p:cNvSpPr>
          <p:nvPr>
            <p:ph type="sldNum" sz="quarter" idx="12"/>
          </p:nvPr>
        </p:nvSpPr>
        <p:spPr/>
        <p:txBody>
          <a:bodyPr/>
          <a:lstStyle/>
          <a:p>
            <a:fld id="{3C14D8B6-DA12-4183-AA94-4DCB7F295F89}" type="slidenum">
              <a:rPr lang="ro-RO" smtClean="0"/>
              <a:t>15</a:t>
            </a:fld>
            <a:endParaRPr lang="ro-RO"/>
          </a:p>
        </p:txBody>
      </p:sp>
    </p:spTree>
    <p:extLst>
      <p:ext uri="{BB962C8B-B14F-4D97-AF65-F5344CB8AC3E}">
        <p14:creationId xmlns:p14="http://schemas.microsoft.com/office/powerpoint/2010/main" val="2601463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BA97-2A4F-4D83-A9BF-5FA249DD32A6}"/>
              </a:ext>
            </a:extLst>
          </p:cNvPr>
          <p:cNvSpPr>
            <a:spLocks noGrp="1"/>
          </p:cNvSpPr>
          <p:nvPr>
            <p:ph type="title"/>
          </p:nvPr>
        </p:nvSpPr>
        <p:spPr>
          <a:xfrm>
            <a:off x="838200" y="365126"/>
            <a:ext cx="10515600" cy="901700"/>
          </a:xfrm>
        </p:spPr>
        <p:txBody>
          <a:bodyPr>
            <a:normAutofit/>
          </a:bodyPr>
          <a:lstStyle/>
          <a:p>
            <a:r>
              <a:rPr lang="ro-RO" sz="2800" b="1" dirty="0">
                <a:effectLst/>
                <a:latin typeface="Times New Roman" panose="02020603050405020304" pitchFamily="18" charset="0"/>
                <a:ea typeface="Times New Roman" panose="02020603050405020304" pitchFamily="18" charset="0"/>
              </a:rPr>
              <a:t>Ipoteze</a:t>
            </a:r>
            <a:endParaRPr lang="ro-RO" sz="2800" dirty="0"/>
          </a:p>
        </p:txBody>
      </p:sp>
      <p:sp>
        <p:nvSpPr>
          <p:cNvPr id="3" name="Content Placeholder 2">
            <a:extLst>
              <a:ext uri="{FF2B5EF4-FFF2-40B4-BE49-F238E27FC236}">
                <a16:creationId xmlns:a16="http://schemas.microsoft.com/office/drawing/2014/main" id="{633D1E41-D0BB-4B97-B939-A98A60F33F48}"/>
              </a:ext>
            </a:extLst>
          </p:cNvPr>
          <p:cNvSpPr>
            <a:spLocks noGrp="1"/>
          </p:cNvSpPr>
          <p:nvPr>
            <p:ph idx="1"/>
          </p:nvPr>
        </p:nvSpPr>
        <p:spPr>
          <a:xfrm>
            <a:off x="600075" y="1266826"/>
            <a:ext cx="10753725" cy="4910137"/>
          </a:xfrm>
        </p:spPr>
        <p:txBody>
          <a:bodyPr/>
          <a:lstStyle/>
          <a:p>
            <a:pPr marL="0" indent="0">
              <a:lnSpc>
                <a:spcPct val="150000"/>
              </a:lnSpc>
              <a:buNone/>
            </a:pPr>
            <a:r>
              <a:rPr lang="ro-RO" sz="2000" b="1" dirty="0">
                <a:effectLst/>
                <a:ea typeface="Times New Roman" panose="02020603050405020304" pitchFamily="18" charset="0"/>
              </a:rPr>
              <a:t>Ipoteza nulă (H₀)</a:t>
            </a:r>
            <a:r>
              <a:rPr lang="ro-RO" sz="2000" dirty="0">
                <a:effectLst/>
                <a:ea typeface="Times New Roman" panose="02020603050405020304" pitchFamily="18" charset="0"/>
              </a:rPr>
              <a:t>: Nu există diferențe semnificative între mediile concentrațiilor de azot de amoniu în diferitele grupuri (de exemplu, între locațiile diferite sau între perioadele de timp).</a:t>
            </a:r>
            <a:endParaRPr lang="en-US" sz="2000" dirty="0">
              <a:effectLst/>
              <a:ea typeface="Times New Roman" panose="02020603050405020304" pitchFamily="18" charset="0"/>
            </a:endParaRPr>
          </a:p>
          <a:p>
            <a:pPr marL="0" indent="0">
              <a:lnSpc>
                <a:spcPct val="150000"/>
              </a:lnSpc>
              <a:buNone/>
            </a:pPr>
            <a:endParaRPr lang="en-US" sz="2000" dirty="0">
              <a:ea typeface="Times New Roman" panose="02020603050405020304" pitchFamily="18" charset="0"/>
            </a:endParaRPr>
          </a:p>
          <a:p>
            <a:pPr marL="0" indent="0">
              <a:lnSpc>
                <a:spcPct val="150000"/>
              </a:lnSpc>
              <a:buNone/>
            </a:pPr>
            <a:r>
              <a:rPr lang="ro-RO" sz="2000" b="1" dirty="0">
                <a:effectLst/>
                <a:ea typeface="Times New Roman" panose="02020603050405020304" pitchFamily="18" charset="0"/>
              </a:rPr>
              <a:t>Ipoteza alternativă (H₁)</a:t>
            </a:r>
            <a:r>
              <a:rPr lang="ro-RO" sz="2000" dirty="0">
                <a:effectLst/>
                <a:ea typeface="Times New Roman" panose="02020603050405020304" pitchFamily="18" charset="0"/>
              </a:rPr>
              <a:t>: Există cel puțin o diferență semnificativă între mediile concentrațiilor de azot de amoniu în grupuri diferite.</a:t>
            </a:r>
          </a:p>
          <a:p>
            <a:pPr marL="0" indent="0">
              <a:buNone/>
            </a:pPr>
            <a:endParaRPr lang="ro-RO" sz="1800" dirty="0">
              <a:effectLst/>
              <a:latin typeface="Times New Roman" panose="02020603050405020304" pitchFamily="18" charset="0"/>
              <a:ea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DEFE6D51-532B-4DEC-81E9-F41BA6B4C8B7}"/>
              </a:ext>
            </a:extLst>
          </p:cNvPr>
          <p:cNvSpPr>
            <a:spLocks noGrp="1"/>
          </p:cNvSpPr>
          <p:nvPr>
            <p:ph type="sldNum" sz="quarter" idx="12"/>
          </p:nvPr>
        </p:nvSpPr>
        <p:spPr/>
        <p:txBody>
          <a:bodyPr/>
          <a:lstStyle/>
          <a:p>
            <a:fld id="{3C14D8B6-DA12-4183-AA94-4DCB7F295F89}" type="slidenum">
              <a:rPr lang="ro-RO" smtClean="0"/>
              <a:t>16</a:t>
            </a:fld>
            <a:endParaRPr lang="ro-RO"/>
          </a:p>
        </p:txBody>
      </p:sp>
    </p:spTree>
    <p:extLst>
      <p:ext uri="{BB962C8B-B14F-4D97-AF65-F5344CB8AC3E}">
        <p14:creationId xmlns:p14="http://schemas.microsoft.com/office/powerpoint/2010/main" val="769714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5905C-0194-439D-8C1C-2B9EB083ECF0}"/>
              </a:ext>
            </a:extLst>
          </p:cNvPr>
          <p:cNvSpPr>
            <a:spLocks noGrp="1"/>
          </p:cNvSpPr>
          <p:nvPr>
            <p:ph type="title"/>
          </p:nvPr>
        </p:nvSpPr>
        <p:spPr>
          <a:xfrm>
            <a:off x="838200" y="365125"/>
            <a:ext cx="10515600" cy="758825"/>
          </a:xfrm>
        </p:spPr>
        <p:txBody>
          <a:bodyPr>
            <a:normAutofit/>
          </a:bodyPr>
          <a:lstStyle/>
          <a:p>
            <a:pPr algn="ctr"/>
            <a:r>
              <a:rPr lang="ro-RO" sz="2400" b="1" dirty="0">
                <a:effectLst/>
                <a:latin typeface="+mn-lt"/>
                <a:ea typeface="Times New Roman" panose="02020603050405020304" pitchFamily="18" charset="0"/>
                <a:cs typeface="Times New Roman" panose="02020603050405020304" pitchFamily="18" charset="0"/>
              </a:rPr>
              <a:t>Pași pentru aplicarea testului ANOVA</a:t>
            </a:r>
            <a:endParaRPr lang="ro-RO" sz="2400" dirty="0">
              <a:latin typeface="+mn-lt"/>
            </a:endParaRPr>
          </a:p>
        </p:txBody>
      </p:sp>
      <p:sp>
        <p:nvSpPr>
          <p:cNvPr id="3" name="Content Placeholder 2">
            <a:extLst>
              <a:ext uri="{FF2B5EF4-FFF2-40B4-BE49-F238E27FC236}">
                <a16:creationId xmlns:a16="http://schemas.microsoft.com/office/drawing/2014/main" id="{792A0539-5049-477D-9F66-F457E2108F38}"/>
              </a:ext>
            </a:extLst>
          </p:cNvPr>
          <p:cNvSpPr>
            <a:spLocks noGrp="1"/>
          </p:cNvSpPr>
          <p:nvPr>
            <p:ph idx="1"/>
          </p:nvPr>
        </p:nvSpPr>
        <p:spPr>
          <a:xfrm>
            <a:off x="838200" y="1460500"/>
            <a:ext cx="10515600" cy="3806825"/>
          </a:xfrm>
        </p:spPr>
        <p:txBody>
          <a:bodyPr/>
          <a:lstStyle/>
          <a:p>
            <a:pPr marL="0" indent="0">
              <a:lnSpc>
                <a:spcPct val="107000"/>
              </a:lnSpc>
              <a:spcAft>
                <a:spcPts val="800"/>
              </a:spcAft>
              <a:buNone/>
            </a:pPr>
            <a:r>
              <a:rPr lang="ro-RO" sz="2000" b="1" dirty="0">
                <a:effectLst/>
                <a:ea typeface="Times New Roman" panose="02020603050405020304" pitchFamily="18" charset="0"/>
                <a:cs typeface="Times New Roman" panose="02020603050405020304" pitchFamily="18" charset="0"/>
              </a:rPr>
              <a:t>1. Colectarea și organizarea datelor</a:t>
            </a:r>
            <a:endParaRPr lang="ro-RO" sz="20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2000" dirty="0">
                <a:effectLst/>
                <a:ea typeface="Times New Roman" panose="02020603050405020304" pitchFamily="18" charset="0"/>
                <a:cs typeface="Times New Roman" panose="02020603050405020304" pitchFamily="18" charset="0"/>
              </a:rPr>
              <a:t>Presupunem că avem datele concentrațiilor de azot de amoniu din mai multe grupuri (de exemplu, din trei locații diferite sau în diferite perioade de timp).</a:t>
            </a:r>
            <a:endParaRPr lang="ro-RO" sz="20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2000" dirty="0">
                <a:effectLst/>
                <a:ea typeface="Times New Roman" panose="02020603050405020304" pitchFamily="18" charset="0"/>
                <a:cs typeface="Times New Roman" panose="02020603050405020304" pitchFamily="18" charset="0"/>
              </a:rPr>
              <a:t>Exemplu de date (în mg/L) pentru concentrațiile de azot de amoniu:</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Grup 1 (Locația 1)</a:t>
            </a:r>
            <a:r>
              <a:rPr lang="ro-RO" sz="2000" dirty="0">
                <a:effectLst/>
                <a:ea typeface="Times New Roman" panose="02020603050405020304" pitchFamily="18" charset="0"/>
                <a:cs typeface="Times New Roman" panose="02020603050405020304" pitchFamily="18" charset="0"/>
              </a:rPr>
              <a:t>: 0,53, 0,439, 0,442, 0,503, 0,417, 0,418</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Grup 2 (Locația 2)</a:t>
            </a:r>
            <a:r>
              <a:rPr lang="ro-RO" sz="2000" dirty="0">
                <a:effectLst/>
                <a:ea typeface="Times New Roman" panose="02020603050405020304" pitchFamily="18" charset="0"/>
                <a:cs typeface="Times New Roman" panose="02020603050405020304" pitchFamily="18" charset="0"/>
              </a:rPr>
              <a:t>: 0,62, 0,818, 1.123, 3,85, 0,685, 0,5</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Grup 3 (Locația 3)</a:t>
            </a:r>
            <a:r>
              <a:rPr lang="ro-RO" sz="2000" dirty="0">
                <a:effectLst/>
                <a:ea typeface="Times New Roman" panose="02020603050405020304" pitchFamily="18" charset="0"/>
                <a:cs typeface="Times New Roman" panose="02020603050405020304" pitchFamily="18" charset="0"/>
              </a:rPr>
              <a:t>: 0,870, 0,402, 0,51, 0,55, 0,706, 0,434</a:t>
            </a:r>
            <a:endParaRPr lang="ro-RO" sz="20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2EA972E-AFB8-4FD8-AE13-A2AB7DB58CF0}"/>
              </a:ext>
            </a:extLst>
          </p:cNvPr>
          <p:cNvSpPr>
            <a:spLocks noGrp="1"/>
          </p:cNvSpPr>
          <p:nvPr>
            <p:ph type="sldNum" sz="quarter" idx="12"/>
          </p:nvPr>
        </p:nvSpPr>
        <p:spPr/>
        <p:txBody>
          <a:bodyPr/>
          <a:lstStyle/>
          <a:p>
            <a:fld id="{3C14D8B6-DA12-4183-AA94-4DCB7F295F89}" type="slidenum">
              <a:rPr lang="ro-RO" smtClean="0"/>
              <a:t>17</a:t>
            </a:fld>
            <a:endParaRPr lang="ro-RO"/>
          </a:p>
        </p:txBody>
      </p:sp>
    </p:spTree>
    <p:extLst>
      <p:ext uri="{BB962C8B-B14F-4D97-AF65-F5344CB8AC3E}">
        <p14:creationId xmlns:p14="http://schemas.microsoft.com/office/powerpoint/2010/main" val="1121452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004061-959F-479E-8B59-ED3874926B21}"/>
              </a:ext>
            </a:extLst>
          </p:cNvPr>
          <p:cNvSpPr>
            <a:spLocks noGrp="1"/>
          </p:cNvSpPr>
          <p:nvPr>
            <p:ph idx="1"/>
          </p:nvPr>
        </p:nvSpPr>
        <p:spPr>
          <a:xfrm>
            <a:off x="838200" y="1196975"/>
            <a:ext cx="10515600" cy="2841625"/>
          </a:xfrm>
        </p:spPr>
        <p:txBody>
          <a:bodyPr/>
          <a:lstStyle/>
          <a:p>
            <a:pPr marL="0" indent="0">
              <a:lnSpc>
                <a:spcPct val="107000"/>
              </a:lnSpc>
              <a:spcAft>
                <a:spcPts val="800"/>
              </a:spcAft>
              <a:buNone/>
            </a:pPr>
            <a:r>
              <a:rPr lang="ro-RO" sz="2000" b="1" dirty="0">
                <a:effectLst/>
                <a:ea typeface="Times New Roman" panose="02020603050405020304" pitchFamily="18" charset="0"/>
                <a:cs typeface="Times New Roman" panose="02020603050405020304" pitchFamily="18" charset="0"/>
              </a:rPr>
              <a:t>2. Verificarea ipotezelor de bază</a:t>
            </a:r>
            <a:endParaRPr lang="ro-RO" sz="20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2000" dirty="0">
                <a:effectLst/>
                <a:ea typeface="Times New Roman" panose="02020603050405020304" pitchFamily="18" charset="0"/>
                <a:cs typeface="Times New Roman" panose="02020603050405020304" pitchFamily="18" charset="0"/>
              </a:rPr>
              <a:t>Înainte de a aplica testul ANOVA, trebuie să ne asigurăm că datele îndeplinesc anumite ipoteze de bază:</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Normalitatea distribuției</a:t>
            </a:r>
            <a:r>
              <a:rPr lang="ro-RO" sz="2000" dirty="0">
                <a:effectLst/>
                <a:ea typeface="Times New Roman" panose="02020603050405020304" pitchFamily="18" charset="0"/>
                <a:cs typeface="Times New Roman" panose="02020603050405020304" pitchFamily="18" charset="0"/>
              </a:rPr>
              <a:t>: Fiecare grup de date ar trebui să urmeze o distribuție normală.</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err="1">
                <a:effectLst/>
                <a:ea typeface="Times New Roman" panose="02020603050405020304" pitchFamily="18" charset="0"/>
                <a:cs typeface="Times New Roman" panose="02020603050405020304" pitchFamily="18" charset="0"/>
              </a:rPr>
              <a:t>Homogenitatea</a:t>
            </a:r>
            <a:r>
              <a:rPr lang="ro-RO" sz="2000" b="1" dirty="0">
                <a:effectLst/>
                <a:ea typeface="Times New Roman" panose="02020603050405020304" pitchFamily="18" charset="0"/>
                <a:cs typeface="Times New Roman" panose="02020603050405020304" pitchFamily="18" charset="0"/>
              </a:rPr>
              <a:t> varianțelor</a:t>
            </a:r>
            <a:r>
              <a:rPr lang="ro-RO" sz="2000" dirty="0">
                <a:effectLst/>
                <a:ea typeface="Times New Roman" panose="02020603050405020304" pitchFamily="18" charset="0"/>
                <a:cs typeface="Times New Roman" panose="02020603050405020304" pitchFamily="18" charset="0"/>
              </a:rPr>
              <a:t>: Varianțele dintre grupuri ar trebui să fie aproximativ egale. Aceasta poate fi verificată cu un test de omogenitate a varianței, precum testul </a:t>
            </a:r>
            <a:r>
              <a:rPr lang="ro-RO" sz="2000" dirty="0" err="1">
                <a:effectLst/>
                <a:ea typeface="Times New Roman" panose="02020603050405020304" pitchFamily="18" charset="0"/>
                <a:cs typeface="Times New Roman" panose="02020603050405020304" pitchFamily="18" charset="0"/>
              </a:rPr>
              <a:t>Levene</a:t>
            </a:r>
            <a:r>
              <a:rPr lang="ro-RO" sz="2000" dirty="0">
                <a:effectLst/>
                <a:ea typeface="Times New Roman" panose="02020603050405020304" pitchFamily="18" charset="0"/>
                <a:cs typeface="Times New Roman" panose="02020603050405020304" pitchFamily="18" charset="0"/>
              </a:rPr>
              <a:t>.</a:t>
            </a:r>
            <a:endParaRPr lang="ro-RO" sz="20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3A28CA92-B3EC-4CAC-A16E-D1D90E6C30B4}"/>
              </a:ext>
            </a:extLst>
          </p:cNvPr>
          <p:cNvSpPr>
            <a:spLocks noGrp="1"/>
          </p:cNvSpPr>
          <p:nvPr>
            <p:ph type="sldNum" sz="quarter" idx="12"/>
          </p:nvPr>
        </p:nvSpPr>
        <p:spPr/>
        <p:txBody>
          <a:bodyPr/>
          <a:lstStyle/>
          <a:p>
            <a:fld id="{3C14D8B6-DA12-4183-AA94-4DCB7F295F89}" type="slidenum">
              <a:rPr lang="ro-RO" smtClean="0"/>
              <a:t>18</a:t>
            </a:fld>
            <a:endParaRPr lang="ro-RO"/>
          </a:p>
        </p:txBody>
      </p:sp>
    </p:spTree>
    <p:extLst>
      <p:ext uri="{BB962C8B-B14F-4D97-AF65-F5344CB8AC3E}">
        <p14:creationId xmlns:p14="http://schemas.microsoft.com/office/powerpoint/2010/main" val="3038818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A6F5A1-53CA-441C-88FD-1899039FF3C4}"/>
              </a:ext>
            </a:extLst>
          </p:cNvPr>
          <p:cNvSpPr>
            <a:spLocks noGrp="1"/>
          </p:cNvSpPr>
          <p:nvPr>
            <p:ph idx="1"/>
          </p:nvPr>
        </p:nvSpPr>
        <p:spPr>
          <a:xfrm>
            <a:off x="904875" y="782002"/>
            <a:ext cx="10515600" cy="4351338"/>
          </a:xfrm>
        </p:spPr>
        <p:txBody>
          <a:bodyPr/>
          <a:lstStyle/>
          <a:p>
            <a:pPr marL="0" indent="0">
              <a:lnSpc>
                <a:spcPct val="107000"/>
              </a:lnSpc>
              <a:spcAft>
                <a:spcPts val="800"/>
              </a:spcAft>
              <a:buNone/>
            </a:pPr>
            <a:r>
              <a:rPr lang="ro-RO" sz="2000" b="1" dirty="0">
                <a:effectLst/>
                <a:ea typeface="Times New Roman" panose="02020603050405020304" pitchFamily="18" charset="0"/>
                <a:cs typeface="Times New Roman" panose="02020603050405020304" pitchFamily="18" charset="0"/>
              </a:rPr>
              <a:t>3. Calculul statisticii F</a:t>
            </a:r>
            <a:endParaRPr lang="ro-RO" sz="20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2000" dirty="0">
                <a:effectLst/>
                <a:ea typeface="Times New Roman" panose="02020603050405020304" pitchFamily="18" charset="0"/>
                <a:cs typeface="Times New Roman" panose="02020603050405020304" pitchFamily="18" charset="0"/>
              </a:rPr>
              <a:t>Testul ANOVA analizează variabilitatea totală a datelor, care se împarte în două componente:</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Varianța între grupuri</a:t>
            </a:r>
            <a:r>
              <a:rPr lang="ro-RO" sz="2000" dirty="0">
                <a:effectLst/>
                <a:ea typeface="Times New Roman" panose="02020603050405020304" pitchFamily="18" charset="0"/>
                <a:cs typeface="Times New Roman" panose="02020603050405020304" pitchFamily="18" charset="0"/>
              </a:rPr>
              <a:t> (variabilitatea explicată de factorii care diferențiază grupurile),</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Varianța în interiorul grupurilor</a:t>
            </a:r>
            <a:r>
              <a:rPr lang="ro-RO" sz="2000" dirty="0">
                <a:effectLst/>
                <a:ea typeface="Times New Roman" panose="02020603050405020304" pitchFamily="18" charset="0"/>
                <a:cs typeface="Times New Roman" panose="02020603050405020304" pitchFamily="18" charset="0"/>
              </a:rPr>
              <a:t> (variabilitatea neexplicată).</a:t>
            </a:r>
            <a:endParaRPr lang="ro-RO" sz="20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2000" dirty="0">
                <a:effectLst/>
                <a:ea typeface="Times New Roman" panose="02020603050405020304" pitchFamily="18" charset="0"/>
                <a:cs typeface="Times New Roman" panose="02020603050405020304" pitchFamily="18" charset="0"/>
              </a:rPr>
              <a:t>Statistica F se calculează folosind formula:</a:t>
            </a:r>
            <a:endParaRPr lang="ro-RO" sz="20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719B80C8-9DDC-4798-9E0F-913F1921E71F}"/>
              </a:ext>
            </a:extLst>
          </p:cNvPr>
          <p:cNvSpPr>
            <a:spLocks noGrp="1"/>
          </p:cNvSpPr>
          <p:nvPr>
            <p:ph type="sldNum" sz="quarter" idx="12"/>
          </p:nvPr>
        </p:nvSpPr>
        <p:spPr/>
        <p:txBody>
          <a:bodyPr/>
          <a:lstStyle/>
          <a:p>
            <a:fld id="{3C14D8B6-DA12-4183-AA94-4DCB7F295F89}" type="slidenum">
              <a:rPr lang="ro-RO" smtClean="0"/>
              <a:t>19</a:t>
            </a:fld>
            <a:endParaRPr lang="ro-RO"/>
          </a:p>
        </p:txBody>
      </p:sp>
      <p:pic>
        <p:nvPicPr>
          <p:cNvPr id="5" name="Picture 4">
            <a:extLst>
              <a:ext uri="{FF2B5EF4-FFF2-40B4-BE49-F238E27FC236}">
                <a16:creationId xmlns:a16="http://schemas.microsoft.com/office/drawing/2014/main" id="{5BFAF867-1AD5-4A3A-9F54-78A1D5CA2C3B}"/>
              </a:ext>
            </a:extLst>
          </p:cNvPr>
          <p:cNvPicPr/>
          <p:nvPr/>
        </p:nvPicPr>
        <p:blipFill>
          <a:blip r:embed="rId2"/>
          <a:stretch>
            <a:fillRect/>
          </a:stretch>
        </p:blipFill>
        <p:spPr>
          <a:xfrm>
            <a:off x="5681662" y="2957671"/>
            <a:ext cx="2776538" cy="842804"/>
          </a:xfrm>
          <a:prstGeom prst="rect">
            <a:avLst/>
          </a:prstGeom>
        </p:spPr>
      </p:pic>
      <p:pic>
        <p:nvPicPr>
          <p:cNvPr id="6" name="Picture 5">
            <a:extLst>
              <a:ext uri="{FF2B5EF4-FFF2-40B4-BE49-F238E27FC236}">
                <a16:creationId xmlns:a16="http://schemas.microsoft.com/office/drawing/2014/main" id="{473472C9-3B46-423F-ACBE-4F5DB611D60D}"/>
              </a:ext>
            </a:extLst>
          </p:cNvPr>
          <p:cNvPicPr/>
          <p:nvPr/>
        </p:nvPicPr>
        <p:blipFill>
          <a:blip r:embed="rId3"/>
          <a:stretch>
            <a:fillRect/>
          </a:stretch>
        </p:blipFill>
        <p:spPr>
          <a:xfrm>
            <a:off x="2709862" y="4252595"/>
            <a:ext cx="6138863" cy="1281430"/>
          </a:xfrm>
          <a:prstGeom prst="rect">
            <a:avLst/>
          </a:prstGeom>
        </p:spPr>
      </p:pic>
    </p:spTree>
    <p:extLst>
      <p:ext uri="{BB962C8B-B14F-4D97-AF65-F5344CB8AC3E}">
        <p14:creationId xmlns:p14="http://schemas.microsoft.com/office/powerpoint/2010/main" val="25142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5FC54C-4374-47A5-98BE-8B882F834014}"/>
              </a:ext>
            </a:extLst>
          </p:cNvPr>
          <p:cNvSpPr>
            <a:spLocks noGrp="1"/>
          </p:cNvSpPr>
          <p:nvPr>
            <p:ph idx="1"/>
          </p:nvPr>
        </p:nvSpPr>
        <p:spPr>
          <a:xfrm>
            <a:off x="561975" y="968375"/>
            <a:ext cx="11363324" cy="3717925"/>
          </a:xfrm>
        </p:spPr>
        <p:txBody>
          <a:bodyPr>
            <a:normAutofit/>
          </a:bodyPr>
          <a:lstStyle/>
          <a:p>
            <a:pPr marL="0" indent="0">
              <a:lnSpc>
                <a:spcPct val="150000"/>
              </a:lnSpc>
              <a:spcAft>
                <a:spcPts val="800"/>
              </a:spcAft>
              <a:buNone/>
            </a:pPr>
            <a:r>
              <a:rPr lang="ro-RO" sz="2400" dirty="0">
                <a:effectLst/>
                <a:ea typeface="Times New Roman" panose="02020603050405020304" pitchFamily="18" charset="0"/>
                <a:cs typeface="Times New Roman" panose="02020603050405020304" pitchFamily="18" charset="0"/>
              </a:rPr>
              <a:t>Testarea ipotezelor statistice reprezintă o metodă fundamentală în analiza datelor, care permite cercetătorilor să facă afirmații despre populații pe baza unui set de date eșantion. În cadrul unui test de ipoteză, se formulează două ipoteze contradictorii, iar prin analiza statistică se determină care dintre ele este mai plauzibilă, având în vedere datele observate. Acest proces este esențial pentru a susține sau respinge teorii în domenii variate, de la științele naturale și sociale la inginerie și econometrie. </a:t>
            </a:r>
            <a:endParaRPr lang="ro-RO" dirty="0"/>
          </a:p>
        </p:txBody>
      </p:sp>
      <p:sp>
        <p:nvSpPr>
          <p:cNvPr id="4" name="Slide Number Placeholder 3">
            <a:extLst>
              <a:ext uri="{FF2B5EF4-FFF2-40B4-BE49-F238E27FC236}">
                <a16:creationId xmlns:a16="http://schemas.microsoft.com/office/drawing/2014/main" id="{78027C98-F6B4-42B6-8C81-E33ECD656165}"/>
              </a:ext>
            </a:extLst>
          </p:cNvPr>
          <p:cNvSpPr>
            <a:spLocks noGrp="1"/>
          </p:cNvSpPr>
          <p:nvPr>
            <p:ph type="sldNum" sz="quarter" idx="12"/>
          </p:nvPr>
        </p:nvSpPr>
        <p:spPr/>
        <p:txBody>
          <a:bodyPr/>
          <a:lstStyle/>
          <a:p>
            <a:fld id="{3C14D8B6-DA12-4183-AA94-4DCB7F295F89}" type="slidenum">
              <a:rPr lang="ro-RO" smtClean="0"/>
              <a:t>2</a:t>
            </a:fld>
            <a:endParaRPr lang="ro-RO"/>
          </a:p>
        </p:txBody>
      </p:sp>
    </p:spTree>
    <p:extLst>
      <p:ext uri="{BB962C8B-B14F-4D97-AF65-F5344CB8AC3E}">
        <p14:creationId xmlns:p14="http://schemas.microsoft.com/office/powerpoint/2010/main" val="996628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C79509-1714-4AB2-8C58-CB313A043F2B}"/>
              </a:ext>
            </a:extLst>
          </p:cNvPr>
          <p:cNvSpPr>
            <a:spLocks noGrp="1"/>
          </p:cNvSpPr>
          <p:nvPr>
            <p:ph idx="1"/>
          </p:nvPr>
        </p:nvSpPr>
        <p:spPr>
          <a:xfrm>
            <a:off x="838200" y="361950"/>
            <a:ext cx="10515600" cy="5815013"/>
          </a:xfrm>
        </p:spPr>
        <p:txBody>
          <a:bodyPr/>
          <a:lstStyle/>
          <a:p>
            <a:pPr marL="0" indent="0">
              <a:buNone/>
            </a:pPr>
            <a:r>
              <a:rPr lang="ro-RO" sz="2000" b="1" dirty="0">
                <a:effectLst/>
                <a:ea typeface="Times New Roman" panose="02020603050405020304" pitchFamily="18" charset="0"/>
              </a:rPr>
              <a:t>Calculul valorii F:</a:t>
            </a:r>
          </a:p>
          <a:p>
            <a:pPr marL="342900" lvl="0" indent="-342900">
              <a:buSzPts val="1000"/>
              <a:buFont typeface="Symbol" panose="05050102010706020507" pitchFamily="18" charset="2"/>
              <a:buChar char=""/>
              <a:tabLst>
                <a:tab pos="457200" algn="l"/>
              </a:tabLst>
            </a:pPr>
            <a:r>
              <a:rPr lang="ro-RO" sz="2000" b="1" dirty="0">
                <a:effectLst/>
                <a:ea typeface="Times New Roman" panose="02020603050405020304" pitchFamily="18" charset="0"/>
              </a:rPr>
              <a:t>Suma pătratelor între grupuri (SSB)</a:t>
            </a:r>
            <a:r>
              <a:rPr lang="ro-RO" sz="2000" dirty="0">
                <a:effectLst/>
                <a:ea typeface="Times New Roman" panose="02020603050405020304" pitchFamily="18" charset="0"/>
              </a:rPr>
              <a:t>: Aceasta măsoară diferențele dintre mediile grupurilor și media totală.</a:t>
            </a:r>
            <a:endParaRPr lang="en-US" sz="2000" dirty="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800" dirty="0">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800" dirty="0">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800" dirty="0">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800" dirty="0">
              <a:latin typeface="Times New Roman" panose="02020603050405020304" pitchFamily="18" charset="0"/>
              <a:ea typeface="Times New Roman" panose="02020603050405020304" pitchFamily="18" charset="0"/>
            </a:endParaRPr>
          </a:p>
          <a:p>
            <a:pPr marL="342900" indent="-342900">
              <a:buSzPts val="1000"/>
              <a:buFont typeface="Symbol" panose="05050102010706020507" pitchFamily="18" charset="2"/>
              <a:buChar char=""/>
              <a:tabLst>
                <a:tab pos="457200" algn="l"/>
              </a:tabLst>
            </a:pPr>
            <a:r>
              <a:rPr lang="ro-RO" sz="2000" b="1" dirty="0">
                <a:effectLst/>
                <a:ea typeface="Calibri" panose="020F0502020204030204" pitchFamily="34" charset="0"/>
                <a:cs typeface="Times New Roman" panose="02020603050405020304" pitchFamily="18" charset="0"/>
              </a:rPr>
              <a:t>Suma pătratelor în interiorul grupurilor (SSW)</a:t>
            </a:r>
            <a:r>
              <a:rPr lang="ro-RO" sz="2000" dirty="0">
                <a:effectLst/>
                <a:ea typeface="Calibri" panose="020F0502020204030204" pitchFamily="34" charset="0"/>
                <a:cs typeface="Times New Roman" panose="02020603050405020304" pitchFamily="18" charset="0"/>
              </a:rPr>
              <a:t>: Măsoară variația în interiorul fiecărui grup.</a:t>
            </a:r>
          </a:p>
          <a:p>
            <a:pPr marL="0" lvl="0" indent="0">
              <a:buSzPts val="1000"/>
              <a:buNone/>
              <a:tabLst>
                <a:tab pos="457200" algn="l"/>
              </a:tabLst>
            </a:pPr>
            <a:endParaRPr lang="ro-RO" sz="2000" dirty="0">
              <a:effectLst/>
              <a:ea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6F770E2A-CCE7-4F7B-A1E2-8A21756351AC}"/>
              </a:ext>
            </a:extLst>
          </p:cNvPr>
          <p:cNvSpPr>
            <a:spLocks noGrp="1"/>
          </p:cNvSpPr>
          <p:nvPr>
            <p:ph type="sldNum" sz="quarter" idx="12"/>
          </p:nvPr>
        </p:nvSpPr>
        <p:spPr/>
        <p:txBody>
          <a:bodyPr/>
          <a:lstStyle/>
          <a:p>
            <a:fld id="{3C14D8B6-DA12-4183-AA94-4DCB7F295F89}" type="slidenum">
              <a:rPr lang="ro-RO" smtClean="0"/>
              <a:t>20</a:t>
            </a:fld>
            <a:endParaRPr lang="ro-RO"/>
          </a:p>
        </p:txBody>
      </p:sp>
      <p:pic>
        <p:nvPicPr>
          <p:cNvPr id="5" name="Picture 4">
            <a:extLst>
              <a:ext uri="{FF2B5EF4-FFF2-40B4-BE49-F238E27FC236}">
                <a16:creationId xmlns:a16="http://schemas.microsoft.com/office/drawing/2014/main" id="{EDF106C9-C8B1-4056-AB8B-82F48FA8CA8B}"/>
              </a:ext>
            </a:extLst>
          </p:cNvPr>
          <p:cNvPicPr/>
          <p:nvPr/>
        </p:nvPicPr>
        <p:blipFill>
          <a:blip r:embed="rId2"/>
          <a:stretch>
            <a:fillRect/>
          </a:stretch>
        </p:blipFill>
        <p:spPr>
          <a:xfrm>
            <a:off x="2870200" y="1393031"/>
            <a:ext cx="4978400" cy="2188369"/>
          </a:xfrm>
          <a:prstGeom prst="rect">
            <a:avLst/>
          </a:prstGeom>
        </p:spPr>
      </p:pic>
      <p:pic>
        <p:nvPicPr>
          <p:cNvPr id="6" name="Picture 5">
            <a:extLst>
              <a:ext uri="{FF2B5EF4-FFF2-40B4-BE49-F238E27FC236}">
                <a16:creationId xmlns:a16="http://schemas.microsoft.com/office/drawing/2014/main" id="{3E5CDBF3-75BF-4090-AC70-614EDF9A0AB7}"/>
              </a:ext>
            </a:extLst>
          </p:cNvPr>
          <p:cNvPicPr/>
          <p:nvPr/>
        </p:nvPicPr>
        <p:blipFill>
          <a:blip r:embed="rId3"/>
          <a:stretch>
            <a:fillRect/>
          </a:stretch>
        </p:blipFill>
        <p:spPr>
          <a:xfrm>
            <a:off x="3585844" y="4686300"/>
            <a:ext cx="5120005" cy="1066800"/>
          </a:xfrm>
          <a:prstGeom prst="rect">
            <a:avLst/>
          </a:prstGeom>
        </p:spPr>
      </p:pic>
    </p:spTree>
    <p:extLst>
      <p:ext uri="{BB962C8B-B14F-4D97-AF65-F5344CB8AC3E}">
        <p14:creationId xmlns:p14="http://schemas.microsoft.com/office/powerpoint/2010/main" val="703339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2A427D-7558-433C-B76C-EF07A001CAAA}"/>
              </a:ext>
            </a:extLst>
          </p:cNvPr>
          <p:cNvSpPr>
            <a:spLocks noGrp="1"/>
          </p:cNvSpPr>
          <p:nvPr>
            <p:ph idx="1"/>
          </p:nvPr>
        </p:nvSpPr>
        <p:spPr>
          <a:xfrm>
            <a:off x="838200" y="920750"/>
            <a:ext cx="10515600" cy="4351338"/>
          </a:xfrm>
        </p:spPr>
        <p:txBody>
          <a:bodyPr>
            <a:normAutofit fontScale="92500" lnSpcReduction="20000"/>
          </a:bodyPr>
          <a:lstStyle/>
          <a:p>
            <a:pPr marL="0" indent="0">
              <a:lnSpc>
                <a:spcPct val="150000"/>
              </a:lnSpc>
              <a:buNone/>
            </a:pPr>
            <a:r>
              <a:rPr lang="ro-RO" sz="2000" b="1" dirty="0">
                <a:effectLst/>
                <a:ea typeface="Times New Roman" panose="02020603050405020304" pitchFamily="18" charset="0"/>
              </a:rPr>
              <a:t>4. Determinarea valorii p</a:t>
            </a:r>
          </a:p>
          <a:p>
            <a:pPr>
              <a:lnSpc>
                <a:spcPct val="150000"/>
              </a:lnSpc>
            </a:pPr>
            <a:r>
              <a:rPr lang="ro-RO" sz="2000" dirty="0">
                <a:effectLst/>
                <a:ea typeface="Times New Roman" panose="02020603050405020304" pitchFamily="18" charset="0"/>
              </a:rPr>
              <a:t>Valoarea p se calculează pe baza valorii F și a gradelor de libertate asociate pentru fiecare componentă. Dacă valoarea p este mai mică decât nivelul de semnificație α (de obicei 0,05), atunci respingem ipoteza nulă și concluzionăm că există diferențe semnificative între grupuri.</a:t>
            </a:r>
          </a:p>
          <a:p>
            <a:pPr marL="0" indent="0">
              <a:lnSpc>
                <a:spcPct val="150000"/>
              </a:lnSpc>
              <a:buNone/>
            </a:pPr>
            <a:r>
              <a:rPr lang="ro-RO" sz="2000" b="1" dirty="0">
                <a:effectLst/>
                <a:ea typeface="Times New Roman" panose="02020603050405020304" pitchFamily="18" charset="0"/>
              </a:rPr>
              <a:t>5. Interpretarea rezultatelor</a:t>
            </a:r>
          </a:p>
          <a:p>
            <a:pPr>
              <a:lnSpc>
                <a:spcPct val="150000"/>
              </a:lnSpc>
            </a:pPr>
            <a:r>
              <a:rPr lang="ro-RO" sz="2000" dirty="0">
                <a:effectLst/>
                <a:ea typeface="Times New Roman" panose="02020603050405020304" pitchFamily="18" charset="0"/>
              </a:rPr>
              <a:t>Dacă rezultatul testului ANOVA este semnificativ (p &lt; 0,05), atunci putem respinge ipoteza nulă și concluzionăm că există diferențe semnificative între mediile concentrațiilor de azot de amoniu în diferitele locații sau perioade de timp. Dacă valoarea p este mai mare decât 0,05, nu există suficiente dovezi pentru a respinge ipoteza nulă și putem concluziona că nu există diferențe semnificative între grupuri.</a:t>
            </a:r>
          </a:p>
          <a:p>
            <a:pPr marL="0" indent="0">
              <a:buNone/>
            </a:pPr>
            <a:endParaRPr lang="ro-RO" dirty="0"/>
          </a:p>
        </p:txBody>
      </p:sp>
      <p:sp>
        <p:nvSpPr>
          <p:cNvPr id="4" name="Slide Number Placeholder 3">
            <a:extLst>
              <a:ext uri="{FF2B5EF4-FFF2-40B4-BE49-F238E27FC236}">
                <a16:creationId xmlns:a16="http://schemas.microsoft.com/office/drawing/2014/main" id="{DC73F2D1-162D-4B1A-82B8-8E48BDA2F98A}"/>
              </a:ext>
            </a:extLst>
          </p:cNvPr>
          <p:cNvSpPr>
            <a:spLocks noGrp="1"/>
          </p:cNvSpPr>
          <p:nvPr>
            <p:ph type="sldNum" sz="quarter" idx="12"/>
          </p:nvPr>
        </p:nvSpPr>
        <p:spPr/>
        <p:txBody>
          <a:bodyPr/>
          <a:lstStyle/>
          <a:p>
            <a:fld id="{3C14D8B6-DA12-4183-AA94-4DCB7F295F89}" type="slidenum">
              <a:rPr lang="ro-RO" smtClean="0"/>
              <a:t>21</a:t>
            </a:fld>
            <a:endParaRPr lang="ro-RO"/>
          </a:p>
        </p:txBody>
      </p:sp>
    </p:spTree>
    <p:extLst>
      <p:ext uri="{BB962C8B-B14F-4D97-AF65-F5344CB8AC3E}">
        <p14:creationId xmlns:p14="http://schemas.microsoft.com/office/powerpoint/2010/main" val="818074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6230190A-546E-49EE-8E3A-7F93CAD9A9DC}"/>
              </a:ext>
            </a:extLst>
          </p:cNvPr>
          <p:cNvPicPr>
            <a:picLocks noGrp="1" noChangeAspect="1"/>
          </p:cNvPicPr>
          <p:nvPr>
            <p:ph idx="1"/>
          </p:nvPr>
        </p:nvPicPr>
        <p:blipFill>
          <a:blip r:embed="rId2"/>
          <a:stretch>
            <a:fillRect/>
          </a:stretch>
        </p:blipFill>
        <p:spPr>
          <a:xfrm>
            <a:off x="1328100" y="1319769"/>
            <a:ext cx="9135750" cy="3400900"/>
          </a:xfrm>
        </p:spPr>
      </p:pic>
      <p:sp>
        <p:nvSpPr>
          <p:cNvPr id="4" name="Slide Number Placeholder 3">
            <a:extLst>
              <a:ext uri="{FF2B5EF4-FFF2-40B4-BE49-F238E27FC236}">
                <a16:creationId xmlns:a16="http://schemas.microsoft.com/office/drawing/2014/main" id="{E557C6C7-DFCD-49FC-A20F-0B343A49AD72}"/>
              </a:ext>
            </a:extLst>
          </p:cNvPr>
          <p:cNvSpPr>
            <a:spLocks noGrp="1"/>
          </p:cNvSpPr>
          <p:nvPr>
            <p:ph type="sldNum" sz="quarter" idx="12"/>
          </p:nvPr>
        </p:nvSpPr>
        <p:spPr/>
        <p:txBody>
          <a:bodyPr/>
          <a:lstStyle/>
          <a:p>
            <a:fld id="{3C14D8B6-DA12-4183-AA94-4DCB7F295F89}" type="slidenum">
              <a:rPr lang="ro-RO" smtClean="0"/>
              <a:t>22</a:t>
            </a:fld>
            <a:endParaRPr lang="ro-RO"/>
          </a:p>
        </p:txBody>
      </p:sp>
    </p:spTree>
    <p:extLst>
      <p:ext uri="{BB962C8B-B14F-4D97-AF65-F5344CB8AC3E}">
        <p14:creationId xmlns:p14="http://schemas.microsoft.com/office/powerpoint/2010/main" val="2888980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F29612-73C5-490D-A087-B6EDCAFFB3CC}"/>
              </a:ext>
            </a:extLst>
          </p:cNvPr>
          <p:cNvSpPr>
            <a:spLocks noGrp="1"/>
          </p:cNvSpPr>
          <p:nvPr>
            <p:ph idx="1"/>
          </p:nvPr>
        </p:nvSpPr>
        <p:spPr>
          <a:xfrm>
            <a:off x="742950" y="863600"/>
            <a:ext cx="10515600" cy="1793875"/>
          </a:xfrm>
        </p:spPr>
        <p:txBody>
          <a:bodyPr>
            <a:normAutofit fontScale="92500"/>
          </a:bodyPr>
          <a:lstStyle/>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latin typeface="Calibri" panose="020F0502020204030204" pitchFamily="34" charset="0"/>
                <a:ea typeface="Calibri" panose="020F0502020204030204" pitchFamily="34" charset="0"/>
                <a:cs typeface="Times New Roman" panose="02020603050405020304" pitchFamily="18" charset="0"/>
              </a:rPr>
              <a:t>Ipoteza nulă (H₀)</a:t>
            </a:r>
            <a:r>
              <a:rPr lang="ro-RO" sz="2000" dirty="0">
                <a:effectLst/>
                <a:latin typeface="Calibri" panose="020F0502020204030204" pitchFamily="34" charset="0"/>
                <a:ea typeface="Calibri" panose="020F0502020204030204" pitchFamily="34" charset="0"/>
                <a:cs typeface="Times New Roman" panose="02020603050405020304" pitchFamily="18" charset="0"/>
              </a:rPr>
              <a:t>: "Nu există diferențe semnificative între mediile concentrațiilor de azot de amoniu între grupuri" (adică, media concentrațiilor este similară între locațiile comparate).</a:t>
            </a: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latin typeface="Calibri" panose="020F0502020204030204" pitchFamily="34" charset="0"/>
                <a:ea typeface="Calibri" panose="020F0502020204030204" pitchFamily="34" charset="0"/>
                <a:cs typeface="Times New Roman" panose="02020603050405020304" pitchFamily="18" charset="0"/>
              </a:rPr>
              <a:t>Ipoteza alternativă (H₁)</a:t>
            </a:r>
            <a:r>
              <a:rPr lang="ro-RO" sz="2000" dirty="0">
                <a:effectLst/>
                <a:latin typeface="Calibri" panose="020F0502020204030204" pitchFamily="34" charset="0"/>
                <a:ea typeface="Calibri" panose="020F0502020204030204" pitchFamily="34" charset="0"/>
                <a:cs typeface="Times New Roman" panose="02020603050405020304" pitchFamily="18" charset="0"/>
              </a:rPr>
              <a:t>: "Există diferențe semnificative între mediile concentrațiilor de azot de amoniu între grupuri" (adică, cel puțin o locație are o concentrație semnificativ diferită de celelalte).</a:t>
            </a:r>
          </a:p>
          <a:p>
            <a:pPr marL="0" indent="0">
              <a:buNone/>
            </a:pPr>
            <a:endParaRPr lang="ro-RO" dirty="0"/>
          </a:p>
        </p:txBody>
      </p:sp>
      <p:sp>
        <p:nvSpPr>
          <p:cNvPr id="4" name="Slide Number Placeholder 3">
            <a:extLst>
              <a:ext uri="{FF2B5EF4-FFF2-40B4-BE49-F238E27FC236}">
                <a16:creationId xmlns:a16="http://schemas.microsoft.com/office/drawing/2014/main" id="{3F462BAE-A280-4699-ACC7-9898EB0D4322}"/>
              </a:ext>
            </a:extLst>
          </p:cNvPr>
          <p:cNvSpPr>
            <a:spLocks noGrp="1"/>
          </p:cNvSpPr>
          <p:nvPr>
            <p:ph type="sldNum" sz="quarter" idx="12"/>
          </p:nvPr>
        </p:nvSpPr>
        <p:spPr/>
        <p:txBody>
          <a:bodyPr/>
          <a:lstStyle/>
          <a:p>
            <a:fld id="{3C14D8B6-DA12-4183-AA94-4DCB7F295F89}" type="slidenum">
              <a:rPr lang="ro-RO" smtClean="0"/>
              <a:t>23</a:t>
            </a:fld>
            <a:endParaRPr lang="ro-RO"/>
          </a:p>
        </p:txBody>
      </p:sp>
    </p:spTree>
    <p:extLst>
      <p:ext uri="{BB962C8B-B14F-4D97-AF65-F5344CB8AC3E}">
        <p14:creationId xmlns:p14="http://schemas.microsoft.com/office/powerpoint/2010/main" val="843795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8E3261-C114-4682-AB50-A060964F521C}"/>
              </a:ext>
            </a:extLst>
          </p:cNvPr>
          <p:cNvSpPr>
            <a:spLocks noGrp="1"/>
          </p:cNvSpPr>
          <p:nvPr>
            <p:ph idx="1"/>
          </p:nvPr>
        </p:nvSpPr>
        <p:spPr>
          <a:xfrm>
            <a:off x="942975" y="892175"/>
            <a:ext cx="10515600" cy="2698750"/>
          </a:xfrm>
        </p:spPr>
        <p:txBody>
          <a:bodyPr/>
          <a:lstStyle/>
          <a:p>
            <a:pPr marL="0" indent="0">
              <a:buNone/>
            </a:pPr>
            <a:r>
              <a:rPr lang="ro-RO" sz="2000" b="1" dirty="0" err="1">
                <a:effectLst/>
                <a:ea typeface="Times New Roman" panose="02020603050405020304" pitchFamily="18" charset="0"/>
              </a:rPr>
              <a:t>Interpretația</a:t>
            </a:r>
            <a:r>
              <a:rPr lang="ro-RO" sz="2000" b="1" dirty="0">
                <a:effectLst/>
                <a:ea typeface="Times New Roman" panose="02020603050405020304" pitchFamily="18" charset="0"/>
              </a:rPr>
              <a:t> rezultatelor:</a:t>
            </a: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Calibri" panose="020F0502020204030204" pitchFamily="34" charset="0"/>
                <a:cs typeface="Times New Roman" panose="02020603050405020304" pitchFamily="18" charset="0"/>
              </a:rPr>
              <a:t>Valoarea p de 0.166</a:t>
            </a:r>
            <a:r>
              <a:rPr lang="ro-RO" sz="2000" dirty="0">
                <a:effectLst/>
                <a:ea typeface="Calibri" panose="020F0502020204030204" pitchFamily="34" charset="0"/>
                <a:cs typeface="Times New Roman" panose="02020603050405020304" pitchFamily="18" charset="0"/>
              </a:rPr>
              <a:t> este mai mare decât nivelul de semnificație de 0.05. Aceasta înseamnă că nu există suficiente dovezi pentru a respinge ipoteza nulă.</a:t>
            </a:r>
          </a:p>
          <a:p>
            <a:pPr marL="342900" lvl="0" indent="-342900">
              <a:lnSpc>
                <a:spcPct val="107000"/>
              </a:lnSpc>
              <a:spcAft>
                <a:spcPts val="800"/>
              </a:spcAft>
              <a:buSzPts val="1000"/>
              <a:buFont typeface="Symbol" panose="05050102010706020507" pitchFamily="18" charset="2"/>
              <a:buChar char=""/>
              <a:tabLst>
                <a:tab pos="457200" algn="l"/>
              </a:tabLst>
            </a:pPr>
            <a:r>
              <a:rPr lang="ro-RO" sz="2000" dirty="0">
                <a:effectLst/>
                <a:ea typeface="Calibri" panose="020F0502020204030204" pitchFamily="34" charset="0"/>
                <a:cs typeface="Times New Roman" panose="02020603050405020304" pitchFamily="18" charset="0"/>
              </a:rPr>
              <a:t>Prin urmare, </a:t>
            </a:r>
            <a:r>
              <a:rPr lang="ro-RO" sz="2000" b="1" dirty="0">
                <a:effectLst/>
                <a:ea typeface="Calibri" panose="020F0502020204030204" pitchFamily="34" charset="0"/>
                <a:cs typeface="Times New Roman" panose="02020603050405020304" pitchFamily="18" charset="0"/>
              </a:rPr>
              <a:t>nu există diferențe semnificative între mediile concentrațiilor de azot de amoniu în cele trei locații</a:t>
            </a:r>
            <a:r>
              <a:rPr lang="ro-RO" sz="2000" dirty="0">
                <a:effectLst/>
                <a:ea typeface="Calibri" panose="020F0502020204030204" pitchFamily="34" charset="0"/>
                <a:cs typeface="Times New Roman" panose="02020603050405020304" pitchFamily="18" charset="0"/>
              </a:rPr>
              <a:t> (sau grupuri comparate).</a:t>
            </a:r>
          </a:p>
          <a:p>
            <a:pPr marL="0" indent="0">
              <a:buNone/>
            </a:pPr>
            <a:endParaRPr lang="ro-RO" dirty="0"/>
          </a:p>
        </p:txBody>
      </p:sp>
      <p:sp>
        <p:nvSpPr>
          <p:cNvPr id="4" name="Slide Number Placeholder 3">
            <a:extLst>
              <a:ext uri="{FF2B5EF4-FFF2-40B4-BE49-F238E27FC236}">
                <a16:creationId xmlns:a16="http://schemas.microsoft.com/office/drawing/2014/main" id="{A4B0BB2B-5B09-4BC3-8030-E851EC294E58}"/>
              </a:ext>
            </a:extLst>
          </p:cNvPr>
          <p:cNvSpPr>
            <a:spLocks noGrp="1"/>
          </p:cNvSpPr>
          <p:nvPr>
            <p:ph type="sldNum" sz="quarter" idx="12"/>
          </p:nvPr>
        </p:nvSpPr>
        <p:spPr/>
        <p:txBody>
          <a:bodyPr/>
          <a:lstStyle/>
          <a:p>
            <a:fld id="{3C14D8B6-DA12-4183-AA94-4DCB7F295F89}" type="slidenum">
              <a:rPr lang="ro-RO" smtClean="0"/>
              <a:t>24</a:t>
            </a:fld>
            <a:endParaRPr lang="ro-RO"/>
          </a:p>
        </p:txBody>
      </p:sp>
    </p:spTree>
    <p:extLst>
      <p:ext uri="{BB962C8B-B14F-4D97-AF65-F5344CB8AC3E}">
        <p14:creationId xmlns:p14="http://schemas.microsoft.com/office/powerpoint/2010/main" val="2488256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8CBE23-55E7-40F2-B391-FF94C5878E16}"/>
              </a:ext>
            </a:extLst>
          </p:cNvPr>
          <p:cNvSpPr>
            <a:spLocks noGrp="1"/>
          </p:cNvSpPr>
          <p:nvPr>
            <p:ph idx="1"/>
          </p:nvPr>
        </p:nvSpPr>
        <p:spPr>
          <a:xfrm>
            <a:off x="752475" y="825500"/>
            <a:ext cx="10515600" cy="4351338"/>
          </a:xfrm>
        </p:spPr>
        <p:txBody>
          <a:bodyPr/>
          <a:lstStyle/>
          <a:p>
            <a:pPr marL="0" indent="0">
              <a:buNone/>
            </a:pPr>
            <a:r>
              <a:rPr lang="ro-RO" sz="2400" b="1" dirty="0">
                <a:effectLst/>
                <a:ea typeface="Times New Roman" panose="02020603050405020304" pitchFamily="18" charset="0"/>
              </a:rPr>
              <a:t>Concluzia finală:</a:t>
            </a:r>
          </a:p>
          <a:p>
            <a:pPr marL="0" indent="0">
              <a:buNone/>
            </a:pPr>
            <a:r>
              <a:rPr lang="ro-RO" sz="2400" dirty="0">
                <a:effectLst/>
                <a:ea typeface="Times New Roman" panose="02020603050405020304" pitchFamily="18" charset="0"/>
              </a:rPr>
              <a:t>Pe baza rezultatelor testului ANOVA, </a:t>
            </a:r>
            <a:r>
              <a:rPr lang="ro-RO" sz="2400" b="1" dirty="0">
                <a:effectLst/>
                <a:ea typeface="Times New Roman" panose="02020603050405020304" pitchFamily="18" charset="0"/>
              </a:rPr>
              <a:t>nu putem concluziona că există diferențe semnificative între concentrațiile de azot de amoniu în cele trei locații sau perioade de timp analizate</a:t>
            </a:r>
            <a:r>
              <a:rPr lang="ro-RO" sz="2400" dirty="0">
                <a:effectLst/>
                <a:ea typeface="Times New Roman" panose="02020603050405020304" pitchFamily="18" charset="0"/>
              </a:rPr>
              <a:t>. Aceste grupuri par să aibă concentrații similare din punct de vedere statistic.</a:t>
            </a:r>
          </a:p>
          <a:p>
            <a:pPr marL="0" indent="0">
              <a:buNone/>
            </a:pPr>
            <a:endParaRPr lang="ro-RO" dirty="0"/>
          </a:p>
        </p:txBody>
      </p:sp>
      <p:sp>
        <p:nvSpPr>
          <p:cNvPr id="4" name="Slide Number Placeholder 3">
            <a:extLst>
              <a:ext uri="{FF2B5EF4-FFF2-40B4-BE49-F238E27FC236}">
                <a16:creationId xmlns:a16="http://schemas.microsoft.com/office/drawing/2014/main" id="{E6A4F30F-318A-46A4-86BC-B73B63E392D8}"/>
              </a:ext>
            </a:extLst>
          </p:cNvPr>
          <p:cNvSpPr>
            <a:spLocks noGrp="1"/>
          </p:cNvSpPr>
          <p:nvPr>
            <p:ph type="sldNum" sz="quarter" idx="12"/>
          </p:nvPr>
        </p:nvSpPr>
        <p:spPr/>
        <p:txBody>
          <a:bodyPr/>
          <a:lstStyle/>
          <a:p>
            <a:fld id="{3C14D8B6-DA12-4183-AA94-4DCB7F295F89}" type="slidenum">
              <a:rPr lang="ro-RO" smtClean="0"/>
              <a:t>25</a:t>
            </a:fld>
            <a:endParaRPr lang="ro-RO"/>
          </a:p>
        </p:txBody>
      </p:sp>
    </p:spTree>
    <p:extLst>
      <p:ext uri="{BB962C8B-B14F-4D97-AF65-F5344CB8AC3E}">
        <p14:creationId xmlns:p14="http://schemas.microsoft.com/office/powerpoint/2010/main" val="3104121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83CEA-791A-4F2C-9A99-B7F751FD62BF}"/>
              </a:ext>
            </a:extLst>
          </p:cNvPr>
          <p:cNvSpPr>
            <a:spLocks noGrp="1"/>
          </p:cNvSpPr>
          <p:nvPr>
            <p:ph type="title"/>
          </p:nvPr>
        </p:nvSpPr>
        <p:spPr>
          <a:xfrm>
            <a:off x="838200" y="365126"/>
            <a:ext cx="10515600" cy="730250"/>
          </a:xfrm>
        </p:spPr>
        <p:txBody>
          <a:bodyPr>
            <a:normAutofit/>
          </a:bodyPr>
          <a:lstStyle/>
          <a:p>
            <a:pPr algn="ctr"/>
            <a:r>
              <a:rPr lang="ro-RO" sz="3200" b="1" dirty="0">
                <a:solidFill>
                  <a:srgbClr val="004274"/>
                </a:solidFill>
                <a:latin typeface="+mn-lt"/>
              </a:rPr>
              <a:t>Teste Statistice </a:t>
            </a:r>
            <a:r>
              <a:rPr lang="en-US" sz="3200" b="1" dirty="0">
                <a:solidFill>
                  <a:srgbClr val="004274"/>
                </a:solidFill>
                <a:latin typeface="+mn-lt"/>
              </a:rPr>
              <a:t>Nep</a:t>
            </a:r>
            <a:r>
              <a:rPr lang="ro-RO" sz="3200" b="1" dirty="0" err="1">
                <a:solidFill>
                  <a:srgbClr val="004274"/>
                </a:solidFill>
                <a:latin typeface="+mn-lt"/>
              </a:rPr>
              <a:t>arametrice</a:t>
            </a:r>
            <a:endParaRPr lang="ro-RO" sz="3200" dirty="0"/>
          </a:p>
        </p:txBody>
      </p:sp>
      <p:sp>
        <p:nvSpPr>
          <p:cNvPr id="3" name="Content Placeholder 2">
            <a:extLst>
              <a:ext uri="{FF2B5EF4-FFF2-40B4-BE49-F238E27FC236}">
                <a16:creationId xmlns:a16="http://schemas.microsoft.com/office/drawing/2014/main" id="{B8B4E0ED-8BA3-42A3-903B-4D8BB0E72BF8}"/>
              </a:ext>
            </a:extLst>
          </p:cNvPr>
          <p:cNvSpPr>
            <a:spLocks noGrp="1"/>
          </p:cNvSpPr>
          <p:nvPr>
            <p:ph idx="1"/>
          </p:nvPr>
        </p:nvSpPr>
        <p:spPr>
          <a:xfrm>
            <a:off x="561975" y="1460500"/>
            <a:ext cx="10791825" cy="3559175"/>
          </a:xfrm>
        </p:spPr>
        <p:txBody>
          <a:bodyPr/>
          <a:lstStyle/>
          <a:p>
            <a:pPr marL="0" indent="0">
              <a:lnSpc>
                <a:spcPct val="150000"/>
              </a:lnSpc>
              <a:buNone/>
            </a:pPr>
            <a:r>
              <a:rPr lang="ro-RO" sz="2400" dirty="0">
                <a:effectLst/>
                <a:ea typeface="Times New Roman" panose="02020603050405020304" pitchFamily="18" charset="0"/>
              </a:rPr>
              <a:t>Testele statistice neparametrice sunt utilizate atunci când datele nu îndeplinesc cerințele testelor parametrice (de exemplu, normalitatea distribuției sau omogenitatea varianțelor). Aceste teste nu presupun o distribuție specifică a datelor și sunt utile pentru a analiza eșantioane mici sau date ordinale.</a:t>
            </a:r>
            <a:endParaRPr lang="en-US" sz="2400" dirty="0">
              <a:effectLst/>
              <a:ea typeface="Times New Roman" panose="02020603050405020304" pitchFamily="18" charset="0"/>
            </a:endParaRPr>
          </a:p>
          <a:p>
            <a:pPr marL="0" indent="0">
              <a:lnSpc>
                <a:spcPct val="150000"/>
              </a:lnSpc>
              <a:buNone/>
            </a:pPr>
            <a:r>
              <a:rPr lang="en-US" sz="2400" dirty="0">
                <a:ea typeface="Times New Roman" panose="02020603050405020304" pitchFamily="18" charset="0"/>
              </a:rPr>
              <a:t>V</a:t>
            </a:r>
            <a:r>
              <a:rPr lang="ro-RO" sz="2400" dirty="0">
                <a:effectLst/>
                <a:ea typeface="Times New Roman" panose="02020603050405020304" pitchFamily="18" charset="0"/>
              </a:rPr>
              <a:t>om </a:t>
            </a:r>
            <a:r>
              <a:rPr lang="en-US" sz="2400" dirty="0">
                <a:effectLst/>
                <a:ea typeface="Times New Roman" panose="02020603050405020304" pitchFamily="18" charset="0"/>
              </a:rPr>
              <a:t>face </a:t>
            </a:r>
            <a:r>
              <a:rPr lang="en-US" sz="2400" dirty="0" err="1">
                <a:effectLst/>
                <a:ea typeface="Times New Roman" panose="02020603050405020304" pitchFamily="18" charset="0"/>
              </a:rPr>
              <a:t>cuno</a:t>
            </a:r>
            <a:r>
              <a:rPr lang="ro-RO" sz="2400" dirty="0">
                <a:effectLst/>
                <a:ea typeface="Times New Roman" panose="02020603050405020304" pitchFamily="18" charset="0"/>
              </a:rPr>
              <a:t>ș</a:t>
            </a:r>
            <a:r>
              <a:rPr lang="en-US" sz="2400" dirty="0">
                <a:effectLst/>
                <a:ea typeface="Times New Roman" panose="02020603050405020304" pitchFamily="18" charset="0"/>
              </a:rPr>
              <a:t>tin</a:t>
            </a:r>
            <a:r>
              <a:rPr lang="ro-RO" sz="2400" dirty="0" err="1">
                <a:effectLst/>
                <a:ea typeface="Times New Roman" panose="02020603050405020304" pitchFamily="18" charset="0"/>
              </a:rPr>
              <a:t>ță</a:t>
            </a:r>
            <a:r>
              <a:rPr lang="ro-RO" sz="2400" dirty="0">
                <a:effectLst/>
                <a:ea typeface="Times New Roman" panose="02020603050405020304" pitchFamily="18" charset="0"/>
              </a:rPr>
              <a:t> cu următoarele teste neparametrice importante: testul </a:t>
            </a:r>
            <a:r>
              <a:rPr lang="ro-RO" sz="2400" b="1" dirty="0" err="1">
                <a:effectLst/>
                <a:ea typeface="Times New Roman" panose="02020603050405020304" pitchFamily="18" charset="0"/>
              </a:rPr>
              <a:t>Wilcoxon</a:t>
            </a:r>
            <a:r>
              <a:rPr lang="ro-RO" sz="2400" dirty="0">
                <a:effectLst/>
                <a:ea typeface="Times New Roman" panose="02020603050405020304" pitchFamily="18" charset="0"/>
              </a:rPr>
              <a:t>, </a:t>
            </a:r>
            <a:r>
              <a:rPr lang="ro-RO" sz="2400" b="1" dirty="0">
                <a:effectLst/>
                <a:ea typeface="Times New Roman" panose="02020603050405020304" pitchFamily="18" charset="0"/>
              </a:rPr>
              <a:t>testul Mann-</a:t>
            </a:r>
            <a:r>
              <a:rPr lang="ro-RO" sz="2400" b="1" dirty="0" err="1">
                <a:effectLst/>
                <a:ea typeface="Times New Roman" panose="02020603050405020304" pitchFamily="18" charset="0"/>
              </a:rPr>
              <a:t>Whitney</a:t>
            </a:r>
            <a:r>
              <a:rPr lang="ro-RO" sz="2400" dirty="0">
                <a:effectLst/>
                <a:ea typeface="Times New Roman" panose="02020603050405020304" pitchFamily="18" charset="0"/>
              </a:rPr>
              <a:t> și </a:t>
            </a:r>
            <a:r>
              <a:rPr lang="ro-RO" sz="2400" b="1" dirty="0">
                <a:effectLst/>
                <a:ea typeface="Times New Roman" panose="02020603050405020304" pitchFamily="18" charset="0"/>
              </a:rPr>
              <a:t>testul Chi-pătrat pentru independență</a:t>
            </a:r>
            <a:r>
              <a:rPr lang="ro-RO" sz="2400" dirty="0">
                <a:effectLst/>
                <a:ea typeface="Times New Roman" panose="02020603050405020304" pitchFamily="18" charset="0"/>
              </a:rPr>
              <a:t>.</a:t>
            </a:r>
          </a:p>
          <a:p>
            <a:pPr marL="0" indent="0">
              <a:buNone/>
            </a:pPr>
            <a:endParaRPr lang="ro-RO" dirty="0"/>
          </a:p>
        </p:txBody>
      </p:sp>
      <p:sp>
        <p:nvSpPr>
          <p:cNvPr id="4" name="Slide Number Placeholder 3">
            <a:extLst>
              <a:ext uri="{FF2B5EF4-FFF2-40B4-BE49-F238E27FC236}">
                <a16:creationId xmlns:a16="http://schemas.microsoft.com/office/drawing/2014/main" id="{32E32584-9E67-4624-B317-F778A1A8C349}"/>
              </a:ext>
            </a:extLst>
          </p:cNvPr>
          <p:cNvSpPr>
            <a:spLocks noGrp="1"/>
          </p:cNvSpPr>
          <p:nvPr>
            <p:ph type="sldNum" sz="quarter" idx="12"/>
          </p:nvPr>
        </p:nvSpPr>
        <p:spPr/>
        <p:txBody>
          <a:bodyPr/>
          <a:lstStyle/>
          <a:p>
            <a:fld id="{3C14D8B6-DA12-4183-AA94-4DCB7F295F89}" type="slidenum">
              <a:rPr lang="ro-RO" smtClean="0"/>
              <a:t>26</a:t>
            </a:fld>
            <a:endParaRPr lang="ro-RO"/>
          </a:p>
        </p:txBody>
      </p:sp>
    </p:spTree>
    <p:extLst>
      <p:ext uri="{BB962C8B-B14F-4D97-AF65-F5344CB8AC3E}">
        <p14:creationId xmlns:p14="http://schemas.microsoft.com/office/powerpoint/2010/main" val="1369649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F6FF9-491A-4907-9CFD-C6565BDA4F9B}"/>
              </a:ext>
            </a:extLst>
          </p:cNvPr>
          <p:cNvSpPr>
            <a:spLocks noGrp="1"/>
          </p:cNvSpPr>
          <p:nvPr>
            <p:ph type="title"/>
          </p:nvPr>
        </p:nvSpPr>
        <p:spPr>
          <a:xfrm>
            <a:off x="838200" y="207962"/>
            <a:ext cx="10515600" cy="911225"/>
          </a:xfrm>
        </p:spPr>
        <p:txBody>
          <a:bodyPr/>
          <a:lstStyle/>
          <a:p>
            <a:pPr algn="ctr"/>
            <a:r>
              <a:rPr lang="ro-RO" sz="3200" b="1" dirty="0">
                <a:solidFill>
                  <a:srgbClr val="004274"/>
                </a:solidFill>
                <a:latin typeface="+mn-lt"/>
              </a:rPr>
              <a:t>Testul </a:t>
            </a:r>
            <a:r>
              <a:rPr lang="ro-RO" sz="3200" b="1" dirty="0" err="1">
                <a:solidFill>
                  <a:srgbClr val="004274"/>
                </a:solidFill>
                <a:latin typeface="+mn-lt"/>
              </a:rPr>
              <a:t>Wilcoxon</a:t>
            </a:r>
            <a:r>
              <a:rPr lang="ro-RO" sz="3200" b="1" dirty="0">
                <a:solidFill>
                  <a:srgbClr val="004274"/>
                </a:solidFill>
                <a:latin typeface="+mn-lt"/>
              </a:rPr>
              <a:t> pentru eșantioane pereche</a:t>
            </a:r>
          </a:p>
        </p:txBody>
      </p:sp>
      <p:sp>
        <p:nvSpPr>
          <p:cNvPr id="3" name="Content Placeholder 2">
            <a:extLst>
              <a:ext uri="{FF2B5EF4-FFF2-40B4-BE49-F238E27FC236}">
                <a16:creationId xmlns:a16="http://schemas.microsoft.com/office/drawing/2014/main" id="{6907CBB4-C352-470F-A5D8-DC92A904729D}"/>
              </a:ext>
            </a:extLst>
          </p:cNvPr>
          <p:cNvSpPr>
            <a:spLocks noGrp="1"/>
          </p:cNvSpPr>
          <p:nvPr>
            <p:ph idx="1"/>
          </p:nvPr>
        </p:nvSpPr>
        <p:spPr>
          <a:xfrm>
            <a:off x="485775" y="1119187"/>
            <a:ext cx="11401425" cy="4351338"/>
          </a:xfrm>
        </p:spPr>
        <p:txBody>
          <a:bodyPr>
            <a:normAutofit/>
          </a:bodyPr>
          <a:lstStyle/>
          <a:p>
            <a:pPr marL="0" indent="0">
              <a:buNone/>
            </a:pPr>
            <a:r>
              <a:rPr lang="ro-RO" sz="2400" dirty="0">
                <a:effectLst/>
                <a:ea typeface="Times New Roman" panose="02020603050405020304" pitchFamily="18" charset="0"/>
              </a:rPr>
              <a:t>Testul </a:t>
            </a:r>
            <a:r>
              <a:rPr lang="ro-RO" sz="2400" b="1" dirty="0" err="1">
                <a:effectLst/>
                <a:ea typeface="Times New Roman" panose="02020603050405020304" pitchFamily="18" charset="0"/>
              </a:rPr>
              <a:t>Wilcoxon</a:t>
            </a:r>
            <a:r>
              <a:rPr lang="ro-RO" sz="2400" b="1" dirty="0">
                <a:effectLst/>
                <a:ea typeface="Times New Roman" panose="02020603050405020304" pitchFamily="18" charset="0"/>
              </a:rPr>
              <a:t> pentru eșantioane pereche</a:t>
            </a:r>
            <a:r>
              <a:rPr lang="ro-RO" sz="2400" dirty="0">
                <a:effectLst/>
                <a:ea typeface="Times New Roman" panose="02020603050405020304" pitchFamily="18" charset="0"/>
              </a:rPr>
              <a:t> este utilizat pentru a compara două eșantioane corelate sau pereche (de exemplu, măsurători înainte și după un tratament) atunci când datele nu sunt distribuite normal. Acest test compară diferențele dintre valorile perechilor și testează dacă aceste diferențe sunt semnificative din punct de vedere statistic.</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Ipoteza nulă (H₀)</a:t>
            </a:r>
            <a:r>
              <a:rPr lang="ro-RO" sz="2400" dirty="0">
                <a:effectLst/>
                <a:ea typeface="Calibri" panose="020F0502020204030204" pitchFamily="34" charset="0"/>
                <a:cs typeface="Times New Roman" panose="02020603050405020304" pitchFamily="18" charset="0"/>
              </a:rPr>
              <a:t>: Nu există diferențe semnificative între cele două măsurători pereche.</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Ipoteza alternativă (H₁)</a:t>
            </a:r>
            <a:r>
              <a:rPr lang="ro-RO" sz="2400" dirty="0">
                <a:effectLst/>
                <a:ea typeface="Calibri" panose="020F0502020204030204" pitchFamily="34" charset="0"/>
                <a:cs typeface="Times New Roman" panose="02020603050405020304" pitchFamily="18" charset="0"/>
              </a:rPr>
              <a:t>: Există diferențe semnificative între cele două măsurători pereche.</a:t>
            </a:r>
          </a:p>
          <a:p>
            <a:pPr marL="0" indent="0">
              <a:buNone/>
            </a:pPr>
            <a:r>
              <a:rPr lang="ro-RO" sz="2400" dirty="0">
                <a:effectLst/>
                <a:ea typeface="Times New Roman" panose="02020603050405020304" pitchFamily="18" charset="0"/>
              </a:rPr>
              <a:t>Testul </a:t>
            </a:r>
            <a:r>
              <a:rPr lang="ro-RO" sz="2400" dirty="0" err="1">
                <a:effectLst/>
                <a:ea typeface="Times New Roman" panose="02020603050405020304" pitchFamily="18" charset="0"/>
              </a:rPr>
              <a:t>Wilcoxon</a:t>
            </a:r>
            <a:r>
              <a:rPr lang="ro-RO" sz="2400" dirty="0">
                <a:effectLst/>
                <a:ea typeface="Times New Roman" panose="02020603050405020304" pitchFamily="18" charset="0"/>
              </a:rPr>
              <a:t> este similar cu testul t-Student pentru eșantioane pereche, dar este folosit atunci când datele nu sunt distribuite normal.</a:t>
            </a:r>
          </a:p>
          <a:p>
            <a:pPr marL="0" indent="0">
              <a:buNone/>
            </a:pPr>
            <a:endParaRPr lang="ro-RO" dirty="0"/>
          </a:p>
        </p:txBody>
      </p:sp>
      <p:sp>
        <p:nvSpPr>
          <p:cNvPr id="4" name="Slide Number Placeholder 3">
            <a:extLst>
              <a:ext uri="{FF2B5EF4-FFF2-40B4-BE49-F238E27FC236}">
                <a16:creationId xmlns:a16="http://schemas.microsoft.com/office/drawing/2014/main" id="{C2A2F8D1-80CF-4F0B-BE85-BBFD54732394}"/>
              </a:ext>
            </a:extLst>
          </p:cNvPr>
          <p:cNvSpPr>
            <a:spLocks noGrp="1"/>
          </p:cNvSpPr>
          <p:nvPr>
            <p:ph type="sldNum" sz="quarter" idx="12"/>
          </p:nvPr>
        </p:nvSpPr>
        <p:spPr/>
        <p:txBody>
          <a:bodyPr/>
          <a:lstStyle/>
          <a:p>
            <a:fld id="{3C14D8B6-DA12-4183-AA94-4DCB7F295F89}" type="slidenum">
              <a:rPr lang="ro-RO" smtClean="0"/>
              <a:t>27</a:t>
            </a:fld>
            <a:endParaRPr lang="ro-RO"/>
          </a:p>
        </p:txBody>
      </p:sp>
    </p:spTree>
    <p:extLst>
      <p:ext uri="{BB962C8B-B14F-4D97-AF65-F5344CB8AC3E}">
        <p14:creationId xmlns:p14="http://schemas.microsoft.com/office/powerpoint/2010/main" val="1221387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4C7B-AA80-4335-B147-0F971C98B765}"/>
              </a:ext>
            </a:extLst>
          </p:cNvPr>
          <p:cNvSpPr>
            <a:spLocks noGrp="1"/>
          </p:cNvSpPr>
          <p:nvPr>
            <p:ph type="title"/>
          </p:nvPr>
        </p:nvSpPr>
        <p:spPr>
          <a:xfrm>
            <a:off x="838200" y="365126"/>
            <a:ext cx="10515600" cy="749300"/>
          </a:xfrm>
        </p:spPr>
        <p:txBody>
          <a:bodyPr/>
          <a:lstStyle/>
          <a:p>
            <a:pPr algn="ctr"/>
            <a:r>
              <a:rPr lang="ro-RO" sz="3200" b="1" dirty="0">
                <a:solidFill>
                  <a:srgbClr val="004274"/>
                </a:solidFill>
                <a:latin typeface="+mn-lt"/>
              </a:rPr>
              <a:t>Pași pentru aplicarea testului </a:t>
            </a:r>
            <a:r>
              <a:rPr lang="ro-RO" sz="3200" b="1" dirty="0" err="1">
                <a:solidFill>
                  <a:srgbClr val="004274"/>
                </a:solidFill>
                <a:latin typeface="+mn-lt"/>
              </a:rPr>
              <a:t>Wilcoxon</a:t>
            </a:r>
            <a:r>
              <a:rPr lang="ro-RO" sz="3200" b="1" dirty="0">
                <a:solidFill>
                  <a:srgbClr val="004274"/>
                </a:solidFill>
                <a:latin typeface="+mn-lt"/>
              </a:rPr>
              <a:t>:</a:t>
            </a:r>
          </a:p>
        </p:txBody>
      </p:sp>
      <p:sp>
        <p:nvSpPr>
          <p:cNvPr id="3" name="Content Placeholder 2">
            <a:extLst>
              <a:ext uri="{FF2B5EF4-FFF2-40B4-BE49-F238E27FC236}">
                <a16:creationId xmlns:a16="http://schemas.microsoft.com/office/drawing/2014/main" id="{297EE96B-19CE-4075-BF24-594CBF0C4E74}"/>
              </a:ext>
            </a:extLst>
          </p:cNvPr>
          <p:cNvSpPr>
            <a:spLocks noGrp="1"/>
          </p:cNvSpPr>
          <p:nvPr>
            <p:ph idx="1"/>
          </p:nvPr>
        </p:nvSpPr>
        <p:spPr>
          <a:xfrm>
            <a:off x="723900" y="1253331"/>
            <a:ext cx="8391525" cy="3175794"/>
          </a:xfrm>
        </p:spPr>
        <p:txBody>
          <a:bodyPr>
            <a:normAutofit/>
          </a:bodyPr>
          <a:lstStyle/>
          <a:p>
            <a:pPr marL="342900" lvl="0" indent="-342900">
              <a:lnSpc>
                <a:spcPct val="107000"/>
              </a:lnSpc>
              <a:spcAft>
                <a:spcPts val="800"/>
              </a:spcAft>
              <a:buFont typeface="+mj-lt"/>
              <a:buAutoNum type="arabicPeriod"/>
              <a:tabLst>
                <a:tab pos="457200" algn="l"/>
              </a:tabLst>
            </a:pPr>
            <a:r>
              <a:rPr lang="ro-RO" sz="2400" dirty="0">
                <a:effectLst/>
                <a:latin typeface="Calibri" panose="020F0502020204030204" pitchFamily="34" charset="0"/>
                <a:ea typeface="Calibri" panose="020F0502020204030204" pitchFamily="34" charset="0"/>
                <a:cs typeface="Times New Roman" panose="02020603050405020304" pitchFamily="18" charset="0"/>
              </a:rPr>
              <a:t>Calculăm diferențele între valorile perechilor.</a:t>
            </a:r>
          </a:p>
          <a:p>
            <a:pPr marL="342900" lvl="0" indent="-342900">
              <a:lnSpc>
                <a:spcPct val="107000"/>
              </a:lnSpc>
              <a:spcAft>
                <a:spcPts val="800"/>
              </a:spcAft>
              <a:buFont typeface="+mj-lt"/>
              <a:buAutoNum type="arabicPeriod"/>
              <a:tabLst>
                <a:tab pos="457200" algn="l"/>
              </a:tabLst>
            </a:pPr>
            <a:r>
              <a:rPr lang="ro-RO" sz="2400" dirty="0">
                <a:effectLst/>
                <a:latin typeface="Calibri" panose="020F0502020204030204" pitchFamily="34" charset="0"/>
                <a:ea typeface="Calibri" panose="020F0502020204030204" pitchFamily="34" charset="0"/>
                <a:cs typeface="Times New Roman" panose="02020603050405020304" pitchFamily="18" charset="0"/>
              </a:rPr>
              <a:t>Aplicăm semnul (plus sau minus) fiecărei diferențe.</a:t>
            </a:r>
          </a:p>
          <a:p>
            <a:pPr marL="342900" lvl="0" indent="-342900">
              <a:lnSpc>
                <a:spcPct val="107000"/>
              </a:lnSpc>
              <a:spcAft>
                <a:spcPts val="800"/>
              </a:spcAft>
              <a:buFont typeface="+mj-lt"/>
              <a:buAutoNum type="arabicPeriod"/>
              <a:tabLst>
                <a:tab pos="457200" algn="l"/>
              </a:tabLst>
            </a:pPr>
            <a:r>
              <a:rPr lang="ro-RO" sz="2400" dirty="0">
                <a:effectLst/>
                <a:latin typeface="Calibri" panose="020F0502020204030204" pitchFamily="34" charset="0"/>
                <a:ea typeface="Calibri" panose="020F0502020204030204" pitchFamily="34" charset="0"/>
                <a:cs typeface="Times New Roman" panose="02020603050405020304" pitchFamily="18" charset="0"/>
              </a:rPr>
              <a:t>Calculăm rangurile absolute ale diferențelor.</a:t>
            </a:r>
          </a:p>
          <a:p>
            <a:pPr marL="342900" lvl="0" indent="-342900">
              <a:lnSpc>
                <a:spcPct val="107000"/>
              </a:lnSpc>
              <a:spcAft>
                <a:spcPts val="800"/>
              </a:spcAft>
              <a:buFont typeface="+mj-lt"/>
              <a:buAutoNum type="arabicPeriod"/>
              <a:tabLst>
                <a:tab pos="457200" algn="l"/>
              </a:tabLst>
            </a:pPr>
            <a:r>
              <a:rPr lang="ro-RO" sz="2400" dirty="0" err="1">
                <a:effectLst/>
                <a:latin typeface="Calibri" panose="020F0502020204030204" pitchFamily="34" charset="0"/>
                <a:ea typeface="Calibri" panose="020F0502020204030204" pitchFamily="34" charset="0"/>
                <a:cs typeface="Times New Roman" panose="02020603050405020304" pitchFamily="18" charset="0"/>
              </a:rPr>
              <a:t>Sumarizăm</a:t>
            </a:r>
            <a:r>
              <a:rPr lang="ro-RO" sz="2400" dirty="0">
                <a:effectLst/>
                <a:latin typeface="Calibri" panose="020F0502020204030204" pitchFamily="34" charset="0"/>
                <a:ea typeface="Calibri" panose="020F0502020204030204" pitchFamily="34" charset="0"/>
                <a:cs typeface="Times New Roman" panose="02020603050405020304" pitchFamily="18" charset="0"/>
              </a:rPr>
              <a:t> rangurile pentru diferențele pozitive și negative.</a:t>
            </a:r>
          </a:p>
          <a:p>
            <a:pPr marL="342900" lvl="0" indent="-342900">
              <a:lnSpc>
                <a:spcPct val="107000"/>
              </a:lnSpc>
              <a:spcAft>
                <a:spcPts val="800"/>
              </a:spcAft>
              <a:buFont typeface="+mj-lt"/>
              <a:buAutoNum type="arabicPeriod"/>
              <a:tabLst>
                <a:tab pos="457200" algn="l"/>
              </a:tabLst>
            </a:pPr>
            <a:r>
              <a:rPr lang="ro-RO" sz="2400" dirty="0">
                <a:effectLst/>
                <a:latin typeface="Calibri" panose="020F0502020204030204" pitchFamily="34" charset="0"/>
                <a:ea typeface="Calibri" panose="020F0502020204030204" pitchFamily="34" charset="0"/>
                <a:cs typeface="Times New Roman" panose="02020603050405020304" pitchFamily="18" charset="0"/>
              </a:rPr>
              <a:t>Calculăm valoarea statisticii testului și valoarea p asociată.</a:t>
            </a:r>
          </a:p>
        </p:txBody>
      </p:sp>
      <p:sp>
        <p:nvSpPr>
          <p:cNvPr id="4" name="Slide Number Placeholder 3">
            <a:extLst>
              <a:ext uri="{FF2B5EF4-FFF2-40B4-BE49-F238E27FC236}">
                <a16:creationId xmlns:a16="http://schemas.microsoft.com/office/drawing/2014/main" id="{7F756F06-C0D0-407D-8856-96BFC45C132F}"/>
              </a:ext>
            </a:extLst>
          </p:cNvPr>
          <p:cNvSpPr>
            <a:spLocks noGrp="1"/>
          </p:cNvSpPr>
          <p:nvPr>
            <p:ph type="sldNum" sz="quarter" idx="12"/>
          </p:nvPr>
        </p:nvSpPr>
        <p:spPr/>
        <p:txBody>
          <a:bodyPr/>
          <a:lstStyle/>
          <a:p>
            <a:fld id="{3C14D8B6-DA12-4183-AA94-4DCB7F295F89}" type="slidenum">
              <a:rPr lang="ro-RO" smtClean="0"/>
              <a:t>28</a:t>
            </a:fld>
            <a:endParaRPr lang="ro-RO"/>
          </a:p>
        </p:txBody>
      </p:sp>
    </p:spTree>
    <p:extLst>
      <p:ext uri="{BB962C8B-B14F-4D97-AF65-F5344CB8AC3E}">
        <p14:creationId xmlns:p14="http://schemas.microsoft.com/office/powerpoint/2010/main" val="1322699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9740F-EE7A-4C16-8B9E-87B5AAC30B18}"/>
              </a:ext>
            </a:extLst>
          </p:cNvPr>
          <p:cNvSpPr>
            <a:spLocks noGrp="1"/>
          </p:cNvSpPr>
          <p:nvPr>
            <p:ph type="title"/>
          </p:nvPr>
        </p:nvSpPr>
        <p:spPr>
          <a:xfrm>
            <a:off x="838200" y="365125"/>
            <a:ext cx="10515600" cy="777875"/>
          </a:xfrm>
        </p:spPr>
        <p:txBody>
          <a:bodyPr/>
          <a:lstStyle/>
          <a:p>
            <a:pPr algn="ctr"/>
            <a:r>
              <a:rPr lang="ro-RO" sz="3200" b="1" dirty="0">
                <a:solidFill>
                  <a:srgbClr val="004274"/>
                </a:solidFill>
                <a:latin typeface="+mn-lt"/>
              </a:rPr>
              <a:t>Testul Mann-</a:t>
            </a:r>
            <a:r>
              <a:rPr lang="ro-RO" sz="3200" b="1" dirty="0" err="1">
                <a:solidFill>
                  <a:srgbClr val="004274"/>
                </a:solidFill>
                <a:latin typeface="+mn-lt"/>
              </a:rPr>
              <a:t>Whitney</a:t>
            </a:r>
            <a:r>
              <a:rPr lang="ro-RO" sz="3200" b="1" dirty="0">
                <a:solidFill>
                  <a:srgbClr val="004274"/>
                </a:solidFill>
                <a:latin typeface="+mn-lt"/>
              </a:rPr>
              <a:t> pentru eșantioane independente</a:t>
            </a:r>
          </a:p>
        </p:txBody>
      </p:sp>
      <p:sp>
        <p:nvSpPr>
          <p:cNvPr id="3" name="Content Placeholder 2">
            <a:extLst>
              <a:ext uri="{FF2B5EF4-FFF2-40B4-BE49-F238E27FC236}">
                <a16:creationId xmlns:a16="http://schemas.microsoft.com/office/drawing/2014/main" id="{359B576C-82BD-4430-95BD-12661C52258C}"/>
              </a:ext>
            </a:extLst>
          </p:cNvPr>
          <p:cNvSpPr>
            <a:spLocks noGrp="1"/>
          </p:cNvSpPr>
          <p:nvPr>
            <p:ph idx="1"/>
          </p:nvPr>
        </p:nvSpPr>
        <p:spPr>
          <a:xfrm>
            <a:off x="733424" y="1339850"/>
            <a:ext cx="11153775" cy="3127375"/>
          </a:xfrm>
        </p:spPr>
        <p:txBody>
          <a:bodyPr/>
          <a:lstStyle/>
          <a:p>
            <a:pPr marL="0" indent="0">
              <a:buNone/>
            </a:pPr>
            <a:r>
              <a:rPr lang="ro-RO" sz="2400" dirty="0">
                <a:effectLst/>
                <a:ea typeface="Times New Roman" panose="02020603050405020304" pitchFamily="18" charset="0"/>
              </a:rPr>
              <a:t>Testul </a:t>
            </a:r>
            <a:r>
              <a:rPr lang="ro-RO" sz="2400" b="1" dirty="0">
                <a:effectLst/>
                <a:ea typeface="Times New Roman" panose="02020603050405020304" pitchFamily="18" charset="0"/>
              </a:rPr>
              <a:t>Mann-</a:t>
            </a:r>
            <a:r>
              <a:rPr lang="ro-RO" sz="2400" b="1" dirty="0" err="1">
                <a:effectLst/>
                <a:ea typeface="Times New Roman" panose="02020603050405020304" pitchFamily="18" charset="0"/>
              </a:rPr>
              <a:t>Whitney</a:t>
            </a:r>
            <a:r>
              <a:rPr lang="ro-RO" sz="2400" dirty="0">
                <a:effectLst/>
                <a:ea typeface="Times New Roman" panose="02020603050405020304" pitchFamily="18" charset="0"/>
              </a:rPr>
              <a:t> este utilizat pentru a compara două eșantioane independente, atunci când datele nu sunt distribuite normal și nu putem folosi testul t-Student. Este folosit pentru a verifica dacă două eșantioane provin din aceeași distribuție.</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Ipoteza nulă (H₀)</a:t>
            </a:r>
            <a:r>
              <a:rPr lang="ro-RO" sz="2400" dirty="0">
                <a:effectLst/>
                <a:ea typeface="Calibri" panose="020F0502020204030204" pitchFamily="34" charset="0"/>
                <a:cs typeface="Times New Roman" panose="02020603050405020304" pitchFamily="18" charset="0"/>
              </a:rPr>
              <a:t>: Cele două eșantioane provin din aceeași distribuție (nu există diferențe semnificative între cele două grupuri).</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Ipoteza alternativă (H₁)</a:t>
            </a:r>
            <a:r>
              <a:rPr lang="ro-RO" sz="2400" dirty="0">
                <a:effectLst/>
                <a:ea typeface="Calibri" panose="020F0502020204030204" pitchFamily="34" charset="0"/>
                <a:cs typeface="Times New Roman" panose="02020603050405020304" pitchFamily="18" charset="0"/>
              </a:rPr>
              <a:t>: Cele două eșantioane provin din distribuții diferite (există diferențe semnificative între grupuri).</a:t>
            </a:r>
          </a:p>
        </p:txBody>
      </p:sp>
      <p:sp>
        <p:nvSpPr>
          <p:cNvPr id="4" name="Slide Number Placeholder 3">
            <a:extLst>
              <a:ext uri="{FF2B5EF4-FFF2-40B4-BE49-F238E27FC236}">
                <a16:creationId xmlns:a16="http://schemas.microsoft.com/office/drawing/2014/main" id="{2BBE2F4E-FE51-41BB-8DFA-11C140D8AB96}"/>
              </a:ext>
            </a:extLst>
          </p:cNvPr>
          <p:cNvSpPr>
            <a:spLocks noGrp="1"/>
          </p:cNvSpPr>
          <p:nvPr>
            <p:ph type="sldNum" sz="quarter" idx="12"/>
          </p:nvPr>
        </p:nvSpPr>
        <p:spPr/>
        <p:txBody>
          <a:bodyPr/>
          <a:lstStyle/>
          <a:p>
            <a:fld id="{3C14D8B6-DA12-4183-AA94-4DCB7F295F89}" type="slidenum">
              <a:rPr lang="ro-RO" smtClean="0"/>
              <a:t>29</a:t>
            </a:fld>
            <a:endParaRPr lang="ro-RO"/>
          </a:p>
        </p:txBody>
      </p:sp>
    </p:spTree>
    <p:extLst>
      <p:ext uri="{BB962C8B-B14F-4D97-AF65-F5344CB8AC3E}">
        <p14:creationId xmlns:p14="http://schemas.microsoft.com/office/powerpoint/2010/main" val="1058058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37C0A-CFE3-4A25-A387-2F5DC398553E}"/>
              </a:ext>
            </a:extLst>
          </p:cNvPr>
          <p:cNvSpPr>
            <a:spLocks noGrp="1"/>
          </p:cNvSpPr>
          <p:nvPr>
            <p:ph type="title"/>
          </p:nvPr>
        </p:nvSpPr>
        <p:spPr>
          <a:xfrm>
            <a:off x="838200" y="263524"/>
            <a:ext cx="10515600" cy="835025"/>
          </a:xfrm>
        </p:spPr>
        <p:txBody>
          <a:bodyPr/>
          <a:lstStyle/>
          <a:p>
            <a:pPr algn="ctr"/>
            <a:r>
              <a:rPr lang="ro-RO" sz="3600" b="1" dirty="0">
                <a:solidFill>
                  <a:srgbClr val="004274"/>
                </a:solidFill>
                <a:latin typeface="+mn-lt"/>
              </a:rPr>
              <a:t>Formularea ipotezelor nulă și alternativă</a:t>
            </a:r>
          </a:p>
        </p:txBody>
      </p:sp>
      <p:sp>
        <p:nvSpPr>
          <p:cNvPr id="3" name="Content Placeholder 2">
            <a:extLst>
              <a:ext uri="{FF2B5EF4-FFF2-40B4-BE49-F238E27FC236}">
                <a16:creationId xmlns:a16="http://schemas.microsoft.com/office/drawing/2014/main" id="{4C1BF41F-61F6-4B0B-8632-DF756B615A27}"/>
              </a:ext>
            </a:extLst>
          </p:cNvPr>
          <p:cNvSpPr>
            <a:spLocks noGrp="1"/>
          </p:cNvSpPr>
          <p:nvPr>
            <p:ph idx="1"/>
          </p:nvPr>
        </p:nvSpPr>
        <p:spPr>
          <a:xfrm>
            <a:off x="428625" y="1168399"/>
            <a:ext cx="11430000" cy="5553075"/>
          </a:xfrm>
        </p:spPr>
        <p:txBody>
          <a:bodyPr>
            <a:normAutofit lnSpcReduction="10000"/>
          </a:bodyPr>
          <a:lstStyle/>
          <a:p>
            <a:pPr marL="0" indent="0">
              <a:lnSpc>
                <a:spcPct val="107000"/>
              </a:lnSpc>
              <a:spcAft>
                <a:spcPts val="800"/>
              </a:spcAft>
              <a:buNone/>
            </a:pPr>
            <a:r>
              <a:rPr lang="ro-RO" sz="1800" dirty="0">
                <a:effectLst/>
                <a:ea typeface="Times New Roman" panose="02020603050405020304" pitchFamily="18" charset="0"/>
                <a:cs typeface="Times New Roman" panose="02020603050405020304" pitchFamily="18" charset="0"/>
              </a:rPr>
              <a:t>În testarea ipotezelor, primul pas este formularea a două ipoteze contrare: ipoteza nulă (H₀) și ipoteza alternativă (H₁). Aceste ipoteze sunt esențiale pentru a organiza procesul testării și pentru a furniza un cadru pentru interpretarea rezultatelor.</a:t>
            </a:r>
            <a:endParaRPr lang="ro-RO"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1800" b="1" dirty="0">
                <a:effectLst/>
                <a:ea typeface="Times New Roman" panose="02020603050405020304" pitchFamily="18" charset="0"/>
                <a:cs typeface="Times New Roman" panose="02020603050405020304" pitchFamily="18" charset="0"/>
              </a:rPr>
              <a:t>Ipoteza nulă (H₀)</a:t>
            </a:r>
            <a:r>
              <a:rPr lang="ro-RO" sz="1800" dirty="0">
                <a:effectLst/>
                <a:ea typeface="Times New Roman" panose="02020603050405020304" pitchFamily="18" charset="0"/>
                <a:cs typeface="Times New Roman" panose="02020603050405020304" pitchFamily="18" charset="0"/>
              </a:rPr>
              <a:t>: Reprezintă o afirmație despre populație care este testată pentru a fi respinsă sau acceptată pe baza datelor din eșantion. De obicei, ipoteza nulă sugerează că nu există efecte semnificative sau diferențe între grupuri. De exemplu, în cazul unui test t pentru două medii, ipoteza nulă ar putea fi formulată ca „nu există diferență semnificativă între mediile celor două grupuri.” </a:t>
            </a:r>
            <a:endParaRPr lang="en-US" sz="1800" dirty="0">
              <a:effectLst/>
              <a:ea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1800" b="1" dirty="0">
                <a:effectLst/>
                <a:ea typeface="Times New Roman" panose="02020603050405020304" pitchFamily="18" charset="0"/>
                <a:cs typeface="Times New Roman" panose="02020603050405020304" pitchFamily="18" charset="0"/>
              </a:rPr>
              <a:t>Ipoteza alternativă (H₁)</a:t>
            </a:r>
            <a:r>
              <a:rPr lang="ro-RO" sz="1800" dirty="0">
                <a:effectLst/>
                <a:ea typeface="Times New Roman" panose="02020603050405020304" pitchFamily="18" charset="0"/>
                <a:cs typeface="Times New Roman" panose="02020603050405020304" pitchFamily="18" charset="0"/>
              </a:rPr>
              <a:t>: Este ipoteza complementară, care sugerează că există un efect sau o diferență semnificativă. Aceasta poate fi formulată în mai multe moduri, în funcție de natura testului:</a:t>
            </a:r>
            <a:endParaRPr lang="ro-RO" sz="1800"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sz="1800" b="1" dirty="0">
                <a:effectLst/>
                <a:ea typeface="Times New Roman" panose="02020603050405020304" pitchFamily="18" charset="0"/>
                <a:cs typeface="Times New Roman" panose="02020603050405020304" pitchFamily="18" charset="0"/>
              </a:rPr>
              <a:t>Test bilateral</a:t>
            </a:r>
            <a:r>
              <a:rPr lang="ro-RO" sz="1800" dirty="0">
                <a:effectLst/>
                <a:ea typeface="Times New Roman" panose="02020603050405020304" pitchFamily="18" charset="0"/>
                <a:cs typeface="Times New Roman" panose="02020603050405020304" pitchFamily="18" charset="0"/>
              </a:rPr>
              <a:t>: Atunci când ipoteza alternativă sugerează că parametrii populației sunt diferiți de valoarea specificată în ipoteza nulă, fără a preciza direcția (de exemplu, „media este diferită de 0”).</a:t>
            </a:r>
            <a:endParaRPr lang="ro-RO" sz="1800" dirty="0">
              <a:effectLst/>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ro-RO" sz="1800" b="1" dirty="0">
                <a:effectLst/>
                <a:ea typeface="Times New Roman" panose="02020603050405020304" pitchFamily="18" charset="0"/>
                <a:cs typeface="Times New Roman" panose="02020603050405020304" pitchFamily="18" charset="0"/>
              </a:rPr>
              <a:t>Test unidirecțional</a:t>
            </a:r>
            <a:r>
              <a:rPr lang="ro-RO" sz="1800" dirty="0">
                <a:effectLst/>
                <a:ea typeface="Times New Roman" panose="02020603050405020304" pitchFamily="18" charset="0"/>
                <a:cs typeface="Times New Roman" panose="02020603050405020304" pitchFamily="18" charset="0"/>
              </a:rPr>
              <a:t>: Atunci când ipoteza alternativă sugerează o diferență în direcția unui singur efect (de exemplu, „media este mai mare decât 0”).</a:t>
            </a:r>
            <a:endParaRPr lang="ro-RO"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1800" dirty="0">
                <a:effectLst/>
                <a:ea typeface="Times New Roman" panose="02020603050405020304" pitchFamily="18" charset="0"/>
                <a:cs typeface="Times New Roman" panose="02020603050405020304" pitchFamily="18" charset="0"/>
              </a:rPr>
              <a:t>Formularea clară a acestor ipoteze este crucială pentru alegerea corectă a testului statistic și pentru interpretarea adecvată a rezultatelor obținute.</a:t>
            </a:r>
            <a:endParaRPr lang="ro-RO" sz="18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3296F962-F740-44AC-B83D-49E6BE4B2F98}"/>
              </a:ext>
            </a:extLst>
          </p:cNvPr>
          <p:cNvSpPr>
            <a:spLocks noGrp="1"/>
          </p:cNvSpPr>
          <p:nvPr>
            <p:ph type="sldNum" sz="quarter" idx="12"/>
          </p:nvPr>
        </p:nvSpPr>
        <p:spPr/>
        <p:txBody>
          <a:bodyPr/>
          <a:lstStyle/>
          <a:p>
            <a:fld id="{3C14D8B6-DA12-4183-AA94-4DCB7F295F89}" type="slidenum">
              <a:rPr lang="ro-RO" smtClean="0"/>
              <a:t>3</a:t>
            </a:fld>
            <a:endParaRPr lang="ro-RO"/>
          </a:p>
        </p:txBody>
      </p:sp>
    </p:spTree>
    <p:extLst>
      <p:ext uri="{BB962C8B-B14F-4D97-AF65-F5344CB8AC3E}">
        <p14:creationId xmlns:p14="http://schemas.microsoft.com/office/powerpoint/2010/main" val="22848022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96759-5954-4BBF-AA4F-4008E4C6CC7E}"/>
              </a:ext>
            </a:extLst>
          </p:cNvPr>
          <p:cNvSpPr>
            <a:spLocks noGrp="1"/>
          </p:cNvSpPr>
          <p:nvPr>
            <p:ph type="title"/>
          </p:nvPr>
        </p:nvSpPr>
        <p:spPr>
          <a:xfrm>
            <a:off x="838200" y="365125"/>
            <a:ext cx="10515600" cy="701675"/>
          </a:xfrm>
        </p:spPr>
        <p:txBody>
          <a:bodyPr/>
          <a:lstStyle/>
          <a:p>
            <a:pPr algn="ctr"/>
            <a:r>
              <a:rPr lang="ro-RO" sz="3200" b="1" dirty="0">
                <a:solidFill>
                  <a:srgbClr val="004274"/>
                </a:solidFill>
                <a:latin typeface="+mn-lt"/>
              </a:rPr>
              <a:t>Pași pentru aplicarea testului Mann-</a:t>
            </a:r>
            <a:r>
              <a:rPr lang="ro-RO" sz="3200" b="1" dirty="0" err="1">
                <a:solidFill>
                  <a:srgbClr val="004274"/>
                </a:solidFill>
                <a:latin typeface="+mn-lt"/>
              </a:rPr>
              <a:t>Whitney</a:t>
            </a:r>
            <a:r>
              <a:rPr lang="ro-RO" sz="3200" b="1" dirty="0">
                <a:solidFill>
                  <a:srgbClr val="004274"/>
                </a:solidFill>
                <a:latin typeface="+mn-lt"/>
              </a:rPr>
              <a:t>:</a:t>
            </a:r>
          </a:p>
        </p:txBody>
      </p:sp>
      <p:sp>
        <p:nvSpPr>
          <p:cNvPr id="3" name="Content Placeholder 2">
            <a:extLst>
              <a:ext uri="{FF2B5EF4-FFF2-40B4-BE49-F238E27FC236}">
                <a16:creationId xmlns:a16="http://schemas.microsoft.com/office/drawing/2014/main" id="{CE58417B-1157-40A5-9042-0EFBCE91DDC7}"/>
              </a:ext>
            </a:extLst>
          </p:cNvPr>
          <p:cNvSpPr>
            <a:spLocks noGrp="1"/>
          </p:cNvSpPr>
          <p:nvPr>
            <p:ph idx="1"/>
          </p:nvPr>
        </p:nvSpPr>
        <p:spPr>
          <a:xfrm>
            <a:off x="733425" y="1301750"/>
            <a:ext cx="10515600" cy="3517900"/>
          </a:xfrm>
        </p:spPr>
        <p:txBody>
          <a:bodyPr/>
          <a:lstStyle/>
          <a:p>
            <a:pPr marL="342900" lvl="0" indent="-342900">
              <a:lnSpc>
                <a:spcPct val="107000"/>
              </a:lnSpc>
              <a:spcAft>
                <a:spcPts val="800"/>
              </a:spcAft>
              <a:buFont typeface="+mj-lt"/>
              <a:buAutoNum type="arabicPeriod"/>
              <a:tabLst>
                <a:tab pos="457200" algn="l"/>
              </a:tabLst>
            </a:pPr>
            <a:r>
              <a:rPr lang="ro-RO" sz="2400" dirty="0">
                <a:effectLst/>
                <a:latin typeface="Calibri" panose="020F0502020204030204" pitchFamily="34" charset="0"/>
                <a:ea typeface="Calibri" panose="020F0502020204030204" pitchFamily="34" charset="0"/>
                <a:cs typeface="Times New Roman" panose="02020603050405020304" pitchFamily="18" charset="0"/>
              </a:rPr>
              <a:t>Combinați și sortați toate valorile din cele două grupuri.</a:t>
            </a:r>
          </a:p>
          <a:p>
            <a:pPr marL="342900" lvl="0" indent="-342900">
              <a:lnSpc>
                <a:spcPct val="107000"/>
              </a:lnSpc>
              <a:spcAft>
                <a:spcPts val="800"/>
              </a:spcAft>
              <a:buFont typeface="+mj-lt"/>
              <a:buAutoNum type="arabicPeriod"/>
              <a:tabLst>
                <a:tab pos="457200" algn="l"/>
              </a:tabLst>
            </a:pPr>
            <a:r>
              <a:rPr lang="ro-RO" sz="2400" dirty="0">
                <a:effectLst/>
                <a:latin typeface="Calibri" panose="020F0502020204030204" pitchFamily="34" charset="0"/>
                <a:ea typeface="Calibri" panose="020F0502020204030204" pitchFamily="34" charset="0"/>
                <a:cs typeface="Times New Roman" panose="02020603050405020304" pitchFamily="18" charset="0"/>
              </a:rPr>
              <a:t>Atribuiți ranguri valorilor, atribuind ranguri medii în cazul în care există valori egale.</a:t>
            </a:r>
          </a:p>
          <a:p>
            <a:pPr marL="342900" lvl="0" indent="-342900">
              <a:lnSpc>
                <a:spcPct val="107000"/>
              </a:lnSpc>
              <a:spcAft>
                <a:spcPts val="800"/>
              </a:spcAft>
              <a:buFont typeface="+mj-lt"/>
              <a:buAutoNum type="arabicPeriod"/>
              <a:tabLst>
                <a:tab pos="457200" algn="l"/>
              </a:tabLst>
            </a:pPr>
            <a:r>
              <a:rPr lang="ro-RO" sz="2400" dirty="0">
                <a:effectLst/>
                <a:latin typeface="Calibri" panose="020F0502020204030204" pitchFamily="34" charset="0"/>
                <a:ea typeface="Calibri" panose="020F0502020204030204" pitchFamily="34" charset="0"/>
                <a:cs typeface="Times New Roman" panose="02020603050405020304" pitchFamily="18" charset="0"/>
              </a:rPr>
              <a:t>Calculați suma rangurilor pentru fiecare grup.</a:t>
            </a:r>
          </a:p>
          <a:p>
            <a:pPr marL="342900" lvl="0" indent="-342900">
              <a:lnSpc>
                <a:spcPct val="107000"/>
              </a:lnSpc>
              <a:spcAft>
                <a:spcPts val="800"/>
              </a:spcAft>
              <a:buFont typeface="+mj-lt"/>
              <a:buAutoNum type="arabicPeriod"/>
              <a:tabLst>
                <a:tab pos="457200" algn="l"/>
              </a:tabLst>
            </a:pPr>
            <a:r>
              <a:rPr lang="ro-RO" sz="2400" dirty="0">
                <a:effectLst/>
                <a:latin typeface="Calibri" panose="020F0502020204030204" pitchFamily="34" charset="0"/>
                <a:ea typeface="Calibri" panose="020F0502020204030204" pitchFamily="34" charset="0"/>
                <a:cs typeface="Times New Roman" panose="02020603050405020304" pitchFamily="18" charset="0"/>
              </a:rPr>
              <a:t>Calculați valoarea statisticii U.</a:t>
            </a:r>
          </a:p>
          <a:p>
            <a:pPr marL="342900" lvl="0" indent="-342900">
              <a:lnSpc>
                <a:spcPct val="107000"/>
              </a:lnSpc>
              <a:spcAft>
                <a:spcPts val="800"/>
              </a:spcAft>
              <a:buFont typeface="+mj-lt"/>
              <a:buAutoNum type="arabicPeriod"/>
              <a:tabLst>
                <a:tab pos="457200" algn="l"/>
              </a:tabLst>
            </a:pPr>
            <a:r>
              <a:rPr lang="ro-RO" sz="2400" dirty="0">
                <a:effectLst/>
                <a:latin typeface="Calibri" panose="020F0502020204030204" pitchFamily="34" charset="0"/>
                <a:ea typeface="Calibri" panose="020F0502020204030204" pitchFamily="34" charset="0"/>
                <a:cs typeface="Times New Roman" panose="02020603050405020304" pitchFamily="18" charset="0"/>
              </a:rPr>
              <a:t>Determinați valoarea p asociată pentru a evalua semnificația statistică.</a:t>
            </a:r>
          </a:p>
        </p:txBody>
      </p:sp>
      <p:sp>
        <p:nvSpPr>
          <p:cNvPr id="4" name="Slide Number Placeholder 3">
            <a:extLst>
              <a:ext uri="{FF2B5EF4-FFF2-40B4-BE49-F238E27FC236}">
                <a16:creationId xmlns:a16="http://schemas.microsoft.com/office/drawing/2014/main" id="{67D490E3-83B0-4BAD-8A1C-12C72ABA71E7}"/>
              </a:ext>
            </a:extLst>
          </p:cNvPr>
          <p:cNvSpPr>
            <a:spLocks noGrp="1"/>
          </p:cNvSpPr>
          <p:nvPr>
            <p:ph type="sldNum" sz="quarter" idx="12"/>
          </p:nvPr>
        </p:nvSpPr>
        <p:spPr/>
        <p:txBody>
          <a:bodyPr/>
          <a:lstStyle/>
          <a:p>
            <a:fld id="{3C14D8B6-DA12-4183-AA94-4DCB7F295F89}" type="slidenum">
              <a:rPr lang="ro-RO" smtClean="0"/>
              <a:t>30</a:t>
            </a:fld>
            <a:endParaRPr lang="ro-RO"/>
          </a:p>
        </p:txBody>
      </p:sp>
    </p:spTree>
    <p:extLst>
      <p:ext uri="{BB962C8B-B14F-4D97-AF65-F5344CB8AC3E}">
        <p14:creationId xmlns:p14="http://schemas.microsoft.com/office/powerpoint/2010/main" val="13575192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48268-2E8E-46F8-8446-F045451B4B84}"/>
              </a:ext>
            </a:extLst>
          </p:cNvPr>
          <p:cNvSpPr>
            <a:spLocks noGrp="1"/>
          </p:cNvSpPr>
          <p:nvPr>
            <p:ph type="title"/>
          </p:nvPr>
        </p:nvSpPr>
        <p:spPr>
          <a:xfrm>
            <a:off x="838200" y="260351"/>
            <a:ext cx="10515600" cy="920750"/>
          </a:xfrm>
        </p:spPr>
        <p:txBody>
          <a:bodyPr/>
          <a:lstStyle/>
          <a:p>
            <a:pPr algn="ctr"/>
            <a:r>
              <a:rPr lang="ro-RO" sz="3200" b="1" dirty="0">
                <a:solidFill>
                  <a:srgbClr val="004274"/>
                </a:solidFill>
                <a:latin typeface="+mn-lt"/>
              </a:rPr>
              <a:t>Testul Chi-pătrat pentru Independență</a:t>
            </a:r>
          </a:p>
        </p:txBody>
      </p:sp>
      <p:sp>
        <p:nvSpPr>
          <p:cNvPr id="3" name="Content Placeholder 2">
            <a:extLst>
              <a:ext uri="{FF2B5EF4-FFF2-40B4-BE49-F238E27FC236}">
                <a16:creationId xmlns:a16="http://schemas.microsoft.com/office/drawing/2014/main" id="{493FCB61-7B98-482C-B899-42CC9C7516E7}"/>
              </a:ext>
            </a:extLst>
          </p:cNvPr>
          <p:cNvSpPr>
            <a:spLocks noGrp="1"/>
          </p:cNvSpPr>
          <p:nvPr>
            <p:ph idx="1"/>
          </p:nvPr>
        </p:nvSpPr>
        <p:spPr>
          <a:xfrm>
            <a:off x="838200" y="1181101"/>
            <a:ext cx="10515600" cy="4892675"/>
          </a:xfrm>
        </p:spPr>
        <p:txBody>
          <a:bodyPr>
            <a:normAutofit/>
          </a:bodyPr>
          <a:lstStyle/>
          <a:p>
            <a:pPr marL="0" indent="0">
              <a:buNone/>
            </a:pPr>
            <a:r>
              <a:rPr lang="ro-RO" sz="2400" dirty="0">
                <a:effectLst/>
                <a:ea typeface="Times New Roman" panose="02020603050405020304" pitchFamily="18" charset="0"/>
              </a:rPr>
              <a:t>Testul </a:t>
            </a:r>
            <a:r>
              <a:rPr lang="ro-RO" sz="2400" b="1" dirty="0">
                <a:effectLst/>
                <a:ea typeface="Times New Roman" panose="02020603050405020304" pitchFamily="18" charset="0"/>
              </a:rPr>
              <a:t>Chi-pătrat pentru independență</a:t>
            </a:r>
            <a:r>
              <a:rPr lang="ro-RO" sz="2400" dirty="0">
                <a:effectLst/>
                <a:ea typeface="Times New Roman" panose="02020603050405020304" pitchFamily="18" charset="0"/>
              </a:rPr>
              <a:t> este folosit pentru a analiza dacă există o asociere semnificativă între două variabile categorice. Acesta este utilizat pentru a verifica dacă distribuția frecvențelor observate într-un tabel de contingență este similară cu distribuția așteptată sub ipoteza nulă.</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Ipoteza nulă (H₀)</a:t>
            </a:r>
            <a:r>
              <a:rPr lang="ro-RO" sz="2400" dirty="0">
                <a:effectLst/>
                <a:ea typeface="Calibri" panose="020F0502020204030204" pitchFamily="34" charset="0"/>
                <a:cs typeface="Times New Roman" panose="02020603050405020304" pitchFamily="18" charset="0"/>
              </a:rPr>
              <a:t>: Nu există asociere între cele două variabile (variabilele sunt independente).</a:t>
            </a: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Calibri" panose="020F0502020204030204" pitchFamily="34" charset="0"/>
                <a:cs typeface="Times New Roman" panose="02020603050405020304" pitchFamily="18" charset="0"/>
              </a:rPr>
              <a:t>Ipoteza alternativă (H₁)</a:t>
            </a:r>
            <a:r>
              <a:rPr lang="ro-RO" sz="2400" dirty="0">
                <a:effectLst/>
                <a:ea typeface="Calibri" panose="020F0502020204030204" pitchFamily="34" charset="0"/>
                <a:cs typeface="Times New Roman" panose="02020603050405020304" pitchFamily="18" charset="0"/>
              </a:rPr>
              <a:t>: Există asociere între cele două variabile (variabilele nu sunt independente).</a:t>
            </a:r>
          </a:p>
          <a:p>
            <a:pPr marL="0" indent="0">
              <a:lnSpc>
                <a:spcPct val="107000"/>
              </a:lnSpc>
              <a:spcAft>
                <a:spcPts val="800"/>
              </a:spcAft>
              <a:buSzPts val="1000"/>
              <a:buNone/>
              <a:tabLst>
                <a:tab pos="457200" algn="l"/>
              </a:tabLst>
            </a:pPr>
            <a:r>
              <a:rPr lang="ro-RO" sz="2400" b="0" i="0" dirty="0">
                <a:solidFill>
                  <a:srgbClr val="000000"/>
                </a:solidFill>
                <a:effectLst/>
              </a:rPr>
              <a:t>Pentru a evalua independența dintre variabile, se calculează valorile care ar indica independența absolută, care se numește „frecvențe așteptate”, </a:t>
            </a:r>
            <a:r>
              <a:rPr lang="ro-RO" sz="2400" b="1" i="0" dirty="0">
                <a:solidFill>
                  <a:srgbClr val="000000"/>
                </a:solidFill>
                <a:effectLst/>
              </a:rPr>
              <a:t>comparându-le cu frecvențele eșantionului</a:t>
            </a:r>
            <a:r>
              <a:rPr lang="ro-RO" sz="2400" b="0" i="0" dirty="0">
                <a:solidFill>
                  <a:srgbClr val="000000"/>
                </a:solidFill>
                <a:effectLst/>
              </a:rPr>
              <a:t>.</a:t>
            </a:r>
            <a:endParaRPr lang="en-US" sz="2400" b="1" dirty="0"/>
          </a:p>
          <a:p>
            <a:pPr marL="342900" lvl="0" indent="-342900">
              <a:lnSpc>
                <a:spcPct val="107000"/>
              </a:lnSpc>
              <a:spcAft>
                <a:spcPts val="800"/>
              </a:spcAft>
              <a:buSzPts val="1000"/>
              <a:buFont typeface="Symbol" panose="05050102010706020507" pitchFamily="18" charset="2"/>
              <a:buChar char=""/>
              <a:tabLst>
                <a:tab pos="457200" algn="l"/>
              </a:tabLst>
            </a:pPr>
            <a:endParaRPr lang="ro-RO" sz="24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CDF210F-C9A4-43DA-AFC7-0BADBE22121C}"/>
              </a:ext>
            </a:extLst>
          </p:cNvPr>
          <p:cNvSpPr>
            <a:spLocks noGrp="1"/>
          </p:cNvSpPr>
          <p:nvPr>
            <p:ph type="sldNum" sz="quarter" idx="12"/>
          </p:nvPr>
        </p:nvSpPr>
        <p:spPr/>
        <p:txBody>
          <a:bodyPr/>
          <a:lstStyle/>
          <a:p>
            <a:fld id="{3C14D8B6-DA12-4183-AA94-4DCB7F295F89}" type="slidenum">
              <a:rPr lang="ro-RO" smtClean="0"/>
              <a:t>31</a:t>
            </a:fld>
            <a:endParaRPr lang="ro-RO"/>
          </a:p>
        </p:txBody>
      </p:sp>
    </p:spTree>
    <p:extLst>
      <p:ext uri="{BB962C8B-B14F-4D97-AF65-F5344CB8AC3E}">
        <p14:creationId xmlns:p14="http://schemas.microsoft.com/office/powerpoint/2010/main" val="13271097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7A5A-6490-424D-8FDB-AA9A7BCD3756}"/>
              </a:ext>
            </a:extLst>
          </p:cNvPr>
          <p:cNvSpPr>
            <a:spLocks noGrp="1"/>
          </p:cNvSpPr>
          <p:nvPr>
            <p:ph type="title"/>
          </p:nvPr>
        </p:nvSpPr>
        <p:spPr>
          <a:xfrm>
            <a:off x="923041" y="245013"/>
            <a:ext cx="10515600" cy="858003"/>
          </a:xfrm>
        </p:spPr>
        <p:txBody>
          <a:bodyPr>
            <a:normAutofit/>
          </a:bodyPr>
          <a:lstStyle/>
          <a:p>
            <a:pPr algn="ctr"/>
            <a:r>
              <a:rPr lang="ro-RO" sz="4000" b="1" dirty="0">
                <a:solidFill>
                  <a:srgbClr val="004274"/>
                </a:solidFill>
                <a:latin typeface="+mn-lt"/>
              </a:rPr>
              <a:t>Statistica testului </a:t>
            </a:r>
            <a:r>
              <a:rPr lang="en-US" sz="4000" b="1" dirty="0">
                <a:solidFill>
                  <a:srgbClr val="004274"/>
                </a:solidFill>
                <a:latin typeface="+mn-lt"/>
              </a:rPr>
              <a:t>χ2 (chi-</a:t>
            </a:r>
            <a:r>
              <a:rPr lang="en-US" sz="4000" b="1" dirty="0" err="1">
                <a:solidFill>
                  <a:srgbClr val="004274"/>
                </a:solidFill>
                <a:latin typeface="+mn-lt"/>
              </a:rPr>
              <a:t>pătrat</a:t>
            </a:r>
            <a:r>
              <a:rPr lang="en-US" sz="4000" b="1" dirty="0">
                <a:solidFill>
                  <a:srgbClr val="004274"/>
                </a:solidFill>
                <a:latin typeface="+mn-lt"/>
              </a:rPr>
              <a:t>) Pearson</a:t>
            </a:r>
            <a:endParaRPr lang="ro-RO" sz="4000" b="1"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A864057-81B2-40FE-9559-321A1DAA3949}"/>
                  </a:ext>
                </a:extLst>
              </p:cNvPr>
              <p:cNvSpPr>
                <a:spLocks noGrp="1"/>
              </p:cNvSpPr>
              <p:nvPr>
                <p:ph idx="1"/>
              </p:nvPr>
            </p:nvSpPr>
            <p:spPr>
              <a:xfrm>
                <a:off x="2312316" y="1223129"/>
                <a:ext cx="8060409" cy="3091696"/>
              </a:xfrm>
            </p:spPr>
            <p:txBody>
              <a:bodyPr>
                <a:normAutofit/>
              </a:bodyPr>
              <a:lstStyle/>
              <a:p>
                <a:pPr marL="0" indent="0">
                  <a:buNone/>
                </a:pPr>
                <a14:m>
                  <m:oMath xmlns:m="http://schemas.openxmlformats.org/officeDocument/2006/math">
                    <m:sSubSup>
                      <m:sSubSupPr>
                        <m:ctrlPr>
                          <a:rPr lang="ro-RO" i="1" smtClean="0">
                            <a:effectLst/>
                            <a:latin typeface="Cambria Math" panose="02040503050406030204" pitchFamily="18" charset="0"/>
                            <a:ea typeface="Times New Roman" panose="02020603050405020304" pitchFamily="18" charset="0"/>
                          </a:rPr>
                        </m:ctrlPr>
                      </m:sSubSupPr>
                      <m:e>
                        <m:r>
                          <a:rPr lang="ro-RO" i="1" smtClean="0">
                            <a:effectLst/>
                            <a:latin typeface="Cambria Math" panose="02040503050406030204" pitchFamily="18" charset="0"/>
                            <a:ea typeface="Cambria Math" panose="02040503050406030204" pitchFamily="18" charset="0"/>
                            <a:cs typeface="Times New Roman" panose="02020603050405020304" pitchFamily="18" charset="0"/>
                          </a:rPr>
                          <m:t>𝜒</m:t>
                        </m:r>
                      </m:e>
                      <m:sub>
                        <m:r>
                          <a:rPr lang="ro-RO" i="1">
                            <a:effectLst/>
                            <a:latin typeface="Cambria Math" panose="02040503050406030204" pitchFamily="18" charset="0"/>
                            <a:ea typeface="Times New Roman" panose="02020603050405020304" pitchFamily="18" charset="0"/>
                            <a:cs typeface="Times New Roman" panose="02020603050405020304" pitchFamily="18" charset="0"/>
                          </a:rPr>
                          <m:t>𝑛</m:t>
                        </m:r>
                      </m:sub>
                      <m:sup>
                        <m:r>
                          <a:rPr lang="ro-RO" i="1">
                            <a:effectLst/>
                            <a:latin typeface="Cambria Math" panose="02040503050406030204" pitchFamily="18" charset="0"/>
                            <a:ea typeface="Times New Roman" panose="02020603050405020304" pitchFamily="18" charset="0"/>
                            <a:cs typeface="Times New Roman" panose="02020603050405020304" pitchFamily="18" charset="0"/>
                          </a:rPr>
                          <m:t>2</m:t>
                        </m:r>
                      </m:sup>
                    </m:sSubSup>
                    <m:r>
                      <a:rPr lang="ro-RO" i="1">
                        <a:effectLst/>
                        <a:latin typeface="Cambria Math" panose="02040503050406030204" pitchFamily="18" charset="0"/>
                        <a:ea typeface="Times New Roman" panose="02020603050405020304" pitchFamily="18" charset="0"/>
                        <a:cs typeface="Times New Roman" panose="02020603050405020304" pitchFamily="18" charset="0"/>
                      </a:rPr>
                      <m:t>=</m:t>
                    </m:r>
                    <m:nary>
                      <m:naryPr>
                        <m:chr m:val="∑"/>
                        <m:ctrlPr>
                          <a:rPr lang="ro-RO" i="1">
                            <a:effectLst/>
                            <a:latin typeface="Cambria Math" panose="02040503050406030204" pitchFamily="18" charset="0"/>
                            <a:ea typeface="Times New Roman" panose="02020603050405020304" pitchFamily="18" charset="0"/>
                          </a:rPr>
                        </m:ctrlPr>
                      </m:naryPr>
                      <m:sub>
                        <m:r>
                          <a:rPr lang="ro-RO" i="1">
                            <a:effectLst/>
                            <a:latin typeface="Cambria Math" panose="02040503050406030204" pitchFamily="18" charset="0"/>
                            <a:ea typeface="Times New Roman" panose="02020603050405020304" pitchFamily="18" charset="0"/>
                            <a:cs typeface="Times New Roman" panose="02020603050405020304" pitchFamily="18" charset="0"/>
                          </a:rPr>
                          <m:t>𝑖</m:t>
                        </m:r>
                        <m:r>
                          <a:rPr lang="ro-RO" i="1">
                            <a:effectLst/>
                            <a:latin typeface="Cambria Math" panose="02040503050406030204" pitchFamily="18" charset="0"/>
                            <a:ea typeface="Times New Roman" panose="02020603050405020304" pitchFamily="18" charset="0"/>
                            <a:cs typeface="Times New Roman" panose="02020603050405020304" pitchFamily="18" charset="0"/>
                          </a:rPr>
                          <m:t>=1</m:t>
                        </m:r>
                      </m:sub>
                      <m:sup>
                        <m:r>
                          <a:rPr lang="ro-RO" i="1">
                            <a:effectLst/>
                            <a:latin typeface="Cambria Math" panose="02040503050406030204" pitchFamily="18" charset="0"/>
                            <a:ea typeface="Times New Roman" panose="02020603050405020304" pitchFamily="18" charset="0"/>
                            <a:cs typeface="Times New Roman" panose="02020603050405020304" pitchFamily="18" charset="0"/>
                          </a:rPr>
                          <m:t>𝑛</m:t>
                        </m:r>
                      </m:sup>
                      <m:e>
                        <m:f>
                          <m:fPr>
                            <m:ctrlPr>
                              <a:rPr lang="ro-RO" i="1">
                                <a:effectLst/>
                                <a:latin typeface="Cambria Math" panose="02040503050406030204" pitchFamily="18" charset="0"/>
                                <a:ea typeface="Times New Roman" panose="02020603050405020304" pitchFamily="18" charset="0"/>
                              </a:rPr>
                            </m:ctrlPr>
                          </m:fPr>
                          <m:num>
                            <m:sSup>
                              <m:sSupPr>
                                <m:ctrlPr>
                                  <a:rPr lang="ro-RO" i="1">
                                    <a:effectLst/>
                                    <a:latin typeface="Cambria Math" panose="02040503050406030204" pitchFamily="18" charset="0"/>
                                    <a:ea typeface="Times New Roman" panose="02020603050405020304" pitchFamily="18" charset="0"/>
                                  </a:rPr>
                                </m:ctrlPr>
                              </m:sSupPr>
                              <m:e>
                                <m:d>
                                  <m:dPr>
                                    <m:ctrlPr>
                                      <a:rPr lang="ro-RO" i="1">
                                        <a:effectLst/>
                                        <a:latin typeface="Cambria Math" panose="02040503050406030204" pitchFamily="18" charset="0"/>
                                        <a:ea typeface="Times New Roman" panose="02020603050405020304" pitchFamily="18" charset="0"/>
                                      </a:rPr>
                                    </m:ctrlPr>
                                  </m:dPr>
                                  <m:e>
                                    <m:sSub>
                                      <m:sSubPr>
                                        <m:ctrlPr>
                                          <a:rPr lang="ro-RO" i="1">
                                            <a:effectLst/>
                                            <a:latin typeface="Cambria Math" panose="02040503050406030204" pitchFamily="18" charset="0"/>
                                            <a:ea typeface="Times New Roman" panose="02020603050405020304" pitchFamily="18" charset="0"/>
                                          </a:rPr>
                                        </m:ctrlPr>
                                      </m:sSubPr>
                                      <m:e>
                                        <m:r>
                                          <a:rPr lang="ro-RO" i="1">
                                            <a:effectLst/>
                                            <a:latin typeface="Cambria Math" panose="02040503050406030204" pitchFamily="18" charset="0"/>
                                            <a:ea typeface="Times New Roman" panose="02020603050405020304" pitchFamily="18" charset="0"/>
                                            <a:cs typeface="Times New Roman" panose="02020603050405020304" pitchFamily="18" charset="0"/>
                                          </a:rPr>
                                          <m:t>Н</m:t>
                                        </m:r>
                                      </m:e>
                                      <m:sub>
                                        <m:r>
                                          <a:rPr lang="ro-RO" i="1">
                                            <a:effectLst/>
                                            <a:latin typeface="Cambria Math" panose="02040503050406030204" pitchFamily="18" charset="0"/>
                                            <a:ea typeface="Times New Roman" panose="02020603050405020304" pitchFamily="18" charset="0"/>
                                            <a:cs typeface="Times New Roman" panose="02020603050405020304" pitchFamily="18" charset="0"/>
                                          </a:rPr>
                                          <m:t>𝑖</m:t>
                                        </m:r>
                                      </m:sub>
                                    </m:sSub>
                                    <m:r>
                                      <a:rPr lang="ro-RO"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ro-RO" i="1">
                                            <a:effectLst/>
                                            <a:latin typeface="Cambria Math" panose="02040503050406030204" pitchFamily="18" charset="0"/>
                                            <a:ea typeface="Times New Roman" panose="02020603050405020304" pitchFamily="18" charset="0"/>
                                          </a:rPr>
                                        </m:ctrlPr>
                                      </m:sSubPr>
                                      <m:e>
                                        <m:r>
                                          <a:rPr lang="ro-RO" i="1">
                                            <a:effectLst/>
                                            <a:latin typeface="Cambria Math" panose="02040503050406030204" pitchFamily="18" charset="0"/>
                                            <a:ea typeface="Times New Roman" panose="02020603050405020304" pitchFamily="18" charset="0"/>
                                            <a:cs typeface="Times New Roman" panose="02020603050405020304" pitchFamily="18" charset="0"/>
                                          </a:rPr>
                                          <m:t>О</m:t>
                                        </m:r>
                                      </m:e>
                                      <m:sub>
                                        <m:r>
                                          <a:rPr lang="ro-RO" i="1">
                                            <a:effectLst/>
                                            <a:latin typeface="Cambria Math" panose="02040503050406030204" pitchFamily="18" charset="0"/>
                                            <a:ea typeface="Times New Roman" panose="02020603050405020304" pitchFamily="18" charset="0"/>
                                            <a:cs typeface="Times New Roman" panose="02020603050405020304" pitchFamily="18" charset="0"/>
                                          </a:rPr>
                                          <m:t>𝑖</m:t>
                                        </m:r>
                                      </m:sub>
                                    </m:sSub>
                                  </m:e>
                                </m:d>
                              </m:e>
                              <m:sup>
                                <m:r>
                                  <a:rPr lang="ro-RO" i="1">
                                    <a:effectLst/>
                                    <a:latin typeface="Cambria Math" panose="02040503050406030204" pitchFamily="18" charset="0"/>
                                    <a:ea typeface="Times New Roman" panose="02020603050405020304" pitchFamily="18" charset="0"/>
                                    <a:cs typeface="Times New Roman" panose="02020603050405020304" pitchFamily="18" charset="0"/>
                                  </a:rPr>
                                  <m:t>2</m:t>
                                </m:r>
                              </m:sup>
                            </m:sSup>
                          </m:num>
                          <m:den>
                            <m:sSub>
                              <m:sSubPr>
                                <m:ctrlPr>
                                  <a:rPr lang="ro-RO" i="1">
                                    <a:effectLst/>
                                    <a:latin typeface="Cambria Math" panose="02040503050406030204" pitchFamily="18" charset="0"/>
                                    <a:ea typeface="Times New Roman" panose="02020603050405020304" pitchFamily="18" charset="0"/>
                                  </a:rPr>
                                </m:ctrlPr>
                              </m:sSubPr>
                              <m:e>
                                <m:r>
                                  <a:rPr lang="ro-RO" i="1">
                                    <a:effectLst/>
                                    <a:latin typeface="Cambria Math" panose="02040503050406030204" pitchFamily="18" charset="0"/>
                                    <a:ea typeface="Times New Roman" panose="02020603050405020304" pitchFamily="18" charset="0"/>
                                    <a:cs typeface="Times New Roman" panose="02020603050405020304" pitchFamily="18" charset="0"/>
                                  </a:rPr>
                                  <m:t>О</m:t>
                                </m:r>
                              </m:e>
                              <m:sub>
                                <m:r>
                                  <a:rPr lang="ro-RO" i="1">
                                    <a:effectLst/>
                                    <a:latin typeface="Cambria Math" panose="02040503050406030204" pitchFamily="18" charset="0"/>
                                    <a:ea typeface="Times New Roman" panose="02020603050405020304" pitchFamily="18" charset="0"/>
                                    <a:cs typeface="Times New Roman" panose="02020603050405020304" pitchFamily="18" charset="0"/>
                                  </a:rPr>
                                  <m:t>𝑖</m:t>
                                </m:r>
                              </m:sub>
                            </m:sSub>
                          </m:den>
                        </m:f>
                      </m:e>
                    </m:nary>
                  </m:oMath>
                </a14:m>
                <a:r>
                  <a:rPr lang="ro-RO" dirty="0"/>
                  <a:t>,                    </a:t>
                </a:r>
                <a14:m>
                  <m:oMath xmlns:m="http://schemas.openxmlformats.org/officeDocument/2006/math">
                    <m:sSub>
                      <m:sSubPr>
                        <m:ctrlPr>
                          <a:rPr lang="ro-RO" i="1" smtClean="0">
                            <a:effectLst/>
                            <a:latin typeface="Cambria Math" panose="02040503050406030204" pitchFamily="18" charset="0"/>
                            <a:cs typeface="Times New Roman" panose="02020603050405020304" pitchFamily="18" charset="0"/>
                          </a:rPr>
                        </m:ctrlPr>
                      </m:sSubPr>
                      <m:e>
                        <m:r>
                          <a:rPr lang="ru-RU" i="1">
                            <a:effectLst/>
                            <a:latin typeface="Cambria Math" panose="02040503050406030204" pitchFamily="18" charset="0"/>
                            <a:ea typeface="Calibri" panose="020F0502020204030204" pitchFamily="34" charset="0"/>
                            <a:cs typeface="Times New Roman" panose="02020603050405020304" pitchFamily="18" charset="0"/>
                          </a:rPr>
                          <m:t>𝑂</m:t>
                        </m:r>
                      </m:e>
                      <m:sub>
                        <m:r>
                          <a:rPr lang="ru-RU"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ru-RU"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i="1">
                            <a:effectLst/>
                            <a:latin typeface="Cambria Math" panose="02040503050406030204" pitchFamily="18" charset="0"/>
                            <a:cs typeface="Times New Roman" panose="02020603050405020304" pitchFamily="18" charset="0"/>
                          </a:rPr>
                        </m:ctrlPr>
                      </m:fPr>
                      <m:num>
                        <m:r>
                          <a:rPr lang="ru-RU" i="1">
                            <a:effectLst/>
                            <a:latin typeface="Cambria Math" panose="02040503050406030204" pitchFamily="18" charset="0"/>
                            <a:ea typeface="Calibri" panose="020F0502020204030204" pitchFamily="34" charset="0"/>
                            <a:cs typeface="Times New Roman" panose="02020603050405020304" pitchFamily="18" charset="0"/>
                          </a:rPr>
                          <m:t>1</m:t>
                        </m:r>
                      </m:num>
                      <m:den>
                        <m:r>
                          <a:rPr lang="ru-RU" i="1">
                            <a:effectLst/>
                            <a:latin typeface="Cambria Math" panose="02040503050406030204" pitchFamily="18" charset="0"/>
                            <a:ea typeface="Calibri" panose="020F0502020204030204" pitchFamily="34" charset="0"/>
                            <a:cs typeface="Times New Roman" panose="02020603050405020304" pitchFamily="18" charset="0"/>
                          </a:rPr>
                          <m:t>𝑛</m:t>
                        </m:r>
                      </m:den>
                    </m:f>
                    <m:r>
                      <a:rPr lang="ru-RU"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o-RO" i="1">
                            <a:effectLst/>
                            <a:latin typeface="Cambria Math" panose="02040503050406030204" pitchFamily="18" charset="0"/>
                            <a:cs typeface="Times New Roman" panose="02020603050405020304" pitchFamily="18" charset="0"/>
                          </a:rPr>
                        </m:ctrlPr>
                      </m:sSubPr>
                      <m:e>
                        <m:r>
                          <a:rPr lang="ru-RU" i="1">
                            <a:effectLst/>
                            <a:latin typeface="Cambria Math" panose="02040503050406030204" pitchFamily="18" charset="0"/>
                            <a:ea typeface="Calibri" panose="020F0502020204030204" pitchFamily="34" charset="0"/>
                            <a:cs typeface="Times New Roman" panose="02020603050405020304" pitchFamily="18" charset="0"/>
                          </a:rPr>
                          <m:t>𝐻</m:t>
                        </m:r>
                      </m:e>
                      <m:sub>
                        <m:r>
                          <a:rPr lang="ru-RU" i="1">
                            <a:effectLst/>
                            <a:latin typeface="Cambria Math" panose="02040503050406030204" pitchFamily="18" charset="0"/>
                            <a:ea typeface="Calibri" panose="020F0502020204030204" pitchFamily="34" charset="0"/>
                            <a:cs typeface="Times New Roman" panose="02020603050405020304" pitchFamily="18" charset="0"/>
                          </a:rPr>
                          <m:t>𝑖</m:t>
                        </m:r>
                      </m:sub>
                    </m:sSub>
                  </m:oMath>
                </a14:m>
                <a:endParaRPr lang="ro-RO" dirty="0"/>
              </a:p>
              <a:p>
                <a:pPr marL="0" indent="0">
                  <a:buNone/>
                </a:pPr>
                <a:endParaRPr lang="ro-RO" sz="2600" dirty="0"/>
              </a:p>
              <a:p>
                <a:pPr marL="0" indent="0">
                  <a:buNone/>
                </a:pPr>
                <a14:m>
                  <m:oMath xmlns:m="http://schemas.openxmlformats.org/officeDocument/2006/math">
                    <m:sSub>
                      <m:sSubPr>
                        <m:ctrlPr>
                          <a:rPr lang="ro-RO" sz="2600" b="1" i="1"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u-RU" sz="2600" b="1">
                            <a:effectLst/>
                            <a:latin typeface="Cambria Math" panose="02040503050406030204" pitchFamily="18" charset="0"/>
                            <a:ea typeface="Times New Roman" panose="02020603050405020304" pitchFamily="18" charset="0"/>
                            <a:cs typeface="Times New Roman" panose="02020603050405020304" pitchFamily="18" charset="0"/>
                          </a:rPr>
                          <m:t>Н</m:t>
                        </m:r>
                      </m:e>
                      <m:sub>
                        <m:r>
                          <a:rPr lang="en-US" sz="2600" b="1" i="1">
                            <a:effectLst/>
                            <a:latin typeface="Cambria Math" panose="02040503050406030204" pitchFamily="18" charset="0"/>
                            <a:ea typeface="Times New Roman" panose="02020603050405020304" pitchFamily="18" charset="0"/>
                            <a:cs typeface="Times New Roman" panose="02020603050405020304" pitchFamily="18" charset="0"/>
                          </a:rPr>
                          <m:t>𝐢</m:t>
                        </m:r>
                      </m:sub>
                    </m:sSub>
                  </m:oMath>
                </a14:m>
                <a:r>
                  <a:rPr lang="ro-RO" sz="2600" dirty="0"/>
                  <a:t> - frecvența primită;</a:t>
                </a:r>
              </a:p>
              <a:p>
                <a:pPr marL="0" indent="0">
                  <a:buNone/>
                </a:pPr>
                <a14:m>
                  <m:oMath xmlns:m="http://schemas.openxmlformats.org/officeDocument/2006/math">
                    <m:sSub>
                      <m:sSubPr>
                        <m:ctrlPr>
                          <a:rPr lang="ro-RO" sz="2600" b="1" i="1"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u-RU" sz="2600" b="1">
                            <a:effectLst/>
                            <a:latin typeface="Cambria Math" panose="02040503050406030204" pitchFamily="18" charset="0"/>
                            <a:ea typeface="Times New Roman" panose="02020603050405020304" pitchFamily="18" charset="0"/>
                            <a:cs typeface="Times New Roman" panose="02020603050405020304" pitchFamily="18" charset="0"/>
                          </a:rPr>
                          <m:t>О</m:t>
                        </m:r>
                      </m:e>
                      <m:sub>
                        <m:r>
                          <a:rPr lang="en-US" sz="2600" b="1" i="1">
                            <a:effectLst/>
                            <a:latin typeface="Cambria Math" panose="02040503050406030204" pitchFamily="18" charset="0"/>
                            <a:ea typeface="Times New Roman" panose="02020603050405020304" pitchFamily="18" charset="0"/>
                            <a:cs typeface="Times New Roman" panose="02020603050405020304" pitchFamily="18" charset="0"/>
                          </a:rPr>
                          <m:t>𝐢</m:t>
                        </m:r>
                      </m:sub>
                    </m:sSub>
                  </m:oMath>
                </a14:m>
                <a:r>
                  <a:rPr lang="ro-RO" sz="2600" dirty="0"/>
                  <a:t> - frecvența așteptată.</a:t>
                </a:r>
              </a:p>
              <a:p>
                <a:pPr marL="0" indent="0">
                  <a:buNone/>
                </a:pPr>
                <a:r>
                  <a:rPr lang="ro-RO" sz="2600" b="1" dirty="0"/>
                  <a:t>Dacă       </a:t>
                </a:r>
                <a14:m>
                  <m:oMath xmlns:m="http://schemas.openxmlformats.org/officeDocument/2006/math">
                    <m:sSubSup>
                      <m:sSubSupPr>
                        <m:ctrlPr>
                          <a:rPr lang="ro-RO" sz="2600" b="1" i="1" smtClean="0">
                            <a:latin typeface="Cambria Math" panose="02040503050406030204" pitchFamily="18" charset="0"/>
                          </a:rPr>
                        </m:ctrlPr>
                      </m:sSubSupPr>
                      <m:e>
                        <m:r>
                          <a:rPr lang="ro-RO" sz="2600" b="1" i="1" smtClean="0">
                            <a:latin typeface="Cambria Math" panose="02040503050406030204" pitchFamily="18" charset="0"/>
                            <a:ea typeface="Cambria Math" panose="02040503050406030204" pitchFamily="18" charset="0"/>
                          </a:rPr>
                          <m:t>𝝌</m:t>
                        </m:r>
                      </m:e>
                      <m:sub>
                        <m:r>
                          <a:rPr lang="ro-RO" sz="2600" b="1" i="1" smtClean="0">
                            <a:latin typeface="Cambria Math" panose="02040503050406030204" pitchFamily="18" charset="0"/>
                          </a:rPr>
                          <m:t>𝒄𝒂𝒍𝒄𝒖𝒍𝒂𝒕</m:t>
                        </m:r>
                      </m:sub>
                      <m:sup>
                        <m:r>
                          <a:rPr lang="ru-RU" sz="2600" b="1" i="1" smtClean="0">
                            <a:latin typeface="Cambria Math" panose="02040503050406030204" pitchFamily="18" charset="0"/>
                          </a:rPr>
                          <m:t>𝟐</m:t>
                        </m:r>
                      </m:sup>
                    </m:sSubSup>
                    <m:r>
                      <a:rPr lang="ro-RO" sz="2600" b="1" i="1" smtClean="0">
                        <a:latin typeface="Cambria Math" panose="02040503050406030204" pitchFamily="18" charset="0"/>
                        <a:ea typeface="Cambria Math" panose="02040503050406030204" pitchFamily="18" charset="0"/>
                      </a:rPr>
                      <m:t>&lt;</m:t>
                    </m:r>
                    <m:sSubSup>
                      <m:sSubSupPr>
                        <m:ctrlPr>
                          <a:rPr lang="ro-RO" sz="2600" b="1" i="1" smtClean="0">
                            <a:latin typeface="Cambria Math" panose="02040503050406030204" pitchFamily="18" charset="0"/>
                            <a:ea typeface="Cambria Math" panose="02040503050406030204" pitchFamily="18" charset="0"/>
                          </a:rPr>
                        </m:ctrlPr>
                      </m:sSubSupPr>
                      <m:e>
                        <m:r>
                          <a:rPr lang="ro-RO" sz="2600" b="1" i="1" smtClean="0">
                            <a:latin typeface="Cambria Math" panose="02040503050406030204" pitchFamily="18" charset="0"/>
                            <a:ea typeface="Cambria Math" panose="02040503050406030204" pitchFamily="18" charset="0"/>
                          </a:rPr>
                          <m:t>𝝌</m:t>
                        </m:r>
                      </m:e>
                      <m:sub>
                        <m:r>
                          <a:rPr lang="ro-RO" sz="2600" b="1" i="1" smtClean="0">
                            <a:latin typeface="Cambria Math" panose="02040503050406030204" pitchFamily="18" charset="0"/>
                            <a:ea typeface="Cambria Math" panose="02040503050406030204" pitchFamily="18" charset="0"/>
                          </a:rPr>
                          <m:t>𝒄𝒓𝒊𝒕𝒊𝒄</m:t>
                        </m:r>
                        <m:r>
                          <a:rPr lang="ro-RO" sz="2600" b="1" i="1" smtClean="0">
                            <a:latin typeface="Cambria Math" panose="02040503050406030204" pitchFamily="18" charset="0"/>
                            <a:ea typeface="Cambria Math" panose="02040503050406030204" pitchFamily="18" charset="0"/>
                          </a:rPr>
                          <m:t>ă</m:t>
                        </m:r>
                      </m:sub>
                      <m:sup>
                        <m:r>
                          <a:rPr lang="ro-RO" sz="2600" b="1" i="1" smtClean="0">
                            <a:latin typeface="Cambria Math" panose="02040503050406030204" pitchFamily="18" charset="0"/>
                            <a:ea typeface="Cambria Math" panose="02040503050406030204" pitchFamily="18" charset="0"/>
                          </a:rPr>
                          <m:t>𝟐</m:t>
                        </m:r>
                      </m:sup>
                    </m:sSubSup>
                  </m:oMath>
                </a14:m>
                <a:r>
                  <a:rPr lang="ro-RO" sz="2600" b="1" dirty="0"/>
                  <a:t>  -  ipoteza nulă se acceptă. </a:t>
                </a:r>
              </a:p>
              <a:p>
                <a:pPr marL="0" indent="0">
                  <a:buNone/>
                </a:pPr>
                <a:endParaRPr lang="ro-RO" sz="2600" dirty="0"/>
              </a:p>
              <a:p>
                <a:pPr marL="0" indent="0">
                  <a:buNone/>
                </a:pPr>
                <a:endParaRPr lang="ro-RO" sz="3600" dirty="0"/>
              </a:p>
            </p:txBody>
          </p:sp>
        </mc:Choice>
        <mc:Fallback xmlns="">
          <p:sp>
            <p:nvSpPr>
              <p:cNvPr id="3" name="Content Placeholder 2">
                <a:extLst>
                  <a:ext uri="{FF2B5EF4-FFF2-40B4-BE49-F238E27FC236}">
                    <a16:creationId xmlns:a16="http://schemas.microsoft.com/office/drawing/2014/main" id="{9A864057-81B2-40FE-9559-321A1DAA3949}"/>
                  </a:ext>
                </a:extLst>
              </p:cNvPr>
              <p:cNvSpPr>
                <a:spLocks noGrp="1" noRot="1" noChangeAspect="1" noMove="1" noResize="1" noEditPoints="1" noAdjustHandles="1" noChangeArrowheads="1" noChangeShapeType="1" noTextEdit="1"/>
              </p:cNvSpPr>
              <p:nvPr>
                <p:ph idx="1"/>
              </p:nvPr>
            </p:nvSpPr>
            <p:spPr>
              <a:xfrm>
                <a:off x="2312316" y="1223129"/>
                <a:ext cx="8060409" cy="3091696"/>
              </a:xfrm>
              <a:blipFill>
                <a:blip r:embed="rId2"/>
                <a:stretch>
                  <a:fillRect l="-1361"/>
                </a:stretch>
              </a:blipFill>
            </p:spPr>
            <p:txBody>
              <a:bodyPr/>
              <a:lstStyle/>
              <a:p>
                <a:r>
                  <a:rPr lang="ro-RO">
                    <a:noFill/>
                  </a:rPr>
                  <a:t> </a:t>
                </a:r>
              </a:p>
            </p:txBody>
          </p:sp>
        </mc:Fallback>
      </mc:AlternateContent>
      <p:sp>
        <p:nvSpPr>
          <p:cNvPr id="4" name="Slide Number Placeholder 3">
            <a:extLst>
              <a:ext uri="{FF2B5EF4-FFF2-40B4-BE49-F238E27FC236}">
                <a16:creationId xmlns:a16="http://schemas.microsoft.com/office/drawing/2014/main" id="{4F07ABBD-3221-4025-AE8D-B860A702DDAE}"/>
              </a:ext>
            </a:extLst>
          </p:cNvPr>
          <p:cNvSpPr>
            <a:spLocks noGrp="1"/>
          </p:cNvSpPr>
          <p:nvPr>
            <p:ph type="sldNum" sz="quarter" idx="12"/>
          </p:nvPr>
        </p:nvSpPr>
        <p:spPr/>
        <p:txBody>
          <a:bodyPr/>
          <a:lstStyle/>
          <a:p>
            <a:fld id="{3C14D8B6-DA12-4183-AA94-4DCB7F295F89}" type="slidenum">
              <a:rPr lang="ro-RO" smtClean="0"/>
              <a:t>32</a:t>
            </a:fld>
            <a:endParaRPr lang="ro-RO"/>
          </a:p>
        </p:txBody>
      </p:sp>
    </p:spTree>
    <p:extLst>
      <p:ext uri="{BB962C8B-B14F-4D97-AF65-F5344CB8AC3E}">
        <p14:creationId xmlns:p14="http://schemas.microsoft.com/office/powerpoint/2010/main" val="300943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819EF-99C7-4FEA-9F69-DD0A285C121B}"/>
              </a:ext>
            </a:extLst>
          </p:cNvPr>
          <p:cNvSpPr>
            <a:spLocks noGrp="1"/>
          </p:cNvSpPr>
          <p:nvPr>
            <p:ph type="title"/>
          </p:nvPr>
        </p:nvSpPr>
        <p:spPr>
          <a:xfrm>
            <a:off x="1083297" y="177590"/>
            <a:ext cx="10515600" cy="643542"/>
          </a:xfrm>
        </p:spPr>
        <p:txBody>
          <a:bodyPr>
            <a:normAutofit fontScale="90000"/>
          </a:bodyPr>
          <a:lstStyle/>
          <a:p>
            <a:pPr algn="ctr"/>
            <a:br>
              <a:rPr lang="ro-RO" sz="4400" b="1" dirty="0"/>
            </a:br>
            <a:r>
              <a:rPr lang="ro-RO" b="1" dirty="0">
                <a:solidFill>
                  <a:srgbClr val="004274"/>
                </a:solidFill>
                <a:latin typeface="+mn-lt"/>
              </a:rPr>
              <a:t>I</a:t>
            </a:r>
            <a:r>
              <a:rPr lang="en-US" b="1" dirty="0" err="1">
                <a:solidFill>
                  <a:srgbClr val="004274"/>
                </a:solidFill>
                <a:latin typeface="+mn-lt"/>
              </a:rPr>
              <a:t>mplementarea</a:t>
            </a:r>
            <a:r>
              <a:rPr lang="en-US" b="1" dirty="0">
                <a:solidFill>
                  <a:srgbClr val="004274"/>
                </a:solidFill>
                <a:latin typeface="+mn-lt"/>
              </a:rPr>
              <a:t> </a:t>
            </a:r>
            <a:r>
              <a:rPr lang="ro-RO" b="1" dirty="0">
                <a:solidFill>
                  <a:srgbClr val="004274"/>
                </a:solidFill>
                <a:latin typeface="+mn-lt"/>
              </a:rPr>
              <a:t>în limbajul R</a:t>
            </a:r>
            <a:br>
              <a:rPr lang="ro-RO" b="1" dirty="0">
                <a:solidFill>
                  <a:srgbClr val="004274"/>
                </a:solidFill>
                <a:latin typeface="+mn-lt"/>
              </a:rPr>
            </a:br>
            <a:endParaRPr lang="ro-RO" b="1" dirty="0">
              <a:solidFill>
                <a:srgbClr val="004274"/>
              </a:solidFill>
              <a:latin typeface="+mn-lt"/>
            </a:endParaRPr>
          </a:p>
        </p:txBody>
      </p:sp>
      <p:sp>
        <p:nvSpPr>
          <p:cNvPr id="3" name="Content Placeholder 2">
            <a:extLst>
              <a:ext uri="{FF2B5EF4-FFF2-40B4-BE49-F238E27FC236}">
                <a16:creationId xmlns:a16="http://schemas.microsoft.com/office/drawing/2014/main" id="{09EE605F-EE49-471F-8BD4-5A5FC8396202}"/>
              </a:ext>
            </a:extLst>
          </p:cNvPr>
          <p:cNvSpPr>
            <a:spLocks noGrp="1"/>
          </p:cNvSpPr>
          <p:nvPr>
            <p:ph idx="1"/>
          </p:nvPr>
        </p:nvSpPr>
        <p:spPr>
          <a:xfrm>
            <a:off x="509047" y="735291"/>
            <a:ext cx="11519555" cy="5694084"/>
          </a:xfrm>
        </p:spPr>
        <p:txBody>
          <a:bodyPr>
            <a:normAutofit fontScale="92500" lnSpcReduction="20000"/>
          </a:bodyPr>
          <a:lstStyle/>
          <a:p>
            <a:pPr marL="0" indent="0">
              <a:buNone/>
            </a:pPr>
            <a:endParaRPr lang="ro-RO" sz="2600" dirty="0"/>
          </a:p>
          <a:p>
            <a:pPr marL="0" indent="0" algn="ctr">
              <a:buNone/>
            </a:pPr>
            <a:endParaRPr lang="ro-RO" sz="2600" b="1" dirty="0"/>
          </a:p>
          <a:p>
            <a:pPr marL="0" indent="0" algn="ctr">
              <a:buNone/>
            </a:pPr>
            <a:endParaRPr lang="ro-RO" sz="2600" b="1" dirty="0"/>
          </a:p>
          <a:p>
            <a:pPr marL="0" indent="0">
              <a:buNone/>
            </a:pPr>
            <a:r>
              <a:rPr lang="en-US" sz="2600" dirty="0" err="1"/>
              <a:t>Func</a:t>
            </a:r>
            <a:r>
              <a:rPr lang="ro-RO" sz="2600" dirty="0" err="1"/>
              <a:t>ția</a:t>
            </a:r>
            <a:r>
              <a:rPr lang="ro-RO" sz="2600" dirty="0"/>
              <a:t> </a:t>
            </a:r>
            <a:r>
              <a:rPr lang="ro-RO" sz="2600" b="1" dirty="0" err="1"/>
              <a:t>chisq.test</a:t>
            </a:r>
            <a:r>
              <a:rPr lang="ro-RO" sz="2600" b="1" dirty="0"/>
              <a:t>()</a:t>
            </a:r>
            <a:r>
              <a:rPr lang="ro-RO" sz="2600" dirty="0"/>
              <a:t> returnează obiectul cu următoarele câmpuri:</a:t>
            </a:r>
          </a:p>
          <a:p>
            <a:pPr algn="l"/>
            <a:r>
              <a:rPr lang="ro-RO" sz="2600" b="1" dirty="0" err="1"/>
              <a:t>statistics</a:t>
            </a:r>
            <a:r>
              <a:rPr lang="ro-RO" sz="2600" dirty="0"/>
              <a:t> – valoarea </a:t>
            </a:r>
            <a:r>
              <a:rPr lang="en-US" sz="2600" dirty="0"/>
              <a:t>χ2 </a:t>
            </a:r>
            <a:r>
              <a:rPr lang="ro-RO" sz="2600" dirty="0"/>
              <a:t>a statisticii </a:t>
            </a:r>
            <a:r>
              <a:rPr lang="en-US" sz="2600" dirty="0"/>
              <a:t>Pearson</a:t>
            </a:r>
            <a:r>
              <a:rPr lang="ro-RO" sz="2600" dirty="0"/>
              <a:t>;</a:t>
            </a:r>
          </a:p>
          <a:p>
            <a:pPr algn="l"/>
            <a:r>
              <a:rPr lang="ro-RO" sz="2600" b="1" i="0" u="none" strike="noStrike" baseline="0" dirty="0" err="1"/>
              <a:t>parameter</a:t>
            </a:r>
            <a:r>
              <a:rPr lang="ro-RO" sz="2600" b="0" i="0" u="none" strike="noStrike" baseline="0" dirty="0"/>
              <a:t>  - numărul de grade de libertate;</a:t>
            </a:r>
            <a:endParaRPr lang="ro-RO" sz="2600" dirty="0"/>
          </a:p>
          <a:p>
            <a:pPr algn="l"/>
            <a:r>
              <a:rPr lang="ro-RO" sz="2600" b="1" dirty="0" err="1"/>
              <a:t>p.valu</a:t>
            </a:r>
            <a:r>
              <a:rPr lang="ro-RO" sz="2600" dirty="0" err="1"/>
              <a:t>e</a:t>
            </a:r>
            <a:r>
              <a:rPr lang="ro-RO" sz="2600" dirty="0"/>
              <a:t>  - valoarea p-</a:t>
            </a:r>
            <a:r>
              <a:rPr lang="ro-RO" sz="2600" dirty="0" err="1"/>
              <a:t>value</a:t>
            </a:r>
            <a:r>
              <a:rPr lang="ro-RO" sz="2600" dirty="0"/>
              <a:t>;</a:t>
            </a:r>
          </a:p>
          <a:p>
            <a:r>
              <a:rPr lang="en-US" sz="2600" b="1" dirty="0"/>
              <a:t>method</a:t>
            </a:r>
            <a:r>
              <a:rPr lang="en-US" sz="2600" dirty="0"/>
              <a:t>  </a:t>
            </a:r>
            <a:r>
              <a:rPr lang="ro-RO" sz="2600" dirty="0"/>
              <a:t>- un șir de caractere cu ​​numele modificărilor utilizate în test, dar și cu indicarea dacă s-a folosit metoda Monte </a:t>
            </a:r>
            <a:r>
              <a:rPr lang="ro-RO" sz="2600" dirty="0" err="1"/>
              <a:t>Carlo</a:t>
            </a:r>
            <a:r>
              <a:rPr lang="ro-RO" sz="2600" dirty="0"/>
              <a:t>;</a:t>
            </a:r>
          </a:p>
          <a:p>
            <a:pPr algn="l"/>
            <a:r>
              <a:rPr lang="ro-RO" sz="2600" dirty="0"/>
              <a:t> </a:t>
            </a:r>
            <a:r>
              <a:rPr lang="ro-RO" sz="2600" b="1" dirty="0"/>
              <a:t>data.name </a:t>
            </a:r>
            <a:r>
              <a:rPr lang="ro-RO" sz="2600" dirty="0"/>
              <a:t>– linia care conține denumirea datelor prelucrate conform testului;</a:t>
            </a:r>
          </a:p>
          <a:p>
            <a:r>
              <a:rPr lang="ro-RO" sz="2600" b="1" i="0" u="none" strike="noStrike" baseline="0" dirty="0" err="1"/>
              <a:t>observed</a:t>
            </a:r>
            <a:r>
              <a:rPr lang="ro-RO" sz="2600" b="0" i="0" u="none" strike="noStrike" baseline="0" dirty="0"/>
              <a:t>  - numărul de puncte din interval;</a:t>
            </a:r>
          </a:p>
          <a:p>
            <a:r>
              <a:rPr lang="ro-RO" sz="2600" b="1" dirty="0" err="1"/>
              <a:t>e</a:t>
            </a:r>
            <a:r>
              <a:rPr lang="ro-RO" sz="2600" b="1" i="0" u="none" strike="noStrike" baseline="0" dirty="0" err="1"/>
              <a:t>xpected</a:t>
            </a:r>
            <a:r>
              <a:rPr lang="ro-RO" sz="2600" b="0" i="0" u="none" strike="noStrike" baseline="0" dirty="0"/>
              <a:t> - numărul teoretic de puncte din interval;</a:t>
            </a:r>
          </a:p>
          <a:p>
            <a:r>
              <a:rPr lang="ro-RO" sz="2600" b="1" i="0" u="none" strike="noStrike" baseline="0" dirty="0" err="1"/>
              <a:t>residuals</a:t>
            </a:r>
            <a:r>
              <a:rPr lang="ro-RO" sz="2600" b="0" i="0" u="none" strike="noStrike" baseline="0" dirty="0"/>
              <a:t>  - re</a:t>
            </a:r>
            <a:r>
              <a:rPr lang="en-US" sz="2600" b="0" i="0" u="none" strike="noStrike" baseline="0" dirty="0" err="1"/>
              <a:t>ziduurile</a:t>
            </a:r>
            <a:r>
              <a:rPr lang="en-US" sz="2600" b="0" i="0" u="none" strike="noStrike" baseline="0" dirty="0"/>
              <a:t> </a:t>
            </a:r>
            <a:r>
              <a:rPr lang="ro-RO" sz="2600" b="0" i="0" u="none" strike="noStrike" baseline="0" dirty="0"/>
              <a:t>lui </a:t>
            </a:r>
            <a:r>
              <a:rPr lang="ro-RO" sz="2600" b="0" i="0" u="none" strike="noStrike" baseline="0" dirty="0" err="1"/>
              <a:t>Pearson</a:t>
            </a:r>
            <a:r>
              <a:rPr lang="ro-RO" sz="2600" dirty="0"/>
              <a:t>:</a:t>
            </a:r>
          </a:p>
          <a:p>
            <a:pPr marL="0" indent="0">
              <a:spcAft>
                <a:spcPts val="600"/>
              </a:spcAft>
              <a:buFont typeface="Arial" panose="020B0604020202020204" pitchFamily="34" charset="0"/>
              <a:buNone/>
            </a:pPr>
            <a:r>
              <a:rPr lang="ru-RU" sz="2400" i="1" dirty="0"/>
              <a:t>Зарядов И.С. Статистический пакет в </a:t>
            </a:r>
            <a:r>
              <a:rPr lang="en-US" sz="2400" i="1" dirty="0"/>
              <a:t>R</a:t>
            </a:r>
            <a:r>
              <a:rPr lang="ru-RU" sz="2400" i="1" dirty="0"/>
              <a:t>: теория вероятностей и математическая статистика. </a:t>
            </a:r>
            <a:r>
              <a:rPr lang="en-US" sz="2400" i="1" dirty="0"/>
              <a:t>Pag.</a:t>
            </a:r>
            <a:r>
              <a:rPr lang="ro-RO" sz="2400" i="1" dirty="0"/>
              <a:t>133 - 139</a:t>
            </a:r>
            <a:r>
              <a:rPr lang="en-US" sz="2400" i="1" dirty="0"/>
              <a:t>. </a:t>
            </a:r>
            <a:endParaRPr lang="ro-RO" sz="2400" i="1" dirty="0"/>
          </a:p>
          <a:p>
            <a:pPr marL="0" indent="0" algn="l">
              <a:buNone/>
            </a:pPr>
            <a:endParaRPr lang="ro-RO" dirty="0">
              <a:solidFill>
                <a:srgbClr val="FF0000"/>
              </a:solidFill>
            </a:endParaRPr>
          </a:p>
          <a:p>
            <a:pPr marL="0" indent="0">
              <a:buNone/>
            </a:pPr>
            <a:endParaRPr lang="ro-RO" dirty="0"/>
          </a:p>
          <a:p>
            <a:pPr marL="0" indent="0">
              <a:buNone/>
            </a:pPr>
            <a:endParaRPr lang="ro-RO" dirty="0"/>
          </a:p>
        </p:txBody>
      </p:sp>
      <p:sp>
        <p:nvSpPr>
          <p:cNvPr id="4" name="Slide Number Placeholder 3">
            <a:extLst>
              <a:ext uri="{FF2B5EF4-FFF2-40B4-BE49-F238E27FC236}">
                <a16:creationId xmlns:a16="http://schemas.microsoft.com/office/drawing/2014/main" id="{AB03E061-2D99-4E42-8AEF-A925A443C37A}"/>
              </a:ext>
            </a:extLst>
          </p:cNvPr>
          <p:cNvSpPr>
            <a:spLocks noGrp="1"/>
          </p:cNvSpPr>
          <p:nvPr>
            <p:ph type="sldNum" sz="quarter" idx="12"/>
          </p:nvPr>
        </p:nvSpPr>
        <p:spPr/>
        <p:txBody>
          <a:bodyPr/>
          <a:lstStyle/>
          <a:p>
            <a:fld id="{3C14D8B6-DA12-4183-AA94-4DCB7F295F89}" type="slidenum">
              <a:rPr lang="ro-RO" smtClean="0"/>
              <a:t>33</a:t>
            </a:fld>
            <a:endParaRPr lang="ro-RO" dirty="0"/>
          </a:p>
        </p:txBody>
      </p:sp>
      <p:pic>
        <p:nvPicPr>
          <p:cNvPr id="5" name="Content Placeholder 5">
            <a:extLst>
              <a:ext uri="{FF2B5EF4-FFF2-40B4-BE49-F238E27FC236}">
                <a16:creationId xmlns:a16="http://schemas.microsoft.com/office/drawing/2014/main" id="{50F2D0A4-AAF9-4526-BA57-A4A160DB08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660" y="735291"/>
            <a:ext cx="5967485" cy="912027"/>
          </a:xfrm>
          <a:prstGeom prst="rect">
            <a:avLst/>
          </a:prstGeom>
        </p:spPr>
      </p:pic>
      <p:pic>
        <p:nvPicPr>
          <p:cNvPr id="7" name="Picture 6">
            <a:extLst>
              <a:ext uri="{FF2B5EF4-FFF2-40B4-BE49-F238E27FC236}">
                <a16:creationId xmlns:a16="http://schemas.microsoft.com/office/drawing/2014/main" id="{237C2A78-A344-46C4-A8A0-105D90BCD6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6086" y="5125760"/>
            <a:ext cx="1715213" cy="598765"/>
          </a:xfrm>
          <a:prstGeom prst="rect">
            <a:avLst/>
          </a:prstGeom>
        </p:spPr>
      </p:pic>
    </p:spTree>
    <p:extLst>
      <p:ext uri="{BB962C8B-B14F-4D97-AF65-F5344CB8AC3E}">
        <p14:creationId xmlns:p14="http://schemas.microsoft.com/office/powerpoint/2010/main" val="3611930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8C652-F87C-4061-AE64-A2FB95841D17}"/>
              </a:ext>
            </a:extLst>
          </p:cNvPr>
          <p:cNvSpPr>
            <a:spLocks noGrp="1"/>
          </p:cNvSpPr>
          <p:nvPr>
            <p:ph type="title"/>
          </p:nvPr>
        </p:nvSpPr>
        <p:spPr>
          <a:xfrm>
            <a:off x="838200" y="212725"/>
            <a:ext cx="10515600" cy="1325563"/>
          </a:xfrm>
        </p:spPr>
        <p:txBody>
          <a:bodyPr/>
          <a:lstStyle/>
          <a:p>
            <a:pPr algn="ctr"/>
            <a:r>
              <a:rPr lang="ro-RO" sz="4000" b="1" dirty="0">
                <a:solidFill>
                  <a:srgbClr val="004274"/>
                </a:solidFill>
                <a:latin typeface="+mn-lt"/>
              </a:rPr>
              <a:t>Concluzie</a:t>
            </a:r>
          </a:p>
        </p:txBody>
      </p:sp>
      <p:sp>
        <p:nvSpPr>
          <p:cNvPr id="3" name="Content Placeholder 2">
            <a:extLst>
              <a:ext uri="{FF2B5EF4-FFF2-40B4-BE49-F238E27FC236}">
                <a16:creationId xmlns:a16="http://schemas.microsoft.com/office/drawing/2014/main" id="{00640021-8A19-46A2-AB3B-66FC0D26D2FE}"/>
              </a:ext>
            </a:extLst>
          </p:cNvPr>
          <p:cNvSpPr>
            <a:spLocks noGrp="1"/>
          </p:cNvSpPr>
          <p:nvPr>
            <p:ph idx="1"/>
          </p:nvPr>
        </p:nvSpPr>
        <p:spPr>
          <a:xfrm>
            <a:off x="838200" y="1589087"/>
            <a:ext cx="10515600" cy="3679825"/>
          </a:xfrm>
        </p:spPr>
        <p:txBody>
          <a:bodyPr/>
          <a:lstStyle/>
          <a:p>
            <a:pPr marL="0" indent="0">
              <a:lnSpc>
                <a:spcPct val="150000"/>
              </a:lnSpc>
              <a:buNone/>
            </a:pPr>
            <a:r>
              <a:rPr lang="ro-RO" sz="2400" dirty="0">
                <a:effectLst/>
                <a:ea typeface="Times New Roman" panose="02020603050405020304" pitchFamily="18" charset="0"/>
              </a:rPr>
              <a:t>Testele neparametrice sunt esențiale atunci când datele nu îndeplinesc ipotezele necesare pentru testele parametrice. Testul </a:t>
            </a:r>
            <a:r>
              <a:rPr lang="ro-RO" sz="2400" b="1" dirty="0" err="1">
                <a:effectLst/>
                <a:ea typeface="Times New Roman" panose="02020603050405020304" pitchFamily="18" charset="0"/>
              </a:rPr>
              <a:t>Wilcoxon</a:t>
            </a:r>
            <a:r>
              <a:rPr lang="ro-RO" sz="2400" dirty="0">
                <a:effectLst/>
                <a:ea typeface="Times New Roman" panose="02020603050405020304" pitchFamily="18" charset="0"/>
              </a:rPr>
              <a:t> și </a:t>
            </a:r>
            <a:r>
              <a:rPr lang="ro-RO" sz="2400" b="1" dirty="0">
                <a:effectLst/>
                <a:ea typeface="Times New Roman" panose="02020603050405020304" pitchFamily="18" charset="0"/>
              </a:rPr>
              <a:t>Mann-</a:t>
            </a:r>
            <a:r>
              <a:rPr lang="ro-RO" sz="2400" b="1" dirty="0" err="1">
                <a:effectLst/>
                <a:ea typeface="Times New Roman" panose="02020603050405020304" pitchFamily="18" charset="0"/>
              </a:rPr>
              <a:t>Whitney</a:t>
            </a:r>
            <a:r>
              <a:rPr lang="ro-RO" sz="2400" dirty="0">
                <a:effectLst/>
                <a:ea typeface="Times New Roman" panose="02020603050405020304" pitchFamily="18" charset="0"/>
              </a:rPr>
              <a:t> sunt utile pentru comparațiile între două grupuri, iar testul </a:t>
            </a:r>
            <a:r>
              <a:rPr lang="ro-RO" sz="2400" b="1" dirty="0">
                <a:effectLst/>
                <a:ea typeface="Times New Roman" panose="02020603050405020304" pitchFamily="18" charset="0"/>
              </a:rPr>
              <a:t>Chi-pătrat</a:t>
            </a:r>
            <a:r>
              <a:rPr lang="ro-RO" sz="2400" dirty="0">
                <a:effectLst/>
                <a:ea typeface="Times New Roman" panose="02020603050405020304" pitchFamily="18" charset="0"/>
              </a:rPr>
              <a:t> pentru independență este utilizat pentru analiza relațiilor dintre variabilele categorice. Vizualizarea rezultatelor prin diagrame precum </a:t>
            </a:r>
            <a:r>
              <a:rPr lang="ro-RO" sz="2400" dirty="0" err="1">
                <a:effectLst/>
                <a:ea typeface="Times New Roman" panose="02020603050405020304" pitchFamily="18" charset="0"/>
              </a:rPr>
              <a:t>boxplot</a:t>
            </a:r>
            <a:r>
              <a:rPr lang="ro-RO" sz="2400" dirty="0">
                <a:effectLst/>
                <a:ea typeface="Times New Roman" panose="02020603050405020304" pitchFamily="18" charset="0"/>
              </a:rPr>
              <a:t>-urile și diagramele de bare poate ajuta la o înțelegere mai profundă a rezultatelor și la luarea deciziilor.</a:t>
            </a:r>
          </a:p>
        </p:txBody>
      </p:sp>
      <p:sp>
        <p:nvSpPr>
          <p:cNvPr id="4" name="Slide Number Placeholder 3">
            <a:extLst>
              <a:ext uri="{FF2B5EF4-FFF2-40B4-BE49-F238E27FC236}">
                <a16:creationId xmlns:a16="http://schemas.microsoft.com/office/drawing/2014/main" id="{DD96B638-530A-4D28-8852-0941397BD651}"/>
              </a:ext>
            </a:extLst>
          </p:cNvPr>
          <p:cNvSpPr>
            <a:spLocks noGrp="1"/>
          </p:cNvSpPr>
          <p:nvPr>
            <p:ph type="sldNum" sz="quarter" idx="12"/>
          </p:nvPr>
        </p:nvSpPr>
        <p:spPr/>
        <p:txBody>
          <a:bodyPr/>
          <a:lstStyle/>
          <a:p>
            <a:fld id="{3C14D8B6-DA12-4183-AA94-4DCB7F295F89}" type="slidenum">
              <a:rPr lang="ro-RO" smtClean="0"/>
              <a:t>34</a:t>
            </a:fld>
            <a:endParaRPr lang="ro-RO"/>
          </a:p>
        </p:txBody>
      </p:sp>
    </p:spTree>
    <p:extLst>
      <p:ext uri="{BB962C8B-B14F-4D97-AF65-F5344CB8AC3E}">
        <p14:creationId xmlns:p14="http://schemas.microsoft.com/office/powerpoint/2010/main" val="28083376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36D46-57EC-4371-8F82-046626C0CDE1}"/>
              </a:ext>
            </a:extLst>
          </p:cNvPr>
          <p:cNvSpPr>
            <a:spLocks noGrp="1"/>
          </p:cNvSpPr>
          <p:nvPr>
            <p:ph type="title"/>
          </p:nvPr>
        </p:nvSpPr>
        <p:spPr>
          <a:xfrm>
            <a:off x="838200" y="365125"/>
            <a:ext cx="10515600" cy="911225"/>
          </a:xfrm>
        </p:spPr>
        <p:txBody>
          <a:bodyPr>
            <a:normAutofit/>
          </a:bodyPr>
          <a:lstStyle/>
          <a:p>
            <a:pPr algn="ctr"/>
            <a:r>
              <a:rPr lang="ro-RO" sz="2400" b="1" dirty="0">
                <a:solidFill>
                  <a:srgbClr val="004274"/>
                </a:solidFill>
                <a:latin typeface="+mn-lt"/>
              </a:rPr>
              <a:t>APLICAREA TESTULUI ANOVA ȘI TESTULUI WILCOXON LA EVALUAREA CONCENTRAȚIILOR DE AZOT DE AMONIU ÎN RÂUL PRUT</a:t>
            </a:r>
          </a:p>
        </p:txBody>
      </p:sp>
      <p:sp>
        <p:nvSpPr>
          <p:cNvPr id="3" name="Content Placeholder 2">
            <a:extLst>
              <a:ext uri="{FF2B5EF4-FFF2-40B4-BE49-F238E27FC236}">
                <a16:creationId xmlns:a16="http://schemas.microsoft.com/office/drawing/2014/main" id="{62AADD9C-1DBB-4F41-A724-6895C823BDE4}"/>
              </a:ext>
            </a:extLst>
          </p:cNvPr>
          <p:cNvSpPr>
            <a:spLocks noGrp="1"/>
          </p:cNvSpPr>
          <p:nvPr>
            <p:ph idx="1"/>
          </p:nvPr>
        </p:nvSpPr>
        <p:spPr>
          <a:xfrm>
            <a:off x="561975" y="1571626"/>
            <a:ext cx="11296650" cy="3505200"/>
          </a:xfrm>
        </p:spPr>
        <p:txBody>
          <a:bodyPr>
            <a:normAutofit/>
          </a:bodyPr>
          <a:lstStyle/>
          <a:p>
            <a:pPr marL="0" indent="0">
              <a:buNone/>
            </a:pPr>
            <a:r>
              <a:rPr lang="en-US" sz="2000" dirty="0">
                <a:solidFill>
                  <a:srgbClr val="000000"/>
                </a:solidFill>
                <a:effectLst/>
                <a:ea typeface="Times New Roman" panose="02020603050405020304" pitchFamily="18" charset="0"/>
                <a:cs typeface="Times New Roman" panose="02020603050405020304" pitchFamily="18" charset="0"/>
              </a:rPr>
              <a:t>Au </a:t>
            </a:r>
            <a:r>
              <a:rPr lang="en-US" sz="2000" dirty="0" err="1">
                <a:solidFill>
                  <a:srgbClr val="000000"/>
                </a:solidFill>
                <a:effectLst/>
                <a:ea typeface="Times New Roman" panose="02020603050405020304" pitchFamily="18" charset="0"/>
                <a:cs typeface="Times New Roman" panose="02020603050405020304" pitchFamily="18" charset="0"/>
              </a:rPr>
              <a:t>fost</a:t>
            </a:r>
            <a:r>
              <a:rPr lang="en-US" sz="2000" dirty="0">
                <a:solidFill>
                  <a:srgbClr val="000000"/>
                </a:solidFill>
                <a:effectLst/>
                <a:ea typeface="Times New Roman" panose="02020603050405020304" pitchFamily="18" charset="0"/>
                <a:cs typeface="Times New Roman" panose="02020603050405020304" pitchFamily="18" charset="0"/>
              </a:rPr>
              <a:t> </a:t>
            </a:r>
            <a:r>
              <a:rPr lang="en-US" sz="2000" dirty="0" err="1">
                <a:solidFill>
                  <a:srgbClr val="000000"/>
                </a:solidFill>
                <a:effectLst/>
                <a:ea typeface="Times New Roman" panose="02020603050405020304" pitchFamily="18" charset="0"/>
                <a:cs typeface="Times New Roman" panose="02020603050405020304" pitchFamily="18" charset="0"/>
              </a:rPr>
              <a:t>analizate</a:t>
            </a:r>
            <a:r>
              <a:rPr lang="en-US" sz="2000" dirty="0">
                <a:solidFill>
                  <a:srgbClr val="000000"/>
                </a:solidFill>
                <a:effectLst/>
                <a:ea typeface="Times New Roman" panose="02020603050405020304" pitchFamily="18" charset="0"/>
                <a:cs typeface="Times New Roman" panose="02020603050405020304" pitchFamily="18" charset="0"/>
              </a:rPr>
              <a:t> </a:t>
            </a:r>
            <a:r>
              <a:rPr lang="ro-RO" sz="2000" dirty="0">
                <a:solidFill>
                  <a:srgbClr val="000000"/>
                </a:solidFill>
                <a:effectLst/>
                <a:ea typeface="Times New Roman" panose="02020603050405020304" pitchFamily="18" charset="0"/>
                <a:cs typeface="Times New Roman" panose="02020603050405020304" pitchFamily="18" charset="0"/>
              </a:rPr>
              <a:t>concentrațiile de azot de amoniu care au depășit concentrația maximă admisibilă (CMA) de 0,2 mg/L în râul Prut, pe baza datelor colectate în perioada 2019-2023. Datele au fost colectate din sectoare ale râului Prut situate în apropierea unor localități din Republica Moldova. Obiectivul principal </a:t>
            </a:r>
            <a:r>
              <a:rPr lang="en-US" sz="2000" dirty="0">
                <a:solidFill>
                  <a:srgbClr val="000000"/>
                </a:solidFill>
                <a:effectLst/>
                <a:ea typeface="Times New Roman" panose="02020603050405020304" pitchFamily="18" charset="0"/>
                <a:cs typeface="Times New Roman" panose="02020603050405020304" pitchFamily="18" charset="0"/>
              </a:rPr>
              <a:t>a </a:t>
            </a:r>
            <a:r>
              <a:rPr lang="en-US" sz="2000" dirty="0" err="1">
                <a:solidFill>
                  <a:srgbClr val="000000"/>
                </a:solidFill>
                <a:effectLst/>
                <a:ea typeface="Times New Roman" panose="02020603050405020304" pitchFamily="18" charset="0"/>
                <a:cs typeface="Times New Roman" panose="02020603050405020304" pitchFamily="18" charset="0"/>
              </a:rPr>
              <a:t>fost</a:t>
            </a:r>
            <a:r>
              <a:rPr lang="en-US" sz="2000" dirty="0">
                <a:solidFill>
                  <a:srgbClr val="000000"/>
                </a:solidFill>
                <a:effectLst/>
                <a:ea typeface="Times New Roman" panose="02020603050405020304" pitchFamily="18" charset="0"/>
                <a:cs typeface="Times New Roman" panose="02020603050405020304" pitchFamily="18" charset="0"/>
              </a:rPr>
              <a:t> </a:t>
            </a:r>
            <a:r>
              <a:rPr lang="ro-RO" sz="2000" dirty="0">
                <a:solidFill>
                  <a:srgbClr val="000000"/>
                </a:solidFill>
                <a:effectLst/>
                <a:ea typeface="Times New Roman" panose="02020603050405020304" pitchFamily="18" charset="0"/>
                <a:cs typeface="Times New Roman" panose="02020603050405020304" pitchFamily="18" charset="0"/>
              </a:rPr>
              <a:t>investigarea diferențelor sezoniere în aceste concentrații, utilizând testele statistice ANOVA și </a:t>
            </a:r>
            <a:r>
              <a:rPr lang="ro-RO" sz="2000" dirty="0" err="1">
                <a:solidFill>
                  <a:srgbClr val="000000"/>
                </a:solidFill>
                <a:effectLst/>
                <a:ea typeface="Times New Roman" panose="02020603050405020304" pitchFamily="18" charset="0"/>
                <a:cs typeface="Times New Roman" panose="02020603050405020304" pitchFamily="18" charset="0"/>
              </a:rPr>
              <a:t>Wilcoxon</a:t>
            </a:r>
            <a:r>
              <a:rPr lang="ro-RO" sz="2000" dirty="0">
                <a:solidFill>
                  <a:srgbClr val="000000"/>
                </a:solidFill>
                <a:effectLst/>
                <a:ea typeface="Times New Roman" panose="02020603050405020304" pitchFamily="18" charset="0"/>
                <a:cs typeface="Times New Roman" panose="02020603050405020304" pitchFamily="18" charset="0"/>
              </a:rPr>
              <a:t>, implementate cu ajutorul limbajului de programare R. Testul ANOVA a fost folosit pentru a evalua variațiile globale între sezoane (primăvară, vară și toamnă), iar testul </a:t>
            </a:r>
            <a:r>
              <a:rPr lang="ro-RO" sz="2000" dirty="0" err="1">
                <a:solidFill>
                  <a:srgbClr val="000000"/>
                </a:solidFill>
                <a:effectLst/>
                <a:ea typeface="Times New Roman" panose="02020603050405020304" pitchFamily="18" charset="0"/>
                <a:cs typeface="Times New Roman" panose="02020603050405020304" pitchFamily="18" charset="0"/>
              </a:rPr>
              <a:t>Wilcoxon</a:t>
            </a:r>
            <a:r>
              <a:rPr lang="ro-RO" sz="2000" dirty="0">
                <a:solidFill>
                  <a:srgbClr val="000000"/>
                </a:solidFill>
                <a:effectLst/>
                <a:ea typeface="Times New Roman" panose="02020603050405020304" pitchFamily="18" charset="0"/>
                <a:cs typeface="Times New Roman" panose="02020603050405020304" pitchFamily="18" charset="0"/>
              </a:rPr>
              <a:t> a fost aplicat pentru comparații detaliate între perechi de sezoane. </a:t>
            </a:r>
            <a:endParaRPr lang="en-US" sz="2000" dirty="0">
              <a:solidFill>
                <a:srgbClr val="000000"/>
              </a:solidFill>
              <a:effectLst/>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2E01E01-7BC9-4BF2-84DE-5DACFA8C2C41}"/>
              </a:ext>
            </a:extLst>
          </p:cNvPr>
          <p:cNvSpPr>
            <a:spLocks noGrp="1"/>
          </p:cNvSpPr>
          <p:nvPr>
            <p:ph type="sldNum" sz="quarter" idx="12"/>
          </p:nvPr>
        </p:nvSpPr>
        <p:spPr/>
        <p:txBody>
          <a:bodyPr/>
          <a:lstStyle/>
          <a:p>
            <a:fld id="{3C14D8B6-DA12-4183-AA94-4DCB7F295F89}" type="slidenum">
              <a:rPr lang="ro-RO" smtClean="0"/>
              <a:t>35</a:t>
            </a:fld>
            <a:endParaRPr lang="ro-RO"/>
          </a:p>
        </p:txBody>
      </p:sp>
    </p:spTree>
    <p:extLst>
      <p:ext uri="{BB962C8B-B14F-4D97-AF65-F5344CB8AC3E}">
        <p14:creationId xmlns:p14="http://schemas.microsoft.com/office/powerpoint/2010/main" val="37876068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5905C-0194-439D-8C1C-2B9EB083ECF0}"/>
              </a:ext>
            </a:extLst>
          </p:cNvPr>
          <p:cNvSpPr>
            <a:spLocks noGrp="1"/>
          </p:cNvSpPr>
          <p:nvPr>
            <p:ph type="title"/>
          </p:nvPr>
        </p:nvSpPr>
        <p:spPr>
          <a:xfrm>
            <a:off x="838200" y="136525"/>
            <a:ext cx="10515600" cy="758825"/>
          </a:xfrm>
        </p:spPr>
        <p:txBody>
          <a:bodyPr>
            <a:normAutofit/>
          </a:bodyPr>
          <a:lstStyle/>
          <a:p>
            <a:pPr algn="ctr"/>
            <a:r>
              <a:rPr lang="en-US" sz="2400" b="1" dirty="0" err="1">
                <a:solidFill>
                  <a:srgbClr val="004274"/>
                </a:solidFill>
                <a:latin typeface="+mn-lt"/>
              </a:rPr>
              <a:t>Aplicarea</a:t>
            </a:r>
            <a:r>
              <a:rPr lang="en-US" sz="2400" b="1" dirty="0">
                <a:solidFill>
                  <a:srgbClr val="004274"/>
                </a:solidFill>
                <a:latin typeface="+mn-lt"/>
              </a:rPr>
              <a:t> </a:t>
            </a:r>
            <a:r>
              <a:rPr lang="ro-RO" sz="2400" b="1" dirty="0">
                <a:solidFill>
                  <a:srgbClr val="004274"/>
                </a:solidFill>
                <a:latin typeface="+mn-lt"/>
              </a:rPr>
              <a:t>testului ANOVA</a:t>
            </a:r>
          </a:p>
        </p:txBody>
      </p:sp>
      <p:sp>
        <p:nvSpPr>
          <p:cNvPr id="3" name="Content Placeholder 2">
            <a:extLst>
              <a:ext uri="{FF2B5EF4-FFF2-40B4-BE49-F238E27FC236}">
                <a16:creationId xmlns:a16="http://schemas.microsoft.com/office/drawing/2014/main" id="{792A0539-5049-477D-9F66-F457E2108F38}"/>
              </a:ext>
            </a:extLst>
          </p:cNvPr>
          <p:cNvSpPr>
            <a:spLocks noGrp="1"/>
          </p:cNvSpPr>
          <p:nvPr>
            <p:ph idx="1"/>
          </p:nvPr>
        </p:nvSpPr>
        <p:spPr>
          <a:xfrm>
            <a:off x="838200" y="1222375"/>
            <a:ext cx="10515600" cy="2968625"/>
          </a:xfrm>
        </p:spPr>
        <p:txBody>
          <a:bodyPr>
            <a:normAutofit fontScale="92500" lnSpcReduction="10000"/>
          </a:bodyPr>
          <a:lstStyle/>
          <a:p>
            <a:pPr marL="0" indent="0">
              <a:lnSpc>
                <a:spcPct val="107000"/>
              </a:lnSpc>
              <a:spcAft>
                <a:spcPts val="800"/>
              </a:spcAft>
              <a:buNone/>
            </a:pPr>
            <a:r>
              <a:rPr lang="en-US" sz="2200" dirty="0">
                <a:ea typeface="Times New Roman" panose="02020603050405020304" pitchFamily="18" charset="0"/>
                <a:cs typeface="Times New Roman" panose="02020603050405020304" pitchFamily="18" charset="0"/>
              </a:rPr>
              <a:t>A</a:t>
            </a:r>
            <a:r>
              <a:rPr lang="ro-RO" sz="2200" dirty="0" err="1">
                <a:effectLst/>
                <a:ea typeface="Times New Roman" panose="02020603050405020304" pitchFamily="18" charset="0"/>
                <a:cs typeface="Times New Roman" panose="02020603050405020304" pitchFamily="18" charset="0"/>
              </a:rPr>
              <a:t>vem</a:t>
            </a:r>
            <a:r>
              <a:rPr lang="ro-RO" sz="2200" dirty="0">
                <a:effectLst/>
                <a:ea typeface="Times New Roman" panose="02020603050405020304" pitchFamily="18" charset="0"/>
                <a:cs typeface="Times New Roman" panose="02020603050405020304" pitchFamily="18" charset="0"/>
              </a:rPr>
              <a:t> datele concentrațiilor (în mg/L) de azot de amoniu din trei diferite perioade de timp</a:t>
            </a:r>
            <a:r>
              <a:rPr lang="ro-RO" sz="2200" dirty="0">
                <a:ea typeface="Times New Roman" panose="02020603050405020304" pitchFamily="18" charset="0"/>
                <a:cs typeface="Times New Roman" panose="02020603050405020304" pitchFamily="18" charset="0"/>
              </a:rPr>
              <a:t>. </a:t>
            </a:r>
          </a:p>
          <a:p>
            <a:pPr marL="0" indent="0">
              <a:lnSpc>
                <a:spcPct val="107000"/>
              </a:lnSpc>
              <a:spcAft>
                <a:spcPts val="800"/>
              </a:spcAft>
              <a:buNone/>
            </a:pPr>
            <a:r>
              <a:rPr lang="ro-RO" sz="2200" dirty="0">
                <a:solidFill>
                  <a:srgbClr val="000000"/>
                </a:solidFill>
                <a:ea typeface="Times New Roman" panose="02020603050405020304" pitchFamily="18" charset="0"/>
                <a:cs typeface="Times New Roman" panose="02020603050405020304" pitchFamily="18" charset="0"/>
              </a:rPr>
              <a:t>A</a:t>
            </a:r>
            <a:r>
              <a:rPr lang="ro-RO" sz="2200" dirty="0">
                <a:solidFill>
                  <a:srgbClr val="000000"/>
                </a:solidFill>
                <a:effectLst/>
                <a:ea typeface="Times New Roman" panose="02020603050405020304" pitchFamily="18" charset="0"/>
                <a:cs typeface="Times New Roman" panose="02020603050405020304" pitchFamily="18" charset="0"/>
              </a:rPr>
              <a:t>u fost create 3 grupuri: grup1(</a:t>
            </a:r>
            <a:r>
              <a:rPr lang="ro-RO" sz="2200" dirty="0" err="1">
                <a:solidFill>
                  <a:srgbClr val="000000"/>
                </a:solidFill>
                <a:effectLst/>
                <a:ea typeface="Times New Roman" panose="02020603050405020304" pitchFamily="18" charset="0"/>
                <a:cs typeface="Times New Roman" panose="02020603050405020304" pitchFamily="18" charset="0"/>
              </a:rPr>
              <a:t>spring</a:t>
            </a:r>
            <a:r>
              <a:rPr lang="ro-RO" sz="2200" dirty="0">
                <a:solidFill>
                  <a:srgbClr val="000000"/>
                </a:solidFill>
                <a:effectLst/>
                <a:ea typeface="Times New Roman" panose="02020603050405020304" pitchFamily="18" charset="0"/>
                <a:cs typeface="Times New Roman" panose="02020603050405020304" pitchFamily="18" charset="0"/>
              </a:rPr>
              <a:t>), grup2(</a:t>
            </a:r>
            <a:r>
              <a:rPr lang="ro-RO" sz="2200" dirty="0" err="1">
                <a:solidFill>
                  <a:srgbClr val="000000"/>
                </a:solidFill>
                <a:effectLst/>
                <a:ea typeface="Times New Roman" panose="02020603050405020304" pitchFamily="18" charset="0"/>
                <a:cs typeface="Times New Roman" panose="02020603050405020304" pitchFamily="18" charset="0"/>
              </a:rPr>
              <a:t>summer</a:t>
            </a:r>
            <a:r>
              <a:rPr lang="ro-RO" sz="2200" dirty="0">
                <a:solidFill>
                  <a:srgbClr val="000000"/>
                </a:solidFill>
                <a:effectLst/>
                <a:ea typeface="Times New Roman" panose="02020603050405020304" pitchFamily="18" charset="0"/>
                <a:cs typeface="Times New Roman" panose="02020603050405020304" pitchFamily="18" charset="0"/>
              </a:rPr>
              <a:t>) și grup3(</a:t>
            </a:r>
            <a:r>
              <a:rPr lang="ro-RO" sz="2200" dirty="0" err="1">
                <a:solidFill>
                  <a:srgbClr val="000000"/>
                </a:solidFill>
                <a:effectLst/>
                <a:ea typeface="Times New Roman" panose="02020603050405020304" pitchFamily="18" charset="0"/>
                <a:cs typeface="Times New Roman" panose="02020603050405020304" pitchFamily="18" charset="0"/>
              </a:rPr>
              <a:t>autumn</a:t>
            </a:r>
            <a:r>
              <a:rPr lang="ro-RO" sz="2200" dirty="0">
                <a:solidFill>
                  <a:srgbClr val="000000"/>
                </a:solidFill>
                <a:effectLst/>
                <a:ea typeface="Times New Roman" panose="02020603050405020304" pitchFamily="18" charset="0"/>
                <a:cs typeface="Times New Roman" panose="02020603050405020304" pitchFamily="18" charset="0"/>
              </a:rPr>
              <a:t>).</a:t>
            </a:r>
            <a:endParaRPr lang="ro-RO" sz="2200" dirty="0">
              <a:effectLst/>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Grup 1 (</a:t>
            </a:r>
            <a:r>
              <a:rPr lang="ro-RO"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spring</a:t>
            </a:r>
            <a:r>
              <a:rPr lang="ro-RO" sz="2000" b="1" dirty="0">
                <a:effectLst/>
                <a:ea typeface="Times New Roman" panose="02020603050405020304" pitchFamily="18" charset="0"/>
                <a:cs typeface="Times New Roman" panose="02020603050405020304" pitchFamily="18" charset="0"/>
              </a:rPr>
              <a:t>): </a:t>
            </a:r>
            <a:r>
              <a:rPr lang="ro-RO" sz="2000" dirty="0">
                <a:effectLst/>
                <a:ea typeface="Times New Roman" panose="02020603050405020304" pitchFamily="18" charset="0"/>
                <a:cs typeface="Times New Roman" panose="02020603050405020304" pitchFamily="18" charset="0"/>
              </a:rPr>
              <a:t>0,53, 0,439, 0,442, 0,503, 0,417, 0,418</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Grup 2 (</a:t>
            </a:r>
            <a:r>
              <a:rPr lang="ro-RO"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summer</a:t>
            </a:r>
            <a:r>
              <a:rPr lang="ro-RO" sz="2000" b="1" dirty="0">
                <a:effectLst/>
                <a:ea typeface="Times New Roman" panose="02020603050405020304" pitchFamily="18" charset="0"/>
                <a:cs typeface="Times New Roman" panose="02020603050405020304" pitchFamily="18" charset="0"/>
              </a:rPr>
              <a:t>)</a:t>
            </a:r>
            <a:r>
              <a:rPr lang="ro-RO" sz="2000" dirty="0">
                <a:effectLst/>
                <a:ea typeface="Times New Roman" panose="02020603050405020304" pitchFamily="18" charset="0"/>
                <a:cs typeface="Times New Roman" panose="02020603050405020304" pitchFamily="18" charset="0"/>
              </a:rPr>
              <a:t>: 0,62, 0,818, 1.123, 3,85, 0,685, 0,5</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000" b="1" dirty="0">
                <a:effectLst/>
                <a:ea typeface="Times New Roman" panose="02020603050405020304" pitchFamily="18" charset="0"/>
                <a:cs typeface="Times New Roman" panose="02020603050405020304" pitchFamily="18" charset="0"/>
              </a:rPr>
              <a:t>Grup 3 (</a:t>
            </a:r>
            <a:r>
              <a:rPr lang="ro-RO"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autumn</a:t>
            </a:r>
            <a:r>
              <a:rPr lang="ro-RO" sz="2000" b="1" dirty="0">
                <a:effectLst/>
                <a:ea typeface="Times New Roman" panose="02020603050405020304" pitchFamily="18" charset="0"/>
                <a:cs typeface="Times New Roman" panose="02020603050405020304" pitchFamily="18" charset="0"/>
              </a:rPr>
              <a:t>)</a:t>
            </a:r>
            <a:r>
              <a:rPr lang="ro-RO" sz="2000" dirty="0">
                <a:effectLst/>
                <a:ea typeface="Times New Roman" panose="02020603050405020304" pitchFamily="18" charset="0"/>
                <a:cs typeface="Times New Roman" panose="02020603050405020304" pitchFamily="18" charset="0"/>
              </a:rPr>
              <a:t>: 0,870, 0,402, 0,51, 0,55, 0,706, 0,434</a:t>
            </a:r>
            <a:endParaRPr lang="ro-RO" sz="20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2EA972E-AFB8-4FD8-AE13-A2AB7DB58CF0}"/>
              </a:ext>
            </a:extLst>
          </p:cNvPr>
          <p:cNvSpPr>
            <a:spLocks noGrp="1"/>
          </p:cNvSpPr>
          <p:nvPr>
            <p:ph type="sldNum" sz="quarter" idx="12"/>
          </p:nvPr>
        </p:nvSpPr>
        <p:spPr/>
        <p:txBody>
          <a:bodyPr/>
          <a:lstStyle/>
          <a:p>
            <a:fld id="{3C14D8B6-DA12-4183-AA94-4DCB7F295F89}" type="slidenum">
              <a:rPr lang="ro-RO" smtClean="0"/>
              <a:t>36</a:t>
            </a:fld>
            <a:endParaRPr lang="ro-RO"/>
          </a:p>
        </p:txBody>
      </p:sp>
    </p:spTree>
    <p:extLst>
      <p:ext uri="{BB962C8B-B14F-4D97-AF65-F5344CB8AC3E}">
        <p14:creationId xmlns:p14="http://schemas.microsoft.com/office/powerpoint/2010/main" val="29218861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ABBB82-BD35-4EE7-BBDB-5D945DF218CC}"/>
              </a:ext>
            </a:extLst>
          </p:cNvPr>
          <p:cNvSpPr>
            <a:spLocks noGrp="1"/>
          </p:cNvSpPr>
          <p:nvPr>
            <p:ph idx="1"/>
          </p:nvPr>
        </p:nvSpPr>
        <p:spPr>
          <a:xfrm>
            <a:off x="838200" y="863600"/>
            <a:ext cx="10515600" cy="3289300"/>
          </a:xfrm>
        </p:spPr>
        <p:txBody>
          <a:bodyPr/>
          <a:lstStyle/>
          <a:p>
            <a:pPr marL="0" indent="0" algn="just">
              <a:lnSpc>
                <a:spcPct val="150000"/>
              </a:lnSpc>
              <a:spcAft>
                <a:spcPts val="600"/>
              </a:spcAft>
              <a:buNone/>
            </a:pPr>
            <a:r>
              <a:rPr lang="ro-RO" sz="2400" b="1" dirty="0">
                <a:solidFill>
                  <a:srgbClr val="000000"/>
                </a:solidFill>
                <a:effectLst/>
                <a:ea typeface="Times New Roman" panose="02020603050405020304" pitchFamily="18" charset="0"/>
                <a:cs typeface="Times New Roman" panose="02020603050405020304" pitchFamily="18" charset="0"/>
              </a:rPr>
              <a:t>Cu ajutorul testului ANOVA au fost testate următoarele ipoteze: </a:t>
            </a:r>
            <a:endParaRPr lang="ro-RO" sz="2400" dirty="0">
              <a:effectLst/>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ro-RO" sz="2400" dirty="0">
                <a:solidFill>
                  <a:srgbClr val="000000"/>
                </a:solidFill>
                <a:effectLst/>
                <a:ea typeface="Times New Roman" panose="02020603050405020304" pitchFamily="18" charset="0"/>
              </a:rPr>
              <a:t>Ipoteza nulă (H₀): Nu există diferențe semnificative între mediile concentrațiilor din cele trei grupuri (primăvară, vară, toamnă).</a:t>
            </a:r>
            <a:endParaRPr lang="ro-RO" sz="24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400" dirty="0">
                <a:solidFill>
                  <a:srgbClr val="000000"/>
                </a:solidFill>
                <a:effectLst/>
                <a:ea typeface="Times New Roman" panose="02020603050405020304" pitchFamily="18" charset="0"/>
              </a:rPr>
              <a:t>Ipoteza alternativă (H₁): Există cel puțin o diferență semnificativă între mediile concentrațiilor din cele trei grupuri.</a:t>
            </a:r>
            <a:endParaRPr lang="ro-RO" sz="2400"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83CC3761-FA70-49C3-B8F5-D5A4C017B793}"/>
              </a:ext>
            </a:extLst>
          </p:cNvPr>
          <p:cNvSpPr>
            <a:spLocks noGrp="1"/>
          </p:cNvSpPr>
          <p:nvPr>
            <p:ph type="sldNum" sz="quarter" idx="12"/>
          </p:nvPr>
        </p:nvSpPr>
        <p:spPr/>
        <p:txBody>
          <a:bodyPr/>
          <a:lstStyle/>
          <a:p>
            <a:fld id="{3C14D8B6-DA12-4183-AA94-4DCB7F295F89}" type="slidenum">
              <a:rPr lang="ro-RO" smtClean="0"/>
              <a:t>37</a:t>
            </a:fld>
            <a:endParaRPr lang="ro-RO"/>
          </a:p>
        </p:txBody>
      </p:sp>
    </p:spTree>
    <p:extLst>
      <p:ext uri="{BB962C8B-B14F-4D97-AF65-F5344CB8AC3E}">
        <p14:creationId xmlns:p14="http://schemas.microsoft.com/office/powerpoint/2010/main" val="36393745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6230190A-546E-49EE-8E3A-7F93CAD9A9DC}"/>
              </a:ext>
            </a:extLst>
          </p:cNvPr>
          <p:cNvPicPr>
            <a:picLocks noGrp="1" noChangeAspect="1"/>
          </p:cNvPicPr>
          <p:nvPr>
            <p:ph idx="1"/>
          </p:nvPr>
        </p:nvPicPr>
        <p:blipFill>
          <a:blip r:embed="rId2"/>
          <a:stretch>
            <a:fillRect/>
          </a:stretch>
        </p:blipFill>
        <p:spPr>
          <a:xfrm>
            <a:off x="1175700" y="1129269"/>
            <a:ext cx="9135750" cy="3400900"/>
          </a:xfrm>
        </p:spPr>
      </p:pic>
      <p:sp>
        <p:nvSpPr>
          <p:cNvPr id="4" name="Slide Number Placeholder 3">
            <a:extLst>
              <a:ext uri="{FF2B5EF4-FFF2-40B4-BE49-F238E27FC236}">
                <a16:creationId xmlns:a16="http://schemas.microsoft.com/office/drawing/2014/main" id="{E557C6C7-DFCD-49FC-A20F-0B343A49AD72}"/>
              </a:ext>
            </a:extLst>
          </p:cNvPr>
          <p:cNvSpPr>
            <a:spLocks noGrp="1"/>
          </p:cNvSpPr>
          <p:nvPr>
            <p:ph type="sldNum" sz="quarter" idx="12"/>
          </p:nvPr>
        </p:nvSpPr>
        <p:spPr/>
        <p:txBody>
          <a:bodyPr/>
          <a:lstStyle/>
          <a:p>
            <a:fld id="{3C14D8B6-DA12-4183-AA94-4DCB7F295F89}" type="slidenum">
              <a:rPr lang="ro-RO" smtClean="0"/>
              <a:t>38</a:t>
            </a:fld>
            <a:endParaRPr lang="ro-RO"/>
          </a:p>
        </p:txBody>
      </p:sp>
    </p:spTree>
    <p:extLst>
      <p:ext uri="{BB962C8B-B14F-4D97-AF65-F5344CB8AC3E}">
        <p14:creationId xmlns:p14="http://schemas.microsoft.com/office/powerpoint/2010/main" val="3811670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94FFE3-2156-4718-8B1E-118938144E59}"/>
              </a:ext>
            </a:extLst>
          </p:cNvPr>
          <p:cNvSpPr>
            <a:spLocks noGrp="1"/>
          </p:cNvSpPr>
          <p:nvPr>
            <p:ph idx="1"/>
          </p:nvPr>
        </p:nvSpPr>
        <p:spPr>
          <a:xfrm>
            <a:off x="476250" y="295275"/>
            <a:ext cx="11391900" cy="5881688"/>
          </a:xfrm>
        </p:spPr>
        <p:txBody>
          <a:bodyPr>
            <a:normAutofit fontScale="92500" lnSpcReduction="10000"/>
          </a:bodyPr>
          <a:lstStyle/>
          <a:p>
            <a:pPr marL="0" indent="0" algn="just">
              <a:lnSpc>
                <a:spcPct val="150000"/>
              </a:lnSpc>
              <a:spcAft>
                <a:spcPts val="600"/>
              </a:spcAft>
              <a:buNone/>
            </a:pPr>
            <a:r>
              <a:rPr lang="ro-RO" sz="2000" dirty="0">
                <a:solidFill>
                  <a:srgbClr val="000000"/>
                </a:solidFill>
                <a:effectLst/>
                <a:ea typeface="Times New Roman" panose="02020603050405020304" pitchFamily="18" charset="0"/>
                <a:cs typeface="Times New Roman" panose="02020603050405020304" pitchFamily="18" charset="0"/>
              </a:rPr>
              <a:t>Interpretarea detaliată a rezultatelor:</a:t>
            </a:r>
            <a:endParaRPr lang="ro-RO" sz="2000" dirty="0">
              <a:effectLst/>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ro-RO" sz="2000" dirty="0" err="1">
                <a:solidFill>
                  <a:srgbClr val="000000"/>
                </a:solidFill>
                <a:effectLst/>
                <a:ea typeface="Times New Roman" panose="02020603050405020304" pitchFamily="18" charset="0"/>
              </a:rPr>
              <a:t>Df</a:t>
            </a:r>
            <a:r>
              <a:rPr lang="ro-RO" sz="2000" dirty="0">
                <a:solidFill>
                  <a:srgbClr val="000000"/>
                </a:solidFill>
                <a:effectLst/>
                <a:ea typeface="Times New Roman" panose="02020603050405020304" pitchFamily="18" charset="0"/>
              </a:rPr>
              <a:t> (</a:t>
            </a:r>
            <a:r>
              <a:rPr lang="ro-RO" sz="2000" dirty="0" err="1">
                <a:solidFill>
                  <a:srgbClr val="000000"/>
                </a:solidFill>
                <a:effectLst/>
                <a:ea typeface="Times New Roman" panose="02020603050405020304" pitchFamily="18" charset="0"/>
              </a:rPr>
              <a:t>Degrees</a:t>
            </a:r>
            <a:r>
              <a:rPr lang="ro-RO" sz="2000" dirty="0">
                <a:solidFill>
                  <a:srgbClr val="000000"/>
                </a:solidFill>
                <a:effectLst/>
                <a:ea typeface="Times New Roman" panose="02020603050405020304" pitchFamily="18" charset="0"/>
              </a:rPr>
              <a:t> of </a:t>
            </a:r>
            <a:r>
              <a:rPr lang="ro-RO" sz="2000" dirty="0" err="1">
                <a:solidFill>
                  <a:srgbClr val="000000"/>
                </a:solidFill>
                <a:effectLst/>
                <a:ea typeface="Times New Roman" panose="02020603050405020304" pitchFamily="18" charset="0"/>
              </a:rPr>
              <a:t>Freedom</a:t>
            </a:r>
            <a:r>
              <a:rPr lang="ro-RO" sz="2000" dirty="0">
                <a:solidFill>
                  <a:srgbClr val="000000"/>
                </a:solidFill>
                <a:effectLst/>
                <a:ea typeface="Times New Roman" panose="02020603050405020304" pitchFamily="18" charset="0"/>
              </a:rPr>
              <a:t>): </a:t>
            </a:r>
            <a:r>
              <a:rPr lang="ro-RO" sz="2000" dirty="0" err="1">
                <a:solidFill>
                  <a:srgbClr val="000000"/>
                </a:solidFill>
                <a:effectLst/>
                <a:ea typeface="Times New Roman" panose="02020603050405020304" pitchFamily="18" charset="0"/>
              </a:rPr>
              <a:t>groups</a:t>
            </a:r>
            <a:r>
              <a:rPr lang="ro-RO" sz="2000" dirty="0">
                <a:solidFill>
                  <a:srgbClr val="000000"/>
                </a:solidFill>
                <a:effectLst/>
                <a:ea typeface="Times New Roman" panose="02020603050405020304" pitchFamily="18" charset="0"/>
              </a:rPr>
              <a:t> are 2 grade de libertate (numărul de grupuri - 1); reziduurile au 31 grade de libertate (numărul total de observații - numărul grupurilor).</a:t>
            </a:r>
            <a:endParaRPr lang="ro-RO" sz="20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000" dirty="0" err="1">
                <a:solidFill>
                  <a:srgbClr val="000000"/>
                </a:solidFill>
                <a:effectLst/>
                <a:ea typeface="Times New Roman" panose="02020603050405020304" pitchFamily="18" charset="0"/>
              </a:rPr>
              <a:t>Sum</a:t>
            </a:r>
            <a:r>
              <a:rPr lang="ro-RO" sz="2000" dirty="0">
                <a:solidFill>
                  <a:srgbClr val="000000"/>
                </a:solidFill>
                <a:effectLst/>
                <a:ea typeface="Times New Roman" panose="02020603050405020304" pitchFamily="18" charset="0"/>
              </a:rPr>
              <a:t> </a:t>
            </a:r>
            <a:r>
              <a:rPr lang="ro-RO" sz="2000" dirty="0" err="1">
                <a:solidFill>
                  <a:srgbClr val="000000"/>
                </a:solidFill>
                <a:effectLst/>
                <a:ea typeface="Times New Roman" panose="02020603050405020304" pitchFamily="18" charset="0"/>
              </a:rPr>
              <a:t>Sq</a:t>
            </a:r>
            <a:r>
              <a:rPr lang="ro-RO" sz="2000" dirty="0">
                <a:solidFill>
                  <a:srgbClr val="000000"/>
                </a:solidFill>
                <a:effectLst/>
                <a:ea typeface="Times New Roman" panose="02020603050405020304" pitchFamily="18" charset="0"/>
              </a:rPr>
              <a:t> (Suma pătratelor): variabilitatea dintre grupuri: 2.021; variabilitatea reziduală (în interiorul grupurilor): 12.662.</a:t>
            </a:r>
            <a:endParaRPr lang="ro-RO" sz="20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000" dirty="0" err="1">
                <a:solidFill>
                  <a:srgbClr val="000000"/>
                </a:solidFill>
                <a:effectLst/>
                <a:ea typeface="Times New Roman" panose="02020603050405020304" pitchFamily="18" charset="0"/>
              </a:rPr>
              <a:t>Mean</a:t>
            </a:r>
            <a:r>
              <a:rPr lang="ro-RO" sz="2000" dirty="0">
                <a:solidFill>
                  <a:srgbClr val="000000"/>
                </a:solidFill>
                <a:effectLst/>
                <a:ea typeface="Times New Roman" panose="02020603050405020304" pitchFamily="18" charset="0"/>
              </a:rPr>
              <a:t> </a:t>
            </a:r>
            <a:r>
              <a:rPr lang="ro-RO" sz="2000" dirty="0" err="1">
                <a:solidFill>
                  <a:srgbClr val="000000"/>
                </a:solidFill>
                <a:effectLst/>
                <a:ea typeface="Times New Roman" panose="02020603050405020304" pitchFamily="18" charset="0"/>
              </a:rPr>
              <a:t>Sq</a:t>
            </a:r>
            <a:r>
              <a:rPr lang="ro-RO" sz="2000" dirty="0">
                <a:solidFill>
                  <a:srgbClr val="000000"/>
                </a:solidFill>
                <a:effectLst/>
                <a:ea typeface="Times New Roman" panose="02020603050405020304" pitchFamily="18" charset="0"/>
              </a:rPr>
              <a:t> (Pătratele medii): pentru grupuri: 1.0107; pentru reziduuri: 0.4085.</a:t>
            </a:r>
            <a:endParaRPr lang="ro-RO" sz="20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000" dirty="0">
                <a:solidFill>
                  <a:srgbClr val="000000"/>
                </a:solidFill>
                <a:effectLst/>
                <a:ea typeface="Times New Roman" panose="02020603050405020304" pitchFamily="18" charset="0"/>
              </a:rPr>
              <a:t>F-</a:t>
            </a:r>
            <a:r>
              <a:rPr lang="ro-RO" sz="2000" dirty="0" err="1">
                <a:solidFill>
                  <a:srgbClr val="000000"/>
                </a:solidFill>
                <a:effectLst/>
                <a:ea typeface="Times New Roman" panose="02020603050405020304" pitchFamily="18" charset="0"/>
              </a:rPr>
              <a:t>value</a:t>
            </a:r>
            <a:r>
              <a:rPr lang="ro-RO" sz="2000" dirty="0">
                <a:solidFill>
                  <a:srgbClr val="000000"/>
                </a:solidFill>
                <a:effectLst/>
                <a:ea typeface="Times New Roman" panose="02020603050405020304" pitchFamily="18" charset="0"/>
              </a:rPr>
              <a:t>: 2.474. Este raportul între variabilitatea dintre grupuri și variabilitatea reziduală.</a:t>
            </a:r>
            <a:endParaRPr lang="ro-RO" sz="20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000" dirty="0">
                <a:solidFill>
                  <a:srgbClr val="000000"/>
                </a:solidFill>
                <a:effectLst/>
                <a:ea typeface="Times New Roman" panose="02020603050405020304" pitchFamily="18" charset="0"/>
              </a:rPr>
              <a:t>Pr(&gt;F) (p-</a:t>
            </a:r>
            <a:r>
              <a:rPr lang="ro-RO" sz="2000" dirty="0" err="1">
                <a:solidFill>
                  <a:srgbClr val="000000"/>
                </a:solidFill>
                <a:effectLst/>
                <a:ea typeface="Times New Roman" panose="02020603050405020304" pitchFamily="18" charset="0"/>
              </a:rPr>
              <a:t>value</a:t>
            </a:r>
            <a:r>
              <a:rPr lang="ro-RO" sz="2000" dirty="0">
                <a:solidFill>
                  <a:srgbClr val="000000"/>
                </a:solidFill>
                <a:effectLst/>
                <a:ea typeface="Times New Roman" panose="02020603050405020304" pitchFamily="18" charset="0"/>
              </a:rPr>
              <a:t>): 0.101. Aceasta este probabilitatea ca diferențele observate să apară din întâmplare, conform ipotezei nule. Pragul de semnificație standard este de obicei 0.05. Valoarea p obținută (0.101) este mai mare decât acest prag, ceea ce înseamnă că </a:t>
            </a:r>
            <a:r>
              <a:rPr lang="ro-RO" sz="2000" b="1" dirty="0">
                <a:solidFill>
                  <a:srgbClr val="000000"/>
                </a:solidFill>
                <a:effectLst/>
                <a:ea typeface="Times New Roman" panose="02020603050405020304" pitchFamily="18" charset="0"/>
              </a:rPr>
              <a:t>nu respingem ipoteza nulă.</a:t>
            </a:r>
            <a:r>
              <a:rPr lang="ro-RO" sz="2000" dirty="0">
                <a:solidFill>
                  <a:srgbClr val="000000"/>
                </a:solidFill>
                <a:effectLst/>
                <a:ea typeface="Times New Roman" panose="02020603050405020304" pitchFamily="18" charset="0"/>
              </a:rPr>
              <a:t> Nu există suficiente dovezi statistice pentru a concluziona că există diferențe semnificative între mediile concentrațiilor din cele trei grupuri (primăvară, vară, toamnă).</a:t>
            </a:r>
            <a:endParaRPr lang="ro-RO" sz="2000" dirty="0">
              <a:effectLst/>
              <a:ea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51837A9F-23A3-473C-A250-023486F3EEC0}"/>
              </a:ext>
            </a:extLst>
          </p:cNvPr>
          <p:cNvSpPr>
            <a:spLocks noGrp="1"/>
          </p:cNvSpPr>
          <p:nvPr>
            <p:ph type="sldNum" sz="quarter" idx="12"/>
          </p:nvPr>
        </p:nvSpPr>
        <p:spPr/>
        <p:txBody>
          <a:bodyPr/>
          <a:lstStyle/>
          <a:p>
            <a:fld id="{3C14D8B6-DA12-4183-AA94-4DCB7F295F89}" type="slidenum">
              <a:rPr lang="ro-RO" smtClean="0"/>
              <a:t>39</a:t>
            </a:fld>
            <a:endParaRPr lang="ro-RO"/>
          </a:p>
        </p:txBody>
      </p:sp>
    </p:spTree>
    <p:extLst>
      <p:ext uri="{BB962C8B-B14F-4D97-AF65-F5344CB8AC3E}">
        <p14:creationId xmlns:p14="http://schemas.microsoft.com/office/powerpoint/2010/main" val="398191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C73DF-C2A4-4FD8-8120-28A2C832929D}"/>
              </a:ext>
            </a:extLst>
          </p:cNvPr>
          <p:cNvSpPr>
            <a:spLocks noGrp="1"/>
          </p:cNvSpPr>
          <p:nvPr>
            <p:ph type="title"/>
          </p:nvPr>
        </p:nvSpPr>
        <p:spPr>
          <a:xfrm>
            <a:off x="838200" y="253207"/>
            <a:ext cx="10515600" cy="768350"/>
          </a:xfrm>
        </p:spPr>
        <p:txBody>
          <a:bodyPr/>
          <a:lstStyle/>
          <a:p>
            <a:pPr algn="ctr"/>
            <a:r>
              <a:rPr lang="ro-RO" sz="3600" b="1" dirty="0">
                <a:solidFill>
                  <a:srgbClr val="004274"/>
                </a:solidFill>
                <a:latin typeface="+mn-lt"/>
              </a:rPr>
              <a:t>Nivelul de semnificație și p-valoarea</a:t>
            </a:r>
          </a:p>
        </p:txBody>
      </p:sp>
      <p:sp>
        <p:nvSpPr>
          <p:cNvPr id="3" name="Content Placeholder 2">
            <a:extLst>
              <a:ext uri="{FF2B5EF4-FFF2-40B4-BE49-F238E27FC236}">
                <a16:creationId xmlns:a16="http://schemas.microsoft.com/office/drawing/2014/main" id="{F12FB25F-FD12-43D9-BB31-963B0BC107E6}"/>
              </a:ext>
            </a:extLst>
          </p:cNvPr>
          <p:cNvSpPr>
            <a:spLocks noGrp="1"/>
          </p:cNvSpPr>
          <p:nvPr>
            <p:ph idx="1"/>
          </p:nvPr>
        </p:nvSpPr>
        <p:spPr>
          <a:xfrm>
            <a:off x="428625" y="1021556"/>
            <a:ext cx="11487150" cy="5334793"/>
          </a:xfrm>
        </p:spPr>
        <p:txBody>
          <a:bodyPr>
            <a:normAutofit fontScale="85000" lnSpcReduction="20000"/>
          </a:bodyPr>
          <a:lstStyle/>
          <a:p>
            <a:pPr marL="0" indent="0">
              <a:buNone/>
            </a:pPr>
            <a:r>
              <a:rPr lang="ro-RO" sz="2600" dirty="0"/>
              <a:t>Unul dintre conceptele fundamentale în testarea ipotezelor este nivelul de semnificație (</a:t>
            </a:r>
            <a:r>
              <a:rPr lang="el-GR" sz="2600" dirty="0"/>
              <a:t>α) </a:t>
            </a:r>
            <a:r>
              <a:rPr lang="ro-RO" sz="2600" dirty="0"/>
              <a:t>și p-valoarea. Aceste două elemente sunt utilizate pentru a decide dacă ipoteza nulă trebuie respinsă sau nu.</a:t>
            </a:r>
          </a:p>
          <a:p>
            <a:pPr>
              <a:buFont typeface="Arial" panose="020B0604020202020204" pitchFamily="34" charset="0"/>
              <a:buChar char="•"/>
            </a:pPr>
            <a:r>
              <a:rPr lang="ro-RO" sz="2600" b="1" dirty="0"/>
              <a:t>Nivelul de semnificație (</a:t>
            </a:r>
            <a:r>
              <a:rPr lang="el-GR" sz="2600" b="1" dirty="0"/>
              <a:t>α)</a:t>
            </a:r>
            <a:r>
              <a:rPr lang="el-GR" sz="2600" dirty="0"/>
              <a:t>: </a:t>
            </a:r>
            <a:r>
              <a:rPr lang="ro-RO" sz="2600" dirty="0"/>
              <a:t>reprezintă pragul ales de cercetător pentru a decide dacă să respingă ipoteza nulă. Acest prag indică probabilitatea de a comite o </a:t>
            </a:r>
            <a:r>
              <a:rPr lang="ro-RO" sz="2600" b="1" dirty="0"/>
              <a:t>eroare de tip I</a:t>
            </a:r>
            <a:r>
              <a:rPr lang="ro-RO" sz="2600" dirty="0"/>
              <a:t> (respingerea incorectă a ipotezei nule) și este stabilit </a:t>
            </a:r>
            <a:r>
              <a:rPr lang="ro-RO" sz="2600" b="1" dirty="0"/>
              <a:t>înainte de efectuarea testului</a:t>
            </a:r>
            <a:r>
              <a:rPr lang="ro-RO" sz="2600" dirty="0"/>
              <a:t>. În mod convențional, se folosește un nivel de semnificație de </a:t>
            </a:r>
            <a:r>
              <a:rPr lang="ro-RO" sz="2600" b="1" dirty="0"/>
              <a:t>0,05</a:t>
            </a:r>
            <a:r>
              <a:rPr lang="ro-RO" sz="2600" dirty="0"/>
              <a:t>, ceea ce înseamnă că există o probabilitate de 5% ca rezultatele observate să fie datorate întâmplării și nu unui efect real. Dacă p-valoarea este </a:t>
            </a:r>
            <a:r>
              <a:rPr lang="ro-RO" sz="2600" b="1" dirty="0"/>
              <a:t>mai mică decât </a:t>
            </a:r>
            <a:r>
              <a:rPr lang="el-GR" sz="2600" b="1" dirty="0"/>
              <a:t>α</a:t>
            </a:r>
            <a:r>
              <a:rPr lang="el-GR" sz="2600" dirty="0"/>
              <a:t>, </a:t>
            </a:r>
            <a:r>
              <a:rPr lang="ro-RO" sz="2600" dirty="0"/>
              <a:t>ipoteza nulă este respinsă.</a:t>
            </a:r>
          </a:p>
          <a:p>
            <a:pPr>
              <a:buFont typeface="Arial" panose="020B0604020202020204" pitchFamily="34" charset="0"/>
              <a:buChar char="•"/>
            </a:pPr>
            <a:r>
              <a:rPr lang="ro-RO" sz="2600" b="1" dirty="0"/>
              <a:t>P-valoarea</a:t>
            </a:r>
            <a:r>
              <a:rPr lang="ro-RO" sz="2600" dirty="0"/>
              <a:t>: indică probabilitatea de a obține o valoare a statisticii de test cel puțin la fel de extremă ca cea observată, </a:t>
            </a:r>
            <a:r>
              <a:rPr lang="ro-RO" sz="2600" b="1" dirty="0"/>
              <a:t>presupunând că ipoteza nulă este adevărată</a:t>
            </a:r>
            <a:r>
              <a:rPr lang="ro-RO" sz="2600" dirty="0"/>
              <a:t>. Cu cât p-valoarea este mai mică, cu atât dovezile împotriva ipotezei nule sunt mai puternice. De exemplu, o p-valoare de </a:t>
            </a:r>
            <a:r>
              <a:rPr lang="ro-RO" sz="2600" b="1" dirty="0"/>
              <a:t>0,03</a:t>
            </a:r>
            <a:r>
              <a:rPr lang="ro-RO" sz="2600" dirty="0"/>
              <a:t> sugerează o probabilitate de doar 3% ca rezultatele să fie datorate întâmplării, ceea ce justifică respingerea ipotezei nule la un nivel de semnificație de 0,05. În schimb, o p-valoare mai mare de 0,05 indică faptul că datele </a:t>
            </a:r>
            <a:r>
              <a:rPr lang="ro-RO" sz="2600" b="1" dirty="0"/>
              <a:t>nu oferă suficiente dovezi</a:t>
            </a:r>
            <a:r>
              <a:rPr lang="ro-RO" sz="2600" dirty="0"/>
              <a:t> pentru a respinge ipoteza nulă.</a:t>
            </a:r>
          </a:p>
          <a:p>
            <a:r>
              <a:rPr lang="ro-RO" sz="2600" dirty="0"/>
              <a:t>Este important de menționat că testele de ipoteză </a:t>
            </a:r>
            <a:r>
              <a:rPr lang="ro-RO" sz="2600" b="1" dirty="0"/>
              <a:t>nu oferă niciodată o dovadă absolută</a:t>
            </a:r>
            <a:r>
              <a:rPr lang="ro-RO" sz="2600" dirty="0"/>
              <a:t> în favoarea sau împotriva unei ipoteze. Scopul lor este de a evalua dovezile statistice existente și de a decide dacă acestea sunt suficient de puternice pentru a respinge o ipoteză, </a:t>
            </a:r>
            <a:r>
              <a:rPr lang="ro-RO" sz="2600" b="1" dirty="0"/>
              <a:t>nu pentru a demonstra un adevăr absolut</a:t>
            </a:r>
            <a:r>
              <a:rPr lang="ro-RO" sz="2600" dirty="0"/>
              <a:t>.</a:t>
            </a:r>
          </a:p>
          <a:p>
            <a:pPr marL="0" indent="0">
              <a:buNone/>
            </a:pPr>
            <a:endParaRPr lang="ro-RO" dirty="0"/>
          </a:p>
        </p:txBody>
      </p:sp>
      <p:sp>
        <p:nvSpPr>
          <p:cNvPr id="4" name="Slide Number Placeholder 3">
            <a:extLst>
              <a:ext uri="{FF2B5EF4-FFF2-40B4-BE49-F238E27FC236}">
                <a16:creationId xmlns:a16="http://schemas.microsoft.com/office/drawing/2014/main" id="{6624D6D9-62F9-4145-91FB-BD1D0DEC76E8}"/>
              </a:ext>
            </a:extLst>
          </p:cNvPr>
          <p:cNvSpPr>
            <a:spLocks noGrp="1"/>
          </p:cNvSpPr>
          <p:nvPr>
            <p:ph type="sldNum" sz="quarter" idx="12"/>
          </p:nvPr>
        </p:nvSpPr>
        <p:spPr/>
        <p:txBody>
          <a:bodyPr/>
          <a:lstStyle/>
          <a:p>
            <a:fld id="{3C14D8B6-DA12-4183-AA94-4DCB7F295F89}" type="slidenum">
              <a:rPr lang="ro-RO" smtClean="0"/>
              <a:t>4</a:t>
            </a:fld>
            <a:endParaRPr lang="ro-RO"/>
          </a:p>
        </p:txBody>
      </p:sp>
    </p:spTree>
    <p:extLst>
      <p:ext uri="{BB962C8B-B14F-4D97-AF65-F5344CB8AC3E}">
        <p14:creationId xmlns:p14="http://schemas.microsoft.com/office/powerpoint/2010/main" val="2380689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EDC5A-7B30-4BD2-83BB-B2ECE3245251}"/>
              </a:ext>
            </a:extLst>
          </p:cNvPr>
          <p:cNvSpPr>
            <a:spLocks noGrp="1"/>
          </p:cNvSpPr>
          <p:nvPr>
            <p:ph type="title"/>
          </p:nvPr>
        </p:nvSpPr>
        <p:spPr>
          <a:xfrm>
            <a:off x="838200" y="365126"/>
            <a:ext cx="10515600" cy="730250"/>
          </a:xfrm>
        </p:spPr>
        <p:txBody>
          <a:bodyPr>
            <a:normAutofit/>
          </a:bodyPr>
          <a:lstStyle/>
          <a:p>
            <a:pPr algn="ctr"/>
            <a:r>
              <a:rPr lang="en-US" sz="3200" b="1" dirty="0" err="1">
                <a:solidFill>
                  <a:srgbClr val="004274"/>
                </a:solidFill>
                <a:latin typeface="+mn-lt"/>
              </a:rPr>
              <a:t>Aplicarea</a:t>
            </a:r>
            <a:r>
              <a:rPr lang="en-US" sz="3200" b="1" dirty="0">
                <a:solidFill>
                  <a:srgbClr val="004274"/>
                </a:solidFill>
                <a:latin typeface="+mn-lt"/>
              </a:rPr>
              <a:t> </a:t>
            </a:r>
            <a:r>
              <a:rPr lang="ro-RO" sz="3200" b="1" dirty="0">
                <a:solidFill>
                  <a:srgbClr val="004274"/>
                </a:solidFill>
                <a:latin typeface="+mn-lt"/>
              </a:rPr>
              <a:t>testului </a:t>
            </a:r>
            <a:r>
              <a:rPr lang="ro-RO" sz="3200" b="1" dirty="0" err="1">
                <a:solidFill>
                  <a:srgbClr val="004274"/>
                </a:solidFill>
                <a:latin typeface="+mn-lt"/>
              </a:rPr>
              <a:t>Wilcoxon</a:t>
            </a:r>
            <a:endParaRPr lang="ro-RO" sz="3200" b="1" dirty="0">
              <a:solidFill>
                <a:srgbClr val="004274"/>
              </a:solidFill>
              <a:latin typeface="+mn-lt"/>
            </a:endParaRPr>
          </a:p>
        </p:txBody>
      </p:sp>
      <p:sp>
        <p:nvSpPr>
          <p:cNvPr id="3" name="Content Placeholder 2">
            <a:extLst>
              <a:ext uri="{FF2B5EF4-FFF2-40B4-BE49-F238E27FC236}">
                <a16:creationId xmlns:a16="http://schemas.microsoft.com/office/drawing/2014/main" id="{31D4D2C3-915A-404C-B48A-BF5648EF2696}"/>
              </a:ext>
            </a:extLst>
          </p:cNvPr>
          <p:cNvSpPr>
            <a:spLocks noGrp="1"/>
          </p:cNvSpPr>
          <p:nvPr>
            <p:ph idx="1"/>
          </p:nvPr>
        </p:nvSpPr>
        <p:spPr>
          <a:xfrm>
            <a:off x="838200" y="1238250"/>
            <a:ext cx="10515600" cy="3857625"/>
          </a:xfrm>
        </p:spPr>
        <p:txBody>
          <a:bodyPr/>
          <a:lstStyle/>
          <a:p>
            <a:pPr indent="0" algn="just">
              <a:lnSpc>
                <a:spcPct val="150000"/>
              </a:lnSpc>
              <a:spcBef>
                <a:spcPts val="600"/>
              </a:spcBef>
              <a:spcAft>
                <a:spcPts val="600"/>
              </a:spcAft>
              <a:buNone/>
            </a:pPr>
            <a:r>
              <a:rPr lang="ro-RO" sz="2000" dirty="0">
                <a:solidFill>
                  <a:srgbClr val="000000"/>
                </a:solidFill>
                <a:effectLst/>
                <a:ea typeface="Times New Roman" panose="02020603050405020304" pitchFamily="18" charset="0"/>
                <a:cs typeface="Times New Roman" panose="02020603050405020304" pitchFamily="18" charset="0"/>
              </a:rPr>
              <a:t>În scopul de a analiza în continuare diferențele potențiale dintre grupuri, a fost aplicat </a:t>
            </a:r>
            <a:r>
              <a:rPr lang="ro-RO" sz="2000" b="1" dirty="0">
                <a:solidFill>
                  <a:srgbClr val="000000"/>
                </a:solidFill>
                <a:effectLst/>
                <a:ea typeface="Times New Roman" panose="02020603050405020304" pitchFamily="18" charset="0"/>
                <a:cs typeface="Times New Roman" panose="02020603050405020304" pitchFamily="18" charset="0"/>
              </a:rPr>
              <a:t>testul </a:t>
            </a:r>
            <a:r>
              <a:rPr lang="ro-RO" sz="2000" b="1" dirty="0" err="1">
                <a:solidFill>
                  <a:srgbClr val="000000"/>
                </a:solidFill>
                <a:effectLst/>
                <a:ea typeface="Times New Roman" panose="02020603050405020304" pitchFamily="18" charset="0"/>
                <a:cs typeface="Times New Roman" panose="02020603050405020304" pitchFamily="18" charset="0"/>
              </a:rPr>
              <a:t>Wilcoxon</a:t>
            </a:r>
            <a:r>
              <a:rPr lang="ro-RO" sz="2000" dirty="0">
                <a:solidFill>
                  <a:srgbClr val="000000"/>
                </a:solidFill>
                <a:effectLst/>
                <a:ea typeface="Times New Roman" panose="02020603050405020304" pitchFamily="18" charset="0"/>
                <a:cs typeface="Times New Roman" panose="02020603050405020304" pitchFamily="18" charset="0"/>
              </a:rPr>
              <a:t>. Cu ajutorul testului menționat au fost efectuate comparații detaliate între perechi de sezoane. </a:t>
            </a:r>
            <a:r>
              <a:rPr lang="ro-RO" sz="2000" b="1" dirty="0">
                <a:solidFill>
                  <a:srgbClr val="000000"/>
                </a:solidFill>
                <a:effectLst/>
                <a:ea typeface="Times New Roman" panose="02020603050405020304" pitchFamily="18" charset="0"/>
                <a:cs typeface="Times New Roman" panose="02020603050405020304" pitchFamily="18" charset="0"/>
              </a:rPr>
              <a:t>Au fost testate următoarele </a:t>
            </a:r>
            <a:r>
              <a:rPr lang="ro-RO" sz="2000" dirty="0">
                <a:solidFill>
                  <a:srgbClr val="000000"/>
                </a:solidFill>
                <a:effectLst/>
                <a:ea typeface="Times New Roman" panose="02020603050405020304" pitchFamily="18" charset="0"/>
                <a:cs typeface="Times New Roman" panose="02020603050405020304" pitchFamily="18" charset="0"/>
              </a:rPr>
              <a:t>i</a:t>
            </a:r>
            <a:r>
              <a:rPr lang="ro-RO" sz="2000" b="1" dirty="0">
                <a:solidFill>
                  <a:srgbClr val="000000"/>
                </a:solidFill>
                <a:effectLst/>
                <a:ea typeface="Times New Roman" panose="02020603050405020304" pitchFamily="18" charset="0"/>
                <a:cs typeface="Times New Roman" panose="02020603050405020304" pitchFamily="18" charset="0"/>
              </a:rPr>
              <a:t>poteze:</a:t>
            </a:r>
            <a:endParaRPr lang="ro-RO" sz="2000" dirty="0">
              <a:effectLst/>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ro-RO" sz="2000" b="1" dirty="0">
                <a:effectLst/>
                <a:ea typeface="Times New Roman" panose="02020603050405020304" pitchFamily="18" charset="0"/>
              </a:rPr>
              <a:t>Ipoteza nulă (H₀):</a:t>
            </a:r>
            <a:r>
              <a:rPr lang="ro-RO" sz="2000" dirty="0">
                <a:solidFill>
                  <a:srgbClr val="000000"/>
                </a:solidFill>
                <a:effectLst/>
                <a:ea typeface="Times New Roman" panose="02020603050405020304" pitchFamily="18" charset="0"/>
              </a:rPr>
              <a:t> Nu există nicio diferență semnificativă între localizarea medianelor concentrațiilor din cele două grupuri.</a:t>
            </a:r>
            <a:endParaRPr lang="ro-RO" sz="20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000" b="1" dirty="0">
                <a:effectLst/>
                <a:ea typeface="Times New Roman" panose="02020603050405020304" pitchFamily="18" charset="0"/>
              </a:rPr>
              <a:t>Ipoteza alternativă (H₁):</a:t>
            </a:r>
            <a:r>
              <a:rPr lang="ro-RO" sz="2000" dirty="0">
                <a:solidFill>
                  <a:srgbClr val="000000"/>
                </a:solidFill>
                <a:effectLst/>
                <a:ea typeface="Times New Roman" panose="02020603050405020304" pitchFamily="18" charset="0"/>
              </a:rPr>
              <a:t> Există o diferență semnificativă între localizarea medianelor concentrațiilor.</a:t>
            </a:r>
            <a:endParaRPr lang="ro-RO" sz="2000" dirty="0">
              <a:effectLst/>
              <a:ea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0C110EAE-3D31-42EA-8EF2-ECA5EB2F9EED}"/>
              </a:ext>
            </a:extLst>
          </p:cNvPr>
          <p:cNvSpPr>
            <a:spLocks noGrp="1"/>
          </p:cNvSpPr>
          <p:nvPr>
            <p:ph type="sldNum" sz="quarter" idx="12"/>
          </p:nvPr>
        </p:nvSpPr>
        <p:spPr/>
        <p:txBody>
          <a:bodyPr/>
          <a:lstStyle/>
          <a:p>
            <a:fld id="{3C14D8B6-DA12-4183-AA94-4DCB7F295F89}" type="slidenum">
              <a:rPr lang="ro-RO" smtClean="0"/>
              <a:t>40</a:t>
            </a:fld>
            <a:endParaRPr lang="ro-RO"/>
          </a:p>
        </p:txBody>
      </p:sp>
    </p:spTree>
    <p:extLst>
      <p:ext uri="{BB962C8B-B14F-4D97-AF65-F5344CB8AC3E}">
        <p14:creationId xmlns:p14="http://schemas.microsoft.com/office/powerpoint/2010/main" val="7861143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702833-1246-4E7F-B1A2-50904C556A31}"/>
              </a:ext>
            </a:extLst>
          </p:cNvPr>
          <p:cNvSpPr>
            <a:spLocks noGrp="1"/>
          </p:cNvSpPr>
          <p:nvPr>
            <p:ph type="sldNum" sz="quarter" idx="12"/>
          </p:nvPr>
        </p:nvSpPr>
        <p:spPr/>
        <p:txBody>
          <a:bodyPr/>
          <a:lstStyle/>
          <a:p>
            <a:fld id="{3C14D8B6-DA12-4183-AA94-4DCB7F295F89}" type="slidenum">
              <a:rPr lang="ro-RO" smtClean="0"/>
              <a:t>41</a:t>
            </a:fld>
            <a:endParaRPr lang="ro-RO"/>
          </a:p>
        </p:txBody>
      </p:sp>
      <p:sp>
        <p:nvSpPr>
          <p:cNvPr id="6" name="TextBox 5">
            <a:extLst>
              <a:ext uri="{FF2B5EF4-FFF2-40B4-BE49-F238E27FC236}">
                <a16:creationId xmlns:a16="http://schemas.microsoft.com/office/drawing/2014/main" id="{0E58ACCE-490E-4AC0-9018-9B36E20A3464}"/>
              </a:ext>
            </a:extLst>
          </p:cNvPr>
          <p:cNvSpPr txBox="1"/>
          <p:nvPr/>
        </p:nvSpPr>
        <p:spPr>
          <a:xfrm>
            <a:off x="657225" y="474345"/>
            <a:ext cx="10877550" cy="5909310"/>
          </a:xfrm>
          <a:prstGeom prst="rect">
            <a:avLst/>
          </a:prstGeom>
          <a:noFill/>
        </p:spPr>
        <p:txBody>
          <a:bodyPr wrap="square">
            <a:spAutoFit/>
          </a:bodyPr>
          <a:lstStyle/>
          <a:p>
            <a:r>
              <a:rPr lang="ro-RO" dirty="0"/>
              <a:t># Datele furnizate</a:t>
            </a:r>
          </a:p>
          <a:p>
            <a:r>
              <a:rPr lang="ro-RO" dirty="0"/>
              <a:t>grup1 &lt;- c(0.937, 0.51, 0.488, 1.013, 0.442, 0.417, 0.53, 0.5, 0.503)  # </a:t>
            </a:r>
            <a:r>
              <a:rPr lang="ro-RO" dirty="0" err="1"/>
              <a:t>Spring</a:t>
            </a:r>
            <a:endParaRPr lang="ro-RO" dirty="0"/>
          </a:p>
          <a:p>
            <a:r>
              <a:rPr lang="ro-RO" dirty="0"/>
              <a:t>grup2 &lt;- c(3.85, 2.445, 0.434, 0.592, 0.592, 0.439, 0.818, 0.870, 1.123, 0.685, 0.706, 0.566, 0.558)  # </a:t>
            </a:r>
            <a:r>
              <a:rPr lang="ro-RO" dirty="0" err="1"/>
              <a:t>Summer</a:t>
            </a:r>
            <a:endParaRPr lang="ro-RO" dirty="0"/>
          </a:p>
          <a:p>
            <a:r>
              <a:rPr lang="ro-RO" dirty="0"/>
              <a:t>grup3 &lt;- c(0.418, 0.29, 0.25, 0.476, 0.413, 0.402, 0.584, 0.575, 0.62, 1.07, 0.55, 0.636)  # </a:t>
            </a:r>
            <a:r>
              <a:rPr lang="ro-RO" dirty="0" err="1"/>
              <a:t>Autumn</a:t>
            </a:r>
            <a:endParaRPr lang="ro-RO" dirty="0"/>
          </a:p>
          <a:p>
            <a:endParaRPr lang="ro-RO" dirty="0"/>
          </a:p>
          <a:p>
            <a:r>
              <a:rPr lang="ro-RO" dirty="0"/>
              <a:t># Test </a:t>
            </a:r>
            <a:r>
              <a:rPr lang="ro-RO" dirty="0" err="1"/>
              <a:t>Wilcoxon</a:t>
            </a:r>
            <a:r>
              <a:rPr lang="ro-RO" dirty="0"/>
              <a:t> </a:t>
            </a:r>
            <a:r>
              <a:rPr lang="ro-RO" dirty="0" err="1"/>
              <a:t>Spring</a:t>
            </a:r>
            <a:r>
              <a:rPr lang="ro-RO" dirty="0"/>
              <a:t> vs. </a:t>
            </a:r>
            <a:r>
              <a:rPr lang="ro-RO" dirty="0" err="1"/>
              <a:t>Summer</a:t>
            </a:r>
            <a:endParaRPr lang="ro-RO" dirty="0"/>
          </a:p>
          <a:p>
            <a:r>
              <a:rPr lang="ro-RO" dirty="0"/>
              <a:t>test1 &lt;- </a:t>
            </a:r>
            <a:r>
              <a:rPr lang="ro-RO" dirty="0" err="1"/>
              <a:t>wilcox.test</a:t>
            </a:r>
            <a:r>
              <a:rPr lang="ro-RO" dirty="0"/>
              <a:t>(grup1, grup2, exact = FALSE)</a:t>
            </a:r>
          </a:p>
          <a:p>
            <a:endParaRPr lang="ro-RO" dirty="0"/>
          </a:p>
          <a:p>
            <a:r>
              <a:rPr lang="ro-RO" dirty="0"/>
              <a:t># Test </a:t>
            </a:r>
            <a:r>
              <a:rPr lang="ro-RO" dirty="0" err="1"/>
              <a:t>Wilcoxon</a:t>
            </a:r>
            <a:r>
              <a:rPr lang="ro-RO" dirty="0"/>
              <a:t> </a:t>
            </a:r>
            <a:r>
              <a:rPr lang="ro-RO" dirty="0" err="1"/>
              <a:t>Spring</a:t>
            </a:r>
            <a:r>
              <a:rPr lang="ro-RO" dirty="0"/>
              <a:t> vs. </a:t>
            </a:r>
            <a:r>
              <a:rPr lang="ro-RO" dirty="0" err="1"/>
              <a:t>Autumn</a:t>
            </a:r>
            <a:endParaRPr lang="ro-RO" dirty="0"/>
          </a:p>
          <a:p>
            <a:r>
              <a:rPr lang="ro-RO" dirty="0"/>
              <a:t>test2 &lt;- </a:t>
            </a:r>
            <a:r>
              <a:rPr lang="ro-RO" dirty="0" err="1"/>
              <a:t>wilcox.test</a:t>
            </a:r>
            <a:r>
              <a:rPr lang="ro-RO" dirty="0"/>
              <a:t>(grup1, grup3, exact = FALSE)</a:t>
            </a:r>
          </a:p>
          <a:p>
            <a:endParaRPr lang="ro-RO" dirty="0"/>
          </a:p>
          <a:p>
            <a:r>
              <a:rPr lang="ro-RO" dirty="0"/>
              <a:t># Test </a:t>
            </a:r>
            <a:r>
              <a:rPr lang="ro-RO" dirty="0" err="1"/>
              <a:t>Wilcoxon</a:t>
            </a:r>
            <a:r>
              <a:rPr lang="ro-RO" dirty="0"/>
              <a:t> </a:t>
            </a:r>
            <a:r>
              <a:rPr lang="ro-RO" dirty="0" err="1"/>
              <a:t>Summer</a:t>
            </a:r>
            <a:r>
              <a:rPr lang="ro-RO" dirty="0"/>
              <a:t> vs. </a:t>
            </a:r>
            <a:r>
              <a:rPr lang="ro-RO" dirty="0" err="1"/>
              <a:t>Autumn</a:t>
            </a:r>
            <a:endParaRPr lang="ro-RO" dirty="0"/>
          </a:p>
          <a:p>
            <a:r>
              <a:rPr lang="ro-RO" dirty="0"/>
              <a:t>test3 &lt;- </a:t>
            </a:r>
            <a:r>
              <a:rPr lang="ro-RO" dirty="0" err="1"/>
              <a:t>wilcox.test</a:t>
            </a:r>
            <a:r>
              <a:rPr lang="ro-RO" dirty="0"/>
              <a:t>(grup2, grup3, exact = FALSE)</a:t>
            </a:r>
          </a:p>
          <a:p>
            <a:endParaRPr lang="ro-RO" dirty="0"/>
          </a:p>
          <a:p>
            <a:r>
              <a:rPr lang="ro-RO" dirty="0"/>
              <a:t># Afișăm rezultatele</a:t>
            </a:r>
          </a:p>
          <a:p>
            <a:r>
              <a:rPr lang="ro-RO" dirty="0"/>
              <a:t>cat("</a:t>
            </a:r>
            <a:r>
              <a:rPr lang="ro-RO" dirty="0" err="1"/>
              <a:t>Spring</a:t>
            </a:r>
            <a:r>
              <a:rPr lang="ro-RO" dirty="0"/>
              <a:t> vs. </a:t>
            </a:r>
            <a:r>
              <a:rPr lang="ro-RO" dirty="0" err="1"/>
              <a:t>Summer</a:t>
            </a:r>
            <a:r>
              <a:rPr lang="ro-RO" dirty="0"/>
              <a:t>:\n")</a:t>
            </a:r>
          </a:p>
          <a:p>
            <a:r>
              <a:rPr lang="ro-RO" dirty="0"/>
              <a:t>print(test1)</a:t>
            </a:r>
          </a:p>
          <a:p>
            <a:r>
              <a:rPr lang="ro-RO" dirty="0"/>
              <a:t>cat("\</a:t>
            </a:r>
            <a:r>
              <a:rPr lang="ro-RO" dirty="0" err="1"/>
              <a:t>nSpring</a:t>
            </a:r>
            <a:r>
              <a:rPr lang="ro-RO" dirty="0"/>
              <a:t> vs. </a:t>
            </a:r>
            <a:r>
              <a:rPr lang="ro-RO" dirty="0" err="1"/>
              <a:t>Autumn</a:t>
            </a:r>
            <a:r>
              <a:rPr lang="ro-RO" dirty="0"/>
              <a:t>:\n")</a:t>
            </a:r>
          </a:p>
          <a:p>
            <a:r>
              <a:rPr lang="ro-RO" dirty="0"/>
              <a:t>print(test2)</a:t>
            </a:r>
          </a:p>
          <a:p>
            <a:r>
              <a:rPr lang="ro-RO" dirty="0"/>
              <a:t>cat("\</a:t>
            </a:r>
            <a:r>
              <a:rPr lang="ro-RO" dirty="0" err="1"/>
              <a:t>nSummer</a:t>
            </a:r>
            <a:r>
              <a:rPr lang="ro-RO" dirty="0"/>
              <a:t> vs. </a:t>
            </a:r>
            <a:r>
              <a:rPr lang="ro-RO" dirty="0" err="1"/>
              <a:t>Autumn</a:t>
            </a:r>
            <a:r>
              <a:rPr lang="ro-RO" dirty="0"/>
              <a:t>:\n")</a:t>
            </a:r>
          </a:p>
          <a:p>
            <a:r>
              <a:rPr lang="ro-RO" dirty="0"/>
              <a:t>print(test3)</a:t>
            </a:r>
          </a:p>
        </p:txBody>
      </p:sp>
    </p:spTree>
    <p:extLst>
      <p:ext uri="{BB962C8B-B14F-4D97-AF65-F5344CB8AC3E}">
        <p14:creationId xmlns:p14="http://schemas.microsoft.com/office/powerpoint/2010/main" val="20886932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F1C868-85FD-4C0D-8114-20BB8949A89E}"/>
              </a:ext>
            </a:extLst>
          </p:cNvPr>
          <p:cNvSpPr>
            <a:spLocks noGrp="1"/>
          </p:cNvSpPr>
          <p:nvPr>
            <p:ph idx="1"/>
          </p:nvPr>
        </p:nvSpPr>
        <p:spPr/>
        <p:txBody>
          <a:bodyPr>
            <a:normAutofit fontScale="92500"/>
          </a:bodyPr>
          <a:lstStyle/>
          <a:p>
            <a:pPr marL="0" indent="0" algn="just">
              <a:lnSpc>
                <a:spcPct val="150000"/>
              </a:lnSpc>
              <a:spcBef>
                <a:spcPts val="600"/>
              </a:spcBef>
              <a:buNone/>
            </a:pP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Interpretarea rezultatelor testului </a:t>
            </a:r>
            <a:r>
              <a:rPr lang="ro-RO"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Wilcoxon</a:t>
            </a: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pentru grup1 (</a:t>
            </a:r>
            <a:r>
              <a:rPr lang="ro-RO"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Spring</a:t>
            </a: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și grup2 (</a:t>
            </a:r>
            <a:r>
              <a:rPr lang="ro-RO"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Summer</a:t>
            </a: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o-RO" sz="1800" b="1" dirty="0">
              <a:solidFill>
                <a:srgbClr val="44546A"/>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ro-RO" sz="1800" b="1" dirty="0">
                <a:solidFill>
                  <a:srgbClr val="000000"/>
                </a:solidFill>
                <a:effectLst/>
                <a:latin typeface="Times New Roman" panose="02020603050405020304" pitchFamily="18" charset="0"/>
                <a:ea typeface="Times New Roman" panose="02020603050405020304" pitchFamily="18" charset="0"/>
              </a:rPr>
              <a:t>Valoarea W = 32 este </a:t>
            </a:r>
            <a:r>
              <a:rPr lang="ro-RO" sz="1800" dirty="0">
                <a:solidFill>
                  <a:srgbClr val="000000"/>
                </a:solidFill>
                <a:effectLst/>
                <a:latin typeface="Times New Roman" panose="02020603050405020304" pitchFamily="18" charset="0"/>
                <a:ea typeface="Times New Roman" panose="02020603050405020304" pitchFamily="18" charset="0"/>
              </a:rPr>
              <a:t>valoarea statisticii </a:t>
            </a:r>
            <a:r>
              <a:rPr lang="ro-RO" sz="1800" dirty="0" err="1">
                <a:solidFill>
                  <a:srgbClr val="000000"/>
                </a:solidFill>
                <a:effectLst/>
                <a:latin typeface="Times New Roman" panose="02020603050405020304" pitchFamily="18" charset="0"/>
                <a:ea typeface="Times New Roman" panose="02020603050405020304" pitchFamily="18" charset="0"/>
              </a:rPr>
              <a:t>Wilcoxon</a:t>
            </a:r>
            <a:r>
              <a:rPr lang="ro-RO" sz="1800" dirty="0">
                <a:solidFill>
                  <a:srgbClr val="000000"/>
                </a:solidFill>
                <a:effectLst/>
                <a:latin typeface="Times New Roman" panose="02020603050405020304" pitchFamily="18" charset="0"/>
                <a:ea typeface="Times New Roman" panose="02020603050405020304" pitchFamily="18" charset="0"/>
              </a:rPr>
              <a:t> calculată pe baza diferențelor dintre valorile concentrațiilor din cele două grupuri;</a:t>
            </a:r>
            <a:endParaRPr lang="ro-RO"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1800" b="1" dirty="0">
                <a:solidFill>
                  <a:srgbClr val="000000"/>
                </a:solidFill>
                <a:effectLst/>
                <a:latin typeface="Times New Roman" panose="02020603050405020304" pitchFamily="18" charset="0"/>
                <a:ea typeface="Times New Roman" panose="02020603050405020304" pitchFamily="18" charset="0"/>
              </a:rPr>
              <a:t>p-</a:t>
            </a:r>
            <a:r>
              <a:rPr lang="ro-RO" sz="1800" b="1" dirty="0" err="1">
                <a:solidFill>
                  <a:srgbClr val="000000"/>
                </a:solidFill>
                <a:effectLst/>
                <a:latin typeface="Times New Roman" panose="02020603050405020304" pitchFamily="18" charset="0"/>
                <a:ea typeface="Times New Roman" panose="02020603050405020304" pitchFamily="18" charset="0"/>
              </a:rPr>
              <a:t>value</a:t>
            </a:r>
            <a:r>
              <a:rPr lang="ro-RO" sz="1800" b="1" dirty="0">
                <a:solidFill>
                  <a:srgbClr val="000000"/>
                </a:solidFill>
                <a:effectLst/>
                <a:latin typeface="Times New Roman" panose="02020603050405020304" pitchFamily="18" charset="0"/>
                <a:ea typeface="Times New Roman" panose="02020603050405020304" pitchFamily="18" charset="0"/>
              </a:rPr>
              <a:t> = 0.08244.</a:t>
            </a:r>
            <a:r>
              <a:rPr lang="ro-RO" sz="1800" dirty="0">
                <a:solidFill>
                  <a:srgbClr val="000000"/>
                </a:solidFill>
                <a:effectLst/>
                <a:latin typeface="Times New Roman" panose="02020603050405020304" pitchFamily="18" charset="0"/>
                <a:ea typeface="Times New Roman" panose="02020603050405020304" pitchFamily="18" charset="0"/>
              </a:rPr>
              <a:t> Aceasta indică probabilitatea ca diferențele observate între grupuri să fie întâmplătoare, conform ipotezei nule. De obicei, pragul de semnificație este stabilit la 0.05. În acest caz, p-</a:t>
            </a:r>
            <a:r>
              <a:rPr lang="ro-RO" sz="1800" dirty="0" err="1">
                <a:solidFill>
                  <a:srgbClr val="000000"/>
                </a:solidFill>
                <a:effectLst/>
                <a:latin typeface="Times New Roman" panose="02020603050405020304" pitchFamily="18" charset="0"/>
                <a:ea typeface="Times New Roman" panose="02020603050405020304" pitchFamily="18" charset="0"/>
              </a:rPr>
              <a:t>value</a:t>
            </a:r>
            <a:r>
              <a:rPr lang="ro-RO" sz="1800" dirty="0">
                <a:solidFill>
                  <a:srgbClr val="000000"/>
                </a:solidFill>
                <a:effectLst/>
                <a:latin typeface="Times New Roman" panose="02020603050405020304" pitchFamily="18" charset="0"/>
                <a:ea typeface="Times New Roman" panose="02020603050405020304" pitchFamily="18" charset="0"/>
              </a:rPr>
              <a:t> &gt; 0.05;</a:t>
            </a:r>
            <a:endParaRPr lang="ro-RO"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1800" b="1" dirty="0">
                <a:solidFill>
                  <a:srgbClr val="000000"/>
                </a:solidFill>
                <a:effectLst/>
                <a:latin typeface="Times New Roman" panose="02020603050405020304" pitchFamily="18" charset="0"/>
                <a:ea typeface="Times New Roman" panose="02020603050405020304" pitchFamily="18" charset="0"/>
              </a:rPr>
              <a:t>nu respingem ipoteza nulă.</a:t>
            </a:r>
            <a:r>
              <a:rPr lang="ro-RO" sz="1800" dirty="0">
                <a:solidFill>
                  <a:srgbClr val="000000"/>
                </a:solidFill>
                <a:effectLst/>
                <a:latin typeface="Times New Roman" panose="02020603050405020304" pitchFamily="18" charset="0"/>
                <a:ea typeface="Times New Roman" panose="02020603050405020304" pitchFamily="18" charset="0"/>
              </a:rPr>
              <a:t> Nu există suficiente dovezi statistice pentru a concluziona că există o diferență semnificativă între medianele concentrațiilor din grupurile </a:t>
            </a:r>
            <a:r>
              <a:rPr lang="ro-RO" sz="1800" b="1" dirty="0" err="1">
                <a:solidFill>
                  <a:srgbClr val="000000"/>
                </a:solidFill>
                <a:effectLst/>
                <a:latin typeface="Times New Roman" panose="02020603050405020304" pitchFamily="18" charset="0"/>
                <a:ea typeface="Times New Roman" panose="02020603050405020304" pitchFamily="18" charset="0"/>
              </a:rPr>
              <a:t>Spring</a:t>
            </a:r>
            <a:r>
              <a:rPr lang="ro-RO" sz="1800" dirty="0">
                <a:solidFill>
                  <a:srgbClr val="000000"/>
                </a:solidFill>
                <a:effectLst/>
                <a:latin typeface="Times New Roman" panose="02020603050405020304" pitchFamily="18" charset="0"/>
                <a:ea typeface="Times New Roman" panose="02020603050405020304" pitchFamily="18" charset="0"/>
              </a:rPr>
              <a:t> și </a:t>
            </a:r>
            <a:r>
              <a:rPr lang="ro-RO" sz="1800" b="1" dirty="0" err="1">
                <a:solidFill>
                  <a:srgbClr val="000000"/>
                </a:solidFill>
                <a:effectLst/>
                <a:latin typeface="Times New Roman" panose="02020603050405020304" pitchFamily="18" charset="0"/>
                <a:ea typeface="Times New Roman" panose="02020603050405020304" pitchFamily="18" charset="0"/>
              </a:rPr>
              <a:t>Summer</a:t>
            </a:r>
            <a:r>
              <a:rPr lang="ro-RO" sz="1800" dirty="0">
                <a:solidFill>
                  <a:srgbClr val="000000"/>
                </a:solidFill>
                <a:effectLst/>
                <a:latin typeface="Times New Roman" panose="02020603050405020304" pitchFamily="18" charset="0"/>
                <a:ea typeface="Times New Roman" panose="02020603050405020304" pitchFamily="18" charset="0"/>
              </a:rPr>
              <a:t>.</a:t>
            </a:r>
            <a:endParaRPr lang="ro-RO" sz="1800" dirty="0">
              <a:effectLst/>
              <a:latin typeface="Times New Roman" panose="02020603050405020304" pitchFamily="18" charset="0"/>
              <a:ea typeface="Times New Roman" panose="02020603050405020304" pitchFamily="18" charset="0"/>
            </a:endParaRPr>
          </a:p>
          <a:p>
            <a:pPr marL="0" indent="0" algn="just">
              <a:lnSpc>
                <a:spcPct val="150000"/>
              </a:lnSpc>
              <a:spcAft>
                <a:spcPts val="600"/>
              </a:spcAft>
              <a:buNone/>
            </a:pPr>
            <a:r>
              <a:rPr lang="ro-RO"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Deși grupurile </a:t>
            </a:r>
            <a:r>
              <a:rPr lang="ro-RO"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Spring</a:t>
            </a:r>
            <a:r>
              <a:rPr lang="ro-RO"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și </a:t>
            </a:r>
            <a:r>
              <a:rPr lang="ro-RO"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Summer</a:t>
            </a:r>
            <a:r>
              <a:rPr lang="ro-RO"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par diferite vizual (având distribuții distincte), testul </a:t>
            </a:r>
            <a:r>
              <a:rPr lang="ro-RO"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Wilcoxon</a:t>
            </a:r>
            <a:r>
              <a:rPr lang="ro-RO"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sugerează că diferențele nu sunt suficient de mari sau consistente pentru a fi semnificative statistic la un nivel de semnificație de 5%. </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10F93ECC-1727-4D3C-8467-C45F47DD7859}"/>
              </a:ext>
            </a:extLst>
          </p:cNvPr>
          <p:cNvSpPr>
            <a:spLocks noGrp="1"/>
          </p:cNvSpPr>
          <p:nvPr>
            <p:ph type="sldNum" sz="quarter" idx="12"/>
          </p:nvPr>
        </p:nvSpPr>
        <p:spPr/>
        <p:txBody>
          <a:bodyPr/>
          <a:lstStyle/>
          <a:p>
            <a:fld id="{3C14D8B6-DA12-4183-AA94-4DCB7F295F89}" type="slidenum">
              <a:rPr lang="ro-RO" smtClean="0"/>
              <a:t>42</a:t>
            </a:fld>
            <a:endParaRPr lang="ro-RO"/>
          </a:p>
        </p:txBody>
      </p:sp>
      <p:pic>
        <p:nvPicPr>
          <p:cNvPr id="5" name="Picture 4">
            <a:extLst>
              <a:ext uri="{FF2B5EF4-FFF2-40B4-BE49-F238E27FC236}">
                <a16:creationId xmlns:a16="http://schemas.microsoft.com/office/drawing/2014/main" id="{8772E89D-8EAA-4080-A8DF-0C626AD0F497}"/>
              </a:ext>
            </a:extLst>
          </p:cNvPr>
          <p:cNvPicPr/>
          <p:nvPr/>
        </p:nvPicPr>
        <p:blipFill>
          <a:blip r:embed="rId2"/>
          <a:stretch>
            <a:fillRect/>
          </a:stretch>
        </p:blipFill>
        <p:spPr>
          <a:xfrm>
            <a:off x="1858327" y="287337"/>
            <a:ext cx="6476048" cy="1189038"/>
          </a:xfrm>
          <a:prstGeom prst="rect">
            <a:avLst/>
          </a:prstGeom>
        </p:spPr>
      </p:pic>
    </p:spTree>
    <p:extLst>
      <p:ext uri="{BB962C8B-B14F-4D97-AF65-F5344CB8AC3E}">
        <p14:creationId xmlns:p14="http://schemas.microsoft.com/office/powerpoint/2010/main" val="1523002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E5F4C0-1A20-45D0-9785-3B80B58124EE}"/>
              </a:ext>
            </a:extLst>
          </p:cNvPr>
          <p:cNvSpPr>
            <a:spLocks noGrp="1"/>
          </p:cNvSpPr>
          <p:nvPr>
            <p:ph idx="1"/>
          </p:nvPr>
        </p:nvSpPr>
        <p:spPr>
          <a:xfrm>
            <a:off x="523875" y="1682750"/>
            <a:ext cx="11363325" cy="4351338"/>
          </a:xfrm>
        </p:spPr>
        <p:txBody>
          <a:bodyPr>
            <a:normAutofit lnSpcReduction="10000"/>
          </a:bodyPr>
          <a:lstStyle/>
          <a:p>
            <a:pPr marL="0" indent="0" algn="just">
              <a:lnSpc>
                <a:spcPct val="150000"/>
              </a:lnSpc>
              <a:spcBef>
                <a:spcPts val="200"/>
              </a:spcBef>
              <a:buNone/>
            </a:pP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Interpretarea rezultatelor testului </a:t>
            </a:r>
            <a:r>
              <a:rPr lang="ro-RO"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Wilcoxon</a:t>
            </a: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pentru grup1 (</a:t>
            </a:r>
            <a:r>
              <a:rPr lang="ro-RO"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Spring</a:t>
            </a: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și grup3 (</a:t>
            </a:r>
            <a:r>
              <a:rPr lang="ro-RO"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Autumn</a:t>
            </a: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o-RO" sz="1800" b="1" dirty="0">
              <a:solidFill>
                <a:srgbClr val="44546A"/>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ro-RO" sz="1800" b="1" dirty="0">
                <a:solidFill>
                  <a:srgbClr val="000000"/>
                </a:solidFill>
                <a:effectLst/>
                <a:latin typeface="Times New Roman" panose="02020603050405020304" pitchFamily="18" charset="0"/>
                <a:ea typeface="Times New Roman" panose="02020603050405020304" pitchFamily="18" charset="0"/>
              </a:rPr>
              <a:t>Valoarea W = 61</a:t>
            </a:r>
            <a:r>
              <a:rPr lang="ro-RO" sz="1800" dirty="0">
                <a:solidFill>
                  <a:srgbClr val="000000"/>
                </a:solidFill>
                <a:effectLst/>
                <a:latin typeface="Times New Roman" panose="02020603050405020304" pitchFamily="18" charset="0"/>
                <a:ea typeface="Times New Roman" panose="02020603050405020304" pitchFamily="18" charset="0"/>
              </a:rPr>
              <a:t> este valoarea statisticii </a:t>
            </a:r>
            <a:r>
              <a:rPr lang="ro-RO" sz="1800" dirty="0" err="1">
                <a:solidFill>
                  <a:srgbClr val="000000"/>
                </a:solidFill>
                <a:effectLst/>
                <a:latin typeface="Times New Roman" panose="02020603050405020304" pitchFamily="18" charset="0"/>
                <a:ea typeface="Times New Roman" panose="02020603050405020304" pitchFamily="18" charset="0"/>
              </a:rPr>
              <a:t>Wilcoxon</a:t>
            </a:r>
            <a:r>
              <a:rPr lang="ro-RO" sz="1800" dirty="0">
                <a:solidFill>
                  <a:srgbClr val="000000"/>
                </a:solidFill>
                <a:effectLst/>
                <a:latin typeface="Times New Roman" panose="02020603050405020304" pitchFamily="18" charset="0"/>
                <a:ea typeface="Times New Roman" panose="02020603050405020304" pitchFamily="18" charset="0"/>
              </a:rPr>
              <a:t>; </a:t>
            </a:r>
            <a:endParaRPr lang="ro-RO"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1800" b="1" dirty="0">
                <a:solidFill>
                  <a:srgbClr val="000000"/>
                </a:solidFill>
                <a:effectLst/>
                <a:latin typeface="Times New Roman" panose="02020603050405020304" pitchFamily="18" charset="0"/>
                <a:ea typeface="Times New Roman" panose="02020603050405020304" pitchFamily="18" charset="0"/>
              </a:rPr>
              <a:t>p-</a:t>
            </a:r>
            <a:r>
              <a:rPr lang="ro-RO" sz="1800" b="1" dirty="0" err="1">
                <a:solidFill>
                  <a:srgbClr val="000000"/>
                </a:solidFill>
                <a:effectLst/>
                <a:latin typeface="Times New Roman" panose="02020603050405020304" pitchFamily="18" charset="0"/>
                <a:ea typeface="Times New Roman" panose="02020603050405020304" pitchFamily="18" charset="0"/>
              </a:rPr>
              <a:t>value</a:t>
            </a:r>
            <a:r>
              <a:rPr lang="ro-RO" sz="1800" b="1" dirty="0">
                <a:solidFill>
                  <a:srgbClr val="000000"/>
                </a:solidFill>
                <a:effectLst/>
                <a:latin typeface="Times New Roman" panose="02020603050405020304" pitchFamily="18" charset="0"/>
                <a:ea typeface="Times New Roman" panose="02020603050405020304" pitchFamily="18" charset="0"/>
              </a:rPr>
              <a:t> = 0.6441. Observăm că </a:t>
            </a:r>
            <a:r>
              <a:rPr lang="ro-RO" sz="1800" dirty="0">
                <a:solidFill>
                  <a:srgbClr val="000000"/>
                </a:solidFill>
                <a:effectLst/>
                <a:latin typeface="Times New Roman" panose="02020603050405020304" pitchFamily="18" charset="0"/>
                <a:ea typeface="Times New Roman" panose="02020603050405020304" pitchFamily="18" charset="0"/>
              </a:rPr>
              <a:t>p-</a:t>
            </a:r>
            <a:r>
              <a:rPr lang="ro-RO" sz="1800" dirty="0" err="1">
                <a:solidFill>
                  <a:srgbClr val="000000"/>
                </a:solidFill>
                <a:effectLst/>
                <a:latin typeface="Times New Roman" panose="02020603050405020304" pitchFamily="18" charset="0"/>
                <a:ea typeface="Times New Roman" panose="02020603050405020304" pitchFamily="18" charset="0"/>
              </a:rPr>
              <a:t>value</a:t>
            </a:r>
            <a:r>
              <a:rPr lang="ro-RO" sz="1800" dirty="0">
                <a:solidFill>
                  <a:srgbClr val="000000"/>
                </a:solidFill>
                <a:effectLst/>
                <a:latin typeface="Times New Roman" panose="02020603050405020304" pitchFamily="18" charset="0"/>
                <a:ea typeface="Times New Roman" panose="02020603050405020304" pitchFamily="18" charset="0"/>
              </a:rPr>
              <a:t> &gt; 0.05. P-</a:t>
            </a:r>
            <a:r>
              <a:rPr lang="ro-RO" sz="1800" dirty="0" err="1">
                <a:solidFill>
                  <a:srgbClr val="000000"/>
                </a:solidFill>
                <a:effectLst/>
                <a:latin typeface="Times New Roman" panose="02020603050405020304" pitchFamily="18" charset="0"/>
                <a:ea typeface="Times New Roman" panose="02020603050405020304" pitchFamily="18" charset="0"/>
              </a:rPr>
              <a:t>value</a:t>
            </a:r>
            <a:r>
              <a:rPr lang="ro-RO" sz="1800" dirty="0">
                <a:solidFill>
                  <a:srgbClr val="000000"/>
                </a:solidFill>
                <a:effectLst/>
                <a:latin typeface="Times New Roman" panose="02020603050405020304" pitchFamily="18" charset="0"/>
                <a:ea typeface="Times New Roman" panose="02020603050405020304" pitchFamily="18" charset="0"/>
              </a:rPr>
              <a:t> ridicat (0.6441) indică o lipsă puternică de evidență pentru diferențe semnificative între grupuri;</a:t>
            </a:r>
            <a:endParaRPr lang="ro-RO"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1800" b="1" dirty="0">
                <a:solidFill>
                  <a:srgbClr val="000000"/>
                </a:solidFill>
                <a:effectLst/>
                <a:latin typeface="Times New Roman" panose="02020603050405020304" pitchFamily="18" charset="0"/>
                <a:ea typeface="Times New Roman" panose="02020603050405020304" pitchFamily="18" charset="0"/>
              </a:rPr>
              <a:t>nu respingem ipoteza nulă.</a:t>
            </a:r>
            <a:r>
              <a:rPr lang="ro-RO" sz="1800" dirty="0">
                <a:solidFill>
                  <a:srgbClr val="000000"/>
                </a:solidFill>
                <a:effectLst/>
                <a:latin typeface="Times New Roman" panose="02020603050405020304" pitchFamily="18" charset="0"/>
                <a:ea typeface="Times New Roman" panose="02020603050405020304" pitchFamily="18" charset="0"/>
              </a:rPr>
              <a:t> Nu există suficiente dovezi statistice pentru a concluziona că există o diferență semnificativă între medianele concentrațiilor din grupurile </a:t>
            </a:r>
            <a:r>
              <a:rPr lang="ro-RO" sz="1800" b="1" dirty="0" err="1">
                <a:solidFill>
                  <a:srgbClr val="000000"/>
                </a:solidFill>
                <a:effectLst/>
                <a:latin typeface="Times New Roman" panose="02020603050405020304" pitchFamily="18" charset="0"/>
                <a:ea typeface="Times New Roman" panose="02020603050405020304" pitchFamily="18" charset="0"/>
              </a:rPr>
              <a:t>Spring</a:t>
            </a:r>
            <a:r>
              <a:rPr lang="ro-RO" sz="1800" dirty="0">
                <a:solidFill>
                  <a:srgbClr val="000000"/>
                </a:solidFill>
                <a:effectLst/>
                <a:latin typeface="Times New Roman" panose="02020603050405020304" pitchFamily="18" charset="0"/>
                <a:ea typeface="Times New Roman" panose="02020603050405020304" pitchFamily="18" charset="0"/>
              </a:rPr>
              <a:t> și </a:t>
            </a:r>
            <a:r>
              <a:rPr lang="ro-RO" sz="1800" b="1" dirty="0" err="1">
                <a:solidFill>
                  <a:srgbClr val="000000"/>
                </a:solidFill>
                <a:effectLst/>
                <a:latin typeface="Times New Roman" panose="02020603050405020304" pitchFamily="18" charset="0"/>
                <a:ea typeface="Times New Roman" panose="02020603050405020304" pitchFamily="18" charset="0"/>
              </a:rPr>
              <a:t>Autumn</a:t>
            </a:r>
            <a:r>
              <a:rPr lang="ro-RO" sz="1800" dirty="0">
                <a:solidFill>
                  <a:srgbClr val="000000"/>
                </a:solidFill>
                <a:effectLst/>
                <a:latin typeface="Times New Roman" panose="02020603050405020304" pitchFamily="18" charset="0"/>
                <a:ea typeface="Times New Roman" panose="02020603050405020304" pitchFamily="18" charset="0"/>
              </a:rPr>
              <a:t>.</a:t>
            </a:r>
            <a:endParaRPr lang="ro-RO" sz="1800" dirty="0">
              <a:effectLst/>
              <a:latin typeface="Times New Roman" panose="02020603050405020304" pitchFamily="18" charset="0"/>
              <a:ea typeface="Times New Roman" panose="02020603050405020304" pitchFamily="18" charset="0"/>
            </a:endParaRPr>
          </a:p>
          <a:p>
            <a:pPr marL="0" indent="0" algn="just">
              <a:lnSpc>
                <a:spcPct val="150000"/>
              </a:lnSpc>
              <a:spcAft>
                <a:spcPts val="600"/>
              </a:spcAft>
              <a:buNone/>
            </a:pPr>
            <a:r>
              <a:rPr lang="ro-RO"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Concentrațiile din primăvară și toamnă sunt similare în ceea ce privește localizarea medianei, ceea ce sugerează o distribuție comparabilă a valorilor în cele două sezoane. Distribuțiile similare observate între primăvară și toamnă pot reflecta condiții ecologice comparabile în aceste sezoane.</a:t>
            </a: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4DF51010-7E4E-4174-99BB-CD0A9B6F4634}"/>
              </a:ext>
            </a:extLst>
          </p:cNvPr>
          <p:cNvSpPr>
            <a:spLocks noGrp="1"/>
          </p:cNvSpPr>
          <p:nvPr>
            <p:ph type="sldNum" sz="quarter" idx="12"/>
          </p:nvPr>
        </p:nvSpPr>
        <p:spPr/>
        <p:txBody>
          <a:bodyPr/>
          <a:lstStyle/>
          <a:p>
            <a:fld id="{3C14D8B6-DA12-4183-AA94-4DCB7F295F89}" type="slidenum">
              <a:rPr lang="ro-RO" smtClean="0"/>
              <a:t>43</a:t>
            </a:fld>
            <a:endParaRPr lang="ro-RO"/>
          </a:p>
        </p:txBody>
      </p:sp>
      <p:pic>
        <p:nvPicPr>
          <p:cNvPr id="5" name="Picture 4">
            <a:extLst>
              <a:ext uri="{FF2B5EF4-FFF2-40B4-BE49-F238E27FC236}">
                <a16:creationId xmlns:a16="http://schemas.microsoft.com/office/drawing/2014/main" id="{8BC495B8-8B80-4A1D-8ADD-A296AE1D6FD6}"/>
              </a:ext>
            </a:extLst>
          </p:cNvPr>
          <p:cNvPicPr/>
          <p:nvPr/>
        </p:nvPicPr>
        <p:blipFill>
          <a:blip r:embed="rId2"/>
          <a:stretch>
            <a:fillRect/>
          </a:stretch>
        </p:blipFill>
        <p:spPr>
          <a:xfrm>
            <a:off x="2396490" y="349884"/>
            <a:ext cx="5814060" cy="1116966"/>
          </a:xfrm>
          <a:prstGeom prst="rect">
            <a:avLst/>
          </a:prstGeom>
        </p:spPr>
      </p:pic>
    </p:spTree>
    <p:extLst>
      <p:ext uri="{BB962C8B-B14F-4D97-AF65-F5344CB8AC3E}">
        <p14:creationId xmlns:p14="http://schemas.microsoft.com/office/powerpoint/2010/main" val="41356471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DC3CA-1C39-450C-9FF8-809AD3D0FBFE}"/>
              </a:ext>
            </a:extLst>
          </p:cNvPr>
          <p:cNvSpPr>
            <a:spLocks noGrp="1"/>
          </p:cNvSpPr>
          <p:nvPr>
            <p:ph idx="1"/>
          </p:nvPr>
        </p:nvSpPr>
        <p:spPr>
          <a:xfrm>
            <a:off x="838200" y="1825625"/>
            <a:ext cx="10515600" cy="3127375"/>
          </a:xfrm>
        </p:spPr>
        <p:txBody>
          <a:bodyPr/>
          <a:lstStyle/>
          <a:p>
            <a:pPr marL="0" indent="0" algn="just">
              <a:lnSpc>
                <a:spcPct val="150000"/>
              </a:lnSpc>
              <a:spcBef>
                <a:spcPts val="600"/>
              </a:spcBef>
              <a:buNone/>
            </a:pP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Interpretarea rezultatelor testului </a:t>
            </a:r>
            <a:r>
              <a:rPr lang="ro-RO"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Wilcoxon</a:t>
            </a: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pentru grup2 (</a:t>
            </a:r>
            <a:r>
              <a:rPr lang="ro-RO"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Summer</a:t>
            </a: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și grup3 (</a:t>
            </a:r>
            <a:r>
              <a:rPr lang="ro-RO" sz="1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Autumn</a:t>
            </a:r>
            <a:r>
              <a:rPr lang="ro-RO"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o-RO" sz="1800" b="1" dirty="0">
              <a:solidFill>
                <a:srgbClr val="44546A"/>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ro-RO" sz="1800" b="1" dirty="0">
                <a:solidFill>
                  <a:srgbClr val="000000"/>
                </a:solidFill>
                <a:effectLst/>
                <a:latin typeface="Times New Roman" panose="02020603050405020304" pitchFamily="18" charset="0"/>
                <a:ea typeface="Times New Roman" panose="02020603050405020304" pitchFamily="18" charset="0"/>
              </a:rPr>
              <a:t>statistica </a:t>
            </a:r>
            <a:r>
              <a:rPr lang="ro-RO" sz="1800" dirty="0" err="1">
                <a:solidFill>
                  <a:srgbClr val="000000"/>
                </a:solidFill>
                <a:effectLst/>
                <a:latin typeface="Times New Roman" panose="02020603050405020304" pitchFamily="18" charset="0"/>
                <a:ea typeface="Times New Roman" panose="02020603050405020304" pitchFamily="18" charset="0"/>
              </a:rPr>
              <a:t>Wilcoxon</a:t>
            </a:r>
            <a:r>
              <a:rPr lang="ro-RO" sz="1800" b="1" dirty="0">
                <a:solidFill>
                  <a:srgbClr val="000000"/>
                </a:solidFill>
                <a:effectLst/>
                <a:latin typeface="Times New Roman" panose="02020603050405020304" pitchFamily="18" charset="0"/>
                <a:ea typeface="Times New Roman" panose="02020603050405020304" pitchFamily="18" charset="0"/>
              </a:rPr>
              <a:t> este W = 122;</a:t>
            </a:r>
            <a:endParaRPr lang="ro-RO"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1800" b="1" dirty="0">
                <a:solidFill>
                  <a:srgbClr val="000000"/>
                </a:solidFill>
                <a:effectLst/>
                <a:latin typeface="Times New Roman" panose="02020603050405020304" pitchFamily="18" charset="0"/>
                <a:ea typeface="Times New Roman" panose="02020603050405020304" pitchFamily="18" charset="0"/>
              </a:rPr>
              <a:t>p-</a:t>
            </a:r>
            <a:r>
              <a:rPr lang="ro-RO" sz="1800" b="1" dirty="0" err="1">
                <a:solidFill>
                  <a:srgbClr val="000000"/>
                </a:solidFill>
                <a:effectLst/>
                <a:latin typeface="Times New Roman" panose="02020603050405020304" pitchFamily="18" charset="0"/>
                <a:ea typeface="Times New Roman" panose="02020603050405020304" pitchFamily="18" charset="0"/>
              </a:rPr>
              <a:t>value</a:t>
            </a:r>
            <a:r>
              <a:rPr lang="ro-RO" sz="1800" b="1" dirty="0">
                <a:solidFill>
                  <a:srgbClr val="000000"/>
                </a:solidFill>
                <a:effectLst/>
                <a:latin typeface="Times New Roman" panose="02020603050405020304" pitchFamily="18" charset="0"/>
                <a:ea typeface="Times New Roman" panose="02020603050405020304" pitchFamily="18" charset="0"/>
              </a:rPr>
              <a:t> = 0.01796.</a:t>
            </a:r>
            <a:r>
              <a:rPr lang="ro-RO" sz="1800" dirty="0">
                <a:solidFill>
                  <a:srgbClr val="000000"/>
                </a:solidFill>
                <a:effectLst/>
                <a:latin typeface="Times New Roman" panose="02020603050405020304" pitchFamily="18" charset="0"/>
                <a:ea typeface="Times New Roman" panose="02020603050405020304" pitchFamily="18" charset="0"/>
              </a:rPr>
              <a:t> </a:t>
            </a:r>
            <a:r>
              <a:rPr lang="ro-RO" sz="1800" b="1" dirty="0">
                <a:solidFill>
                  <a:srgbClr val="000000"/>
                </a:solidFill>
                <a:effectLst/>
                <a:latin typeface="Times New Roman" panose="02020603050405020304" pitchFamily="18" charset="0"/>
                <a:ea typeface="Times New Roman" panose="02020603050405020304" pitchFamily="18" charset="0"/>
              </a:rPr>
              <a:t>Observăm că </a:t>
            </a:r>
            <a:r>
              <a:rPr lang="ro-RO" sz="1800" dirty="0">
                <a:solidFill>
                  <a:srgbClr val="000000"/>
                </a:solidFill>
                <a:effectLst/>
                <a:latin typeface="Times New Roman" panose="02020603050405020304" pitchFamily="18" charset="0"/>
                <a:ea typeface="Times New Roman" panose="02020603050405020304" pitchFamily="18" charset="0"/>
              </a:rPr>
              <a:t>p-</a:t>
            </a:r>
            <a:r>
              <a:rPr lang="ro-RO" sz="1800" dirty="0" err="1">
                <a:solidFill>
                  <a:srgbClr val="000000"/>
                </a:solidFill>
                <a:effectLst/>
                <a:latin typeface="Times New Roman" panose="02020603050405020304" pitchFamily="18" charset="0"/>
                <a:ea typeface="Times New Roman" panose="02020603050405020304" pitchFamily="18" charset="0"/>
              </a:rPr>
              <a:t>value</a:t>
            </a:r>
            <a:r>
              <a:rPr lang="ro-RO" sz="1800" dirty="0">
                <a:solidFill>
                  <a:srgbClr val="000000"/>
                </a:solidFill>
                <a:effectLst/>
                <a:latin typeface="Times New Roman" panose="02020603050405020304" pitchFamily="18" charset="0"/>
                <a:ea typeface="Times New Roman" panose="02020603050405020304" pitchFamily="18" charset="0"/>
              </a:rPr>
              <a:t> &lt; 0.05.  Aceasta sugerează că nivelurile de concentrație din timpul verii diferă semnificativ de cele din timpul toamnei;</a:t>
            </a:r>
            <a:endParaRPr lang="ro-RO"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1800" b="1" dirty="0">
                <a:solidFill>
                  <a:srgbClr val="000000"/>
                </a:solidFill>
                <a:effectLst/>
                <a:latin typeface="Times New Roman" panose="02020603050405020304" pitchFamily="18" charset="0"/>
                <a:ea typeface="Times New Roman" panose="02020603050405020304" pitchFamily="18" charset="0"/>
              </a:rPr>
              <a:t>respingem ipoteza nulă.</a:t>
            </a:r>
            <a:r>
              <a:rPr lang="ro-RO" sz="1800" dirty="0">
                <a:solidFill>
                  <a:srgbClr val="000000"/>
                </a:solidFill>
                <a:effectLst/>
                <a:latin typeface="Times New Roman" panose="02020603050405020304" pitchFamily="18" charset="0"/>
                <a:ea typeface="Times New Roman" panose="02020603050405020304" pitchFamily="18" charset="0"/>
              </a:rPr>
              <a:t> Există o diferență semnificativă statistic între medianele concentrațiilor din grupurile </a:t>
            </a:r>
            <a:r>
              <a:rPr lang="ro-RO" sz="1800" b="1" dirty="0" err="1">
                <a:solidFill>
                  <a:srgbClr val="000000"/>
                </a:solidFill>
                <a:effectLst/>
                <a:latin typeface="Times New Roman" panose="02020603050405020304" pitchFamily="18" charset="0"/>
                <a:ea typeface="Times New Roman" panose="02020603050405020304" pitchFamily="18" charset="0"/>
              </a:rPr>
              <a:t>Summer</a:t>
            </a:r>
            <a:r>
              <a:rPr lang="ro-RO" sz="1800" dirty="0">
                <a:solidFill>
                  <a:srgbClr val="000000"/>
                </a:solidFill>
                <a:effectLst/>
                <a:latin typeface="Times New Roman" panose="02020603050405020304" pitchFamily="18" charset="0"/>
                <a:ea typeface="Times New Roman" panose="02020603050405020304" pitchFamily="18" charset="0"/>
              </a:rPr>
              <a:t> și </a:t>
            </a:r>
            <a:r>
              <a:rPr lang="ro-RO" sz="1800" b="1" dirty="0" err="1">
                <a:solidFill>
                  <a:srgbClr val="000000"/>
                </a:solidFill>
                <a:effectLst/>
                <a:latin typeface="Times New Roman" panose="02020603050405020304" pitchFamily="18" charset="0"/>
                <a:ea typeface="Times New Roman" panose="02020603050405020304" pitchFamily="18" charset="0"/>
              </a:rPr>
              <a:t>Autumn</a:t>
            </a:r>
            <a:r>
              <a:rPr lang="ro-RO" sz="1800" dirty="0">
                <a:solidFill>
                  <a:srgbClr val="000000"/>
                </a:solidFill>
                <a:effectLst/>
                <a:latin typeface="Times New Roman" panose="02020603050405020304" pitchFamily="18" charset="0"/>
                <a:ea typeface="Times New Roman" panose="02020603050405020304" pitchFamily="18" charset="0"/>
              </a:rPr>
              <a:t>.</a:t>
            </a:r>
            <a:endParaRPr lang="ro-RO" sz="1800" dirty="0">
              <a:effectLst/>
              <a:latin typeface="Times New Roman" panose="02020603050405020304" pitchFamily="18" charset="0"/>
              <a:ea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77D20E38-8009-480D-9E45-52F1D96A7A0C}"/>
              </a:ext>
            </a:extLst>
          </p:cNvPr>
          <p:cNvSpPr>
            <a:spLocks noGrp="1"/>
          </p:cNvSpPr>
          <p:nvPr>
            <p:ph type="sldNum" sz="quarter" idx="12"/>
          </p:nvPr>
        </p:nvSpPr>
        <p:spPr/>
        <p:txBody>
          <a:bodyPr/>
          <a:lstStyle/>
          <a:p>
            <a:fld id="{3C14D8B6-DA12-4183-AA94-4DCB7F295F89}" type="slidenum">
              <a:rPr lang="ro-RO" smtClean="0"/>
              <a:t>44</a:t>
            </a:fld>
            <a:endParaRPr lang="ro-RO"/>
          </a:p>
        </p:txBody>
      </p:sp>
      <p:pic>
        <p:nvPicPr>
          <p:cNvPr id="5" name="Picture 4">
            <a:extLst>
              <a:ext uri="{FF2B5EF4-FFF2-40B4-BE49-F238E27FC236}">
                <a16:creationId xmlns:a16="http://schemas.microsoft.com/office/drawing/2014/main" id="{9C1ECCB1-667E-4229-BA63-9AC48D379381}"/>
              </a:ext>
            </a:extLst>
          </p:cNvPr>
          <p:cNvPicPr/>
          <p:nvPr/>
        </p:nvPicPr>
        <p:blipFill>
          <a:blip r:embed="rId2"/>
          <a:stretch>
            <a:fillRect/>
          </a:stretch>
        </p:blipFill>
        <p:spPr>
          <a:xfrm>
            <a:off x="2733039" y="299401"/>
            <a:ext cx="5496561" cy="1138874"/>
          </a:xfrm>
          <a:prstGeom prst="rect">
            <a:avLst/>
          </a:prstGeom>
        </p:spPr>
      </p:pic>
    </p:spTree>
    <p:extLst>
      <p:ext uri="{BB962C8B-B14F-4D97-AF65-F5344CB8AC3E}">
        <p14:creationId xmlns:p14="http://schemas.microsoft.com/office/powerpoint/2010/main" val="42601952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6EEFF6-D5A3-443A-88E8-7B1B8220C372}"/>
              </a:ext>
            </a:extLst>
          </p:cNvPr>
          <p:cNvSpPr>
            <a:spLocks noGrp="1"/>
          </p:cNvSpPr>
          <p:nvPr>
            <p:ph idx="1"/>
          </p:nvPr>
        </p:nvSpPr>
        <p:spPr>
          <a:xfrm>
            <a:off x="323850" y="352424"/>
            <a:ext cx="11487150" cy="6219825"/>
          </a:xfrm>
        </p:spPr>
        <p:txBody>
          <a:bodyPr>
            <a:normAutofit fontScale="85000" lnSpcReduction="10000"/>
          </a:bodyPr>
          <a:lstStyle/>
          <a:p>
            <a:pPr indent="0" algn="just">
              <a:lnSpc>
                <a:spcPct val="150000"/>
              </a:lnSpc>
              <a:buNone/>
            </a:pPr>
            <a:r>
              <a:rPr lang="ro-RO" sz="2200" dirty="0">
                <a:solidFill>
                  <a:srgbClr val="000000"/>
                </a:solidFill>
                <a:effectLst/>
                <a:ea typeface="Times New Roman" panose="02020603050405020304" pitchFamily="18" charset="0"/>
              </a:rPr>
              <a:t>Diferența semnificativă dintre concentrațiile de </a:t>
            </a:r>
            <a:r>
              <a:rPr lang="ro-RO" sz="2200" b="1" dirty="0">
                <a:solidFill>
                  <a:srgbClr val="000000"/>
                </a:solidFill>
                <a:effectLst/>
                <a:ea typeface="Times New Roman" panose="02020603050405020304" pitchFamily="18" charset="0"/>
              </a:rPr>
              <a:t>azot de</a:t>
            </a:r>
            <a:r>
              <a:rPr lang="ro-RO" sz="2200" dirty="0">
                <a:solidFill>
                  <a:srgbClr val="000000"/>
                </a:solidFill>
                <a:effectLst/>
                <a:ea typeface="Times New Roman" panose="02020603050405020304" pitchFamily="18" charset="0"/>
              </a:rPr>
              <a:t> </a:t>
            </a:r>
            <a:r>
              <a:rPr lang="ro-RO" sz="2200" b="1" dirty="0">
                <a:solidFill>
                  <a:srgbClr val="000000"/>
                </a:solidFill>
                <a:effectLst/>
                <a:ea typeface="Times New Roman" panose="02020603050405020304" pitchFamily="18" charset="0"/>
              </a:rPr>
              <a:t>amoniu</a:t>
            </a:r>
            <a:r>
              <a:rPr lang="ro-RO" sz="2200" dirty="0">
                <a:solidFill>
                  <a:srgbClr val="000000"/>
                </a:solidFill>
                <a:effectLst/>
                <a:ea typeface="Times New Roman" panose="02020603050405020304" pitchFamily="18" charset="0"/>
              </a:rPr>
              <a:t> observate în vară și toamnă poate fi explicată prin caracteristicile chimice și biologice ale acestui poluant, precum și prin influența factorilor sezonieri:</a:t>
            </a:r>
            <a:endParaRPr lang="ro-RO" sz="2200" dirty="0">
              <a:effectLst/>
              <a:ea typeface="Times New Roman" panose="02020603050405020304" pitchFamily="18" charset="0"/>
            </a:endParaRPr>
          </a:p>
          <a:p>
            <a:pPr marL="0" lvl="0" indent="0" algn="just">
              <a:lnSpc>
                <a:spcPct val="150000"/>
              </a:lnSpc>
              <a:buNone/>
              <a:tabLst>
                <a:tab pos="457200" algn="l"/>
              </a:tabLst>
            </a:pPr>
            <a:r>
              <a:rPr lang="en-US" sz="2200" b="1" dirty="0">
                <a:solidFill>
                  <a:srgbClr val="000000"/>
                </a:solidFill>
                <a:effectLst/>
                <a:ea typeface="Times New Roman" panose="02020603050405020304" pitchFamily="18" charset="0"/>
              </a:rPr>
              <a:t>1. </a:t>
            </a:r>
            <a:r>
              <a:rPr lang="ro-RO" sz="2200" b="1" dirty="0">
                <a:solidFill>
                  <a:srgbClr val="000000"/>
                </a:solidFill>
                <a:effectLst/>
                <a:ea typeface="Times New Roman" panose="02020603050405020304" pitchFamily="18" charset="0"/>
              </a:rPr>
              <a:t>Creșterea activității microbiene vara:</a:t>
            </a:r>
            <a:endParaRPr lang="ro-RO" sz="22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200" dirty="0">
                <a:solidFill>
                  <a:srgbClr val="000000"/>
                </a:solidFill>
                <a:effectLst/>
                <a:ea typeface="Times New Roman" panose="02020603050405020304" pitchFamily="18" charset="0"/>
              </a:rPr>
              <a:t>Temperaturile ridicate din timpul verii favorizează procesele biologice, inclusiv descompunerea materiei organice de către bacterii. Acest proces duce la eliberarea amoniului în apă, prin amonificarea azotului organic.</a:t>
            </a:r>
            <a:endParaRPr lang="ro-RO" sz="2200" dirty="0">
              <a:effectLst/>
              <a:ea typeface="Times New Roman" panose="02020603050405020304" pitchFamily="18" charset="0"/>
            </a:endParaRPr>
          </a:p>
          <a:p>
            <a:pPr marL="0" lvl="0" indent="0" algn="just">
              <a:lnSpc>
                <a:spcPct val="150000"/>
              </a:lnSpc>
              <a:buNone/>
              <a:tabLst>
                <a:tab pos="457200" algn="l"/>
              </a:tabLst>
            </a:pPr>
            <a:r>
              <a:rPr lang="en-US" sz="2200" b="1" dirty="0">
                <a:solidFill>
                  <a:srgbClr val="000000"/>
                </a:solidFill>
                <a:effectLst/>
                <a:ea typeface="Times New Roman" panose="02020603050405020304" pitchFamily="18" charset="0"/>
              </a:rPr>
              <a:t>2. </a:t>
            </a:r>
            <a:r>
              <a:rPr lang="ro-RO" sz="2200" b="1" dirty="0">
                <a:solidFill>
                  <a:srgbClr val="000000"/>
                </a:solidFill>
                <a:effectLst/>
                <a:ea typeface="Times New Roman" panose="02020603050405020304" pitchFamily="18" charset="0"/>
              </a:rPr>
              <a:t>Debitul redus și concentrarea poluanților vara:</a:t>
            </a:r>
            <a:endParaRPr lang="ro-RO" sz="22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200" dirty="0">
                <a:solidFill>
                  <a:srgbClr val="000000"/>
                </a:solidFill>
                <a:effectLst/>
                <a:ea typeface="Times New Roman" panose="02020603050405020304" pitchFamily="18" charset="0"/>
              </a:rPr>
              <a:t>În timpul verii, debitul râurilor este mai mic din cauza precipitațiilor reduse și a evaporării crescute, ceea ce contribuie la acumularea și concentrarea poluanților, inclusiv a amoniului, în corpurile de apă.</a:t>
            </a:r>
            <a:endParaRPr lang="ro-RO" sz="2200" dirty="0">
              <a:effectLst/>
              <a:ea typeface="Times New Roman" panose="02020603050405020304" pitchFamily="18" charset="0"/>
            </a:endParaRPr>
          </a:p>
          <a:p>
            <a:pPr marL="0" lvl="0" indent="0" algn="just">
              <a:lnSpc>
                <a:spcPct val="150000"/>
              </a:lnSpc>
              <a:buNone/>
              <a:tabLst>
                <a:tab pos="457200" algn="l"/>
              </a:tabLst>
            </a:pPr>
            <a:r>
              <a:rPr lang="en-US" sz="2200" b="1" dirty="0">
                <a:solidFill>
                  <a:srgbClr val="000000"/>
                </a:solidFill>
                <a:effectLst/>
                <a:ea typeface="Times New Roman" panose="02020603050405020304" pitchFamily="18" charset="0"/>
              </a:rPr>
              <a:t>3. </a:t>
            </a:r>
            <a:r>
              <a:rPr lang="ro-RO" sz="2200" b="1" dirty="0">
                <a:solidFill>
                  <a:srgbClr val="000000"/>
                </a:solidFill>
                <a:effectLst/>
                <a:ea typeface="Times New Roman" panose="02020603050405020304" pitchFamily="18" charset="0"/>
              </a:rPr>
              <a:t>Sursele antropice intense vara:</a:t>
            </a:r>
            <a:endParaRPr lang="ro-RO" sz="22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200" dirty="0">
                <a:solidFill>
                  <a:srgbClr val="000000"/>
                </a:solidFill>
                <a:effectLst/>
                <a:ea typeface="Times New Roman" panose="02020603050405020304" pitchFamily="18" charset="0"/>
              </a:rPr>
              <a:t>Activitățile agricole din timpul verii, cum ar fi fertilizarea terenurilor și scurgerile de pe câmpuri, duc la creșterea concentrațiilor de amoniu în apele de suprafață.</a:t>
            </a:r>
            <a:endParaRPr lang="ro-RO" sz="2200"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sz="2200" dirty="0">
                <a:solidFill>
                  <a:srgbClr val="000000"/>
                </a:solidFill>
                <a:effectLst/>
                <a:ea typeface="Times New Roman" panose="02020603050405020304" pitchFamily="18" charset="0"/>
              </a:rPr>
              <a:t>Sistemele de canalizare sau deversările ilegale pot contribui suplimentar la poluarea cu amoniu.</a:t>
            </a:r>
            <a:endParaRPr lang="ro-RO" sz="2200" dirty="0">
              <a:effectLst/>
              <a:ea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E5B0B5E7-C82E-4519-BFE7-0CD2BB2BB5DE}"/>
              </a:ext>
            </a:extLst>
          </p:cNvPr>
          <p:cNvSpPr>
            <a:spLocks noGrp="1"/>
          </p:cNvSpPr>
          <p:nvPr>
            <p:ph type="sldNum" sz="quarter" idx="12"/>
          </p:nvPr>
        </p:nvSpPr>
        <p:spPr/>
        <p:txBody>
          <a:bodyPr/>
          <a:lstStyle/>
          <a:p>
            <a:fld id="{3C14D8B6-DA12-4183-AA94-4DCB7F295F89}" type="slidenum">
              <a:rPr lang="ro-RO" smtClean="0"/>
              <a:t>45</a:t>
            </a:fld>
            <a:endParaRPr lang="ro-RO"/>
          </a:p>
        </p:txBody>
      </p:sp>
    </p:spTree>
    <p:extLst>
      <p:ext uri="{BB962C8B-B14F-4D97-AF65-F5344CB8AC3E}">
        <p14:creationId xmlns:p14="http://schemas.microsoft.com/office/powerpoint/2010/main" val="57807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69A471-CED7-4397-8A4E-C9B545752CDF}"/>
              </a:ext>
            </a:extLst>
          </p:cNvPr>
          <p:cNvSpPr>
            <a:spLocks noGrp="1"/>
          </p:cNvSpPr>
          <p:nvPr>
            <p:ph idx="1"/>
          </p:nvPr>
        </p:nvSpPr>
        <p:spPr>
          <a:xfrm>
            <a:off x="628650" y="482599"/>
            <a:ext cx="10791825" cy="4775201"/>
          </a:xfrm>
        </p:spPr>
        <p:txBody>
          <a:bodyPr>
            <a:normAutofit fontScale="70000" lnSpcReduction="20000"/>
          </a:bodyPr>
          <a:lstStyle/>
          <a:p>
            <a:pPr marL="0" lvl="0" indent="0" algn="just">
              <a:lnSpc>
                <a:spcPct val="150000"/>
              </a:lnSpc>
              <a:buNone/>
              <a:tabLst>
                <a:tab pos="457200" algn="l"/>
              </a:tabLst>
            </a:pPr>
            <a:r>
              <a:rPr lang="en-US" b="1" dirty="0">
                <a:solidFill>
                  <a:srgbClr val="000000"/>
                </a:solidFill>
                <a:effectLst/>
                <a:ea typeface="Times New Roman" panose="02020603050405020304" pitchFamily="18" charset="0"/>
              </a:rPr>
              <a:t>4. </a:t>
            </a:r>
            <a:r>
              <a:rPr lang="ro-RO" b="1" dirty="0">
                <a:solidFill>
                  <a:srgbClr val="000000"/>
                </a:solidFill>
                <a:effectLst/>
                <a:ea typeface="Times New Roman" panose="02020603050405020304" pitchFamily="18" charset="0"/>
              </a:rPr>
              <a:t>Procese de diluare toamna:</a:t>
            </a:r>
            <a:endParaRPr lang="ro-RO"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dirty="0">
                <a:solidFill>
                  <a:srgbClr val="000000"/>
                </a:solidFill>
                <a:effectLst/>
                <a:ea typeface="Times New Roman" panose="02020603050405020304" pitchFamily="18" charset="0"/>
              </a:rPr>
              <a:t>În toamnă, precipitațiile mai frecvente și debitele mai mari diluează concentrația de amoniu în apă, ceea ce explică nivelurile mai scăzute ale acestuia.</a:t>
            </a:r>
            <a:endParaRPr lang="ro-RO"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dirty="0">
                <a:solidFill>
                  <a:srgbClr val="000000"/>
                </a:solidFill>
                <a:effectLst/>
                <a:ea typeface="Times New Roman" panose="02020603050405020304" pitchFamily="18" charset="0"/>
              </a:rPr>
              <a:t>Temperaturile mai scăzute încetinesc procesele biologice, reducând rata eliberării de amoniu din surse organice.</a:t>
            </a:r>
            <a:endParaRPr lang="ro-RO" dirty="0">
              <a:effectLst/>
              <a:ea typeface="Times New Roman" panose="02020603050405020304" pitchFamily="18" charset="0"/>
            </a:endParaRPr>
          </a:p>
          <a:p>
            <a:pPr marL="0" lvl="0" indent="0" algn="just">
              <a:lnSpc>
                <a:spcPct val="150000"/>
              </a:lnSpc>
              <a:buNone/>
              <a:tabLst>
                <a:tab pos="457200" algn="l"/>
              </a:tabLst>
            </a:pPr>
            <a:r>
              <a:rPr lang="en-US" b="1" dirty="0">
                <a:solidFill>
                  <a:srgbClr val="000000"/>
                </a:solidFill>
                <a:effectLst/>
                <a:ea typeface="Times New Roman" panose="02020603050405020304" pitchFamily="18" charset="0"/>
              </a:rPr>
              <a:t>5. </a:t>
            </a:r>
            <a:r>
              <a:rPr lang="ro-RO" b="1" dirty="0">
                <a:solidFill>
                  <a:srgbClr val="000000"/>
                </a:solidFill>
                <a:effectLst/>
                <a:ea typeface="Times New Roman" panose="02020603050405020304" pitchFamily="18" charset="0"/>
              </a:rPr>
              <a:t>Ciclul azotului – nitrificare redusă vara:</a:t>
            </a:r>
            <a:endParaRPr lang="ro-RO"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dirty="0">
                <a:solidFill>
                  <a:srgbClr val="000000"/>
                </a:solidFill>
                <a:effectLst/>
                <a:ea typeface="Times New Roman" panose="02020603050405020304" pitchFamily="18" charset="0"/>
              </a:rPr>
              <a:t>În vara secetoasă, nivelul scăzut de oxigen dizolvat poate inhiba procesul de nitrificare (transformarea amoniului în nitriți și nitrați), ceea ce duce la acumularea amoniului.</a:t>
            </a:r>
            <a:endParaRPr lang="ro-RO" dirty="0">
              <a:effectLst/>
              <a:ea typeface="Times New Roman" panose="02020603050405020304" pitchFamily="18" charset="0"/>
            </a:endParaRPr>
          </a:p>
          <a:p>
            <a:pPr marL="342900" lvl="0" indent="-342900" algn="just">
              <a:lnSpc>
                <a:spcPct val="150000"/>
              </a:lnSpc>
              <a:buFont typeface="Symbol" panose="05050102010706020507" pitchFamily="18" charset="2"/>
              <a:buChar char=""/>
            </a:pPr>
            <a:r>
              <a:rPr lang="ro-RO" dirty="0">
                <a:solidFill>
                  <a:srgbClr val="000000"/>
                </a:solidFill>
                <a:effectLst/>
                <a:ea typeface="Times New Roman" panose="02020603050405020304" pitchFamily="18" charset="0"/>
              </a:rPr>
              <a:t>În toamnă, temperaturile mai scăzute și oxigenarea mai bună a apei pot favoriza nitrificarea, reducând concentrația de amoniu.</a:t>
            </a:r>
            <a:endParaRPr lang="ro-RO" dirty="0">
              <a:effectLst/>
              <a:ea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862FB5F8-C85C-4E8C-AF65-E46611A40739}"/>
              </a:ext>
            </a:extLst>
          </p:cNvPr>
          <p:cNvSpPr>
            <a:spLocks noGrp="1"/>
          </p:cNvSpPr>
          <p:nvPr>
            <p:ph type="sldNum" sz="quarter" idx="12"/>
          </p:nvPr>
        </p:nvSpPr>
        <p:spPr/>
        <p:txBody>
          <a:bodyPr/>
          <a:lstStyle/>
          <a:p>
            <a:fld id="{3C14D8B6-DA12-4183-AA94-4DCB7F295F89}" type="slidenum">
              <a:rPr lang="ro-RO" smtClean="0"/>
              <a:t>46</a:t>
            </a:fld>
            <a:endParaRPr lang="ro-RO"/>
          </a:p>
        </p:txBody>
      </p:sp>
    </p:spTree>
    <p:extLst>
      <p:ext uri="{BB962C8B-B14F-4D97-AF65-F5344CB8AC3E}">
        <p14:creationId xmlns:p14="http://schemas.microsoft.com/office/powerpoint/2010/main" val="14753320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26CD3-C5BD-4485-B6CD-94B96B8128A4}"/>
              </a:ext>
            </a:extLst>
          </p:cNvPr>
          <p:cNvSpPr>
            <a:spLocks noGrp="1"/>
          </p:cNvSpPr>
          <p:nvPr>
            <p:ph type="title"/>
          </p:nvPr>
        </p:nvSpPr>
        <p:spPr>
          <a:xfrm>
            <a:off x="838200" y="365125"/>
            <a:ext cx="10515600" cy="968375"/>
          </a:xfrm>
        </p:spPr>
        <p:txBody>
          <a:bodyPr/>
          <a:lstStyle/>
          <a:p>
            <a:pPr algn="ctr"/>
            <a:r>
              <a:rPr lang="ro-RO" sz="3200" b="1" dirty="0">
                <a:solidFill>
                  <a:srgbClr val="004274"/>
                </a:solidFill>
                <a:latin typeface="+mn-lt"/>
              </a:rPr>
              <a:t>CONCLUZII</a:t>
            </a:r>
          </a:p>
        </p:txBody>
      </p:sp>
      <p:sp>
        <p:nvSpPr>
          <p:cNvPr id="3" name="Content Placeholder 2">
            <a:extLst>
              <a:ext uri="{FF2B5EF4-FFF2-40B4-BE49-F238E27FC236}">
                <a16:creationId xmlns:a16="http://schemas.microsoft.com/office/drawing/2014/main" id="{7435E146-01DE-418B-B590-5FFA017DE4D5}"/>
              </a:ext>
            </a:extLst>
          </p:cNvPr>
          <p:cNvSpPr>
            <a:spLocks noGrp="1"/>
          </p:cNvSpPr>
          <p:nvPr>
            <p:ph idx="1"/>
          </p:nvPr>
        </p:nvSpPr>
        <p:spPr>
          <a:xfrm>
            <a:off x="838200" y="1333500"/>
            <a:ext cx="10515600" cy="3549650"/>
          </a:xfrm>
        </p:spPr>
        <p:txBody>
          <a:bodyPr/>
          <a:lstStyle/>
          <a:p>
            <a:pPr marL="0" indent="0">
              <a:lnSpc>
                <a:spcPct val="150000"/>
              </a:lnSpc>
              <a:buNone/>
            </a:pPr>
            <a:r>
              <a:rPr lang="ro-RO" sz="2800" dirty="0">
                <a:effectLst/>
                <a:ea typeface="Times New Roman" panose="02020603050405020304" pitchFamily="18" charset="0"/>
                <a:cs typeface="Times New Roman" panose="02020603050405020304" pitchFamily="18" charset="0"/>
              </a:rPr>
              <a:t>Rezultatele indică diferențe semnificative între concentrațiile din sezonul cald și cele din sezonul rece, explicate prin factori precum temperaturile ridicate și scăderea debitului râului. Studiul evidențiază importanța implementării unor măsuri riguroase de monitorizare pentru protejarea ecosistemelor râului Prut.</a:t>
            </a:r>
          </a:p>
          <a:p>
            <a:pPr marL="0" indent="0">
              <a:buNone/>
            </a:pPr>
            <a:endParaRPr lang="ro-RO" dirty="0"/>
          </a:p>
        </p:txBody>
      </p:sp>
      <p:sp>
        <p:nvSpPr>
          <p:cNvPr id="4" name="Slide Number Placeholder 3">
            <a:extLst>
              <a:ext uri="{FF2B5EF4-FFF2-40B4-BE49-F238E27FC236}">
                <a16:creationId xmlns:a16="http://schemas.microsoft.com/office/drawing/2014/main" id="{645331C1-ECFA-41D8-80FC-BB5B2B57B117}"/>
              </a:ext>
            </a:extLst>
          </p:cNvPr>
          <p:cNvSpPr>
            <a:spLocks noGrp="1"/>
          </p:cNvSpPr>
          <p:nvPr>
            <p:ph type="sldNum" sz="quarter" idx="12"/>
          </p:nvPr>
        </p:nvSpPr>
        <p:spPr/>
        <p:txBody>
          <a:bodyPr/>
          <a:lstStyle/>
          <a:p>
            <a:fld id="{3C14D8B6-DA12-4183-AA94-4DCB7F295F89}" type="slidenum">
              <a:rPr lang="ro-RO" smtClean="0"/>
              <a:t>47</a:t>
            </a:fld>
            <a:endParaRPr lang="ro-RO"/>
          </a:p>
        </p:txBody>
      </p:sp>
    </p:spTree>
    <p:extLst>
      <p:ext uri="{BB962C8B-B14F-4D97-AF65-F5344CB8AC3E}">
        <p14:creationId xmlns:p14="http://schemas.microsoft.com/office/powerpoint/2010/main" val="2492568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BAC04-51B5-4055-9653-C4644E7970FA}"/>
              </a:ext>
            </a:extLst>
          </p:cNvPr>
          <p:cNvSpPr>
            <a:spLocks noGrp="1"/>
          </p:cNvSpPr>
          <p:nvPr>
            <p:ph type="title"/>
          </p:nvPr>
        </p:nvSpPr>
        <p:spPr>
          <a:xfrm>
            <a:off x="838200" y="203200"/>
            <a:ext cx="10515600" cy="663575"/>
          </a:xfrm>
        </p:spPr>
        <p:txBody>
          <a:bodyPr/>
          <a:lstStyle/>
          <a:p>
            <a:pPr algn="ctr"/>
            <a:r>
              <a:rPr lang="ro-RO" sz="3600" b="1" dirty="0">
                <a:solidFill>
                  <a:srgbClr val="004274"/>
                </a:solidFill>
                <a:latin typeface="+mn-lt"/>
              </a:rPr>
              <a:t>Etapele testării ipotezelor</a:t>
            </a:r>
          </a:p>
        </p:txBody>
      </p:sp>
      <p:sp>
        <p:nvSpPr>
          <p:cNvPr id="3" name="Content Placeholder 2">
            <a:extLst>
              <a:ext uri="{FF2B5EF4-FFF2-40B4-BE49-F238E27FC236}">
                <a16:creationId xmlns:a16="http://schemas.microsoft.com/office/drawing/2014/main" id="{7E5E886B-83A3-45EE-BB26-F1222B570031}"/>
              </a:ext>
            </a:extLst>
          </p:cNvPr>
          <p:cNvSpPr>
            <a:spLocks noGrp="1"/>
          </p:cNvSpPr>
          <p:nvPr>
            <p:ph idx="1"/>
          </p:nvPr>
        </p:nvSpPr>
        <p:spPr>
          <a:xfrm>
            <a:off x="209550" y="866775"/>
            <a:ext cx="11830049" cy="5626100"/>
          </a:xfrm>
        </p:spPr>
        <p:txBody>
          <a:bodyPr>
            <a:normAutofit fontScale="85000" lnSpcReduction="10000"/>
          </a:bodyPr>
          <a:lstStyle/>
          <a:p>
            <a:pPr marL="0" indent="0">
              <a:lnSpc>
                <a:spcPct val="107000"/>
              </a:lnSpc>
              <a:spcAft>
                <a:spcPts val="800"/>
              </a:spcAft>
              <a:buNone/>
            </a:pPr>
            <a:r>
              <a:rPr lang="ro-RO" sz="2000" dirty="0">
                <a:effectLst/>
                <a:ea typeface="Times New Roman" panose="02020603050405020304" pitchFamily="18" charset="0"/>
                <a:cs typeface="Times New Roman" panose="02020603050405020304" pitchFamily="18" charset="0"/>
              </a:rPr>
              <a:t>Testarea ipotezelor implică mai multe etape sistematice, care trebuie urmate pentru a asigura validitatea procesului de inferență statistică:</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000" b="1" dirty="0">
                <a:effectLst/>
                <a:ea typeface="Times New Roman" panose="02020603050405020304" pitchFamily="18" charset="0"/>
                <a:cs typeface="Times New Roman" panose="02020603050405020304" pitchFamily="18" charset="0"/>
              </a:rPr>
              <a:t>Definirea ipotezelor</a:t>
            </a:r>
            <a:r>
              <a:rPr lang="ro-RO" sz="2000" dirty="0">
                <a:effectLst/>
                <a:ea typeface="Times New Roman" panose="02020603050405020304" pitchFamily="18" charset="0"/>
                <a:cs typeface="Times New Roman" panose="02020603050405020304" pitchFamily="18" charset="0"/>
              </a:rPr>
              <a:t>: Primul pas este formularea ipotezelor nulă și alternativă. Acestea trebuie să fie clare și precise</a:t>
            </a:r>
            <a:r>
              <a:rPr lang="en-US" sz="2000" dirty="0">
                <a:effectLst/>
                <a:ea typeface="Times New Roman" panose="02020603050405020304" pitchFamily="18" charset="0"/>
                <a:cs typeface="Times New Roman" panose="02020603050405020304" pitchFamily="18" charset="0"/>
              </a:rPr>
              <a:t>.</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000" b="1" dirty="0">
                <a:effectLst/>
                <a:ea typeface="Times New Roman" panose="02020603050405020304" pitchFamily="18" charset="0"/>
                <a:cs typeface="Times New Roman" panose="02020603050405020304" pitchFamily="18" charset="0"/>
              </a:rPr>
              <a:t>Alegerea testului statistic adecvat</a:t>
            </a:r>
            <a:r>
              <a:rPr lang="ro-RO" sz="2000" dirty="0">
                <a:effectLst/>
                <a:ea typeface="Times New Roman" panose="02020603050405020304" pitchFamily="18" charset="0"/>
                <a:cs typeface="Times New Roman" panose="02020603050405020304" pitchFamily="18" charset="0"/>
              </a:rPr>
              <a:t>: În funcție de natura datelor și de tipul de ipoteză, trebuie ales testul corespunzător. De exemplu, dacă se compară două medii, se poate utiliza testul t pentru două mostre independente. Dacă datele nu sunt normale, se pot folosi teste neparametrice, cum ar fi testul Mann-</a:t>
            </a:r>
            <a:r>
              <a:rPr lang="ro-RO" sz="2000" dirty="0" err="1">
                <a:effectLst/>
                <a:ea typeface="Times New Roman" panose="02020603050405020304" pitchFamily="18" charset="0"/>
                <a:cs typeface="Times New Roman" panose="02020603050405020304" pitchFamily="18" charset="0"/>
              </a:rPr>
              <a:t>Whitney</a:t>
            </a:r>
            <a:r>
              <a:rPr lang="ro-RO" sz="2000" dirty="0">
                <a:effectLst/>
                <a:ea typeface="Times New Roman" panose="02020603050405020304" pitchFamily="18" charset="0"/>
                <a:cs typeface="Times New Roman" panose="02020603050405020304" pitchFamily="18" charset="0"/>
              </a:rPr>
              <a:t>.</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000" b="1" dirty="0">
                <a:effectLst/>
                <a:ea typeface="Times New Roman" panose="02020603050405020304" pitchFamily="18" charset="0"/>
                <a:cs typeface="Times New Roman" panose="02020603050405020304" pitchFamily="18" charset="0"/>
              </a:rPr>
              <a:t>Calcularea statisticii de test</a:t>
            </a:r>
            <a:r>
              <a:rPr lang="ro-RO" sz="2000" dirty="0">
                <a:effectLst/>
                <a:ea typeface="Times New Roman" panose="02020603050405020304" pitchFamily="18" charset="0"/>
                <a:cs typeface="Times New Roman" panose="02020603050405020304" pitchFamily="18" charset="0"/>
              </a:rPr>
              <a:t>: Se calculează valoarea statisticii de test (de exemplu, t, z, F, χ²) pe baza datelor din eșantion. Acest pas depinde de tipul de test ales și de formularea ipotezelor.</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000" b="1" dirty="0">
                <a:effectLst/>
                <a:ea typeface="Times New Roman" panose="02020603050405020304" pitchFamily="18" charset="0"/>
                <a:cs typeface="Times New Roman" panose="02020603050405020304" pitchFamily="18" charset="0"/>
              </a:rPr>
              <a:t>Determinarea valorii p și compararea cu α</a:t>
            </a:r>
            <a:r>
              <a:rPr lang="ro-RO" sz="2000" dirty="0">
                <a:effectLst/>
                <a:ea typeface="Times New Roman" panose="02020603050405020304" pitchFamily="18" charset="0"/>
                <a:cs typeface="Times New Roman" panose="02020603050405020304" pitchFamily="18" charset="0"/>
              </a:rPr>
              <a:t>: Calcularea p-valorii și compararea acesteia cu nivelul de semnificație α. Dacă p-valoarea este mai mică decât α, ipoteza nulă este respinsă, indicând că există dovezi semnificative pentru a susține ipoteza alternativă.</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000" b="1" dirty="0">
                <a:effectLst/>
                <a:ea typeface="Times New Roman" panose="02020603050405020304" pitchFamily="18" charset="0"/>
                <a:cs typeface="Times New Roman" panose="02020603050405020304" pitchFamily="18" charset="0"/>
              </a:rPr>
              <a:t>Tragerea concluziilor</a:t>
            </a:r>
            <a:r>
              <a:rPr lang="ro-RO" sz="2000" dirty="0">
                <a:effectLst/>
                <a:ea typeface="Times New Roman" panose="02020603050405020304" pitchFamily="18" charset="0"/>
                <a:cs typeface="Times New Roman" panose="02020603050405020304" pitchFamily="18" charset="0"/>
              </a:rPr>
              <a:t>: În funcție de p-valoare și de rezultatele obținute, se trage concluzia de acceptare sau respingere a ipotezei nule. Este important să se facă o interpretare corectă a rezultatelor și să se explice semnificația acestora în contextul studiului.</a:t>
            </a:r>
            <a:endParaRPr lang="ro-RO" sz="20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ro-RO" sz="2000" b="1" dirty="0">
                <a:effectLst/>
                <a:ea typeface="Times New Roman" panose="02020603050405020304" pitchFamily="18" charset="0"/>
                <a:cs typeface="Times New Roman" panose="02020603050405020304" pitchFamily="18" charset="0"/>
              </a:rPr>
              <a:t>Raportarea rezultatelor</a:t>
            </a:r>
            <a:r>
              <a:rPr lang="ro-RO" sz="2000" dirty="0">
                <a:effectLst/>
                <a:ea typeface="Times New Roman" panose="02020603050405020304" pitchFamily="18" charset="0"/>
                <a:cs typeface="Times New Roman" panose="02020603050405020304" pitchFamily="18" charset="0"/>
              </a:rPr>
              <a:t>: Este esențial ca rezultatele testului să fie raportate clar și complet, incluzând ipoteza testată, valoarea statisticii de test, p-valoarea și concluziile extrase. Aceasta poate include și o discuție despre posibilele erori de tip I și II, precum și despre limita de semnificație aleasă.</a:t>
            </a:r>
            <a:endParaRPr lang="ro-RO" sz="20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D4EA8C5E-F05B-42F3-9601-FF5A8A290D08}"/>
              </a:ext>
            </a:extLst>
          </p:cNvPr>
          <p:cNvSpPr>
            <a:spLocks noGrp="1"/>
          </p:cNvSpPr>
          <p:nvPr>
            <p:ph type="sldNum" sz="quarter" idx="12"/>
          </p:nvPr>
        </p:nvSpPr>
        <p:spPr/>
        <p:txBody>
          <a:bodyPr/>
          <a:lstStyle/>
          <a:p>
            <a:fld id="{3C14D8B6-DA12-4183-AA94-4DCB7F295F89}" type="slidenum">
              <a:rPr lang="ro-RO" smtClean="0"/>
              <a:t>5</a:t>
            </a:fld>
            <a:endParaRPr lang="ro-RO"/>
          </a:p>
        </p:txBody>
      </p:sp>
    </p:spTree>
    <p:extLst>
      <p:ext uri="{BB962C8B-B14F-4D97-AF65-F5344CB8AC3E}">
        <p14:creationId xmlns:p14="http://schemas.microsoft.com/office/powerpoint/2010/main" val="337031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BA3142-FA9B-43C4-B26C-6B8665B2C290}"/>
              </a:ext>
            </a:extLst>
          </p:cNvPr>
          <p:cNvSpPr>
            <a:spLocks noGrp="1"/>
          </p:cNvSpPr>
          <p:nvPr>
            <p:ph idx="1"/>
          </p:nvPr>
        </p:nvSpPr>
        <p:spPr>
          <a:xfrm>
            <a:off x="838200" y="758825"/>
            <a:ext cx="10515600" cy="3470275"/>
          </a:xfrm>
        </p:spPr>
        <p:txBody>
          <a:bodyPr/>
          <a:lstStyle/>
          <a:p>
            <a:pPr marL="0" indent="0">
              <a:lnSpc>
                <a:spcPct val="150000"/>
              </a:lnSpc>
              <a:buNone/>
            </a:pPr>
            <a:r>
              <a:rPr lang="ro-RO" sz="2400" dirty="0">
                <a:effectLst/>
                <a:ea typeface="Times New Roman" panose="02020603050405020304" pitchFamily="18" charset="0"/>
                <a:cs typeface="Times New Roman" panose="02020603050405020304" pitchFamily="18" charset="0"/>
              </a:rPr>
              <a:t>Testarea ipotezelor statistice este un instrument puternic pentru a evalua dovezile din datele eșantionului și pentru a face afirmații despre populații. Formularea ipotezelor corect, alegerea testului adecvat și interpretarea atentă a p-valorii și nivelului de semnificație sunt esențiale pentru a obține rezultate valide și semnificative din analizele statistice. Prin urmarea etapelor corecte în procesul de testare a ipotezelor, </a:t>
            </a:r>
            <a:r>
              <a:rPr lang="en-US" sz="2400" dirty="0">
                <a:effectLst/>
                <a:ea typeface="Times New Roman" panose="02020603050405020304" pitchFamily="18" charset="0"/>
                <a:cs typeface="Times New Roman" panose="02020603050405020304" pitchFamily="18" charset="0"/>
              </a:rPr>
              <a:t>pot fi </a:t>
            </a:r>
            <a:r>
              <a:rPr lang="en-US" sz="2400" dirty="0" err="1">
                <a:effectLst/>
                <a:ea typeface="Times New Roman" panose="02020603050405020304" pitchFamily="18" charset="0"/>
                <a:cs typeface="Times New Roman" panose="02020603050405020304" pitchFamily="18" charset="0"/>
              </a:rPr>
              <a:t>luate</a:t>
            </a:r>
            <a:r>
              <a:rPr lang="en-US" sz="2400" dirty="0">
                <a:effectLst/>
                <a:ea typeface="Times New Roman" panose="02020603050405020304" pitchFamily="18" charset="0"/>
                <a:cs typeface="Times New Roman" panose="02020603050405020304" pitchFamily="18" charset="0"/>
              </a:rPr>
              <a:t> </a:t>
            </a:r>
            <a:r>
              <a:rPr lang="ro-RO" sz="2400" dirty="0">
                <a:effectLst/>
                <a:ea typeface="Times New Roman" panose="02020603050405020304" pitchFamily="18" charset="0"/>
                <a:cs typeface="Times New Roman" panose="02020603050405020304" pitchFamily="18" charset="0"/>
              </a:rPr>
              <a:t>decizii </a:t>
            </a:r>
            <a:r>
              <a:rPr lang="en-US" sz="2400" dirty="0" err="1">
                <a:effectLst/>
                <a:ea typeface="Times New Roman" panose="02020603050405020304" pitchFamily="18" charset="0"/>
                <a:cs typeface="Times New Roman" panose="02020603050405020304" pitchFamily="18" charset="0"/>
              </a:rPr>
              <a:t>corecte</a:t>
            </a:r>
            <a:r>
              <a:rPr lang="en-US" sz="2400" dirty="0">
                <a:effectLst/>
                <a:ea typeface="Times New Roman" panose="02020603050405020304" pitchFamily="18" charset="0"/>
                <a:cs typeface="Times New Roman" panose="02020603050405020304" pitchFamily="18" charset="0"/>
              </a:rPr>
              <a:t>. </a:t>
            </a:r>
            <a:endParaRPr lang="ro-RO" sz="24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251467-E3AF-453B-BADD-E869853C0195}"/>
              </a:ext>
            </a:extLst>
          </p:cNvPr>
          <p:cNvSpPr>
            <a:spLocks noGrp="1"/>
          </p:cNvSpPr>
          <p:nvPr>
            <p:ph type="sldNum" sz="quarter" idx="12"/>
          </p:nvPr>
        </p:nvSpPr>
        <p:spPr/>
        <p:txBody>
          <a:bodyPr/>
          <a:lstStyle/>
          <a:p>
            <a:fld id="{3C14D8B6-DA12-4183-AA94-4DCB7F295F89}" type="slidenum">
              <a:rPr lang="ro-RO" smtClean="0"/>
              <a:t>6</a:t>
            </a:fld>
            <a:endParaRPr lang="ro-RO"/>
          </a:p>
        </p:txBody>
      </p:sp>
    </p:spTree>
    <p:extLst>
      <p:ext uri="{BB962C8B-B14F-4D97-AF65-F5344CB8AC3E}">
        <p14:creationId xmlns:p14="http://schemas.microsoft.com/office/powerpoint/2010/main" val="318939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F133-EF24-4D4B-8854-E73993CE9588}"/>
              </a:ext>
            </a:extLst>
          </p:cNvPr>
          <p:cNvSpPr>
            <a:spLocks noGrp="1"/>
          </p:cNvSpPr>
          <p:nvPr>
            <p:ph type="title"/>
          </p:nvPr>
        </p:nvSpPr>
        <p:spPr>
          <a:xfrm>
            <a:off x="838200" y="365125"/>
            <a:ext cx="10515600" cy="930275"/>
          </a:xfrm>
        </p:spPr>
        <p:txBody>
          <a:bodyPr/>
          <a:lstStyle/>
          <a:p>
            <a:pPr algn="ctr"/>
            <a:r>
              <a:rPr lang="ro-RO" sz="3600" b="1" dirty="0">
                <a:solidFill>
                  <a:srgbClr val="004274"/>
                </a:solidFill>
                <a:latin typeface="+mn-lt"/>
              </a:rPr>
              <a:t>Teste Statistice Parametrice</a:t>
            </a:r>
          </a:p>
        </p:txBody>
      </p:sp>
      <p:sp>
        <p:nvSpPr>
          <p:cNvPr id="3" name="Content Placeholder 2">
            <a:extLst>
              <a:ext uri="{FF2B5EF4-FFF2-40B4-BE49-F238E27FC236}">
                <a16:creationId xmlns:a16="http://schemas.microsoft.com/office/drawing/2014/main" id="{D7A89346-20EB-47AD-87D2-B38076D920DF}"/>
              </a:ext>
            </a:extLst>
          </p:cNvPr>
          <p:cNvSpPr>
            <a:spLocks noGrp="1"/>
          </p:cNvSpPr>
          <p:nvPr>
            <p:ph idx="1"/>
          </p:nvPr>
        </p:nvSpPr>
        <p:spPr>
          <a:xfrm>
            <a:off x="838200" y="1295400"/>
            <a:ext cx="10515600" cy="4881563"/>
          </a:xfrm>
        </p:spPr>
        <p:txBody>
          <a:bodyPr>
            <a:normAutofit fontScale="92500"/>
          </a:bodyPr>
          <a:lstStyle/>
          <a:p>
            <a:pPr marL="0" indent="0">
              <a:lnSpc>
                <a:spcPct val="150000"/>
              </a:lnSpc>
              <a:buNone/>
            </a:pPr>
            <a:r>
              <a:rPr lang="ro-RO" sz="2400" dirty="0">
                <a:effectLst/>
                <a:ea typeface="Times New Roman" panose="02020603050405020304" pitchFamily="18" charset="0"/>
                <a:cs typeface="Times New Roman" panose="02020603050405020304" pitchFamily="18" charset="0"/>
              </a:rPr>
              <a:t>Testele statistice parametrice sunt tehnici utilizate pentru a analiza datele care urmează distribuții specifice, în special distribuția normală. Aceste teste presupun că datele din eșantion respectă anumite condiții sau „ipoteze parametrice”, de exemplu, normalitatea distribuției și variabilitatea uniformă (adică, varianța constantă) între grupuri. Testele parametrice sunt adesea utilizate pentru a compara medii sau a analiza relații între variabile, iar principalele exemple includ testul t-Student pentru eșantioane unice și independente, precum și analiza varianței (ANOVA). Aceste teste sunt esențiale în cercetarea științifică și aplicațiile practice, oferind informații valoroase despre diferențele sau relațiile dintre grupuri sau tratamente.</a:t>
            </a:r>
            <a:endParaRPr lang="ro-RO" sz="2400" dirty="0">
              <a:effectLst/>
              <a:ea typeface="Calibri" panose="020F0502020204030204" pitchFamily="34" charset="0"/>
              <a:cs typeface="Times New Roman" panose="02020603050405020304" pitchFamily="18" charset="0"/>
            </a:endParaRPr>
          </a:p>
          <a:p>
            <a:pPr marL="0" indent="0">
              <a:buNone/>
            </a:pPr>
            <a:endParaRPr lang="ro-RO" dirty="0"/>
          </a:p>
        </p:txBody>
      </p:sp>
      <p:sp>
        <p:nvSpPr>
          <p:cNvPr id="4" name="Slide Number Placeholder 3">
            <a:extLst>
              <a:ext uri="{FF2B5EF4-FFF2-40B4-BE49-F238E27FC236}">
                <a16:creationId xmlns:a16="http://schemas.microsoft.com/office/drawing/2014/main" id="{80F1B91D-BEED-42F6-AA63-9251B5BBBA29}"/>
              </a:ext>
            </a:extLst>
          </p:cNvPr>
          <p:cNvSpPr>
            <a:spLocks noGrp="1"/>
          </p:cNvSpPr>
          <p:nvPr>
            <p:ph type="sldNum" sz="quarter" idx="12"/>
          </p:nvPr>
        </p:nvSpPr>
        <p:spPr/>
        <p:txBody>
          <a:bodyPr/>
          <a:lstStyle/>
          <a:p>
            <a:fld id="{3C14D8B6-DA12-4183-AA94-4DCB7F295F89}" type="slidenum">
              <a:rPr lang="ro-RO" smtClean="0"/>
              <a:t>7</a:t>
            </a:fld>
            <a:endParaRPr lang="ro-RO"/>
          </a:p>
        </p:txBody>
      </p:sp>
    </p:spTree>
    <p:extLst>
      <p:ext uri="{BB962C8B-B14F-4D97-AF65-F5344CB8AC3E}">
        <p14:creationId xmlns:p14="http://schemas.microsoft.com/office/powerpoint/2010/main" val="2292604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D939C-6526-4FCE-A436-CC73D7D71FAA}"/>
              </a:ext>
            </a:extLst>
          </p:cNvPr>
          <p:cNvSpPr>
            <a:spLocks noGrp="1"/>
          </p:cNvSpPr>
          <p:nvPr>
            <p:ph type="title"/>
          </p:nvPr>
        </p:nvSpPr>
        <p:spPr>
          <a:xfrm>
            <a:off x="838200" y="365126"/>
            <a:ext cx="10515600" cy="920750"/>
          </a:xfrm>
        </p:spPr>
        <p:txBody>
          <a:bodyPr>
            <a:normAutofit/>
          </a:bodyPr>
          <a:lstStyle/>
          <a:p>
            <a:pPr algn="ctr"/>
            <a:r>
              <a:rPr lang="ro-RO" sz="3200" b="1" dirty="0">
                <a:solidFill>
                  <a:srgbClr val="004274"/>
                </a:solidFill>
                <a:latin typeface="+mn-lt"/>
              </a:rPr>
              <a:t>Testul t-Student</a:t>
            </a:r>
          </a:p>
        </p:txBody>
      </p:sp>
      <p:sp>
        <p:nvSpPr>
          <p:cNvPr id="3" name="Content Placeholder 2">
            <a:extLst>
              <a:ext uri="{FF2B5EF4-FFF2-40B4-BE49-F238E27FC236}">
                <a16:creationId xmlns:a16="http://schemas.microsoft.com/office/drawing/2014/main" id="{53559D2C-925F-413B-AD3E-C5E833E003EC}"/>
              </a:ext>
            </a:extLst>
          </p:cNvPr>
          <p:cNvSpPr>
            <a:spLocks noGrp="1"/>
          </p:cNvSpPr>
          <p:nvPr>
            <p:ph idx="1"/>
          </p:nvPr>
        </p:nvSpPr>
        <p:spPr>
          <a:xfrm>
            <a:off x="838200" y="1285876"/>
            <a:ext cx="10515600" cy="2971799"/>
          </a:xfrm>
        </p:spPr>
        <p:txBody>
          <a:bodyPr/>
          <a:lstStyle/>
          <a:p>
            <a:pPr marL="0" indent="0">
              <a:lnSpc>
                <a:spcPct val="150000"/>
              </a:lnSpc>
              <a:buNone/>
            </a:pPr>
            <a:r>
              <a:rPr lang="ro-RO" sz="2400" dirty="0">
                <a:effectLst/>
                <a:ea typeface="Times New Roman" panose="02020603050405020304" pitchFamily="18" charset="0"/>
                <a:cs typeface="Times New Roman" panose="02020603050405020304" pitchFamily="18" charset="0"/>
              </a:rPr>
              <a:t>Testul t-Student este unul dintre cele mai comune teste statistice parametrice și se utilizează pentru a compara mediile a două grupuri </a:t>
            </a:r>
            <a:r>
              <a:rPr lang="en-US" sz="2400" dirty="0">
                <a:effectLst/>
                <a:ea typeface="Times New Roman" panose="02020603050405020304" pitchFamily="18" charset="0"/>
                <a:cs typeface="Times New Roman" panose="02020603050405020304" pitchFamily="18" charset="0"/>
              </a:rPr>
              <a:t>(e</a:t>
            </a:r>
            <a:r>
              <a:rPr lang="ro-RO" sz="2400" dirty="0" err="1">
                <a:effectLst/>
                <a:ea typeface="Times New Roman" panose="02020603050405020304" pitchFamily="18" charset="0"/>
                <a:cs typeface="Times New Roman" panose="02020603050405020304" pitchFamily="18" charset="0"/>
              </a:rPr>
              <a:t>șantioane</a:t>
            </a:r>
            <a:r>
              <a:rPr lang="ro-RO" sz="2400" dirty="0">
                <a:effectLst/>
                <a:ea typeface="Times New Roman" panose="02020603050405020304" pitchFamily="18" charset="0"/>
                <a:cs typeface="Times New Roman" panose="02020603050405020304" pitchFamily="18" charset="0"/>
              </a:rPr>
              <a:t>) sau pentru a testa dacă media unui eșantion diferă semnificativ de o valoare de referință. Acesta presupune că datele sunt distribuite normal și sunt obținute din populații cu varianțe egale (pentru testele de eșantioane independente).</a:t>
            </a:r>
            <a:endParaRPr lang="ro-RO" sz="2400" dirty="0">
              <a:effectLst/>
              <a:ea typeface="Calibri" panose="020F0502020204030204" pitchFamily="34" charset="0"/>
              <a:cs typeface="Times New Roman" panose="02020603050405020304" pitchFamily="18" charset="0"/>
            </a:endParaRPr>
          </a:p>
          <a:p>
            <a:endParaRPr lang="ro-RO" dirty="0"/>
          </a:p>
        </p:txBody>
      </p:sp>
      <p:sp>
        <p:nvSpPr>
          <p:cNvPr id="4" name="Slide Number Placeholder 3">
            <a:extLst>
              <a:ext uri="{FF2B5EF4-FFF2-40B4-BE49-F238E27FC236}">
                <a16:creationId xmlns:a16="http://schemas.microsoft.com/office/drawing/2014/main" id="{1B88741D-EFBB-4DCC-8C06-D2949D68C0D7}"/>
              </a:ext>
            </a:extLst>
          </p:cNvPr>
          <p:cNvSpPr>
            <a:spLocks noGrp="1"/>
          </p:cNvSpPr>
          <p:nvPr>
            <p:ph type="sldNum" sz="quarter" idx="12"/>
          </p:nvPr>
        </p:nvSpPr>
        <p:spPr/>
        <p:txBody>
          <a:bodyPr/>
          <a:lstStyle/>
          <a:p>
            <a:fld id="{3C14D8B6-DA12-4183-AA94-4DCB7F295F89}" type="slidenum">
              <a:rPr lang="ro-RO" smtClean="0"/>
              <a:t>8</a:t>
            </a:fld>
            <a:endParaRPr lang="ro-RO"/>
          </a:p>
        </p:txBody>
      </p:sp>
    </p:spTree>
    <p:extLst>
      <p:ext uri="{BB962C8B-B14F-4D97-AF65-F5344CB8AC3E}">
        <p14:creationId xmlns:p14="http://schemas.microsoft.com/office/powerpoint/2010/main" val="1051765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539EF-7569-4657-8366-58822730BB81}"/>
              </a:ext>
            </a:extLst>
          </p:cNvPr>
          <p:cNvSpPr>
            <a:spLocks noGrp="1"/>
          </p:cNvSpPr>
          <p:nvPr>
            <p:ph type="title"/>
          </p:nvPr>
        </p:nvSpPr>
        <p:spPr>
          <a:xfrm>
            <a:off x="838200" y="365125"/>
            <a:ext cx="10515600" cy="987425"/>
          </a:xfrm>
        </p:spPr>
        <p:txBody>
          <a:bodyPr/>
          <a:lstStyle/>
          <a:p>
            <a:pPr algn="ctr"/>
            <a:r>
              <a:rPr lang="ro-RO" sz="3200" b="1" dirty="0">
                <a:solidFill>
                  <a:srgbClr val="004274"/>
                </a:solidFill>
                <a:latin typeface="+mn-lt"/>
              </a:rPr>
              <a:t>Testul t-Student pentru eșantioane unice</a:t>
            </a:r>
          </a:p>
        </p:txBody>
      </p:sp>
      <p:sp>
        <p:nvSpPr>
          <p:cNvPr id="3" name="Content Placeholder 2">
            <a:extLst>
              <a:ext uri="{FF2B5EF4-FFF2-40B4-BE49-F238E27FC236}">
                <a16:creationId xmlns:a16="http://schemas.microsoft.com/office/drawing/2014/main" id="{D79CB73E-ACF7-43A8-9499-4D3EFFFF8E25}"/>
              </a:ext>
            </a:extLst>
          </p:cNvPr>
          <p:cNvSpPr>
            <a:spLocks noGrp="1"/>
          </p:cNvSpPr>
          <p:nvPr>
            <p:ph idx="1"/>
          </p:nvPr>
        </p:nvSpPr>
        <p:spPr>
          <a:xfrm>
            <a:off x="771524" y="1460500"/>
            <a:ext cx="11077575" cy="3149600"/>
          </a:xfrm>
        </p:spPr>
        <p:txBody>
          <a:bodyPr/>
          <a:lstStyle/>
          <a:p>
            <a:pPr marL="0" indent="0">
              <a:lnSpc>
                <a:spcPct val="107000"/>
              </a:lnSpc>
              <a:spcAft>
                <a:spcPts val="800"/>
              </a:spcAft>
              <a:buNone/>
            </a:pPr>
            <a:r>
              <a:rPr lang="ro-RO" sz="2400" dirty="0">
                <a:effectLst/>
                <a:ea typeface="Times New Roman" panose="02020603050405020304" pitchFamily="18" charset="0"/>
                <a:cs typeface="Times New Roman" panose="02020603050405020304" pitchFamily="18" charset="0"/>
              </a:rPr>
              <a:t>Este utilizat pentru a testa ipoteza că media unui eșantion se aliniază cu o valoare cunoscută sau ipotetică a populației. De exemplu, dacă dorim să testăm dacă concentrația de azot de amoniu într-un râu este mai mare decât o valoare de referință (precum limita maximă admisibilă), putem folosi un test t pentru o singură medie.</a:t>
            </a:r>
            <a:endParaRPr lang="ro-RO" sz="24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Ipoteza nulă (H₀)</a:t>
            </a:r>
            <a:r>
              <a:rPr lang="ro-RO" sz="2400" dirty="0">
                <a:effectLst/>
                <a:ea typeface="Times New Roman" panose="02020603050405020304" pitchFamily="18" charset="0"/>
                <a:cs typeface="Times New Roman" panose="02020603050405020304" pitchFamily="18" charset="0"/>
              </a:rPr>
              <a:t>: Media eșantionului este egală cu valoarea de referință.</a:t>
            </a:r>
            <a:endParaRPr lang="ro-RO" sz="24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o-RO" sz="2400" b="1" dirty="0">
                <a:effectLst/>
                <a:ea typeface="Times New Roman" panose="02020603050405020304" pitchFamily="18" charset="0"/>
                <a:cs typeface="Times New Roman" panose="02020603050405020304" pitchFamily="18" charset="0"/>
              </a:rPr>
              <a:t>Ipoteza alternativă (H₁)</a:t>
            </a:r>
            <a:r>
              <a:rPr lang="ro-RO" sz="2400" dirty="0">
                <a:effectLst/>
                <a:ea typeface="Times New Roman" panose="02020603050405020304" pitchFamily="18" charset="0"/>
                <a:cs typeface="Times New Roman" panose="02020603050405020304" pitchFamily="18" charset="0"/>
              </a:rPr>
              <a:t>: Media eșantionului este diferită de valoarea de referință.</a:t>
            </a:r>
            <a:endParaRPr lang="ro-RO" sz="24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756A9EA-F766-41AE-9247-33329419360E}"/>
              </a:ext>
            </a:extLst>
          </p:cNvPr>
          <p:cNvSpPr>
            <a:spLocks noGrp="1"/>
          </p:cNvSpPr>
          <p:nvPr>
            <p:ph type="sldNum" sz="quarter" idx="12"/>
          </p:nvPr>
        </p:nvSpPr>
        <p:spPr/>
        <p:txBody>
          <a:bodyPr/>
          <a:lstStyle/>
          <a:p>
            <a:fld id="{3C14D8B6-DA12-4183-AA94-4DCB7F295F89}" type="slidenum">
              <a:rPr lang="ro-RO" smtClean="0"/>
              <a:t>9</a:t>
            </a:fld>
            <a:endParaRPr lang="ro-RO"/>
          </a:p>
        </p:txBody>
      </p:sp>
    </p:spTree>
    <p:extLst>
      <p:ext uri="{BB962C8B-B14F-4D97-AF65-F5344CB8AC3E}">
        <p14:creationId xmlns:p14="http://schemas.microsoft.com/office/powerpoint/2010/main" val="3843162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10572</TotalTime>
  <Words>4430</Words>
  <Application>Microsoft Office PowerPoint</Application>
  <PresentationFormat>Widescreen</PresentationFormat>
  <Paragraphs>280</Paragraphs>
  <Slides>47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Arial</vt:lpstr>
      <vt:lpstr>Calibri</vt:lpstr>
      <vt:lpstr>Calibri Light</vt:lpstr>
      <vt:lpstr>Cambria Math</vt:lpstr>
      <vt:lpstr>Courier New</vt:lpstr>
      <vt:lpstr>Symbol</vt:lpstr>
      <vt:lpstr>Times New Roman</vt:lpstr>
      <vt:lpstr>Office Theme</vt:lpstr>
      <vt:lpstr>Analiza statistică și vizualizarea datelor</vt:lpstr>
      <vt:lpstr>PowerPoint Presentation</vt:lpstr>
      <vt:lpstr>Formularea ipotezelor nulă și alternativă</vt:lpstr>
      <vt:lpstr>Nivelul de semnificație și p-valoarea</vt:lpstr>
      <vt:lpstr>Etapele testării ipotezelor</vt:lpstr>
      <vt:lpstr>PowerPoint Presentation</vt:lpstr>
      <vt:lpstr>Teste Statistice Parametrice</vt:lpstr>
      <vt:lpstr>Testul t-Student</vt:lpstr>
      <vt:lpstr>Testul t-Student pentru eșantioane unice</vt:lpstr>
      <vt:lpstr>Testul t-Student pentru eșantioane independente</vt:lpstr>
      <vt:lpstr>Testul ANOVA (Analiza Varianței)</vt:lpstr>
      <vt:lpstr>PowerPoint Presentation</vt:lpstr>
      <vt:lpstr>Formula ANOVA</vt:lpstr>
      <vt:lpstr>PowerPoint Presentation</vt:lpstr>
      <vt:lpstr>Aplicarea Testului ANOVA la Concentrațiile Azotului de Amoniu</vt:lpstr>
      <vt:lpstr>Ipoteze</vt:lpstr>
      <vt:lpstr>Pași pentru aplicarea testului ANOVA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Teste Statistice Neparametrice</vt:lpstr>
      <vt:lpstr>Testul Wilcoxon pentru eșantioane pereche</vt:lpstr>
      <vt:lpstr>Pași pentru aplicarea testului Wilcoxon:</vt:lpstr>
      <vt:lpstr>Testul Mann-Whitney pentru eșantioane independente</vt:lpstr>
      <vt:lpstr>Pași pentru aplicarea testului Mann-Whitney:</vt:lpstr>
      <vt:lpstr>Testul Chi-pătrat pentru Independență</vt:lpstr>
      <vt:lpstr>Statistica testului χ2 (chi-pătrat) Pearson</vt:lpstr>
      <vt:lpstr> Implementarea în limbajul R </vt:lpstr>
      <vt:lpstr>Concluzie</vt:lpstr>
      <vt:lpstr>APLICAREA TESTULUI ANOVA ȘI TESTULUI WILCOXON LA EVALUAREA CONCENTRAȚIILOR DE AZOT DE AMONIU ÎN RÂUL PRUT</vt:lpstr>
      <vt:lpstr>Aplicarea testului ANOVA</vt:lpstr>
      <vt:lpstr>PowerPoint Presentation</vt:lpstr>
      <vt:lpstr>PowerPoint Presentation</vt:lpstr>
      <vt:lpstr>PowerPoint Presentation</vt:lpstr>
      <vt:lpstr>Aplicarea testului Wilcoxon</vt:lpstr>
      <vt:lpstr>PowerPoint Presentation</vt:lpstr>
      <vt:lpstr>PowerPoint Presentation</vt:lpstr>
      <vt:lpstr>PowerPoint Presentation</vt:lpstr>
      <vt:lpstr>PowerPoint Presentation</vt:lpstr>
      <vt:lpstr>PowerPoint Presentation</vt:lpstr>
      <vt:lpstr>PowerPoint Presentation</vt:lpstr>
      <vt:lpstr>CONCLUZII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Analiza statistică a datelor</dc:title>
  <dc:creator>Galina Marusic</dc:creator>
  <cp:lastModifiedBy>Galina Marusic</cp:lastModifiedBy>
  <cp:revision>236</cp:revision>
  <dcterms:created xsi:type="dcterms:W3CDTF">2021-01-29T19:26:06Z</dcterms:created>
  <dcterms:modified xsi:type="dcterms:W3CDTF">2025-04-15T18:19:13Z</dcterms:modified>
</cp:coreProperties>
</file>