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1"/>
    <p:sldMasterId id="2147483728" r:id="rId2"/>
    <p:sldMasterId id="2147483729" r:id="rId3"/>
  </p:sldMasterIdLst>
  <p:notesMasterIdLst>
    <p:notesMasterId r:id="rId18"/>
  </p:notesMasterIdLst>
  <p:sldIdLst>
    <p:sldId id="318" r:id="rId4"/>
    <p:sldId id="262" r:id="rId5"/>
    <p:sldId id="312" r:id="rId6"/>
    <p:sldId id="263" r:id="rId7"/>
    <p:sldId id="260" r:id="rId8"/>
    <p:sldId id="261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ammersmith One" panose="020B0604020202020204" charset="0"/>
      <p:regular r:id="rId23"/>
    </p:embeddedFont>
    <p:embeddedFont>
      <p:font typeface="Manjari" panose="020B0604020202020204" charset="0"/>
      <p:regular r:id="rId24"/>
      <p:bold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F57F0-45D8-CFC8-DFD2-2212E5824243}" v="42" dt="2023-11-28T17:08:28.943"/>
    <p1510:client id="{89F558EB-7CD9-E791-39D8-BFD2A95611CC}" v="1776" dt="2023-11-30T13:27:03.587"/>
  </p1510:revLst>
</p1510:revInfo>
</file>

<file path=ppt/tableStyles.xml><?xml version="1.0" encoding="utf-8"?>
<a:tblStyleLst xmlns:a="http://schemas.openxmlformats.org/drawingml/2006/main" def="{BB25F1C1-7D83-4305-9D94-BB9E1B193EF0}">
  <a:tblStyle styleId="{BB25F1C1-7D83-4305-9D94-BB9E1B193E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C68893-A276-4C1A-B09F-2ED5238DC0AD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546BDE7-113A-4945-8522-B194E50E8854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0E165E-EE2E-4488-A8AD-5F53FBADF804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EF6E31-32E9-4139-9BD1-435E9EEAF683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39AE1B-2CFA-454A-9EAD-D149ECD87A63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Google Shape;2904;gc6fa47cb4f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5" name="Google Shape;2905;gc6fa47cb4f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10363c24f6e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9" name="Google Shape;2919;g10363c24f6e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10363c24f6e_1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4" name="Google Shape;2934;g10363c24f6e_1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c6a01074ef_0_19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c6a01074ef_0_19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c6fa47cb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c6fa47cb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gc6a01074ef_0_2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4" name="Google Shape;2824;gc6a01074ef_0_2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gc6a01074ef_0_2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1" name="Google Shape;2831;gc6a01074ef_0_2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c6a01074ef_0_2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c6a01074ef_0_2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10363c24f6e_1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2" name="Google Shape;2862;g10363c24f6e_1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41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0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11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25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24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35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92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99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6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7" name="Google Shape;1507;p61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6795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80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38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3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73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30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2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7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9" name="Google Shape;1989;p7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7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93" name="Google Shape;1993;p7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8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99" name="Google Shape;1999;p8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60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76" y="789553"/>
            <a:ext cx="6711810" cy="43434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Analiza statistică și vizualizarea datelor</a:t>
            </a:r>
            <a:endParaRPr lang="en-US" sz="2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51" y="1815667"/>
            <a:ext cx="7457605" cy="310994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o-RO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Prelegere nr. 7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" sz="2600" b="1" dirty="0">
                <a:solidFill>
                  <a:srgbClr val="004274"/>
                </a:solidFill>
              </a:rPr>
              <a:t>Regresie liniar</a:t>
            </a:r>
            <a:r>
              <a:rPr lang="ro-RO" sz="2600" b="1" dirty="0">
                <a:solidFill>
                  <a:srgbClr val="004274"/>
                </a:solidFill>
              </a:rPr>
              <a:t>ă</a:t>
            </a:r>
            <a:r>
              <a:rPr lang="en" sz="2600" b="1" dirty="0">
                <a:solidFill>
                  <a:srgbClr val="004274"/>
                </a:solidFill>
              </a:rPr>
              <a:t> multipl</a:t>
            </a:r>
            <a:r>
              <a:rPr lang="ro-RO" sz="2600" b="1" dirty="0">
                <a:solidFill>
                  <a:srgbClr val="004274"/>
                </a:solidFill>
              </a:rPr>
              <a:t>ă</a:t>
            </a:r>
          </a:p>
          <a:p>
            <a:endParaRPr lang="ro-RO" sz="2400" b="1" dirty="0">
              <a:solidFill>
                <a:srgbClr val="004274"/>
              </a:solidFill>
            </a:endParaRPr>
          </a:p>
          <a:p>
            <a:pPr algn="r"/>
            <a:endParaRPr lang="ro-RO" sz="2100" b="1" dirty="0">
              <a:solidFill>
                <a:srgbClr val="004274"/>
              </a:solidFill>
            </a:endParaRPr>
          </a:p>
          <a:p>
            <a:pPr algn="r"/>
            <a:endParaRPr lang="ru-RU" sz="2100" b="1" dirty="0">
              <a:solidFill>
                <a:srgbClr val="004274"/>
              </a:solidFill>
            </a:endParaRPr>
          </a:p>
          <a:p>
            <a:pPr algn="ctr"/>
            <a:r>
              <a:rPr lang="ro-RO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Titularul cursului </a:t>
            </a:r>
            <a:r>
              <a:rPr lang="en-US" sz="2200" b="1" dirty="0">
                <a:solidFill>
                  <a:srgbClr val="004274"/>
                </a:solidFill>
              </a:rPr>
              <a:t>conf. univ. dr. Galina Marusic</a:t>
            </a:r>
            <a:endParaRPr lang="ro-RO" sz="2200" b="1" dirty="0">
              <a:solidFill>
                <a:srgbClr val="004274"/>
              </a:solidFill>
            </a:endParaRPr>
          </a:p>
          <a:p>
            <a:pPr algn="ctr" defTabSz="514350">
              <a:lnSpc>
                <a:spcPct val="130000"/>
              </a:lnSpc>
              <a:spcBef>
                <a:spcPct val="0"/>
              </a:spcBef>
            </a:pPr>
            <a:endParaRPr lang="ro-RO" sz="2200" b="1" dirty="0"/>
          </a:p>
          <a:p>
            <a:pPr algn="ctr" defTabSz="514350">
              <a:lnSpc>
                <a:spcPct val="130000"/>
              </a:lnSpc>
              <a:spcBef>
                <a:spcPct val="0"/>
              </a:spcBef>
            </a:pPr>
            <a:r>
              <a: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</a:t>
            </a:r>
            <a:r>
              <a:rPr lang="ro-RO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șinău</a:t>
            </a:r>
            <a:r>
              <a:rPr lang="ro-RO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2025</a:t>
            </a:r>
            <a:endParaRPr lang="ru-RU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endParaRPr lang="ro-RO" sz="2100" b="1" dirty="0">
              <a:solidFill>
                <a:srgbClr val="004274"/>
              </a:solidFill>
            </a:endParaRPr>
          </a:p>
          <a:p>
            <a:pPr algn="r"/>
            <a:endParaRPr lang="en-US" sz="2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B9AE-472B-4E60-876C-83F7FA7DEA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17885"/>
            <a:ext cx="1899285" cy="4343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71D50-8D64-4151-8117-A41DEBBF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66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38"/>
          <p:cNvSpPr txBox="1">
            <a:spLocks noGrp="1"/>
          </p:cNvSpPr>
          <p:nvPr>
            <p:ph type="title"/>
          </p:nvPr>
        </p:nvSpPr>
        <p:spPr>
          <a:xfrm>
            <a:off x="713250" y="130118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Codul</a:t>
            </a:r>
            <a:r>
              <a:rPr lang="en" dirty="0"/>
              <a:t> in </a:t>
            </a:r>
            <a:r>
              <a:rPr lang="en" dirty="0" err="1"/>
              <a:t>limbajul</a:t>
            </a:r>
            <a:r>
              <a:rPr lang="en" dirty="0"/>
              <a:t> R</a:t>
            </a:r>
            <a:endParaRPr lang="en-US" dirty="0"/>
          </a:p>
        </p:txBody>
      </p:sp>
      <p:pic>
        <p:nvPicPr>
          <p:cNvPr id="2" name="Picture 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FBB7F53-A9D2-936E-0D19-B441DC52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96" y="750722"/>
            <a:ext cx="5975008" cy="3464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p140"/>
          <p:cNvSpPr txBox="1">
            <a:spLocks noGrp="1"/>
          </p:cNvSpPr>
          <p:nvPr>
            <p:ph type="title"/>
          </p:nvPr>
        </p:nvSpPr>
        <p:spPr>
          <a:xfrm>
            <a:off x="713250" y="25865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Coeficientii</a:t>
            </a:r>
            <a:r>
              <a:rPr lang="en" dirty="0"/>
              <a:t> </a:t>
            </a:r>
            <a:r>
              <a:rPr lang="en" dirty="0" err="1"/>
              <a:t>estimati</a:t>
            </a:r>
            <a:endParaRPr lang="en-US" dirty="0" err="1"/>
          </a:p>
        </p:txBody>
      </p:sp>
      <p:sp>
        <p:nvSpPr>
          <p:cNvPr id="2909" name="Google Shape;2909;p140"/>
          <p:cNvSpPr txBox="1"/>
          <p:nvPr/>
        </p:nvSpPr>
        <p:spPr>
          <a:xfrm>
            <a:off x="1207650" y="1630325"/>
            <a:ext cx="29574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rPr>
              <a:t>3. </a:t>
            </a:r>
            <a:r>
              <a:rPr lang="en" sz="1600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rPr>
              <a:t>    Describe Venus:</a:t>
            </a:r>
            <a:endParaRPr sz="16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cxnSp>
        <p:nvCxnSpPr>
          <p:cNvPr id="2911" name="Google Shape;2911;p140"/>
          <p:cNvCxnSpPr/>
          <p:nvPr/>
        </p:nvCxnSpPr>
        <p:spPr>
          <a:xfrm>
            <a:off x="3770550" y="1945775"/>
            <a:ext cx="4035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2" name="Google Shape;2912;p140"/>
          <p:cNvCxnSpPr/>
          <p:nvPr/>
        </p:nvCxnSpPr>
        <p:spPr>
          <a:xfrm>
            <a:off x="3770550" y="2185900"/>
            <a:ext cx="4057500" cy="1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3" name="Google Shape;2913;p140"/>
          <p:cNvCxnSpPr/>
          <p:nvPr/>
        </p:nvCxnSpPr>
        <p:spPr>
          <a:xfrm>
            <a:off x="3770550" y="2427225"/>
            <a:ext cx="4057500" cy="1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0640BA59-2FC3-4225-036F-F29B788F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56" y="1052547"/>
            <a:ext cx="5917586" cy="30049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141"/>
          <p:cNvSpPr txBox="1">
            <a:spLocks noGrp="1"/>
          </p:cNvSpPr>
          <p:nvPr>
            <p:ph type="title"/>
          </p:nvPr>
        </p:nvSpPr>
        <p:spPr>
          <a:xfrm>
            <a:off x="777544" y="207114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Codul</a:t>
            </a:r>
            <a:r>
              <a:rPr lang="en" dirty="0"/>
              <a:t> </a:t>
            </a:r>
            <a:r>
              <a:rPr lang="en" dirty="0" err="1"/>
              <a:t>pentru</a:t>
            </a:r>
            <a:r>
              <a:rPr lang="en" dirty="0"/>
              <a:t> </a:t>
            </a:r>
            <a:r>
              <a:rPr lang="en" dirty="0" err="1"/>
              <a:t>grafic</a:t>
            </a:r>
          </a:p>
        </p:txBody>
      </p:sp>
      <p:sp>
        <p:nvSpPr>
          <p:cNvPr id="2926" name="Google Shape;2926;p141"/>
          <p:cNvSpPr/>
          <p:nvPr/>
        </p:nvSpPr>
        <p:spPr>
          <a:xfrm>
            <a:off x="1970493" y="2857800"/>
            <a:ext cx="252012" cy="232416"/>
          </a:xfrm>
          <a:custGeom>
            <a:avLst/>
            <a:gdLst/>
            <a:ahLst/>
            <a:cxnLst/>
            <a:rect l="l" t="t" r="r" b="b"/>
            <a:pathLst>
              <a:path w="19393" h="17885" extrusionOk="0">
                <a:moveTo>
                  <a:pt x="8404" y="1"/>
                </a:moveTo>
                <a:cubicBezTo>
                  <a:pt x="7772" y="1"/>
                  <a:pt x="7139" y="81"/>
                  <a:pt x="6536" y="254"/>
                </a:cubicBezTo>
                <a:cubicBezTo>
                  <a:pt x="5380" y="527"/>
                  <a:pt x="4286" y="1074"/>
                  <a:pt x="3344" y="1804"/>
                </a:cubicBezTo>
                <a:cubicBezTo>
                  <a:pt x="2189" y="2685"/>
                  <a:pt x="1277" y="3871"/>
                  <a:pt x="760" y="5269"/>
                </a:cubicBezTo>
                <a:cubicBezTo>
                  <a:pt x="183" y="6819"/>
                  <a:pt x="0" y="8521"/>
                  <a:pt x="304" y="10193"/>
                </a:cubicBezTo>
                <a:cubicBezTo>
                  <a:pt x="639" y="12047"/>
                  <a:pt x="1520" y="13749"/>
                  <a:pt x="2858" y="15056"/>
                </a:cubicBezTo>
                <a:cubicBezTo>
                  <a:pt x="4286" y="16455"/>
                  <a:pt x="6110" y="17397"/>
                  <a:pt x="8086" y="17731"/>
                </a:cubicBezTo>
                <a:cubicBezTo>
                  <a:pt x="8660" y="17834"/>
                  <a:pt x="9235" y="17885"/>
                  <a:pt x="9804" y="17885"/>
                </a:cubicBezTo>
                <a:cubicBezTo>
                  <a:pt x="13095" y="17885"/>
                  <a:pt x="16216" y="16209"/>
                  <a:pt x="18055" y="13385"/>
                </a:cubicBezTo>
                <a:cubicBezTo>
                  <a:pt x="18511" y="12655"/>
                  <a:pt x="18846" y="11834"/>
                  <a:pt x="19089" y="11014"/>
                </a:cubicBezTo>
                <a:cubicBezTo>
                  <a:pt x="19302" y="10223"/>
                  <a:pt x="19393" y="9403"/>
                  <a:pt x="19393" y="8613"/>
                </a:cubicBezTo>
                <a:cubicBezTo>
                  <a:pt x="19393" y="7123"/>
                  <a:pt x="18998" y="5695"/>
                  <a:pt x="18268" y="4418"/>
                </a:cubicBezTo>
                <a:cubicBezTo>
                  <a:pt x="17660" y="3384"/>
                  <a:pt x="16809" y="2503"/>
                  <a:pt x="15806" y="1865"/>
                </a:cubicBezTo>
                <a:cubicBezTo>
                  <a:pt x="15077" y="1378"/>
                  <a:pt x="14226" y="1014"/>
                  <a:pt x="13375" y="831"/>
                </a:cubicBezTo>
                <a:cubicBezTo>
                  <a:pt x="12919" y="705"/>
                  <a:pt x="12442" y="641"/>
                  <a:pt x="11979" y="641"/>
                </a:cubicBezTo>
                <a:cubicBezTo>
                  <a:pt x="11886" y="641"/>
                  <a:pt x="11794" y="644"/>
                  <a:pt x="11703" y="649"/>
                </a:cubicBezTo>
                <a:cubicBezTo>
                  <a:pt x="11338" y="679"/>
                  <a:pt x="11125" y="710"/>
                  <a:pt x="11125" y="740"/>
                </a:cubicBezTo>
                <a:cubicBezTo>
                  <a:pt x="11125" y="831"/>
                  <a:pt x="11946" y="770"/>
                  <a:pt x="13253" y="1226"/>
                </a:cubicBezTo>
                <a:cubicBezTo>
                  <a:pt x="14074" y="1470"/>
                  <a:pt x="14834" y="1865"/>
                  <a:pt x="15502" y="2351"/>
                </a:cubicBezTo>
                <a:cubicBezTo>
                  <a:pt x="16384" y="2989"/>
                  <a:pt x="17144" y="3840"/>
                  <a:pt x="17660" y="4813"/>
                </a:cubicBezTo>
                <a:cubicBezTo>
                  <a:pt x="18299" y="5968"/>
                  <a:pt x="18603" y="7275"/>
                  <a:pt x="18572" y="8613"/>
                </a:cubicBezTo>
                <a:cubicBezTo>
                  <a:pt x="18572" y="9342"/>
                  <a:pt x="18451" y="10072"/>
                  <a:pt x="18238" y="10771"/>
                </a:cubicBezTo>
                <a:cubicBezTo>
                  <a:pt x="18025" y="11530"/>
                  <a:pt x="17691" y="12230"/>
                  <a:pt x="17296" y="12898"/>
                </a:cubicBezTo>
                <a:cubicBezTo>
                  <a:pt x="16353" y="14296"/>
                  <a:pt x="15046" y="15391"/>
                  <a:pt x="13527" y="16090"/>
                </a:cubicBezTo>
                <a:cubicBezTo>
                  <a:pt x="12342" y="16628"/>
                  <a:pt x="11082" y="16892"/>
                  <a:pt x="9821" y="16892"/>
                </a:cubicBezTo>
                <a:cubicBezTo>
                  <a:pt x="9301" y="16892"/>
                  <a:pt x="8782" y="16847"/>
                  <a:pt x="8268" y="16759"/>
                </a:cubicBezTo>
                <a:cubicBezTo>
                  <a:pt x="6475" y="16455"/>
                  <a:pt x="4833" y="15634"/>
                  <a:pt x="3526" y="14388"/>
                </a:cubicBezTo>
                <a:cubicBezTo>
                  <a:pt x="2341" y="13202"/>
                  <a:pt x="1520" y="11682"/>
                  <a:pt x="1216" y="10041"/>
                </a:cubicBezTo>
                <a:cubicBezTo>
                  <a:pt x="912" y="8552"/>
                  <a:pt x="1034" y="7002"/>
                  <a:pt x="1551" y="5543"/>
                </a:cubicBezTo>
                <a:cubicBezTo>
                  <a:pt x="2007" y="4296"/>
                  <a:pt x="2766" y="3202"/>
                  <a:pt x="3800" y="2351"/>
                </a:cubicBezTo>
                <a:cubicBezTo>
                  <a:pt x="4651" y="1652"/>
                  <a:pt x="5624" y="1105"/>
                  <a:pt x="6688" y="801"/>
                </a:cubicBezTo>
                <a:cubicBezTo>
                  <a:pt x="7478" y="527"/>
                  <a:pt x="8329" y="406"/>
                  <a:pt x="9180" y="406"/>
                </a:cubicBezTo>
                <a:cubicBezTo>
                  <a:pt x="10410" y="406"/>
                  <a:pt x="11123" y="665"/>
                  <a:pt x="11297" y="665"/>
                </a:cubicBezTo>
                <a:cubicBezTo>
                  <a:pt x="11321" y="665"/>
                  <a:pt x="11334" y="660"/>
                  <a:pt x="11338" y="649"/>
                </a:cubicBezTo>
                <a:cubicBezTo>
                  <a:pt x="11338" y="618"/>
                  <a:pt x="11186" y="527"/>
                  <a:pt x="10821" y="375"/>
                </a:cubicBezTo>
                <a:cubicBezTo>
                  <a:pt x="10639" y="284"/>
                  <a:pt x="10426" y="254"/>
                  <a:pt x="10153" y="163"/>
                </a:cubicBezTo>
                <a:cubicBezTo>
                  <a:pt x="10001" y="132"/>
                  <a:pt x="9849" y="132"/>
                  <a:pt x="9697" y="102"/>
                </a:cubicBezTo>
                <a:cubicBezTo>
                  <a:pt x="9545" y="71"/>
                  <a:pt x="9362" y="41"/>
                  <a:pt x="9180" y="41"/>
                </a:cubicBezTo>
                <a:cubicBezTo>
                  <a:pt x="8923" y="14"/>
                  <a:pt x="8663" y="1"/>
                  <a:pt x="8404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computer code with blue text&#10;&#10;Description automatically generated">
            <a:extLst>
              <a:ext uri="{FF2B5EF4-FFF2-40B4-BE49-F238E27FC236}">
                <a16:creationId xmlns:a16="http://schemas.microsoft.com/office/drawing/2014/main" id="{933DA8E4-1172-78A7-80F7-BE9DD2BB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776" y="963876"/>
            <a:ext cx="6203068" cy="25333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142"/>
          <p:cNvSpPr txBox="1">
            <a:spLocks noGrp="1"/>
          </p:cNvSpPr>
          <p:nvPr>
            <p:ph type="title"/>
          </p:nvPr>
        </p:nvSpPr>
        <p:spPr>
          <a:xfrm>
            <a:off x="713250" y="27479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Graficul</a:t>
            </a:r>
            <a:r>
              <a:rPr lang="en" dirty="0"/>
              <a:t> </a:t>
            </a:r>
            <a:r>
              <a:rPr lang="en" dirty="0" err="1"/>
              <a:t>regresiei</a:t>
            </a:r>
            <a:r>
              <a:rPr lang="en" dirty="0"/>
              <a:t> </a:t>
            </a:r>
            <a:r>
              <a:rPr lang="en" dirty="0" err="1"/>
              <a:t>lineare</a:t>
            </a:r>
            <a:r>
              <a:rPr lang="en" dirty="0"/>
              <a:t> multiple</a:t>
            </a:r>
            <a:endParaRPr dirty="0"/>
          </a:p>
        </p:txBody>
      </p:sp>
      <p:pic>
        <p:nvPicPr>
          <p:cNvPr id="2" name="Picture 1" descr="A graph with a line&#10;&#10;Description automatically generated">
            <a:extLst>
              <a:ext uri="{FF2B5EF4-FFF2-40B4-BE49-F238E27FC236}">
                <a16:creationId xmlns:a16="http://schemas.microsoft.com/office/drawing/2014/main" id="{03EE020B-B018-C28E-99EE-1B1AFE71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68" y="1105082"/>
            <a:ext cx="6269246" cy="37636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19A44-5253-2EDB-FFCA-0A2687531F50}"/>
              </a:ext>
            </a:extLst>
          </p:cNvPr>
          <p:cNvSpPr txBox="1"/>
          <p:nvPr/>
        </p:nvSpPr>
        <p:spPr>
          <a:xfrm>
            <a:off x="1330660" y="1189102"/>
            <a:ext cx="648268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fost analizate principiile regresiei liniare multiple, o metodă statistică utilizată pentru a prezice o variabilă dependentă pe baza mai multor variabile independente. S-a prezentat un exemplu practic de estimare a prețului unei case în funcție de suprafață și numărul de camere. Coeficienții de regresie au fost calculați și utilizați pentru realizarea unei predicții. În încheiere, a fost ilustrată implementarea acestui model în limbajul de programare R, evidențiind aplicabilitatea sa în analiza datelor.</a:t>
            </a:r>
            <a:endParaRPr lang="en-US" sz="18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103F4-A823-4108-A49A-FC19373EEF6D}"/>
              </a:ext>
            </a:extLst>
          </p:cNvPr>
          <p:cNvSpPr txBox="1"/>
          <p:nvPr/>
        </p:nvSpPr>
        <p:spPr>
          <a:xfrm>
            <a:off x="3271838" y="450056"/>
            <a:ext cx="238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Concluzii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8C0EBF-C522-EA07-8713-8056C3038B7A}"/>
              </a:ext>
            </a:extLst>
          </p:cNvPr>
          <p:cNvSpPr txBox="1"/>
          <p:nvPr/>
        </p:nvSpPr>
        <p:spPr>
          <a:xfrm>
            <a:off x="1011447" y="542582"/>
            <a:ext cx="74122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1800" dirty="0" err="1">
                <a:solidFill>
                  <a:srgbClr val="111111"/>
                </a:solidFill>
                <a:latin typeface="Calibri"/>
              </a:rPr>
              <a:t>Regresia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liniară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multiplă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este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o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tehnică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statistică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utilizată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pentru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prezice</a:t>
            </a:r>
            <a:endParaRPr lang="en-US" sz="1800" dirty="0">
              <a:latin typeface="Calibri"/>
            </a:endParaRPr>
          </a:p>
          <a:p>
            <a:r>
              <a:rPr lang="en-US" sz="1800" dirty="0" err="1">
                <a:solidFill>
                  <a:srgbClr val="111111"/>
                </a:solidFill>
                <a:latin typeface="Calibri"/>
              </a:rPr>
              <a:t>variabilă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dependentă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pe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baza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două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sau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mai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multe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variabile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independente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.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Acest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model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extinde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regresia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liniară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simplă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prin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adăugarea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de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variabile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suplimentare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.</a:t>
            </a:r>
            <a:endParaRPr lang="en-US" sz="1800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66E87-CA28-DFEE-2CD2-EB3D6C91520D}"/>
              </a:ext>
            </a:extLst>
          </p:cNvPr>
          <p:cNvSpPr txBox="1"/>
          <p:nvPr/>
        </p:nvSpPr>
        <p:spPr>
          <a:xfrm>
            <a:off x="1011447" y="2033812"/>
            <a:ext cx="742303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1800" dirty="0">
                <a:solidFill>
                  <a:srgbClr val="111111"/>
                </a:solidFill>
                <a:latin typeface="Calibri"/>
              </a:rPr>
              <a:t>Este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utilizată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în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economie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psihologie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biologie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și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multe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altele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. De</a:t>
            </a:r>
            <a:endParaRPr lang="en-US" sz="1800" dirty="0">
              <a:latin typeface="Calibri"/>
            </a:endParaRPr>
          </a:p>
          <a:p>
            <a:r>
              <a:rPr lang="en-US" sz="1800" dirty="0" err="1">
                <a:solidFill>
                  <a:srgbClr val="111111"/>
                </a:solidFill>
                <a:latin typeface="Calibri"/>
              </a:rPr>
              <a:t>exemplu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în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economie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poate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fi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folosită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pentru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prezice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venitul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unei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persoane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pe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baza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vârstei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nivelului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de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educație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și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experienței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de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muncă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.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În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biologie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poate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fi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folosită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pentru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prezice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rata de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supraviețuire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unei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specii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pe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baza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mai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multor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factori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de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mediu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.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În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psihologie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poate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fi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folosită</a:t>
            </a:r>
            <a:endParaRPr lang="en-US" sz="1800" dirty="0">
              <a:latin typeface="Calibri"/>
            </a:endParaRPr>
          </a:p>
          <a:p>
            <a:r>
              <a:rPr lang="en-US" sz="1800" dirty="0" err="1">
                <a:solidFill>
                  <a:srgbClr val="111111"/>
                </a:solidFill>
                <a:latin typeface="Calibri"/>
              </a:rPr>
              <a:t>pentru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prezice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scorul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unui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test pe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baza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vârstei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sexului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și</a:t>
            </a:r>
            <a:endParaRPr lang="en-US" sz="1800" dirty="0">
              <a:latin typeface="Calibri"/>
            </a:endParaRPr>
          </a:p>
          <a:p>
            <a:r>
              <a:rPr lang="en-US" sz="1800" dirty="0" err="1">
                <a:solidFill>
                  <a:srgbClr val="111111"/>
                </a:solidFill>
                <a:latin typeface="Calibri"/>
              </a:rPr>
              <a:t>nivelului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de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stres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al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unei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alibri"/>
              </a:rPr>
              <a:t>persoane</a:t>
            </a:r>
            <a:r>
              <a:rPr lang="en-US" sz="1800" dirty="0">
                <a:solidFill>
                  <a:srgbClr val="111111"/>
                </a:solidFill>
                <a:latin typeface="Calibri"/>
              </a:rPr>
              <a:t>.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139"/>
          <p:cNvSpPr txBox="1">
            <a:spLocks noGrp="1"/>
          </p:cNvSpPr>
          <p:nvPr>
            <p:ph type="title"/>
          </p:nvPr>
        </p:nvSpPr>
        <p:spPr>
          <a:xfrm>
            <a:off x="713250" y="48573"/>
            <a:ext cx="7717500" cy="1015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Diferenta</a:t>
            </a:r>
            <a:r>
              <a:rPr lang="en" dirty="0"/>
              <a:t> </a:t>
            </a:r>
            <a:r>
              <a:rPr lang="en" dirty="0" err="1"/>
              <a:t>principala</a:t>
            </a:r>
            <a:r>
              <a:rPr lang="en" dirty="0"/>
              <a:t> </a:t>
            </a:r>
            <a:r>
              <a:rPr lang="en" dirty="0" err="1"/>
              <a:t>dintre</a:t>
            </a:r>
            <a:r>
              <a:rPr lang="en" dirty="0"/>
              <a:t> </a:t>
            </a:r>
            <a:r>
              <a:rPr lang="en" dirty="0" err="1"/>
              <a:t>regresia</a:t>
            </a:r>
            <a:r>
              <a:rPr lang="en" dirty="0"/>
              <a:t> </a:t>
            </a:r>
            <a:r>
              <a:rPr lang="en" dirty="0" err="1"/>
              <a:t>lineara</a:t>
            </a:r>
            <a:r>
              <a:rPr lang="en" dirty="0"/>
              <a:t> </a:t>
            </a:r>
            <a:r>
              <a:rPr lang="en" dirty="0" err="1"/>
              <a:t>simpla</a:t>
            </a:r>
            <a:r>
              <a:rPr lang="en" dirty="0"/>
              <a:t> </a:t>
            </a:r>
            <a:r>
              <a:rPr lang="en" dirty="0" err="1"/>
              <a:t>si</a:t>
            </a:r>
            <a:r>
              <a:rPr lang="en" dirty="0"/>
              <a:t> </a:t>
            </a:r>
            <a:r>
              <a:rPr lang="en" dirty="0" err="1"/>
              <a:t>multipla</a:t>
            </a:r>
            <a:endParaRPr lang="en-US" dirty="0" err="1"/>
          </a:p>
        </p:txBody>
      </p:sp>
      <p:sp>
        <p:nvSpPr>
          <p:cNvPr id="2894" name="Google Shape;2894;p139"/>
          <p:cNvSpPr/>
          <p:nvPr/>
        </p:nvSpPr>
        <p:spPr>
          <a:xfrm>
            <a:off x="713225" y="1126925"/>
            <a:ext cx="7717500" cy="34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39"/>
          <p:cNvSpPr txBox="1"/>
          <p:nvPr/>
        </p:nvSpPr>
        <p:spPr>
          <a:xfrm>
            <a:off x="1444007" y="1450519"/>
            <a:ext cx="1123268" cy="50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accent2"/>
                </a:solidFill>
                <a:latin typeface="Hammersmith One"/>
                <a:sym typeface="Hammersmith One"/>
              </a:rPr>
              <a:t>Simpla</a:t>
            </a:r>
            <a:endParaRPr lang="en-US" dirty="0" err="1"/>
          </a:p>
        </p:txBody>
      </p:sp>
      <p:pic>
        <p:nvPicPr>
          <p:cNvPr id="2" name="Picture 1" descr="A black line with a point&#10;&#10;Description automatically generated">
            <a:extLst>
              <a:ext uri="{FF2B5EF4-FFF2-40B4-BE49-F238E27FC236}">
                <a16:creationId xmlns:a16="http://schemas.microsoft.com/office/drawing/2014/main" id="{7FE64AB9-903B-E2C7-48BD-D3F5696B5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41" y="2082381"/>
            <a:ext cx="1991803" cy="666031"/>
          </a:xfrm>
          <a:prstGeom prst="rect">
            <a:avLst/>
          </a:prstGeom>
        </p:spPr>
      </p:pic>
      <p:sp>
        <p:nvSpPr>
          <p:cNvPr id="4" name="Google Shape;2895;p139">
            <a:extLst>
              <a:ext uri="{FF2B5EF4-FFF2-40B4-BE49-F238E27FC236}">
                <a16:creationId xmlns:a16="http://schemas.microsoft.com/office/drawing/2014/main" id="{26F235E4-E51D-D2AC-70EB-288FE01E1FCE}"/>
              </a:ext>
            </a:extLst>
          </p:cNvPr>
          <p:cNvSpPr txBox="1"/>
          <p:nvPr/>
        </p:nvSpPr>
        <p:spPr>
          <a:xfrm>
            <a:off x="6405634" y="1451957"/>
            <a:ext cx="1328145" cy="50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chemeClr val="accent2"/>
                </a:solidFill>
                <a:latin typeface="Hammersmith One"/>
                <a:sym typeface="Hammersmith One"/>
              </a:rPr>
              <a:t>Multipla</a:t>
            </a:r>
            <a:endParaRPr lang="en-US" dirty="0" err="1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045EF630-02CA-EDB1-7D7D-085FB387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164" y="1943738"/>
            <a:ext cx="1945257" cy="1547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4E11E1-E725-3D03-B469-72E113B737A8}"/>
              </a:ext>
            </a:extLst>
          </p:cNvPr>
          <p:cNvSpPr txBox="1"/>
          <p:nvPr/>
        </p:nvSpPr>
        <p:spPr>
          <a:xfrm>
            <a:off x="926287" y="3652812"/>
            <a:ext cx="32806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/>
              <a:t>O </a:t>
            </a:r>
            <a:r>
              <a:rPr lang="en-US" dirty="0" err="1"/>
              <a:t>singura</a:t>
            </a:r>
            <a:r>
              <a:rPr lang="en-US" dirty="0"/>
              <a:t> </a:t>
            </a:r>
            <a:r>
              <a:rPr lang="en-US" dirty="0" err="1"/>
              <a:t>variabila</a:t>
            </a:r>
            <a:r>
              <a:rPr lang="en-US" dirty="0"/>
              <a:t> </a:t>
            </a:r>
            <a:r>
              <a:rPr lang="en-US" dirty="0" err="1"/>
              <a:t>independenta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prezica</a:t>
            </a:r>
            <a:r>
              <a:rPr lang="en-US" dirty="0"/>
              <a:t> </a:t>
            </a:r>
            <a:r>
              <a:rPr lang="en-US" dirty="0" err="1"/>
              <a:t>variabila</a:t>
            </a:r>
            <a:r>
              <a:rPr lang="en-US" dirty="0"/>
              <a:t> </a:t>
            </a:r>
            <a:r>
              <a:rPr lang="en-US" dirty="0" err="1"/>
              <a:t>dependenta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1DCDF-8F31-C344-72E3-38F99F040AC4}"/>
              </a:ext>
            </a:extLst>
          </p:cNvPr>
          <p:cNvSpPr txBox="1"/>
          <p:nvPr/>
        </p:nvSpPr>
        <p:spPr>
          <a:xfrm>
            <a:off x="4808174" y="3652812"/>
            <a:ext cx="32806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/>
              <a:t>Mai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variabile</a:t>
            </a:r>
            <a:r>
              <a:rPr lang="en-US" dirty="0"/>
              <a:t> </a:t>
            </a:r>
            <a:r>
              <a:rPr lang="en-US" dirty="0" err="1"/>
              <a:t>independente</a:t>
            </a:r>
            <a:r>
              <a:rPr lang="en-US" dirty="0"/>
              <a:t> care sunt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prezica</a:t>
            </a:r>
            <a:r>
              <a:rPr lang="en-US" dirty="0"/>
              <a:t> </a:t>
            </a:r>
            <a:r>
              <a:rPr lang="en-US" dirty="0" err="1"/>
              <a:t>variabila</a:t>
            </a:r>
            <a:r>
              <a:rPr lang="en-US" dirty="0"/>
              <a:t> </a:t>
            </a:r>
            <a:r>
              <a:rPr lang="en-US" dirty="0" err="1"/>
              <a:t>dependenta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34B9F-BD5E-0544-A5B8-D3766099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06" y="1707604"/>
            <a:ext cx="6236898" cy="315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1FD09-8A6C-E55C-2E68-C1CCE47A2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30" y="3136499"/>
            <a:ext cx="5579133" cy="2652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7E5E4-80B7-333F-5CB6-7B2A6E1C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30" y="885645"/>
            <a:ext cx="2784355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C22CF-F1DC-E005-AD04-3E403ED41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806" y="1325456"/>
            <a:ext cx="5740879" cy="271286"/>
          </a:xfrm>
          <a:prstGeom prst="rect">
            <a:avLst/>
          </a:prstGeom>
        </p:spPr>
      </p:pic>
      <p:pic>
        <p:nvPicPr>
          <p:cNvPr id="4" name="Picture 3" descr="A close up of black text&#10;&#10;Description automatically generated">
            <a:extLst>
              <a:ext uri="{FF2B5EF4-FFF2-40B4-BE49-F238E27FC236}">
                <a16:creationId xmlns:a16="http://schemas.microsoft.com/office/drawing/2014/main" id="{8B5B8300-2AF7-8064-1911-BE202636D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806" y="2173037"/>
            <a:ext cx="6366294" cy="6895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87"/>
          <p:cNvSpPr txBox="1">
            <a:spLocks noGrp="1"/>
          </p:cNvSpPr>
          <p:nvPr>
            <p:ph type="title"/>
          </p:nvPr>
        </p:nvSpPr>
        <p:spPr>
          <a:xfrm>
            <a:off x="1569450" y="303059"/>
            <a:ext cx="6005100" cy="794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Etape</a:t>
            </a:r>
            <a:endParaRPr lang="en-US" dirty="0" err="1"/>
          </a:p>
        </p:txBody>
      </p:sp>
      <p:sp>
        <p:nvSpPr>
          <p:cNvPr id="2058" name="Google Shape;2058;p87"/>
          <p:cNvSpPr txBox="1">
            <a:spLocks noGrp="1"/>
          </p:cNvSpPr>
          <p:nvPr>
            <p:ph type="subTitle" idx="1"/>
          </p:nvPr>
        </p:nvSpPr>
        <p:spPr>
          <a:xfrm>
            <a:off x="2588968" y="1253304"/>
            <a:ext cx="3987623" cy="2636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1" indent="-215900" algn="l">
              <a:lnSpc>
                <a:spcPts val="2800"/>
              </a:lnSpc>
              <a:buClr>
                <a:srgbClr val="40474B"/>
              </a:buClr>
              <a:buFont typeface="Arial,Sans-Serif"/>
              <a:buChar char="•"/>
            </a:pP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Colectarea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datelor</a:t>
            </a:r>
            <a:endParaRPr lang="en-US" sz="1600" dirty="0">
              <a:solidFill>
                <a:srgbClr val="305577"/>
              </a:solidFill>
              <a:latin typeface="Arial"/>
              <a:cs typeface="Arial"/>
            </a:endParaRPr>
          </a:p>
          <a:p>
            <a:pPr marL="431800" lvl="1" indent="-215900" algn="l">
              <a:lnSpc>
                <a:spcPts val="2800"/>
              </a:lnSpc>
              <a:buClr>
                <a:srgbClr val="40474B"/>
              </a:buClr>
              <a:buFont typeface="Arial,Sans-Serif"/>
              <a:buChar char="•"/>
            </a:pP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Analiza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corelațiilor</a:t>
            </a:r>
            <a:endParaRPr lang="en-US" sz="1600" dirty="0">
              <a:solidFill>
                <a:srgbClr val="305577"/>
              </a:solidFill>
              <a:latin typeface="Arial"/>
              <a:cs typeface="Arial"/>
            </a:endParaRPr>
          </a:p>
          <a:p>
            <a:pPr marL="431800" lvl="1" indent="-215900" algn="l">
              <a:lnSpc>
                <a:spcPts val="2800"/>
              </a:lnSpc>
              <a:buClr>
                <a:srgbClr val="40474B"/>
              </a:buClr>
              <a:buFont typeface="Arial,Sans-Serif"/>
              <a:buChar char="•"/>
            </a:pP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Construirea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modelului</a:t>
            </a:r>
            <a:endParaRPr lang="en-US" sz="1600" dirty="0">
              <a:solidFill>
                <a:srgbClr val="305577"/>
              </a:solidFill>
              <a:latin typeface="Arial"/>
              <a:cs typeface="Arial"/>
            </a:endParaRPr>
          </a:p>
          <a:p>
            <a:pPr marL="431800" lvl="1" indent="-215900" algn="l">
              <a:lnSpc>
                <a:spcPts val="2800"/>
              </a:lnSpc>
              <a:buClr>
                <a:srgbClr val="40474B"/>
              </a:buClr>
              <a:buFont typeface="Arial,Sans-Serif"/>
              <a:buChar char="•"/>
            </a:pP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Evaluarea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modelului</a:t>
            </a:r>
            <a:endParaRPr lang="en-US" sz="1600" dirty="0">
              <a:solidFill>
                <a:srgbClr val="305577"/>
              </a:solidFill>
              <a:latin typeface="Arial"/>
              <a:cs typeface="Arial"/>
            </a:endParaRPr>
          </a:p>
          <a:p>
            <a:pPr marL="431800" lvl="1" indent="-215900" algn="l">
              <a:lnSpc>
                <a:spcPts val="2800"/>
              </a:lnSpc>
              <a:buClr>
                <a:srgbClr val="40474B"/>
              </a:buClr>
              <a:buFont typeface="Arial,Sans-Serif"/>
              <a:buChar char="•"/>
            </a:pP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Interpretarea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rezultatelor</a:t>
            </a:r>
            <a:endParaRPr lang="en-US" sz="1600" b="1" dirty="0">
              <a:solidFill>
                <a:srgbClr val="305577"/>
              </a:solidFill>
              <a:latin typeface="Arial"/>
              <a:cs typeface="Arial"/>
            </a:endParaRPr>
          </a:p>
          <a:p>
            <a:pPr marL="431800" lvl="1" indent="-215900" algn="l">
              <a:lnSpc>
                <a:spcPts val="2800"/>
              </a:lnSpc>
              <a:buClr>
                <a:srgbClr val="40474B"/>
              </a:buClr>
              <a:buFont typeface="Arial,Sans-Serif"/>
              <a:buChar char="•"/>
            </a:pP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Validarea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și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ajustarea</a:t>
            </a:r>
            <a:r>
              <a:rPr lang="en-US" sz="1600" b="1" dirty="0">
                <a:solidFill>
                  <a:srgbClr val="305577"/>
                </a:solidFill>
                <a:latin typeface="Arial"/>
                <a:cs typeface="Arial"/>
              </a:rPr>
              <a:t> </a:t>
            </a:r>
            <a:r>
              <a:rPr lang="en-US" sz="1600" b="1" dirty="0" err="1">
                <a:solidFill>
                  <a:srgbClr val="305577"/>
                </a:solidFill>
                <a:latin typeface="Arial"/>
                <a:cs typeface="Arial"/>
              </a:rPr>
              <a:t>modelului</a:t>
            </a:r>
            <a:endParaRPr lang="en-US" sz="1600" dirty="0">
              <a:solidFill>
                <a:srgbClr val="305577"/>
              </a:solidFill>
              <a:latin typeface="Arial"/>
              <a:cs typeface="Arial"/>
            </a:endParaRPr>
          </a:p>
          <a:p>
            <a:pPr marL="0" indent="0" algn="l">
              <a:lnSpc>
                <a:spcPts val="2800"/>
              </a:lnSpc>
            </a:pPr>
            <a:endParaRPr lang="en-US" sz="1600" dirty="0">
              <a:solidFill>
                <a:srgbClr val="305577"/>
              </a:solidFill>
              <a:latin typeface="Segoe UI"/>
              <a:cs typeface="Segoe UI"/>
            </a:endParaRPr>
          </a:p>
          <a:p>
            <a:pPr marL="0" lvl="0" indent="0" algn="l">
              <a:spcBef>
                <a:spcPts val="0"/>
              </a:spcBef>
              <a:spcAft>
                <a:spcPts val="1200"/>
              </a:spcAft>
              <a:buSzPts val="1100"/>
              <a:buFont typeface="Arial"/>
              <a:buNone/>
            </a:pPr>
            <a:endParaRPr lang="e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88"/>
          <p:cNvSpPr txBox="1">
            <a:spLocks noGrp="1"/>
          </p:cNvSpPr>
          <p:nvPr>
            <p:ph type="title"/>
          </p:nvPr>
        </p:nvSpPr>
        <p:spPr>
          <a:xfrm>
            <a:off x="812919" y="243257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Exemplu</a:t>
            </a:r>
            <a:endParaRPr lang="en-US" dirty="0" err="1"/>
          </a:p>
        </p:txBody>
      </p:sp>
      <p:sp>
        <p:nvSpPr>
          <p:cNvPr id="2065" name="Google Shape;2065;p88"/>
          <p:cNvSpPr txBox="1">
            <a:spLocks noGrp="1"/>
          </p:cNvSpPr>
          <p:nvPr>
            <p:ph type="body" idx="1"/>
          </p:nvPr>
        </p:nvSpPr>
        <p:spPr>
          <a:xfrm>
            <a:off x="806000" y="784757"/>
            <a:ext cx="7717500" cy="896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111111"/>
                </a:solidFill>
              </a:rPr>
              <a:t>De </a:t>
            </a:r>
            <a:r>
              <a:rPr lang="en-US" dirty="0" err="1">
                <a:solidFill>
                  <a:srgbClr val="111111"/>
                </a:solidFill>
              </a:rPr>
              <a:t>exemplu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dorim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să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prezicem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pretul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unei</a:t>
            </a:r>
            <a:r>
              <a:rPr lang="en-US" dirty="0">
                <a:solidFill>
                  <a:srgbClr val="111111"/>
                </a:solidFill>
              </a:rPr>
              <a:t> case pe </a:t>
            </a:r>
            <a:r>
              <a:rPr lang="en-US" dirty="0" err="1">
                <a:solidFill>
                  <a:srgbClr val="111111"/>
                </a:solidFill>
              </a:rPr>
              <a:t>baza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suprafetei</a:t>
            </a:r>
            <a:r>
              <a:rPr lang="en-US" dirty="0">
                <a:solidFill>
                  <a:srgbClr val="111111"/>
                </a:solidFill>
              </a:rPr>
              <a:t> sale </a:t>
            </a:r>
            <a:r>
              <a:rPr lang="en-US" dirty="0" err="1">
                <a:solidFill>
                  <a:srgbClr val="111111"/>
                </a:solidFill>
              </a:rPr>
              <a:t>și</a:t>
            </a:r>
            <a:r>
              <a:rPr lang="en-US" dirty="0">
                <a:solidFill>
                  <a:srgbClr val="111111"/>
                </a:solidFill>
              </a:rPr>
              <a:t> a </a:t>
            </a:r>
            <a:r>
              <a:rPr lang="en-US" dirty="0" err="1">
                <a:solidFill>
                  <a:srgbClr val="111111"/>
                </a:solidFill>
              </a:rPr>
              <a:t>numarului</a:t>
            </a:r>
            <a:r>
              <a:rPr lang="en-US" dirty="0">
                <a:solidFill>
                  <a:srgbClr val="111111"/>
                </a:solidFill>
              </a:rPr>
              <a:t> de </a:t>
            </a:r>
            <a:r>
              <a:rPr lang="en-US" dirty="0" err="1">
                <a:solidFill>
                  <a:srgbClr val="111111"/>
                </a:solidFill>
              </a:rPr>
              <a:t>camere</a:t>
            </a:r>
            <a:r>
              <a:rPr lang="en-US" dirty="0">
                <a:solidFill>
                  <a:srgbClr val="111111"/>
                </a:solidFill>
              </a:rPr>
              <a:t>. </a:t>
            </a:r>
            <a:r>
              <a:rPr lang="en-US" dirty="0" err="1">
                <a:solidFill>
                  <a:srgbClr val="111111"/>
                </a:solidFill>
              </a:rPr>
              <a:t>Avem</a:t>
            </a:r>
            <a:r>
              <a:rPr lang="en-US" dirty="0">
                <a:solidFill>
                  <a:srgbClr val="111111"/>
                </a:solidFill>
              </a:rPr>
              <a:t> </a:t>
            </a:r>
            <a:r>
              <a:rPr lang="en-US" dirty="0" err="1">
                <a:solidFill>
                  <a:srgbClr val="111111"/>
                </a:solidFill>
              </a:rPr>
              <a:t>următoarele</a:t>
            </a:r>
            <a:r>
              <a:rPr lang="en-US" dirty="0">
                <a:solidFill>
                  <a:srgbClr val="111111"/>
                </a:solidFill>
              </a:rPr>
              <a:t> date:</a:t>
            </a:r>
            <a:endParaRPr lang="en-US" dirty="0"/>
          </a:p>
        </p:txBody>
      </p:sp>
      <p:sp>
        <p:nvSpPr>
          <p:cNvPr id="2066" name="Google Shape;2066;p8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screenshot of a table&#10;&#10;Description automatically generated">
            <a:extLst>
              <a:ext uri="{FF2B5EF4-FFF2-40B4-BE49-F238E27FC236}">
                <a16:creationId xmlns:a16="http://schemas.microsoft.com/office/drawing/2014/main" id="{08E7E6AB-7FA3-3DF1-C467-2EF8CCECE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27" y="2060355"/>
            <a:ext cx="6776049" cy="173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p135"/>
          <p:cNvSpPr txBox="1">
            <a:spLocks noGrp="1"/>
          </p:cNvSpPr>
          <p:nvPr>
            <p:ph type="title"/>
          </p:nvPr>
        </p:nvSpPr>
        <p:spPr>
          <a:xfrm>
            <a:off x="-1389439" y="91704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Rezovarea</a:t>
            </a:r>
            <a:r>
              <a:rPr lang="en" dirty="0"/>
              <a:t> </a:t>
            </a:r>
            <a:r>
              <a:rPr lang="en" dirty="0" err="1"/>
              <a:t>matematica</a:t>
            </a:r>
            <a:endParaRPr lang="en-US" dirty="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CB6FBE-33EF-50E9-C6D2-F533CADE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47" y="727457"/>
            <a:ext cx="3735237" cy="356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4977A-00A7-57E8-854D-4BD7BF458246}"/>
              </a:ext>
            </a:extLst>
          </p:cNvPr>
          <p:cNvSpPr txBox="1"/>
          <p:nvPr/>
        </p:nvSpPr>
        <p:spPr>
          <a:xfrm>
            <a:off x="306132" y="764016"/>
            <a:ext cx="28564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Aflam</a:t>
            </a:r>
            <a:r>
              <a:rPr lang="en-US" dirty="0"/>
              <a:t> media </a:t>
            </a:r>
            <a:r>
              <a:rPr lang="en-US" dirty="0" err="1"/>
              <a:t>lui</a:t>
            </a:r>
            <a:r>
              <a:rPr lang="en-US" dirty="0"/>
              <a:t> X1, X2, 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CD55E-F78F-2781-A8C7-DEF335F918A5}"/>
              </a:ext>
            </a:extLst>
          </p:cNvPr>
          <p:cNvSpPr txBox="1"/>
          <p:nvPr/>
        </p:nvSpPr>
        <p:spPr>
          <a:xfrm>
            <a:off x="304817" y="1531977"/>
            <a:ext cx="496229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2.    </a:t>
            </a:r>
            <a:r>
              <a:rPr lang="en-US" dirty="0" err="1"/>
              <a:t>Aflam</a:t>
            </a:r>
            <a:r>
              <a:rPr lang="en-US" dirty="0"/>
              <a:t> </a:t>
            </a:r>
            <a:r>
              <a:rPr lang="en-US" dirty="0" err="1"/>
              <a:t>coeficientii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formulele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4DB1E-6741-FC3B-459A-F6D2BEC0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569363"/>
            <a:ext cx="2743200" cy="1018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B38A4-A9C5-EA8C-B5DA-4CD1559C2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1291654"/>
            <a:ext cx="2743200" cy="1115268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431D07D-0AD7-950A-A4EE-C6259E1BB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3765369"/>
            <a:ext cx="3390181" cy="6427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p136"/>
          <p:cNvSpPr txBox="1">
            <a:spLocks noGrp="1"/>
          </p:cNvSpPr>
          <p:nvPr>
            <p:ph type="title"/>
          </p:nvPr>
        </p:nvSpPr>
        <p:spPr>
          <a:xfrm>
            <a:off x="314279" y="382846"/>
            <a:ext cx="4256151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Calculam</a:t>
            </a:r>
            <a:r>
              <a:rPr lang="en" dirty="0"/>
              <a:t> </a:t>
            </a:r>
            <a:r>
              <a:rPr lang="en" dirty="0" err="1"/>
              <a:t>coeficientii</a:t>
            </a:r>
            <a:endParaRPr lang="en-US" dirty="0" err="1"/>
          </a:p>
        </p:txBody>
      </p:sp>
      <p:pic>
        <p:nvPicPr>
          <p:cNvPr id="2" name="Picture 1" descr="A black line with numbers&#10;&#10;Description automatically generated">
            <a:extLst>
              <a:ext uri="{FF2B5EF4-FFF2-40B4-BE49-F238E27FC236}">
                <a16:creationId xmlns:a16="http://schemas.microsoft.com/office/drawing/2014/main" id="{5723F322-DF27-C5DF-1970-89183E2D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1" y="1092418"/>
            <a:ext cx="7563208" cy="478569"/>
          </a:xfrm>
          <a:prstGeom prst="rect">
            <a:avLst/>
          </a:prstGeom>
        </p:spPr>
      </p:pic>
      <p:pic>
        <p:nvPicPr>
          <p:cNvPr id="3" name="Picture 2" descr="A black line with numbers&#10;&#10;Description automatically generated">
            <a:extLst>
              <a:ext uri="{FF2B5EF4-FFF2-40B4-BE49-F238E27FC236}">
                <a16:creationId xmlns:a16="http://schemas.microsoft.com/office/drawing/2014/main" id="{B77CA944-2E62-C903-9841-CD24FC1F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1" y="1852700"/>
            <a:ext cx="7563209" cy="499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07449-1518-CE1B-CB17-D3976729D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692" y="4440692"/>
            <a:ext cx="4360653" cy="370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414340-1680-9CBE-60A4-18CEA7F96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693" y="3746702"/>
            <a:ext cx="3735237" cy="356634"/>
          </a:xfrm>
          <a:prstGeom prst="rect">
            <a:avLst/>
          </a:prstGeom>
        </p:spPr>
      </p:pic>
      <p:pic>
        <p:nvPicPr>
          <p:cNvPr id="11" name="Picture 10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AC6DE0D4-E88C-6399-1C8F-DA996B515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693" y="2725659"/>
            <a:ext cx="3896983" cy="662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BB9A58-8CFC-74BE-0291-20CDB56E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49" y="538256"/>
            <a:ext cx="7717500" cy="541500"/>
          </a:xfrm>
        </p:spPr>
        <p:txBody>
          <a:bodyPr/>
          <a:lstStyle/>
          <a:p>
            <a:r>
              <a:rPr lang="en-US" dirty="0" err="1"/>
              <a:t>Ecuatia</a:t>
            </a:r>
            <a:r>
              <a:rPr lang="en-US" dirty="0"/>
              <a:t> </a:t>
            </a:r>
            <a:r>
              <a:rPr lang="en-US" dirty="0" err="1"/>
              <a:t>regresiei</a:t>
            </a:r>
            <a:r>
              <a:rPr lang="en-US" dirty="0"/>
              <a:t> </a:t>
            </a:r>
            <a:r>
              <a:rPr lang="en-US" dirty="0" err="1"/>
              <a:t>lineare</a:t>
            </a:r>
            <a:r>
              <a:rPr lang="en-US" dirty="0"/>
              <a:t> multiple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18EFB-9255-3B7B-6700-BF90CE11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25" y="1564481"/>
            <a:ext cx="4478547" cy="547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343</Words>
  <Application>Microsoft Office PowerPoint</Application>
  <PresentationFormat>On-screen Show (16:9)</PresentationFormat>
  <Paragraphs>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Hammersmith One</vt:lpstr>
      <vt:lpstr>Proxima Nova Semibold</vt:lpstr>
      <vt:lpstr>Arial</vt:lpstr>
      <vt:lpstr>Segoe UI</vt:lpstr>
      <vt:lpstr>Proxima Nova</vt:lpstr>
      <vt:lpstr>Calibri</vt:lpstr>
      <vt:lpstr>Arial,Sans-Serif</vt:lpstr>
      <vt:lpstr>Manjari</vt:lpstr>
      <vt:lpstr>Slidesgo Final Pages</vt:lpstr>
      <vt:lpstr>Slidesgo Final Pages</vt:lpstr>
      <vt:lpstr>Slidesgo Final Pages</vt:lpstr>
      <vt:lpstr>Analiza statistică și vizualizarea datelor</vt:lpstr>
      <vt:lpstr>PowerPoint Presentation</vt:lpstr>
      <vt:lpstr>Diferenta principala dintre regresia lineara simpla si multipla</vt:lpstr>
      <vt:lpstr>PowerPoint Presentation</vt:lpstr>
      <vt:lpstr>Etape</vt:lpstr>
      <vt:lpstr>Exemplu</vt:lpstr>
      <vt:lpstr>Rezovarea matematica</vt:lpstr>
      <vt:lpstr>Calculam coeficientii</vt:lpstr>
      <vt:lpstr>Ecuatia regresiei lineare multiple </vt:lpstr>
      <vt:lpstr>Codul in limbajul R</vt:lpstr>
      <vt:lpstr>Coeficientii estimati</vt:lpstr>
      <vt:lpstr>Codul pentru grafic</vt:lpstr>
      <vt:lpstr>Graficul regresiei lineare multiple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 </dc:title>
  <cp:lastModifiedBy>Galina Marusic</cp:lastModifiedBy>
  <cp:revision>516</cp:revision>
  <dcterms:modified xsi:type="dcterms:W3CDTF">2025-03-11T13:03:36Z</dcterms:modified>
</cp:coreProperties>
</file>