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6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0" autoAdjust="0"/>
    <p:restoredTop sz="94937" autoAdjust="0"/>
  </p:normalViewPr>
  <p:slideViewPr>
    <p:cSldViewPr snapToGrid="0">
      <p:cViewPr varScale="1">
        <p:scale>
          <a:sx n="79" d="100"/>
          <a:sy n="79" d="100"/>
        </p:scale>
        <p:origin x="139" y="10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527F67-3A50-4297-B8B6-693DA88AA5E4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58DB0D-707A-4B4F-9F6C-74B60B20FB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0655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4207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976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196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6351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1166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972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0483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4477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27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06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7CAE28-B5DB-416C-BBE2-FF443ED9C5B5}" type="datetimeFigureOut">
              <a:rPr lang="en-US" smtClean="0"/>
              <a:t>5/8/2026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BC0902-DFCD-4542-83AB-0F1E2C26E22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1582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34564" y="422567"/>
            <a:ext cx="11633703" cy="1426913"/>
          </a:xfrm>
        </p:spPr>
        <p:txBody>
          <a:bodyPr anchor="t">
            <a:normAutofit fontScale="90000"/>
          </a:bodyPr>
          <a:lstStyle/>
          <a:p>
            <a: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REȚELE DE CALCULATOARE</a:t>
            </a:r>
            <a:br>
              <a:rPr lang="x-none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x-none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.5 RC –</a:t>
            </a:r>
            <a:r>
              <a:rPr lang="ru-RU" sz="4000" b="1" dirty="0"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Уровень сети</a:t>
            </a:r>
            <a:br>
              <a:rPr lang="en-US" dirty="0"/>
            </a:br>
            <a:br>
              <a:rPr lang="en-US" dirty="0"/>
            </a:br>
            <a:b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o-RO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1406305" y="6047715"/>
            <a:ext cx="9144000" cy="495678"/>
          </a:xfrm>
        </p:spPr>
        <p:txBody>
          <a:bodyPr/>
          <a:lstStyle/>
          <a:p>
            <a:r>
              <a:rPr lang="x-none" dirty="0"/>
              <a:t>Conf. Univ. Dr. Crețu Vasilii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366662" y="3302529"/>
            <a:ext cx="10429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x-none" b="1" dirty="0"/>
              <a:t>Scopul Lecției: </a:t>
            </a:r>
            <a:r>
              <a:rPr lang="en-US" b="1" dirty="0"/>
              <a:t>De a face </a:t>
            </a:r>
            <a:r>
              <a:rPr lang="en-US" b="1" err="1"/>
              <a:t>cunoștință</a:t>
            </a:r>
            <a:r>
              <a:rPr lang="en-US" b="1"/>
              <a:t> cu</a:t>
            </a:r>
            <a:r>
              <a:rPr lang="ro-MO" b="1"/>
              <a:t> funcțiile și caracteristicile Niveluli Rețea. De a înțelege noțiunea de Protocol IPv4 și masca de subrețea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764713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b="1" dirty="0"/>
              <a:t>Функции на уровне сети. Протокол IPv4.  Заголовок протокола IPv4. IP-адресация. Классы IP-адресов. IP-адресация основана на классах адресов. IP-адреса – CIDR</a:t>
            </a:r>
            <a:r>
              <a:rPr lang="ro-MO" b="1" dirty="0"/>
              <a:t>. </a:t>
            </a:r>
            <a:endParaRPr lang="en-US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66662" y="4561141"/>
            <a:ext cx="1023494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b="1" dirty="0"/>
              <a:t>Studentul trebuie </a:t>
            </a:r>
            <a:r>
              <a:rPr lang="ro-RO" b="1" i="1" dirty="0"/>
              <a:t>să cunoască:</a:t>
            </a:r>
            <a:endParaRPr lang="ro-RO" b="1" dirty="0"/>
          </a:p>
          <a:p>
            <a:r>
              <a:rPr lang="ro-RO" b="1" i="1" dirty="0"/>
              <a:t>§ </a:t>
            </a:r>
            <a:r>
              <a:rPr lang="ro-RO" b="1" i="1"/>
              <a:t> Funcțiile și Caracteristicile nivelului Rețea </a:t>
            </a:r>
            <a:endParaRPr lang="ro-RO" b="1" dirty="0"/>
          </a:p>
          <a:p>
            <a:r>
              <a:rPr lang="ro-RO" b="1" i="1"/>
              <a:t>§  Utilizarea Protocolului IPv4</a:t>
            </a:r>
            <a:endParaRPr lang="ro-RO" b="1"/>
          </a:p>
          <a:p>
            <a:r>
              <a:rPr lang="ro-RO" b="1" i="1"/>
              <a:t>§  de a înțelege și a putea utiliza masca de subrețea.</a:t>
            </a:r>
          </a:p>
        </p:txBody>
      </p:sp>
    </p:spTree>
    <p:extLst>
      <p:ext uri="{BB962C8B-B14F-4D97-AF65-F5344CB8AC3E}">
        <p14:creationId xmlns:p14="http://schemas.microsoft.com/office/powerpoint/2010/main" val="26999531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1999" cy="6858000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Как уже было сказано, протокол IPv4 определяет 32-битные адреса, что приводит к максимальному числу адресов в 232 (4 294 967 296)</a:t>
            </a:r>
            <a:r>
              <a:rPr lang="en-US" dirty="0"/>
              <a:t>. </a:t>
            </a:r>
          </a:p>
          <a:p>
            <a:r>
              <a:rPr lang="ru-RU" dirty="0"/>
              <a:t>Распределение адресных пространств осуществлялось неэффективно, что в настоящее время является причиной исчерпания IPv4-адресов</a:t>
            </a:r>
            <a:r>
              <a:rPr lang="en-US" dirty="0"/>
              <a:t>. </a:t>
            </a:r>
          </a:p>
          <a:p>
            <a:r>
              <a:rPr lang="ru-RU" dirty="0"/>
              <a:t>Вторая проблема связана с увеличением размера таблиц маршрутизации</a:t>
            </a:r>
            <a:r>
              <a:rPr lang="en-US" dirty="0"/>
              <a:t>. </a:t>
            </a:r>
          </a:p>
          <a:p>
            <a:r>
              <a:rPr lang="ru-RU" dirty="0"/>
              <a:t>Решение этих проблем заключается в внедрении нового протокола IPv6 (IP Next Generation – </a:t>
            </a:r>
            <a:r>
              <a:rPr lang="ru-RU" dirty="0" err="1"/>
              <a:t>IPng</a:t>
            </a:r>
            <a:r>
              <a:rPr lang="ru-RU" dirty="0"/>
              <a:t>), однако переход от IPv4 к IPv6 непрост, требующий консенсуса ведущих интернет-провайдеров по всему миру</a:t>
            </a:r>
          </a:p>
          <a:p>
            <a:r>
              <a:rPr lang="ru-RU" dirty="0"/>
              <a:t>Модель IP-адресации состояла из двух уровней: один из которых определял сеть, в которой находился хост, а другой — хост в этой сети</a:t>
            </a:r>
            <a:r>
              <a:rPr lang="en-US" dirty="0"/>
              <a:t>. </a:t>
            </a:r>
          </a:p>
          <a:p>
            <a:r>
              <a:rPr lang="ru-RU" dirty="0"/>
              <a:t>Изначальные спецификации IP разделяли IP-адресное пространство на три основных класса: A, B и C (классовое адресование). Каждый класс по-своему определяет область префикса сети и область номера станции. Таким образом, каждый адрес содержит ключ, который точно определяет место разграничения между сетевым префиксом и номером станции. Ранее этот подход упрощал процесс маршрутизации, поскольку исходные протоколы маршрутизации не предоставляли ключ для расшифровки или сетевую маску, связанную с каждым маршрутом, для определения длины. Для разделения IP-адреса на сеть и номер хоста используется IP-маска, содержащая 32 бита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3386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2422" y="210065"/>
            <a:ext cx="11788346" cy="6499654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В бинарной форме маска сети состоит из:</a:t>
            </a:r>
          </a:p>
          <a:p>
            <a:r>
              <a:rPr lang="ru-RU" dirty="0"/>
              <a:t>последовательность битов со значением 1, соответствующая битовой площади сети IP;</a:t>
            </a:r>
          </a:p>
          <a:p>
            <a:r>
              <a:rPr lang="ru-RU" dirty="0"/>
              <a:t>последовательность битов значения 0, соответствующих битовой площади хоста IP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Сетевая маска, связанная с IP-адресами, соответствующими классам A, B или C называются сетевой маской по умолчанию.</a:t>
            </a:r>
            <a:endParaRPr lang="en-US" dirty="0"/>
          </a:p>
          <a:p>
            <a:r>
              <a:rPr lang="ru-RU" dirty="0"/>
              <a:t>В заключение, любой IP сопровождается маской. Следующий пример показывает эту ассоциацию для трёх IP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5346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8006" y="192131"/>
            <a:ext cx="11775988" cy="240356"/>
          </a:xfrm>
        </p:spPr>
        <p:txBody>
          <a:bodyPr>
            <a:normAutofit fontScale="90000"/>
          </a:bodyPr>
          <a:lstStyle/>
          <a:p>
            <a:r>
              <a:rPr lang="ru-RU" i="1" dirty="0"/>
              <a:t>Адреса</a:t>
            </a:r>
            <a:r>
              <a:rPr lang="en-US" i="1" dirty="0"/>
              <a:t> IP – CIDR - </a:t>
            </a:r>
            <a:r>
              <a:rPr lang="en-US" i="1" dirty="0" err="1"/>
              <a:t>clasaless</a:t>
            </a:r>
            <a:r>
              <a:rPr lang="en-US" i="1" dirty="0"/>
              <a:t> inter-domain routing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8006" y="803189"/>
            <a:ext cx="11775988" cy="588181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Два ключевых вопроса</a:t>
            </a:r>
            <a:r>
              <a:rPr lang="en-US" dirty="0"/>
              <a:t>: </a:t>
            </a:r>
          </a:p>
          <a:p>
            <a:r>
              <a:rPr lang="ru-RU" dirty="0"/>
              <a:t>Превышение количества доступных </a:t>
            </a:r>
            <a:r>
              <a:rPr lang="en-US" dirty="0"/>
              <a:t>IP-</a:t>
            </a:r>
            <a:r>
              <a:rPr lang="ru-RU" dirty="0"/>
              <a:t>адресов</a:t>
            </a:r>
            <a:r>
              <a:rPr lang="en-US" dirty="0"/>
              <a:t>; </a:t>
            </a:r>
          </a:p>
          <a:p>
            <a:r>
              <a:rPr lang="ru-RU" dirty="0"/>
              <a:t>Превышение пропускной способности глобальных таблиц маршрутизации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Для решения этой проблемы были разработаны два решения</a:t>
            </a:r>
            <a:r>
              <a:rPr lang="en-US" dirty="0"/>
              <a:t>: </a:t>
            </a:r>
          </a:p>
          <a:p>
            <a:r>
              <a:rPr lang="ru-RU" dirty="0"/>
              <a:t>Иерархическая агрегация маршрутизации для минимизации количества записей в таблицах маршрутизации</a:t>
            </a:r>
            <a:r>
              <a:rPr lang="en-US" dirty="0"/>
              <a:t>; </a:t>
            </a:r>
          </a:p>
          <a:p>
            <a:r>
              <a:rPr lang="ru-RU" dirty="0"/>
              <a:t>Реструктуризация распределения IP-адресов для повышения эффективности</a:t>
            </a:r>
            <a:r>
              <a:rPr lang="en-US" dirty="0"/>
              <a:t>; </a:t>
            </a:r>
          </a:p>
          <a:p>
            <a:pPr marL="0" indent="0">
              <a:buNone/>
            </a:pPr>
            <a:r>
              <a:rPr lang="ru-RU" dirty="0"/>
              <a:t>CIDR (</a:t>
            </a:r>
            <a:r>
              <a:rPr lang="ru-RU" dirty="0" err="1"/>
              <a:t>Classless</a:t>
            </a:r>
            <a:r>
              <a:rPr lang="ru-RU" dirty="0"/>
              <a:t> Inter-Domain </a:t>
            </a:r>
            <a:r>
              <a:rPr lang="ru-RU" dirty="0" err="1"/>
              <a:t>Routing</a:t>
            </a:r>
            <a:r>
              <a:rPr lang="ru-RU" dirty="0"/>
              <a:t>) заменяет классическую систему выделения IP-адресов на основе классов, используя обобщённый сетевой «префикс». Вместо ограничения сетевых идентификаторов (или «префиксов») до 8, 16 или 24 бит, CIDR в настоящее время использует префиксы от 10 до 30 бит. Таким образом, можно выделить блоки адресов хостов от 2 до более чем 500 000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ru-RU" dirty="0"/>
              <a:t>Например, в адресе CIDR 192.168.0.4/26 «/26» означает, что первые 26 бит используются для идентификации сети, а остальные — 6 битов — для идентификации хоста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1915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23416"/>
          </a:xfrm>
        </p:spPr>
        <p:txBody>
          <a:bodyPr>
            <a:normAutofit fontScale="90000"/>
          </a:bodyPr>
          <a:lstStyle/>
          <a:p>
            <a:r>
              <a:rPr lang="en-US" dirty="0"/>
              <a:t>NIVELUL REŢEA</a:t>
            </a:r>
          </a:p>
        </p:txBody>
      </p:sp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r="1167" b="11776"/>
          <a:stretch/>
        </p:blipFill>
        <p:spPr bwMode="auto">
          <a:xfrm>
            <a:off x="494881" y="988541"/>
            <a:ext cx="11182254" cy="5524839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028" name="Picture 4" descr="S 5.13 Appropriate use of equipment for network coupli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654" y="676834"/>
            <a:ext cx="4638675" cy="290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83797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TCP, UDP, and IP | Oracle Pat Shuff's Blo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232" y="435201"/>
            <a:ext cx="9843004" cy="5198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0369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7999"/>
          </a:xfrm>
        </p:spPr>
        <p:txBody>
          <a:bodyPr/>
          <a:lstStyle/>
          <a:p>
            <a:r>
              <a:rPr lang="ru-RU" dirty="0"/>
              <a:t>обеспечивает связность и выбирает путь между двумя хост-системами, которые могут находиться в географически разделённых сетях. Это самый важный уровень в Интернете, обеспечивающий возможность соединения различных сетей</a:t>
            </a:r>
            <a:endParaRPr lang="en-US" dirty="0"/>
          </a:p>
          <a:p>
            <a:r>
              <a:rPr lang="ru-RU" dirty="0"/>
              <a:t>на этом уровне достигается логическая адресация всех узлов в Интернете</a:t>
            </a:r>
            <a:endParaRPr lang="en-US" dirty="0"/>
          </a:p>
          <a:p>
            <a:r>
              <a:rPr lang="ru-RU" dirty="0"/>
              <a:t>На уровне сети работают маршрутизаторы</a:t>
            </a:r>
            <a:endParaRPr lang="en-US" dirty="0"/>
          </a:p>
          <a:p>
            <a:r>
              <a:rPr lang="ru-RU" dirty="0"/>
              <a:t>На уровне сети происходит новый процесс инкапсуляции с добавлением собственного заголовка, который преобразует сегменты на уровне транспорта в пакеты</a:t>
            </a:r>
            <a:endParaRPr lang="en-US" dirty="0"/>
          </a:p>
          <a:p>
            <a:r>
              <a:rPr lang="ru-RU" dirty="0"/>
              <a:t>Самая важная информация, содержащаяся в этом заголовке, — это логические адреса источника, соответственно пункт назначения пакетного транспорта</a:t>
            </a:r>
            <a:endParaRPr lang="en-US" dirty="0"/>
          </a:p>
          <a:p>
            <a:r>
              <a:rPr lang="ru-RU" dirty="0"/>
              <a:t>В каждой однородной сети работают специальные протоколы сетевого уровня, обеспечивающие маршрутизацию в этой сети. Основной протокол, реализованный на этом уровне, — IPv4 (Internet Protocol версии 4)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253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4502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	</a:t>
            </a:r>
            <a:r>
              <a:rPr lang="ru-RU" dirty="0"/>
              <a:t>Основные функции, выполняемые на этом уровне, заключаются</a:t>
            </a:r>
            <a:r>
              <a:rPr lang="en-US" dirty="0"/>
              <a:t>: </a:t>
            </a:r>
          </a:p>
          <a:p>
            <a:r>
              <a:rPr lang="ru-RU" dirty="0"/>
              <a:t>Выбор маршрутов для сообщений конечных пользователей и их изменение, если они есть, чтобы обеспечить оптимальную передачу. Другими словами, выбирается путь или маршрут, то есть последовательность физических каналов от отправки к принимающему компьютеру, по которой передаётся каждый пакет. Этот процесс называется маршрутизацией</a:t>
            </a:r>
            <a:r>
              <a:rPr lang="en-US" dirty="0"/>
              <a:t>; </a:t>
            </a:r>
          </a:p>
          <a:p>
            <a:r>
              <a:rPr lang="ru-RU" dirty="0" err="1"/>
              <a:t>Назначчение</a:t>
            </a:r>
            <a:r>
              <a:rPr lang="ru-RU" dirty="0"/>
              <a:t> логических компьютерных адресов и выполнение преобразования между этими адресами и физическими адресами этих компьютеров</a:t>
            </a:r>
            <a:r>
              <a:rPr lang="en-US" dirty="0"/>
              <a:t>; </a:t>
            </a:r>
          </a:p>
          <a:p>
            <a:r>
              <a:rPr lang="ru-RU" dirty="0"/>
              <a:t>Устранение узких мест, возникающие из-за одновременного присутствия слишком большого количества пакетов в подсети, либо </a:t>
            </a:r>
            <a:r>
              <a:rPr lang="ru-RU" dirty="0" err="1"/>
              <a:t>перевыбором</a:t>
            </a:r>
            <a:r>
              <a:rPr lang="ru-RU" dirty="0"/>
              <a:t> путей, либо запросом транспортного слоя временно прекратить отправку сообщений</a:t>
            </a:r>
            <a:r>
              <a:rPr lang="en-US" dirty="0"/>
              <a:t>; </a:t>
            </a:r>
          </a:p>
          <a:p>
            <a:r>
              <a:rPr lang="ru-RU" dirty="0"/>
              <a:t>Преобразование между разными протоколами в ситуации, когда сообщения проходят через разнородные сети, то есть с использованием различных технологий (Ethernet, FDDI, </a:t>
            </a:r>
            <a:r>
              <a:rPr lang="ru-RU" dirty="0" err="1"/>
              <a:t>Token</a:t>
            </a:r>
            <a:r>
              <a:rPr lang="ru-RU" dirty="0"/>
              <a:t> Ring и др.</a:t>
            </a:r>
            <a:r>
              <a:rPr lang="en-US" dirty="0"/>
              <a:t>).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241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87491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Протокол </a:t>
            </a:r>
            <a:r>
              <a:rPr lang="en-US" b="1" dirty="0"/>
              <a:t>IPv4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7773" y="852616"/>
            <a:ext cx="11504141" cy="575824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Это бесконтактный протокол, который обеспечивает ненадёжную передачу пакетов данных. Такой протокол характеризуется тем, что каждый пакет считается независимой сущностью, которая не связана с другими передаваемыми пакетами</a:t>
            </a:r>
            <a:r>
              <a:rPr lang="en-US" dirty="0"/>
              <a:t>.</a:t>
            </a:r>
          </a:p>
          <a:p>
            <a:r>
              <a:rPr lang="ru-RU" dirty="0"/>
              <a:t>Уникальный адрес, присваиваемый каждому коммуникационному оборудованию в сети, называется IP-адресом длиной 4 байта или 32 бита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026673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/>
          </p:cNvPicPr>
          <p:nvPr>
            <p:ph idx="1"/>
          </p:nvPr>
        </p:nvPicPr>
        <p:blipFill rotWithShape="1">
          <a:blip r:embed="rId2"/>
          <a:srcRect b="14122"/>
          <a:stretch/>
        </p:blipFill>
        <p:spPr bwMode="auto">
          <a:xfrm>
            <a:off x="8122596" y="473958"/>
            <a:ext cx="4069404" cy="143266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491379" y="1466637"/>
            <a:ext cx="12031361" cy="51198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Значение информации, введённой в заголовок, следующее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●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Версия –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4-бит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версии используемого протокола </a:t>
            </a:r>
            <a:r>
              <a:rPr lang="en-US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IP. </a:t>
            </a:r>
          </a:p>
          <a:p>
            <a:r>
              <a:rPr lang="en-US" dirty="0"/>
              <a:t>● </a:t>
            </a:r>
            <a:r>
              <a:rPr lang="ru-RU" dirty="0"/>
              <a:t>Длина заголовка</a:t>
            </a:r>
            <a:r>
              <a:rPr lang="en-US" dirty="0"/>
              <a:t>-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4-бит </a:t>
            </a:r>
            <a:r>
              <a:rPr lang="en-US" dirty="0"/>
              <a:t>- </a:t>
            </a:r>
            <a:r>
              <a:rPr lang="ru-RU" dirty="0"/>
              <a:t>Длина заголовка, прикреплённого к сегменту (или дейтаграмме)</a:t>
            </a:r>
            <a:r>
              <a:rPr lang="en-US" dirty="0"/>
              <a:t>).</a:t>
            </a:r>
          </a:p>
          <a:p>
            <a:r>
              <a:rPr lang="en-US" dirty="0"/>
              <a:t>● </a:t>
            </a:r>
            <a:r>
              <a:rPr lang="ru-RU" dirty="0"/>
              <a:t>Тип сервиса</a:t>
            </a:r>
            <a:r>
              <a:rPr lang="en-US" dirty="0"/>
              <a:t>– 8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бит</a:t>
            </a:r>
            <a:r>
              <a:rPr lang="en-US" dirty="0"/>
              <a:t> (1 </a:t>
            </a:r>
            <a:r>
              <a:rPr lang="ru-RU" dirty="0" err="1"/>
              <a:t>баит</a:t>
            </a:r>
            <a:r>
              <a:rPr lang="en-US" dirty="0"/>
              <a:t>) – </a:t>
            </a:r>
            <a:r>
              <a:rPr lang="ru-RU" dirty="0"/>
              <a:t>указывает информацию о приоритете пакета данных</a:t>
            </a:r>
            <a:r>
              <a:rPr lang="en-US" dirty="0"/>
              <a:t>.</a:t>
            </a:r>
          </a:p>
          <a:p>
            <a:r>
              <a:rPr lang="en-US" dirty="0"/>
              <a:t>● </a:t>
            </a:r>
            <a:r>
              <a:rPr lang="ru-RU" dirty="0"/>
              <a:t>Общая длина</a:t>
            </a:r>
            <a:r>
              <a:rPr lang="en-US" dirty="0"/>
              <a:t>– 16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бит</a:t>
            </a:r>
            <a:r>
              <a:rPr lang="en-US" dirty="0"/>
              <a:t> (2 </a:t>
            </a:r>
            <a:r>
              <a:rPr lang="ru-RU" dirty="0" err="1"/>
              <a:t>баит</a:t>
            </a:r>
            <a:r>
              <a:rPr lang="en-US" dirty="0"/>
              <a:t>) – </a:t>
            </a:r>
            <a:r>
              <a:rPr lang="ru-RU" dirty="0"/>
              <a:t>— это значение, указывающее общую длину пакета (в байтах), включая заголовок</a:t>
            </a:r>
            <a:endParaRPr lang="en-US" dirty="0"/>
          </a:p>
          <a:p>
            <a:r>
              <a:rPr lang="en-US" dirty="0"/>
              <a:t>● </a:t>
            </a:r>
            <a:r>
              <a:rPr lang="ru-RU" dirty="0"/>
              <a:t>Идентификация</a:t>
            </a:r>
            <a:r>
              <a:rPr lang="en-US" dirty="0"/>
              <a:t>– 16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бит</a:t>
            </a:r>
            <a:r>
              <a:rPr lang="en-US" dirty="0"/>
              <a:t> (2 </a:t>
            </a:r>
            <a:r>
              <a:rPr lang="ru-RU" dirty="0" err="1"/>
              <a:t>баит</a:t>
            </a:r>
            <a:r>
              <a:rPr lang="en-US" dirty="0"/>
              <a:t>) – </a:t>
            </a:r>
            <a:r>
              <a:rPr lang="ru-RU" dirty="0"/>
              <a:t>позволяет (вместе с полями адреса и протокола) идентифицировать при сборке различных фрагментов пакетов</a:t>
            </a:r>
            <a:endParaRPr lang="en-US" dirty="0"/>
          </a:p>
          <a:p>
            <a:r>
              <a:rPr lang="en-US" dirty="0"/>
              <a:t>● </a:t>
            </a:r>
            <a:r>
              <a:rPr lang="ru-RU" dirty="0"/>
              <a:t>Обозначения </a:t>
            </a:r>
            <a:r>
              <a:rPr lang="en-US" dirty="0"/>
              <a:t>– 3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бит </a:t>
            </a:r>
            <a:r>
              <a:rPr lang="en-US" dirty="0"/>
              <a:t> </a:t>
            </a:r>
            <a:r>
              <a:rPr lang="ru-RU" dirty="0"/>
              <a:t>— это управляющее информационное поле, состоящее из 3 битов (один неиспользуемый бит), содержащее 2 индикатора</a:t>
            </a:r>
            <a:r>
              <a:rPr lang="en-US" dirty="0"/>
              <a:t>:</a:t>
            </a:r>
          </a:p>
          <a:p>
            <a:r>
              <a:rPr lang="en-US" dirty="0"/>
              <a:t>◦ </a:t>
            </a:r>
            <a:r>
              <a:rPr lang="ru-RU" dirty="0"/>
              <a:t>Установка DF на 1 запрещает фрагментацию; DF, установленный в 0, означает, что пакет фрагментирован</a:t>
            </a:r>
            <a:r>
              <a:rPr lang="en-US" dirty="0"/>
              <a:t>;</a:t>
            </a:r>
          </a:p>
          <a:p>
            <a:r>
              <a:rPr lang="en-US" dirty="0"/>
              <a:t>◦ </a:t>
            </a:r>
            <a:r>
              <a:rPr lang="ru-RU" dirty="0"/>
              <a:t>Набор MF 1 указывает, что появятся новые фрагменты; MF, установленный в 0, указывает на последний фрагмент пакета</a:t>
            </a:r>
            <a:r>
              <a:rPr lang="en-US" dirty="0"/>
              <a:t>; </a:t>
            </a:r>
          </a:p>
          <a:p>
            <a:r>
              <a:rPr lang="en-US" dirty="0"/>
              <a:t>● </a:t>
            </a:r>
            <a:r>
              <a:rPr lang="ru-RU" dirty="0"/>
              <a:t>Смещение фрагмента — 13 бит — указывает положение текущего фрагмента внутри пакета</a:t>
            </a:r>
            <a:r>
              <a:rPr lang="en-US" dirty="0"/>
              <a:t>.   </a:t>
            </a:r>
          </a:p>
          <a:p>
            <a:r>
              <a:rPr lang="en-US" dirty="0"/>
              <a:t>● </a:t>
            </a:r>
            <a:r>
              <a:rPr lang="ru-RU" dirty="0"/>
              <a:t>Срок жизни — 8 бит (1 байт) — это счётчик, используемый для ограничения срока службы пакетов</a:t>
            </a:r>
            <a:r>
              <a:rPr lang="en-US" dirty="0"/>
              <a:t>. </a:t>
            </a:r>
          </a:p>
          <a:p>
            <a:r>
              <a:rPr lang="en-US" dirty="0"/>
              <a:t>● </a:t>
            </a:r>
            <a:r>
              <a:rPr lang="ru-RU" dirty="0"/>
              <a:t>Протокол — 8-битный (1 байт) — позволяет указывать тип верхнего уровня протокола (Transport Level) (TCP, UDP и др.</a:t>
            </a:r>
            <a:r>
              <a:rPr lang="en-US" dirty="0"/>
              <a:t>); </a:t>
            </a:r>
          </a:p>
          <a:p>
            <a:r>
              <a:rPr lang="en-US" dirty="0"/>
              <a:t>● </a:t>
            </a:r>
            <a:r>
              <a:rPr lang="ru-RU" dirty="0"/>
              <a:t>Контрольная сумма заголовка — 16 бит (2 байта) — проверяет только заголовок.</a:t>
            </a:r>
            <a:endParaRPr lang="en-US" dirty="0"/>
          </a:p>
          <a:p>
            <a:r>
              <a:rPr lang="en-US" dirty="0"/>
              <a:t>● </a:t>
            </a:r>
            <a:r>
              <a:rPr lang="ru-RU" dirty="0"/>
              <a:t>Исходный IP-адрес — 32 бита (4 байта) — указывает логический адрес источника</a:t>
            </a:r>
            <a:r>
              <a:rPr lang="en-US" dirty="0"/>
              <a:t>; </a:t>
            </a:r>
          </a:p>
          <a:p>
            <a:r>
              <a:rPr lang="en-US" dirty="0"/>
              <a:t>● </a:t>
            </a:r>
            <a:r>
              <a:rPr lang="ru-RU" dirty="0"/>
              <a:t>IP-адрес назначения — 32 бита (4 байта) — указывает логический адрес получателя</a:t>
            </a:r>
            <a:r>
              <a:rPr lang="en-US" dirty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888747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05714" y="179775"/>
            <a:ext cx="10515600" cy="623416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IP-</a:t>
            </a:r>
            <a:r>
              <a:rPr lang="ru-RU" b="1" dirty="0"/>
              <a:t>адресация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96561" y="939114"/>
            <a:ext cx="11701849" cy="5237849"/>
          </a:xfrm>
        </p:spPr>
        <p:txBody>
          <a:bodyPr/>
          <a:lstStyle/>
          <a:p>
            <a:pPr marL="0" indent="0">
              <a:buNone/>
            </a:pPr>
            <a:r>
              <a:rPr lang="ru-RU" dirty="0"/>
              <a:t>IP-адрес — это 32-битное двоичное число, представленное четырьмя десятичными числами, разделёнными точками, каждое из которых представлено 8 битами. Пример IP-адреса: 192.0.128.64. Эта нотация называется «пунктирной десятичной». IP-адрес представлен в компьютере в двоичной форме: 110000000 00000000 10000000 01000000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ru-RU" dirty="0"/>
              <a:t>Определено 5 различных классов IP-адресов: A, B, C, D и E.</a:t>
            </a:r>
          </a:p>
          <a:p>
            <a:pPr marL="0" indent="0">
              <a:buNone/>
            </a:pPr>
            <a:r>
              <a:rPr lang="ru-RU" dirty="0"/>
              <a:t>Любой IP-адрес состоит из двух частей: одной идентифицирует сеть (Network ID), а другой — узел или хост (Host ID). Хотя это выражение значительно облегчает работу с IP-адресами, существуют некоторые ограничения, связанные с простотой различия между сетевой и станционной частями IP-адреса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4489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6497" y="0"/>
            <a:ext cx="11267303" cy="512205"/>
          </a:xfrm>
        </p:spPr>
        <p:txBody>
          <a:bodyPr>
            <a:noAutofit/>
          </a:bodyPr>
          <a:lstStyle/>
          <a:p>
            <a:r>
              <a:rPr lang="ru-RU" sz="2400" b="1" i="1" dirty="0"/>
              <a:t>Класс назначения, </a:t>
            </a:r>
            <a:r>
              <a:rPr lang="en-US" sz="2400" b="1" i="1" dirty="0"/>
              <a:t>IP; </a:t>
            </a:r>
            <a:r>
              <a:rPr lang="ru-RU" sz="2400" b="1" i="1" dirty="0"/>
              <a:t>IP-адресация на основе классов адресов</a:t>
            </a:r>
            <a:r>
              <a:rPr lang="en-US" sz="2400" b="1" i="1" dirty="0"/>
              <a:t>(Classful IP Addressing)</a:t>
            </a:r>
            <a:endParaRPr lang="en-US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6497" y="512204"/>
            <a:ext cx="12105503" cy="6345795"/>
          </a:xfrm>
        </p:spPr>
        <p:txBody>
          <a:bodyPr>
            <a:normAutofit fontScale="92500"/>
          </a:bodyPr>
          <a:lstStyle/>
          <a:p>
            <a:r>
              <a:rPr lang="ru-RU" dirty="0"/>
              <a:t>Адреса класса A — это адреса, начинающиеся с 0xxx, от 1 до 126 до десятичных; Диапазон значений для адресов класса A составляет от 1 до 126, то есть адресов от 0.0.0.1 до 126.255.255.255.255.// 16 777 216 хостов</a:t>
            </a:r>
          </a:p>
          <a:p>
            <a:r>
              <a:rPr lang="ru-RU" dirty="0"/>
              <a:t>Адреса класса B — это адреса, начинающиеся с 10xx, от 128 до 191 до десятичных; Диапазон значений для адресов класса B составляет от 128 до 191, то есть адресов от 128.0.0.0 до 191.255.255.255.255. 65 534 хоста//16 324 сети</a:t>
            </a:r>
          </a:p>
          <a:p>
            <a:r>
              <a:rPr lang="ru-RU" dirty="0"/>
              <a:t>Адреса класса C — это адреса, начинающиеся с 110x, от 192 до 223 десятичных; 8 бит, используемых для идентификации хостов, позволяют адресовать 256 хостов// 2 097 152 сети</a:t>
            </a:r>
          </a:p>
          <a:p>
            <a:r>
              <a:rPr lang="ru-RU" dirty="0"/>
              <a:t>Адреса класса D — это адреса, начинающиеся с 1110, с 224 до 239 в десятичном знаке; Диапазон значений для адресов класса D составляет от 224 до 239, то есть адресов от 224.0.0.0 до 239.255.255.255</a:t>
            </a:r>
            <a:r>
              <a:rPr lang="en-US" dirty="0"/>
              <a:t>. </a:t>
            </a:r>
          </a:p>
          <a:p>
            <a:r>
              <a:rPr lang="ru-RU" dirty="0"/>
              <a:t>Адреса класса E — это адреса, начинающиеся с 1111, с 240 до 254 в десятичной форме; Адреса класса E предназначены для экспериментального применения. Диапазон значений адресов классов варьируется от 240.0.0.0 до 254.255.255.255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86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12679</TotalTime>
  <Words>1435</Words>
  <Application>Microsoft Office PowerPoint</Application>
  <PresentationFormat>Широкоэкранный</PresentationFormat>
  <Paragraphs>68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Office Theme</vt:lpstr>
      <vt:lpstr>REȚELE DE CALCULATOARE T.5 RC –Уровень сети    </vt:lpstr>
      <vt:lpstr>NIVELUL REŢEA</vt:lpstr>
      <vt:lpstr>Презентация PowerPoint</vt:lpstr>
      <vt:lpstr>Презентация PowerPoint</vt:lpstr>
      <vt:lpstr>Презентация PowerPoint</vt:lpstr>
      <vt:lpstr>Протокол IPv4</vt:lpstr>
      <vt:lpstr>Презентация PowerPoint</vt:lpstr>
      <vt:lpstr>IP-адресация</vt:lpstr>
      <vt:lpstr>Класс назначения, IP; IP-адресация на основе классов адресов(Classful IP Addressing)</vt:lpstr>
      <vt:lpstr>Презентация PowerPoint</vt:lpstr>
      <vt:lpstr>Презентация PowerPoint</vt:lpstr>
      <vt:lpstr>Адреса IP – CIDR - clasaless inter-domain routing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Circuite și Dispozitive Electronice  L.1 – Introducere </dc:title>
  <dc:creator>Пользователь Windows</dc:creator>
  <cp:lastModifiedBy>Creţu Vasilii</cp:lastModifiedBy>
  <cp:revision>559</cp:revision>
  <dcterms:created xsi:type="dcterms:W3CDTF">2020-08-28T11:28:42Z</dcterms:created>
  <dcterms:modified xsi:type="dcterms:W3CDTF">2026-05-08T09:50:16Z</dcterms:modified>
</cp:coreProperties>
</file>