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937" autoAdjust="0"/>
  </p:normalViewPr>
  <p:slideViewPr>
    <p:cSldViewPr snapToGrid="0">
      <p:cViewPr varScale="1">
        <p:scale>
          <a:sx n="111" d="100"/>
          <a:sy n="111" d="100"/>
        </p:scale>
        <p:origin x="-85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4" y="422567"/>
            <a:ext cx="11633703" cy="1426913"/>
          </a:xfrm>
        </p:spPr>
        <p:txBody>
          <a:bodyPr anchor="t">
            <a:normAutofit fontScale="90000"/>
          </a:bodyPr>
          <a:lstStyle/>
          <a:p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REȚELE DE CALCULATOARE</a:t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o-MO" sz="4000" b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Legături de Date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x-none" dirty="0" smtClean="0"/>
              <a:t>Conf. Univ. Dr. Crețu Vasilii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6662" y="3302529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 smtClean="0"/>
              <a:t>Scopul Lecției: </a:t>
            </a:r>
            <a:r>
              <a:rPr lang="en-US" b="1" dirty="0" smtClean="0"/>
              <a:t>De a face </a:t>
            </a:r>
            <a:r>
              <a:rPr lang="en-US" b="1" err="1" smtClean="0"/>
              <a:t>cunoștință</a:t>
            </a:r>
            <a:r>
              <a:rPr lang="en-US" b="1" smtClean="0"/>
              <a:t> </a:t>
            </a:r>
            <a:r>
              <a:rPr lang="en-US" b="1" smtClean="0"/>
              <a:t>cu</a:t>
            </a:r>
            <a:r>
              <a:rPr lang="ro-MO" b="1" smtClean="0"/>
              <a:t> funcșiile și utilizarea Nivelului Legături de Date. De a cunoaște funcțiile Subnivelurilor LLC și MAC.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4855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smtClean="0"/>
              <a:t>Func</a:t>
            </a:r>
            <a:r>
              <a:rPr lang="ro-MO" b="1" smtClean="0"/>
              <a:t>ț</a:t>
            </a:r>
            <a:r>
              <a:rPr lang="en-US" b="1" smtClean="0"/>
              <a:t>iile </a:t>
            </a:r>
            <a:r>
              <a:rPr lang="ro-MO" b="1" smtClean="0"/>
              <a:t>și utilizarea Nivelului Legături de Date</a:t>
            </a:r>
            <a:r>
              <a:rPr lang="ro-RO" b="1"/>
              <a:t>. Subnivelul LLC. Subnivelul MAC. Antetul Nivelului Legături de Date. Protocoale de acces </a:t>
            </a:r>
            <a:r>
              <a:rPr lang="ro-RO" b="1"/>
              <a:t>la </a:t>
            </a:r>
            <a:r>
              <a:rPr lang="ro-RO" b="1" smtClean="0"/>
              <a:t>mediu</a:t>
            </a:r>
            <a:r>
              <a:rPr lang="ro-RO" b="1"/>
              <a:t>. </a:t>
            </a:r>
            <a:r>
              <a:rPr lang="en-US" b="1"/>
              <a:t>Protocolul </a:t>
            </a:r>
            <a:r>
              <a:rPr lang="en-US" b="1" smtClean="0"/>
              <a:t>CSMA/CD</a:t>
            </a:r>
            <a:r>
              <a:rPr lang="ro-MO" b="1" smtClean="0"/>
              <a:t>. </a:t>
            </a:r>
            <a:r>
              <a:rPr lang="ro-RO" b="1"/>
              <a:t>Protocolul </a:t>
            </a:r>
            <a:r>
              <a:rPr lang="ro-RO" b="1"/>
              <a:t>CSMA/CA </a:t>
            </a:r>
            <a:r>
              <a:rPr lang="ro-RO" b="1"/>
              <a:t>. Domeniul de coliziune şi </a:t>
            </a:r>
            <a:r>
              <a:rPr lang="ro-RO" b="1"/>
              <a:t>de </a:t>
            </a:r>
            <a:r>
              <a:rPr lang="ro-RO" b="1" smtClean="0"/>
              <a:t>broadcast.</a:t>
            </a:r>
            <a:endParaRPr lang="en-US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3985" y="4503812"/>
            <a:ext cx="10234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Studentul trebuie </a:t>
            </a:r>
            <a:r>
              <a:rPr lang="ro-RO" b="1" i="1" dirty="0"/>
              <a:t>să cunoască: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 </a:t>
            </a:r>
            <a:r>
              <a:rPr lang="ro-RO" b="1" i="1" smtClean="0"/>
              <a:t>Funcțiile și utilizarea nivelului Legături de Date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 </a:t>
            </a:r>
            <a:r>
              <a:rPr lang="ro-RO" b="1" i="1" smtClean="0"/>
              <a:t>Funcționarea subnivelurilor LLC și MAC.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 </a:t>
            </a:r>
            <a:r>
              <a:rPr lang="ro-RO" b="1" i="1" smtClean="0"/>
              <a:t>Protocoalele CSMA/CD și CSMA/CA</a:t>
            </a:r>
            <a:endParaRPr lang="ro-RO" b="1" i="1" dirty="0" smtClean="0"/>
          </a:p>
          <a:p>
            <a:r>
              <a:rPr lang="ro-RO" b="1" i="1" dirty="0"/>
              <a:t>§ </a:t>
            </a:r>
            <a:r>
              <a:rPr lang="ro-RO" b="1" i="1"/>
              <a:t> </a:t>
            </a:r>
            <a:r>
              <a:rPr lang="ro-RO" b="1" i="1" smtClean="0"/>
              <a:t>Noțiunea de domeniu de coliziune și brodcast. 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6918"/>
          </a:xfrm>
        </p:spPr>
        <p:txBody>
          <a:bodyPr>
            <a:normAutofit fontScale="90000"/>
          </a:bodyPr>
          <a:lstStyle/>
          <a:p>
            <a:r>
              <a:rPr lang="en-US" i="1" dirty="0" err="1"/>
              <a:t>Protocolul</a:t>
            </a:r>
            <a:r>
              <a:rPr lang="en-US" i="1" dirty="0"/>
              <a:t> </a:t>
            </a:r>
            <a:r>
              <a:rPr lang="en-US" i="1" dirty="0" smtClean="0"/>
              <a:t>CSMA/CD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065" y="679622"/>
            <a:ext cx="11837773" cy="6067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Când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staţie</a:t>
            </a:r>
            <a:r>
              <a:rPr lang="en-US" dirty="0"/>
              <a:t> </a:t>
            </a:r>
            <a:r>
              <a:rPr lang="en-US" dirty="0" err="1"/>
              <a:t>doreşte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transmită</a:t>
            </a:r>
            <a:r>
              <a:rPr lang="en-US" dirty="0"/>
              <a:t>,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umătorul</a:t>
            </a:r>
            <a:r>
              <a:rPr lang="en-US" dirty="0"/>
              <a:t> </a:t>
            </a:r>
            <a:r>
              <a:rPr lang="en-US" dirty="0" err="1"/>
              <a:t>procedeu</a:t>
            </a:r>
            <a:r>
              <a:rPr lang="en-US" dirty="0"/>
              <a:t>: </a:t>
            </a:r>
          </a:p>
          <a:p>
            <a:r>
              <a:rPr lang="en-US" dirty="0" smtClean="0"/>
              <a:t> </a:t>
            </a:r>
            <a:r>
              <a:rPr lang="en-US" dirty="0" err="1"/>
              <a:t>Ascultă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nimeni</a:t>
            </a:r>
            <a:r>
              <a:rPr lang="en-US" dirty="0"/>
              <a:t> (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mijloace</a:t>
            </a:r>
            <a:r>
              <a:rPr lang="en-US" dirty="0"/>
              <a:t> hardware de </a:t>
            </a:r>
            <a:r>
              <a:rPr lang="en-US" dirty="0" err="1"/>
              <a:t>detecţie</a:t>
            </a:r>
            <a:r>
              <a:rPr lang="en-US" dirty="0"/>
              <a:t> a </a:t>
            </a:r>
            <a:r>
              <a:rPr lang="en-US" dirty="0" err="1"/>
              <a:t>faptului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o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/>
              <a:t> </a:t>
            </a:r>
            <a:r>
              <a:rPr lang="en-US" dirty="0" err="1"/>
              <a:t>foloseşte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transmite</a:t>
            </a:r>
            <a:r>
              <a:rPr lang="en-US" dirty="0"/>
              <a:t>); </a:t>
            </a:r>
          </a:p>
          <a:p>
            <a:r>
              <a:rPr lang="en-US" dirty="0" smtClean="0"/>
              <a:t>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sesizat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nimeni</a:t>
            </a:r>
            <a:r>
              <a:rPr lang="en-US" dirty="0"/>
              <a:t> </a:t>
            </a:r>
            <a:r>
              <a:rPr lang="en-US" dirty="0" err="1"/>
              <a:t>altcineva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, se </a:t>
            </a:r>
            <a:r>
              <a:rPr lang="en-US" dirty="0" err="1"/>
              <a:t>aşteaptă</a:t>
            </a:r>
            <a:r>
              <a:rPr lang="en-US" dirty="0"/>
              <a:t> un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aleator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se </a:t>
            </a:r>
            <a:r>
              <a:rPr lang="en-US" dirty="0" err="1"/>
              <a:t>începe</a:t>
            </a:r>
            <a:r>
              <a:rPr lang="en-US" dirty="0"/>
              <a:t> </a:t>
            </a:r>
            <a:r>
              <a:rPr lang="en-US" dirty="0" err="1"/>
              <a:t>transmisia</a:t>
            </a:r>
            <a:r>
              <a:rPr lang="en-US" dirty="0"/>
              <a:t>. Este </a:t>
            </a:r>
            <a:r>
              <a:rPr lang="en-US" dirty="0" err="1"/>
              <a:t>posibil</a:t>
            </a:r>
            <a:r>
              <a:rPr lang="en-US" dirty="0"/>
              <a:t> </a:t>
            </a:r>
            <a:r>
              <a:rPr lang="en-US" dirty="0" err="1"/>
              <a:t>însă</a:t>
            </a:r>
            <a:r>
              <a:rPr lang="en-US" dirty="0"/>
              <a:t> ca la </a:t>
            </a:r>
            <a:r>
              <a:rPr lang="en-US" dirty="0" err="1"/>
              <a:t>acelaşi</a:t>
            </a:r>
            <a:r>
              <a:rPr lang="en-US" dirty="0"/>
              <a:t> moment o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 </a:t>
            </a:r>
            <a:r>
              <a:rPr lang="en-US" dirty="0" err="1"/>
              <a:t>început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transmită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caz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apare</a:t>
            </a:r>
            <a:r>
              <a:rPr lang="en-US" dirty="0"/>
              <a:t> o </a:t>
            </a:r>
            <a:r>
              <a:rPr lang="en-US" dirty="0" err="1"/>
              <a:t>coliziune</a:t>
            </a:r>
            <a:r>
              <a:rPr lang="en-US" dirty="0"/>
              <a:t>; </a:t>
            </a:r>
          </a:p>
          <a:p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detectarea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coliziuni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transmis</a:t>
            </a:r>
            <a:r>
              <a:rPr lang="en-US" dirty="0"/>
              <a:t> un </a:t>
            </a:r>
            <a:r>
              <a:rPr lang="en-US" dirty="0" err="1"/>
              <a:t>semnal</a:t>
            </a:r>
            <a:r>
              <a:rPr lang="en-US" dirty="0"/>
              <a:t> de </a:t>
            </a:r>
            <a:r>
              <a:rPr lang="en-US" dirty="0" err="1"/>
              <a:t>bruiaj</a:t>
            </a:r>
            <a:r>
              <a:rPr lang="en-US" dirty="0"/>
              <a:t> (</a:t>
            </a:r>
            <a:r>
              <a:rPr lang="en-US" dirty="0" err="1"/>
              <a:t>semnalul</a:t>
            </a:r>
            <a:r>
              <a:rPr lang="en-US" dirty="0"/>
              <a:t> de jam) o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scurtă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avertiza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staţiile</a:t>
            </a:r>
            <a:r>
              <a:rPr lang="en-US" dirty="0"/>
              <a:t> din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producerii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coliziuni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coliziune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remarcată</a:t>
            </a:r>
            <a:r>
              <a:rPr lang="en-US" dirty="0"/>
              <a:t> de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staţiile</a:t>
            </a:r>
            <a:r>
              <a:rPr lang="en-US" dirty="0"/>
              <a:t> din </a:t>
            </a:r>
            <a:r>
              <a:rPr lang="en-US" dirty="0" err="1"/>
              <a:t>reţea</a:t>
            </a:r>
            <a:r>
              <a:rPr lang="en-US" dirty="0"/>
              <a:t> (din </a:t>
            </a:r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coliziune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exact),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apelat</a:t>
            </a:r>
            <a:r>
              <a:rPr lang="en-US" dirty="0"/>
              <a:t> un </a:t>
            </a:r>
            <a:r>
              <a:rPr lang="en-US" dirty="0" err="1"/>
              <a:t>algoritm</a:t>
            </a:r>
            <a:r>
              <a:rPr lang="en-US" dirty="0"/>
              <a:t> de </a:t>
            </a:r>
            <a:r>
              <a:rPr lang="en-US" dirty="0" err="1"/>
              <a:t>backoff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transmisia</a:t>
            </a:r>
            <a:r>
              <a:rPr lang="en-US" dirty="0"/>
              <a:t> </a:t>
            </a:r>
            <a:r>
              <a:rPr lang="en-US" dirty="0" err="1"/>
              <a:t>încetează</a:t>
            </a:r>
            <a:r>
              <a:rPr lang="en-US" dirty="0"/>
              <a:t>.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staţiile</a:t>
            </a:r>
            <a:r>
              <a:rPr lang="en-US" dirty="0"/>
              <a:t> se </a:t>
            </a:r>
            <a:r>
              <a:rPr lang="en-US" dirty="0" err="1"/>
              <a:t>opresc</a:t>
            </a:r>
            <a:r>
              <a:rPr lang="en-US" dirty="0"/>
              <a:t> din </a:t>
            </a:r>
            <a:r>
              <a:rPr lang="en-US" dirty="0" err="1"/>
              <a:t>transmis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o </a:t>
            </a:r>
            <a:r>
              <a:rPr lang="en-US" dirty="0" err="1"/>
              <a:t>perioadă</a:t>
            </a:r>
            <a:r>
              <a:rPr lang="en-US" dirty="0"/>
              <a:t> </a:t>
            </a:r>
            <a:r>
              <a:rPr lang="en-US" dirty="0" err="1"/>
              <a:t>aleatoare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după</a:t>
            </a:r>
            <a:r>
              <a:rPr lang="en-US" dirty="0"/>
              <a:t> care </a:t>
            </a:r>
            <a:r>
              <a:rPr lang="en-US" dirty="0" err="1"/>
              <a:t>reîncearcă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transmită</a:t>
            </a:r>
            <a:r>
              <a:rPr lang="en-US" dirty="0"/>
              <a:t>. </a:t>
            </a:r>
            <a:r>
              <a:rPr lang="en-US" dirty="0" err="1"/>
              <a:t>Procedurile</a:t>
            </a:r>
            <a:r>
              <a:rPr lang="en-US" dirty="0"/>
              <a:t> </a:t>
            </a:r>
            <a:r>
              <a:rPr lang="en-US" dirty="0" err="1"/>
              <a:t>anterioare</a:t>
            </a:r>
            <a:r>
              <a:rPr lang="en-US" dirty="0"/>
              <a:t> </a:t>
            </a:r>
            <a:r>
              <a:rPr lang="en-US" dirty="0" err="1"/>
              <a:t>ridică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(</a:t>
            </a:r>
            <a:r>
              <a:rPr lang="en-US" dirty="0" err="1"/>
              <a:t>temporizare</a:t>
            </a:r>
            <a:r>
              <a:rPr lang="en-US" dirty="0"/>
              <a:t>),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depinzind</a:t>
            </a:r>
            <a:r>
              <a:rPr lang="en-US" dirty="0"/>
              <a:t> de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err="1"/>
              <a:t>Critică</a:t>
            </a:r>
            <a:r>
              <a:rPr lang="en-US" dirty="0"/>
              <a:t> ( Slot Time).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3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62370"/>
            <a:ext cx="12192000" cy="65160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Slot </a:t>
            </a:r>
            <a:r>
              <a:rPr lang="en-US" dirty="0"/>
              <a:t>Time are </a:t>
            </a:r>
            <a:r>
              <a:rPr lang="en-US" dirty="0" err="1"/>
              <a:t>următoarele</a:t>
            </a:r>
            <a:r>
              <a:rPr lang="en-US" dirty="0"/>
              <a:t> </a:t>
            </a:r>
            <a:r>
              <a:rPr lang="en-US" dirty="0" err="1"/>
              <a:t>semnificaţii</a:t>
            </a:r>
            <a:r>
              <a:rPr lang="en-US" dirty="0"/>
              <a:t>: </a:t>
            </a:r>
          </a:p>
          <a:p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limită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 a </a:t>
            </a:r>
            <a:r>
              <a:rPr lang="en-US" dirty="0" err="1"/>
              <a:t>timpului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detecta</a:t>
            </a:r>
            <a:r>
              <a:rPr lang="en-US" dirty="0"/>
              <a:t> o </a:t>
            </a:r>
            <a:r>
              <a:rPr lang="en-US" dirty="0" err="1"/>
              <a:t>coliziune</a:t>
            </a:r>
            <a:r>
              <a:rPr lang="en-US" dirty="0"/>
              <a:t>, </a:t>
            </a:r>
            <a:r>
              <a:rPr lang="en-US" dirty="0" err="1"/>
              <a:t>deci</a:t>
            </a:r>
            <a:r>
              <a:rPr lang="en-US" dirty="0"/>
              <a:t> a </a:t>
            </a:r>
            <a:r>
              <a:rPr lang="en-US" dirty="0" err="1"/>
              <a:t>pierderii</a:t>
            </a:r>
            <a:r>
              <a:rPr lang="en-US" dirty="0"/>
              <a:t> de </a:t>
            </a:r>
            <a:r>
              <a:rPr lang="en-US" dirty="0" err="1"/>
              <a:t>banda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; </a:t>
            </a:r>
          </a:p>
          <a:p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limită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 a </a:t>
            </a:r>
            <a:r>
              <a:rPr lang="en-US" dirty="0" err="1"/>
              <a:t>timpului</a:t>
            </a:r>
            <a:r>
              <a:rPr lang="en-US" dirty="0"/>
              <a:t> de </a:t>
            </a:r>
            <a:r>
              <a:rPr lang="en-US" dirty="0" err="1"/>
              <a:t>ocupare</a:t>
            </a:r>
            <a:r>
              <a:rPr lang="en-US" dirty="0"/>
              <a:t> </a:t>
            </a:r>
            <a:r>
              <a:rPr lang="en-US" dirty="0" err="1"/>
              <a:t>efectivă</a:t>
            </a:r>
            <a:r>
              <a:rPr lang="en-US" dirty="0"/>
              <a:t> a </a:t>
            </a:r>
            <a:r>
              <a:rPr lang="en-US" dirty="0" err="1"/>
              <a:t>mediului</a:t>
            </a:r>
            <a:r>
              <a:rPr lang="en-US" dirty="0"/>
              <a:t> (acquisition time of the o medium),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care </a:t>
            </a:r>
            <a:r>
              <a:rPr lang="en-US" dirty="0" err="1"/>
              <a:t>transmisia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sufera</a:t>
            </a:r>
            <a:r>
              <a:rPr lang="en-US" dirty="0"/>
              <a:t> </a:t>
            </a:r>
            <a:r>
              <a:rPr lang="en-US" dirty="0" err="1"/>
              <a:t>coliziuni</a:t>
            </a:r>
            <a:r>
              <a:rPr lang="en-US" dirty="0"/>
              <a:t>; </a:t>
            </a:r>
          </a:p>
          <a:p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limită</a:t>
            </a:r>
            <a:r>
              <a:rPr lang="en-US" dirty="0"/>
              <a:t> </a:t>
            </a:r>
            <a:r>
              <a:rPr lang="en-US" dirty="0" err="1"/>
              <a:t>superioară</a:t>
            </a:r>
            <a:r>
              <a:rPr lang="en-US" dirty="0"/>
              <a:t> a </a:t>
            </a:r>
            <a:r>
              <a:rPr lang="en-US" dirty="0" err="1"/>
              <a:t>lungimii</a:t>
            </a:r>
            <a:r>
              <a:rPr lang="en-US" dirty="0"/>
              <a:t> </a:t>
            </a:r>
            <a:r>
              <a:rPr lang="en-US" dirty="0" err="1"/>
              <a:t>fragmentului</a:t>
            </a:r>
            <a:r>
              <a:rPr lang="en-US" dirty="0"/>
              <a:t> de </a:t>
            </a:r>
            <a:r>
              <a:rPr lang="en-US" dirty="0" err="1"/>
              <a:t>cadru</a:t>
            </a:r>
            <a:r>
              <a:rPr lang="en-US" dirty="0"/>
              <a:t> </a:t>
            </a:r>
            <a:r>
              <a:rPr lang="en-US" dirty="0" err="1"/>
              <a:t>transmis</a:t>
            </a:r>
            <a:r>
              <a:rPr lang="en-US" dirty="0"/>
              <a:t> la </a:t>
            </a:r>
            <a:r>
              <a:rPr lang="en-US" dirty="0" err="1"/>
              <a:t>apariţia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coliziuni</a:t>
            </a:r>
            <a:r>
              <a:rPr lang="en-US" dirty="0"/>
              <a:t>; </a:t>
            </a:r>
          </a:p>
          <a:p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cuantă</a:t>
            </a:r>
            <a:r>
              <a:rPr lang="en-US" dirty="0"/>
              <a:t> de </a:t>
            </a:r>
            <a:r>
              <a:rPr lang="en-US" dirty="0" err="1"/>
              <a:t>planificare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retransmisie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108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480"/>
            <a:ext cx="4672693" cy="532183"/>
          </a:xfrm>
        </p:spPr>
        <p:txBody>
          <a:bodyPr>
            <a:normAutofit fontScale="90000"/>
          </a:bodyPr>
          <a:lstStyle/>
          <a:p>
            <a:r>
              <a:rPr lang="en-US" i="1" dirty="0" err="1"/>
              <a:t>Protocolul</a:t>
            </a:r>
            <a:r>
              <a:rPr lang="en-US" i="1" dirty="0"/>
              <a:t> CSMA/CA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7488"/>
            <a:ext cx="12191999" cy="59136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CSMA/CA (Carrier Sense Multiple Access with Collision Avoidance) </a:t>
            </a:r>
            <a:r>
              <a:rPr lang="en-US" dirty="0" err="1"/>
              <a:t>este</a:t>
            </a:r>
            <a:r>
              <a:rPr lang="en-US" dirty="0"/>
              <a:t> un protocol de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mediu</a:t>
            </a:r>
            <a:r>
              <a:rPr lang="en-US" dirty="0"/>
              <a:t> care </a:t>
            </a:r>
            <a:r>
              <a:rPr lang="en-US" dirty="0" err="1"/>
              <a:t>ascultă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coliziunile</a:t>
            </a:r>
            <a:r>
              <a:rPr lang="en-US" dirty="0"/>
              <a:t>,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deosebire</a:t>
            </a:r>
            <a:r>
              <a:rPr lang="en-US" dirty="0"/>
              <a:t> de CSMA/CD, care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reglează</a:t>
            </a:r>
            <a:r>
              <a:rPr lang="en-US" dirty="0"/>
              <a:t> </a:t>
            </a:r>
            <a:r>
              <a:rPr lang="en-US" dirty="0" err="1"/>
              <a:t>transmisia</a:t>
            </a:r>
            <a:r>
              <a:rPr lang="en-US" dirty="0"/>
              <a:t> de date </a:t>
            </a:r>
            <a:r>
              <a:rPr lang="en-US" dirty="0" err="1"/>
              <a:t>odată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coliziunile</a:t>
            </a:r>
            <a:r>
              <a:rPr lang="en-US" dirty="0"/>
              <a:t> s-au </a:t>
            </a:r>
            <a:r>
              <a:rPr lang="en-US" dirty="0" err="1"/>
              <a:t>produs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Tehnica</a:t>
            </a:r>
            <a:r>
              <a:rPr lang="en-US" dirty="0"/>
              <a:t> de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folosită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prezent</a:t>
            </a:r>
            <a:r>
              <a:rPr lang="en-US" dirty="0"/>
              <a:t> de </a:t>
            </a:r>
            <a:r>
              <a:rPr lang="en-US" dirty="0" err="1"/>
              <a:t>reţelele</a:t>
            </a:r>
            <a:r>
              <a:rPr lang="en-US" dirty="0"/>
              <a:t> locale </a:t>
            </a:r>
            <a:r>
              <a:rPr lang="en-US" dirty="0" err="1"/>
              <a:t>este</a:t>
            </a:r>
            <a:r>
              <a:rPr lang="en-US" dirty="0"/>
              <a:t> CSMA/CA, un protocol de </a:t>
            </a:r>
            <a:r>
              <a:rPr lang="en-US" dirty="0" err="1"/>
              <a:t>acces</a:t>
            </a:r>
            <a:r>
              <a:rPr lang="en-US" dirty="0"/>
              <a:t> care are </a:t>
            </a:r>
            <a:r>
              <a:rPr lang="en-US" dirty="0" err="1"/>
              <a:t>câteva</a:t>
            </a:r>
            <a:r>
              <a:rPr lang="en-US" dirty="0"/>
              <a:t> </a:t>
            </a:r>
            <a:r>
              <a:rPr lang="en-US" dirty="0" err="1"/>
              <a:t>asemănări</a:t>
            </a:r>
            <a:r>
              <a:rPr lang="en-US" dirty="0"/>
              <a:t> cu CSMA/CD </a:t>
            </a:r>
            <a:r>
              <a:rPr lang="en-US" dirty="0" err="1"/>
              <a:t>pe</a:t>
            </a:r>
            <a:r>
              <a:rPr lang="en-US" dirty="0"/>
              <a:t> Ethernet. CSMA/CA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proiectat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reducă</a:t>
            </a:r>
            <a:r>
              <a:rPr lang="en-US" dirty="0"/>
              <a:t> </a:t>
            </a:r>
            <a:r>
              <a:rPr lang="en-US" dirty="0" err="1"/>
              <a:t>probabilitatea</a:t>
            </a:r>
            <a:r>
              <a:rPr lang="en-US" dirty="0"/>
              <a:t> de </a:t>
            </a:r>
            <a:r>
              <a:rPr lang="en-US" dirty="0" err="1"/>
              <a:t>coliziune</a:t>
            </a:r>
            <a:r>
              <a:rPr lang="en-US" dirty="0"/>
              <a:t> la </a:t>
            </a:r>
            <a:r>
              <a:rPr lang="en-US" dirty="0" err="1"/>
              <a:t>accesarea</a:t>
            </a:r>
            <a:r>
              <a:rPr lang="en-US" dirty="0"/>
              <a:t> </a:t>
            </a:r>
            <a:r>
              <a:rPr lang="en-US" dirty="0" err="1"/>
              <a:t>multiplă</a:t>
            </a:r>
            <a:r>
              <a:rPr lang="en-US" dirty="0"/>
              <a:t> a </a:t>
            </a:r>
            <a:r>
              <a:rPr lang="en-US" dirty="0" err="1"/>
              <a:t>mediului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punctele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probabil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apară</a:t>
            </a:r>
            <a:r>
              <a:rPr lang="en-US" dirty="0"/>
              <a:t> </a:t>
            </a:r>
            <a:r>
              <a:rPr lang="en-US" dirty="0" err="1"/>
              <a:t>coliziuni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imediat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 </a:t>
            </a:r>
            <a:r>
              <a:rPr lang="en-US" dirty="0" err="1"/>
              <a:t>devine</a:t>
            </a:r>
            <a:r>
              <a:rPr lang="en-US" dirty="0"/>
              <a:t> liber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transmisii</a:t>
            </a:r>
            <a:r>
              <a:rPr lang="en-US" dirty="0"/>
              <a:t>, </a:t>
            </a:r>
            <a:r>
              <a:rPr lang="en-US" dirty="0" err="1"/>
              <a:t>când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care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aşteptau</a:t>
            </a:r>
            <a:r>
              <a:rPr lang="en-US" dirty="0"/>
              <a:t> </a:t>
            </a:r>
            <a:r>
              <a:rPr lang="en-US" dirty="0" err="1"/>
              <a:t>rândul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începe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transmită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Distribuirea</a:t>
            </a:r>
            <a:r>
              <a:rPr lang="en-US" dirty="0"/>
              <a:t> </a:t>
            </a:r>
            <a:r>
              <a:rPr lang="en-US" dirty="0" err="1"/>
              <a:t>informaţiilor</a:t>
            </a:r>
            <a:r>
              <a:rPr lang="en-US" dirty="0"/>
              <a:t> de </a:t>
            </a:r>
            <a:r>
              <a:rPr lang="en-US" dirty="0" err="1"/>
              <a:t>rezervare</a:t>
            </a:r>
            <a:r>
              <a:rPr lang="en-US" dirty="0"/>
              <a:t> a </a:t>
            </a:r>
            <a:r>
              <a:rPr lang="en-US" dirty="0" err="1"/>
              <a:t>mediului</a:t>
            </a:r>
            <a:r>
              <a:rPr lang="en-US" dirty="0"/>
              <a:t> se face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interschimbarea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staţiile</a:t>
            </a:r>
            <a:r>
              <a:rPr lang="en-US" dirty="0"/>
              <a:t> care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converseze</a:t>
            </a:r>
            <a:r>
              <a:rPr lang="en-US" dirty="0"/>
              <a:t> a </a:t>
            </a:r>
            <a:r>
              <a:rPr lang="en-US" dirty="0" err="1"/>
              <a:t>unor</a:t>
            </a:r>
            <a:r>
              <a:rPr lang="en-US" dirty="0"/>
              <a:t> cadre de tip RTS (Request to Send) </a:t>
            </a:r>
            <a:r>
              <a:rPr lang="en-US" dirty="0" err="1"/>
              <a:t>şi</a:t>
            </a:r>
            <a:r>
              <a:rPr lang="en-US" dirty="0"/>
              <a:t> CTS (Clear to Send).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 de cadre </a:t>
            </a:r>
            <a:r>
              <a:rPr lang="en-US" dirty="0" err="1"/>
              <a:t>conţin</a:t>
            </a:r>
            <a:r>
              <a:rPr lang="en-US" dirty="0"/>
              <a:t> un </a:t>
            </a:r>
            <a:r>
              <a:rPr lang="en-US" dirty="0" err="1"/>
              <a:t>câmp</a:t>
            </a:r>
            <a:r>
              <a:rPr lang="en-US" dirty="0"/>
              <a:t> de </a:t>
            </a:r>
            <a:r>
              <a:rPr lang="en-US" dirty="0" err="1"/>
              <a:t>durată</a:t>
            </a:r>
            <a:r>
              <a:rPr lang="en-US" dirty="0"/>
              <a:t>, care </a:t>
            </a:r>
            <a:r>
              <a:rPr lang="en-US" dirty="0" err="1"/>
              <a:t>specifică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care se </a:t>
            </a:r>
            <a:r>
              <a:rPr lang="en-US" dirty="0" err="1"/>
              <a:t>doreşte</a:t>
            </a:r>
            <a:r>
              <a:rPr lang="en-US" dirty="0"/>
              <a:t> </a:t>
            </a:r>
            <a:r>
              <a:rPr lang="en-US" dirty="0" err="1"/>
              <a:t>ocuparea</a:t>
            </a:r>
            <a:r>
              <a:rPr lang="en-US" dirty="0"/>
              <a:t> </a:t>
            </a:r>
            <a:r>
              <a:rPr lang="en-US" dirty="0" err="1"/>
              <a:t>mediului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transmisia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, a </a:t>
            </a:r>
            <a:r>
              <a:rPr lang="en-US" dirty="0" err="1"/>
              <a:t>cadrului</a:t>
            </a:r>
            <a:r>
              <a:rPr lang="en-US" dirty="0"/>
              <a:t> ACK de la </a:t>
            </a:r>
            <a:r>
              <a:rPr lang="en-US" dirty="0" err="1"/>
              <a:t>terminarea</a:t>
            </a:r>
            <a:r>
              <a:rPr lang="en-US" dirty="0"/>
              <a:t> </a:t>
            </a:r>
            <a:r>
              <a:rPr lang="en-US" dirty="0" err="1"/>
              <a:t>conversaţiei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intervalelor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cadrele</a:t>
            </a:r>
            <a:r>
              <a:rPr lang="en-US" dirty="0"/>
              <a:t> </a:t>
            </a:r>
            <a:r>
              <a:rPr lang="en-US" dirty="0" err="1"/>
              <a:t>trimise</a:t>
            </a:r>
            <a:r>
              <a:rPr lang="en-US" dirty="0"/>
              <a:t>. </a:t>
            </a:r>
            <a:r>
              <a:rPr lang="en-US" dirty="0" err="1"/>
              <a:t>routerele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59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897586" cy="498000"/>
          </a:xfrm>
        </p:spPr>
        <p:txBody>
          <a:bodyPr>
            <a:normAutofit fontScale="90000"/>
          </a:bodyPr>
          <a:lstStyle/>
          <a:p>
            <a:r>
              <a:rPr lang="en-US" i="1" dirty="0" err="1"/>
              <a:t>Domeniul</a:t>
            </a:r>
            <a:r>
              <a:rPr lang="en-US" i="1" dirty="0"/>
              <a:t> de </a:t>
            </a:r>
            <a:r>
              <a:rPr lang="en-US" i="1" dirty="0" err="1"/>
              <a:t>coliziune</a:t>
            </a:r>
            <a:r>
              <a:rPr lang="en-US" i="1" dirty="0"/>
              <a:t> </a:t>
            </a:r>
            <a:r>
              <a:rPr lang="en-US" i="1" dirty="0" err="1"/>
              <a:t>şi</a:t>
            </a:r>
            <a:r>
              <a:rPr lang="en-US" i="1" dirty="0"/>
              <a:t> de broadcast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064" y="1053193"/>
            <a:ext cx="11715750" cy="5666014"/>
          </a:xfrm>
        </p:spPr>
        <p:txBody>
          <a:bodyPr/>
          <a:lstStyle/>
          <a:p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coliziune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acea</a:t>
            </a:r>
            <a:r>
              <a:rPr lang="en-US" dirty="0"/>
              <a:t> zona </a:t>
            </a:r>
            <a:r>
              <a:rPr lang="en-US" dirty="0" err="1"/>
              <a:t>dintr</a:t>
            </a:r>
            <a:r>
              <a:rPr lang="en-US" dirty="0"/>
              <a:t>-o </a:t>
            </a:r>
            <a:r>
              <a:rPr lang="en-US" dirty="0" err="1"/>
              <a:t>retea</a:t>
            </a:r>
            <a:r>
              <a:rPr lang="en-US" dirty="0"/>
              <a:t> care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afectată</a:t>
            </a:r>
            <a:r>
              <a:rPr lang="en-US" dirty="0"/>
              <a:t> de </a:t>
            </a:r>
            <a:r>
              <a:rPr lang="en-US" dirty="0" err="1"/>
              <a:t>apariţia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coliziuni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interiorul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numărului</a:t>
            </a:r>
            <a:r>
              <a:rPr lang="en-US" dirty="0"/>
              <a:t> broadcast-</a:t>
            </a:r>
            <a:r>
              <a:rPr lang="en-US" dirty="0" err="1"/>
              <a:t>urilor</a:t>
            </a:r>
            <a:r>
              <a:rPr lang="en-US" dirty="0"/>
              <a:t> duce la </a:t>
            </a:r>
            <a:r>
              <a:rPr lang="en-US" dirty="0" err="1"/>
              <a:t>scăderea</a:t>
            </a:r>
            <a:r>
              <a:rPr lang="en-US" dirty="0"/>
              <a:t> </a:t>
            </a:r>
            <a:r>
              <a:rPr lang="en-US" dirty="0" err="1"/>
              <a:t>performanţelor</a:t>
            </a:r>
            <a:r>
              <a:rPr lang="en-US" dirty="0"/>
              <a:t> </a:t>
            </a:r>
            <a:r>
              <a:rPr lang="en-US" dirty="0" err="1"/>
              <a:t>reţelei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Singurele</a:t>
            </a:r>
            <a:r>
              <a:rPr lang="en-US" dirty="0"/>
              <a:t> </a:t>
            </a:r>
            <a:r>
              <a:rPr lang="en-US" dirty="0" err="1"/>
              <a:t>dispozitive</a:t>
            </a:r>
            <a:r>
              <a:rPr lang="en-US" dirty="0"/>
              <a:t> care pot </a:t>
            </a:r>
            <a:r>
              <a:rPr lang="en-US" dirty="0" err="1"/>
              <a:t>separa</a:t>
            </a:r>
            <a:r>
              <a:rPr lang="en-US" dirty="0"/>
              <a:t> </a:t>
            </a:r>
            <a:r>
              <a:rPr lang="en-US" dirty="0" err="1"/>
              <a:t>domeniile</a:t>
            </a:r>
            <a:r>
              <a:rPr lang="en-US" dirty="0"/>
              <a:t> de broadcast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routerele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1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9848"/>
          </a:xfrm>
        </p:spPr>
        <p:txBody>
          <a:bodyPr>
            <a:normAutofit fontScale="90000"/>
          </a:bodyPr>
          <a:lstStyle/>
          <a:p>
            <a:r>
              <a:rPr lang="en-US" dirty="0"/>
              <a:t>NIVELUL LEGĂTURII DE </a:t>
            </a: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544" t="1583" r="1159" b="15656"/>
          <a:stretch/>
        </p:blipFill>
        <p:spPr bwMode="auto">
          <a:xfrm>
            <a:off x="73920" y="614941"/>
            <a:ext cx="11748528" cy="6094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655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68" y="172995"/>
            <a:ext cx="11862486" cy="6003968"/>
          </a:xfrm>
        </p:spPr>
        <p:txBody>
          <a:bodyPr/>
          <a:lstStyle/>
          <a:p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Legăturii</a:t>
            </a:r>
            <a:r>
              <a:rPr lang="en-US" dirty="0"/>
              <a:t> de date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care face </a:t>
            </a:r>
            <a:r>
              <a:rPr lang="en-US" dirty="0" err="1"/>
              <a:t>trecerea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din calculator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trimisă</a:t>
            </a:r>
            <a:r>
              <a:rPr lang="en-US" dirty="0"/>
              <a:t> </a:t>
            </a:r>
            <a:r>
              <a:rPr lang="en-US" dirty="0" err="1"/>
              <a:t>informaţia</a:t>
            </a:r>
            <a:r>
              <a:rPr lang="en-US" dirty="0"/>
              <a:t> (</a:t>
            </a:r>
            <a:r>
              <a:rPr lang="en-US" dirty="0" err="1"/>
              <a:t>cablu</a:t>
            </a:r>
            <a:r>
              <a:rPr lang="en-US" dirty="0"/>
              <a:t>, </a:t>
            </a:r>
            <a:r>
              <a:rPr lang="en-US" dirty="0" err="1"/>
              <a:t>fibra</a:t>
            </a:r>
            <a:r>
              <a:rPr lang="en-US" dirty="0"/>
              <a:t> </a:t>
            </a:r>
            <a:r>
              <a:rPr lang="en-US" dirty="0" err="1"/>
              <a:t>optică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radio).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controlează</a:t>
            </a:r>
            <a:r>
              <a:rPr lang="en-US" dirty="0"/>
              <a:t> </a:t>
            </a:r>
            <a:r>
              <a:rPr lang="en-US" dirty="0" err="1"/>
              <a:t>fluxul</a:t>
            </a:r>
            <a:r>
              <a:rPr lang="en-US" dirty="0"/>
              <a:t> de date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de transport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adresarea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(</a:t>
            </a:r>
            <a:r>
              <a:rPr lang="en-US" dirty="0" err="1"/>
              <a:t>adresele</a:t>
            </a:r>
            <a:r>
              <a:rPr lang="en-US" dirty="0"/>
              <a:t> MAC). </a:t>
            </a:r>
            <a:endParaRPr lang="en-US" dirty="0" smtClean="0"/>
          </a:p>
          <a:p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scurt</a:t>
            </a:r>
            <a:r>
              <a:rPr lang="en-US" dirty="0"/>
              <a:t>,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afirma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de date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responsabil</a:t>
            </a:r>
            <a:r>
              <a:rPr lang="en-US" dirty="0"/>
              <a:t> cu </a:t>
            </a:r>
            <a:r>
              <a:rPr lang="en-US" dirty="0" err="1" smtClean="0"/>
              <a:t>adresarea</a:t>
            </a:r>
            <a:r>
              <a:rPr lang="en-US" dirty="0" smtClean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cu </a:t>
            </a:r>
            <a:r>
              <a:rPr lang="en-US" dirty="0" err="1"/>
              <a:t>accesul</a:t>
            </a:r>
            <a:r>
              <a:rPr lang="en-US" dirty="0"/>
              <a:t> la </a:t>
            </a:r>
            <a:r>
              <a:rPr lang="en-US" dirty="0" err="1"/>
              <a:t>mediu</a:t>
            </a:r>
            <a:r>
              <a:rPr lang="en-US" dirty="0"/>
              <a:t> (canal de </a:t>
            </a:r>
            <a:r>
              <a:rPr lang="en-US" dirty="0" err="1"/>
              <a:t>comunicare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</a:t>
            </a:r>
            <a:r>
              <a:rPr lang="en-US" dirty="0" err="1"/>
              <a:t>Legăturii</a:t>
            </a:r>
            <a:r>
              <a:rPr lang="en-US" dirty="0"/>
              <a:t> de date are </a:t>
            </a:r>
            <a:r>
              <a:rPr lang="en-US" dirty="0" err="1"/>
              <a:t>loc</a:t>
            </a:r>
            <a:r>
              <a:rPr lang="en-US" dirty="0"/>
              <a:t> un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de </a:t>
            </a:r>
            <a:r>
              <a:rPr lang="en-US" dirty="0" err="1"/>
              <a:t>încapsulare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adaugarea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antet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principala</a:t>
            </a:r>
            <a:r>
              <a:rPr lang="en-US" dirty="0"/>
              <a:t> </a:t>
            </a:r>
            <a:r>
              <a:rPr lang="en-US" dirty="0" err="1"/>
              <a:t>informaţie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(MAC address);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cozi</a:t>
            </a:r>
            <a:r>
              <a:rPr lang="en-US" dirty="0"/>
              <a:t> (trailer)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informaţii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corectarea</a:t>
            </a:r>
            <a:r>
              <a:rPr lang="en-US" dirty="0"/>
              <a:t> de </a:t>
            </a:r>
            <a:r>
              <a:rPr lang="en-US" dirty="0" err="1"/>
              <a:t>erori</a:t>
            </a:r>
            <a:r>
              <a:rPr lang="en-US" dirty="0"/>
              <a:t>. </a:t>
            </a:r>
          </a:p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PDU </a:t>
            </a:r>
            <a:r>
              <a:rPr lang="en-US" dirty="0" err="1"/>
              <a:t>poartă</a:t>
            </a:r>
            <a:r>
              <a:rPr lang="en-US" dirty="0"/>
              <a:t> </a:t>
            </a:r>
            <a:r>
              <a:rPr lang="en-US" dirty="0" err="1"/>
              <a:t>numele</a:t>
            </a:r>
            <a:r>
              <a:rPr lang="en-US" dirty="0"/>
              <a:t> de </a:t>
            </a:r>
            <a:r>
              <a:rPr lang="en-US" dirty="0" err="1"/>
              <a:t>cadru</a:t>
            </a:r>
            <a:r>
              <a:rPr lang="en-US" dirty="0"/>
              <a:t> (frame). </a:t>
            </a:r>
          </a:p>
          <a:p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de date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responsabil</a:t>
            </a:r>
            <a:r>
              <a:rPr lang="en-US" dirty="0"/>
              <a:t> cu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corectă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legătură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existentă</a:t>
            </a:r>
            <a:r>
              <a:rPr lang="en-US" dirty="0"/>
              <a:t>,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 </a:t>
            </a:r>
            <a:r>
              <a:rPr lang="en-US" dirty="0" err="1"/>
              <a:t>conectate</a:t>
            </a:r>
            <a:r>
              <a:rPr lang="en-US" dirty="0"/>
              <a:t> direct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</a:t>
            </a:r>
            <a:r>
              <a:rPr lang="en-US" dirty="0" err="1"/>
              <a:t>fizică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8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778"/>
            <a:ext cx="12192000" cy="636373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de date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împărţit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subniveluri</a:t>
            </a:r>
            <a:r>
              <a:rPr lang="en-US" dirty="0"/>
              <a:t>, cu </a:t>
            </a:r>
            <a:r>
              <a:rPr lang="en-US" dirty="0" err="1"/>
              <a:t>roluri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: </a:t>
            </a:r>
          </a:p>
          <a:p>
            <a:r>
              <a:rPr lang="en-US" dirty="0" err="1" smtClean="0"/>
              <a:t>Subnivelul</a:t>
            </a:r>
            <a:r>
              <a:rPr lang="en-US" dirty="0" smtClean="0"/>
              <a:t> </a:t>
            </a:r>
            <a:r>
              <a:rPr lang="en-US" dirty="0"/>
              <a:t>de control al </a:t>
            </a:r>
            <a:r>
              <a:rPr lang="en-US" dirty="0" err="1"/>
              <a:t>legăturii</a:t>
            </a:r>
            <a:r>
              <a:rPr lang="en-US" dirty="0"/>
              <a:t> </a:t>
            </a:r>
            <a:r>
              <a:rPr lang="en-US" dirty="0" err="1"/>
              <a:t>logice</a:t>
            </a:r>
            <a:r>
              <a:rPr lang="en-US" dirty="0"/>
              <a:t>, LLC (Logical Link Control); </a:t>
            </a:r>
            <a:endParaRPr lang="en-US" dirty="0" smtClean="0"/>
          </a:p>
          <a:p>
            <a:pPr lvl="1"/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/>
              <a:t>subnivel</a:t>
            </a:r>
            <a:r>
              <a:rPr lang="en-US" dirty="0"/>
              <a:t> are </a:t>
            </a:r>
            <a:r>
              <a:rPr lang="en-US" dirty="0" err="1"/>
              <a:t>scopul</a:t>
            </a:r>
            <a:r>
              <a:rPr lang="en-US" dirty="0"/>
              <a:t> de a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comunicarea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Legăturii</a:t>
            </a:r>
            <a:r>
              <a:rPr lang="en-US" dirty="0"/>
              <a:t> de date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superior,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subnivel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independent de </a:t>
            </a:r>
            <a:r>
              <a:rPr lang="en-US" dirty="0" err="1"/>
              <a:t>tehnologie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el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nivelurilor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 </a:t>
            </a:r>
            <a:r>
              <a:rPr lang="en-US" dirty="0" err="1"/>
              <a:t>funcţii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aceleaşi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variaţii</a:t>
            </a:r>
            <a:r>
              <a:rPr lang="en-US" dirty="0"/>
              <a:t> ale </a:t>
            </a:r>
            <a:r>
              <a:rPr lang="en-US" dirty="0" err="1"/>
              <a:t>nivelului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ale </a:t>
            </a:r>
            <a:r>
              <a:rPr lang="en-US" dirty="0" err="1"/>
              <a:t>subnivelului</a:t>
            </a:r>
            <a:r>
              <a:rPr lang="en-US" dirty="0"/>
              <a:t> MAC. </a:t>
            </a:r>
            <a:endParaRPr lang="en-US" dirty="0" smtClean="0"/>
          </a:p>
          <a:p>
            <a:pPr marL="185738" lvl="1" indent="-185738"/>
            <a:r>
              <a:rPr lang="en-US" sz="2800" dirty="0" err="1"/>
              <a:t>Subnivelul</a:t>
            </a:r>
            <a:r>
              <a:rPr lang="en-US" sz="2800" dirty="0"/>
              <a:t> de control al </a:t>
            </a:r>
            <a:r>
              <a:rPr lang="en-US" sz="2800" dirty="0" err="1"/>
              <a:t>accesului</a:t>
            </a:r>
            <a:r>
              <a:rPr lang="en-US" sz="2800" dirty="0"/>
              <a:t> la </a:t>
            </a:r>
            <a:r>
              <a:rPr lang="en-US" sz="2800" dirty="0" err="1"/>
              <a:t>mediu</a:t>
            </a:r>
            <a:r>
              <a:rPr lang="en-US" sz="2800" dirty="0"/>
              <a:t>, MAC (Media </a:t>
            </a:r>
            <a:r>
              <a:rPr lang="en-US" sz="2800" dirty="0" err="1"/>
              <a:t>Acces</a:t>
            </a:r>
            <a:r>
              <a:rPr lang="en-US" sz="2800" dirty="0"/>
              <a:t> Control) </a:t>
            </a:r>
          </a:p>
          <a:p>
            <a:pPr marL="0" indent="0">
              <a:buNone/>
            </a:pPr>
            <a:r>
              <a:rPr lang="en-US" dirty="0" smtClean="0"/>
              <a:t>		Al </a:t>
            </a:r>
            <a:r>
              <a:rPr lang="en-US" dirty="0" err="1"/>
              <a:t>doilea</a:t>
            </a:r>
            <a:r>
              <a:rPr lang="en-US" dirty="0"/>
              <a:t> </a:t>
            </a:r>
            <a:r>
              <a:rPr lang="en-US" dirty="0" err="1"/>
              <a:t>subnivel</a:t>
            </a:r>
            <a:r>
              <a:rPr lang="en-US" dirty="0"/>
              <a:t> are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roluri</a:t>
            </a:r>
            <a:r>
              <a:rPr lang="en-US" dirty="0"/>
              <a:t> </a:t>
            </a:r>
            <a:r>
              <a:rPr lang="en-US" dirty="0" err="1"/>
              <a:t>majore</a:t>
            </a:r>
            <a:r>
              <a:rPr lang="en-US" dirty="0"/>
              <a:t>: </a:t>
            </a:r>
            <a:endParaRPr lang="en-US" sz="2400" dirty="0"/>
          </a:p>
          <a:p>
            <a:pPr lvl="1"/>
            <a:r>
              <a:rPr lang="en-US" dirty="0" smtClean="0"/>
              <a:t> </a:t>
            </a:r>
            <a:r>
              <a:rPr lang="en-US" dirty="0" err="1"/>
              <a:t>stabilirea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respectarea</a:t>
            </a:r>
            <a:r>
              <a:rPr lang="en-US" dirty="0"/>
              <a:t> </a:t>
            </a:r>
            <a:r>
              <a:rPr lang="en-US" dirty="0" err="1"/>
              <a:t>regulilor</a:t>
            </a:r>
            <a:r>
              <a:rPr lang="en-US" dirty="0"/>
              <a:t> de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 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multor</a:t>
            </a:r>
            <a:r>
              <a:rPr lang="en-US" dirty="0"/>
              <a:t> </a:t>
            </a:r>
            <a:r>
              <a:rPr lang="en-US" dirty="0" err="1"/>
              <a:t>utilizatori</a:t>
            </a:r>
            <a:r>
              <a:rPr lang="en-US" dirty="0"/>
              <a:t>; </a:t>
            </a:r>
            <a:endParaRPr lang="en-US" sz="2000" dirty="0"/>
          </a:p>
          <a:p>
            <a:pPr lvl="1"/>
            <a:r>
              <a:rPr lang="en-US" dirty="0" smtClean="0"/>
              <a:t> </a:t>
            </a:r>
            <a:r>
              <a:rPr lang="en-US" dirty="0" err="1"/>
              <a:t>adaptarea</a:t>
            </a:r>
            <a:r>
              <a:rPr lang="en-US" dirty="0"/>
              <a:t> la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încât</a:t>
            </a:r>
            <a:r>
              <a:rPr lang="en-US" dirty="0"/>
              <a:t>,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ascundă</a:t>
            </a:r>
            <a:r>
              <a:rPr lang="en-US" dirty="0"/>
              <a:t> </a:t>
            </a:r>
            <a:r>
              <a:rPr lang="en-US" dirty="0" err="1"/>
              <a:t>diferenţele</a:t>
            </a:r>
            <a:r>
              <a:rPr lang="en-US" dirty="0"/>
              <a:t> legate de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medii</a:t>
            </a:r>
            <a:r>
              <a:rPr lang="en-US" dirty="0"/>
              <a:t> de </a:t>
            </a:r>
            <a:r>
              <a:rPr lang="en-US" dirty="0" err="1"/>
              <a:t>transmitere</a:t>
            </a:r>
            <a:r>
              <a:rPr lang="en-US" dirty="0"/>
              <a:t>, </a:t>
            </a:r>
            <a:r>
              <a:rPr lang="en-US" dirty="0" err="1"/>
              <a:t>forme</a:t>
            </a:r>
            <a:r>
              <a:rPr lang="en-US" dirty="0"/>
              <a:t> de </a:t>
            </a:r>
            <a:r>
              <a:rPr lang="en-US" dirty="0" err="1"/>
              <a:t>semnal</a:t>
            </a:r>
            <a:r>
              <a:rPr lang="en-US" dirty="0"/>
              <a:t>, </a:t>
            </a:r>
            <a:r>
              <a:rPr lang="en-US" dirty="0" err="1"/>
              <a:t>coduri</a:t>
            </a:r>
            <a:r>
              <a:rPr lang="en-US" dirty="0"/>
              <a:t> de </a:t>
            </a:r>
            <a:r>
              <a:rPr lang="en-US" dirty="0" err="1"/>
              <a:t>linie</a:t>
            </a:r>
            <a:r>
              <a:rPr lang="en-US" dirty="0"/>
              <a:t> etc. 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/>
              <a:t>subnivel</a:t>
            </a:r>
            <a:r>
              <a:rPr lang="en-US" dirty="0"/>
              <a:t>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</a:t>
            </a:r>
            <a:r>
              <a:rPr lang="en-US" dirty="0" err="1"/>
              <a:t>ordonat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controlat</a:t>
            </a:r>
            <a:r>
              <a:rPr lang="en-US" dirty="0"/>
              <a:t> la </a:t>
            </a:r>
            <a:r>
              <a:rPr lang="en-US" dirty="0" err="1"/>
              <a:t>mediu</a:t>
            </a:r>
            <a:r>
              <a:rPr lang="en-US" dirty="0"/>
              <a:t>.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înseamnă</a:t>
            </a:r>
            <a:r>
              <a:rPr lang="en-US" dirty="0"/>
              <a:t>,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exemplu</a:t>
            </a:r>
            <a:r>
              <a:rPr lang="en-US" dirty="0"/>
              <a:t>,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staţii</a:t>
            </a:r>
            <a:r>
              <a:rPr lang="en-US" dirty="0"/>
              <a:t> nu pot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acelaşi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erorile</a:t>
            </a:r>
            <a:r>
              <a:rPr lang="en-US" dirty="0"/>
              <a:t> </a:t>
            </a:r>
            <a:r>
              <a:rPr lang="en-US" dirty="0" err="1"/>
              <a:t>cauzate</a:t>
            </a:r>
            <a:r>
              <a:rPr lang="en-US" dirty="0"/>
              <a:t> de </a:t>
            </a:r>
            <a:r>
              <a:rPr lang="en-US" dirty="0" err="1"/>
              <a:t>încercările</a:t>
            </a:r>
            <a:r>
              <a:rPr lang="en-US" dirty="0"/>
              <a:t> de a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detectate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subnivel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dependent de </a:t>
            </a:r>
            <a:r>
              <a:rPr lang="en-US" dirty="0" err="1"/>
              <a:t>tehnologia</a:t>
            </a:r>
            <a:r>
              <a:rPr lang="en-US" dirty="0"/>
              <a:t> LAN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implementată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942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07" y="1136822"/>
            <a:ext cx="11837773" cy="55481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Semnificaţia</a:t>
            </a:r>
            <a:r>
              <a:rPr lang="en-US" dirty="0" smtClean="0"/>
              <a:t> </a:t>
            </a:r>
            <a:r>
              <a:rPr lang="en-US" dirty="0" err="1"/>
              <a:t>câmpurilor</a:t>
            </a:r>
            <a:r>
              <a:rPr lang="en-US" dirty="0"/>
              <a:t> din </a:t>
            </a:r>
            <a:r>
              <a:rPr lang="en-US" dirty="0" err="1"/>
              <a:t>figura</a:t>
            </a:r>
            <a:r>
              <a:rPr lang="en-US" dirty="0"/>
              <a:t> 2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următoarea</a:t>
            </a:r>
            <a:r>
              <a:rPr lang="en-US" dirty="0"/>
              <a:t>: </a:t>
            </a:r>
          </a:p>
          <a:p>
            <a:r>
              <a:rPr lang="en-US" dirty="0" err="1" smtClean="0"/>
              <a:t>Câmpurile</a:t>
            </a:r>
            <a:r>
              <a:rPr lang="en-US" dirty="0" smtClean="0"/>
              <a:t> </a:t>
            </a:r>
            <a:r>
              <a:rPr lang="en-US" dirty="0"/>
              <a:t>Start </a:t>
            </a:r>
            <a:r>
              <a:rPr lang="en-US" dirty="0" err="1"/>
              <a:t>şi</a:t>
            </a:r>
            <a:r>
              <a:rPr lang="en-US" dirty="0"/>
              <a:t> Stop au </a:t>
            </a:r>
            <a:r>
              <a:rPr lang="en-US" dirty="0" err="1"/>
              <a:t>structură</a:t>
            </a:r>
            <a:r>
              <a:rPr lang="en-US" dirty="0"/>
              <a:t> </a:t>
            </a:r>
            <a:r>
              <a:rPr lang="en-US" dirty="0" err="1"/>
              <a:t>fixă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delimitatori</a:t>
            </a:r>
            <a:r>
              <a:rPr lang="en-US" dirty="0"/>
              <a:t> de </a:t>
            </a:r>
            <a:r>
              <a:rPr lang="en-US" dirty="0" err="1"/>
              <a:t>cadru</a:t>
            </a:r>
            <a:r>
              <a:rPr lang="en-US" dirty="0"/>
              <a:t>; </a:t>
            </a:r>
          </a:p>
          <a:p>
            <a:r>
              <a:rPr lang="en-US" dirty="0" err="1" smtClean="0"/>
              <a:t>Câmpul</a:t>
            </a:r>
            <a:r>
              <a:rPr lang="en-US" dirty="0" smtClean="0"/>
              <a:t> </a:t>
            </a:r>
            <a:r>
              <a:rPr lang="en-US" dirty="0" err="1"/>
              <a:t>Adresă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 (</a:t>
            </a:r>
            <a:r>
              <a:rPr lang="en-US" dirty="0" err="1"/>
              <a:t>sau</a:t>
            </a:r>
            <a:r>
              <a:rPr lang="en-US" dirty="0"/>
              <a:t> MAC) ale </a:t>
            </a:r>
            <a:r>
              <a:rPr lang="en-US" dirty="0" err="1"/>
              <a:t>sursei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ale </a:t>
            </a:r>
            <a:r>
              <a:rPr lang="en-US" dirty="0" err="1"/>
              <a:t>destinaţiei</a:t>
            </a:r>
            <a:r>
              <a:rPr lang="en-US" dirty="0"/>
              <a:t>;</a:t>
            </a:r>
          </a:p>
          <a:p>
            <a:r>
              <a:rPr lang="en-US" dirty="0" err="1" smtClean="0"/>
              <a:t>Câmpul</a:t>
            </a:r>
            <a:r>
              <a:rPr lang="en-US" dirty="0" smtClean="0"/>
              <a:t> </a:t>
            </a:r>
            <a:r>
              <a:rPr lang="en-US" dirty="0"/>
              <a:t>Control are </a:t>
            </a:r>
            <a:r>
              <a:rPr lang="en-US" dirty="0" err="1"/>
              <a:t>rolul</a:t>
            </a:r>
            <a:r>
              <a:rPr lang="en-US" dirty="0"/>
              <a:t> de a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transmisiei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timpul</a:t>
            </a:r>
            <a:r>
              <a:rPr lang="en-US" dirty="0"/>
              <a:t> de </a:t>
            </a:r>
            <a:r>
              <a:rPr lang="en-US" dirty="0" err="1"/>
              <a:t>recepţie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prelucrare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retransmisie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de </a:t>
            </a:r>
            <a:r>
              <a:rPr lang="en-US" dirty="0" err="1"/>
              <a:t>erori</a:t>
            </a:r>
            <a:r>
              <a:rPr lang="en-US" dirty="0"/>
              <a:t>; </a:t>
            </a:r>
          </a:p>
          <a:p>
            <a:r>
              <a:rPr lang="en-US" dirty="0" err="1" smtClean="0"/>
              <a:t>Câmpul</a:t>
            </a:r>
            <a:r>
              <a:rPr lang="en-US" dirty="0" smtClean="0"/>
              <a:t> </a:t>
            </a:r>
            <a:r>
              <a:rPr lang="en-US" dirty="0" err="1"/>
              <a:t>Verificare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destinat</a:t>
            </a:r>
            <a:r>
              <a:rPr lang="en-US" dirty="0"/>
              <a:t> </a:t>
            </a:r>
            <a:r>
              <a:rPr lang="en-US" dirty="0" err="1"/>
              <a:t>monitorizării</a:t>
            </a:r>
            <a:r>
              <a:rPr lang="en-US" dirty="0"/>
              <a:t> </a:t>
            </a:r>
            <a:r>
              <a:rPr lang="en-US" dirty="0" err="1"/>
              <a:t>erorilor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; </a:t>
            </a:r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b="29049"/>
          <a:stretch/>
        </p:blipFill>
        <p:spPr bwMode="auto">
          <a:xfrm>
            <a:off x="838200" y="89381"/>
            <a:ext cx="10226084" cy="9362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92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632" y="130347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Funcţiile</a:t>
            </a:r>
            <a:r>
              <a:rPr lang="en-US" b="1" dirty="0"/>
              <a:t> </a:t>
            </a:r>
            <a:r>
              <a:rPr lang="en-US" b="1" dirty="0" err="1"/>
              <a:t>nivelului</a:t>
            </a:r>
            <a:r>
              <a:rPr lang="en-US" b="1" dirty="0"/>
              <a:t> </a:t>
            </a:r>
            <a:r>
              <a:rPr lang="en-US" b="1" dirty="0" err="1"/>
              <a:t>Legăturii</a:t>
            </a:r>
            <a:r>
              <a:rPr lang="en-US" b="1" dirty="0"/>
              <a:t> de </a:t>
            </a:r>
            <a:r>
              <a:rPr lang="en-US" b="1" dirty="0" smtClean="0"/>
              <a:t>date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07" y="679622"/>
            <a:ext cx="11800703" cy="6067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Rolul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corectă</a:t>
            </a:r>
            <a:r>
              <a:rPr lang="en-US" dirty="0"/>
              <a:t> a </a:t>
            </a:r>
            <a:r>
              <a:rPr lang="en-US" dirty="0" err="1"/>
              <a:t>blocurilor</a:t>
            </a:r>
            <a:r>
              <a:rPr lang="en-US" dirty="0"/>
              <a:t> de date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noduri</a:t>
            </a:r>
            <a:r>
              <a:rPr lang="en-US" dirty="0"/>
              <a:t> </a:t>
            </a:r>
            <a:r>
              <a:rPr lang="en-US" dirty="0" err="1"/>
              <a:t>vecine</a:t>
            </a:r>
            <a:r>
              <a:rPr lang="en-US" dirty="0"/>
              <a:t> din </a:t>
            </a:r>
            <a:r>
              <a:rPr lang="en-US" dirty="0" err="1"/>
              <a:t>reţea</a:t>
            </a:r>
            <a:r>
              <a:rPr lang="en-US" dirty="0"/>
              <a:t>.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de date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transportul</a:t>
            </a:r>
            <a:r>
              <a:rPr lang="en-US" dirty="0"/>
              <a:t> </a:t>
            </a:r>
            <a:r>
              <a:rPr lang="en-US" dirty="0" err="1"/>
              <a:t>sigur</a:t>
            </a:r>
            <a:r>
              <a:rPr lang="en-US" dirty="0"/>
              <a:t> al </a:t>
            </a:r>
            <a:r>
              <a:rPr lang="en-US" dirty="0" err="1"/>
              <a:t>informaţiei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legătură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directă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,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de date se </a:t>
            </a:r>
            <a:r>
              <a:rPr lang="en-US" dirty="0" err="1"/>
              <a:t>ocupă</a:t>
            </a:r>
            <a:r>
              <a:rPr lang="en-US" dirty="0"/>
              <a:t> cu </a:t>
            </a:r>
            <a:r>
              <a:rPr lang="en-US" dirty="0" err="1"/>
              <a:t>adresarea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, </a:t>
            </a:r>
            <a:r>
              <a:rPr lang="en-US" dirty="0" err="1"/>
              <a:t>topologia</a:t>
            </a:r>
            <a:r>
              <a:rPr lang="en-US" dirty="0"/>
              <a:t> </a:t>
            </a:r>
            <a:r>
              <a:rPr lang="en-US" dirty="0" err="1"/>
              <a:t>reţelei</a:t>
            </a:r>
            <a:r>
              <a:rPr lang="en-US" dirty="0"/>
              <a:t>, </a:t>
            </a:r>
            <a:r>
              <a:rPr lang="en-US" dirty="0" err="1"/>
              <a:t>accesul</a:t>
            </a:r>
            <a:r>
              <a:rPr lang="en-US" dirty="0"/>
              <a:t> la </a:t>
            </a:r>
            <a:r>
              <a:rPr lang="en-US" dirty="0" err="1"/>
              <a:t>reţea</a:t>
            </a:r>
            <a:r>
              <a:rPr lang="en-US" dirty="0"/>
              <a:t>, </a:t>
            </a:r>
            <a:r>
              <a:rPr lang="en-US" dirty="0" err="1"/>
              <a:t>detecţia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anunţarea</a:t>
            </a:r>
            <a:r>
              <a:rPr lang="en-US" dirty="0"/>
              <a:t> </a:t>
            </a:r>
            <a:r>
              <a:rPr lang="en-US" dirty="0" err="1"/>
              <a:t>erorilor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fluxului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 (flow control).</a:t>
            </a:r>
          </a:p>
          <a:p>
            <a:pPr marL="0" indent="0">
              <a:buNone/>
            </a:pPr>
            <a:r>
              <a:rPr lang="en-US" dirty="0" err="1"/>
              <a:t>Problemele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rezolvate</a:t>
            </a:r>
            <a:r>
              <a:rPr lang="en-US" dirty="0"/>
              <a:t> de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legatura</a:t>
            </a:r>
            <a:r>
              <a:rPr lang="en-US" dirty="0"/>
              <a:t> de date se </a:t>
            </a:r>
            <a:r>
              <a:rPr lang="en-US" dirty="0" err="1"/>
              <a:t>refera</a:t>
            </a:r>
            <a:r>
              <a:rPr lang="en-US" dirty="0"/>
              <a:t> la: </a:t>
            </a:r>
          </a:p>
          <a:p>
            <a:r>
              <a:rPr lang="en-US" dirty="0" err="1" smtClean="0"/>
              <a:t>Oferirea</a:t>
            </a:r>
            <a:r>
              <a:rPr lang="en-US" dirty="0" smtClean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funcţii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 </a:t>
            </a:r>
            <a:r>
              <a:rPr lang="en-US" dirty="0" err="1"/>
              <a:t>generice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nivelurile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, </a:t>
            </a:r>
            <a:r>
              <a:rPr lang="en-US" dirty="0" err="1"/>
              <a:t>ascunzând</a:t>
            </a:r>
            <a:r>
              <a:rPr lang="en-US" dirty="0"/>
              <a:t> </a:t>
            </a:r>
            <a:r>
              <a:rPr lang="en-US" dirty="0" err="1"/>
              <a:t>tehnologia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se </a:t>
            </a:r>
            <a:r>
              <a:rPr lang="en-US" dirty="0" err="1"/>
              <a:t>bazează</a:t>
            </a:r>
            <a:r>
              <a:rPr lang="en-US" dirty="0"/>
              <a:t> </a:t>
            </a:r>
            <a:r>
              <a:rPr lang="en-US" dirty="0" err="1"/>
              <a:t>reţeaua</a:t>
            </a:r>
            <a:r>
              <a:rPr lang="en-US" dirty="0"/>
              <a:t>. </a:t>
            </a:r>
          </a:p>
          <a:p>
            <a:r>
              <a:rPr lang="en-US" dirty="0" err="1"/>
              <a:t>Oferirea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modalităţi</a:t>
            </a:r>
            <a:r>
              <a:rPr lang="en-US" dirty="0"/>
              <a:t> de </a:t>
            </a:r>
            <a:r>
              <a:rPr lang="en-US" dirty="0" err="1"/>
              <a:t>indetificare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a </a:t>
            </a:r>
            <a:r>
              <a:rPr lang="en-US" dirty="0" err="1"/>
              <a:t>nodurilor</a:t>
            </a:r>
            <a:r>
              <a:rPr lang="en-US" dirty="0"/>
              <a:t> care </a:t>
            </a:r>
            <a:r>
              <a:rPr lang="en-US" dirty="0" err="1"/>
              <a:t>comunică</a:t>
            </a:r>
            <a:r>
              <a:rPr lang="en-US" dirty="0"/>
              <a:t> (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sursei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destinatiei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).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schemă</a:t>
            </a:r>
            <a:r>
              <a:rPr lang="en-US" dirty="0"/>
              <a:t> de </a:t>
            </a:r>
            <a:r>
              <a:rPr lang="en-US" dirty="0" err="1"/>
              <a:t>adresare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</a:t>
            </a:r>
            <a:r>
              <a:rPr lang="en-US" dirty="0" err="1"/>
              <a:t>bazată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MAC. </a:t>
            </a:r>
          </a:p>
          <a:p>
            <a:r>
              <a:rPr lang="en-US" dirty="0" err="1"/>
              <a:t>Gruparea</a:t>
            </a:r>
            <a:r>
              <a:rPr lang="en-US" dirty="0"/>
              <a:t> </a:t>
            </a:r>
            <a:r>
              <a:rPr lang="en-US" dirty="0" err="1"/>
              <a:t>şirurilor</a:t>
            </a:r>
            <a:r>
              <a:rPr lang="en-US" dirty="0"/>
              <a:t> de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transmise</a:t>
            </a:r>
            <a:r>
              <a:rPr lang="en-US" dirty="0"/>
              <a:t> de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fizic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cadre.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prima forma de </a:t>
            </a:r>
            <a:r>
              <a:rPr lang="en-US" dirty="0" err="1"/>
              <a:t>interpretare</a:t>
            </a:r>
            <a:r>
              <a:rPr lang="en-US" dirty="0"/>
              <a:t> a </a:t>
            </a:r>
            <a:r>
              <a:rPr lang="en-US" dirty="0" err="1"/>
              <a:t>biţilor</a:t>
            </a:r>
            <a:r>
              <a:rPr lang="en-US" dirty="0"/>
              <a:t>, care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grupare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cadre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lipsiţi</a:t>
            </a:r>
            <a:r>
              <a:rPr lang="en-US" dirty="0"/>
              <a:t> de </a:t>
            </a:r>
            <a:r>
              <a:rPr lang="en-US" dirty="0" err="1"/>
              <a:t>semnificaţie</a:t>
            </a:r>
            <a:r>
              <a:rPr lang="en-US" dirty="0"/>
              <a:t>; </a:t>
            </a:r>
          </a:p>
          <a:p>
            <a:r>
              <a:rPr lang="en-US" dirty="0" err="1" smtClean="0"/>
              <a:t>Asigurarea</a:t>
            </a:r>
            <a:r>
              <a:rPr lang="en-US" dirty="0" smtClean="0"/>
              <a:t> </a:t>
            </a:r>
            <a:r>
              <a:rPr lang="en-US" dirty="0" err="1"/>
              <a:t>accesului</a:t>
            </a:r>
            <a:r>
              <a:rPr lang="en-US" dirty="0"/>
              <a:t> </a:t>
            </a:r>
            <a:r>
              <a:rPr lang="en-US" dirty="0" err="1"/>
              <a:t>ordonat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controlat</a:t>
            </a:r>
            <a:r>
              <a:rPr lang="en-US" dirty="0"/>
              <a:t> la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subnivelul</a:t>
            </a:r>
            <a:r>
              <a:rPr lang="en-US" dirty="0"/>
              <a:t> MAC; </a:t>
            </a:r>
          </a:p>
          <a:p>
            <a:r>
              <a:rPr lang="en-US" dirty="0" err="1" smtClean="0"/>
              <a:t>Detecţia</a:t>
            </a:r>
            <a:r>
              <a:rPr lang="en-US" dirty="0" smtClean="0"/>
              <a:t> </a:t>
            </a:r>
            <a:r>
              <a:rPr lang="en-US" dirty="0" err="1"/>
              <a:t>erorilor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9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570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Protocoale</a:t>
            </a:r>
            <a:r>
              <a:rPr lang="en-US" b="1" dirty="0"/>
              <a:t> de </a:t>
            </a:r>
            <a:r>
              <a:rPr lang="en-US" b="1" dirty="0" err="1"/>
              <a:t>acces</a:t>
            </a:r>
            <a:r>
              <a:rPr lang="en-US" b="1" dirty="0"/>
              <a:t> la </a:t>
            </a:r>
            <a:r>
              <a:rPr lang="en-US" b="1" dirty="0" err="1"/>
              <a:t>mediu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518984"/>
            <a:ext cx="12192000" cy="633901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Subnivelul</a:t>
            </a:r>
            <a:r>
              <a:rPr lang="en-US" dirty="0"/>
              <a:t> MAC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protocoalele</a:t>
            </a:r>
            <a:r>
              <a:rPr lang="en-US" dirty="0"/>
              <a:t> care </a:t>
            </a:r>
            <a:r>
              <a:rPr lang="en-US" dirty="0" err="1"/>
              <a:t>determină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locală</a:t>
            </a:r>
            <a:r>
              <a:rPr lang="en-US" dirty="0"/>
              <a:t> care </a:t>
            </a:r>
            <a:r>
              <a:rPr lang="en-US" dirty="0" err="1"/>
              <a:t>staţie</a:t>
            </a:r>
            <a:r>
              <a:rPr lang="en-US" dirty="0"/>
              <a:t> are </a:t>
            </a:r>
            <a:r>
              <a:rPr lang="en-US" dirty="0" err="1"/>
              <a:t>dreptul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transmită</a:t>
            </a:r>
            <a:r>
              <a:rPr lang="en-US" dirty="0"/>
              <a:t> la un moment dat.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protocoale</a:t>
            </a:r>
            <a:r>
              <a:rPr lang="en-US" dirty="0"/>
              <a:t> </a:t>
            </a:r>
            <a:r>
              <a:rPr lang="en-US" dirty="0" err="1"/>
              <a:t>organizează</a:t>
            </a:r>
            <a:r>
              <a:rPr lang="en-US" dirty="0"/>
              <a:t> </a:t>
            </a:r>
            <a:r>
              <a:rPr lang="en-US" dirty="0" err="1"/>
              <a:t>comunicarea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gestionează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/>
              <a:t> are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mediul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mediu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: </a:t>
            </a:r>
          </a:p>
          <a:p>
            <a:r>
              <a:rPr lang="en-US" dirty="0" smtClean="0"/>
              <a:t>Determinist </a:t>
            </a:r>
            <a:r>
              <a:rPr lang="en-US" dirty="0"/>
              <a:t>(</a:t>
            </a:r>
            <a:r>
              <a:rPr lang="en-US" dirty="0" err="1"/>
              <a:t>asigurarea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interval </a:t>
            </a:r>
            <a:r>
              <a:rPr lang="en-US" dirty="0" err="1"/>
              <a:t>exclusiv</a:t>
            </a:r>
            <a:r>
              <a:rPr lang="en-US" dirty="0"/>
              <a:t> de </a:t>
            </a:r>
            <a:r>
              <a:rPr lang="en-US" dirty="0" err="1"/>
              <a:t>emisie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rând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staţie</a:t>
            </a:r>
            <a:r>
              <a:rPr lang="en-US" dirty="0" smtClean="0"/>
              <a:t>), </a:t>
            </a:r>
            <a:r>
              <a:rPr lang="en-US" dirty="0" err="1">
                <a:solidFill>
                  <a:srgbClr val="FF0000"/>
                </a:solidFill>
              </a:rPr>
              <a:t>jeton</a:t>
            </a:r>
            <a:r>
              <a:rPr lang="en-US" dirty="0">
                <a:solidFill>
                  <a:srgbClr val="FF0000"/>
                </a:solidFill>
              </a:rPr>
              <a:t> (token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 err="1" smtClean="0"/>
              <a:t>magistrală</a:t>
            </a:r>
            <a:r>
              <a:rPr lang="en-US" dirty="0" smtClean="0"/>
              <a:t> (IEEE </a:t>
            </a:r>
            <a:r>
              <a:rPr lang="en-US" dirty="0"/>
              <a:t>802.4 - Token bus)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 smtClean="0"/>
              <a:t>inel</a:t>
            </a:r>
            <a:r>
              <a:rPr lang="en-US" dirty="0" smtClean="0"/>
              <a:t> </a:t>
            </a:r>
            <a:r>
              <a:rPr lang="en-US" dirty="0"/>
              <a:t>(IEEE 802.5 - Token ring)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/>
              <a:t>Nedeterminist</a:t>
            </a:r>
            <a:r>
              <a:rPr lang="en-US" dirty="0"/>
              <a:t> (</a:t>
            </a:r>
            <a:r>
              <a:rPr lang="en-US" dirty="0" err="1"/>
              <a:t>acceptarea</a:t>
            </a:r>
            <a:r>
              <a:rPr lang="en-US" dirty="0"/>
              <a:t> </a:t>
            </a:r>
            <a:r>
              <a:rPr lang="en-US" dirty="0" err="1"/>
              <a:t>posibilităţii</a:t>
            </a:r>
            <a:r>
              <a:rPr lang="en-US" dirty="0"/>
              <a:t> </a:t>
            </a:r>
            <a:r>
              <a:rPr lang="en-US" dirty="0" err="1"/>
              <a:t>coliziunilor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retransmisia</a:t>
            </a:r>
            <a:r>
              <a:rPr lang="en-US" dirty="0"/>
              <a:t> </a:t>
            </a:r>
            <a:r>
              <a:rPr lang="en-US" dirty="0" err="1"/>
              <a:t>pachetelor</a:t>
            </a:r>
            <a:r>
              <a:rPr lang="en-US" dirty="0"/>
              <a:t> </a:t>
            </a:r>
            <a:r>
              <a:rPr lang="en-US" dirty="0" err="1"/>
              <a:t>distruse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coliziuni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Alocarea</a:t>
            </a:r>
            <a:r>
              <a:rPr lang="en-US" dirty="0" smtClean="0"/>
              <a:t> </a:t>
            </a:r>
            <a:r>
              <a:rPr lang="en-US" dirty="0" err="1"/>
              <a:t>dinamică</a:t>
            </a:r>
            <a:r>
              <a:rPr lang="en-US" dirty="0"/>
              <a:t> are la </a:t>
            </a:r>
            <a:r>
              <a:rPr lang="en-US" dirty="0" err="1"/>
              <a:t>bază</a:t>
            </a:r>
            <a:r>
              <a:rPr lang="en-US" dirty="0"/>
              <a:t> </a:t>
            </a:r>
            <a:r>
              <a:rPr lang="en-US" dirty="0" err="1"/>
              <a:t>câteva</a:t>
            </a:r>
            <a:r>
              <a:rPr lang="en-US" dirty="0"/>
              <a:t> </a:t>
            </a:r>
            <a:r>
              <a:rPr lang="en-US" dirty="0" err="1"/>
              <a:t>ipoteze</a:t>
            </a:r>
            <a:r>
              <a:rPr lang="en-US" dirty="0"/>
              <a:t>: </a:t>
            </a:r>
          </a:p>
          <a:p>
            <a:r>
              <a:rPr lang="en-US" dirty="0" err="1"/>
              <a:t>Există</a:t>
            </a:r>
            <a:r>
              <a:rPr lang="en-US" dirty="0"/>
              <a:t> N </a:t>
            </a:r>
            <a:r>
              <a:rPr lang="en-US" dirty="0" err="1"/>
              <a:t>staţii</a:t>
            </a:r>
            <a:r>
              <a:rPr lang="en-US" dirty="0"/>
              <a:t> (</a:t>
            </a:r>
            <a:r>
              <a:rPr lang="en-US" dirty="0" err="1"/>
              <a:t>terminale</a:t>
            </a:r>
            <a:r>
              <a:rPr lang="en-US" dirty="0"/>
              <a:t>) </a:t>
            </a:r>
            <a:r>
              <a:rPr lang="en-US" dirty="0" err="1"/>
              <a:t>independente</a:t>
            </a:r>
            <a:r>
              <a:rPr lang="en-US" dirty="0"/>
              <a:t> care </a:t>
            </a:r>
            <a:r>
              <a:rPr lang="en-US" dirty="0" err="1"/>
              <a:t>generează</a:t>
            </a:r>
            <a:r>
              <a:rPr lang="en-US" dirty="0"/>
              <a:t> cadre de </a:t>
            </a:r>
            <a:r>
              <a:rPr lang="en-US" dirty="0" err="1"/>
              <a:t>transmis</a:t>
            </a:r>
            <a:r>
              <a:rPr lang="en-US" dirty="0" smtClean="0"/>
              <a:t>. </a:t>
            </a:r>
            <a:r>
              <a:rPr lang="en-US" dirty="0"/>
              <a:t>Rata </a:t>
            </a:r>
            <a:r>
              <a:rPr lang="en-US" dirty="0" err="1"/>
              <a:t>generării</a:t>
            </a:r>
            <a:r>
              <a:rPr lang="en-US" dirty="0"/>
              <a:t> </a:t>
            </a:r>
            <a:r>
              <a:rPr lang="en-US" dirty="0" err="1"/>
              <a:t>cadrelor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constantă</a:t>
            </a:r>
            <a:r>
              <a:rPr lang="en-US" dirty="0"/>
              <a:t>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probabilitatea</a:t>
            </a:r>
            <a:r>
              <a:rPr lang="en-US" dirty="0"/>
              <a:t> de a genera un </a:t>
            </a:r>
            <a:r>
              <a:rPr lang="en-US" dirty="0" err="1"/>
              <a:t>cadru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interval de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proporţională</a:t>
            </a:r>
            <a:r>
              <a:rPr lang="en-US" dirty="0"/>
              <a:t> cu </a:t>
            </a:r>
            <a:r>
              <a:rPr lang="en-US" dirty="0" err="1"/>
              <a:t>acest</a:t>
            </a:r>
            <a:r>
              <a:rPr lang="en-US" dirty="0"/>
              <a:t> interval. </a:t>
            </a:r>
            <a:r>
              <a:rPr lang="en-US" dirty="0" err="1"/>
              <a:t>Odată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generat</a:t>
            </a:r>
            <a:r>
              <a:rPr lang="en-US" dirty="0"/>
              <a:t> un </a:t>
            </a:r>
            <a:r>
              <a:rPr lang="en-US" dirty="0" err="1"/>
              <a:t>cadru</a:t>
            </a:r>
            <a:r>
              <a:rPr lang="en-US" dirty="0"/>
              <a:t>, </a:t>
            </a:r>
            <a:r>
              <a:rPr lang="en-US" dirty="0" err="1"/>
              <a:t>staţia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generează</a:t>
            </a:r>
            <a:r>
              <a:rPr lang="en-US" dirty="0"/>
              <a:t> </a:t>
            </a:r>
            <a:r>
              <a:rPr lang="en-US" dirty="0" err="1"/>
              <a:t>altul</a:t>
            </a: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nu s-a </a:t>
            </a:r>
            <a:r>
              <a:rPr lang="en-US" dirty="0" err="1"/>
              <a:t>transmis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. </a:t>
            </a:r>
          </a:p>
          <a:p>
            <a:r>
              <a:rPr lang="en-US" dirty="0" err="1" smtClean="0"/>
              <a:t>Canalul</a:t>
            </a:r>
            <a:r>
              <a:rPr lang="en-US" dirty="0" smtClean="0"/>
              <a:t> </a:t>
            </a:r>
            <a:r>
              <a:rPr lang="en-US" dirty="0" err="1"/>
              <a:t>unic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accesibil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staţiilor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recepţiona</a:t>
            </a:r>
            <a:r>
              <a:rPr lang="en-US" dirty="0" smtClean="0"/>
              <a:t> din </a:t>
            </a:r>
            <a:r>
              <a:rPr lang="en-US" dirty="0" err="1" smtClean="0"/>
              <a:t>linie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Când</a:t>
            </a:r>
            <a:r>
              <a:rPr lang="en-US" dirty="0" smtClean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cadre se </a:t>
            </a:r>
            <a:r>
              <a:rPr lang="en-US" dirty="0" err="1"/>
              <a:t>suparpun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parţial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canal, </a:t>
            </a:r>
            <a:r>
              <a:rPr lang="en-US" dirty="0" err="1"/>
              <a:t>apare</a:t>
            </a:r>
            <a:r>
              <a:rPr lang="en-US" dirty="0"/>
              <a:t> o </a:t>
            </a:r>
            <a:r>
              <a:rPr lang="en-US" dirty="0" err="1"/>
              <a:t>coliziune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transmisia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înceteze</a:t>
            </a:r>
            <a:r>
              <a:rPr lang="en-US" dirty="0"/>
              <a:t>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semnalele</a:t>
            </a:r>
            <a:r>
              <a:rPr lang="en-US" dirty="0"/>
              <a:t> </a:t>
            </a:r>
            <a:r>
              <a:rPr lang="en-US" dirty="0" err="1"/>
              <a:t>electrice</a:t>
            </a:r>
            <a:r>
              <a:rPr lang="en-US" dirty="0"/>
              <a:t> </a:t>
            </a:r>
            <a:r>
              <a:rPr lang="en-US" dirty="0" err="1"/>
              <a:t>interferează</a:t>
            </a:r>
            <a:r>
              <a:rPr lang="en-US" dirty="0"/>
              <a:t>. </a:t>
            </a:r>
          </a:p>
          <a:p>
            <a:r>
              <a:rPr lang="en-US" dirty="0" err="1" smtClean="0"/>
              <a:t>Timpul</a:t>
            </a:r>
            <a:r>
              <a:rPr lang="en-US" dirty="0" smtClean="0"/>
              <a:t> </a:t>
            </a:r>
            <a:r>
              <a:rPr lang="en-US" dirty="0" err="1"/>
              <a:t>apariţiei</a:t>
            </a:r>
            <a:r>
              <a:rPr lang="en-US" dirty="0"/>
              <a:t> </a:t>
            </a:r>
            <a:r>
              <a:rPr lang="en-US" dirty="0" err="1"/>
              <a:t>cadrelor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varibilă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. Nu </a:t>
            </a:r>
            <a:r>
              <a:rPr lang="en-US" dirty="0" err="1"/>
              <a:t>există</a:t>
            </a:r>
            <a:r>
              <a:rPr lang="en-US" dirty="0"/>
              <a:t> un </a:t>
            </a:r>
            <a:r>
              <a:rPr lang="en-US" dirty="0" err="1"/>
              <a:t>ceas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împartă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momente</a:t>
            </a:r>
            <a:r>
              <a:rPr lang="en-US" dirty="0"/>
              <a:t> discrete.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altă</a:t>
            </a:r>
            <a:r>
              <a:rPr lang="en-US" dirty="0"/>
              <a:t> </a:t>
            </a:r>
            <a:r>
              <a:rPr lang="en-US" dirty="0" err="1"/>
              <a:t>variantă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considerare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ipoteza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discret</a:t>
            </a:r>
            <a:r>
              <a:rPr lang="en-US" dirty="0"/>
              <a:t>. </a:t>
            </a:r>
          </a:p>
          <a:p>
            <a:r>
              <a:rPr lang="en-US" dirty="0" err="1" smtClean="0"/>
              <a:t>Detecţia</a:t>
            </a:r>
            <a:r>
              <a:rPr lang="en-US" dirty="0" smtClean="0"/>
              <a:t> </a:t>
            </a:r>
            <a:r>
              <a:rPr lang="en-US" dirty="0" err="1"/>
              <a:t>purtătoarei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curentă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afla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un canal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ocupat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liber. </a:t>
            </a:r>
          </a:p>
        </p:txBody>
      </p:sp>
    </p:spTree>
    <p:extLst>
      <p:ext uri="{BB962C8B-B14F-4D97-AF65-F5344CB8AC3E}">
        <p14:creationId xmlns:p14="http://schemas.microsoft.com/office/powerpoint/2010/main" val="38980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b="10644"/>
          <a:stretch/>
        </p:blipFill>
        <p:spPr bwMode="auto">
          <a:xfrm>
            <a:off x="1210354" y="580344"/>
            <a:ext cx="10350275" cy="47944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21041" y="5963041"/>
            <a:ext cx="5153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IEEE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Institutul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Inginerilor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Electicieni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Electronişti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4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919" y="296562"/>
            <a:ext cx="11627708" cy="588040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reducerii</a:t>
            </a:r>
            <a:r>
              <a:rPr lang="en-US" dirty="0"/>
              <a:t> </a:t>
            </a:r>
            <a:r>
              <a:rPr lang="en-US" dirty="0" err="1"/>
              <a:t>riscului</a:t>
            </a:r>
            <a:r>
              <a:rPr lang="en-US" dirty="0"/>
              <a:t> </a:t>
            </a:r>
            <a:r>
              <a:rPr lang="en-US" dirty="0" err="1"/>
              <a:t>coliziunilor</a:t>
            </a:r>
            <a:r>
              <a:rPr lang="en-US" dirty="0"/>
              <a:t>, </a:t>
            </a:r>
            <a:r>
              <a:rPr lang="en-US" dirty="0" err="1"/>
              <a:t>înainte</a:t>
            </a:r>
            <a:r>
              <a:rPr lang="en-US" dirty="0"/>
              <a:t> de a </a:t>
            </a:r>
            <a:r>
              <a:rPr lang="en-US" dirty="0" err="1"/>
              <a:t>transmite</a:t>
            </a:r>
            <a:r>
              <a:rPr lang="en-US" dirty="0"/>
              <a:t>, o </a:t>
            </a:r>
            <a:r>
              <a:rPr lang="en-US" dirty="0" err="1"/>
              <a:t>staţei</a:t>
            </a:r>
            <a:r>
              <a:rPr lang="en-US" dirty="0"/>
              <a:t> </a:t>
            </a:r>
            <a:r>
              <a:rPr lang="en-US" dirty="0" err="1"/>
              <a:t>ascultă</a:t>
            </a:r>
            <a:r>
              <a:rPr lang="en-US" dirty="0"/>
              <a:t> </a:t>
            </a:r>
            <a:r>
              <a:rPr lang="en-US" dirty="0" err="1"/>
              <a:t>mediul</a:t>
            </a:r>
            <a:r>
              <a:rPr lang="en-US" dirty="0"/>
              <a:t> de </a:t>
            </a:r>
            <a:r>
              <a:rPr lang="en-US" dirty="0" err="1"/>
              <a:t>transmisie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vedea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libel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.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CSMA </a:t>
            </a:r>
            <a:r>
              <a:rPr lang="en-US" dirty="0"/>
              <a:t>(Carrier Sense Multiple Access) persistent. </a:t>
            </a:r>
            <a:endParaRPr lang="en-US" dirty="0" smtClean="0"/>
          </a:p>
          <a:p>
            <a:r>
              <a:rPr lang="en-US" dirty="0"/>
              <a:t>CSMA </a:t>
            </a:r>
            <a:r>
              <a:rPr lang="en-US" dirty="0" err="1" smtClean="0"/>
              <a:t>nepersistent</a:t>
            </a:r>
            <a:r>
              <a:rPr lang="en-US" dirty="0" smtClean="0"/>
              <a:t> </a:t>
            </a:r>
          </a:p>
          <a:p>
            <a:r>
              <a:rPr lang="en-US" dirty="0"/>
              <a:t>CSMA cu </a:t>
            </a:r>
            <a:r>
              <a:rPr lang="en-US" dirty="0" err="1"/>
              <a:t>detecţia</a:t>
            </a:r>
            <a:r>
              <a:rPr lang="en-US" dirty="0"/>
              <a:t> </a:t>
            </a:r>
            <a:r>
              <a:rPr lang="en-US" dirty="0" err="1"/>
              <a:t>coliziunii</a:t>
            </a:r>
            <a:r>
              <a:rPr lang="en-US" dirty="0"/>
              <a:t> (CSMA/CD). </a:t>
            </a:r>
            <a:r>
              <a:rPr lang="en-US" dirty="0" smtClean="0"/>
              <a:t>Ethernet</a:t>
            </a:r>
          </a:p>
          <a:p>
            <a:r>
              <a:rPr lang="en-US" dirty="0"/>
              <a:t>CSMA cu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coliziunii</a:t>
            </a:r>
            <a:r>
              <a:rPr lang="en-US" dirty="0"/>
              <a:t> CSMA/CA</a:t>
            </a:r>
            <a:r>
              <a:rPr lang="en-US" dirty="0" smtClean="0"/>
              <a:t>). Wireless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15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12648</TotalTime>
  <Words>936</Words>
  <Application>Microsoft Office PowerPoint</Application>
  <PresentationFormat>Произвольный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REȚELE DE CALCULATOARE T.6 –Legături de Date    </vt:lpstr>
      <vt:lpstr>NIVELUL LEGĂTURII DE DATE</vt:lpstr>
      <vt:lpstr>Презентация PowerPoint</vt:lpstr>
      <vt:lpstr>Презентация PowerPoint</vt:lpstr>
      <vt:lpstr>Презентация PowerPoint</vt:lpstr>
      <vt:lpstr>Funcţiile nivelului Legăturii de date</vt:lpstr>
      <vt:lpstr>Protocoale de acces la mediu </vt:lpstr>
      <vt:lpstr>Презентация PowerPoint</vt:lpstr>
      <vt:lpstr>Презентация PowerPoint</vt:lpstr>
      <vt:lpstr>Protocolul CSMA/CD</vt:lpstr>
      <vt:lpstr>Презентация PowerPoint</vt:lpstr>
      <vt:lpstr>Protocolul CSMA/CA </vt:lpstr>
      <vt:lpstr>Domeniul de coliziune şi de broadcast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 </dc:title>
  <dc:creator>Пользователь Windows</dc:creator>
  <cp:lastModifiedBy>Asus</cp:lastModifiedBy>
  <cp:revision>560</cp:revision>
  <dcterms:created xsi:type="dcterms:W3CDTF">2020-08-28T11:28:42Z</dcterms:created>
  <dcterms:modified xsi:type="dcterms:W3CDTF">2022-05-01T12:06:38Z</dcterms:modified>
</cp:coreProperties>
</file>