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6" r:id="rId17"/>
    <p:sldId id="271" r:id="rId18"/>
    <p:sldId id="272" r:id="rId19"/>
    <p:sldId id="273" r:id="rId20"/>
    <p:sldId id="274" r:id="rId21"/>
    <p:sldId id="275" r:id="rId22"/>
    <p:sldId id="279" r:id="rId23"/>
    <p:sldId id="277" r:id="rId24"/>
    <p:sldId id="278" r:id="rId25"/>
    <p:sldId id="283" r:id="rId26"/>
    <p:sldId id="284" r:id="rId27"/>
    <p:sldId id="286" r:id="rId28"/>
    <p:sldId id="287" r:id="rId29"/>
    <p:sldId id="289" r:id="rId30"/>
    <p:sldId id="291" r:id="rId31"/>
    <p:sldId id="295" r:id="rId32"/>
    <p:sldId id="294" r:id="rId33"/>
    <p:sldId id="293"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303"/>
    <a:srgbClr val="962506"/>
    <a:srgbClr val="1B07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60"/>
  </p:normalViewPr>
  <p:slideViewPr>
    <p:cSldViewPr>
      <p:cViewPr varScale="1">
        <p:scale>
          <a:sx n="62" d="100"/>
          <a:sy n="62" d="100"/>
        </p:scale>
        <p:origin x="-131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DF8BDF2-107D-4F76-BF56-467A11A2D425}" type="datetimeFigureOut">
              <a:rPr lang="ru-RU"/>
              <a:pPr>
                <a:defRPr/>
              </a:pPr>
              <a:t>02.11.2021</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5E01D8C7-177D-41EF-99FE-2AA150356C7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139B9B5-66D3-4757-BECB-96DA3AFAF4C4}" type="datetimeFigureOut">
              <a:rPr lang="ru-RU"/>
              <a:pPr>
                <a:defRPr/>
              </a:pPr>
              <a:t>02.11.2021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796BC79-9FA5-4972-B6A2-F4DCEB397D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EE2F0A2-A3E8-492C-AEE7-7C3324B1B431}" type="datetimeFigureOut">
              <a:rPr lang="ru-RU"/>
              <a:pPr>
                <a:defRPr/>
              </a:pPr>
              <a:t>02.11.2021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7C14B1B-58E1-43B6-B735-5D3ABC98540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70F4B92-24FA-4661-BD95-9454CE43D193}" type="datetimeFigureOut">
              <a:rPr lang="ru-RU"/>
              <a:pPr>
                <a:defRPr/>
              </a:pPr>
              <a:t>02.11.2021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814A043-5FE8-40D4-9ECB-7935B3377AE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DEF346C-0651-4D75-82A9-9DC098F58B45}" type="datetimeFigureOut">
              <a:rPr lang="ru-RU"/>
              <a:pPr>
                <a:defRPr/>
              </a:pPr>
              <a:t>02.11.2021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3CD0E8-D25D-44EF-A687-C5E4707E4BA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CE50CA1-B332-42D0-AFEA-1926073A7AEC}" type="datetimeFigureOut">
              <a:rPr lang="ru-RU"/>
              <a:pPr>
                <a:defRPr/>
              </a:pPr>
              <a:t>02.11.2021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AE57AF5-565A-4B92-8E7E-228D525324B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C62A7CC-487E-4AC8-AC1A-19FE50486A7B}" type="datetimeFigureOut">
              <a:rPr lang="ru-RU"/>
              <a:pPr>
                <a:defRPr/>
              </a:pPr>
              <a:t>02.11.2021</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7C22ADE8-8E0C-4378-A607-EF44B75EAF6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CDC37EBD-3EA3-4CE8-8252-78287FC47D3A}" type="datetimeFigureOut">
              <a:rPr lang="ru-RU"/>
              <a:pPr>
                <a:defRPr/>
              </a:pPr>
              <a:t>02.11.2021</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40BA9BF-1E00-4AC4-9B9F-F2E4C89CED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ADDE9C3-CB5C-43CA-87A0-DD05A9A09514}" type="datetimeFigureOut">
              <a:rPr lang="ru-RU"/>
              <a:pPr>
                <a:defRPr/>
              </a:pPr>
              <a:t>02.11.2021</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37DB78A-A69E-4AE4-8493-AF5242B17F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0695EC1-FA6A-403A-940C-00DFB109723B}" type="datetimeFigureOut">
              <a:rPr lang="ru-RU"/>
              <a:pPr>
                <a:defRPr/>
              </a:pPr>
              <a:t>02.11.2021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9C0DAAB-B877-438B-8ED9-57CB4B3A1D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92AE4293-0117-4D8E-8E0A-402C63A9B749}" type="datetimeFigureOut">
              <a:rPr lang="ru-RU"/>
              <a:pPr>
                <a:defRPr/>
              </a:pPr>
              <a:t>02.11.2021</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E17CE0C-8A26-439B-A194-33385133DA7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D50D775-5337-4791-9A11-8478DB102078}" type="datetimeFigureOut">
              <a:rPr lang="ru-RU"/>
              <a:pPr>
                <a:defRPr/>
              </a:pPr>
              <a:t>02.11.2021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14C95DD-5CB3-476F-A493-16F701BF061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Подзаголовок 2"/>
          <p:cNvSpPr>
            <a:spLocks/>
          </p:cNvSpPr>
          <p:nvPr/>
        </p:nvSpPr>
        <p:spPr bwMode="auto">
          <a:xfrm>
            <a:off x="755650" y="1773238"/>
            <a:ext cx="7854950" cy="1752600"/>
          </a:xfrm>
          <a:prstGeom prst="rect">
            <a:avLst/>
          </a:prstGeom>
          <a:noFill/>
          <a:ln w="9525">
            <a:noFill/>
            <a:miter lim="800000"/>
            <a:headEnd/>
            <a:tailEnd/>
          </a:ln>
        </p:spPr>
        <p:txBody>
          <a:bodyPr lIns="0" rIns="18288"/>
          <a:lstStyle/>
          <a:p>
            <a:pPr algn="r">
              <a:spcBef>
                <a:spcPct val="20000"/>
              </a:spcBef>
              <a:buClr>
                <a:srgbClr val="9BBB59"/>
              </a:buClr>
              <a:buSzPct val="95000"/>
              <a:buFont typeface="Wingdings 2" pitchFamily="18" charset="2"/>
              <a:buNone/>
            </a:pPr>
            <a:endParaRPr lang="ru-RU" sz="2600">
              <a:latin typeface="Constantia" pitchFamily="18" charset="0"/>
            </a:endParaRPr>
          </a:p>
        </p:txBody>
      </p:sp>
      <p:sp>
        <p:nvSpPr>
          <p:cNvPr id="13315" name="Rectangle 6"/>
          <p:cNvSpPr>
            <a:spLocks noChangeArrowheads="1"/>
          </p:cNvSpPr>
          <p:nvPr/>
        </p:nvSpPr>
        <p:spPr bwMode="auto">
          <a:xfrm>
            <a:off x="611188" y="1989138"/>
            <a:ext cx="8353425" cy="1554162"/>
          </a:xfrm>
          <a:prstGeom prst="rect">
            <a:avLst/>
          </a:prstGeom>
          <a:noFill/>
          <a:ln w="9525">
            <a:noFill/>
            <a:miter lim="800000"/>
            <a:headEnd/>
            <a:tailEnd/>
          </a:ln>
        </p:spPr>
        <p:txBody>
          <a:bodyPr anchor="ctr">
            <a:spAutoFit/>
          </a:bodyPr>
          <a:lstStyle/>
          <a:p>
            <a:r>
              <a:rPr lang="en-US" sz="3200" b="1" dirty="0" err="1">
                <a:latin typeface="Times New Roman" pitchFamily="18" charset="0"/>
              </a:rPr>
              <a:t>Tema</a:t>
            </a:r>
            <a:r>
              <a:rPr lang="en-US" sz="3200" b="1" dirty="0">
                <a:latin typeface="Times New Roman" pitchFamily="18" charset="0"/>
              </a:rPr>
              <a:t>:” </a:t>
            </a:r>
            <a:r>
              <a:rPr lang="ro-RO" sz="3200" b="1" dirty="0">
                <a:latin typeface="Times New Roman" pitchFamily="18" charset="0"/>
              </a:rPr>
              <a:t>Patologia vaselor periferice</a:t>
            </a:r>
            <a:r>
              <a:rPr lang="en-US" sz="3200" b="1" dirty="0">
                <a:latin typeface="Times New Roman" pitchFamily="18" charset="0"/>
              </a:rPr>
              <a:t>.</a:t>
            </a:r>
            <a:r>
              <a:rPr lang="en-US" dirty="0"/>
              <a:t> </a:t>
            </a:r>
            <a:r>
              <a:rPr lang="ro-RO" sz="3200" b="1" dirty="0">
                <a:latin typeface="Times New Roman" pitchFamily="18" charset="0"/>
              </a:rPr>
              <a:t>Ischemia arterială acută şi cronică. Tromboza venelor profunde şi superficiale ale extremităţilor</a:t>
            </a:r>
            <a:r>
              <a:rPr lang="ru-RU" sz="3200" b="1" dirty="0">
                <a:latin typeface="Times New Roman" pitchFamily="18" charset="0"/>
              </a:rPr>
              <a:t> </a:t>
            </a:r>
            <a:r>
              <a:rPr lang="en-US" sz="3200" b="1" dirty="0">
                <a:latin typeface="Times New Roman" pitchFamily="18" charset="0"/>
              </a:rPr>
              <a:t>“</a:t>
            </a:r>
            <a:endParaRPr lang="ru-RU" sz="3200" b="1" dirty="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0" y="115888"/>
            <a:ext cx="8229600" cy="1143000"/>
          </a:xfrm>
        </p:spPr>
        <p:txBody>
          <a:bodyPr/>
          <a:lstStyle/>
          <a:p>
            <a:pPr algn="ctr" eaLnBrk="1" hangingPunct="1"/>
            <a:r>
              <a:rPr lang="en-US" b="1" i="1" smtClean="0"/>
              <a:t>Tabloul clinic</a:t>
            </a:r>
            <a:endParaRPr lang="ru-RU" smtClean="0"/>
          </a:p>
        </p:txBody>
      </p:sp>
      <p:sp>
        <p:nvSpPr>
          <p:cNvPr id="22530" name="Содержимое 2"/>
          <p:cNvSpPr>
            <a:spLocks noGrp="1"/>
          </p:cNvSpPr>
          <p:nvPr>
            <p:ph idx="1"/>
          </p:nvPr>
        </p:nvSpPr>
        <p:spPr>
          <a:xfrm>
            <a:off x="457200" y="1412875"/>
            <a:ext cx="8229600" cy="4911725"/>
          </a:xfrm>
        </p:spPr>
        <p:txBody>
          <a:bodyPr/>
          <a:lstStyle/>
          <a:p>
            <a:pPr eaLnBrk="1" hangingPunct="1">
              <a:lnSpc>
                <a:spcPct val="80000"/>
              </a:lnSpc>
              <a:buFont typeface="Wingdings 2" pitchFamily="18" charset="2"/>
              <a:buNone/>
            </a:pPr>
            <a:r>
              <a:rPr lang="ro-RO" sz="1800" b="1" i="1" smtClean="0"/>
              <a:t>Simptomele</a:t>
            </a:r>
            <a:r>
              <a:rPr lang="ro-RO" sz="1800" i="1" smtClean="0"/>
              <a:t> </a:t>
            </a:r>
            <a:r>
              <a:rPr lang="ro-RO" sz="1800" smtClean="0"/>
              <a:t>principale sunt:</a:t>
            </a:r>
            <a:endParaRPr lang="ru-RU" sz="1800" smtClean="0"/>
          </a:p>
          <a:p>
            <a:pPr eaLnBrk="1" hangingPunct="1">
              <a:lnSpc>
                <a:spcPct val="80000"/>
              </a:lnSpc>
            </a:pPr>
            <a:r>
              <a:rPr lang="ro-RO" sz="1800" i="1" smtClean="0"/>
              <a:t>Simptomele subiective</a:t>
            </a:r>
            <a:r>
              <a:rPr lang="ro-RO" sz="1800" smtClean="0"/>
              <a:t> apar lent şi progresiv, de obicei în următoarea or­dine:</a:t>
            </a:r>
            <a:endParaRPr lang="ru-RU" sz="1800" smtClean="0"/>
          </a:p>
          <a:p>
            <a:pPr eaLnBrk="1" hangingPunct="1">
              <a:lnSpc>
                <a:spcPct val="80000"/>
              </a:lnSpc>
            </a:pPr>
            <a:r>
              <a:rPr lang="ro-RO" sz="1800" smtClean="0"/>
              <a:t>oboseală la mers, cârcei şi parestezii în gambă sau gleznă;</a:t>
            </a:r>
            <a:endParaRPr lang="ru-RU" sz="1800" smtClean="0"/>
          </a:p>
          <a:p>
            <a:pPr eaLnBrk="1" hangingPunct="1">
              <a:lnSpc>
                <a:spcPct val="80000"/>
              </a:lnSpc>
            </a:pPr>
            <a:r>
              <a:rPr lang="ro-RO" sz="1800" smtClean="0"/>
              <a:t>claudicaţie intermitentă (crampă dureroasă cu sediul, de obicei, în gambă)</a:t>
            </a:r>
            <a:endParaRPr lang="ru-RU" sz="1800" smtClean="0"/>
          </a:p>
          <a:p>
            <a:pPr eaLnBrk="1" hangingPunct="1">
              <a:lnSpc>
                <a:spcPct val="80000"/>
              </a:lnSpc>
              <a:buFont typeface="Wingdings 2" pitchFamily="18" charset="2"/>
              <a:buNone/>
            </a:pPr>
            <a:r>
              <a:rPr lang="ro-RO" sz="1800" smtClean="0"/>
              <a:t>          -apare la efortul de mers, de urcare a unei scări </a:t>
            </a:r>
            <a:endParaRPr lang="ru-RU" sz="1800" smtClean="0"/>
          </a:p>
          <a:p>
            <a:pPr eaLnBrk="1" hangingPunct="1">
              <a:lnSpc>
                <a:spcPct val="80000"/>
              </a:lnSpc>
              <a:buFont typeface="Wingdings 2" pitchFamily="18" charset="2"/>
              <a:buNone/>
            </a:pPr>
            <a:r>
              <a:rPr lang="en-US" sz="1800" smtClean="0"/>
              <a:t>   </a:t>
            </a:r>
            <a:r>
              <a:rPr lang="ro-RO" sz="1800" smtClean="0"/>
              <a:t>       -se calmează prin repaus. </a:t>
            </a:r>
            <a:r>
              <a:rPr lang="en-US" sz="1800" smtClean="0"/>
              <a:t/>
            </a:r>
            <a:br>
              <a:rPr lang="en-US" sz="1800" smtClean="0"/>
            </a:br>
            <a:endParaRPr lang="en-US" sz="1800" smtClean="0"/>
          </a:p>
          <a:p>
            <a:pPr eaLnBrk="1" hangingPunct="1">
              <a:lnSpc>
                <a:spcPct val="80000"/>
              </a:lnSpc>
            </a:pPr>
            <a:r>
              <a:rPr lang="ro-RO" sz="1800" smtClean="0"/>
              <a:t>durere spontană de repaus:</a:t>
            </a:r>
            <a:endParaRPr lang="ru-RU" sz="1800" smtClean="0"/>
          </a:p>
          <a:p>
            <a:pPr eaLnBrk="1" hangingPunct="1">
              <a:lnSpc>
                <a:spcPct val="80000"/>
              </a:lnSpc>
              <a:buFont typeface="Wingdings 2" pitchFamily="18" charset="2"/>
              <a:buNone/>
            </a:pPr>
            <a:r>
              <a:rPr lang="ro-RO" sz="1800" smtClean="0"/>
              <a:t>            -apare mai târziu, precedând de obicei instalarea gangrenei </a:t>
            </a:r>
            <a:endParaRPr lang="ru-RU" sz="1800" smtClean="0"/>
          </a:p>
          <a:p>
            <a:pPr eaLnBrk="1" hangingPunct="1">
              <a:lnSpc>
                <a:spcPct val="80000"/>
              </a:lnSpc>
              <a:buFont typeface="Wingdings 2" pitchFamily="18" charset="2"/>
              <a:buNone/>
            </a:pPr>
            <a:r>
              <a:rPr lang="ro-RO" sz="1800" smtClean="0"/>
              <a:t>           </a:t>
            </a:r>
            <a:r>
              <a:rPr lang="en-US" sz="1800" smtClean="0"/>
              <a:t> </a:t>
            </a:r>
            <a:r>
              <a:rPr lang="ro-RO" sz="1800" smtClean="0"/>
              <a:t>-apare când obliterarea arterială este aproape totală şi când cantitatea de sânge care vine la ţesuturi este atât de mică, încât nu pot fi satisfăcute nevoile de oxigen nici în repaus</a:t>
            </a:r>
            <a:endParaRPr lang="ru-RU" sz="1800" smtClean="0"/>
          </a:p>
          <a:p>
            <a:pPr eaLnBrk="1" hangingPunct="1">
              <a:lnSpc>
                <a:spcPct val="80000"/>
              </a:lnSpc>
            </a:pPr>
            <a:r>
              <a:rPr lang="ro-RO" sz="1800" smtClean="0"/>
              <a:t>            -durerea este difuză, atroce, cu </a:t>
            </a:r>
            <a:r>
              <a:rPr lang="en-US" sz="1800" smtClean="0"/>
              <a:t>                                                           </a:t>
            </a:r>
            <a:r>
              <a:rPr lang="ro-RO" sz="1800" smtClean="0"/>
              <a:t>exacerbări nocturne</a:t>
            </a:r>
            <a:r>
              <a:rPr lang="en-US" sz="1800" smtClean="0"/>
              <a:t>.                           </a:t>
            </a:r>
          </a:p>
          <a:p>
            <a:pPr eaLnBrk="1" hangingPunct="1">
              <a:lnSpc>
                <a:spcPct val="80000"/>
              </a:lnSpc>
            </a:pPr>
            <a:r>
              <a:rPr lang="en-US" sz="1800" smtClean="0"/>
              <a:t>    </a:t>
            </a:r>
            <a:r>
              <a:rPr lang="ro-RO" sz="1800" smtClean="0"/>
              <a:t>Se intensifică la căldură şi scade uneori în </a:t>
            </a:r>
            <a:r>
              <a:rPr lang="en-US" sz="1800" smtClean="0"/>
              <a:t>                                                       </a:t>
            </a:r>
            <a:r>
              <a:rPr lang="ro-RO" sz="1800" smtClean="0"/>
              <a:t>poziţia declivă.</a:t>
            </a:r>
            <a:endParaRPr lang="ru-RU" sz="1800" smtClean="0"/>
          </a:p>
          <a:p>
            <a:pPr eaLnBrk="1" hangingPunct="1">
              <a:lnSpc>
                <a:spcPct val="80000"/>
              </a:lnSpc>
            </a:pPr>
            <a:endParaRPr lang="ru-RU" sz="1800" smtClean="0"/>
          </a:p>
        </p:txBody>
      </p:sp>
      <p:pic>
        <p:nvPicPr>
          <p:cNvPr id="22531" name="Picture 4"/>
          <p:cNvPicPr>
            <a:picLocks noChangeAspect="1" noChangeArrowheads="1"/>
          </p:cNvPicPr>
          <p:nvPr/>
        </p:nvPicPr>
        <p:blipFill>
          <a:blip r:embed="rId2" cstate="print"/>
          <a:srcRect/>
          <a:stretch>
            <a:fillRect/>
          </a:stretch>
        </p:blipFill>
        <p:spPr bwMode="auto">
          <a:xfrm>
            <a:off x="5759450" y="4292600"/>
            <a:ext cx="3384550" cy="23256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88913"/>
            <a:ext cx="8229600" cy="719137"/>
          </a:xfrm>
        </p:spPr>
        <p:txBody>
          <a:bodyPr>
            <a:normAutofit fontScale="90000"/>
          </a:bodyPr>
          <a:lstStyle/>
          <a:p>
            <a:pPr algn="ctr" eaLnBrk="1" fontAlgn="auto" hangingPunct="1">
              <a:spcAft>
                <a:spcPts val="0"/>
              </a:spcAft>
              <a:defRPr/>
            </a:pPr>
            <a:r>
              <a:rPr lang="ro-RO" b="1" i="1" dirty="0" smtClean="0"/>
              <a:t>Diagnosticul stadial</a:t>
            </a:r>
            <a:endParaRPr lang="ru-RU" dirty="0"/>
          </a:p>
        </p:txBody>
      </p:sp>
      <p:sp>
        <p:nvSpPr>
          <p:cNvPr id="3" name="Содержимое 2"/>
          <p:cNvSpPr>
            <a:spLocks noGrp="1"/>
          </p:cNvSpPr>
          <p:nvPr>
            <p:ph idx="1"/>
          </p:nvPr>
        </p:nvSpPr>
        <p:spPr>
          <a:xfrm>
            <a:off x="0" y="1196975"/>
            <a:ext cx="8820150" cy="566102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ro-RO" b="1" i="1" dirty="0" smtClean="0"/>
              <a:t>Diagnosticul stadial al ischemiei</a:t>
            </a:r>
            <a:r>
              <a:rPr lang="ro-RO" i="1" dirty="0" smtClean="0"/>
              <a:t> </a:t>
            </a:r>
            <a:r>
              <a:rPr lang="ro-RO" dirty="0" smtClean="0"/>
              <a:t>este important pentru prognostic şi tratament. Experţii O.M.S. au propus următoarea clasificare: </a:t>
            </a:r>
            <a:endParaRPr lang="ru-RU" dirty="0" smtClean="0"/>
          </a:p>
          <a:p>
            <a:pPr marL="274320" indent="-274320" eaLnBrk="1" fontAlgn="auto" hangingPunct="1">
              <a:spcAft>
                <a:spcPts val="0"/>
              </a:spcAft>
              <a:buClr>
                <a:schemeClr val="accent3"/>
              </a:buClr>
              <a:buFont typeface="Wingdings 2"/>
              <a:buChar char=""/>
              <a:defRPr/>
            </a:pPr>
            <a:r>
              <a:rPr lang="ro-RO" i="1" dirty="0" smtClean="0"/>
              <a:t>stadiul I </a:t>
            </a:r>
            <a:r>
              <a:rPr lang="ro-RO" dirty="0" smtClean="0"/>
              <a:t>- dureri atipice, furnicături, parestezii şi pulsaţii normale</a:t>
            </a:r>
            <a:endParaRPr lang="ru-RU" dirty="0" smtClean="0"/>
          </a:p>
          <a:p>
            <a:pPr marL="274320" indent="-274320" eaLnBrk="1" fontAlgn="auto" hangingPunct="1">
              <a:spcAft>
                <a:spcPts val="0"/>
              </a:spcAft>
              <a:buClr>
                <a:schemeClr val="accent3"/>
              </a:buClr>
              <a:buFont typeface="Wingdings 2"/>
              <a:buChar char=""/>
              <a:defRPr/>
            </a:pPr>
            <a:r>
              <a:rPr lang="ro-RO" i="1" dirty="0" smtClean="0"/>
              <a:t>stadiul</a:t>
            </a:r>
            <a:r>
              <a:rPr lang="ro-RO" dirty="0" smtClean="0"/>
              <a:t> II - claudicaţie intermitentă, pulsaţii diminuate</a:t>
            </a:r>
            <a:endParaRPr lang="ru-RU" dirty="0" smtClean="0"/>
          </a:p>
          <a:p>
            <a:pPr marL="274320" indent="-274320" eaLnBrk="1" fontAlgn="auto" hangingPunct="1">
              <a:spcAft>
                <a:spcPts val="0"/>
              </a:spcAft>
              <a:buClr>
                <a:schemeClr val="accent3"/>
              </a:buClr>
              <a:buFont typeface="Wingdings 2"/>
              <a:buChar char=""/>
              <a:defRPr/>
            </a:pPr>
            <a:r>
              <a:rPr lang="ro-RO" i="1" dirty="0" smtClean="0"/>
              <a:t>stadiul III </a:t>
            </a:r>
            <a:r>
              <a:rPr lang="ro-RO" dirty="0" smtClean="0"/>
              <a:t>- dureri continue care diminua în poziţia atârnată</a:t>
            </a:r>
            <a:endParaRPr lang="ru-RU" dirty="0" smtClean="0"/>
          </a:p>
          <a:p>
            <a:pPr marL="274320" indent="-274320" eaLnBrk="1" fontAlgn="auto" hangingPunct="1">
              <a:spcAft>
                <a:spcPts val="0"/>
              </a:spcAft>
              <a:buClr>
                <a:schemeClr val="accent3"/>
              </a:buClr>
              <a:buFont typeface="Wingdings 2"/>
              <a:buChar char=""/>
              <a:defRPr/>
            </a:pPr>
            <a:r>
              <a:rPr lang="ro-RO" i="1" dirty="0" smtClean="0"/>
              <a:t>stadiul IV </a:t>
            </a:r>
            <a:r>
              <a:rPr lang="ro-RO" dirty="0" smtClean="0"/>
              <a:t>- dureri continue exacerbate la atârnare. </a:t>
            </a: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r>
              <a:rPr lang="ro-RO" dirty="0" smtClean="0"/>
              <a:t> Pulsaţii abolite, în ultimele două stadii. Ulceraţiile şi gangrena pot apărea în orice stadiu, fiind provocate de infecţii, traumatisme.</a:t>
            </a:r>
            <a:endParaRPr lang="ru-RU" dirty="0" smtClean="0"/>
          </a:p>
          <a:p>
            <a:pPr marL="274320" indent="-274320" eaLnBrk="1" fontAlgn="auto" hangingPunct="1">
              <a:spcAft>
                <a:spcPts val="0"/>
              </a:spcAft>
              <a:buClr>
                <a:schemeClr val="accent3"/>
              </a:buClr>
              <a:buFont typeface="Wingdings 2"/>
              <a:buChar char=""/>
              <a:defRPr/>
            </a:pPr>
            <a:endParaRPr lang="ru-RU" dirty="0" smtClean="0"/>
          </a:p>
          <a:p>
            <a:pPr marL="274320" indent="-27432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179388" y="260350"/>
            <a:ext cx="8229600" cy="1143000"/>
          </a:xfrm>
        </p:spPr>
        <p:txBody>
          <a:bodyPr/>
          <a:lstStyle/>
          <a:p>
            <a:pPr algn="ctr" eaLnBrk="1" hangingPunct="1"/>
            <a:r>
              <a:rPr lang="vi-VN" b="1" smtClean="0"/>
              <a:t>Tratament.</a:t>
            </a:r>
            <a:endParaRPr lang="ru-RU" b="1" smtClean="0"/>
          </a:p>
        </p:txBody>
      </p:sp>
      <p:sp>
        <p:nvSpPr>
          <p:cNvPr id="3" name="Содержимое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vi-VN" dirty="0" smtClean="0"/>
              <a:t>Tratamentul arteriopatiilor este complex, funcţie de forma etiologică şi stadiu. Tratamentul igienodietetic. Consta în regim sărac în lipide şi cholesterol şi mai ales renunţarea la fumat, cerinţă obligatorie. De asemenea se va acorda o mare atenţie asigurării unei igiene riguroase a membrelor inferioare şi protejarea de frig. </a:t>
            </a:r>
            <a:endParaRPr lang="en-US" dirty="0" smtClean="0"/>
          </a:p>
          <a:p>
            <a:pPr marL="274320" indent="-274320" eaLnBrk="1" fontAlgn="auto" hangingPunct="1">
              <a:spcAft>
                <a:spcPts val="0"/>
              </a:spcAft>
              <a:buClr>
                <a:schemeClr val="accent3"/>
              </a:buClr>
              <a:buFont typeface="Wingdings 2"/>
              <a:buChar char=""/>
              <a:defRPr/>
            </a:pPr>
            <a:r>
              <a:rPr lang="vi-VN" dirty="0" smtClean="0"/>
              <a:t>Tratamentul medical. Se adresează primelor două stadii. Medicaţia administrată constă în vasodilatatoare iv; simpaticolitice (atunci când se evidenţiază o componentă simpatică importantă), hipolipemiante, trofice vasculare şi amelioratori de metabolism. </a:t>
            </a:r>
            <a:endParaRPr lang="en-US" dirty="0" smtClean="0"/>
          </a:p>
          <a:p>
            <a:pPr marL="274320" indent="-274320" eaLnBrk="1" fontAlgn="auto" hangingPunct="1">
              <a:spcAft>
                <a:spcPts val="0"/>
              </a:spcAft>
              <a:buClr>
                <a:schemeClr val="accent3"/>
              </a:buClr>
              <a:buFont typeface="Wingdings 2"/>
              <a:buChar char=""/>
              <a:defRPr/>
            </a:pPr>
            <a:r>
              <a:rPr lang="vi-VN" dirty="0" smtClean="0"/>
              <a:t>Tratamentul chirurgical</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0" y="0"/>
            <a:ext cx="8496300" cy="863600"/>
          </a:xfrm>
        </p:spPr>
        <p:txBody>
          <a:bodyPr/>
          <a:lstStyle/>
          <a:p>
            <a:pPr eaLnBrk="1" hangingPunct="1"/>
            <a:r>
              <a:rPr lang="en-US" sz="4400" b="1" smtClean="0">
                <a:solidFill>
                  <a:srgbClr val="996303"/>
                </a:solidFill>
                <a:latin typeface="Arial" charset="0"/>
              </a:rPr>
              <a:t>III.</a:t>
            </a:r>
            <a:r>
              <a:rPr lang="vi-VN" sz="4400" b="1" smtClean="0">
                <a:solidFill>
                  <a:srgbClr val="996303"/>
                </a:solidFill>
              </a:rPr>
              <a:t>Tromboza venoasă profundă</a:t>
            </a:r>
          </a:p>
        </p:txBody>
      </p:sp>
      <p:sp>
        <p:nvSpPr>
          <p:cNvPr id="25602" name="Содержимое 2"/>
          <p:cNvSpPr>
            <a:spLocks noGrp="1"/>
          </p:cNvSpPr>
          <p:nvPr>
            <p:ph idx="1"/>
          </p:nvPr>
        </p:nvSpPr>
        <p:spPr>
          <a:xfrm>
            <a:off x="0" y="1412875"/>
            <a:ext cx="8229600" cy="4389438"/>
          </a:xfrm>
        </p:spPr>
        <p:txBody>
          <a:bodyPr/>
          <a:lstStyle/>
          <a:p>
            <a:pPr eaLnBrk="1" hangingPunct="1"/>
            <a:r>
              <a:rPr lang="en-US" smtClean="0"/>
              <a:t>Tromboza venoasa </a:t>
            </a:r>
            <a:r>
              <a:rPr lang="en-US" i="1" smtClean="0"/>
              <a:t>profunda</a:t>
            </a:r>
            <a:r>
              <a:rPr lang="en-US" smtClean="0"/>
              <a:t> semnifica prezenta unui tromb (cheag de sange) la nivelul sistemului venos profund, cel mai adesea la nivelul membrelor inferioare si mai rar la nivelul membrelor superioare, gat sau abdomen.</a:t>
            </a:r>
            <a:endParaRPr lang="ru-RU" smtClean="0"/>
          </a:p>
        </p:txBody>
      </p:sp>
      <p:pic>
        <p:nvPicPr>
          <p:cNvPr id="25603" name="Picture 4"/>
          <p:cNvPicPr>
            <a:picLocks noChangeAspect="1" noChangeArrowheads="1"/>
          </p:cNvPicPr>
          <p:nvPr/>
        </p:nvPicPr>
        <p:blipFill>
          <a:blip r:embed="rId2" cstate="print"/>
          <a:srcRect/>
          <a:stretch>
            <a:fillRect/>
          </a:stretch>
        </p:blipFill>
        <p:spPr bwMode="auto">
          <a:xfrm>
            <a:off x="0" y="3429000"/>
            <a:ext cx="5514975" cy="2867025"/>
          </a:xfrm>
          <a:prstGeom prst="rect">
            <a:avLst/>
          </a:prstGeom>
          <a:noFill/>
          <a:ln w="9525">
            <a:noFill/>
            <a:miter lim="800000"/>
            <a:headEnd/>
            <a:tailEnd/>
          </a:ln>
        </p:spPr>
      </p:pic>
      <p:pic>
        <p:nvPicPr>
          <p:cNvPr id="25604" name="Picture 5"/>
          <p:cNvPicPr>
            <a:picLocks noChangeAspect="1" noChangeArrowheads="1"/>
          </p:cNvPicPr>
          <p:nvPr/>
        </p:nvPicPr>
        <p:blipFill>
          <a:blip r:embed="rId3" cstate="print"/>
          <a:srcRect/>
          <a:stretch>
            <a:fillRect/>
          </a:stretch>
        </p:blipFill>
        <p:spPr bwMode="auto">
          <a:xfrm>
            <a:off x="4643438" y="3357563"/>
            <a:ext cx="4500562" cy="32178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250825" y="115888"/>
            <a:ext cx="8229600" cy="1143000"/>
          </a:xfrm>
        </p:spPr>
        <p:txBody>
          <a:bodyPr/>
          <a:lstStyle/>
          <a:p>
            <a:pPr algn="ctr" eaLnBrk="1" hangingPunct="1"/>
            <a:r>
              <a:rPr lang="en-US" b="1" smtClean="0"/>
              <a:t>Factorii de risc</a:t>
            </a:r>
            <a:endParaRPr lang="ru-RU" smtClean="0"/>
          </a:p>
        </p:txBody>
      </p:sp>
      <p:sp>
        <p:nvSpPr>
          <p:cNvPr id="26626" name="Содержимое 2"/>
          <p:cNvSpPr>
            <a:spLocks noGrp="1"/>
          </p:cNvSpPr>
          <p:nvPr>
            <p:ph idx="1"/>
          </p:nvPr>
        </p:nvSpPr>
        <p:spPr>
          <a:xfrm>
            <a:off x="457200" y="1125538"/>
            <a:ext cx="8229600" cy="5472112"/>
          </a:xfrm>
        </p:spPr>
        <p:txBody>
          <a:bodyPr/>
          <a:lstStyle/>
          <a:p>
            <a:pPr eaLnBrk="1" hangingPunct="1">
              <a:lnSpc>
                <a:spcPct val="80000"/>
              </a:lnSpc>
            </a:pPr>
            <a:r>
              <a:rPr lang="en-US" sz="2400" b="1" smtClean="0">
                <a:latin typeface="Times New Roman" pitchFamily="18" charset="0"/>
              </a:rPr>
              <a:t>Factorii de risc pentru aparitia trombozei venoase profunde sunt multipli:</a:t>
            </a:r>
            <a:endParaRPr lang="en-US" sz="2400" smtClean="0">
              <a:latin typeface="Times New Roman" pitchFamily="18" charset="0"/>
            </a:endParaRPr>
          </a:p>
          <a:p>
            <a:pPr eaLnBrk="1" hangingPunct="1">
              <a:lnSpc>
                <a:spcPct val="80000"/>
              </a:lnSpc>
            </a:pPr>
            <a:r>
              <a:rPr lang="en-US" sz="2400" smtClean="0">
                <a:latin typeface="Times New Roman" pitchFamily="18" charset="0"/>
              </a:rPr>
              <a:t>-interventiile chirurgicale ( mai ales din sfera ortopedie si neurochirurgie)</a:t>
            </a:r>
            <a:br>
              <a:rPr lang="en-US" sz="2400" smtClean="0">
                <a:latin typeface="Times New Roman" pitchFamily="18" charset="0"/>
              </a:rPr>
            </a:br>
            <a:r>
              <a:rPr lang="en-US" sz="2400" smtClean="0">
                <a:latin typeface="Times New Roman" pitchFamily="18" charset="0"/>
              </a:rPr>
              <a:t>-accident vascular cerebral</a:t>
            </a:r>
            <a:br>
              <a:rPr lang="en-US" sz="2400" smtClean="0">
                <a:latin typeface="Times New Roman" pitchFamily="18" charset="0"/>
              </a:rPr>
            </a:br>
            <a:r>
              <a:rPr lang="en-US" sz="2400" smtClean="0">
                <a:latin typeface="Times New Roman" pitchFamily="18" charset="0"/>
              </a:rPr>
              <a:t>-repaus la pat prelungit</a:t>
            </a:r>
            <a:br>
              <a:rPr lang="en-US" sz="2400" smtClean="0">
                <a:latin typeface="Times New Roman" pitchFamily="18" charset="0"/>
              </a:rPr>
            </a:br>
            <a:r>
              <a:rPr lang="en-US" sz="2400" smtClean="0">
                <a:latin typeface="Times New Roman" pitchFamily="18" charset="0"/>
              </a:rPr>
              <a:t>-cancere, chimioterapie</a:t>
            </a:r>
            <a:br>
              <a:rPr lang="en-US" sz="2400" smtClean="0">
                <a:latin typeface="Times New Roman" pitchFamily="18" charset="0"/>
              </a:rPr>
            </a:br>
            <a:r>
              <a:rPr lang="en-US" sz="2400" smtClean="0">
                <a:latin typeface="Times New Roman" pitchFamily="18" charset="0"/>
              </a:rPr>
              <a:t>-catetere venoase centrale</a:t>
            </a:r>
            <a:br>
              <a:rPr lang="en-US" sz="2400" smtClean="0">
                <a:latin typeface="Times New Roman" pitchFamily="18" charset="0"/>
              </a:rPr>
            </a:br>
            <a:r>
              <a:rPr lang="en-US" sz="2400" smtClean="0">
                <a:latin typeface="Times New Roman" pitchFamily="18" charset="0"/>
              </a:rPr>
              <a:t>-insuficienta cardiaca avansata</a:t>
            </a:r>
            <a:br>
              <a:rPr lang="en-US" sz="2400" smtClean="0">
                <a:latin typeface="Times New Roman" pitchFamily="18" charset="0"/>
              </a:rPr>
            </a:br>
            <a:r>
              <a:rPr lang="en-US" sz="2400" smtClean="0">
                <a:latin typeface="Times New Roman" pitchFamily="18" charset="0"/>
              </a:rPr>
              <a:t>-hipercoagulabilitate genetica </a:t>
            </a:r>
            <a:br>
              <a:rPr lang="en-US" sz="2400" smtClean="0">
                <a:latin typeface="Times New Roman" pitchFamily="18" charset="0"/>
              </a:rPr>
            </a:br>
            <a:r>
              <a:rPr lang="en-US" sz="2400" smtClean="0">
                <a:latin typeface="Times New Roman" pitchFamily="18" charset="0"/>
              </a:rPr>
              <a:t>-traumatisme, calatorii la distanta mare (avion, masina)</a:t>
            </a:r>
            <a:br>
              <a:rPr lang="en-US" sz="2400" smtClean="0">
                <a:latin typeface="Times New Roman" pitchFamily="18" charset="0"/>
              </a:rPr>
            </a:br>
            <a:r>
              <a:rPr lang="en-US" sz="2400" smtClean="0">
                <a:latin typeface="Times New Roman" pitchFamily="18" charset="0"/>
              </a:rPr>
              <a:t>-sarcina, perioada de dinainte si dupa nastere (mai ales cezariana)</a:t>
            </a:r>
            <a:br>
              <a:rPr lang="en-US" sz="2400" smtClean="0">
                <a:latin typeface="Times New Roman" pitchFamily="18" charset="0"/>
              </a:rPr>
            </a:br>
            <a:r>
              <a:rPr lang="en-US" sz="2400" smtClean="0">
                <a:latin typeface="Times New Roman" pitchFamily="18" charset="0"/>
              </a:rPr>
              <a:t>- vene varicoase</a:t>
            </a:r>
            <a:br>
              <a:rPr lang="en-US" sz="2400" smtClean="0">
                <a:latin typeface="Times New Roman" pitchFamily="18" charset="0"/>
              </a:rPr>
            </a:br>
            <a:r>
              <a:rPr lang="en-US" sz="2400" smtClean="0">
                <a:latin typeface="Times New Roman" pitchFamily="18" charset="0"/>
              </a:rPr>
              <a:t>- malformatii congenitale ale sistemului venos profund (agenezie de vena cava inferioara, vena cava inferioara dubla, etc)</a:t>
            </a:r>
            <a:br>
              <a:rPr lang="en-US" sz="2400" smtClean="0">
                <a:latin typeface="Times New Roman" pitchFamily="18" charset="0"/>
              </a:rPr>
            </a:br>
            <a:r>
              <a:rPr lang="en-US" sz="2400" smtClean="0">
                <a:latin typeface="Times New Roman" pitchFamily="18" charset="0"/>
              </a:rPr>
              <a:t>-obezitatea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179388" y="476250"/>
            <a:ext cx="8229600" cy="1143000"/>
          </a:xfrm>
        </p:spPr>
        <p:txBody>
          <a:bodyPr/>
          <a:lstStyle/>
          <a:p>
            <a:pPr algn="ctr" eaLnBrk="1" hangingPunct="1"/>
            <a:r>
              <a:rPr lang="en-US" smtClean="0"/>
              <a:t>Tabloul clinic</a:t>
            </a:r>
            <a:endParaRPr lang="ru-RU" smtClean="0"/>
          </a:p>
        </p:txBody>
      </p:sp>
      <p:sp>
        <p:nvSpPr>
          <p:cNvPr id="3" name="Содержимое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err="1" smtClean="0"/>
              <a:t>Simptomele</a:t>
            </a:r>
            <a:r>
              <a:rPr lang="en-US" dirty="0" smtClean="0"/>
              <a:t> </a:t>
            </a:r>
            <a:r>
              <a:rPr lang="en-US" dirty="0" err="1" smtClean="0"/>
              <a:t>principale</a:t>
            </a:r>
            <a:r>
              <a:rPr lang="en-US" dirty="0" smtClean="0"/>
              <a:t> ale </a:t>
            </a:r>
            <a:r>
              <a:rPr lang="en-US" dirty="0" err="1" smtClean="0"/>
              <a:t>trombozei</a:t>
            </a:r>
            <a:r>
              <a:rPr lang="en-US" dirty="0" smtClean="0"/>
              <a:t> </a:t>
            </a:r>
            <a:r>
              <a:rPr lang="en-US" dirty="0" err="1" smtClean="0"/>
              <a:t>venoase</a:t>
            </a:r>
            <a:r>
              <a:rPr lang="en-US" dirty="0" smtClean="0"/>
              <a:t> </a:t>
            </a:r>
            <a:r>
              <a:rPr lang="en-US" dirty="0" err="1" smtClean="0"/>
              <a:t>profunde</a:t>
            </a:r>
            <a:r>
              <a:rPr lang="en-US" dirty="0" smtClean="0"/>
              <a:t> (</a:t>
            </a:r>
            <a:r>
              <a:rPr lang="en-US" dirty="0" err="1" smtClean="0"/>
              <a:t>cel</a:t>
            </a:r>
            <a:r>
              <a:rPr lang="en-US" dirty="0" smtClean="0"/>
              <a:t> </a:t>
            </a:r>
            <a:r>
              <a:rPr lang="en-US" dirty="0" err="1" smtClean="0"/>
              <a:t>mai</a:t>
            </a:r>
            <a:r>
              <a:rPr lang="en-US" dirty="0" smtClean="0"/>
              <a:t> </a:t>
            </a:r>
            <a:r>
              <a:rPr lang="en-US" dirty="0" err="1" smtClean="0"/>
              <a:t>adesea</a:t>
            </a:r>
            <a:r>
              <a:rPr lang="en-US" dirty="0" smtClean="0"/>
              <a:t> </a:t>
            </a:r>
            <a:r>
              <a:rPr lang="en-US" dirty="0" err="1" smtClean="0"/>
              <a:t>localizata</a:t>
            </a:r>
            <a:r>
              <a:rPr lang="en-US" dirty="0" smtClean="0"/>
              <a:t> la </a:t>
            </a:r>
            <a:r>
              <a:rPr lang="en-US" dirty="0" err="1" smtClean="0"/>
              <a:t>nivelul</a:t>
            </a:r>
            <a:r>
              <a:rPr lang="en-US" dirty="0" smtClean="0"/>
              <a:t> </a:t>
            </a:r>
            <a:r>
              <a:rPr lang="en-US" dirty="0" err="1" smtClean="0"/>
              <a:t>membrelor</a:t>
            </a:r>
            <a:r>
              <a:rPr lang="en-US" dirty="0" smtClean="0"/>
              <a:t> </a:t>
            </a:r>
            <a:r>
              <a:rPr lang="en-US" dirty="0" err="1" smtClean="0"/>
              <a:t>inferioare</a:t>
            </a:r>
            <a:r>
              <a:rPr lang="en-US" dirty="0" smtClean="0"/>
              <a:t>) </a:t>
            </a:r>
            <a:r>
              <a:rPr lang="en-US" dirty="0" err="1" smtClean="0"/>
              <a:t>sunt</a:t>
            </a:r>
            <a:r>
              <a:rPr lang="en-US" dirty="0" smtClean="0"/>
              <a:t>: </a:t>
            </a:r>
            <a:r>
              <a:rPr lang="en-US" dirty="0" err="1" smtClean="0"/>
              <a:t>cresterea</a:t>
            </a:r>
            <a:r>
              <a:rPr lang="en-US" dirty="0" smtClean="0"/>
              <a:t> in </a:t>
            </a:r>
            <a:r>
              <a:rPr lang="en-US" dirty="0" err="1" smtClean="0"/>
              <a:t>dimensiuni</a:t>
            </a:r>
            <a:r>
              <a:rPr lang="en-US" dirty="0" smtClean="0"/>
              <a:t> a </a:t>
            </a:r>
            <a:r>
              <a:rPr lang="en-US" dirty="0" err="1" smtClean="0"/>
              <a:t>segmentului</a:t>
            </a:r>
            <a:r>
              <a:rPr lang="en-US" dirty="0" smtClean="0"/>
              <a:t> </a:t>
            </a:r>
            <a:r>
              <a:rPr lang="en-US" dirty="0" err="1" smtClean="0"/>
              <a:t>afectat</a:t>
            </a:r>
            <a:r>
              <a:rPr lang="en-US" dirty="0" smtClean="0"/>
              <a:t> (</a:t>
            </a:r>
            <a:r>
              <a:rPr lang="en-US" dirty="0" err="1" smtClean="0"/>
              <a:t>edem</a:t>
            </a:r>
            <a:r>
              <a:rPr lang="en-US" dirty="0" smtClean="0"/>
              <a:t>), </a:t>
            </a:r>
            <a:r>
              <a:rPr lang="en-US" dirty="0" err="1" smtClean="0"/>
              <a:t>culoare</a:t>
            </a:r>
            <a:r>
              <a:rPr lang="en-US" dirty="0" smtClean="0"/>
              <a:t> </a:t>
            </a:r>
            <a:r>
              <a:rPr lang="en-US" dirty="0" err="1" smtClean="0"/>
              <a:t>violacee</a:t>
            </a:r>
            <a:r>
              <a:rPr lang="en-US" dirty="0" smtClean="0"/>
              <a:t>- </a:t>
            </a:r>
            <a:r>
              <a:rPr lang="en-US" dirty="0" err="1" smtClean="0"/>
              <a:t>albastruie</a:t>
            </a:r>
            <a:r>
              <a:rPr lang="en-US" dirty="0" smtClean="0"/>
              <a:t> (</a:t>
            </a:r>
            <a:r>
              <a:rPr lang="en-US" dirty="0" err="1" smtClean="0"/>
              <a:t>cianoza</a:t>
            </a:r>
            <a:r>
              <a:rPr lang="en-US" dirty="0" smtClean="0"/>
              <a:t>), </a:t>
            </a:r>
            <a:r>
              <a:rPr lang="en-US" dirty="0" err="1" smtClean="0"/>
              <a:t>tegumente</a:t>
            </a:r>
            <a:r>
              <a:rPr lang="en-US" dirty="0" smtClean="0"/>
              <a:t> </a:t>
            </a:r>
            <a:r>
              <a:rPr lang="en-US" dirty="0" err="1" smtClean="0"/>
              <a:t>reci</a:t>
            </a:r>
            <a:r>
              <a:rPr lang="en-US" dirty="0" smtClean="0"/>
              <a:t>, </a:t>
            </a:r>
            <a:r>
              <a:rPr lang="en-US" dirty="0" err="1" smtClean="0"/>
              <a:t>durere</a:t>
            </a:r>
            <a:r>
              <a:rPr lang="en-US" dirty="0" smtClean="0"/>
              <a:t> </a:t>
            </a:r>
            <a:r>
              <a:rPr lang="en-US" dirty="0" err="1" smtClean="0"/>
              <a:t>si</a:t>
            </a:r>
            <a:r>
              <a:rPr lang="en-US" dirty="0" smtClean="0"/>
              <a:t> incapacitate </a:t>
            </a:r>
            <a:r>
              <a:rPr lang="en-US" dirty="0" err="1" smtClean="0"/>
              <a:t>functionala</a:t>
            </a:r>
            <a:r>
              <a:rPr lang="en-US" dirty="0" smtClean="0"/>
              <a:t>. </a:t>
            </a:r>
            <a:r>
              <a:rPr lang="en-US" dirty="0" err="1" smtClean="0"/>
              <a:t>Daca</a:t>
            </a:r>
            <a:r>
              <a:rPr lang="en-US" dirty="0" smtClean="0"/>
              <a:t> </a:t>
            </a:r>
            <a:r>
              <a:rPr lang="en-US" dirty="0" err="1" smtClean="0"/>
              <a:t>trombul</a:t>
            </a:r>
            <a:r>
              <a:rPr lang="en-US" dirty="0" smtClean="0"/>
              <a:t> </a:t>
            </a:r>
            <a:r>
              <a:rPr lang="en-US" dirty="0" err="1" smtClean="0"/>
              <a:t>este</a:t>
            </a:r>
            <a:r>
              <a:rPr lang="en-US" dirty="0" smtClean="0"/>
              <a:t> partial </a:t>
            </a:r>
            <a:r>
              <a:rPr lang="en-US" dirty="0" err="1" smtClean="0"/>
              <a:t>ocluziv</a:t>
            </a:r>
            <a:r>
              <a:rPr lang="en-US" dirty="0" smtClean="0"/>
              <a:t>, </a:t>
            </a:r>
            <a:r>
              <a:rPr lang="en-US" dirty="0" err="1" smtClean="0"/>
              <a:t>edemul</a:t>
            </a:r>
            <a:r>
              <a:rPr lang="en-US" dirty="0" smtClean="0"/>
              <a:t> </a:t>
            </a:r>
            <a:r>
              <a:rPr lang="en-US" dirty="0" err="1" smtClean="0"/>
              <a:t>poate</a:t>
            </a:r>
            <a:r>
              <a:rPr lang="en-US" dirty="0" smtClean="0"/>
              <a:t> </a:t>
            </a:r>
            <a:r>
              <a:rPr lang="en-US" dirty="0" err="1" smtClean="0"/>
              <a:t>fi</a:t>
            </a:r>
            <a:r>
              <a:rPr lang="en-US" dirty="0" smtClean="0"/>
              <a:t> </a:t>
            </a:r>
            <a:r>
              <a:rPr lang="en-US" dirty="0" err="1" smtClean="0"/>
              <a:t>discret</a:t>
            </a:r>
            <a:r>
              <a:rPr lang="en-US" dirty="0" smtClean="0"/>
              <a:t>.</a:t>
            </a:r>
          </a:p>
          <a:p>
            <a:pPr marL="274320" indent="-274320" eaLnBrk="1" fontAlgn="auto" hangingPunct="1">
              <a:spcAft>
                <a:spcPts val="0"/>
              </a:spcAft>
              <a:buClr>
                <a:schemeClr val="accent3"/>
              </a:buClr>
              <a:buFont typeface="Wingdings 2"/>
              <a:buChar char=""/>
              <a:defRPr/>
            </a:pPr>
            <a:r>
              <a:rPr lang="en-US" dirty="0" err="1" smtClean="0"/>
              <a:t>Prin</a:t>
            </a:r>
            <a:r>
              <a:rPr lang="en-US" dirty="0" smtClean="0"/>
              <a:t> </a:t>
            </a:r>
            <a:r>
              <a:rPr lang="en-US" dirty="0" err="1" smtClean="0"/>
              <a:t>anumite</a:t>
            </a:r>
            <a:r>
              <a:rPr lang="en-US" dirty="0" smtClean="0"/>
              <a:t> </a:t>
            </a:r>
            <a:r>
              <a:rPr lang="en-US" dirty="0" err="1" smtClean="0"/>
              <a:t>manevre</a:t>
            </a:r>
            <a:r>
              <a:rPr lang="en-US" dirty="0" smtClean="0"/>
              <a:t> se produce </a:t>
            </a:r>
            <a:r>
              <a:rPr lang="en-US" dirty="0" err="1" smtClean="0"/>
              <a:t>accentuarea</a:t>
            </a:r>
            <a:r>
              <a:rPr lang="en-US" dirty="0" smtClean="0"/>
              <a:t> </a:t>
            </a:r>
            <a:r>
              <a:rPr lang="en-US" dirty="0" err="1" smtClean="0"/>
              <a:t>senzatiei</a:t>
            </a:r>
            <a:r>
              <a:rPr lang="en-US" dirty="0" smtClean="0"/>
              <a:t> </a:t>
            </a:r>
            <a:r>
              <a:rPr lang="en-US" dirty="0" err="1" smtClean="0"/>
              <a:t>dureroase</a:t>
            </a:r>
            <a:r>
              <a:rPr lang="en-US" dirty="0" smtClean="0"/>
              <a:t> la </a:t>
            </a:r>
            <a:r>
              <a:rPr lang="en-US" dirty="0" err="1" smtClean="0"/>
              <a:t>nivelul</a:t>
            </a:r>
            <a:r>
              <a:rPr lang="en-US" dirty="0" smtClean="0"/>
              <a:t> </a:t>
            </a:r>
            <a:r>
              <a:rPr lang="en-US" dirty="0" err="1" smtClean="0"/>
              <a:t>membrului</a:t>
            </a:r>
            <a:r>
              <a:rPr lang="en-US" dirty="0" smtClean="0"/>
              <a:t> </a:t>
            </a:r>
            <a:r>
              <a:rPr lang="en-US" dirty="0" err="1" smtClean="0"/>
              <a:t>afectat</a:t>
            </a:r>
            <a:r>
              <a:rPr lang="en-US" dirty="0" smtClean="0"/>
              <a:t> (</a:t>
            </a:r>
            <a:r>
              <a:rPr lang="en-US" dirty="0" err="1" smtClean="0"/>
              <a:t>flexia</a:t>
            </a:r>
            <a:r>
              <a:rPr lang="en-US" dirty="0" smtClean="0"/>
              <a:t> </a:t>
            </a:r>
            <a:r>
              <a:rPr lang="en-US" dirty="0" err="1" smtClean="0"/>
              <a:t>piciorului</a:t>
            </a:r>
            <a:r>
              <a:rPr lang="en-US" dirty="0" smtClean="0"/>
              <a:t>, </a:t>
            </a:r>
            <a:r>
              <a:rPr lang="en-US" dirty="0" err="1" smtClean="0"/>
              <a:t>tuse</a:t>
            </a:r>
            <a:r>
              <a:rPr lang="en-US" dirty="0" smtClean="0"/>
              <a:t>, </a:t>
            </a:r>
            <a:r>
              <a:rPr lang="en-US" dirty="0" err="1" smtClean="0"/>
              <a:t>compresia</a:t>
            </a:r>
            <a:r>
              <a:rPr lang="en-US" dirty="0" smtClean="0"/>
              <a:t> </a:t>
            </a:r>
            <a:r>
              <a:rPr lang="en-US" dirty="0" err="1" smtClean="0"/>
              <a:t>manuala</a:t>
            </a:r>
            <a:r>
              <a:rPr lang="en-US" dirty="0" smtClean="0"/>
              <a:t> a </a:t>
            </a:r>
            <a:r>
              <a:rPr lang="en-US" dirty="0" err="1" smtClean="0"/>
              <a:t>gambei</a:t>
            </a:r>
            <a:r>
              <a:rPr lang="en-US" dirty="0" smtClean="0"/>
              <a:t>).</a:t>
            </a:r>
            <a:br>
              <a:rPr lang="en-US" dirty="0" smtClean="0"/>
            </a:br>
            <a:r>
              <a:rPr lang="en-US" dirty="0" smtClean="0"/>
              <a:t>In </a:t>
            </a:r>
            <a:r>
              <a:rPr lang="en-US" dirty="0" err="1" smtClean="0"/>
              <a:t>cazurile</a:t>
            </a:r>
            <a:r>
              <a:rPr lang="en-US" dirty="0" smtClean="0"/>
              <a:t> </a:t>
            </a:r>
            <a:r>
              <a:rPr lang="en-US" dirty="0" err="1" smtClean="0"/>
              <a:t>ce</a:t>
            </a:r>
            <a:r>
              <a:rPr lang="en-US" dirty="0" smtClean="0"/>
              <a:t> </a:t>
            </a:r>
            <a:r>
              <a:rPr lang="en-US" dirty="0" err="1" smtClean="0"/>
              <a:t>asociaza</a:t>
            </a:r>
            <a:r>
              <a:rPr lang="en-US" dirty="0" smtClean="0"/>
              <a:t> </a:t>
            </a:r>
            <a:r>
              <a:rPr lang="en-US" dirty="0" err="1" smtClean="0"/>
              <a:t>edem</a:t>
            </a:r>
            <a:r>
              <a:rPr lang="en-US" dirty="0" smtClean="0"/>
              <a:t> important, </a:t>
            </a:r>
            <a:r>
              <a:rPr lang="en-US" dirty="0" err="1" smtClean="0"/>
              <a:t>prin</a:t>
            </a:r>
            <a:r>
              <a:rPr lang="en-US" dirty="0" smtClean="0"/>
              <a:t> </a:t>
            </a:r>
            <a:r>
              <a:rPr lang="en-US" dirty="0" err="1" smtClean="0"/>
              <a:t>compresie</a:t>
            </a:r>
            <a:r>
              <a:rPr lang="en-US" dirty="0" smtClean="0"/>
              <a:t> </a:t>
            </a:r>
            <a:r>
              <a:rPr lang="en-US" dirty="0" err="1" smtClean="0"/>
              <a:t>asupra</a:t>
            </a:r>
            <a:r>
              <a:rPr lang="en-US" dirty="0" smtClean="0"/>
              <a:t> </a:t>
            </a:r>
            <a:r>
              <a:rPr lang="en-US" dirty="0" err="1" smtClean="0"/>
              <a:t>circulatie</a:t>
            </a:r>
            <a:r>
              <a:rPr lang="en-US" dirty="0" smtClean="0"/>
              <a:t> </a:t>
            </a:r>
            <a:r>
              <a:rPr lang="en-US" dirty="0" err="1" smtClean="0"/>
              <a:t>arteriale</a:t>
            </a:r>
            <a:r>
              <a:rPr lang="en-US" dirty="0" smtClean="0"/>
              <a:t>, se </a:t>
            </a:r>
            <a:r>
              <a:rPr lang="en-US" dirty="0" err="1" smtClean="0"/>
              <a:t>poate</a:t>
            </a:r>
            <a:r>
              <a:rPr lang="en-US" dirty="0" smtClean="0"/>
              <a:t> </a:t>
            </a:r>
            <a:r>
              <a:rPr lang="en-US" dirty="0" err="1" smtClean="0"/>
              <a:t>oberva</a:t>
            </a:r>
            <a:r>
              <a:rPr lang="en-US" dirty="0" smtClean="0"/>
              <a:t> </a:t>
            </a:r>
            <a:r>
              <a:rPr lang="en-US" dirty="0" err="1" smtClean="0"/>
              <a:t>absenta</a:t>
            </a:r>
            <a:r>
              <a:rPr lang="en-US" dirty="0" smtClean="0"/>
              <a:t> </a:t>
            </a:r>
            <a:r>
              <a:rPr lang="en-US" dirty="0" err="1" smtClean="0"/>
              <a:t>pulsului</a:t>
            </a:r>
            <a:r>
              <a:rPr lang="en-US" dirty="0" smtClean="0"/>
              <a:t> </a:t>
            </a:r>
            <a:r>
              <a:rPr lang="en-US" dirty="0" err="1" smtClean="0"/>
              <a:t>periferic</a:t>
            </a:r>
            <a:r>
              <a:rPr lang="en-US" dirty="0" smtClean="0"/>
              <a:t>, </a:t>
            </a:r>
            <a:r>
              <a:rPr lang="en-US" dirty="0" err="1" smtClean="0"/>
              <a:t>insotita</a:t>
            </a:r>
            <a:r>
              <a:rPr lang="en-US" dirty="0" smtClean="0"/>
              <a:t> de </a:t>
            </a:r>
            <a:r>
              <a:rPr lang="en-US" dirty="0" err="1" smtClean="0"/>
              <a:t>tegumente</a:t>
            </a:r>
            <a:r>
              <a:rPr lang="en-US" dirty="0" smtClean="0"/>
              <a:t> </a:t>
            </a:r>
            <a:r>
              <a:rPr lang="en-US" dirty="0" err="1" smtClean="0"/>
              <a:t>reci</a:t>
            </a:r>
            <a:r>
              <a:rPr lang="en-US" dirty="0" smtClean="0"/>
              <a:t>, </a:t>
            </a:r>
            <a:r>
              <a:rPr lang="en-US" dirty="0" err="1" smtClean="0"/>
              <a:t>palide</a:t>
            </a:r>
            <a:r>
              <a:rPr lang="en-US" dirty="0" smtClean="0"/>
              <a:t>.</a:t>
            </a:r>
          </a:p>
          <a:p>
            <a:pPr marL="274320" indent="-274320" eaLnBrk="1" fontAlgn="auto" hangingPunct="1">
              <a:spcAft>
                <a:spcPts val="0"/>
              </a:spcAft>
              <a:buClr>
                <a:schemeClr val="accent3"/>
              </a:buClr>
              <a:buFont typeface="Wingdings 2"/>
              <a:buChar char=""/>
              <a:defRPr/>
            </a:pPr>
            <a:r>
              <a:rPr lang="en-US" dirty="0" err="1" smtClean="0"/>
              <a:t>Uneori</a:t>
            </a:r>
            <a:r>
              <a:rPr lang="en-US" dirty="0" smtClean="0"/>
              <a:t> </a:t>
            </a:r>
            <a:r>
              <a:rPr lang="en-US" dirty="0" err="1" smtClean="0"/>
              <a:t>tromboza</a:t>
            </a:r>
            <a:r>
              <a:rPr lang="en-US" dirty="0" smtClean="0"/>
              <a:t> </a:t>
            </a:r>
            <a:r>
              <a:rPr lang="en-US" dirty="0" err="1" smtClean="0"/>
              <a:t>venoasa</a:t>
            </a:r>
            <a:r>
              <a:rPr lang="en-US" dirty="0" smtClean="0"/>
              <a:t> </a:t>
            </a:r>
            <a:r>
              <a:rPr lang="en-US" dirty="0" err="1" smtClean="0"/>
              <a:t>profunda</a:t>
            </a:r>
            <a:r>
              <a:rPr lang="en-US" dirty="0" smtClean="0"/>
              <a:t> </a:t>
            </a:r>
            <a:r>
              <a:rPr lang="en-US" dirty="0" err="1" smtClean="0"/>
              <a:t>poate</a:t>
            </a:r>
            <a:r>
              <a:rPr lang="en-US" dirty="0" smtClean="0"/>
              <a:t> </a:t>
            </a:r>
            <a:r>
              <a:rPr lang="en-US" dirty="0" err="1" smtClean="0"/>
              <a:t>fi</a:t>
            </a:r>
            <a:r>
              <a:rPr lang="en-US" dirty="0" smtClean="0"/>
              <a:t> </a:t>
            </a:r>
            <a:r>
              <a:rPr lang="en-US" dirty="0" err="1" smtClean="0"/>
              <a:t>complet</a:t>
            </a:r>
            <a:r>
              <a:rPr lang="en-US" dirty="0" smtClean="0"/>
              <a:t> </a:t>
            </a:r>
            <a:r>
              <a:rPr lang="en-US" dirty="0" err="1" smtClean="0"/>
              <a:t>asimptomatica</a:t>
            </a:r>
            <a:r>
              <a:rPr lang="en-US" dirty="0" smtClean="0"/>
              <a:t>.</a:t>
            </a:r>
          </a:p>
          <a:p>
            <a:pPr marL="274320" indent="-274320" eaLnBrk="1" fontAlgn="auto" hangingPunct="1">
              <a:spcAft>
                <a:spcPts val="0"/>
              </a:spcAft>
              <a:buClr>
                <a:schemeClr val="accent3"/>
              </a:buClr>
              <a:buFont typeface="Wingdings 2"/>
              <a:buChar char=""/>
              <a:defRPr/>
            </a:pPr>
            <a:r>
              <a:rPr lang="en-US" dirty="0" err="1" smtClean="0"/>
              <a:t>Alteori</a:t>
            </a:r>
            <a:r>
              <a:rPr lang="en-US" dirty="0" smtClean="0"/>
              <a:t> prima </a:t>
            </a:r>
            <a:r>
              <a:rPr lang="en-US" dirty="0" err="1" smtClean="0"/>
              <a:t>manifestare</a:t>
            </a:r>
            <a:r>
              <a:rPr lang="en-US" dirty="0" smtClean="0"/>
              <a:t> a </a:t>
            </a:r>
            <a:r>
              <a:rPr lang="en-US" dirty="0" err="1" smtClean="0"/>
              <a:t>bolii</a:t>
            </a:r>
            <a:r>
              <a:rPr lang="en-US" dirty="0" smtClean="0"/>
              <a:t> </a:t>
            </a:r>
            <a:r>
              <a:rPr lang="en-US" dirty="0" err="1" smtClean="0"/>
              <a:t>este</a:t>
            </a:r>
            <a:r>
              <a:rPr lang="en-US" dirty="0" smtClean="0"/>
              <a:t> </a:t>
            </a:r>
            <a:r>
              <a:rPr lang="en-US" dirty="0" err="1" smtClean="0"/>
              <a:t>printr</a:t>
            </a:r>
            <a:r>
              <a:rPr lang="en-US" dirty="0" smtClean="0"/>
              <a:t>-o </a:t>
            </a:r>
            <a:r>
              <a:rPr lang="en-US" dirty="0" err="1" smtClean="0"/>
              <a:t>complicatie</a:t>
            </a:r>
            <a:r>
              <a:rPr lang="en-US" dirty="0" smtClean="0"/>
              <a:t> </a:t>
            </a:r>
            <a:r>
              <a:rPr lang="en-US" dirty="0" err="1" smtClean="0"/>
              <a:t>grava</a:t>
            </a:r>
            <a:r>
              <a:rPr lang="en-US" dirty="0" smtClean="0"/>
              <a:t>, </a:t>
            </a:r>
            <a:r>
              <a:rPr lang="en-US" dirty="0" err="1" smtClean="0"/>
              <a:t>uneori</a:t>
            </a:r>
            <a:r>
              <a:rPr lang="en-US" dirty="0" smtClean="0"/>
              <a:t> </a:t>
            </a:r>
            <a:r>
              <a:rPr lang="en-US" dirty="0" err="1" smtClean="0"/>
              <a:t>fatala</a:t>
            </a:r>
            <a:r>
              <a:rPr lang="en-US" dirty="0" smtClean="0"/>
              <a:t>, </a:t>
            </a:r>
            <a:r>
              <a:rPr lang="en-US" dirty="0" err="1" smtClean="0"/>
              <a:t>trombembolism</a:t>
            </a:r>
            <a:r>
              <a:rPr lang="en-US" dirty="0" smtClean="0"/>
              <a:t> </a:t>
            </a:r>
            <a:r>
              <a:rPr lang="en-US" dirty="0" err="1" smtClean="0"/>
              <a:t>pulmonar</a:t>
            </a:r>
            <a:r>
              <a:rPr lang="en-US" dirty="0" smtClean="0"/>
              <a:t> </a:t>
            </a:r>
            <a:r>
              <a:rPr lang="en-US" dirty="0" err="1" smtClean="0"/>
              <a:t>acut</a:t>
            </a:r>
            <a:r>
              <a:rPr lang="en-US" dirty="0" smtClean="0"/>
              <a:t>. </a:t>
            </a:r>
            <a:r>
              <a:rPr lang="en-US" dirty="0" err="1" smtClean="0"/>
              <a:t>Suspiciunea</a:t>
            </a:r>
            <a:r>
              <a:rPr lang="en-US" dirty="0" smtClean="0"/>
              <a:t> </a:t>
            </a:r>
            <a:r>
              <a:rPr lang="en-US" dirty="0" err="1" smtClean="0"/>
              <a:t>clinica</a:t>
            </a:r>
            <a:r>
              <a:rPr lang="en-US" dirty="0" smtClean="0"/>
              <a:t> </a:t>
            </a:r>
            <a:r>
              <a:rPr lang="en-US" dirty="0" err="1" smtClean="0"/>
              <a:t>apare</a:t>
            </a:r>
            <a:r>
              <a:rPr lang="en-US" dirty="0" smtClean="0"/>
              <a:t> </a:t>
            </a:r>
            <a:r>
              <a:rPr lang="en-US" dirty="0" err="1" smtClean="0"/>
              <a:t>cand</a:t>
            </a:r>
            <a:r>
              <a:rPr lang="en-US" dirty="0" smtClean="0"/>
              <a:t> </a:t>
            </a:r>
            <a:r>
              <a:rPr lang="en-US" dirty="0" err="1" smtClean="0"/>
              <a:t>pacientul</a:t>
            </a:r>
            <a:r>
              <a:rPr lang="en-US" dirty="0" smtClean="0"/>
              <a:t> </a:t>
            </a:r>
            <a:r>
              <a:rPr lang="en-US" dirty="0" err="1" smtClean="0"/>
              <a:t>descrie</a:t>
            </a:r>
            <a:r>
              <a:rPr lang="en-US" dirty="0" smtClean="0"/>
              <a:t>: </a:t>
            </a:r>
            <a:r>
              <a:rPr lang="en-US" dirty="0" err="1" smtClean="0"/>
              <a:t>dureri</a:t>
            </a:r>
            <a:r>
              <a:rPr lang="en-US" dirty="0" smtClean="0"/>
              <a:t> </a:t>
            </a:r>
            <a:r>
              <a:rPr lang="en-US" dirty="0" err="1" smtClean="0"/>
              <a:t>toracice</a:t>
            </a:r>
            <a:r>
              <a:rPr lang="en-US" dirty="0" smtClean="0"/>
              <a:t>, </a:t>
            </a:r>
            <a:r>
              <a:rPr lang="en-US" dirty="0" err="1" smtClean="0"/>
              <a:t>hemoptizii</a:t>
            </a:r>
            <a:r>
              <a:rPr lang="en-US" dirty="0" smtClean="0"/>
              <a:t> (</a:t>
            </a:r>
            <a:r>
              <a:rPr lang="en-US" dirty="0" err="1" smtClean="0"/>
              <a:t>expectoratie</a:t>
            </a:r>
            <a:r>
              <a:rPr lang="en-US" dirty="0" smtClean="0"/>
              <a:t> cu </a:t>
            </a:r>
            <a:r>
              <a:rPr lang="en-US" dirty="0" err="1" smtClean="0"/>
              <a:t>sange</a:t>
            </a:r>
            <a:r>
              <a:rPr lang="en-US" dirty="0" smtClean="0"/>
              <a:t>), </a:t>
            </a:r>
            <a:r>
              <a:rPr lang="en-US" dirty="0" err="1" smtClean="0"/>
              <a:t>dificultate</a:t>
            </a:r>
            <a:r>
              <a:rPr lang="en-US" dirty="0" smtClean="0"/>
              <a:t> in </a:t>
            </a:r>
            <a:r>
              <a:rPr lang="en-US" dirty="0" err="1" smtClean="0"/>
              <a:t>respiratie</a:t>
            </a:r>
            <a:r>
              <a:rPr lang="en-US" dirty="0" smtClean="0"/>
              <a:t> </a:t>
            </a:r>
            <a:r>
              <a:rPr lang="en-US" dirty="0" err="1" smtClean="0"/>
              <a:t>brusc</a:t>
            </a:r>
            <a:r>
              <a:rPr lang="en-US" dirty="0" smtClean="0"/>
              <a:t> </a:t>
            </a:r>
            <a:r>
              <a:rPr lang="en-US" dirty="0" err="1" smtClean="0"/>
              <a:t>instalate</a:t>
            </a:r>
            <a:r>
              <a:rPr lang="en-US" dirty="0" smtClean="0"/>
              <a:t> </a:t>
            </a:r>
            <a:r>
              <a:rPr lang="en-US" dirty="0" err="1" smtClean="0"/>
              <a:t>intr</a:t>
            </a:r>
            <a:r>
              <a:rPr lang="en-US" dirty="0" smtClean="0"/>
              <a:t>-un context clinic </a:t>
            </a:r>
            <a:r>
              <a:rPr lang="en-US" dirty="0" err="1" smtClean="0"/>
              <a:t>sugestiv</a:t>
            </a:r>
            <a:r>
              <a:rPr lang="en-US" dirty="0" smtClean="0"/>
              <a:t>.</a:t>
            </a:r>
          </a:p>
          <a:p>
            <a:pPr marL="274320" indent="-27432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body" idx="1"/>
          </p:nvPr>
        </p:nvPicPr>
        <p:blipFill>
          <a:blip r:embed="rId2" cstate="print"/>
          <a:srcRect/>
          <a:stretch>
            <a:fillRect/>
          </a:stretch>
        </p:blipFill>
        <p:spPr>
          <a:xfrm>
            <a:off x="0" y="1412875"/>
            <a:ext cx="9144000" cy="4876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1331913" y="0"/>
            <a:ext cx="8229600" cy="1143000"/>
          </a:xfrm>
        </p:spPr>
        <p:txBody>
          <a:bodyPr/>
          <a:lstStyle/>
          <a:p>
            <a:pPr eaLnBrk="1" hangingPunct="1"/>
            <a:r>
              <a:rPr lang="en-US" smtClean="0"/>
              <a:t>Investigatii:</a:t>
            </a:r>
            <a:endParaRPr lang="ru-RU" smtClean="0"/>
          </a:p>
        </p:txBody>
      </p:sp>
      <p:sp>
        <p:nvSpPr>
          <p:cNvPr id="29698" name="Содержимое 2"/>
          <p:cNvSpPr>
            <a:spLocks noGrp="1"/>
          </p:cNvSpPr>
          <p:nvPr>
            <p:ph idx="1"/>
          </p:nvPr>
        </p:nvSpPr>
        <p:spPr/>
        <p:txBody>
          <a:bodyPr/>
          <a:lstStyle/>
          <a:p>
            <a:pPr eaLnBrk="1" hangingPunct="1">
              <a:lnSpc>
                <a:spcPct val="80000"/>
              </a:lnSpc>
            </a:pPr>
            <a:r>
              <a:rPr lang="en-US" sz="2000" smtClean="0"/>
              <a:t>-</a:t>
            </a:r>
            <a:r>
              <a:rPr lang="en-US" sz="2000" b="1" i="1" smtClean="0"/>
              <a:t>Ecografia doppler</a:t>
            </a:r>
            <a:r>
              <a:rPr lang="en-US" sz="2000" smtClean="0"/>
              <a:t> este principala metoda de diagnosticare a trombozelor venoase. Este o investigatie neinvaziva si neiradianta, accesibila.</a:t>
            </a:r>
          </a:p>
          <a:p>
            <a:pPr eaLnBrk="1" hangingPunct="1">
              <a:lnSpc>
                <a:spcPct val="80000"/>
              </a:lnSpc>
            </a:pPr>
            <a:endParaRPr lang="en-US" sz="2000" smtClean="0"/>
          </a:p>
          <a:p>
            <a:pPr eaLnBrk="1" hangingPunct="1">
              <a:lnSpc>
                <a:spcPct val="80000"/>
              </a:lnSpc>
            </a:pPr>
            <a:r>
              <a:rPr lang="en-US" sz="2000" smtClean="0"/>
              <a:t>-</a:t>
            </a:r>
            <a:r>
              <a:rPr lang="en-US" sz="2000" b="1" i="1" smtClean="0"/>
              <a:t>Testul D-Dimeri</a:t>
            </a:r>
            <a:r>
              <a:rPr lang="en-US" sz="2000" smtClean="0"/>
              <a:t> (evaluarea produsilor de degradare a fibrinei din sange) este un test util mai degraba pentru excluderea trombozei atunci când rezultatul este negativ; un test pozitiv trebuie insa interpretat in contextul clinic.</a:t>
            </a:r>
            <a:br>
              <a:rPr lang="en-US" sz="2000" smtClean="0"/>
            </a:br>
            <a:endParaRPr lang="en-US" sz="2000" smtClean="0"/>
          </a:p>
          <a:p>
            <a:pPr eaLnBrk="1" hangingPunct="1">
              <a:lnSpc>
                <a:spcPct val="80000"/>
              </a:lnSpc>
            </a:pPr>
            <a:r>
              <a:rPr lang="en-US" sz="2000" smtClean="0"/>
              <a:t>-Alte analize: </a:t>
            </a:r>
            <a:r>
              <a:rPr lang="en-US" sz="2000" b="1" i="1" smtClean="0"/>
              <a:t>biochimie uzuala</a:t>
            </a:r>
            <a:r>
              <a:rPr lang="en-US" sz="2000" smtClean="0"/>
              <a:t> pentru evaluarea  contextului clinic in care a aparut tromboza venoasa, coagularea si eventuale testari pentru evidentierea unui status hipercoagulant.</a:t>
            </a:r>
          </a:p>
          <a:p>
            <a:pPr eaLnBrk="1" hangingPunct="1">
              <a:lnSpc>
                <a:spcPct val="80000"/>
              </a:lnSpc>
            </a:pPr>
            <a:r>
              <a:rPr lang="en-US" sz="2000" smtClean="0"/>
              <a:t>-</a:t>
            </a:r>
            <a:r>
              <a:rPr lang="en-US" sz="2000" b="1" i="1" smtClean="0"/>
              <a:t>Tomografia computerizata</a:t>
            </a:r>
            <a:r>
              <a:rPr lang="en-US" sz="2000" smtClean="0"/>
              <a:t> (cu sau fara substanta de contrast), </a:t>
            </a:r>
            <a:r>
              <a:rPr lang="en-US" sz="2000" b="1" i="1" smtClean="0"/>
              <a:t>rezonanta magnetica</a:t>
            </a:r>
            <a:r>
              <a:rPr lang="en-US" sz="2000" smtClean="0"/>
              <a:t>: in anumite situatii ofera informatii despre extensia trombozei, embolizare pulmonara, dar si despre existenta unor boli abdominale, mediastinale sau pelvine, malformatii venoase congenitale.</a:t>
            </a:r>
          </a:p>
          <a:p>
            <a:pPr eaLnBrk="1" hangingPunct="1">
              <a:lnSpc>
                <a:spcPct val="80000"/>
              </a:lnSpc>
            </a:pPr>
            <a:endParaRPr lang="ru-RU"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en-US" smtClean="0"/>
              <a:t>Tratament:</a:t>
            </a:r>
            <a:endParaRPr lang="ru-RU" smtClean="0"/>
          </a:p>
        </p:txBody>
      </p:sp>
      <p:sp>
        <p:nvSpPr>
          <p:cNvPr id="3" name="Содержимое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err="1" smtClean="0"/>
              <a:t>Conduita</a:t>
            </a:r>
            <a:r>
              <a:rPr lang="en-US" dirty="0" smtClean="0"/>
              <a:t> </a:t>
            </a:r>
            <a:r>
              <a:rPr lang="en-US" dirty="0" err="1" smtClean="0"/>
              <a:t>terapeutica</a:t>
            </a:r>
            <a:r>
              <a:rPr lang="en-US" dirty="0" smtClean="0"/>
              <a:t> include </a:t>
            </a:r>
            <a:r>
              <a:rPr lang="en-US" dirty="0" err="1" smtClean="0"/>
              <a:t>mai</a:t>
            </a:r>
            <a:r>
              <a:rPr lang="en-US" dirty="0" smtClean="0"/>
              <a:t> </a:t>
            </a:r>
            <a:r>
              <a:rPr lang="en-US" dirty="0" err="1" smtClean="0"/>
              <a:t>multe</a:t>
            </a:r>
            <a:r>
              <a:rPr lang="en-US" dirty="0" smtClean="0"/>
              <a:t> </a:t>
            </a:r>
            <a:r>
              <a:rPr lang="en-US" dirty="0" err="1" smtClean="0"/>
              <a:t>componente</a:t>
            </a:r>
            <a:r>
              <a:rPr lang="en-US" dirty="0" smtClean="0"/>
              <a:t>:</a:t>
            </a:r>
            <a:br>
              <a:rPr lang="en-US" dirty="0" smtClean="0"/>
            </a:br>
            <a:r>
              <a:rPr lang="en-US" dirty="0" smtClean="0"/>
              <a:t>-</a:t>
            </a:r>
            <a:r>
              <a:rPr lang="en-US" dirty="0" err="1" smtClean="0"/>
              <a:t>masuri</a:t>
            </a:r>
            <a:r>
              <a:rPr lang="en-US" dirty="0" smtClean="0"/>
              <a:t> </a:t>
            </a:r>
            <a:r>
              <a:rPr lang="en-US" dirty="0" err="1" smtClean="0"/>
              <a:t>generale</a:t>
            </a:r>
            <a:r>
              <a:rPr lang="en-US" dirty="0" smtClean="0"/>
              <a:t> </a:t>
            </a:r>
            <a:r>
              <a:rPr lang="en-US" dirty="0" err="1" smtClean="0"/>
              <a:t>privind</a:t>
            </a:r>
            <a:r>
              <a:rPr lang="en-US" dirty="0" smtClean="0"/>
              <a:t> </a:t>
            </a:r>
            <a:r>
              <a:rPr lang="en-US" dirty="0" err="1" smtClean="0"/>
              <a:t>stilul</a:t>
            </a:r>
            <a:r>
              <a:rPr lang="en-US" dirty="0" smtClean="0"/>
              <a:t> de </a:t>
            </a:r>
            <a:r>
              <a:rPr lang="en-US" dirty="0" err="1" smtClean="0"/>
              <a:t>viata</a:t>
            </a:r>
            <a:r>
              <a:rPr lang="en-US" dirty="0" smtClean="0"/>
              <a:t/>
            </a:r>
            <a:br>
              <a:rPr lang="en-US" dirty="0" smtClean="0"/>
            </a:br>
            <a:r>
              <a:rPr lang="en-US" dirty="0" smtClean="0"/>
              <a:t>-</a:t>
            </a:r>
            <a:r>
              <a:rPr lang="en-US" dirty="0" err="1" smtClean="0"/>
              <a:t>preventia</a:t>
            </a:r>
            <a:r>
              <a:rPr lang="en-US" dirty="0" smtClean="0"/>
              <a:t> </a:t>
            </a:r>
            <a:r>
              <a:rPr lang="en-US" dirty="0" err="1" smtClean="0"/>
              <a:t>primara</a:t>
            </a:r>
            <a:r>
              <a:rPr lang="en-US" dirty="0" smtClean="0"/>
              <a:t> (la </a:t>
            </a:r>
            <a:r>
              <a:rPr lang="en-US" dirty="0" err="1" smtClean="0"/>
              <a:t>persoane</a:t>
            </a:r>
            <a:r>
              <a:rPr lang="en-US" dirty="0" smtClean="0"/>
              <a:t> </a:t>
            </a:r>
            <a:r>
              <a:rPr lang="en-US" dirty="0" err="1" smtClean="0"/>
              <a:t>aflate</a:t>
            </a:r>
            <a:r>
              <a:rPr lang="en-US" dirty="0" smtClean="0"/>
              <a:t> la </a:t>
            </a:r>
            <a:r>
              <a:rPr lang="en-US" dirty="0" err="1" smtClean="0"/>
              <a:t>risc</a:t>
            </a:r>
            <a:r>
              <a:rPr lang="en-US" dirty="0" smtClean="0"/>
              <a:t>, </a:t>
            </a:r>
            <a:r>
              <a:rPr lang="en-US" dirty="0" err="1" smtClean="0"/>
              <a:t>pentru</a:t>
            </a:r>
            <a:r>
              <a:rPr lang="en-US" dirty="0" smtClean="0"/>
              <a:t> a nu </a:t>
            </a:r>
            <a:r>
              <a:rPr lang="en-US" dirty="0" err="1" smtClean="0"/>
              <a:t>dezvolta</a:t>
            </a:r>
            <a:r>
              <a:rPr lang="en-US" dirty="0" smtClean="0"/>
              <a:t> </a:t>
            </a:r>
            <a:r>
              <a:rPr lang="en-US" dirty="0" err="1" smtClean="0"/>
              <a:t>boala</a:t>
            </a:r>
            <a:r>
              <a:rPr lang="en-US" dirty="0" smtClean="0"/>
              <a:t>) </a:t>
            </a:r>
            <a:r>
              <a:rPr lang="en-US" dirty="0" err="1" smtClean="0"/>
              <a:t>si</a:t>
            </a:r>
            <a:r>
              <a:rPr lang="en-US" dirty="0" smtClean="0"/>
              <a:t> </a:t>
            </a:r>
            <a:r>
              <a:rPr lang="en-US" dirty="0" err="1" smtClean="0"/>
              <a:t>preventia</a:t>
            </a:r>
            <a:r>
              <a:rPr lang="en-US" dirty="0" smtClean="0"/>
              <a:t> </a:t>
            </a:r>
            <a:r>
              <a:rPr lang="en-US" dirty="0" err="1" smtClean="0"/>
              <a:t>secundara</a:t>
            </a:r>
            <a:r>
              <a:rPr lang="en-US" dirty="0" smtClean="0"/>
              <a:t> (</a:t>
            </a:r>
            <a:r>
              <a:rPr lang="en-US" dirty="0" err="1" smtClean="0"/>
              <a:t>recidiva</a:t>
            </a:r>
            <a:r>
              <a:rPr lang="en-US" dirty="0" smtClean="0"/>
              <a:t>)</a:t>
            </a:r>
            <a:br>
              <a:rPr lang="en-US" dirty="0" smtClean="0"/>
            </a:br>
            <a:r>
              <a:rPr lang="en-US" dirty="0" smtClean="0"/>
              <a:t>-</a:t>
            </a:r>
            <a:r>
              <a:rPr lang="en-US" dirty="0" err="1" smtClean="0"/>
              <a:t>tratamentul</a:t>
            </a:r>
            <a:r>
              <a:rPr lang="en-US" dirty="0" smtClean="0"/>
              <a:t> </a:t>
            </a:r>
            <a:r>
              <a:rPr lang="en-US" dirty="0" err="1" smtClean="0"/>
              <a:t>farmacologic</a:t>
            </a:r>
            <a:r>
              <a:rPr lang="en-US" dirty="0" smtClean="0"/>
              <a:t> al </a:t>
            </a:r>
            <a:r>
              <a:rPr lang="en-US" dirty="0" err="1" smtClean="0"/>
              <a:t>bolii</a:t>
            </a:r>
            <a:r>
              <a:rPr lang="en-US" dirty="0" smtClean="0"/>
              <a:t> in </a:t>
            </a:r>
            <a:r>
              <a:rPr lang="en-US" dirty="0" err="1" smtClean="0"/>
              <a:t>acut</a:t>
            </a:r>
            <a:r>
              <a:rPr lang="en-US" dirty="0" smtClean="0"/>
              <a:t/>
            </a:r>
            <a:br>
              <a:rPr lang="en-US" dirty="0" smtClean="0"/>
            </a:br>
            <a:r>
              <a:rPr lang="en-US" dirty="0" smtClean="0"/>
              <a:t>-</a:t>
            </a:r>
            <a:r>
              <a:rPr lang="en-US" dirty="0" err="1" smtClean="0"/>
              <a:t>tratamentul</a:t>
            </a:r>
            <a:r>
              <a:rPr lang="en-US" dirty="0" smtClean="0"/>
              <a:t> </a:t>
            </a:r>
            <a:r>
              <a:rPr lang="en-US" dirty="0" err="1" smtClean="0"/>
              <a:t>complicatiilor</a:t>
            </a:r>
            <a:r>
              <a:rPr lang="en-US" dirty="0" smtClean="0"/>
              <a:t> (</a:t>
            </a:r>
            <a:r>
              <a:rPr lang="en-US" dirty="0" err="1" smtClean="0"/>
              <a:t>sindrom</a:t>
            </a:r>
            <a:r>
              <a:rPr lang="en-US" dirty="0" smtClean="0"/>
              <a:t> </a:t>
            </a:r>
            <a:r>
              <a:rPr lang="en-US" dirty="0" err="1" smtClean="0"/>
              <a:t>posttrombotic</a:t>
            </a:r>
            <a:r>
              <a:rPr lang="en-US" dirty="0" smtClean="0"/>
              <a:t>)</a:t>
            </a:r>
          </a:p>
          <a:p>
            <a:pPr marL="274320" indent="-274320" eaLnBrk="1" fontAlgn="auto" hangingPunct="1">
              <a:spcAft>
                <a:spcPts val="0"/>
              </a:spcAft>
              <a:buClr>
                <a:schemeClr val="accent3"/>
              </a:buClr>
              <a:buFont typeface="Wingdings 2"/>
              <a:buChar char=""/>
              <a:defRPr/>
            </a:pPr>
            <a:r>
              <a:rPr lang="en-US" dirty="0" smtClean="0"/>
              <a:t>Mai </a:t>
            </a:r>
            <a:r>
              <a:rPr lang="en-US" dirty="0" err="1" smtClean="0"/>
              <a:t>rar</a:t>
            </a:r>
            <a:r>
              <a:rPr lang="en-US" dirty="0" smtClean="0"/>
              <a:t> </a:t>
            </a:r>
            <a:r>
              <a:rPr lang="en-US" dirty="0" err="1" smtClean="0"/>
              <a:t>exisa</a:t>
            </a:r>
            <a:r>
              <a:rPr lang="en-US" dirty="0" smtClean="0"/>
              <a:t> </a:t>
            </a:r>
            <a:r>
              <a:rPr lang="en-US" dirty="0" err="1" smtClean="0"/>
              <a:t>si</a:t>
            </a:r>
            <a:r>
              <a:rPr lang="en-US" dirty="0" smtClean="0"/>
              <a:t> </a:t>
            </a:r>
            <a:r>
              <a:rPr lang="en-US" dirty="0" err="1" smtClean="0"/>
              <a:t>posibilitati</a:t>
            </a:r>
            <a:r>
              <a:rPr lang="en-US" dirty="0" smtClean="0"/>
              <a:t> de:</a:t>
            </a:r>
            <a:br>
              <a:rPr lang="en-US" dirty="0" smtClean="0"/>
            </a:br>
            <a:r>
              <a:rPr lang="en-US" dirty="0" smtClean="0"/>
              <a:t>-</a:t>
            </a:r>
            <a:r>
              <a:rPr lang="en-US" dirty="0" err="1" smtClean="0"/>
              <a:t>tratament</a:t>
            </a:r>
            <a:r>
              <a:rPr lang="en-US" dirty="0" smtClean="0"/>
              <a:t> interventional cu </a:t>
            </a:r>
            <a:r>
              <a:rPr lang="en-US" dirty="0" err="1" smtClean="0"/>
              <a:t>implantarea</a:t>
            </a:r>
            <a:r>
              <a:rPr lang="en-US" dirty="0" smtClean="0"/>
              <a:t> de </a:t>
            </a:r>
            <a:r>
              <a:rPr lang="en-US" dirty="0" err="1" smtClean="0"/>
              <a:t>filtre</a:t>
            </a:r>
            <a:r>
              <a:rPr lang="en-US" dirty="0" smtClean="0"/>
              <a:t> </a:t>
            </a:r>
            <a:r>
              <a:rPr lang="en-US" dirty="0" err="1" smtClean="0"/>
              <a:t>pe</a:t>
            </a:r>
            <a:r>
              <a:rPr lang="en-US" dirty="0" smtClean="0"/>
              <a:t> vena cava </a:t>
            </a:r>
            <a:r>
              <a:rPr lang="en-US" dirty="0" err="1" smtClean="0"/>
              <a:t>inferioara</a:t>
            </a:r>
            <a:r>
              <a:rPr lang="en-US" dirty="0" smtClean="0"/>
              <a:t> (in </a:t>
            </a:r>
            <a:r>
              <a:rPr lang="en-US" dirty="0" err="1" smtClean="0"/>
              <a:t>prezent</a:t>
            </a:r>
            <a:r>
              <a:rPr lang="en-US" dirty="0" smtClean="0"/>
              <a:t> </a:t>
            </a:r>
            <a:r>
              <a:rPr lang="en-US" dirty="0" err="1" smtClean="0"/>
              <a:t>avand</a:t>
            </a:r>
            <a:r>
              <a:rPr lang="en-US" dirty="0" smtClean="0"/>
              <a:t> </a:t>
            </a:r>
            <a:r>
              <a:rPr lang="en-US" dirty="0" err="1" smtClean="0"/>
              <a:t>indicatii</a:t>
            </a:r>
            <a:r>
              <a:rPr lang="en-US" dirty="0" smtClean="0"/>
              <a:t> </a:t>
            </a:r>
            <a:r>
              <a:rPr lang="en-US" dirty="0" err="1" smtClean="0"/>
              <a:t>restranse</a:t>
            </a:r>
            <a:r>
              <a:rPr lang="en-US" dirty="0" smtClean="0"/>
              <a:t>)</a:t>
            </a:r>
            <a:br>
              <a:rPr lang="en-US" dirty="0" smtClean="0"/>
            </a:br>
            <a:r>
              <a:rPr lang="en-US" dirty="0" smtClean="0"/>
              <a:t>-</a:t>
            </a:r>
            <a:r>
              <a:rPr lang="en-US" dirty="0" err="1" smtClean="0"/>
              <a:t>tratament</a:t>
            </a:r>
            <a:r>
              <a:rPr lang="en-US" dirty="0" smtClean="0"/>
              <a:t> chirurgical, </a:t>
            </a:r>
            <a:r>
              <a:rPr lang="en-US" dirty="0" err="1" smtClean="0"/>
              <a:t>rareori</a:t>
            </a:r>
            <a:r>
              <a:rPr lang="en-US" dirty="0" smtClean="0"/>
              <a:t> in </a:t>
            </a:r>
            <a:r>
              <a:rPr lang="en-US" dirty="0" err="1" smtClean="0"/>
              <a:t>tromboze</a:t>
            </a:r>
            <a:r>
              <a:rPr lang="en-US" dirty="0" smtClean="0"/>
              <a:t> </a:t>
            </a:r>
            <a:r>
              <a:rPr lang="en-US" dirty="0" err="1" smtClean="0"/>
              <a:t>masive</a:t>
            </a:r>
            <a:r>
              <a:rPr lang="en-US" dirty="0" smtClean="0"/>
              <a:t> </a:t>
            </a:r>
            <a:r>
              <a:rPr lang="en-US" dirty="0" err="1" smtClean="0"/>
              <a:t>ileofemurale</a:t>
            </a:r>
            <a:r>
              <a:rPr lang="en-US" dirty="0" smtClean="0"/>
              <a:t>.</a:t>
            </a:r>
            <a:br>
              <a:rPr lang="en-US" dirty="0" smtClean="0"/>
            </a:br>
            <a:r>
              <a:rPr lang="en-US" dirty="0" smtClean="0"/>
              <a:t> </a:t>
            </a:r>
          </a:p>
          <a:p>
            <a:pPr marL="274320" indent="-274320" eaLnBrk="1" fontAlgn="auto" hangingPunct="1">
              <a:spcAft>
                <a:spcPts val="0"/>
              </a:spcAft>
              <a:buClr>
                <a:schemeClr val="accent3"/>
              </a:buClr>
              <a:buFont typeface="Wingdings 2"/>
              <a:buChar char=""/>
              <a:defRPr/>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179388" y="260350"/>
            <a:ext cx="8229600" cy="1143000"/>
          </a:xfrm>
        </p:spPr>
        <p:txBody>
          <a:bodyPr/>
          <a:lstStyle/>
          <a:p>
            <a:pPr eaLnBrk="1" hangingPunct="1"/>
            <a:r>
              <a:rPr lang="en-US" smtClean="0"/>
              <a:t>Complicatii:</a:t>
            </a:r>
            <a:endParaRPr lang="ru-RU" smtClean="0"/>
          </a:p>
        </p:txBody>
      </p:sp>
      <p:sp>
        <p:nvSpPr>
          <p:cNvPr id="31746" name="Содержимое 2"/>
          <p:cNvSpPr>
            <a:spLocks noGrp="1"/>
          </p:cNvSpPr>
          <p:nvPr>
            <p:ph idx="1"/>
          </p:nvPr>
        </p:nvSpPr>
        <p:spPr>
          <a:xfrm>
            <a:off x="468313" y="1989138"/>
            <a:ext cx="8229600" cy="4389437"/>
          </a:xfrm>
        </p:spPr>
        <p:txBody>
          <a:bodyPr/>
          <a:lstStyle/>
          <a:p>
            <a:pPr eaLnBrk="1" hangingPunct="1">
              <a:lnSpc>
                <a:spcPct val="80000"/>
              </a:lnSpc>
            </a:pPr>
            <a:r>
              <a:rPr lang="en-US" sz="1800" smtClean="0"/>
              <a:t>O complicatie importanta, potential letala, numita </a:t>
            </a:r>
            <a:r>
              <a:rPr lang="en-US" sz="1800" b="1" i="1" smtClean="0"/>
              <a:t>trombembolismul pulmonar</a:t>
            </a:r>
            <a:r>
              <a:rPr lang="en-US" sz="1800" smtClean="0"/>
              <a:t> </a:t>
            </a:r>
            <a:r>
              <a:rPr lang="en-US" sz="1800" b="1" i="1" smtClean="0"/>
              <a:t>acut</a:t>
            </a:r>
            <a:r>
              <a:rPr lang="en-US" sz="1800" smtClean="0"/>
              <a:t>, apare cand un tromb sau un fragment de tromb de la nivelul venelor profunde migreaza (embolizeaza) in circulatie pana la nivelul cavitatilor cardiace drepte si ulterior in arterele pulmonare. </a:t>
            </a:r>
          </a:p>
          <a:p>
            <a:pPr eaLnBrk="1" hangingPunct="1">
              <a:lnSpc>
                <a:spcPct val="80000"/>
              </a:lnSpc>
              <a:buFont typeface="Wingdings 2" pitchFamily="18" charset="2"/>
              <a:buNone/>
            </a:pPr>
            <a:r>
              <a:rPr lang="en-US" sz="1800" smtClean="0"/>
              <a:t>Simptomele principale sunt: dificultate in respitatie, durere toracica, tuse cu sange (hemoptizie). Aceasta complicatie necesita evaluare medicala de urgenta si internare.</a:t>
            </a:r>
          </a:p>
          <a:p>
            <a:pPr eaLnBrk="1" hangingPunct="1">
              <a:lnSpc>
                <a:spcPct val="80000"/>
              </a:lnSpc>
              <a:buFont typeface="Wingdings 2" pitchFamily="18" charset="2"/>
              <a:buNone/>
            </a:pPr>
            <a:endParaRPr lang="ru-RU" sz="1800" smtClean="0"/>
          </a:p>
        </p:txBody>
      </p:sp>
      <p:pic>
        <p:nvPicPr>
          <p:cNvPr id="31747" name="Picture 4"/>
          <p:cNvPicPr>
            <a:picLocks noChangeAspect="1" noChangeArrowheads="1"/>
          </p:cNvPicPr>
          <p:nvPr/>
        </p:nvPicPr>
        <p:blipFill>
          <a:blip r:embed="rId2" cstate="print"/>
          <a:srcRect/>
          <a:stretch>
            <a:fillRect/>
          </a:stretch>
        </p:blipFill>
        <p:spPr bwMode="auto">
          <a:xfrm>
            <a:off x="1619250" y="3716338"/>
            <a:ext cx="5040313" cy="29352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395288" y="260350"/>
            <a:ext cx="8229600" cy="1143000"/>
          </a:xfrm>
        </p:spPr>
        <p:txBody>
          <a:bodyPr/>
          <a:lstStyle/>
          <a:p>
            <a:pPr algn="ctr" eaLnBrk="1" hangingPunct="1"/>
            <a:r>
              <a:rPr lang="en-US" smtClean="0"/>
              <a:t>Cuprins:</a:t>
            </a:r>
            <a:endParaRPr lang="ru-RU" smtClean="0"/>
          </a:p>
        </p:txBody>
      </p:sp>
      <p:sp>
        <p:nvSpPr>
          <p:cNvPr id="14338" name="Содержимое 2"/>
          <p:cNvSpPr>
            <a:spLocks noGrp="1"/>
          </p:cNvSpPr>
          <p:nvPr>
            <p:ph idx="1"/>
          </p:nvPr>
        </p:nvSpPr>
        <p:spPr>
          <a:xfrm>
            <a:off x="468313" y="1412875"/>
            <a:ext cx="8229600" cy="4892675"/>
          </a:xfrm>
        </p:spPr>
        <p:txBody>
          <a:bodyPr/>
          <a:lstStyle/>
          <a:p>
            <a:pPr eaLnBrk="1" hangingPunct="1"/>
            <a:r>
              <a:rPr lang="ro-RO" b="1" smtClean="0"/>
              <a:t>Patologia vaselor periferice</a:t>
            </a:r>
            <a:r>
              <a:rPr lang="en-US" b="1" smtClean="0"/>
              <a:t>;</a:t>
            </a:r>
          </a:p>
          <a:p>
            <a:pPr eaLnBrk="1" hangingPunct="1"/>
            <a:r>
              <a:rPr lang="en-US" smtClean="0"/>
              <a:t> </a:t>
            </a:r>
            <a:r>
              <a:rPr lang="ro-RO" b="1" smtClean="0"/>
              <a:t>Ischemia arterială acută şi cronică</a:t>
            </a:r>
            <a:r>
              <a:rPr lang="en-US" b="1" smtClean="0"/>
              <a:t>;</a:t>
            </a:r>
            <a:r>
              <a:rPr lang="ro-RO" b="1" smtClean="0"/>
              <a:t> </a:t>
            </a:r>
            <a:endParaRPr lang="en-US" b="1" smtClean="0"/>
          </a:p>
          <a:p>
            <a:pPr eaLnBrk="1" hangingPunct="1"/>
            <a:r>
              <a:rPr lang="ro-RO" b="1" smtClean="0"/>
              <a:t>Tromboza venelor profunde şi superficiale ale extremităţilor</a:t>
            </a:r>
            <a:r>
              <a:rPr lang="en-US" b="1" smtClean="0"/>
              <a:t>;</a:t>
            </a:r>
          </a:p>
          <a:p>
            <a:pPr eaLnBrk="1" hangingPunct="1"/>
            <a:r>
              <a:rPr lang="en-US" b="1" smtClean="0"/>
              <a:t>B</a:t>
            </a:r>
            <a:r>
              <a:rPr lang="ro-RO" b="1" smtClean="0"/>
              <a:t>oala varicoasă</a:t>
            </a:r>
            <a:r>
              <a:rPr lang="en-US" b="1" smtClean="0"/>
              <a:t>;</a:t>
            </a:r>
          </a:p>
          <a:p>
            <a:pPr eaLnBrk="1" hangingPunct="1"/>
            <a:r>
              <a:rPr lang="ro-RO" b="1" smtClean="0"/>
              <a:t> </a:t>
            </a:r>
            <a:r>
              <a:rPr lang="en-US" b="1" smtClean="0"/>
              <a:t>S</a:t>
            </a:r>
            <a:r>
              <a:rPr lang="ro-RO" b="1" smtClean="0"/>
              <a:t>indromul </a:t>
            </a:r>
            <a:r>
              <a:rPr lang="en-US" b="1" smtClean="0"/>
              <a:t>post trombotic;</a:t>
            </a:r>
            <a:endParaRPr lang="ru-RU"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539750" y="0"/>
            <a:ext cx="8229600" cy="1366838"/>
          </a:xfrm>
        </p:spPr>
        <p:txBody>
          <a:bodyPr/>
          <a:lstStyle/>
          <a:p>
            <a:pPr eaLnBrk="1" hangingPunct="1"/>
            <a:r>
              <a:rPr lang="en-US" sz="4500" smtClean="0">
                <a:latin typeface="Arial" charset="0"/>
              </a:rPr>
              <a:t>III.</a:t>
            </a:r>
            <a:r>
              <a:rPr lang="vi-VN" sz="4500" smtClean="0"/>
              <a:t>Tromboflebita superficială:</a:t>
            </a:r>
            <a:br>
              <a:rPr lang="vi-VN" sz="4500" smtClean="0"/>
            </a:br>
            <a:endParaRPr lang="ru-RU" sz="4500" smtClean="0"/>
          </a:p>
        </p:txBody>
      </p:sp>
      <p:sp>
        <p:nvSpPr>
          <p:cNvPr id="32770" name="Содержимое 2"/>
          <p:cNvSpPr>
            <a:spLocks noGrp="1"/>
          </p:cNvSpPr>
          <p:nvPr>
            <p:ph idx="1"/>
          </p:nvPr>
        </p:nvSpPr>
        <p:spPr>
          <a:xfrm>
            <a:off x="468313" y="692150"/>
            <a:ext cx="8229600" cy="5199063"/>
          </a:xfrm>
        </p:spPr>
        <p:txBody>
          <a:bodyPr/>
          <a:lstStyle/>
          <a:p>
            <a:pPr eaLnBrk="1" hangingPunct="1">
              <a:lnSpc>
                <a:spcPct val="90000"/>
              </a:lnSpc>
            </a:pPr>
            <a:r>
              <a:rPr lang="en-US" b="1" smtClean="0"/>
              <a:t>Tromboza venoasa superficiala inseamna aparitia unui tromb (cheag de sange) la nivelul unei vene superficiale, situata imediat sub tegument; tromboza se asociaza si cu inflamatie la nivelul peretelui venos (tromboflebita), aspectul clinic diferit de cel al trombozei venoase profunde.</a:t>
            </a:r>
            <a:endParaRPr lang="en-US" smtClean="0"/>
          </a:p>
          <a:p>
            <a:pPr eaLnBrk="1" hangingPunct="1">
              <a:lnSpc>
                <a:spcPct val="90000"/>
              </a:lnSpc>
            </a:pPr>
            <a:r>
              <a:rPr lang="en-US" smtClean="0"/>
              <a:t>Cel mai frecvent apare la nivelul membrelor inferioare, dar pot fi afectate si vene de la nivelul membrelor superioare, torace, gat.  </a:t>
            </a:r>
          </a:p>
          <a:p>
            <a:pPr eaLnBrk="1" hangingPunct="1">
              <a:lnSpc>
                <a:spcPct val="90000"/>
              </a:lnSpc>
            </a:pPr>
            <a:endParaRPr lang="ru-RU" smtClean="0"/>
          </a:p>
        </p:txBody>
      </p:sp>
      <p:pic>
        <p:nvPicPr>
          <p:cNvPr id="32771" name="Picture 4"/>
          <p:cNvPicPr>
            <a:picLocks noChangeAspect="1" noChangeArrowheads="1"/>
          </p:cNvPicPr>
          <p:nvPr/>
        </p:nvPicPr>
        <p:blipFill>
          <a:blip r:embed="rId2" cstate="print"/>
          <a:srcRect/>
          <a:stretch>
            <a:fillRect/>
          </a:stretch>
        </p:blipFill>
        <p:spPr bwMode="auto">
          <a:xfrm>
            <a:off x="2411413" y="4078288"/>
            <a:ext cx="4067175" cy="27797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395288" y="0"/>
            <a:ext cx="8229600" cy="1143000"/>
          </a:xfrm>
        </p:spPr>
        <p:txBody>
          <a:bodyPr/>
          <a:lstStyle/>
          <a:p>
            <a:pPr eaLnBrk="1" hangingPunct="1"/>
            <a:r>
              <a:rPr lang="en-US" smtClean="0"/>
              <a:t>Cauze.Factorii de risc.Simtome</a:t>
            </a:r>
            <a:endParaRPr lang="ru-RU" smtClean="0"/>
          </a:p>
        </p:txBody>
      </p:sp>
      <p:sp>
        <p:nvSpPr>
          <p:cNvPr id="33794" name="Содержимое 2"/>
          <p:cNvSpPr>
            <a:spLocks noGrp="1"/>
          </p:cNvSpPr>
          <p:nvPr>
            <p:ph idx="1"/>
          </p:nvPr>
        </p:nvSpPr>
        <p:spPr/>
        <p:txBody>
          <a:bodyPr/>
          <a:lstStyle/>
          <a:p>
            <a:pPr eaLnBrk="1" hangingPunct="1">
              <a:lnSpc>
                <a:spcPct val="80000"/>
              </a:lnSpc>
              <a:buFont typeface="Wingdings 2" pitchFamily="18" charset="2"/>
              <a:buNone/>
            </a:pPr>
            <a:r>
              <a:rPr lang="en-US" sz="2000" u="sng" smtClean="0"/>
              <a:t>Cauze:</a:t>
            </a:r>
          </a:p>
          <a:p>
            <a:pPr eaLnBrk="1" hangingPunct="1">
              <a:lnSpc>
                <a:spcPct val="80000"/>
              </a:lnSpc>
            </a:pPr>
            <a:r>
              <a:rPr lang="en-US" sz="2000" smtClean="0"/>
              <a:t>Apare din cauza afectarii integritatii peretelui venos, cu fenomene de inflamatie si tromboza locala. Tromboflebita superficiala apare adesea spontan, in asociere cu alte boli sau in urma unor manevre medicale (interventii chirurgicale, montare de catetere venoase).</a:t>
            </a:r>
          </a:p>
          <a:p>
            <a:pPr eaLnBrk="1" hangingPunct="1">
              <a:lnSpc>
                <a:spcPct val="80000"/>
              </a:lnSpc>
            </a:pPr>
            <a:endParaRPr lang="en-US" sz="2000" smtClean="0"/>
          </a:p>
          <a:p>
            <a:pPr eaLnBrk="1" hangingPunct="1">
              <a:lnSpc>
                <a:spcPct val="80000"/>
              </a:lnSpc>
              <a:buFont typeface="Wingdings 2" pitchFamily="18" charset="2"/>
              <a:buNone/>
            </a:pPr>
            <a:r>
              <a:rPr lang="en-US" sz="2000" u="sng" smtClean="0"/>
              <a:t>Factorii de risc:</a:t>
            </a:r>
          </a:p>
          <a:p>
            <a:pPr eaLnBrk="1" hangingPunct="1">
              <a:lnSpc>
                <a:spcPct val="80000"/>
              </a:lnSpc>
            </a:pPr>
            <a:r>
              <a:rPr lang="en-US" sz="2000" smtClean="0"/>
              <a:t>-traumatismele, boala varicoasa, vasculite, sarcina, cancerul -tratamente injectabile venos sau mentinerea unor catetere/ branule mai multe zile .</a:t>
            </a:r>
          </a:p>
          <a:p>
            <a:pPr eaLnBrk="1" hangingPunct="1">
              <a:lnSpc>
                <a:spcPct val="80000"/>
              </a:lnSpc>
              <a:buFont typeface="Wingdings 2" pitchFamily="18" charset="2"/>
              <a:buNone/>
            </a:pPr>
            <a:endParaRPr lang="en-US" sz="2000" smtClean="0"/>
          </a:p>
          <a:p>
            <a:pPr eaLnBrk="1" hangingPunct="1">
              <a:lnSpc>
                <a:spcPct val="80000"/>
              </a:lnSpc>
              <a:buFont typeface="Wingdings 2" pitchFamily="18" charset="2"/>
              <a:buNone/>
            </a:pPr>
            <a:r>
              <a:rPr lang="en-US" sz="2000" u="sng" smtClean="0"/>
              <a:t>Simtome:</a:t>
            </a:r>
          </a:p>
          <a:p>
            <a:pPr eaLnBrk="1" hangingPunct="1">
              <a:lnSpc>
                <a:spcPct val="80000"/>
              </a:lnSpc>
            </a:pPr>
            <a:r>
              <a:rPr lang="en-US" sz="2000" smtClean="0"/>
              <a:t>La nivel tegumentar se poate palpa vena trombozata ca un cordon de consistenta crescuta insotit de fenomene de inflamatie la nivelul tegumentului din jur: caldura, roseata, sensibilitate dureroasa. Uneori tromboflebita superficiala apare la nivelul unor pachete varicoase preexistente.</a:t>
            </a:r>
          </a:p>
          <a:p>
            <a:pPr eaLnBrk="1" hangingPunct="1">
              <a:lnSpc>
                <a:spcPct val="80000"/>
              </a:lnSpc>
            </a:pPr>
            <a:endParaRPr lang="ru-RU"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395288" y="0"/>
            <a:ext cx="8229600" cy="1143000"/>
          </a:xfrm>
        </p:spPr>
        <p:txBody>
          <a:bodyPr/>
          <a:lstStyle/>
          <a:p>
            <a:pPr eaLnBrk="1" hangingPunct="1"/>
            <a:r>
              <a:rPr lang="en-US" smtClean="0"/>
              <a:t>Complicatii:</a:t>
            </a:r>
            <a:endParaRPr lang="ru-RU" smtClean="0"/>
          </a:p>
        </p:txBody>
      </p:sp>
      <p:sp>
        <p:nvSpPr>
          <p:cNvPr id="34818" name="Содержимое 2"/>
          <p:cNvSpPr>
            <a:spLocks noGrp="1"/>
          </p:cNvSpPr>
          <p:nvPr>
            <p:ph idx="1"/>
          </p:nvPr>
        </p:nvSpPr>
        <p:spPr>
          <a:xfrm>
            <a:off x="395288" y="981075"/>
            <a:ext cx="8229600" cy="4389438"/>
          </a:xfrm>
        </p:spPr>
        <p:txBody>
          <a:bodyPr/>
          <a:lstStyle/>
          <a:p>
            <a:pPr eaLnBrk="1" hangingPunct="1"/>
            <a:r>
              <a:rPr lang="en-US" smtClean="0"/>
              <a:t>In mod spontan boala evolueaza cateva saptamani, cu regresie progresiva.</a:t>
            </a:r>
          </a:p>
          <a:p>
            <a:pPr eaLnBrk="1" hangingPunct="1"/>
            <a:r>
              <a:rPr lang="en-US" smtClean="0"/>
              <a:t>Complicatiile pot fi:</a:t>
            </a:r>
          </a:p>
          <a:p>
            <a:pPr eaLnBrk="1" hangingPunct="1"/>
            <a:r>
              <a:rPr lang="en-US" smtClean="0"/>
              <a:t>-progresia procesului de tromboza superficiala si la nivelul venelor profunde cu implicatii si tratamente diferite.</a:t>
            </a:r>
            <a:br>
              <a:rPr lang="en-US" smtClean="0"/>
            </a:br>
            <a:endParaRPr lang="ru-RU" smtClean="0"/>
          </a:p>
        </p:txBody>
      </p:sp>
      <p:pic>
        <p:nvPicPr>
          <p:cNvPr id="34819" name="Picture 4"/>
          <p:cNvPicPr>
            <a:picLocks noChangeAspect="1" noChangeArrowheads="1"/>
          </p:cNvPicPr>
          <p:nvPr/>
        </p:nvPicPr>
        <p:blipFill>
          <a:blip r:embed="rId2" cstate="print"/>
          <a:srcRect/>
          <a:stretch>
            <a:fillRect/>
          </a:stretch>
        </p:blipFill>
        <p:spPr bwMode="auto">
          <a:xfrm>
            <a:off x="2124075" y="3284538"/>
            <a:ext cx="4824413" cy="3248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0" y="0"/>
            <a:ext cx="8507413" cy="852488"/>
          </a:xfrm>
        </p:spPr>
        <p:txBody>
          <a:bodyPr/>
          <a:lstStyle/>
          <a:p>
            <a:pPr eaLnBrk="1" hangingPunct="1"/>
            <a:r>
              <a:rPr lang="en-US" smtClean="0"/>
              <a:t>Tratamet:</a:t>
            </a:r>
            <a:endParaRPr lang="ru-RU" smtClean="0"/>
          </a:p>
        </p:txBody>
      </p:sp>
      <p:sp>
        <p:nvSpPr>
          <p:cNvPr id="35842" name="Содержимое 2"/>
          <p:cNvSpPr>
            <a:spLocks noGrp="1"/>
          </p:cNvSpPr>
          <p:nvPr>
            <p:ph idx="1"/>
          </p:nvPr>
        </p:nvSpPr>
        <p:spPr>
          <a:xfrm>
            <a:off x="179388" y="765175"/>
            <a:ext cx="8507412" cy="6092825"/>
          </a:xfrm>
        </p:spPr>
        <p:txBody>
          <a:bodyPr/>
          <a:lstStyle/>
          <a:p>
            <a:pPr eaLnBrk="1" hangingPunct="1">
              <a:lnSpc>
                <a:spcPct val="80000"/>
              </a:lnSpc>
              <a:buFont typeface="Wingdings 2" pitchFamily="18" charset="2"/>
              <a:buNone/>
            </a:pPr>
            <a:endParaRPr lang="en-US" sz="1600" smtClean="0"/>
          </a:p>
          <a:p>
            <a:pPr eaLnBrk="1" hangingPunct="1">
              <a:lnSpc>
                <a:spcPct val="80000"/>
              </a:lnSpc>
            </a:pPr>
            <a:r>
              <a:rPr lang="en-US" sz="2000" smtClean="0"/>
              <a:t>Mobilizarea pacientului este recomandata inclusiv in faza acuta a tromboflebitei superficiale de membre inferioare, deoarece mersul pe jos favorizeaza intoarcerea venosa si previne staza.</a:t>
            </a:r>
            <a:br>
              <a:rPr lang="en-US" sz="2000" smtClean="0"/>
            </a:br>
            <a:r>
              <a:rPr lang="en-US" sz="2000" smtClean="0"/>
              <a:t/>
            </a:r>
            <a:br>
              <a:rPr lang="en-US" sz="2000" smtClean="0"/>
            </a:br>
            <a:r>
              <a:rPr lang="en-US" sz="2000" smtClean="0"/>
              <a:t>Purtarea de ciorapi elastici de compresie este benefica atat pentru ameliorarea simptomelor cat si pentru prevenirea trombozei venoase profunde.</a:t>
            </a:r>
          </a:p>
          <a:p>
            <a:pPr eaLnBrk="1" hangingPunct="1">
              <a:lnSpc>
                <a:spcPct val="80000"/>
              </a:lnSpc>
            </a:pPr>
            <a:r>
              <a:rPr lang="en-US" sz="2000" smtClean="0"/>
              <a:t>Chirurgia vasculara este recomandata in cazul de varicelor primare (hidrostatice) trombozate cu localizare inalta, recidivante sau din motive estetice.</a:t>
            </a:r>
          </a:p>
          <a:p>
            <a:pPr eaLnBrk="1" hangingPunct="1">
              <a:lnSpc>
                <a:spcPct val="80000"/>
              </a:lnSpc>
            </a:pPr>
            <a:endParaRPr lang="en-US" sz="2000" smtClean="0"/>
          </a:p>
          <a:p>
            <a:pPr eaLnBrk="1" hangingPunct="1">
              <a:lnSpc>
                <a:spcPct val="80000"/>
              </a:lnSpc>
            </a:pPr>
            <a:r>
              <a:rPr lang="en-US" sz="2000" smtClean="0"/>
              <a:t>Tratamentul farmacologic se adreseaza combaterii fenomenelor de inflamatie si tromboza locala, a durerii prin administrarea de: antiinflamatorii, antialgice, unguente cu heparina.</a:t>
            </a:r>
          </a:p>
          <a:p>
            <a:pPr eaLnBrk="1" hangingPunct="1">
              <a:lnSpc>
                <a:spcPct val="80000"/>
              </a:lnSpc>
            </a:pPr>
            <a:endParaRPr lang="en-US" sz="2000" smtClean="0"/>
          </a:p>
          <a:p>
            <a:pPr eaLnBrk="1" hangingPunct="1">
              <a:lnSpc>
                <a:spcPct val="80000"/>
              </a:lnSpc>
            </a:pPr>
            <a:r>
              <a:rPr lang="en-US" sz="2000" smtClean="0"/>
              <a:t>Atunci cand exista riscul ca tromboza sa se extinda spre o vena profunda sau exista factori de risc pentru tromboza venoasa profunda se administreaza si </a:t>
            </a:r>
            <a:r>
              <a:rPr lang="en-US" sz="2000" i="1" smtClean="0"/>
              <a:t>anticoagulante</a:t>
            </a:r>
            <a:r>
              <a:rPr lang="en-US" sz="2000" smtClean="0"/>
              <a:t>, insa pe o perioada mai scurta de timp. Uneori se recomanda interventia chirurgicala de excludere a venei superficiale trombozate.</a:t>
            </a:r>
          </a:p>
          <a:p>
            <a:pPr eaLnBrk="1" hangingPunct="1">
              <a:lnSpc>
                <a:spcPct val="80000"/>
              </a:lnSpc>
              <a:buFont typeface="Wingdings 2" pitchFamily="18" charset="2"/>
              <a:buNone/>
            </a:pPr>
            <a:r>
              <a:rPr lang="en-US" sz="1600" smtClean="0"/>
              <a:t/>
            </a:r>
            <a:br>
              <a:rPr lang="en-US" sz="1600" smtClean="0"/>
            </a:br>
            <a:endParaRPr lang="ru-RU" sz="1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0" y="0"/>
            <a:ext cx="8229600" cy="1143000"/>
          </a:xfrm>
        </p:spPr>
        <p:txBody>
          <a:bodyPr/>
          <a:lstStyle/>
          <a:p>
            <a:pPr eaLnBrk="1" hangingPunct="1"/>
            <a:r>
              <a:rPr lang="en-US" smtClean="0"/>
              <a:t>Profilaxia:</a:t>
            </a:r>
            <a:endParaRPr lang="ru-RU" smtClean="0"/>
          </a:p>
        </p:txBody>
      </p:sp>
      <p:sp>
        <p:nvSpPr>
          <p:cNvPr id="36866" name="Содержимое 2"/>
          <p:cNvSpPr>
            <a:spLocks noGrp="1"/>
          </p:cNvSpPr>
          <p:nvPr>
            <p:ph idx="1"/>
          </p:nvPr>
        </p:nvSpPr>
        <p:spPr>
          <a:xfrm>
            <a:off x="0" y="1052513"/>
            <a:ext cx="8229600" cy="4389437"/>
          </a:xfrm>
        </p:spPr>
        <p:txBody>
          <a:bodyPr/>
          <a:lstStyle/>
          <a:p>
            <a:pPr eaLnBrk="1" hangingPunct="1"/>
            <a:r>
              <a:rPr lang="en-US" smtClean="0"/>
              <a:t>-evitarea sedentarismului, a imobilizarii prelungite</a:t>
            </a:r>
            <a:br>
              <a:rPr lang="en-US" smtClean="0"/>
            </a:br>
            <a:r>
              <a:rPr lang="en-US" smtClean="0"/>
              <a:t>-evitarea traumatismelor</a:t>
            </a:r>
            <a:br>
              <a:rPr lang="en-US" smtClean="0"/>
            </a:br>
            <a:r>
              <a:rPr lang="en-US" smtClean="0"/>
              <a:t>-scaderea ponderala la obezi</a:t>
            </a:r>
            <a:br>
              <a:rPr lang="en-US" smtClean="0"/>
            </a:br>
            <a:r>
              <a:rPr lang="en-US" smtClean="0"/>
              <a:t>-purtarea de ciorapi de compresie  la personele cu varice</a:t>
            </a:r>
            <a:br>
              <a:rPr lang="en-US" smtClean="0"/>
            </a:br>
            <a:r>
              <a:rPr lang="en-US" smtClean="0"/>
              <a:t>-evitarea administrarii de substante injectabile paravenos, iritante.</a:t>
            </a:r>
            <a:br>
              <a:rPr lang="en-US" smtClean="0"/>
            </a:br>
            <a:r>
              <a:rPr lang="en-US" smtClean="0"/>
              <a:t>-tratamentul chirurgical al bolii varicoase</a:t>
            </a:r>
          </a:p>
        </p:txBody>
      </p:sp>
      <p:pic>
        <p:nvPicPr>
          <p:cNvPr id="36867" name="Picture 4"/>
          <p:cNvPicPr>
            <a:picLocks noChangeAspect="1" noChangeArrowheads="1"/>
          </p:cNvPicPr>
          <p:nvPr/>
        </p:nvPicPr>
        <p:blipFill>
          <a:blip r:embed="rId2" cstate="print"/>
          <a:srcRect/>
          <a:stretch>
            <a:fillRect/>
          </a:stretch>
        </p:blipFill>
        <p:spPr bwMode="auto">
          <a:xfrm>
            <a:off x="6661150" y="3429000"/>
            <a:ext cx="2482850" cy="3429000"/>
          </a:xfrm>
          <a:prstGeom prst="rect">
            <a:avLst/>
          </a:prstGeom>
          <a:noFill/>
          <a:ln w="9525">
            <a:noFill/>
            <a:miter lim="800000"/>
            <a:headEnd/>
            <a:tailEnd/>
          </a:ln>
        </p:spPr>
      </p:pic>
      <p:pic>
        <p:nvPicPr>
          <p:cNvPr id="36868" name="Picture 5"/>
          <p:cNvPicPr>
            <a:picLocks noChangeAspect="1" noChangeArrowheads="1"/>
          </p:cNvPicPr>
          <p:nvPr/>
        </p:nvPicPr>
        <p:blipFill>
          <a:blip r:embed="rId3" cstate="print"/>
          <a:srcRect/>
          <a:stretch>
            <a:fillRect/>
          </a:stretch>
        </p:blipFill>
        <p:spPr bwMode="auto">
          <a:xfrm>
            <a:off x="755650" y="4365625"/>
            <a:ext cx="3705225" cy="2238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68313" y="0"/>
            <a:ext cx="8229600" cy="1143000"/>
          </a:xfrm>
        </p:spPr>
        <p:txBody>
          <a:bodyPr/>
          <a:lstStyle/>
          <a:p>
            <a:pPr eaLnBrk="1" hangingPunct="1"/>
            <a:r>
              <a:rPr lang="en-US" b="1" smtClean="0">
                <a:solidFill>
                  <a:srgbClr val="996303"/>
                </a:solidFill>
              </a:rPr>
              <a:t>VI. Sindromul posttrombotic</a:t>
            </a:r>
          </a:p>
        </p:txBody>
      </p:sp>
      <p:sp>
        <p:nvSpPr>
          <p:cNvPr id="37890" name="Rectangle 3"/>
          <p:cNvSpPr>
            <a:spLocks noGrp="1"/>
          </p:cNvSpPr>
          <p:nvPr>
            <p:ph type="body" idx="1"/>
          </p:nvPr>
        </p:nvSpPr>
        <p:spPr>
          <a:xfrm>
            <a:off x="323850" y="1125538"/>
            <a:ext cx="8229600" cy="4389437"/>
          </a:xfrm>
        </p:spPr>
        <p:txBody>
          <a:bodyPr/>
          <a:lstStyle/>
          <a:p>
            <a:pPr eaLnBrk="1" hangingPunct="1"/>
            <a:r>
              <a:rPr lang="en-US" smtClean="0"/>
              <a:t>Aproximativ 50% din tromboflebitele profunde se complica tardiv cu leziuni trofice avansate care definesc sindromul posttrombotic reprezentat de:</a:t>
            </a:r>
          </a:p>
          <a:p>
            <a:pPr lvl="1" eaLnBrk="1" hangingPunct="1"/>
            <a:r>
              <a:rPr lang="en-US" smtClean="0"/>
              <a:t>Edem</a:t>
            </a:r>
          </a:p>
          <a:p>
            <a:pPr lvl="1" eaLnBrk="1" hangingPunct="1"/>
            <a:r>
              <a:rPr lang="en-US" smtClean="0"/>
              <a:t>Celulita indurativa</a:t>
            </a:r>
          </a:p>
          <a:p>
            <a:pPr lvl="1" eaLnBrk="1" hangingPunct="1"/>
            <a:r>
              <a:rPr lang="en-US" smtClean="0"/>
              <a:t>Dermatita ocra</a:t>
            </a:r>
          </a:p>
          <a:p>
            <a:pPr lvl="1" eaLnBrk="1" hangingPunct="1"/>
            <a:r>
              <a:rPr lang="en-US" smtClean="0"/>
              <a:t>Ulcer de gamba</a:t>
            </a:r>
          </a:p>
          <a:p>
            <a:pPr lvl="1" eaLnBrk="1" hangingPunct="1"/>
            <a:endParaRPr lang="en-US" smtClean="0"/>
          </a:p>
        </p:txBody>
      </p:sp>
      <p:pic>
        <p:nvPicPr>
          <p:cNvPr id="37891" name="Picture 4"/>
          <p:cNvPicPr>
            <a:picLocks noChangeAspect="1" noChangeArrowheads="1"/>
          </p:cNvPicPr>
          <p:nvPr/>
        </p:nvPicPr>
        <p:blipFill>
          <a:blip r:embed="rId2" cstate="print"/>
          <a:srcRect/>
          <a:stretch>
            <a:fillRect/>
          </a:stretch>
        </p:blipFill>
        <p:spPr bwMode="auto">
          <a:xfrm>
            <a:off x="3563938" y="2781300"/>
            <a:ext cx="5580062" cy="3895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1"/>
          </p:nvPr>
        </p:nvSpPr>
        <p:spPr>
          <a:xfrm>
            <a:off x="0" y="836613"/>
            <a:ext cx="9144000" cy="6021387"/>
          </a:xfrm>
        </p:spPr>
        <p:txBody>
          <a:bodyPr/>
          <a:lstStyle/>
          <a:p>
            <a:pPr eaLnBrk="1" hangingPunct="1"/>
            <a:r>
              <a:rPr lang="en-US" sz="2400" smtClean="0"/>
              <a:t>Este cauza principala de </a:t>
            </a:r>
            <a:r>
              <a:rPr lang="en-US" sz="2400" b="1" i="1" smtClean="0"/>
              <a:t>insufiecienta venoasa</a:t>
            </a:r>
            <a:r>
              <a:rPr lang="en-US" sz="2400" i="1" smtClean="0"/>
              <a:t> cronica</a:t>
            </a:r>
            <a:r>
              <a:rPr lang="en-US" sz="2400" smtClean="0"/>
              <a:t> secundara cresterii presiunii venoase</a:t>
            </a:r>
          </a:p>
          <a:p>
            <a:pPr eaLnBrk="1" hangingPunct="1"/>
            <a:r>
              <a:rPr lang="en-US" sz="2400" b="1" i="1" smtClean="0"/>
              <a:t>Persistenta obstructiei vasculare</a:t>
            </a:r>
            <a:r>
              <a:rPr lang="en-US" sz="2400" smtClean="0"/>
              <a:t> cu afectarea valvelor venoase.</a:t>
            </a:r>
          </a:p>
          <a:p>
            <a:pPr eaLnBrk="1" hangingPunct="1"/>
            <a:r>
              <a:rPr lang="en-US" sz="2400" b="1" i="1" smtClean="0"/>
              <a:t>Hipertensiunea venoasa</a:t>
            </a:r>
            <a:endParaRPr lang="en-US" sz="2400" smtClean="0"/>
          </a:p>
          <a:p>
            <a:pPr eaLnBrk="1" hangingPunct="1"/>
            <a:r>
              <a:rPr lang="en-US" sz="2400" smtClean="0"/>
              <a:t>Leziunile cele mai avansate se produc acolo unde presiunea venoasa este maxima</a:t>
            </a:r>
          </a:p>
        </p:txBody>
      </p:sp>
      <p:sp>
        <p:nvSpPr>
          <p:cNvPr id="38914" name="Rectangle 3"/>
          <p:cNvSpPr>
            <a:spLocks noGrp="1" noChangeArrowheads="1"/>
          </p:cNvSpPr>
          <p:nvPr>
            <p:ph type="title"/>
          </p:nvPr>
        </p:nvSpPr>
        <p:spPr>
          <a:xfrm>
            <a:off x="0" y="0"/>
            <a:ext cx="8229600" cy="1143000"/>
          </a:xfrm>
        </p:spPr>
        <p:txBody>
          <a:bodyPr anchor="ctr"/>
          <a:lstStyle/>
          <a:p>
            <a:pPr algn="ctr" eaLnBrk="1" hangingPunct="1"/>
            <a:r>
              <a:rPr lang="en-US" smtClean="0"/>
              <a:t>Cauze:</a:t>
            </a:r>
          </a:p>
        </p:txBody>
      </p:sp>
      <p:pic>
        <p:nvPicPr>
          <p:cNvPr id="38915" name="Picture 4"/>
          <p:cNvPicPr>
            <a:picLocks noChangeAspect="1" noChangeArrowheads="1"/>
          </p:cNvPicPr>
          <p:nvPr/>
        </p:nvPicPr>
        <p:blipFill>
          <a:blip r:embed="rId2" cstate="print"/>
          <a:srcRect/>
          <a:stretch>
            <a:fillRect/>
          </a:stretch>
        </p:blipFill>
        <p:spPr bwMode="auto">
          <a:xfrm>
            <a:off x="3203575" y="3451225"/>
            <a:ext cx="5503863" cy="34067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idx="1"/>
          </p:nvPr>
        </p:nvSpPr>
        <p:spPr>
          <a:xfrm>
            <a:off x="0" y="620713"/>
            <a:ext cx="9144000" cy="5976937"/>
          </a:xfrm>
        </p:spPr>
        <p:txBody>
          <a:bodyPr/>
          <a:lstStyle/>
          <a:p>
            <a:pPr eaLnBrk="1" hangingPunct="1">
              <a:lnSpc>
                <a:spcPct val="80000"/>
              </a:lnSpc>
              <a:buFont typeface="Wingdings 2" pitchFamily="18" charset="2"/>
              <a:buNone/>
            </a:pPr>
            <a:endParaRPr lang="en-US" sz="1700" u="sng" smtClean="0"/>
          </a:p>
          <a:p>
            <a:pPr lvl="1" eaLnBrk="1" hangingPunct="1">
              <a:lnSpc>
                <a:spcPct val="80000"/>
              </a:lnSpc>
            </a:pPr>
            <a:r>
              <a:rPr lang="en-US" smtClean="0"/>
              <a:t>Este un tratament cronic, permanent</a:t>
            </a:r>
          </a:p>
          <a:p>
            <a:pPr lvl="1" eaLnBrk="1" hangingPunct="1">
              <a:lnSpc>
                <a:spcPct val="80000"/>
              </a:lnSpc>
            </a:pPr>
            <a:r>
              <a:rPr lang="en-US" smtClean="0"/>
              <a:t>Are important aspect psihologic</a:t>
            </a:r>
          </a:p>
          <a:p>
            <a:pPr lvl="1" eaLnBrk="1" hangingPunct="1">
              <a:lnSpc>
                <a:spcPct val="80000"/>
              </a:lnSpc>
            </a:pPr>
            <a:r>
              <a:rPr lang="en-US" smtClean="0"/>
              <a:t>Se recomanda purtaea permanenta in cursul zilei a ciorapilor elastici</a:t>
            </a:r>
          </a:p>
          <a:p>
            <a:pPr lvl="1" eaLnBrk="1" hangingPunct="1">
              <a:lnSpc>
                <a:spcPct val="80000"/>
              </a:lnSpc>
            </a:pPr>
            <a:r>
              <a:rPr lang="en-US" smtClean="0"/>
              <a:t>Evitarea mersului prelungit</a:t>
            </a:r>
          </a:p>
          <a:p>
            <a:pPr lvl="1" eaLnBrk="1" hangingPunct="1">
              <a:lnSpc>
                <a:spcPct val="80000"/>
              </a:lnSpc>
            </a:pPr>
            <a:r>
              <a:rPr lang="en-US" smtClean="0"/>
              <a:t>Ridicarea frecventa, de cel putin 2 ori pe zi a membrelor inferioare desupra nivelului cordului</a:t>
            </a:r>
          </a:p>
          <a:p>
            <a:pPr lvl="1" eaLnBrk="1" hangingPunct="1">
              <a:lnSpc>
                <a:spcPct val="80000"/>
              </a:lnSpc>
            </a:pPr>
            <a:r>
              <a:rPr lang="en-US" smtClean="0"/>
              <a:t>Tratamentul medicamentos consta in flebotonice:</a:t>
            </a:r>
          </a:p>
          <a:p>
            <a:pPr lvl="2" eaLnBrk="1" hangingPunct="1">
              <a:lnSpc>
                <a:spcPct val="80000"/>
              </a:lnSpc>
            </a:pPr>
            <a:r>
              <a:rPr lang="en-US" sz="2400" smtClean="0"/>
              <a:t>Vitamina E</a:t>
            </a:r>
          </a:p>
          <a:p>
            <a:pPr lvl="2" eaLnBrk="1" hangingPunct="1">
              <a:lnSpc>
                <a:spcPct val="80000"/>
              </a:lnSpc>
            </a:pPr>
            <a:r>
              <a:rPr lang="en-US" sz="2400" smtClean="0"/>
              <a:t>Urutosit</a:t>
            </a:r>
          </a:p>
          <a:p>
            <a:pPr lvl="2" eaLnBrk="1" hangingPunct="1">
              <a:lnSpc>
                <a:spcPct val="80000"/>
              </a:lnSpc>
            </a:pPr>
            <a:r>
              <a:rPr lang="en-US" sz="2400" smtClean="0"/>
              <a:t>Tarosin</a:t>
            </a:r>
          </a:p>
          <a:p>
            <a:pPr lvl="2" eaLnBrk="1" hangingPunct="1">
              <a:lnSpc>
                <a:spcPct val="80000"/>
              </a:lnSpc>
            </a:pPr>
            <a:r>
              <a:rPr lang="en-US" sz="2400" smtClean="0"/>
              <a:t>Detralex</a:t>
            </a:r>
          </a:p>
          <a:p>
            <a:pPr lvl="1" eaLnBrk="1" hangingPunct="1">
              <a:lnSpc>
                <a:spcPct val="80000"/>
              </a:lnSpc>
            </a:pPr>
            <a:r>
              <a:rPr lang="en-US" smtClean="0"/>
              <a:t>Existenta fenomenelor inflamatorii asociaza tratament antiinflamator</a:t>
            </a:r>
          </a:p>
          <a:p>
            <a:pPr lvl="1" eaLnBrk="1" hangingPunct="1">
              <a:lnSpc>
                <a:spcPct val="80000"/>
              </a:lnSpc>
            </a:pPr>
            <a:r>
              <a:rPr lang="en-US" smtClean="0"/>
              <a:t>Tratamentul chirurgical urmareste stabilirea unui flux venos normal prin diferite interventii reconstructive</a:t>
            </a:r>
          </a:p>
          <a:p>
            <a:pPr lvl="1" eaLnBrk="1" hangingPunct="1">
              <a:lnSpc>
                <a:spcPct val="80000"/>
              </a:lnSpc>
            </a:pPr>
            <a:endParaRPr lang="en-US" smtClean="0"/>
          </a:p>
        </p:txBody>
      </p:sp>
      <p:sp>
        <p:nvSpPr>
          <p:cNvPr id="39938" name="Rectangle 3"/>
          <p:cNvSpPr>
            <a:spLocks noGrp="1" noChangeArrowheads="1"/>
          </p:cNvSpPr>
          <p:nvPr>
            <p:ph type="title"/>
          </p:nvPr>
        </p:nvSpPr>
        <p:spPr>
          <a:xfrm>
            <a:off x="395288" y="0"/>
            <a:ext cx="8229600" cy="1143000"/>
          </a:xfrm>
        </p:spPr>
        <p:txBody>
          <a:bodyPr anchor="ctr"/>
          <a:lstStyle/>
          <a:p>
            <a:pPr algn="ctr" eaLnBrk="1" hangingPunct="1"/>
            <a:r>
              <a:rPr lang="en-US" sz="4600" u="sng" smtClean="0"/>
              <a:t>Tratament</a:t>
            </a:r>
            <a:br>
              <a:rPr lang="en-US" sz="4600" u="sng" smtClean="0"/>
            </a:br>
            <a:endParaRPr lang="en-US" sz="4600" u="sng"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68313" y="0"/>
            <a:ext cx="6408737" cy="1143000"/>
          </a:xfrm>
        </p:spPr>
        <p:txBody>
          <a:bodyPr/>
          <a:lstStyle/>
          <a:p>
            <a:pPr algn="ctr" eaLnBrk="1" hangingPunct="1"/>
            <a:r>
              <a:rPr lang="en-US" b="1" smtClean="0">
                <a:solidFill>
                  <a:srgbClr val="996303"/>
                </a:solidFill>
              </a:rPr>
              <a:t>V. Varicele</a:t>
            </a:r>
          </a:p>
        </p:txBody>
      </p:sp>
      <p:sp>
        <p:nvSpPr>
          <p:cNvPr id="40962" name="Rectangle 3"/>
          <p:cNvSpPr>
            <a:spLocks noGrp="1"/>
          </p:cNvSpPr>
          <p:nvPr>
            <p:ph type="body" idx="1"/>
          </p:nvPr>
        </p:nvSpPr>
        <p:spPr>
          <a:xfrm>
            <a:off x="468313" y="1916113"/>
            <a:ext cx="8229600" cy="4389437"/>
          </a:xfrm>
        </p:spPr>
        <p:txBody>
          <a:bodyPr/>
          <a:lstStyle/>
          <a:p>
            <a:pPr eaLnBrk="1" hangingPunct="1">
              <a:buFont typeface="Wingdings 2" pitchFamily="18" charset="2"/>
              <a:buNone/>
            </a:pPr>
            <a:r>
              <a:rPr lang="en-US" smtClean="0"/>
              <a:t>	Reprezinta dilatatia si alungirea venelor </a:t>
            </a:r>
          </a:p>
          <a:p>
            <a:pPr eaLnBrk="1" hangingPunct="1">
              <a:buFont typeface="Wingdings 2" pitchFamily="18" charset="2"/>
              <a:buNone/>
            </a:pPr>
            <a:r>
              <a:rPr lang="en-US" smtClean="0"/>
              <a:t>superficiale, modificare morfologica cauzata </a:t>
            </a:r>
          </a:p>
          <a:p>
            <a:pPr eaLnBrk="1" hangingPunct="1">
              <a:buFont typeface="Wingdings 2" pitchFamily="18" charset="2"/>
              <a:buNone/>
            </a:pPr>
            <a:r>
              <a:rPr lang="en-US" smtClean="0"/>
              <a:t>de o presiune venoasa crescuta.</a:t>
            </a:r>
          </a:p>
          <a:p>
            <a:pPr eaLnBrk="1" hangingPunct="1">
              <a:buFont typeface="Wingdings 2" pitchFamily="18" charset="2"/>
              <a:buNone/>
            </a:pPr>
            <a:endParaRPr lang="en-US" smtClean="0"/>
          </a:p>
          <a:p>
            <a:pPr eaLnBrk="1" hangingPunct="1"/>
            <a:endParaRPr lang="en-US" u="sng" smtClean="0"/>
          </a:p>
        </p:txBody>
      </p:sp>
      <p:pic>
        <p:nvPicPr>
          <p:cNvPr id="40963" name="Picture 4" descr="varice"/>
          <p:cNvPicPr>
            <a:picLocks noChangeAspect="1" noChangeArrowheads="1"/>
          </p:cNvPicPr>
          <p:nvPr/>
        </p:nvPicPr>
        <p:blipFill>
          <a:blip r:embed="rId2" cstate="print"/>
          <a:srcRect/>
          <a:stretch>
            <a:fillRect/>
          </a:stretch>
        </p:blipFill>
        <p:spPr bwMode="auto">
          <a:xfrm>
            <a:off x="5940425" y="4076700"/>
            <a:ext cx="2914650" cy="2586038"/>
          </a:xfrm>
          <a:prstGeom prst="rect">
            <a:avLst/>
          </a:prstGeom>
          <a:noFill/>
          <a:ln w="9525">
            <a:noFill/>
            <a:miter lim="800000"/>
            <a:headEnd/>
            <a:tailEnd/>
          </a:ln>
        </p:spPr>
      </p:pic>
      <p:pic>
        <p:nvPicPr>
          <p:cNvPr id="40964" name="Picture 5"/>
          <p:cNvPicPr>
            <a:picLocks noChangeAspect="1" noChangeArrowheads="1"/>
          </p:cNvPicPr>
          <p:nvPr/>
        </p:nvPicPr>
        <p:blipFill>
          <a:blip r:embed="rId3" cstate="print"/>
          <a:srcRect/>
          <a:stretch>
            <a:fillRect/>
          </a:stretch>
        </p:blipFill>
        <p:spPr bwMode="auto">
          <a:xfrm>
            <a:off x="395288" y="3500438"/>
            <a:ext cx="4229100" cy="30670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body" idx="1"/>
          </p:nvPr>
        </p:nvSpPr>
        <p:spPr/>
        <p:txBody>
          <a:bodyPr/>
          <a:lstStyle/>
          <a:p>
            <a:pPr lvl="1" eaLnBrk="1" hangingPunct="1"/>
            <a:r>
              <a:rPr lang="en-US" smtClean="0"/>
              <a:t>Obezitatea</a:t>
            </a:r>
          </a:p>
          <a:p>
            <a:pPr lvl="1" eaLnBrk="1" hangingPunct="1"/>
            <a:r>
              <a:rPr lang="en-US" smtClean="0"/>
              <a:t>Sarcinile repetate</a:t>
            </a:r>
          </a:p>
          <a:p>
            <a:pPr lvl="1" eaLnBrk="1" hangingPunct="1"/>
            <a:r>
              <a:rPr lang="en-US" smtClean="0"/>
              <a:t>Activitatea in mediu cu temperatura crescuta</a:t>
            </a:r>
          </a:p>
          <a:p>
            <a:pPr lvl="1" eaLnBrk="1" hangingPunct="1"/>
            <a:r>
              <a:rPr lang="en-US" smtClean="0"/>
              <a:t>Avitaminozele</a:t>
            </a:r>
          </a:p>
          <a:p>
            <a:pPr lvl="1" eaLnBrk="1" hangingPunct="1">
              <a:buFont typeface="Wingdings 2" pitchFamily="18" charset="2"/>
              <a:buNone/>
            </a:pPr>
            <a:endParaRPr lang="en-US" smtClean="0"/>
          </a:p>
        </p:txBody>
      </p:sp>
      <p:sp>
        <p:nvSpPr>
          <p:cNvPr id="41986" name="Rectangle 3"/>
          <p:cNvSpPr>
            <a:spLocks noGrp="1" noChangeArrowheads="1"/>
          </p:cNvSpPr>
          <p:nvPr>
            <p:ph type="title"/>
          </p:nvPr>
        </p:nvSpPr>
        <p:spPr/>
        <p:txBody>
          <a:bodyPr lIns="91440" rIns="91440" bIns="45720" anchor="ctr"/>
          <a:lstStyle/>
          <a:p>
            <a:pPr eaLnBrk="1" hangingPunct="1"/>
            <a:r>
              <a:rPr lang="en-US" smtClean="0"/>
              <a:t>Factori predispozanti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68313" y="549275"/>
            <a:ext cx="8675687" cy="1143000"/>
          </a:xfrm>
        </p:spPr>
        <p:txBody>
          <a:bodyPr/>
          <a:lstStyle/>
          <a:p>
            <a:pPr algn="ctr" eaLnBrk="1" hangingPunct="1"/>
            <a:r>
              <a:rPr lang="en-US" sz="3600" smtClean="0"/>
              <a:t>I. </a:t>
            </a:r>
            <a:r>
              <a:rPr lang="en-US" sz="3600" b="1" smtClean="0">
                <a:solidFill>
                  <a:srgbClr val="996303"/>
                </a:solidFill>
              </a:rPr>
              <a:t>SINDROMUL DE ISCHEMIE ARTERIALĂ ACUTĂ</a:t>
            </a:r>
            <a:endParaRPr lang="ru-RU" sz="3600" b="1" smtClean="0">
              <a:solidFill>
                <a:srgbClr val="996303"/>
              </a:solidFill>
            </a:endParaRPr>
          </a:p>
        </p:txBody>
      </p:sp>
      <p:sp>
        <p:nvSpPr>
          <p:cNvPr id="15362" name="Содержимое 2"/>
          <p:cNvSpPr>
            <a:spLocks noGrp="1"/>
          </p:cNvSpPr>
          <p:nvPr>
            <p:ph idx="1"/>
          </p:nvPr>
        </p:nvSpPr>
        <p:spPr>
          <a:xfrm>
            <a:off x="468313" y="1916113"/>
            <a:ext cx="8229600" cy="4389437"/>
          </a:xfrm>
        </p:spPr>
        <p:txBody>
          <a:bodyPr/>
          <a:lstStyle/>
          <a:p>
            <a:pPr eaLnBrk="1" hangingPunct="1"/>
            <a:r>
              <a:rPr lang="en-US" smtClean="0"/>
              <a:t>   </a:t>
            </a:r>
            <a:r>
              <a:rPr lang="vi-VN" smtClean="0"/>
              <a:t>Sindromul de ischemie arterială periferică acută se caracterizează prin apariţia bruscă a unei întreruperi a fluxului sanguin arterial</a:t>
            </a:r>
            <a:r>
              <a:rPr lang="en-US" smtClean="0">
                <a:latin typeface="Times New Roman" pitchFamily="18" charset="0"/>
              </a:rPr>
              <a:t>.</a:t>
            </a:r>
            <a:endParaRPr lang="ru-RU" smtClean="0"/>
          </a:p>
        </p:txBody>
      </p:sp>
      <p:pic>
        <p:nvPicPr>
          <p:cNvPr id="15363" name="Picture 4"/>
          <p:cNvPicPr>
            <a:picLocks noChangeAspect="1" noChangeArrowheads="1"/>
          </p:cNvPicPr>
          <p:nvPr/>
        </p:nvPicPr>
        <p:blipFill>
          <a:blip r:embed="rId2" cstate="print"/>
          <a:srcRect/>
          <a:stretch>
            <a:fillRect/>
          </a:stretch>
        </p:blipFill>
        <p:spPr bwMode="auto">
          <a:xfrm>
            <a:off x="179388" y="3652838"/>
            <a:ext cx="3960812" cy="2871787"/>
          </a:xfrm>
          <a:prstGeom prst="rect">
            <a:avLst/>
          </a:prstGeom>
          <a:noFill/>
          <a:ln w="9525">
            <a:noFill/>
            <a:miter lim="800000"/>
            <a:headEnd/>
            <a:tailEnd/>
          </a:ln>
        </p:spPr>
      </p:pic>
      <p:pic>
        <p:nvPicPr>
          <p:cNvPr id="15364" name="Picture 5"/>
          <p:cNvPicPr>
            <a:picLocks noChangeAspect="1" noChangeArrowheads="1"/>
          </p:cNvPicPr>
          <p:nvPr/>
        </p:nvPicPr>
        <p:blipFill>
          <a:blip r:embed="rId3" cstate="print"/>
          <a:srcRect/>
          <a:stretch>
            <a:fillRect/>
          </a:stretch>
        </p:blipFill>
        <p:spPr bwMode="auto">
          <a:xfrm>
            <a:off x="4932363" y="3573463"/>
            <a:ext cx="3343275" cy="29241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body" idx="1"/>
          </p:nvPr>
        </p:nvSpPr>
        <p:spPr>
          <a:xfrm>
            <a:off x="323850" y="1628775"/>
            <a:ext cx="8229600" cy="4389438"/>
          </a:xfrm>
        </p:spPr>
        <p:txBody>
          <a:bodyPr/>
          <a:lstStyle/>
          <a:p>
            <a:pPr eaLnBrk="1" hangingPunct="1">
              <a:buFont typeface="Wingdings 2" pitchFamily="18" charset="2"/>
              <a:buNone/>
            </a:pPr>
            <a:endParaRPr lang="en-US" smtClean="0"/>
          </a:p>
          <a:p>
            <a:pPr lvl="1" eaLnBrk="1" hangingPunct="1"/>
            <a:r>
              <a:rPr lang="ru-RU" smtClean="0"/>
              <a:t>edeme gambiere;</a:t>
            </a:r>
          </a:p>
          <a:p>
            <a:pPr lvl="1" eaLnBrk="1" hangingPunct="1"/>
            <a:r>
              <a:rPr lang="ru-RU" smtClean="0"/>
              <a:t>durere si inflamatie importanta la nivelul pulpei;</a:t>
            </a:r>
          </a:p>
          <a:p>
            <a:pPr lvl="1" eaLnBrk="1" hangingPunct="1"/>
            <a:r>
              <a:rPr lang="ru-RU" smtClean="0"/>
              <a:t>pigmentarea pielii piciorului si a gambei si mancarimi la acest nivel;</a:t>
            </a:r>
          </a:p>
          <a:p>
            <a:pPr lvl="1" eaLnBrk="1" hangingPunct="1"/>
            <a:r>
              <a:rPr lang="ru-RU" smtClean="0"/>
              <a:t>piele uscata, intinsa, descuamata;</a:t>
            </a:r>
          </a:p>
          <a:p>
            <a:pPr lvl="1" eaLnBrk="1" hangingPunct="1"/>
            <a:r>
              <a:rPr lang="ru-RU" smtClean="0"/>
              <a:t>tromboflebita superficiala;</a:t>
            </a:r>
          </a:p>
          <a:p>
            <a:pPr lvl="1" eaLnBrk="1" hangingPunct="1"/>
            <a:r>
              <a:rPr lang="ru-RU" smtClean="0"/>
              <a:t>ulceratii varicoase;</a:t>
            </a:r>
          </a:p>
          <a:p>
            <a:pPr lvl="1" eaLnBrk="1" hangingPunct="1"/>
            <a:r>
              <a:rPr lang="ru-RU" smtClean="0"/>
              <a:t>sangerari si invinetirea piciorului dupa trumatisme minore.</a:t>
            </a:r>
          </a:p>
          <a:p>
            <a:pPr lvl="1" eaLnBrk="1" hangingPunct="1"/>
            <a:endParaRPr lang="en-US" smtClean="0"/>
          </a:p>
        </p:txBody>
      </p:sp>
      <p:sp>
        <p:nvSpPr>
          <p:cNvPr id="43010" name="Rectangle 3"/>
          <p:cNvSpPr>
            <a:spLocks noGrp="1" noChangeArrowheads="1"/>
          </p:cNvSpPr>
          <p:nvPr>
            <p:ph type="title"/>
          </p:nvPr>
        </p:nvSpPr>
        <p:spPr/>
        <p:txBody>
          <a:bodyPr anchor="ctr"/>
          <a:lstStyle/>
          <a:p>
            <a:pPr eaLnBrk="1" hangingPunct="1"/>
            <a:r>
              <a:rPr lang="en-US" sz="4600" smtClean="0"/>
              <a:t>Simptome</a:t>
            </a:r>
            <a:br>
              <a:rPr lang="en-US" sz="4600" smtClean="0"/>
            </a:br>
            <a:endParaRPr lang="en-US" sz="46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fontScale="90000"/>
          </a:bodyPr>
          <a:lstStyle/>
          <a:p>
            <a:pPr eaLnBrk="1" fontAlgn="auto" hangingPunct="1">
              <a:spcAft>
                <a:spcPts val="0"/>
              </a:spcAft>
              <a:defRPr/>
            </a:pPr>
            <a:r>
              <a:rPr lang="vi-VN" b="1" dirty="0" smtClean="0"/>
              <a:t>Tratamentul şi prevenţia venelor varicoase</a:t>
            </a:r>
            <a:endParaRPr lang="ru-RU" dirty="0"/>
          </a:p>
        </p:txBody>
      </p:sp>
      <p:sp>
        <p:nvSpPr>
          <p:cNvPr id="44034" name="Содержимое 2"/>
          <p:cNvSpPr>
            <a:spLocks noGrp="1"/>
          </p:cNvSpPr>
          <p:nvPr>
            <p:ph idx="4294967295"/>
          </p:nvPr>
        </p:nvSpPr>
        <p:spPr/>
        <p:txBody>
          <a:bodyPr/>
          <a:lstStyle/>
          <a:p>
            <a:pPr eaLnBrk="1" hangingPunct="1">
              <a:lnSpc>
                <a:spcPct val="80000"/>
              </a:lnSpc>
              <a:buFont typeface="Wingdings 2" pitchFamily="18" charset="2"/>
              <a:buNone/>
            </a:pPr>
            <a:r>
              <a:rPr lang="vi-VN" sz="2200" smtClean="0"/>
              <a:t>Multe persoane care suferă de varice sunt reticente în ceea ce priveşte posibilitatea unei intervenţii chirurgicale, pentru că, singură, fără alte mijloace terapeutice asociate, aceasta metodă nu oferă  siguranţa unei proceduri medicale prin care varicele să dispară complet şi să nu mai apară peste un anumit timp.</a:t>
            </a:r>
            <a:br>
              <a:rPr lang="vi-VN" sz="2200" smtClean="0"/>
            </a:br>
            <a:endParaRPr lang="en-US" sz="2200" smtClean="0">
              <a:latin typeface="Times New Roman" pitchFamily="18" charset="0"/>
            </a:endParaRPr>
          </a:p>
          <a:p>
            <a:pPr eaLnBrk="1" hangingPunct="1">
              <a:lnSpc>
                <a:spcPct val="80000"/>
              </a:lnSpc>
              <a:buFont typeface="Wingdings 2" pitchFamily="18" charset="2"/>
              <a:buNone/>
            </a:pPr>
            <a:r>
              <a:rPr lang="vi-VN" sz="2200" smtClean="0"/>
              <a:t>Bineînţeles că este întotdeauna de preferat prevenirea apariţiei varicelor prin stimularea circulaţiei venoase cu ajutorul unei alimentaţii echilibrate şi sănătoase, bazate pe cantităţi mari de fibre şi antioxidanţi naturali, care împreună cu exerciţiile fizice practicate în mod regulat ajută la protejarea şi menţinerea elasticităţii venelor. Pe de altă parte, alimente precum lactatele, zahărul şi alcoolul trebuie evitate pentru că pot duce la dilatarea vaselor de sânge  şi favorizarea apariţiei varicelor.</a:t>
            </a:r>
            <a:endParaRPr lang="ru-RU" sz="22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body" idx="1"/>
          </p:nvPr>
        </p:nvSpPr>
        <p:spPr/>
        <p:txBody>
          <a:bodyPr/>
          <a:lstStyle/>
          <a:p>
            <a:pPr eaLnBrk="1" hangingPunct="1">
              <a:lnSpc>
                <a:spcPct val="80000"/>
              </a:lnSpc>
              <a:buFont typeface="Wingdings 2" pitchFamily="18" charset="2"/>
              <a:buNone/>
            </a:pPr>
            <a:endParaRPr lang="en-US" sz="2200" u="sng" smtClean="0"/>
          </a:p>
          <a:p>
            <a:pPr eaLnBrk="1" hangingPunct="1">
              <a:lnSpc>
                <a:spcPct val="80000"/>
              </a:lnSpc>
            </a:pPr>
            <a:r>
              <a:rPr lang="en-US" sz="2200" smtClean="0"/>
              <a:t>Fiind o afectiune frecvetn intalnita profilaxia ei este deosebit de importanta</a:t>
            </a:r>
          </a:p>
          <a:p>
            <a:pPr eaLnBrk="1" hangingPunct="1">
              <a:lnSpc>
                <a:spcPct val="80000"/>
              </a:lnSpc>
            </a:pPr>
            <a:endParaRPr lang="en-US" sz="2200" smtClean="0"/>
          </a:p>
          <a:p>
            <a:pPr eaLnBrk="1" hangingPunct="1">
              <a:lnSpc>
                <a:spcPct val="80000"/>
              </a:lnSpc>
            </a:pPr>
            <a:r>
              <a:rPr lang="en-US" sz="2200" smtClean="0"/>
              <a:t>Masuri profilactice recomandate:</a:t>
            </a:r>
          </a:p>
          <a:p>
            <a:pPr lvl="1" eaLnBrk="1" hangingPunct="1">
              <a:lnSpc>
                <a:spcPct val="80000"/>
              </a:lnSpc>
            </a:pPr>
            <a:r>
              <a:rPr lang="en-US" sz="2000" smtClean="0"/>
              <a:t>Evitarea sedentarismului</a:t>
            </a:r>
          </a:p>
          <a:p>
            <a:pPr lvl="1" eaLnBrk="1" hangingPunct="1">
              <a:lnSpc>
                <a:spcPct val="80000"/>
              </a:lnSpc>
            </a:pPr>
            <a:r>
              <a:rPr lang="en-US" sz="2000" smtClean="0"/>
              <a:t>Evitarea obezitatii</a:t>
            </a:r>
          </a:p>
          <a:p>
            <a:pPr lvl="1" eaLnBrk="1" hangingPunct="1">
              <a:lnSpc>
                <a:spcPct val="80000"/>
              </a:lnSpc>
            </a:pPr>
            <a:r>
              <a:rPr lang="en-US" sz="2000" smtClean="0"/>
              <a:t>Evitarea constipatiei</a:t>
            </a:r>
          </a:p>
          <a:p>
            <a:pPr lvl="1" eaLnBrk="1" hangingPunct="1">
              <a:lnSpc>
                <a:spcPct val="80000"/>
              </a:lnSpc>
            </a:pPr>
            <a:r>
              <a:rPr lang="en-US" sz="2000" smtClean="0"/>
              <a:t>Protejarea cu ciorapi elastici speciali</a:t>
            </a:r>
          </a:p>
          <a:p>
            <a:pPr lvl="1" eaLnBrk="1" hangingPunct="1">
              <a:lnSpc>
                <a:spcPct val="80000"/>
              </a:lnSpc>
            </a:pPr>
            <a:r>
              <a:rPr lang="en-US" sz="2000" smtClean="0"/>
              <a:t>Exercitii fizice care solicita musculatura membrelor inferioare</a:t>
            </a:r>
          </a:p>
        </p:txBody>
      </p:sp>
      <p:sp>
        <p:nvSpPr>
          <p:cNvPr id="45058" name="Rectangle 3"/>
          <p:cNvSpPr>
            <a:spLocks noGrp="1" noChangeArrowheads="1"/>
          </p:cNvSpPr>
          <p:nvPr>
            <p:ph type="title"/>
          </p:nvPr>
        </p:nvSpPr>
        <p:spPr/>
        <p:txBody>
          <a:bodyPr anchor="ctr"/>
          <a:lstStyle/>
          <a:p>
            <a:pPr eaLnBrk="1" hangingPunct="1"/>
            <a:r>
              <a:rPr lang="en-US" sz="4600" smtClean="0"/>
              <a:t>Profilaxia</a:t>
            </a:r>
            <a:br>
              <a:rPr lang="en-US" sz="4600" smtClean="0"/>
            </a:br>
            <a:endParaRPr lang="en-US" sz="4600" smtClean="0"/>
          </a:p>
        </p:txBody>
      </p:sp>
      <p:pic>
        <p:nvPicPr>
          <p:cNvPr id="45059" name="Picture 4" descr="trombembolism puerperal 3"/>
          <p:cNvPicPr>
            <a:picLocks noChangeAspect="1" noChangeArrowheads="1"/>
          </p:cNvPicPr>
          <p:nvPr/>
        </p:nvPicPr>
        <p:blipFill>
          <a:blip r:embed="rId2" cstate="print"/>
          <a:srcRect/>
          <a:stretch>
            <a:fillRect/>
          </a:stretch>
        </p:blipFill>
        <p:spPr bwMode="auto">
          <a:xfrm>
            <a:off x="6096000" y="2971800"/>
            <a:ext cx="2514600" cy="18859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body" idx="1"/>
          </p:nvPr>
        </p:nvSpPr>
        <p:spPr/>
        <p:txBody>
          <a:bodyPr/>
          <a:lstStyle/>
          <a:p>
            <a:pPr eaLnBrk="1" hangingPunct="1"/>
            <a:r>
              <a:rPr lang="en-US" smtClean="0"/>
              <a:t>Complicatiile trofice.</a:t>
            </a:r>
          </a:p>
          <a:p>
            <a:pPr eaLnBrk="1" hangingPunct="1">
              <a:buFont typeface="Wingdings 2" pitchFamily="18" charset="2"/>
              <a:buNone/>
            </a:pPr>
            <a:r>
              <a:rPr lang="en-US" smtClean="0"/>
              <a:t>Sunt reprezentate de:</a:t>
            </a:r>
          </a:p>
          <a:p>
            <a:pPr lvl="1" eaLnBrk="1" hangingPunct="1"/>
            <a:r>
              <a:rPr lang="en-US" smtClean="0"/>
              <a:t>Dermita ocra varicoasa</a:t>
            </a:r>
          </a:p>
          <a:p>
            <a:pPr lvl="1" eaLnBrk="1" hangingPunct="1"/>
            <a:r>
              <a:rPr lang="en-US" smtClean="0"/>
              <a:t>Ulcerul varicos</a:t>
            </a:r>
          </a:p>
          <a:p>
            <a:pPr lvl="1" eaLnBrk="1" hangingPunct="1"/>
            <a:endParaRPr lang="en-US" smtClean="0"/>
          </a:p>
          <a:p>
            <a:pPr eaLnBrk="1" hangingPunct="1"/>
            <a:r>
              <a:rPr lang="en-US" smtClean="0"/>
              <a:t>Complicatiile traumatice. </a:t>
            </a:r>
          </a:p>
          <a:p>
            <a:pPr lvl="1" eaLnBrk="1" hangingPunct="1"/>
            <a:r>
              <a:rPr lang="en-US" smtClean="0"/>
              <a:t>Sunt reprezentate de hemoragii</a:t>
            </a:r>
          </a:p>
          <a:p>
            <a:pPr lvl="1" eaLnBrk="1" hangingPunct="1"/>
            <a:endParaRPr lang="en-US" smtClean="0"/>
          </a:p>
          <a:p>
            <a:pPr lvl="1" eaLnBrk="1" hangingPunct="1">
              <a:buFont typeface="Wingdings 2" pitchFamily="18" charset="2"/>
              <a:buNone/>
            </a:pPr>
            <a:endParaRPr lang="en-US" smtClean="0"/>
          </a:p>
          <a:p>
            <a:pPr lvl="1" eaLnBrk="1" hangingPunct="1"/>
            <a:endParaRPr lang="en-US" smtClean="0"/>
          </a:p>
          <a:p>
            <a:pPr lvl="1" eaLnBrk="1" hangingPunct="1"/>
            <a:endParaRPr lang="en-US" smtClean="0"/>
          </a:p>
          <a:p>
            <a:pPr lvl="1" eaLnBrk="1" hangingPunct="1">
              <a:buFont typeface="Wingdings 2" pitchFamily="18" charset="2"/>
              <a:buNone/>
            </a:pPr>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
        <p:nvSpPr>
          <p:cNvPr id="46082" name="Rectangle 3"/>
          <p:cNvSpPr>
            <a:spLocks noGrp="1" noChangeArrowheads="1"/>
          </p:cNvSpPr>
          <p:nvPr>
            <p:ph type="title"/>
          </p:nvPr>
        </p:nvSpPr>
        <p:spPr/>
        <p:txBody>
          <a:bodyPr anchor="ctr"/>
          <a:lstStyle/>
          <a:p>
            <a:pPr eaLnBrk="1" hangingPunct="1"/>
            <a:r>
              <a:rPr lang="en-US" smtClean="0"/>
              <a:t>Complicatii</a:t>
            </a:r>
          </a:p>
        </p:txBody>
      </p:sp>
      <p:pic>
        <p:nvPicPr>
          <p:cNvPr id="46083" name="Picture 4" descr="ulceratie"/>
          <p:cNvPicPr>
            <a:picLocks noChangeAspect="1" noChangeArrowheads="1"/>
          </p:cNvPicPr>
          <p:nvPr/>
        </p:nvPicPr>
        <p:blipFill>
          <a:blip r:embed="rId2" cstate="print"/>
          <a:srcRect/>
          <a:stretch>
            <a:fillRect/>
          </a:stretch>
        </p:blipFill>
        <p:spPr bwMode="auto">
          <a:xfrm>
            <a:off x="5181600" y="1371600"/>
            <a:ext cx="3556000" cy="2084388"/>
          </a:xfrm>
          <a:prstGeom prst="rect">
            <a:avLst/>
          </a:prstGeom>
          <a:noFill/>
          <a:ln w="9525">
            <a:noFill/>
            <a:miter lim="800000"/>
            <a:headEnd/>
            <a:tailEnd/>
          </a:ln>
        </p:spPr>
      </p:pic>
      <p:pic>
        <p:nvPicPr>
          <p:cNvPr id="46084" name="Picture 5" descr="200807_tr_ulcer-venos_1"/>
          <p:cNvPicPr>
            <a:picLocks noChangeAspect="1" noChangeArrowheads="1"/>
          </p:cNvPicPr>
          <p:nvPr/>
        </p:nvPicPr>
        <p:blipFill>
          <a:blip r:embed="rId3" cstate="print"/>
          <a:srcRect/>
          <a:stretch>
            <a:fillRect/>
          </a:stretch>
        </p:blipFill>
        <p:spPr bwMode="auto">
          <a:xfrm>
            <a:off x="4724400" y="152400"/>
            <a:ext cx="1819275" cy="2571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algn="ctr" eaLnBrk="1" hangingPunct="1"/>
            <a:r>
              <a:rPr lang="vi-VN" b="1" smtClean="0"/>
              <a:t>Etiologie.</a:t>
            </a:r>
            <a:endParaRPr lang="ru-RU" smtClean="0"/>
          </a:p>
        </p:txBody>
      </p:sp>
      <p:sp>
        <p:nvSpPr>
          <p:cNvPr id="16386" name="Содержимое 2"/>
          <p:cNvSpPr>
            <a:spLocks noGrp="1"/>
          </p:cNvSpPr>
          <p:nvPr>
            <p:ph idx="1"/>
          </p:nvPr>
        </p:nvSpPr>
        <p:spPr/>
        <p:txBody>
          <a:bodyPr/>
          <a:lstStyle/>
          <a:p>
            <a:pPr eaLnBrk="1" hangingPunct="1"/>
            <a:r>
              <a:rPr lang="vi-VN" smtClean="0"/>
              <a:t>Cauzele care pot duce la oprirea fluxului arterial pot fi diverse, ele clasându-se mai multe grupe de factori etiologici: </a:t>
            </a:r>
            <a:endParaRPr lang="en-US" smtClean="0"/>
          </a:p>
          <a:p>
            <a:pPr eaLnBrk="1" hangingPunct="1">
              <a:buFont typeface="Wingdings 2" pitchFamily="18" charset="2"/>
              <a:buNone/>
            </a:pPr>
            <a:r>
              <a:rPr lang="en-US" smtClean="0"/>
              <a:t> -</a:t>
            </a:r>
            <a:r>
              <a:rPr lang="vi-VN" smtClean="0"/>
              <a:t>Factori traumatici: contuzii şi plăgi arteriale</a:t>
            </a:r>
            <a:endParaRPr lang="en-US" smtClean="0"/>
          </a:p>
          <a:p>
            <a:pPr eaLnBrk="1" hangingPunct="1">
              <a:buFont typeface="Wingdings 2" pitchFamily="18" charset="2"/>
              <a:buNone/>
            </a:pPr>
            <a:r>
              <a:rPr lang="en-US" smtClean="0"/>
              <a:t>-</a:t>
            </a:r>
            <a:r>
              <a:rPr lang="vi-VN" smtClean="0"/>
              <a:t> Embolii: emboli arteriale după cardiopatii emboligene; </a:t>
            </a:r>
            <a:endParaRPr lang="en-US" smtClean="0"/>
          </a:p>
          <a:p>
            <a:pPr eaLnBrk="1" hangingPunct="1">
              <a:buFont typeface="Wingdings 2" pitchFamily="18" charset="2"/>
              <a:buNone/>
            </a:pPr>
            <a:r>
              <a:rPr lang="en-US" smtClean="0"/>
              <a:t>-</a:t>
            </a:r>
            <a:r>
              <a:rPr lang="vi-VN" smtClean="0"/>
              <a:t>Cauze iatrogene: ligaturi accidentale</a:t>
            </a:r>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395288" y="0"/>
            <a:ext cx="8229600" cy="1143000"/>
          </a:xfrm>
        </p:spPr>
        <p:txBody>
          <a:bodyPr/>
          <a:lstStyle/>
          <a:p>
            <a:pPr algn="ctr" eaLnBrk="1" hangingPunct="1"/>
            <a:r>
              <a:rPr lang="vi-VN" b="1" smtClean="0"/>
              <a:t>Simptomatologie.</a:t>
            </a:r>
            <a:endParaRPr lang="ru-RU" b="1" smtClean="0"/>
          </a:p>
        </p:txBody>
      </p:sp>
      <p:sp>
        <p:nvSpPr>
          <p:cNvPr id="3" name="Содержимое 2"/>
          <p:cNvSpPr>
            <a:spLocks noGrp="1"/>
          </p:cNvSpPr>
          <p:nvPr>
            <p:ph idx="1"/>
          </p:nvPr>
        </p:nvSpPr>
        <p:spPr>
          <a:xfrm>
            <a:off x="395288" y="1125538"/>
            <a:ext cx="7848600" cy="5399087"/>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vi-VN" dirty="0" smtClean="0"/>
              <a:t>Din punct de vedere subiectiv, cel mai precoce simptom este </a:t>
            </a:r>
            <a:r>
              <a:rPr lang="vi-VN" b="1" i="1" dirty="0" smtClean="0"/>
              <a:t>durerea</a:t>
            </a:r>
            <a:r>
              <a:rPr lang="vi-VN" dirty="0" smtClean="0"/>
              <a:t>. Aceasta apare brusc, violentă, cu sediul la nivelul obstrucţiei. Pacientul acuză dureri intense, localizate, dar cu iradiere pe traiectul arterial spre periferie. Durerea are caracter continuu şi este dificil de controlat prin administrarea de calmante uzuale.</a:t>
            </a:r>
            <a:endParaRPr lang="en-US" dirty="0" smtClean="0"/>
          </a:p>
          <a:p>
            <a:pPr marL="274320" indent="-274320" eaLnBrk="1" fontAlgn="auto" hangingPunct="1">
              <a:spcAft>
                <a:spcPts val="0"/>
              </a:spcAft>
              <a:buClr>
                <a:schemeClr val="accent3"/>
              </a:buClr>
              <a:buFont typeface="Wingdings 2"/>
              <a:buChar char=""/>
              <a:defRPr/>
            </a:pPr>
            <a:r>
              <a:rPr lang="vi-VN" dirty="0" smtClean="0"/>
              <a:t> In paralel, apar </a:t>
            </a:r>
            <a:r>
              <a:rPr lang="vi-VN" b="1" i="1" dirty="0" smtClean="0"/>
              <a:t>tulburările de sensibilitate</a:t>
            </a:r>
            <a:r>
              <a:rPr lang="vi-VN" dirty="0" smtClean="0"/>
              <a:t>, care pot merge până la </a:t>
            </a:r>
            <a:r>
              <a:rPr lang="vi-VN" i="1" dirty="0" smtClean="0"/>
              <a:t>anestezie completă</a:t>
            </a:r>
            <a:r>
              <a:rPr lang="vi-VN" dirty="0" smtClean="0"/>
              <a:t>, senzaţia de membru permanent rece. </a:t>
            </a:r>
            <a:endParaRPr lang="en-US" dirty="0" smtClean="0"/>
          </a:p>
          <a:p>
            <a:pPr marL="274320" indent="-274320" eaLnBrk="1" fontAlgn="auto" hangingPunct="1">
              <a:spcAft>
                <a:spcPts val="0"/>
              </a:spcAft>
              <a:buClr>
                <a:schemeClr val="accent3"/>
              </a:buClr>
              <a:buFont typeface="Wingdings 2"/>
              <a:buChar char=""/>
              <a:defRPr/>
            </a:pPr>
            <a:r>
              <a:rPr lang="vi-VN" i="1" dirty="0" smtClean="0"/>
              <a:t>Mersul devine şchiopătat</a:t>
            </a:r>
            <a:r>
              <a:rPr lang="vi-VN" dirty="0" smtClean="0"/>
              <a:t>, sau imposibil (impotenţă funcţională). In funcţie de amploarea leziunii, dar mai ales a calibrului vasului, se pot instala fenomene de </a:t>
            </a:r>
            <a:r>
              <a:rPr lang="vi-VN" i="1" dirty="0" smtClean="0"/>
              <a:t>instabilitate arterială </a:t>
            </a:r>
            <a:r>
              <a:rPr lang="vi-VN" dirty="0" smtClean="0"/>
              <a:t>sau chiar </a:t>
            </a:r>
            <a:r>
              <a:rPr lang="vi-VN" i="1" dirty="0" smtClean="0"/>
              <a:t>colaps</a:t>
            </a:r>
            <a:r>
              <a:rPr lang="vi-VN" dirty="0" smtClean="0"/>
              <a:t>. </a:t>
            </a:r>
            <a:endParaRPr lang="en-US" dirty="0" smtClean="0"/>
          </a:p>
          <a:p>
            <a:pPr marL="274320" indent="-274320" eaLnBrk="1" fontAlgn="auto" hangingPunct="1">
              <a:spcAft>
                <a:spcPts val="0"/>
              </a:spcAft>
              <a:buClr>
                <a:schemeClr val="accent3"/>
              </a:buClr>
              <a:buFont typeface="Wingdings 2"/>
              <a:buChar char=""/>
              <a:defRPr/>
            </a:pPr>
            <a:r>
              <a:rPr lang="vi-VN" dirty="0" smtClean="0"/>
              <a:t>La inspecţie membrul afectat are </a:t>
            </a:r>
            <a:r>
              <a:rPr lang="vi-VN" i="1" dirty="0" smtClean="0"/>
              <a:t>tegumentele palide </a:t>
            </a:r>
            <a:r>
              <a:rPr lang="vi-VN" dirty="0" smtClean="0"/>
              <a:t>şi</a:t>
            </a:r>
            <a:r>
              <a:rPr lang="vi-VN" i="1" dirty="0" smtClean="0"/>
              <a:t> reci</a:t>
            </a:r>
            <a:r>
              <a:rPr lang="vi-VN" dirty="0" smtClean="0"/>
              <a:t>, cadaverice (palpare comparativă a ambelor membre!). </a:t>
            </a:r>
            <a:endParaRPr lang="en-US" dirty="0" smtClean="0"/>
          </a:p>
          <a:p>
            <a:pPr marL="274320" indent="-274320" eaLnBrk="1" fontAlgn="auto" hangingPunct="1">
              <a:spcAft>
                <a:spcPts val="0"/>
              </a:spcAft>
              <a:buClr>
                <a:schemeClr val="accent3"/>
              </a:buClr>
              <a:buFont typeface="Wingdings 2"/>
              <a:buChar char=""/>
              <a:defRPr/>
            </a:pPr>
            <a:r>
              <a:rPr lang="vi-VN" dirty="0" smtClean="0"/>
              <a:t>Ulterior, apare </a:t>
            </a:r>
            <a:r>
              <a:rPr lang="vi-VN" i="1" dirty="0" smtClean="0"/>
              <a:t>cianoza</a:t>
            </a:r>
            <a:r>
              <a:rPr lang="vi-VN" dirty="0" smtClean="0"/>
              <a:t>, care evoluează spre </a:t>
            </a:r>
            <a:r>
              <a:rPr lang="vi-VN" i="1" dirty="0" smtClean="0"/>
              <a:t>gangrenă</a:t>
            </a:r>
            <a:r>
              <a:rPr lang="vi-VN" dirty="0" smtClean="0"/>
              <a:t>. La palpare, tegumentele sunt reci si uscate, iar ceea ce trebuie remarcat este faptul că între zona irigată şi cea ischemică, trecerea se face brusc (cald/rece). Cercetarea sensibilităţii sub toate aspectele ei (tactilă. termică, dureroasă), apare afectată, până la dispariţie</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611188" y="-171450"/>
            <a:ext cx="8229600" cy="1143000"/>
          </a:xfrm>
        </p:spPr>
        <p:txBody>
          <a:bodyPr/>
          <a:lstStyle/>
          <a:p>
            <a:pPr algn="ctr" eaLnBrk="1" hangingPunct="1"/>
            <a:r>
              <a:rPr lang="vi-VN" b="1" smtClean="0"/>
              <a:t>Evoluţie. Complicaţii.</a:t>
            </a:r>
            <a:endParaRPr lang="ru-RU" b="1" smtClean="0"/>
          </a:p>
        </p:txBody>
      </p:sp>
      <p:sp>
        <p:nvSpPr>
          <p:cNvPr id="18434" name="Содержимое 2"/>
          <p:cNvSpPr>
            <a:spLocks noGrp="1"/>
          </p:cNvSpPr>
          <p:nvPr>
            <p:ph idx="1"/>
          </p:nvPr>
        </p:nvSpPr>
        <p:spPr>
          <a:xfrm>
            <a:off x="395288" y="1052513"/>
            <a:ext cx="8229600" cy="4387850"/>
          </a:xfrm>
        </p:spPr>
        <p:txBody>
          <a:bodyPr/>
          <a:lstStyle/>
          <a:p>
            <a:pPr eaLnBrk="1" hangingPunct="1"/>
            <a:r>
              <a:rPr lang="vi-VN" i="1" smtClean="0"/>
              <a:t>Sindromul de ischemie acută arterială</a:t>
            </a:r>
            <a:r>
              <a:rPr lang="vi-VN" smtClean="0"/>
              <a:t> duce rapid la instalarea necrozei segmentului afectat. Atunci când sunt interesate vasele mari (mai ales aorta abdominală), decesul poate surveni rapid.</a:t>
            </a:r>
            <a:endParaRPr lang="ru-RU" smtClean="0"/>
          </a:p>
        </p:txBody>
      </p:sp>
      <p:pic>
        <p:nvPicPr>
          <p:cNvPr id="18435" name="Picture 4"/>
          <p:cNvPicPr>
            <a:picLocks noChangeAspect="1" noChangeArrowheads="1"/>
          </p:cNvPicPr>
          <p:nvPr/>
        </p:nvPicPr>
        <p:blipFill>
          <a:blip r:embed="rId2" cstate="print"/>
          <a:srcRect/>
          <a:stretch>
            <a:fillRect/>
          </a:stretch>
        </p:blipFill>
        <p:spPr bwMode="auto">
          <a:xfrm>
            <a:off x="3419475" y="2276475"/>
            <a:ext cx="5256213" cy="42354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468313" y="0"/>
            <a:ext cx="8229600" cy="765175"/>
          </a:xfrm>
        </p:spPr>
        <p:txBody>
          <a:bodyPr/>
          <a:lstStyle/>
          <a:p>
            <a:pPr algn="ctr" eaLnBrk="1" hangingPunct="1"/>
            <a:r>
              <a:rPr lang="vi-VN" sz="4500" b="1" smtClean="0"/>
              <a:t>Examene paraclinice</a:t>
            </a:r>
            <a:endParaRPr lang="ru-RU" sz="4500" b="1" smtClean="0"/>
          </a:p>
        </p:txBody>
      </p:sp>
      <p:sp>
        <p:nvSpPr>
          <p:cNvPr id="19458" name="Содержимое 2"/>
          <p:cNvSpPr>
            <a:spLocks noGrp="1"/>
          </p:cNvSpPr>
          <p:nvPr>
            <p:ph idx="1"/>
          </p:nvPr>
        </p:nvSpPr>
        <p:spPr>
          <a:xfrm>
            <a:off x="0" y="692150"/>
            <a:ext cx="9144000" cy="5632450"/>
          </a:xfrm>
        </p:spPr>
        <p:txBody>
          <a:bodyPr/>
          <a:lstStyle/>
          <a:p>
            <a:pPr eaLnBrk="1" hangingPunct="1">
              <a:lnSpc>
                <a:spcPct val="80000"/>
              </a:lnSpc>
            </a:pPr>
            <a:r>
              <a:rPr lang="vi-VN" sz="2000" smtClean="0"/>
              <a:t>1. </a:t>
            </a:r>
            <a:r>
              <a:rPr lang="vi-VN" sz="2000" b="1" smtClean="0"/>
              <a:t>Oscilometria. </a:t>
            </a:r>
            <a:r>
              <a:rPr lang="vi-VN" sz="2000" smtClean="0"/>
              <a:t>Indicii oscilometrici se vor măsura comparativ, la ambele membre, pornind din treimea superioară a coapsei, apoi, cea mijlocie şi cea inferioară. La fel se va proceda şi la gambă. </a:t>
            </a:r>
            <a:endParaRPr lang="en-US" sz="2000" smtClean="0"/>
          </a:p>
          <a:p>
            <a:pPr eaLnBrk="1" hangingPunct="1">
              <a:lnSpc>
                <a:spcPct val="80000"/>
              </a:lnSpc>
            </a:pPr>
            <a:r>
              <a:rPr lang="vi-VN" sz="2000" smtClean="0"/>
              <a:t>2. </a:t>
            </a:r>
            <a:r>
              <a:rPr lang="vi-VN" sz="2000" b="1" smtClean="0"/>
              <a:t>Pletismografia. </a:t>
            </a:r>
            <a:r>
              <a:rPr lang="vi-VN" sz="2000" smtClean="0"/>
              <a:t>(înregistrarea vibraţiilor cardiace induse la nivelul membrelor) a devenit în ultima perioadă o explorare perimată, se mai utilizează în prezent doar pentru determinarea presiunii arteriale segmentare la nivelul membrelor).</a:t>
            </a:r>
            <a:endParaRPr lang="en-US" sz="2000" smtClean="0"/>
          </a:p>
          <a:p>
            <a:pPr eaLnBrk="1" hangingPunct="1">
              <a:lnSpc>
                <a:spcPct val="80000"/>
              </a:lnSpc>
            </a:pPr>
            <a:r>
              <a:rPr lang="vi-VN" sz="2000" smtClean="0"/>
              <a:t>3. </a:t>
            </a:r>
            <a:r>
              <a:rPr lang="vi-VN" sz="2000" b="1" smtClean="0"/>
              <a:t>Ultrasonografia. </a:t>
            </a:r>
            <a:r>
              <a:rPr lang="vi-VN" sz="2000" smtClean="0"/>
              <a:t>Este o metodă ecografică realizată prin diverse tehnici: transesofagiană,transtoracică, sau Doppler. Ultima este şi cea mai utilizată în prezent, fiind o metodă comodă, neinvazivă, care detectează variaţiile de frecvenţă determinate de elementele figurate în mişcare ale sângelui în artere. Există numeroase metode de explorare în sistem Doppler, fiecare venind să aducă îmbunătăţiri metodei standard. Important de reţinut este faptul că metoda este neinvazivă, comodă pentru pacient şi aduce date suficient de exacte privind sediul obstacolului.</a:t>
            </a:r>
            <a:endParaRPr lang="en-US" sz="2000" smtClean="0"/>
          </a:p>
          <a:p>
            <a:pPr eaLnBrk="1" hangingPunct="1">
              <a:lnSpc>
                <a:spcPct val="80000"/>
              </a:lnSpc>
            </a:pPr>
            <a:r>
              <a:rPr lang="vi-VN" sz="2000" smtClean="0"/>
              <a:t> 4. </a:t>
            </a:r>
            <a:r>
              <a:rPr lang="vi-VN" sz="2000" b="1" smtClean="0"/>
              <a:t>Tomografia computerizată </a:t>
            </a:r>
            <a:r>
              <a:rPr lang="vi-VN" sz="2000" smtClean="0"/>
              <a:t>este utilizată în special pentru evidenţierea obstrucţiilor vaselor mari.</a:t>
            </a:r>
            <a:endParaRPr lang="en-US" sz="2000" smtClean="0"/>
          </a:p>
          <a:p>
            <a:pPr eaLnBrk="1" hangingPunct="1">
              <a:lnSpc>
                <a:spcPct val="80000"/>
              </a:lnSpc>
            </a:pPr>
            <a:r>
              <a:rPr lang="vi-VN" sz="2000" smtClean="0"/>
              <a:t> 5. </a:t>
            </a:r>
            <a:r>
              <a:rPr lang="vi-VN" sz="2000" b="1" smtClean="0"/>
              <a:t>Rezonanţa magnetică nucleară (RMN) </a:t>
            </a:r>
            <a:r>
              <a:rPr lang="vi-VN" sz="2000" smtClean="0"/>
              <a:t>este investigaţia cea mai fidelă, însă costul ridicat al acestei investigaţii o face inaccesibilă pentru multe centre medicale.</a:t>
            </a:r>
            <a:endParaRPr lang="ru-RU"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250825" y="115888"/>
            <a:ext cx="8229600" cy="792162"/>
          </a:xfrm>
        </p:spPr>
        <p:txBody>
          <a:bodyPr/>
          <a:lstStyle/>
          <a:p>
            <a:pPr algn="ctr" eaLnBrk="1" hangingPunct="1"/>
            <a:r>
              <a:rPr lang="vi-VN" sz="4900" b="1" smtClean="0"/>
              <a:t>Tratament</a:t>
            </a:r>
            <a:r>
              <a:rPr lang="vi-VN" sz="4900" smtClean="0"/>
              <a:t>.</a:t>
            </a:r>
            <a:endParaRPr lang="ru-RU" sz="4900" smtClean="0"/>
          </a:p>
        </p:txBody>
      </p:sp>
      <p:sp>
        <p:nvSpPr>
          <p:cNvPr id="20482" name="Содержимое 2"/>
          <p:cNvSpPr>
            <a:spLocks noGrp="1"/>
          </p:cNvSpPr>
          <p:nvPr>
            <p:ph idx="1"/>
          </p:nvPr>
        </p:nvSpPr>
        <p:spPr>
          <a:xfrm>
            <a:off x="107950" y="836613"/>
            <a:ext cx="8856663" cy="5688012"/>
          </a:xfrm>
        </p:spPr>
        <p:txBody>
          <a:bodyPr/>
          <a:lstStyle/>
          <a:p>
            <a:pPr eaLnBrk="1" hangingPunct="1"/>
            <a:r>
              <a:rPr lang="vi-VN" sz="2400" smtClean="0"/>
              <a:t>Ischemia acută arterială este o mare urgenţă. </a:t>
            </a:r>
            <a:endParaRPr lang="en-US" sz="2400" smtClean="0"/>
          </a:p>
          <a:p>
            <a:pPr eaLnBrk="1" hangingPunct="1"/>
            <a:r>
              <a:rPr lang="vi-VN" sz="2400" smtClean="0"/>
              <a:t>Tratamentul trebuie instituit în primele ore pentru a salva teritoriul ischemiat. In obstrucţiile arterelor mici şi mijlocii se poate încerca un tratament dilatator vascular pentru a favoriza progresia trombilor. </a:t>
            </a:r>
            <a:endParaRPr lang="en-US" sz="2400" smtClean="0"/>
          </a:p>
          <a:p>
            <a:pPr eaLnBrk="1" hangingPunct="1"/>
            <a:r>
              <a:rPr lang="vi-VN" sz="2400" smtClean="0"/>
              <a:t>Concomitent se administrează în perfuzie locală preparate pe bază de kinaze (</a:t>
            </a:r>
            <a:r>
              <a:rPr lang="vi-VN" sz="2400" i="1" smtClean="0"/>
              <a:t>streptokinază, urokinază</a:t>
            </a:r>
            <a:r>
              <a:rPr lang="vi-VN" sz="2400" smtClean="0"/>
              <a:t>) care au rolul de a dizolva trombii. </a:t>
            </a:r>
            <a:endParaRPr lang="en-US" sz="2400" smtClean="0"/>
          </a:p>
          <a:p>
            <a:pPr eaLnBrk="1" hangingPunct="1"/>
            <a:r>
              <a:rPr lang="vi-VN" sz="2400" smtClean="0"/>
              <a:t>Heparinoterapia are un rol adjuvant, dar mai ales profilactic la pacienţii cu risc trombotic. </a:t>
            </a:r>
            <a:endParaRPr lang="en-US" sz="2400" smtClean="0"/>
          </a:p>
          <a:p>
            <a:pPr eaLnBrk="1" hangingPunct="1"/>
            <a:r>
              <a:rPr lang="vi-VN" sz="2400" smtClean="0"/>
              <a:t>Tratamentul chirurgical constă în dezobstrucţie arterială </a:t>
            </a:r>
            <a:r>
              <a:rPr lang="en-US" sz="2400" smtClean="0">
                <a:latin typeface="Times New Roman" pitchFamily="18" charset="0"/>
              </a:rPr>
              <a:t>.</a:t>
            </a:r>
            <a:r>
              <a:rPr lang="vi-VN" sz="2400" smtClean="0"/>
              <a:t> Important este ca tratamentul să fie realizat cât mai precoce, în primele 8-10 ore de la debut, cât timp ţesuturile sunt încă viabile.</a:t>
            </a:r>
            <a:endParaRPr lang="ru-RU"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611188" y="692150"/>
            <a:ext cx="8229600" cy="1081088"/>
          </a:xfrm>
        </p:spPr>
        <p:txBody>
          <a:bodyPr/>
          <a:lstStyle/>
          <a:p>
            <a:pPr algn="ctr" eaLnBrk="1" hangingPunct="1"/>
            <a:r>
              <a:rPr lang="ro-RO" sz="3600" b="1" smtClean="0"/>
              <a:t>2</a:t>
            </a:r>
            <a:r>
              <a:rPr lang="ro-RO" sz="3600" b="1" smtClean="0">
                <a:solidFill>
                  <a:srgbClr val="996303"/>
                </a:solidFill>
              </a:rPr>
              <a:t>. SINDROMUL DE ISCHEMIE ARTERIALĂ CRONICĂ</a:t>
            </a:r>
            <a:endParaRPr lang="ru-RU" sz="3600" smtClean="0">
              <a:solidFill>
                <a:srgbClr val="996303"/>
              </a:solidFill>
            </a:endParaRPr>
          </a:p>
        </p:txBody>
      </p:sp>
      <p:sp>
        <p:nvSpPr>
          <p:cNvPr id="21506" name="Содержимое 2"/>
          <p:cNvSpPr>
            <a:spLocks noGrp="1"/>
          </p:cNvSpPr>
          <p:nvPr>
            <p:ph idx="1"/>
          </p:nvPr>
        </p:nvSpPr>
        <p:spPr>
          <a:xfrm>
            <a:off x="457200" y="1935163"/>
            <a:ext cx="4762500" cy="4922837"/>
          </a:xfrm>
        </p:spPr>
        <p:txBody>
          <a:bodyPr/>
          <a:lstStyle/>
          <a:p>
            <a:pPr eaLnBrk="1" hangingPunct="1">
              <a:lnSpc>
                <a:spcPct val="90000"/>
              </a:lnSpc>
              <a:buFont typeface="Wingdings 2" pitchFamily="18" charset="2"/>
              <a:buNone/>
            </a:pPr>
            <a:r>
              <a:rPr lang="vi-VN" sz="1800" i="1" smtClean="0"/>
              <a:t>Sindromul de obstrucţie arterială cronică</a:t>
            </a:r>
            <a:r>
              <a:rPr lang="vi-VN" sz="1800" smtClean="0"/>
              <a:t> include un grup de afecţiuni cunoscute uzual sub numele de </a:t>
            </a:r>
            <a:r>
              <a:rPr lang="vi-VN" sz="1800" i="1" smtClean="0"/>
              <a:t>arterite</a:t>
            </a:r>
            <a:r>
              <a:rPr lang="vi-VN" sz="1800" smtClean="0"/>
              <a:t>. Această denumire este improprie, întrucât se referă la un grup de afecţiuni mult mai larg, care include: </a:t>
            </a:r>
            <a:endParaRPr lang="en-US" sz="1800" smtClean="0">
              <a:latin typeface="Times New Roman" pitchFamily="18" charset="0"/>
            </a:endParaRPr>
          </a:p>
          <a:p>
            <a:pPr eaLnBrk="1" hangingPunct="1">
              <a:lnSpc>
                <a:spcPct val="90000"/>
              </a:lnSpc>
              <a:buFont typeface="Wingdings 2" pitchFamily="18" charset="2"/>
              <a:buNone/>
            </a:pPr>
            <a:endParaRPr lang="en-US" sz="1800" smtClean="0"/>
          </a:p>
          <a:p>
            <a:pPr eaLnBrk="1" hangingPunct="1">
              <a:lnSpc>
                <a:spcPct val="90000"/>
              </a:lnSpc>
              <a:buFont typeface="Wingdings 2" pitchFamily="18" charset="2"/>
              <a:buNone/>
            </a:pPr>
            <a:r>
              <a:rPr lang="vi-VN" sz="1800" u="sng" smtClean="0"/>
              <a:t>Arterite inflamatorii nespecifice</a:t>
            </a:r>
            <a:r>
              <a:rPr lang="vi-VN" sz="1800" smtClean="0"/>
              <a:t> (bacteriene, fungice) </a:t>
            </a:r>
            <a:endParaRPr lang="en-US" sz="1800" smtClean="0">
              <a:latin typeface="Times New Roman" pitchFamily="18" charset="0"/>
            </a:endParaRPr>
          </a:p>
          <a:p>
            <a:pPr eaLnBrk="1" hangingPunct="1">
              <a:lnSpc>
                <a:spcPct val="90000"/>
              </a:lnSpc>
              <a:buFont typeface="Wingdings 2" pitchFamily="18" charset="2"/>
              <a:buNone/>
            </a:pPr>
            <a:endParaRPr lang="en-US" sz="1800" smtClean="0"/>
          </a:p>
          <a:p>
            <a:pPr eaLnBrk="1" hangingPunct="1">
              <a:lnSpc>
                <a:spcPct val="90000"/>
              </a:lnSpc>
              <a:buFont typeface="Wingdings 2" pitchFamily="18" charset="2"/>
              <a:buNone/>
            </a:pPr>
            <a:r>
              <a:rPr lang="vi-VN" sz="1800" smtClean="0"/>
              <a:t> </a:t>
            </a:r>
            <a:r>
              <a:rPr lang="vi-VN" sz="1800" u="sng" smtClean="0"/>
              <a:t>Arterite inflamatorii specifice</a:t>
            </a:r>
            <a:r>
              <a:rPr lang="vi-VN" sz="1800" smtClean="0"/>
              <a:t> (TBC, sifilis)</a:t>
            </a:r>
            <a:endParaRPr lang="en-US" sz="1800" smtClean="0">
              <a:latin typeface="Times New Roman" pitchFamily="18" charset="0"/>
            </a:endParaRPr>
          </a:p>
          <a:p>
            <a:pPr eaLnBrk="1" hangingPunct="1">
              <a:lnSpc>
                <a:spcPct val="90000"/>
              </a:lnSpc>
              <a:buFont typeface="Wingdings 2" pitchFamily="18" charset="2"/>
              <a:buNone/>
            </a:pPr>
            <a:r>
              <a:rPr lang="vi-VN" sz="1800" smtClean="0"/>
              <a:t> </a:t>
            </a:r>
            <a:endParaRPr lang="en-US" sz="1800" smtClean="0"/>
          </a:p>
          <a:p>
            <a:pPr eaLnBrk="1" hangingPunct="1">
              <a:lnSpc>
                <a:spcPct val="90000"/>
              </a:lnSpc>
              <a:buFont typeface="Wingdings 2" pitchFamily="18" charset="2"/>
              <a:buNone/>
            </a:pPr>
            <a:r>
              <a:rPr lang="vi-VN" sz="1800" smtClean="0"/>
              <a:t> </a:t>
            </a:r>
            <a:r>
              <a:rPr lang="vi-VN" sz="1800" u="sng" smtClean="0"/>
              <a:t>Arteriopatii obliterante aterosclerotice</a:t>
            </a:r>
            <a:r>
              <a:rPr lang="vi-VN" sz="1800" smtClean="0"/>
              <a:t> (arterita senilă, arterita juvenilă, arterita diabeticului) </a:t>
            </a:r>
            <a:endParaRPr lang="en-US" sz="1800" smtClean="0"/>
          </a:p>
          <a:p>
            <a:pPr eaLnBrk="1" hangingPunct="1">
              <a:lnSpc>
                <a:spcPct val="90000"/>
              </a:lnSpc>
            </a:pPr>
            <a:endParaRPr lang="ru-RU" sz="1800" smtClean="0"/>
          </a:p>
        </p:txBody>
      </p:sp>
      <p:pic>
        <p:nvPicPr>
          <p:cNvPr id="21507" name="Picture 4"/>
          <p:cNvPicPr>
            <a:picLocks noChangeAspect="1" noChangeArrowheads="1"/>
          </p:cNvPicPr>
          <p:nvPr/>
        </p:nvPicPr>
        <p:blipFill>
          <a:blip r:embed="rId2" cstate="print"/>
          <a:srcRect/>
          <a:stretch>
            <a:fillRect/>
          </a:stretch>
        </p:blipFill>
        <p:spPr bwMode="auto">
          <a:xfrm>
            <a:off x="5364163" y="2924175"/>
            <a:ext cx="3362325" cy="23145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269</TotalTime>
  <Words>1814</Words>
  <Application>Microsoft Office PowerPoint</Application>
  <PresentationFormat>Экран (4:3)</PresentationFormat>
  <Paragraphs>187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Поток</vt:lpstr>
      <vt:lpstr>Слайд 1</vt:lpstr>
      <vt:lpstr>Cuprins:</vt:lpstr>
      <vt:lpstr>I. SINDROMUL DE ISCHEMIE ARTERIALĂ ACUTĂ</vt:lpstr>
      <vt:lpstr>Etiologie.</vt:lpstr>
      <vt:lpstr>Simptomatologie.</vt:lpstr>
      <vt:lpstr>Evoluţie. Complicaţii.</vt:lpstr>
      <vt:lpstr>Examene paraclinice</vt:lpstr>
      <vt:lpstr>Tratament.</vt:lpstr>
      <vt:lpstr>2. SINDROMUL DE ISCHEMIE ARTERIALĂ CRONICĂ</vt:lpstr>
      <vt:lpstr>Tabloul clinic</vt:lpstr>
      <vt:lpstr>Diagnosticul stadial</vt:lpstr>
      <vt:lpstr>Tratament.</vt:lpstr>
      <vt:lpstr>III.Tromboza venoasă profundă</vt:lpstr>
      <vt:lpstr>Factorii de risc</vt:lpstr>
      <vt:lpstr>Tabloul clinic</vt:lpstr>
      <vt:lpstr>Слайд 16</vt:lpstr>
      <vt:lpstr>Investigatii:</vt:lpstr>
      <vt:lpstr>Tratament:</vt:lpstr>
      <vt:lpstr>Complicatii:</vt:lpstr>
      <vt:lpstr>III.Tromboflebita superficială: </vt:lpstr>
      <vt:lpstr>Cauze.Factorii de risc.Simtome</vt:lpstr>
      <vt:lpstr>Complicatii:</vt:lpstr>
      <vt:lpstr>Tratamet:</vt:lpstr>
      <vt:lpstr>Profilaxia:</vt:lpstr>
      <vt:lpstr>VI. Sindromul posttrombotic</vt:lpstr>
      <vt:lpstr>Cauze:</vt:lpstr>
      <vt:lpstr>Tratament </vt:lpstr>
      <vt:lpstr>V. Varicele</vt:lpstr>
      <vt:lpstr>Factori predispozanti</vt:lpstr>
      <vt:lpstr>Simptome </vt:lpstr>
      <vt:lpstr>Tratamentul şi prevenţia venelor varicoase</vt:lpstr>
      <vt:lpstr>Profilaxia </vt:lpstr>
      <vt:lpstr>Complicatii</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c:title>
  <dc:creator>Bio1</dc:creator>
  <cp:lastModifiedBy>galina.buta@outlook.com</cp:lastModifiedBy>
  <cp:revision>14</cp:revision>
  <dcterms:created xsi:type="dcterms:W3CDTF">2018-12-06T10:20:28Z</dcterms:created>
  <dcterms:modified xsi:type="dcterms:W3CDTF">2021-11-02T20:08:25Z</dcterms:modified>
</cp:coreProperties>
</file>