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sldIdLst>
    <p:sldId id="256" r:id="rId2"/>
    <p:sldId id="257" r:id="rId3"/>
    <p:sldId id="258" r:id="rId4"/>
    <p:sldId id="259" r:id="rId5"/>
    <p:sldId id="260" r:id="rId6"/>
    <p:sldId id="261" r:id="rId7"/>
    <p:sldId id="262" r:id="rId8"/>
    <p:sldId id="264" r:id="rId9"/>
    <p:sldId id="265" r:id="rId10"/>
    <p:sldId id="266" r:id="rId11"/>
    <p:sldId id="267" r:id="rId12"/>
    <p:sldId id="280" r:id="rId13"/>
    <p:sldId id="268" r:id="rId14"/>
    <p:sldId id="269" r:id="rId15"/>
    <p:sldId id="270" r:id="rId16"/>
    <p:sldId id="271" r:id="rId17"/>
    <p:sldId id="272" r:id="rId18"/>
    <p:sldId id="273" r:id="rId19"/>
    <p:sldId id="274" r:id="rId20"/>
    <p:sldId id="278" r:id="rId21"/>
    <p:sldId id="275" r:id="rId22"/>
    <p:sldId id="281" r:id="rId23"/>
    <p:sldId id="279" r:id="rId24"/>
    <p:sldId id="276"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732" y="-6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7C0DF060-E52F-4FAF-A1B9-1ECFAE9C38F8}" type="datetimeFigureOut">
              <a:rPr lang="en-US" smtClean="0"/>
              <a:pPr/>
              <a:t>11/2/2021</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69559D8C-F0C2-4378-B0DB-2CC3D11D9741}" type="slidenum">
              <a:rPr lang="en-US" smtClean="0"/>
              <a:pPr/>
              <a:t>‹#›</a:t>
            </a:fld>
            <a:endParaRPr lang="en-US"/>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537936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0DF060-E52F-4FAF-A1B9-1ECFAE9C38F8}" type="datetimeFigureOut">
              <a:rPr lang="en-US" smtClean="0"/>
              <a:pPr/>
              <a:t>11/2/2021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559D8C-F0C2-4378-B0DB-2CC3D11D9741}" type="slidenum">
              <a:rPr lang="en-US" smtClean="0"/>
              <a:pPr/>
              <a:t>‹#›</a:t>
            </a:fld>
            <a:endParaRPr lang="en-US"/>
          </a:p>
        </p:txBody>
      </p:sp>
    </p:spTree>
    <p:extLst>
      <p:ext uri="{BB962C8B-B14F-4D97-AF65-F5344CB8AC3E}">
        <p14:creationId xmlns:p14="http://schemas.microsoft.com/office/powerpoint/2010/main" xmlns="" val="41884383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0DF060-E52F-4FAF-A1B9-1ECFAE9C38F8}" type="datetimeFigureOut">
              <a:rPr lang="en-US" smtClean="0"/>
              <a:pPr/>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559D8C-F0C2-4378-B0DB-2CC3D11D9741}" type="slidenum">
              <a:rPr lang="en-US" smtClean="0"/>
              <a:pPr/>
              <a:t>‹#›</a:t>
            </a:fld>
            <a:endParaRPr lang="en-US"/>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7968047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0DF060-E52F-4FAF-A1B9-1ECFAE9C38F8}" type="datetimeFigureOut">
              <a:rPr lang="en-US" smtClean="0"/>
              <a:pPr/>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559D8C-F0C2-4378-B0DB-2CC3D11D9741}" type="slidenum">
              <a:rPr lang="en-US" smtClean="0"/>
              <a:pPr/>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5067518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0DF060-E52F-4FAF-A1B9-1ECFAE9C38F8}" type="datetimeFigureOut">
              <a:rPr lang="en-US" smtClean="0"/>
              <a:pPr/>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559D8C-F0C2-4378-B0DB-2CC3D11D9741}" type="slidenum">
              <a:rPr lang="en-US" smtClean="0"/>
              <a:pPr/>
              <a:t>‹#›</a:t>
            </a:fld>
            <a:endParaRPr lang="en-US"/>
          </a:p>
        </p:txBody>
      </p:sp>
    </p:spTree>
    <p:extLst>
      <p:ext uri="{BB962C8B-B14F-4D97-AF65-F5344CB8AC3E}">
        <p14:creationId xmlns:p14="http://schemas.microsoft.com/office/powerpoint/2010/main" xmlns="" val="30823535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0DF060-E52F-4FAF-A1B9-1ECFAE9C38F8}" type="datetimeFigureOut">
              <a:rPr lang="en-US" smtClean="0"/>
              <a:pPr/>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559D8C-F0C2-4378-B0DB-2CC3D11D9741}" type="slidenum">
              <a:rPr lang="en-US" smtClean="0"/>
              <a:pPr/>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654505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0DF060-E52F-4FAF-A1B9-1ECFAE9C38F8}" type="datetimeFigureOut">
              <a:rPr lang="en-US" smtClean="0"/>
              <a:pPr/>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559D8C-F0C2-4378-B0DB-2CC3D11D9741}" type="slidenum">
              <a:rPr lang="en-US" smtClean="0"/>
              <a:pPr/>
              <a:t>‹#›</a:t>
            </a:fld>
            <a:endParaRPr lang="en-US"/>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850598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C0DF060-E52F-4FAF-A1B9-1ECFAE9C38F8}" type="datetimeFigureOut">
              <a:rPr lang="en-US" smtClean="0"/>
              <a:pPr/>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559D8C-F0C2-4378-B0DB-2CC3D11D9741}" type="slidenum">
              <a:rPr lang="en-US" smtClean="0"/>
              <a:pPr/>
              <a:t>‹#›</a:t>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667223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C0DF060-E52F-4FAF-A1B9-1ECFAE9C38F8}" type="datetimeFigureOut">
              <a:rPr lang="en-US" smtClean="0"/>
              <a:pPr/>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559D8C-F0C2-4378-B0DB-2CC3D11D9741}" type="slidenum">
              <a:rPr lang="en-US" smtClean="0"/>
              <a:pPr/>
              <a:t>‹#›</a:t>
            </a:fld>
            <a:endParaRPr lang="en-US"/>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83985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C0DF060-E52F-4FAF-A1B9-1ECFAE9C38F8}" type="datetimeFigureOut">
              <a:rPr lang="en-US" smtClean="0"/>
              <a:pPr/>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559D8C-F0C2-4378-B0DB-2CC3D11D9741}" type="slidenum">
              <a:rPr lang="en-US" smtClean="0"/>
              <a:pPr/>
              <a:t>‹#›</a:t>
            </a:fld>
            <a:endParaRPr lang="en-US"/>
          </a:p>
        </p:txBody>
      </p:sp>
    </p:spTree>
    <p:extLst>
      <p:ext uri="{BB962C8B-B14F-4D97-AF65-F5344CB8AC3E}">
        <p14:creationId xmlns:p14="http://schemas.microsoft.com/office/powerpoint/2010/main" xmlns="" val="3134059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0DF060-E52F-4FAF-A1B9-1ECFAE9C38F8}" type="datetimeFigureOut">
              <a:rPr lang="en-US" smtClean="0"/>
              <a:pPr/>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559D8C-F0C2-4378-B0DB-2CC3D11D9741}" type="slidenum">
              <a:rPr lang="en-US" smtClean="0"/>
              <a:pPr/>
              <a:t>‹#›</a:t>
            </a:fld>
            <a:endParaRPr lang="en-US"/>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7305069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C0DF060-E52F-4FAF-A1B9-1ECFAE9C38F8}" type="datetimeFigureOut">
              <a:rPr lang="en-US" smtClean="0"/>
              <a:pPr/>
              <a:t>11/2/2021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559D8C-F0C2-4378-B0DB-2CC3D11D9741}" type="slidenum">
              <a:rPr lang="en-US" smtClean="0"/>
              <a:pPr/>
              <a:t>‹#›</a:t>
            </a:fld>
            <a:endParaRPr lang="en-US"/>
          </a:p>
        </p:txBody>
      </p:sp>
    </p:spTree>
    <p:extLst>
      <p:ext uri="{BB962C8B-B14F-4D97-AF65-F5344CB8AC3E}">
        <p14:creationId xmlns:p14="http://schemas.microsoft.com/office/powerpoint/2010/main" xmlns="" val="3796809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C0DF060-E52F-4FAF-A1B9-1ECFAE9C38F8}" type="datetimeFigureOut">
              <a:rPr lang="en-US" smtClean="0"/>
              <a:pPr/>
              <a:t>11/2/2021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559D8C-F0C2-4378-B0DB-2CC3D11D9741}" type="slidenum">
              <a:rPr lang="en-US" smtClean="0"/>
              <a:pPr/>
              <a:t>‹#›</a:t>
            </a:fld>
            <a:endParaRPr lang="en-US"/>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34001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C0DF060-E52F-4FAF-A1B9-1ECFAE9C38F8}" type="datetimeFigureOut">
              <a:rPr lang="en-US" smtClean="0"/>
              <a:pPr/>
              <a:t>11/2/2021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559D8C-F0C2-4378-B0DB-2CC3D11D9741}" type="slidenum">
              <a:rPr lang="en-US" smtClean="0"/>
              <a:pPr/>
              <a:t>‹#›</a:t>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11233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0DF060-E52F-4FAF-A1B9-1ECFAE9C38F8}" type="datetimeFigureOut">
              <a:rPr lang="en-US" smtClean="0"/>
              <a:pPr/>
              <a:t>11/2/2021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559D8C-F0C2-4378-B0DB-2CC3D11D9741}" type="slidenum">
              <a:rPr lang="en-US" smtClean="0"/>
              <a:pPr/>
              <a:t>‹#›</a:t>
            </a:fld>
            <a:endParaRPr lang="en-US"/>
          </a:p>
        </p:txBody>
      </p:sp>
    </p:spTree>
    <p:extLst>
      <p:ext uri="{BB962C8B-B14F-4D97-AF65-F5344CB8AC3E}">
        <p14:creationId xmlns:p14="http://schemas.microsoft.com/office/powerpoint/2010/main" xmlns="" val="1938093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0DF060-E52F-4FAF-A1B9-1ECFAE9C38F8}" type="datetimeFigureOut">
              <a:rPr lang="en-US" smtClean="0"/>
              <a:pPr/>
              <a:t>11/2/2021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559D8C-F0C2-4378-B0DB-2CC3D11D9741}" type="slidenum">
              <a:rPr lang="en-US" smtClean="0"/>
              <a:pPr/>
              <a:t>‹#›</a:t>
            </a:fld>
            <a:endParaRPr lang="en-US"/>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4184575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0DF060-E52F-4FAF-A1B9-1ECFAE9C38F8}" type="datetimeFigureOut">
              <a:rPr lang="en-US" smtClean="0"/>
              <a:pPr/>
              <a:t>11/2/2021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559D8C-F0C2-4378-B0DB-2CC3D11D9741}" type="slidenum">
              <a:rPr lang="en-US" smtClean="0"/>
              <a:pPr/>
              <a:t>‹#›</a:t>
            </a:fld>
            <a:endParaRPr lang="en-US"/>
          </a:p>
        </p:txBody>
      </p:sp>
    </p:spTree>
    <p:extLst>
      <p:ext uri="{BB962C8B-B14F-4D97-AF65-F5344CB8AC3E}">
        <p14:creationId xmlns:p14="http://schemas.microsoft.com/office/powerpoint/2010/main" xmlns="" val="1785745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cstate="print">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C0DF060-E52F-4FAF-A1B9-1ECFAE9C38F8}" type="datetimeFigureOut">
              <a:rPr lang="en-US" smtClean="0"/>
              <a:pPr/>
              <a:t>11/2/2021</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9559D8C-F0C2-4378-B0DB-2CC3D11D9741}" type="slidenum">
              <a:rPr lang="en-US" smtClean="0"/>
              <a:pPr/>
              <a:t>‹#›</a:t>
            </a:fld>
            <a:endParaRPr lang="en-US"/>
          </a:p>
        </p:txBody>
      </p:sp>
    </p:spTree>
    <p:extLst>
      <p:ext uri="{BB962C8B-B14F-4D97-AF65-F5344CB8AC3E}">
        <p14:creationId xmlns:p14="http://schemas.microsoft.com/office/powerpoint/2010/main" xmlns="" val="2932554919"/>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ncbi.nlm.nih.gov/books/NBK553107/" TargetMode="External"/><Relationship Id="rId2" Type="http://schemas.openxmlformats.org/officeDocument/2006/relationships/hyperlink" Target="https://www.health.harvard.edu/pain/bedsores-decubitus-ulcers-a-to-z" TargetMode="External"/><Relationship Id="rId1" Type="http://schemas.openxmlformats.org/officeDocument/2006/relationships/slideLayout" Target="../slideLayouts/slideLayout2.xml"/><Relationship Id="rId4" Type="http://schemas.openxmlformats.org/officeDocument/2006/relationships/hyperlink" Target="https://www.mayoclinic.org/diseases-conditions/bed-sores/symptoms-causes/syc-20355893"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a:t>Tratamentul</a:t>
            </a:r>
            <a:r>
              <a:rPr lang="en-US" dirty="0"/>
              <a:t> </a:t>
            </a:r>
            <a:r>
              <a:rPr lang="en-US" dirty="0" err="1"/>
              <a:t>și</a:t>
            </a:r>
            <a:r>
              <a:rPr lang="en-US" dirty="0"/>
              <a:t> </a:t>
            </a:r>
            <a:r>
              <a:rPr lang="en-US" dirty="0" err="1"/>
              <a:t>profilaxia</a:t>
            </a:r>
            <a:r>
              <a:rPr lang="en-US" dirty="0"/>
              <a:t> </a:t>
            </a:r>
            <a:r>
              <a:rPr lang="en-US" dirty="0" err="1"/>
              <a:t>ulcerelor</a:t>
            </a:r>
            <a:r>
              <a:rPr lang="en-US" dirty="0"/>
              <a:t> de </a:t>
            </a:r>
            <a:r>
              <a:rPr lang="en-US" dirty="0" err="1" smtClean="0"/>
              <a:t>presiune</a:t>
            </a:r>
            <a:r>
              <a:rPr lang="ro-MO" dirty="0" smtClean="0"/>
              <a:t/>
            </a:r>
            <a:br>
              <a:rPr lang="ro-MO" dirty="0" smtClean="0"/>
            </a:br>
            <a:r>
              <a:rPr lang="ro-MO" dirty="0" smtClean="0"/>
              <a:t>escarii</a:t>
            </a:r>
            <a:endParaRPr lang="en-US" dirty="0"/>
          </a:p>
        </p:txBody>
      </p:sp>
      <p:sp>
        <p:nvSpPr>
          <p:cNvPr id="4" name="Подзаголовок 3"/>
          <p:cNvSpPr>
            <a:spLocks noGrp="1"/>
          </p:cNvSpPr>
          <p:nvPr>
            <p:ph type="subTitle" idx="1"/>
          </p:nvPr>
        </p:nvSpPr>
        <p:spPr/>
        <p:txBody>
          <a:bodyPr/>
          <a:lstStyle/>
          <a:p>
            <a:endParaRPr lang="ru-RU"/>
          </a:p>
        </p:txBody>
      </p:sp>
    </p:spTree>
    <p:extLst>
      <p:ext uri="{BB962C8B-B14F-4D97-AF65-F5344CB8AC3E}">
        <p14:creationId xmlns:p14="http://schemas.microsoft.com/office/powerpoint/2010/main" xmlns="" val="994848017"/>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632216" y="4673638"/>
            <a:ext cx="9055173" cy="2184362"/>
          </a:xfrm>
          <a:prstGeom prst="rect">
            <a:avLst/>
          </a:prstGeom>
        </p:spPr>
      </p:pic>
      <p:sp>
        <p:nvSpPr>
          <p:cNvPr id="2" name="Title 1"/>
          <p:cNvSpPr>
            <a:spLocks noGrp="1"/>
          </p:cNvSpPr>
          <p:nvPr>
            <p:ph type="title"/>
          </p:nvPr>
        </p:nvSpPr>
        <p:spPr>
          <a:xfrm>
            <a:off x="1295399" y="77974"/>
            <a:ext cx="9601196" cy="1303867"/>
          </a:xfrm>
        </p:spPr>
        <p:txBody>
          <a:bodyPr/>
          <a:lstStyle/>
          <a:p>
            <a:r>
              <a:rPr lang="ro-MD" dirty="0" smtClean="0"/>
              <a:t>Stadializarea </a:t>
            </a:r>
            <a:endParaRPr lang="en-US" dirty="0"/>
          </a:p>
        </p:txBody>
      </p:sp>
      <p:sp>
        <p:nvSpPr>
          <p:cNvPr id="3" name="Content Placeholder 2"/>
          <p:cNvSpPr>
            <a:spLocks noGrp="1"/>
          </p:cNvSpPr>
          <p:nvPr>
            <p:ph idx="1"/>
          </p:nvPr>
        </p:nvSpPr>
        <p:spPr>
          <a:xfrm>
            <a:off x="1295399" y="1058047"/>
            <a:ext cx="9728809" cy="4113169"/>
          </a:xfrm>
        </p:spPr>
        <p:txBody>
          <a:bodyPr>
            <a:normAutofit fontScale="92500" lnSpcReduction="20000"/>
          </a:bodyPr>
          <a:lstStyle/>
          <a:p>
            <a:r>
              <a:rPr lang="en-US" dirty="0" err="1"/>
              <a:t>Există</a:t>
            </a:r>
            <a:r>
              <a:rPr lang="en-US" dirty="0"/>
              <a:t> </a:t>
            </a:r>
            <a:r>
              <a:rPr lang="en-US" dirty="0" err="1"/>
              <a:t>multe</a:t>
            </a:r>
            <a:r>
              <a:rPr lang="en-US" dirty="0"/>
              <a:t> </a:t>
            </a:r>
            <a:r>
              <a:rPr lang="en-US" dirty="0" err="1"/>
              <a:t>modalități</a:t>
            </a:r>
            <a:r>
              <a:rPr lang="en-US" dirty="0"/>
              <a:t> </a:t>
            </a:r>
            <a:r>
              <a:rPr lang="en-US" dirty="0" err="1"/>
              <a:t>diferite</a:t>
            </a:r>
            <a:r>
              <a:rPr lang="en-US" dirty="0"/>
              <a:t> de a </a:t>
            </a:r>
            <a:r>
              <a:rPr lang="en-US" dirty="0" err="1"/>
              <a:t>stadializa</a:t>
            </a:r>
            <a:r>
              <a:rPr lang="en-US" dirty="0"/>
              <a:t> </a:t>
            </a:r>
            <a:r>
              <a:rPr lang="en-US" dirty="0" err="1"/>
              <a:t>ulcerele</a:t>
            </a:r>
            <a:r>
              <a:rPr lang="en-US" dirty="0"/>
              <a:t> de </a:t>
            </a:r>
            <a:r>
              <a:rPr lang="en-US" dirty="0" err="1"/>
              <a:t>decubit</a:t>
            </a:r>
            <a:r>
              <a:rPr lang="en-US" dirty="0"/>
              <a:t> sacral. </a:t>
            </a:r>
            <a:r>
              <a:rPr lang="en-US" dirty="0" err="1"/>
              <a:t>Cel</a:t>
            </a:r>
            <a:r>
              <a:rPr lang="en-US" dirty="0"/>
              <a:t> </a:t>
            </a:r>
            <a:r>
              <a:rPr lang="en-US" dirty="0" err="1"/>
              <a:t>mai</a:t>
            </a:r>
            <a:r>
              <a:rPr lang="en-US" dirty="0"/>
              <a:t> </a:t>
            </a:r>
            <a:r>
              <a:rPr lang="en-US" dirty="0" err="1"/>
              <a:t>acceptat</a:t>
            </a:r>
            <a:r>
              <a:rPr lang="en-US" dirty="0"/>
              <a:t> </a:t>
            </a:r>
            <a:r>
              <a:rPr lang="en-US" dirty="0" err="1"/>
              <a:t>sistem</a:t>
            </a:r>
            <a:r>
              <a:rPr lang="en-US" dirty="0"/>
              <a:t> de </a:t>
            </a:r>
            <a:r>
              <a:rPr lang="en-US" dirty="0" err="1"/>
              <a:t>clasificare</a:t>
            </a:r>
            <a:r>
              <a:rPr lang="en-US" dirty="0"/>
              <a:t> </a:t>
            </a:r>
            <a:r>
              <a:rPr lang="en-US" dirty="0" err="1"/>
              <a:t>este</a:t>
            </a:r>
            <a:r>
              <a:rPr lang="en-US" dirty="0"/>
              <a:t> </a:t>
            </a:r>
            <a:r>
              <a:rPr lang="en-US" dirty="0" err="1"/>
              <a:t>sistemul</a:t>
            </a:r>
            <a:r>
              <a:rPr lang="en-US" dirty="0"/>
              <a:t> National Pressure Ulcer Advisory Panel (NPUAP). </a:t>
            </a:r>
            <a:r>
              <a:rPr lang="en-US" dirty="0" err="1"/>
              <a:t>Folosește</a:t>
            </a:r>
            <a:r>
              <a:rPr lang="en-US" dirty="0"/>
              <a:t> </a:t>
            </a:r>
            <a:r>
              <a:rPr lang="en-US" dirty="0" err="1"/>
              <a:t>adâncimea</a:t>
            </a:r>
            <a:r>
              <a:rPr lang="en-US" dirty="0"/>
              <a:t> </a:t>
            </a:r>
            <a:r>
              <a:rPr lang="en-US" dirty="0" err="1"/>
              <a:t>ulcerului</a:t>
            </a:r>
            <a:r>
              <a:rPr lang="en-US" dirty="0"/>
              <a:t> ca o </a:t>
            </a:r>
            <a:r>
              <a:rPr lang="en-US" dirty="0" err="1"/>
              <a:t>modalitate</a:t>
            </a:r>
            <a:r>
              <a:rPr lang="en-US" dirty="0"/>
              <a:t> de a </a:t>
            </a:r>
            <a:r>
              <a:rPr lang="en-US" dirty="0" err="1"/>
              <a:t>clasifica</a:t>
            </a:r>
            <a:r>
              <a:rPr lang="en-US" dirty="0"/>
              <a:t> </a:t>
            </a:r>
            <a:r>
              <a:rPr lang="en-US" dirty="0" err="1"/>
              <a:t>aceste</a:t>
            </a:r>
            <a:r>
              <a:rPr lang="en-US" dirty="0"/>
              <a:t> </a:t>
            </a:r>
            <a:r>
              <a:rPr lang="en-US" dirty="0" err="1"/>
              <a:t>ulcere</a:t>
            </a:r>
            <a:r>
              <a:rPr lang="en-US" dirty="0" smtClean="0"/>
              <a:t>.</a:t>
            </a:r>
            <a:endParaRPr lang="en-US" dirty="0"/>
          </a:p>
          <a:p>
            <a:r>
              <a:rPr lang="en-US" dirty="0" err="1"/>
              <a:t>Etapele</a:t>
            </a:r>
            <a:r>
              <a:rPr lang="en-US" dirty="0"/>
              <a:t> </a:t>
            </a:r>
            <a:r>
              <a:rPr lang="en-US" dirty="0" err="1"/>
              <a:t>sunt</a:t>
            </a:r>
            <a:r>
              <a:rPr lang="en-US" dirty="0"/>
              <a:t> </a:t>
            </a:r>
            <a:r>
              <a:rPr lang="en-US" dirty="0" err="1"/>
              <a:t>după</a:t>
            </a:r>
            <a:r>
              <a:rPr lang="en-US" dirty="0"/>
              <a:t> cum </a:t>
            </a:r>
            <a:r>
              <a:rPr lang="en-US" dirty="0" err="1"/>
              <a:t>urmează</a:t>
            </a:r>
            <a:r>
              <a:rPr lang="en-US" dirty="0" smtClean="0"/>
              <a:t>:</a:t>
            </a:r>
            <a:endParaRPr lang="en-US" dirty="0"/>
          </a:p>
          <a:p>
            <a:pPr marL="0" indent="0">
              <a:buNone/>
            </a:pPr>
            <a:r>
              <a:rPr lang="en-US" dirty="0" err="1" smtClean="0"/>
              <a:t>Etapa</a:t>
            </a:r>
            <a:r>
              <a:rPr lang="en-US" dirty="0" smtClean="0"/>
              <a:t> </a:t>
            </a:r>
            <a:r>
              <a:rPr lang="en-US" dirty="0"/>
              <a:t>I: </a:t>
            </a:r>
            <a:r>
              <a:rPr lang="en-US" dirty="0" err="1"/>
              <a:t>Pielea</a:t>
            </a:r>
            <a:r>
              <a:rPr lang="en-US" dirty="0"/>
              <a:t> </a:t>
            </a:r>
            <a:r>
              <a:rPr lang="en-US" dirty="0" err="1"/>
              <a:t>este</a:t>
            </a:r>
            <a:r>
              <a:rPr lang="en-US" dirty="0"/>
              <a:t> </a:t>
            </a:r>
            <a:r>
              <a:rPr lang="en-US" dirty="0" err="1"/>
              <a:t>intactă</a:t>
            </a:r>
            <a:r>
              <a:rPr lang="en-US" dirty="0"/>
              <a:t> cu </a:t>
            </a:r>
            <a:r>
              <a:rPr lang="en-US" dirty="0" err="1"/>
              <a:t>prezența</a:t>
            </a:r>
            <a:r>
              <a:rPr lang="en-US" dirty="0"/>
              <a:t> </a:t>
            </a:r>
            <a:r>
              <a:rPr lang="en-US" dirty="0" err="1"/>
              <a:t>eritemului</a:t>
            </a:r>
            <a:r>
              <a:rPr lang="en-US" dirty="0"/>
              <a:t> </a:t>
            </a:r>
            <a:r>
              <a:rPr lang="en-US" dirty="0" err="1"/>
              <a:t>neblancabil</a:t>
            </a:r>
            <a:r>
              <a:rPr lang="en-US" dirty="0"/>
              <a:t>.</a:t>
            </a:r>
          </a:p>
          <a:p>
            <a:pPr marL="0" indent="0">
              <a:buNone/>
            </a:pPr>
            <a:r>
              <a:rPr lang="en-US" dirty="0" err="1"/>
              <a:t>Etapa</a:t>
            </a:r>
            <a:r>
              <a:rPr lang="en-US" dirty="0"/>
              <a:t> II: </a:t>
            </a:r>
            <a:r>
              <a:rPr lang="en-US" dirty="0" err="1"/>
              <a:t>Există</a:t>
            </a:r>
            <a:r>
              <a:rPr lang="en-US" dirty="0"/>
              <a:t> o </a:t>
            </a:r>
            <a:r>
              <a:rPr lang="en-US" dirty="0" err="1"/>
              <a:t>pierdere</a:t>
            </a:r>
            <a:r>
              <a:rPr lang="en-US" dirty="0"/>
              <a:t> a </a:t>
            </a:r>
            <a:r>
              <a:rPr lang="en-US" dirty="0" err="1"/>
              <a:t>pielii</a:t>
            </a:r>
            <a:r>
              <a:rPr lang="en-US" dirty="0"/>
              <a:t> cu </a:t>
            </a:r>
            <a:r>
              <a:rPr lang="en-US" dirty="0" err="1"/>
              <a:t>grosime</a:t>
            </a:r>
            <a:r>
              <a:rPr lang="en-US" dirty="0"/>
              <a:t> </a:t>
            </a:r>
            <a:r>
              <a:rPr lang="en-US" dirty="0" err="1"/>
              <a:t>parțială</a:t>
            </a:r>
            <a:r>
              <a:rPr lang="en-US" dirty="0"/>
              <a:t> care </a:t>
            </a:r>
            <a:r>
              <a:rPr lang="en-US" dirty="0" err="1"/>
              <a:t>implică</a:t>
            </a:r>
            <a:r>
              <a:rPr lang="en-US" dirty="0"/>
              <a:t> </a:t>
            </a:r>
            <a:r>
              <a:rPr lang="en-US" dirty="0" err="1"/>
              <a:t>epiderma</a:t>
            </a:r>
            <a:r>
              <a:rPr lang="en-US" dirty="0"/>
              <a:t> </a:t>
            </a:r>
            <a:r>
              <a:rPr lang="en-US" dirty="0" err="1"/>
              <a:t>și</a:t>
            </a:r>
            <a:r>
              <a:rPr lang="en-US" dirty="0"/>
              <a:t> derma.</a:t>
            </a:r>
          </a:p>
          <a:p>
            <a:pPr marL="0" indent="0">
              <a:buNone/>
            </a:pPr>
            <a:r>
              <a:rPr lang="en-US" dirty="0" err="1"/>
              <a:t>Etapa</a:t>
            </a:r>
            <a:r>
              <a:rPr lang="en-US" dirty="0"/>
              <a:t> III: </a:t>
            </a:r>
            <a:r>
              <a:rPr lang="en-US" dirty="0" err="1"/>
              <a:t>Există</a:t>
            </a:r>
            <a:r>
              <a:rPr lang="en-US" dirty="0"/>
              <a:t> o </a:t>
            </a:r>
            <a:r>
              <a:rPr lang="en-US" dirty="0" err="1"/>
              <a:t>pierdere</a:t>
            </a:r>
            <a:r>
              <a:rPr lang="en-US" dirty="0"/>
              <a:t> </a:t>
            </a:r>
            <a:r>
              <a:rPr lang="en-US" dirty="0" err="1"/>
              <a:t>completă</a:t>
            </a:r>
            <a:r>
              <a:rPr lang="en-US" dirty="0"/>
              <a:t> a </a:t>
            </a:r>
            <a:r>
              <a:rPr lang="en-US" dirty="0" err="1"/>
              <a:t>pielii</a:t>
            </a:r>
            <a:r>
              <a:rPr lang="en-US" dirty="0"/>
              <a:t> care se </a:t>
            </a:r>
            <a:r>
              <a:rPr lang="en-US" dirty="0" err="1"/>
              <a:t>extinde</a:t>
            </a:r>
            <a:r>
              <a:rPr lang="en-US" dirty="0"/>
              <a:t> la </a:t>
            </a:r>
            <a:r>
              <a:rPr lang="en-US" dirty="0" err="1"/>
              <a:t>țesutul</a:t>
            </a:r>
            <a:r>
              <a:rPr lang="en-US" dirty="0"/>
              <a:t> </a:t>
            </a:r>
            <a:r>
              <a:rPr lang="en-US" dirty="0" err="1"/>
              <a:t>subcutanat</a:t>
            </a:r>
            <a:r>
              <a:rPr lang="en-US" dirty="0"/>
              <a:t>, </a:t>
            </a:r>
            <a:r>
              <a:rPr lang="en-US" dirty="0" err="1"/>
              <a:t>dar</a:t>
            </a:r>
            <a:r>
              <a:rPr lang="en-US" dirty="0"/>
              <a:t> nu </a:t>
            </a:r>
            <a:r>
              <a:rPr lang="en-US" dirty="0" err="1"/>
              <a:t>traversează</a:t>
            </a:r>
            <a:r>
              <a:rPr lang="en-US" dirty="0"/>
              <a:t> fascia sub </a:t>
            </a:r>
            <a:r>
              <a:rPr lang="en-US" dirty="0" err="1"/>
              <a:t>acesta</a:t>
            </a:r>
            <a:r>
              <a:rPr lang="en-US" dirty="0"/>
              <a:t>. </a:t>
            </a:r>
            <a:r>
              <a:rPr lang="en-US" dirty="0" err="1"/>
              <a:t>Leziunea</a:t>
            </a:r>
            <a:r>
              <a:rPr lang="en-US" dirty="0"/>
              <a:t> </a:t>
            </a:r>
            <a:r>
              <a:rPr lang="en-US" dirty="0" err="1"/>
              <a:t>poate</a:t>
            </a:r>
            <a:r>
              <a:rPr lang="en-US" dirty="0"/>
              <a:t> fi </a:t>
            </a:r>
            <a:r>
              <a:rPr lang="en-US" dirty="0" err="1"/>
              <a:t>urât</a:t>
            </a:r>
            <a:r>
              <a:rPr lang="en-US" dirty="0"/>
              <a:t> </a:t>
            </a:r>
            <a:r>
              <a:rPr lang="en-US" dirty="0" err="1"/>
              <a:t>mirositoare</a:t>
            </a:r>
            <a:r>
              <a:rPr lang="en-US" dirty="0"/>
              <a:t>.</a:t>
            </a:r>
          </a:p>
          <a:p>
            <a:pPr marL="0" indent="0">
              <a:buNone/>
            </a:pPr>
            <a:r>
              <a:rPr lang="en-US" dirty="0" err="1"/>
              <a:t>Etapa</a:t>
            </a:r>
            <a:r>
              <a:rPr lang="en-US" dirty="0"/>
              <a:t> IV: </a:t>
            </a:r>
            <a:r>
              <a:rPr lang="en-US" dirty="0" err="1"/>
              <a:t>Există</a:t>
            </a:r>
            <a:r>
              <a:rPr lang="en-US" dirty="0"/>
              <a:t> o </a:t>
            </a:r>
            <a:r>
              <a:rPr lang="en-US" dirty="0" err="1"/>
              <a:t>pierdere</a:t>
            </a:r>
            <a:r>
              <a:rPr lang="en-US" dirty="0"/>
              <a:t> a </a:t>
            </a:r>
            <a:r>
              <a:rPr lang="en-US" dirty="0" err="1"/>
              <a:t>pielii</a:t>
            </a:r>
            <a:r>
              <a:rPr lang="en-US" dirty="0"/>
              <a:t> cu </a:t>
            </a:r>
            <a:r>
              <a:rPr lang="en-US" dirty="0" err="1"/>
              <a:t>grosime</a:t>
            </a:r>
            <a:r>
              <a:rPr lang="en-US" dirty="0"/>
              <a:t> </a:t>
            </a:r>
            <a:r>
              <a:rPr lang="en-US" dirty="0" err="1"/>
              <a:t>completă</a:t>
            </a:r>
            <a:r>
              <a:rPr lang="en-US" dirty="0"/>
              <a:t> care se </a:t>
            </a:r>
            <a:r>
              <a:rPr lang="en-US" dirty="0" err="1"/>
              <a:t>extinde</a:t>
            </a:r>
            <a:r>
              <a:rPr lang="en-US" dirty="0"/>
              <a:t> </a:t>
            </a:r>
            <a:r>
              <a:rPr lang="en-US" dirty="0" err="1"/>
              <a:t>prin</a:t>
            </a:r>
            <a:r>
              <a:rPr lang="en-US" dirty="0"/>
              <a:t> fascia cu </a:t>
            </a:r>
            <a:r>
              <a:rPr lang="en-US" dirty="0" err="1"/>
              <a:t>pierderi</a:t>
            </a:r>
            <a:r>
              <a:rPr lang="en-US" dirty="0"/>
              <a:t> </a:t>
            </a:r>
            <a:r>
              <a:rPr lang="en-US" dirty="0" err="1"/>
              <a:t>considerabile</a:t>
            </a:r>
            <a:r>
              <a:rPr lang="en-US" dirty="0"/>
              <a:t> de </a:t>
            </a:r>
            <a:r>
              <a:rPr lang="en-US" dirty="0" err="1"/>
              <a:t>țesut</a:t>
            </a:r>
            <a:r>
              <a:rPr lang="en-US" dirty="0"/>
              <a:t>. </a:t>
            </a:r>
            <a:r>
              <a:rPr lang="en-US" dirty="0" err="1"/>
              <a:t>Ar</a:t>
            </a:r>
            <a:r>
              <a:rPr lang="en-US" dirty="0"/>
              <a:t> </a:t>
            </a:r>
            <a:r>
              <a:rPr lang="en-US" dirty="0" err="1"/>
              <a:t>putea</a:t>
            </a:r>
            <a:r>
              <a:rPr lang="en-US" dirty="0"/>
              <a:t> </a:t>
            </a:r>
            <a:r>
              <a:rPr lang="en-US" dirty="0" err="1"/>
              <a:t>exista</a:t>
            </a:r>
            <a:r>
              <a:rPr lang="en-US" dirty="0"/>
              <a:t> o </a:t>
            </a:r>
            <a:r>
              <a:rPr lang="en-US" dirty="0" err="1"/>
              <a:t>posibilă</a:t>
            </a:r>
            <a:r>
              <a:rPr lang="en-US" dirty="0"/>
              <a:t> </a:t>
            </a:r>
            <a:r>
              <a:rPr lang="en-US" dirty="0" err="1"/>
              <a:t>implicare</a:t>
            </a:r>
            <a:r>
              <a:rPr lang="en-US" dirty="0"/>
              <a:t> a </a:t>
            </a:r>
            <a:r>
              <a:rPr lang="en-US" dirty="0" err="1"/>
              <a:t>mușchiului</a:t>
            </a:r>
            <a:r>
              <a:rPr lang="en-US" dirty="0"/>
              <a:t>, </a:t>
            </a:r>
            <a:r>
              <a:rPr lang="en-US" dirty="0" err="1"/>
              <a:t>osului</a:t>
            </a:r>
            <a:r>
              <a:rPr lang="en-US" dirty="0"/>
              <a:t>, </a:t>
            </a:r>
            <a:r>
              <a:rPr lang="en-US" dirty="0" err="1"/>
              <a:t>tendonului</a:t>
            </a:r>
            <a:r>
              <a:rPr lang="en-US" dirty="0"/>
              <a:t> </a:t>
            </a:r>
            <a:r>
              <a:rPr lang="en-US" dirty="0" err="1"/>
              <a:t>sau</a:t>
            </a:r>
            <a:r>
              <a:rPr lang="en-US" dirty="0"/>
              <a:t> </a:t>
            </a:r>
            <a:r>
              <a:rPr lang="en-US" dirty="0" err="1"/>
              <a:t>articulației</a:t>
            </a:r>
            <a:r>
              <a:rPr lang="en-US" dirty="0"/>
              <a:t>.</a:t>
            </a:r>
          </a:p>
        </p:txBody>
      </p:sp>
    </p:spTree>
    <p:extLst>
      <p:ext uri="{BB962C8B-B14F-4D97-AF65-F5344CB8AC3E}">
        <p14:creationId xmlns:p14="http://schemas.microsoft.com/office/powerpoint/2010/main" xmlns="" val="6284441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367140" y="480363"/>
            <a:ext cx="7457719" cy="5876370"/>
          </a:xfrm>
        </p:spPr>
      </p:pic>
    </p:spTree>
    <p:extLst>
      <p:ext uri="{BB962C8B-B14F-4D97-AF65-F5344CB8AC3E}">
        <p14:creationId xmlns:p14="http://schemas.microsoft.com/office/powerpoint/2010/main" xmlns="" val="42490388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097099" y="982132"/>
            <a:ext cx="10194528" cy="3810205"/>
          </a:xfrm>
        </p:spPr>
      </p:pic>
    </p:spTree>
    <p:extLst>
      <p:ext uri="{BB962C8B-B14F-4D97-AF65-F5344CB8AC3E}">
        <p14:creationId xmlns:p14="http://schemas.microsoft.com/office/powerpoint/2010/main" xmlns="" val="38366547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372820" y="3218864"/>
            <a:ext cx="3360143" cy="3199440"/>
          </a:xfrm>
          <a:prstGeom prst="rect">
            <a:avLst/>
          </a:prstGeom>
        </p:spPr>
      </p:pic>
      <p:sp>
        <p:nvSpPr>
          <p:cNvPr id="3" name="Content Placeholder 2"/>
          <p:cNvSpPr>
            <a:spLocks noGrp="1"/>
          </p:cNvSpPr>
          <p:nvPr>
            <p:ph idx="1"/>
          </p:nvPr>
        </p:nvSpPr>
        <p:spPr>
          <a:xfrm>
            <a:off x="583894" y="561860"/>
            <a:ext cx="10851614" cy="5717754"/>
          </a:xfrm>
        </p:spPr>
        <p:txBody>
          <a:bodyPr>
            <a:normAutofit fontScale="92500" lnSpcReduction="20000"/>
          </a:bodyPr>
          <a:lstStyle/>
          <a:p>
            <a:r>
              <a:rPr lang="en-US" dirty="0" err="1"/>
              <a:t>În</a:t>
            </a:r>
            <a:r>
              <a:rPr lang="en-US" dirty="0"/>
              <a:t> </a:t>
            </a:r>
            <a:r>
              <a:rPr lang="en-US" dirty="0" err="1"/>
              <a:t>majoritatea</a:t>
            </a:r>
            <a:r>
              <a:rPr lang="en-US" dirty="0"/>
              <a:t> </a:t>
            </a:r>
            <a:r>
              <a:rPr lang="en-US" dirty="0" err="1"/>
              <a:t>cazurilor</a:t>
            </a:r>
            <a:r>
              <a:rPr lang="en-US" dirty="0"/>
              <a:t>, </a:t>
            </a:r>
            <a:r>
              <a:rPr lang="en-US" dirty="0" err="1"/>
              <a:t>ulcerele</a:t>
            </a:r>
            <a:r>
              <a:rPr lang="en-US" dirty="0"/>
              <a:t> de </a:t>
            </a:r>
            <a:r>
              <a:rPr lang="en-US" dirty="0" err="1"/>
              <a:t>decubit</a:t>
            </a:r>
            <a:r>
              <a:rPr lang="en-US" dirty="0"/>
              <a:t> </a:t>
            </a:r>
            <a:r>
              <a:rPr lang="en-US" dirty="0" err="1"/>
              <a:t>sunt</a:t>
            </a:r>
            <a:r>
              <a:rPr lang="en-US" dirty="0"/>
              <a:t> </a:t>
            </a:r>
            <a:r>
              <a:rPr lang="en-US" dirty="0" err="1"/>
              <a:t>raportate</a:t>
            </a:r>
            <a:r>
              <a:rPr lang="en-US" dirty="0"/>
              <a:t> de </a:t>
            </a:r>
            <a:r>
              <a:rPr lang="en-US" dirty="0" err="1"/>
              <a:t>către</a:t>
            </a:r>
            <a:r>
              <a:rPr lang="en-US" dirty="0"/>
              <a:t> </a:t>
            </a:r>
            <a:r>
              <a:rPr lang="en-US" dirty="0" err="1"/>
              <a:t>însoțitorul</a:t>
            </a:r>
            <a:r>
              <a:rPr lang="en-US" dirty="0"/>
              <a:t> </a:t>
            </a:r>
            <a:r>
              <a:rPr lang="en-US" dirty="0" err="1"/>
              <a:t>pacientului</a:t>
            </a:r>
            <a:r>
              <a:rPr lang="en-US" dirty="0"/>
              <a:t>. </a:t>
            </a:r>
            <a:r>
              <a:rPr lang="en-US" dirty="0" err="1"/>
              <a:t>Acest</a:t>
            </a:r>
            <a:r>
              <a:rPr lang="en-US" dirty="0"/>
              <a:t> </a:t>
            </a:r>
            <a:r>
              <a:rPr lang="en-US" dirty="0" err="1"/>
              <a:t>lucru</a:t>
            </a:r>
            <a:r>
              <a:rPr lang="en-US" dirty="0"/>
              <a:t> se </a:t>
            </a:r>
            <a:r>
              <a:rPr lang="en-US" dirty="0" err="1"/>
              <a:t>datorează</a:t>
            </a:r>
            <a:r>
              <a:rPr lang="en-US" dirty="0"/>
              <a:t> </a:t>
            </a:r>
            <a:r>
              <a:rPr lang="en-US" dirty="0" err="1"/>
              <a:t>lipsei</a:t>
            </a:r>
            <a:r>
              <a:rPr lang="en-US" dirty="0"/>
              <a:t> de </a:t>
            </a:r>
            <a:r>
              <a:rPr lang="en-US" dirty="0" err="1"/>
              <a:t>senzație</a:t>
            </a:r>
            <a:r>
              <a:rPr lang="en-US" dirty="0"/>
              <a:t> la </a:t>
            </a:r>
            <a:r>
              <a:rPr lang="en-US" dirty="0" err="1"/>
              <a:t>locul</a:t>
            </a:r>
            <a:r>
              <a:rPr lang="en-US" dirty="0"/>
              <a:t> </a:t>
            </a:r>
            <a:r>
              <a:rPr lang="en-US" dirty="0" err="1"/>
              <a:t>leziunii</a:t>
            </a:r>
            <a:r>
              <a:rPr lang="en-US" dirty="0"/>
              <a:t>, </a:t>
            </a:r>
            <a:r>
              <a:rPr lang="en-US" dirty="0" err="1"/>
              <a:t>ceea</a:t>
            </a:r>
            <a:r>
              <a:rPr lang="en-US" dirty="0"/>
              <a:t> </a:t>
            </a:r>
            <a:r>
              <a:rPr lang="en-US" dirty="0" err="1"/>
              <a:t>ce</a:t>
            </a:r>
            <a:r>
              <a:rPr lang="en-US" dirty="0"/>
              <a:t> face ca </a:t>
            </a:r>
            <a:r>
              <a:rPr lang="en-US" dirty="0" err="1"/>
              <a:t>pacientul</a:t>
            </a:r>
            <a:r>
              <a:rPr lang="en-US" dirty="0"/>
              <a:t> </a:t>
            </a:r>
            <a:r>
              <a:rPr lang="en-US" dirty="0" err="1"/>
              <a:t>să</a:t>
            </a:r>
            <a:r>
              <a:rPr lang="en-US" dirty="0"/>
              <a:t> nu fie </a:t>
            </a:r>
            <a:r>
              <a:rPr lang="en-US" dirty="0" err="1"/>
              <a:t>conștient</a:t>
            </a:r>
            <a:r>
              <a:rPr lang="en-US" dirty="0"/>
              <a:t> de </a:t>
            </a:r>
            <a:r>
              <a:rPr lang="en-US" dirty="0" err="1"/>
              <a:t>rănirea</a:t>
            </a:r>
            <a:r>
              <a:rPr lang="en-US" dirty="0"/>
              <a:t> </a:t>
            </a:r>
            <a:r>
              <a:rPr lang="en-US" dirty="0" err="1"/>
              <a:t>sa</a:t>
            </a:r>
            <a:r>
              <a:rPr lang="en-US" dirty="0"/>
              <a:t>. S-</a:t>
            </a:r>
            <a:r>
              <a:rPr lang="en-US" dirty="0" err="1"/>
              <a:t>ar</a:t>
            </a:r>
            <a:r>
              <a:rPr lang="en-US" dirty="0"/>
              <a:t> </a:t>
            </a:r>
            <a:r>
              <a:rPr lang="en-US" dirty="0" err="1"/>
              <a:t>putea</a:t>
            </a:r>
            <a:r>
              <a:rPr lang="en-US" dirty="0"/>
              <a:t> </a:t>
            </a:r>
            <a:r>
              <a:rPr lang="en-US" dirty="0" err="1"/>
              <a:t>să</a:t>
            </a:r>
            <a:r>
              <a:rPr lang="en-US" dirty="0"/>
              <a:t> </a:t>
            </a:r>
            <a:r>
              <a:rPr lang="en-US" dirty="0" err="1"/>
              <a:t>existe</a:t>
            </a:r>
            <a:r>
              <a:rPr lang="en-US" dirty="0"/>
              <a:t> </a:t>
            </a:r>
            <a:r>
              <a:rPr lang="en-US" dirty="0" err="1"/>
              <a:t>pătarea</a:t>
            </a:r>
            <a:r>
              <a:rPr lang="en-US" dirty="0"/>
              <a:t> </a:t>
            </a:r>
            <a:r>
              <a:rPr lang="en-US" dirty="0" err="1"/>
              <a:t>hainelor</a:t>
            </a:r>
            <a:r>
              <a:rPr lang="en-US" dirty="0"/>
              <a:t> </a:t>
            </a:r>
            <a:r>
              <a:rPr lang="en-US" dirty="0" err="1"/>
              <a:t>sau</a:t>
            </a:r>
            <a:r>
              <a:rPr lang="en-US" dirty="0"/>
              <a:t> a </a:t>
            </a:r>
            <a:r>
              <a:rPr lang="en-US" dirty="0" err="1"/>
              <a:t>cearșafurilor</a:t>
            </a:r>
            <a:r>
              <a:rPr lang="en-US" dirty="0"/>
              <a:t> </a:t>
            </a:r>
            <a:r>
              <a:rPr lang="en-US" dirty="0" err="1"/>
              <a:t>pacientului</a:t>
            </a:r>
            <a:r>
              <a:rPr lang="en-US" dirty="0"/>
              <a:t> din </a:t>
            </a:r>
            <a:r>
              <a:rPr lang="en-US" dirty="0" err="1"/>
              <a:t>cauza</a:t>
            </a:r>
            <a:r>
              <a:rPr lang="en-US" dirty="0"/>
              <a:t> </a:t>
            </a:r>
            <a:r>
              <a:rPr lang="en-US" dirty="0" err="1"/>
              <a:t>puroiului</a:t>
            </a:r>
            <a:r>
              <a:rPr lang="en-US" dirty="0"/>
              <a:t> </a:t>
            </a:r>
            <a:r>
              <a:rPr lang="en-US" dirty="0" err="1"/>
              <a:t>sau</a:t>
            </a:r>
            <a:r>
              <a:rPr lang="en-US" dirty="0"/>
              <a:t> a </a:t>
            </a:r>
            <a:r>
              <a:rPr lang="en-US" dirty="0" err="1"/>
              <a:t>scurgerii</a:t>
            </a:r>
            <a:r>
              <a:rPr lang="en-US" dirty="0"/>
              <a:t> de </a:t>
            </a:r>
            <a:r>
              <a:rPr lang="en-US" dirty="0" err="1"/>
              <a:t>sânge</a:t>
            </a:r>
            <a:r>
              <a:rPr lang="en-US" dirty="0"/>
              <a:t>. </a:t>
            </a:r>
            <a:r>
              <a:rPr lang="en-US" dirty="0" err="1"/>
              <a:t>Prezentarea</a:t>
            </a:r>
            <a:r>
              <a:rPr lang="en-US" dirty="0"/>
              <a:t> </a:t>
            </a:r>
            <a:r>
              <a:rPr lang="en-US" dirty="0" err="1"/>
              <a:t>clinică</a:t>
            </a:r>
            <a:r>
              <a:rPr lang="en-US" dirty="0"/>
              <a:t> </a:t>
            </a:r>
            <a:r>
              <a:rPr lang="en-US" dirty="0" err="1"/>
              <a:t>poate</a:t>
            </a:r>
            <a:r>
              <a:rPr lang="en-US" dirty="0"/>
              <a:t> </a:t>
            </a:r>
            <a:r>
              <a:rPr lang="en-US" dirty="0" err="1"/>
              <a:t>varia</a:t>
            </a:r>
            <a:r>
              <a:rPr lang="en-US" dirty="0"/>
              <a:t> </a:t>
            </a:r>
            <a:r>
              <a:rPr lang="en-US" dirty="0" err="1"/>
              <a:t>între</a:t>
            </a:r>
            <a:r>
              <a:rPr lang="en-US" dirty="0"/>
              <a:t> </a:t>
            </a:r>
            <a:r>
              <a:rPr lang="en-US" dirty="0" err="1"/>
              <a:t>diferite</a:t>
            </a:r>
            <a:r>
              <a:rPr lang="en-US" dirty="0"/>
              <a:t> zone ale </a:t>
            </a:r>
            <a:r>
              <a:rPr lang="en-US" dirty="0" err="1"/>
              <a:t>corpului</a:t>
            </a:r>
            <a:r>
              <a:rPr lang="en-US" dirty="0"/>
              <a:t>, </a:t>
            </a:r>
            <a:r>
              <a:rPr lang="en-US" dirty="0" err="1"/>
              <a:t>deoarece</a:t>
            </a:r>
            <a:r>
              <a:rPr lang="en-US" dirty="0"/>
              <a:t> </a:t>
            </a:r>
            <a:r>
              <a:rPr lang="en-US" dirty="0" err="1"/>
              <a:t>pielea</a:t>
            </a:r>
            <a:r>
              <a:rPr lang="en-US" dirty="0"/>
              <a:t>, </a:t>
            </a:r>
            <a:r>
              <a:rPr lang="en-US" dirty="0" err="1"/>
              <a:t>țesuturile</a:t>
            </a:r>
            <a:r>
              <a:rPr lang="en-US" dirty="0"/>
              <a:t> </a:t>
            </a:r>
            <a:r>
              <a:rPr lang="en-US" dirty="0" err="1"/>
              <a:t>moi</a:t>
            </a:r>
            <a:r>
              <a:rPr lang="en-US" dirty="0"/>
              <a:t> </a:t>
            </a:r>
            <a:r>
              <a:rPr lang="en-US" dirty="0" err="1"/>
              <a:t>și</a:t>
            </a:r>
            <a:r>
              <a:rPr lang="en-US" dirty="0"/>
              <a:t> </a:t>
            </a:r>
            <a:r>
              <a:rPr lang="en-US" dirty="0" err="1"/>
              <a:t>mușchii</a:t>
            </a:r>
            <a:r>
              <a:rPr lang="en-US" dirty="0"/>
              <a:t> </a:t>
            </a:r>
            <a:r>
              <a:rPr lang="en-US" dirty="0" err="1"/>
              <a:t>rezistă</a:t>
            </a:r>
            <a:r>
              <a:rPr lang="en-US" dirty="0"/>
              <a:t> </a:t>
            </a:r>
            <a:r>
              <a:rPr lang="en-US" dirty="0" err="1"/>
              <a:t>diferit</a:t>
            </a:r>
            <a:r>
              <a:rPr lang="en-US" dirty="0"/>
              <a:t> la </a:t>
            </a:r>
            <a:r>
              <a:rPr lang="en-US" dirty="0" err="1"/>
              <a:t>presiunea</a:t>
            </a:r>
            <a:r>
              <a:rPr lang="en-US" dirty="0"/>
              <a:t> </a:t>
            </a:r>
            <a:r>
              <a:rPr lang="en-US" dirty="0" err="1"/>
              <a:t>externă</a:t>
            </a:r>
            <a:r>
              <a:rPr lang="en-US" dirty="0"/>
              <a:t>. </a:t>
            </a:r>
            <a:r>
              <a:rPr lang="en-US" dirty="0" err="1"/>
              <a:t>Mușchiul</a:t>
            </a:r>
            <a:r>
              <a:rPr lang="en-US" dirty="0"/>
              <a:t> </a:t>
            </a:r>
            <a:r>
              <a:rPr lang="en-US" dirty="0" err="1"/>
              <a:t>devine</a:t>
            </a:r>
            <a:r>
              <a:rPr lang="en-US" dirty="0"/>
              <a:t> ischemic </a:t>
            </a:r>
            <a:r>
              <a:rPr lang="en-US" dirty="0" err="1"/>
              <a:t>și</a:t>
            </a:r>
            <a:r>
              <a:rPr lang="en-US" dirty="0"/>
              <a:t> necrotic </a:t>
            </a:r>
            <a:r>
              <a:rPr lang="en-US" dirty="0" err="1"/>
              <a:t>înainte</a:t>
            </a:r>
            <a:r>
              <a:rPr lang="en-US" dirty="0"/>
              <a:t> ca </a:t>
            </a:r>
            <a:r>
              <a:rPr lang="en-US" dirty="0" err="1"/>
              <a:t>pielea</a:t>
            </a:r>
            <a:r>
              <a:rPr lang="en-US" dirty="0"/>
              <a:t> </a:t>
            </a:r>
            <a:r>
              <a:rPr lang="en-US" dirty="0" err="1"/>
              <a:t>să</a:t>
            </a:r>
            <a:r>
              <a:rPr lang="en-US" dirty="0"/>
              <a:t> se </a:t>
            </a:r>
            <a:r>
              <a:rPr lang="en-US" dirty="0" err="1"/>
              <a:t>descompună</a:t>
            </a:r>
            <a:r>
              <a:rPr lang="en-US" dirty="0"/>
              <a:t>, </a:t>
            </a:r>
            <a:r>
              <a:rPr lang="en-US" dirty="0" err="1"/>
              <a:t>ceea</a:t>
            </a:r>
            <a:r>
              <a:rPr lang="en-US" dirty="0"/>
              <a:t> </a:t>
            </a:r>
            <a:r>
              <a:rPr lang="en-US" dirty="0" err="1"/>
              <a:t>ce</a:t>
            </a:r>
            <a:r>
              <a:rPr lang="en-US" dirty="0"/>
              <a:t> </a:t>
            </a:r>
            <a:r>
              <a:rPr lang="en-US" dirty="0" err="1"/>
              <a:t>poate</a:t>
            </a:r>
            <a:r>
              <a:rPr lang="en-US" dirty="0"/>
              <a:t> </a:t>
            </a:r>
            <a:r>
              <a:rPr lang="en-US" dirty="0" err="1"/>
              <a:t>înșela</a:t>
            </a:r>
            <a:r>
              <a:rPr lang="en-US" dirty="0"/>
              <a:t> </a:t>
            </a:r>
            <a:r>
              <a:rPr lang="en-US" dirty="0" err="1"/>
              <a:t>observația</a:t>
            </a:r>
            <a:r>
              <a:rPr lang="en-US" dirty="0"/>
              <a:t> </a:t>
            </a:r>
            <a:r>
              <a:rPr lang="en-US" dirty="0" err="1"/>
              <a:t>clinicianului</a:t>
            </a:r>
            <a:r>
              <a:rPr lang="en-US" dirty="0"/>
              <a:t> </a:t>
            </a:r>
            <a:r>
              <a:rPr lang="en-US" dirty="0" err="1"/>
              <a:t>subminând</a:t>
            </a:r>
            <a:r>
              <a:rPr lang="en-US" dirty="0"/>
              <a:t> </a:t>
            </a:r>
            <a:r>
              <a:rPr lang="en-US" dirty="0" err="1"/>
              <a:t>profunzimea</a:t>
            </a:r>
            <a:r>
              <a:rPr lang="en-US" dirty="0"/>
              <a:t> </a:t>
            </a:r>
            <a:r>
              <a:rPr lang="en-US" dirty="0" err="1"/>
              <a:t>sau</a:t>
            </a:r>
            <a:r>
              <a:rPr lang="en-US" dirty="0"/>
              <a:t> </a:t>
            </a:r>
            <a:r>
              <a:rPr lang="en-US" dirty="0" err="1"/>
              <a:t>întinderea</a:t>
            </a:r>
            <a:r>
              <a:rPr lang="en-US" dirty="0"/>
              <a:t> </a:t>
            </a:r>
            <a:r>
              <a:rPr lang="en-US" dirty="0" err="1"/>
              <a:t>ulcerului</a:t>
            </a:r>
            <a:r>
              <a:rPr lang="en-US" dirty="0"/>
              <a:t>.</a:t>
            </a:r>
          </a:p>
          <a:p>
            <a:endParaRPr lang="en-US" dirty="0"/>
          </a:p>
          <a:p>
            <a:pPr marL="0" indent="0">
              <a:buNone/>
            </a:pPr>
            <a:r>
              <a:rPr lang="en-US" dirty="0" err="1"/>
              <a:t>Următoarele</a:t>
            </a:r>
            <a:r>
              <a:rPr lang="en-US" dirty="0"/>
              <a:t> </a:t>
            </a:r>
            <a:r>
              <a:rPr lang="en-US" dirty="0" err="1"/>
              <a:t>necesită</a:t>
            </a:r>
            <a:r>
              <a:rPr lang="en-US" dirty="0"/>
              <a:t> </a:t>
            </a:r>
            <a:r>
              <a:rPr lang="en-US" dirty="0" err="1" smtClean="0"/>
              <a:t>examina</a:t>
            </a:r>
            <a:r>
              <a:rPr lang="ro-MD" dirty="0" smtClean="0"/>
              <a:t>te</a:t>
            </a:r>
            <a:r>
              <a:rPr lang="en-US" dirty="0" smtClean="0"/>
              <a:t> </a:t>
            </a:r>
            <a:r>
              <a:rPr lang="en-US" dirty="0"/>
              <a:t>la un </a:t>
            </a:r>
            <a:r>
              <a:rPr lang="en-US" dirty="0" err="1"/>
              <a:t>pacient</a:t>
            </a:r>
            <a:r>
              <a:rPr lang="en-US" dirty="0"/>
              <a:t> cu ulcer de </a:t>
            </a:r>
            <a:r>
              <a:rPr lang="en-US" dirty="0" err="1"/>
              <a:t>decubit</a:t>
            </a:r>
            <a:r>
              <a:rPr lang="en-US" dirty="0" smtClean="0"/>
              <a:t>:</a:t>
            </a:r>
            <a:endParaRPr lang="en-US" dirty="0"/>
          </a:p>
          <a:p>
            <a:r>
              <a:rPr lang="en-US" dirty="0" err="1"/>
              <a:t>Istoricul</a:t>
            </a:r>
            <a:r>
              <a:rPr lang="en-US" dirty="0"/>
              <a:t> </a:t>
            </a:r>
            <a:r>
              <a:rPr lang="en-US" dirty="0" err="1"/>
              <a:t>ulcerului</a:t>
            </a:r>
            <a:r>
              <a:rPr lang="en-US" dirty="0"/>
              <a:t>, </a:t>
            </a:r>
            <a:r>
              <a:rPr lang="en-US" dirty="0" err="1"/>
              <a:t>inclusiv</a:t>
            </a:r>
            <a:r>
              <a:rPr lang="en-US" dirty="0"/>
              <a:t> </a:t>
            </a:r>
            <a:r>
              <a:rPr lang="en-US" dirty="0" err="1"/>
              <a:t>etiologia</a:t>
            </a:r>
            <a:r>
              <a:rPr lang="en-US" dirty="0"/>
              <a:t>, </a:t>
            </a:r>
            <a:r>
              <a:rPr lang="en-US" dirty="0" err="1"/>
              <a:t>durata</a:t>
            </a:r>
            <a:r>
              <a:rPr lang="en-US" dirty="0"/>
              <a:t> </a:t>
            </a:r>
            <a:r>
              <a:rPr lang="en-US" dirty="0" err="1"/>
              <a:t>și</a:t>
            </a:r>
            <a:r>
              <a:rPr lang="en-US" dirty="0"/>
              <a:t> </a:t>
            </a:r>
            <a:r>
              <a:rPr lang="en-US" dirty="0" err="1"/>
              <a:t>tratamentul</a:t>
            </a:r>
            <a:r>
              <a:rPr lang="en-US" dirty="0"/>
              <a:t> anterior (</a:t>
            </a:r>
            <a:r>
              <a:rPr lang="en-US" dirty="0" err="1"/>
              <a:t>dacă</a:t>
            </a:r>
            <a:r>
              <a:rPr lang="en-US" dirty="0"/>
              <a:t> </a:t>
            </a:r>
            <a:r>
              <a:rPr lang="en-US" dirty="0" err="1"/>
              <a:t>există</a:t>
            </a:r>
            <a:r>
              <a:rPr lang="en-US" dirty="0"/>
              <a:t>)</a:t>
            </a:r>
          </a:p>
          <a:p>
            <a:r>
              <a:rPr lang="en-US" dirty="0" err="1"/>
              <a:t>Etalonarea</a:t>
            </a:r>
            <a:r>
              <a:rPr lang="en-US" dirty="0"/>
              <a:t> </a:t>
            </a:r>
            <a:r>
              <a:rPr lang="en-US" dirty="0" err="1"/>
              <a:t>prin</a:t>
            </a:r>
            <a:r>
              <a:rPr lang="en-US" dirty="0"/>
              <a:t> </a:t>
            </a:r>
            <a:r>
              <a:rPr lang="en-US" dirty="0" err="1"/>
              <a:t>examinarea</a:t>
            </a:r>
            <a:r>
              <a:rPr lang="en-US" dirty="0"/>
              <a:t> </a:t>
            </a:r>
            <a:r>
              <a:rPr lang="en-US" dirty="0" err="1"/>
              <a:t>amănunțită</a:t>
            </a:r>
            <a:r>
              <a:rPr lang="en-US" dirty="0"/>
              <a:t> a </a:t>
            </a:r>
            <a:r>
              <a:rPr lang="en-US" dirty="0" err="1"/>
              <a:t>adâncimii</a:t>
            </a:r>
            <a:r>
              <a:rPr lang="en-US" dirty="0"/>
              <a:t> </a:t>
            </a:r>
            <a:r>
              <a:rPr lang="en-US" dirty="0" err="1"/>
              <a:t>plăgii</a:t>
            </a:r>
            <a:r>
              <a:rPr lang="en-US" dirty="0"/>
              <a:t>, </a:t>
            </a:r>
            <a:r>
              <a:rPr lang="en-US" dirty="0" err="1"/>
              <a:t>pe</a:t>
            </a:r>
            <a:r>
              <a:rPr lang="en-US" dirty="0"/>
              <a:t> care </a:t>
            </a:r>
            <a:r>
              <a:rPr lang="en-US" dirty="0" err="1"/>
              <a:t>această</a:t>
            </a:r>
            <a:r>
              <a:rPr lang="en-US" dirty="0"/>
              <a:t> </a:t>
            </a:r>
            <a:r>
              <a:rPr lang="en-US" dirty="0" err="1"/>
              <a:t>activitate</a:t>
            </a:r>
            <a:r>
              <a:rPr lang="en-US" dirty="0"/>
              <a:t> o </a:t>
            </a:r>
            <a:r>
              <a:rPr lang="en-US" dirty="0" err="1"/>
              <a:t>va</a:t>
            </a:r>
            <a:r>
              <a:rPr lang="en-US" dirty="0"/>
              <a:t> </a:t>
            </a:r>
            <a:r>
              <a:rPr lang="en-US" dirty="0" err="1"/>
              <a:t>acoperi</a:t>
            </a:r>
            <a:r>
              <a:rPr lang="en-US" dirty="0"/>
              <a:t> </a:t>
            </a:r>
            <a:r>
              <a:rPr lang="en-US" dirty="0" err="1"/>
              <a:t>în</a:t>
            </a:r>
            <a:r>
              <a:rPr lang="en-US" dirty="0"/>
              <a:t> </a:t>
            </a:r>
            <a:r>
              <a:rPr lang="en-US" dirty="0" err="1"/>
              <a:t>detaliu</a:t>
            </a:r>
            <a:r>
              <a:rPr lang="en-US" dirty="0"/>
              <a:t> la „</a:t>
            </a:r>
            <a:r>
              <a:rPr lang="en-US" dirty="0" err="1"/>
              <a:t>etapizarea</a:t>
            </a:r>
            <a:r>
              <a:rPr lang="en-US" dirty="0"/>
              <a:t>”.</a:t>
            </a:r>
          </a:p>
          <a:p>
            <a:r>
              <a:rPr lang="en-US" dirty="0" err="1"/>
              <a:t>Dimensiune</a:t>
            </a:r>
            <a:r>
              <a:rPr lang="en-US" dirty="0"/>
              <a:t> (</a:t>
            </a:r>
            <a:r>
              <a:rPr lang="en-US" dirty="0" err="1"/>
              <a:t>lungime</a:t>
            </a:r>
            <a:r>
              <a:rPr lang="en-US" dirty="0"/>
              <a:t>, </a:t>
            </a:r>
            <a:r>
              <a:rPr lang="en-US" dirty="0" err="1"/>
              <a:t>lățime</a:t>
            </a:r>
            <a:r>
              <a:rPr lang="en-US" dirty="0"/>
              <a:t>)</a:t>
            </a:r>
          </a:p>
          <a:p>
            <a:r>
              <a:rPr lang="en-US" dirty="0" err="1" smtClean="0"/>
              <a:t>Tra</a:t>
            </a:r>
            <a:r>
              <a:rPr lang="ro-MD" dirty="0" smtClean="0"/>
              <a:t>nș</a:t>
            </a:r>
            <a:r>
              <a:rPr lang="en-US" dirty="0" err="1" smtClean="0"/>
              <a:t>eele</a:t>
            </a:r>
            <a:r>
              <a:rPr lang="en-US" dirty="0" smtClean="0"/>
              <a:t> </a:t>
            </a:r>
            <a:r>
              <a:rPr lang="en-US" dirty="0" err="1"/>
              <a:t>sinusale</a:t>
            </a:r>
            <a:r>
              <a:rPr lang="en-US" dirty="0"/>
              <a:t>, </a:t>
            </a:r>
            <a:r>
              <a:rPr lang="en-US" dirty="0" err="1"/>
              <a:t>subminarea</a:t>
            </a:r>
            <a:r>
              <a:rPr lang="en-US" dirty="0"/>
              <a:t> </a:t>
            </a:r>
            <a:r>
              <a:rPr lang="en-US" dirty="0" err="1"/>
              <a:t>și</a:t>
            </a:r>
            <a:r>
              <a:rPr lang="en-US" dirty="0"/>
              <a:t> </a:t>
            </a:r>
            <a:r>
              <a:rPr lang="en-US" dirty="0" err="1"/>
              <a:t>tunelarea</a:t>
            </a:r>
            <a:endParaRPr lang="en-US" dirty="0"/>
          </a:p>
          <a:p>
            <a:r>
              <a:rPr lang="en-US" dirty="0" err="1"/>
              <a:t>Prezența</a:t>
            </a:r>
            <a:r>
              <a:rPr lang="en-US" dirty="0"/>
              <a:t> </a:t>
            </a:r>
            <a:r>
              <a:rPr lang="ro-MD" dirty="0" smtClean="0"/>
              <a:t>exadatului</a:t>
            </a:r>
            <a:endParaRPr lang="en-US" dirty="0"/>
          </a:p>
          <a:p>
            <a:r>
              <a:rPr lang="en-US" dirty="0" err="1"/>
              <a:t>Prezența</a:t>
            </a:r>
            <a:r>
              <a:rPr lang="en-US" dirty="0"/>
              <a:t> </a:t>
            </a:r>
            <a:r>
              <a:rPr lang="en-US" dirty="0" err="1"/>
              <a:t>țesutului</a:t>
            </a:r>
            <a:r>
              <a:rPr lang="en-US" dirty="0"/>
              <a:t> necrotic</a:t>
            </a:r>
          </a:p>
        </p:txBody>
      </p:sp>
    </p:spTree>
    <p:extLst>
      <p:ext uri="{BB962C8B-B14F-4D97-AF65-F5344CB8AC3E}">
        <p14:creationId xmlns:p14="http://schemas.microsoft.com/office/powerpoint/2010/main" xmlns="" val="42824692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6756" y="0"/>
            <a:ext cx="9601196" cy="1303867"/>
          </a:xfrm>
        </p:spPr>
        <p:txBody>
          <a:bodyPr/>
          <a:lstStyle/>
          <a:p>
            <a:r>
              <a:rPr lang="ro-MD" dirty="0" smtClean="0"/>
              <a:t>Diagnostic</a:t>
            </a:r>
            <a:endParaRPr lang="en-US" dirty="0"/>
          </a:p>
        </p:txBody>
      </p:sp>
      <p:sp>
        <p:nvSpPr>
          <p:cNvPr id="3" name="Content Placeholder 2"/>
          <p:cNvSpPr>
            <a:spLocks noGrp="1"/>
          </p:cNvSpPr>
          <p:nvPr>
            <p:ph idx="1"/>
          </p:nvPr>
        </p:nvSpPr>
        <p:spPr>
          <a:xfrm>
            <a:off x="502188" y="1223892"/>
            <a:ext cx="7716395" cy="5430296"/>
          </a:xfrm>
        </p:spPr>
        <p:txBody>
          <a:bodyPr>
            <a:normAutofit/>
          </a:bodyPr>
          <a:lstStyle/>
          <a:p>
            <a:r>
              <a:rPr lang="en-US" dirty="0"/>
              <a:t>Un medic </a:t>
            </a:r>
            <a:r>
              <a:rPr lang="en-US" dirty="0" err="1"/>
              <a:t>sau</a:t>
            </a:r>
            <a:r>
              <a:rPr lang="en-US" dirty="0"/>
              <a:t> o </a:t>
            </a:r>
            <a:r>
              <a:rPr lang="en-US" dirty="0" err="1"/>
              <a:t>asistentă</a:t>
            </a:r>
            <a:r>
              <a:rPr lang="en-US" dirty="0"/>
              <a:t> </a:t>
            </a:r>
            <a:r>
              <a:rPr lang="en-US" dirty="0" err="1"/>
              <a:t>medicală</a:t>
            </a:r>
            <a:r>
              <a:rPr lang="en-US" dirty="0"/>
              <a:t> </a:t>
            </a:r>
            <a:r>
              <a:rPr lang="en-US" dirty="0" err="1"/>
              <a:t>poate</a:t>
            </a:r>
            <a:r>
              <a:rPr lang="en-US" dirty="0"/>
              <a:t> </a:t>
            </a:r>
            <a:r>
              <a:rPr lang="en-US" dirty="0" err="1"/>
              <a:t>diagnostica</a:t>
            </a:r>
            <a:r>
              <a:rPr lang="en-US" dirty="0"/>
              <a:t> o </a:t>
            </a:r>
            <a:r>
              <a:rPr lang="en-US" dirty="0" err="1"/>
              <a:t>escare</a:t>
            </a:r>
            <a:r>
              <a:rPr lang="en-US" dirty="0"/>
              <a:t> </a:t>
            </a:r>
            <a:r>
              <a:rPr lang="en-US" dirty="0" err="1"/>
              <a:t>examinând</a:t>
            </a:r>
            <a:r>
              <a:rPr lang="en-US" dirty="0"/>
              <a:t> </a:t>
            </a:r>
            <a:r>
              <a:rPr lang="en-US" dirty="0" err="1"/>
              <a:t>pielea</a:t>
            </a:r>
            <a:r>
              <a:rPr lang="en-US" dirty="0"/>
              <a:t>. </a:t>
            </a:r>
            <a:r>
              <a:rPr lang="en-US" dirty="0" err="1"/>
              <a:t>Testarea</a:t>
            </a:r>
            <a:r>
              <a:rPr lang="en-US" dirty="0"/>
              <a:t> </a:t>
            </a:r>
            <a:r>
              <a:rPr lang="en-US" dirty="0" err="1"/>
              <a:t>este</a:t>
            </a:r>
            <a:r>
              <a:rPr lang="en-US" dirty="0"/>
              <a:t> de </a:t>
            </a:r>
            <a:r>
              <a:rPr lang="en-US" dirty="0" err="1"/>
              <a:t>obicei</a:t>
            </a:r>
            <a:r>
              <a:rPr lang="en-US" dirty="0"/>
              <a:t> </a:t>
            </a:r>
            <a:r>
              <a:rPr lang="en-US" dirty="0" err="1"/>
              <a:t>inutilă</a:t>
            </a:r>
            <a:r>
              <a:rPr lang="en-US" dirty="0"/>
              <a:t>, cu </a:t>
            </a:r>
            <a:r>
              <a:rPr lang="en-US" dirty="0" err="1"/>
              <a:t>excepția</a:t>
            </a:r>
            <a:r>
              <a:rPr lang="en-US" dirty="0"/>
              <a:t> </a:t>
            </a:r>
            <a:r>
              <a:rPr lang="en-US" dirty="0" err="1"/>
              <a:t>cazului</a:t>
            </a:r>
            <a:r>
              <a:rPr lang="en-US" dirty="0"/>
              <a:t> </a:t>
            </a:r>
            <a:r>
              <a:rPr lang="en-US" dirty="0" err="1"/>
              <a:t>în</a:t>
            </a:r>
            <a:r>
              <a:rPr lang="en-US" dirty="0"/>
              <a:t> care </a:t>
            </a:r>
            <a:r>
              <a:rPr lang="en-US" dirty="0" err="1"/>
              <a:t>există</a:t>
            </a:r>
            <a:r>
              <a:rPr lang="en-US" dirty="0"/>
              <a:t> </a:t>
            </a:r>
            <a:r>
              <a:rPr lang="en-US" dirty="0" err="1"/>
              <a:t>simptome</a:t>
            </a:r>
            <a:r>
              <a:rPr lang="en-US" dirty="0"/>
              <a:t> de </a:t>
            </a:r>
            <a:r>
              <a:rPr lang="en-US" dirty="0" err="1"/>
              <a:t>infecție</a:t>
            </a:r>
            <a:r>
              <a:rPr lang="en-US" dirty="0"/>
              <a:t>.</a:t>
            </a:r>
          </a:p>
          <a:p>
            <a:endParaRPr lang="en-US" dirty="0"/>
          </a:p>
          <a:p>
            <a:r>
              <a:rPr lang="en-US" dirty="0" err="1"/>
              <a:t>Dacă</a:t>
            </a:r>
            <a:r>
              <a:rPr lang="en-US" dirty="0"/>
              <a:t> o </a:t>
            </a:r>
            <a:r>
              <a:rPr lang="en-US" dirty="0" err="1"/>
              <a:t>persoană</a:t>
            </a:r>
            <a:r>
              <a:rPr lang="en-US" dirty="0"/>
              <a:t> cu </a:t>
            </a:r>
            <a:r>
              <a:rPr lang="en-US" dirty="0" err="1"/>
              <a:t>escare</a:t>
            </a:r>
            <a:r>
              <a:rPr lang="en-US" dirty="0"/>
              <a:t> </a:t>
            </a:r>
            <a:r>
              <a:rPr lang="en-US" dirty="0" err="1"/>
              <a:t>dezvoltă</a:t>
            </a:r>
            <a:r>
              <a:rPr lang="en-US" dirty="0"/>
              <a:t> o </a:t>
            </a:r>
            <a:r>
              <a:rPr lang="en-US" dirty="0" err="1"/>
              <a:t>infecție</a:t>
            </a:r>
            <a:r>
              <a:rPr lang="en-US" dirty="0"/>
              <a:t>, un medic </a:t>
            </a:r>
            <a:r>
              <a:rPr lang="en-US" dirty="0" err="1"/>
              <a:t>poate</a:t>
            </a:r>
            <a:r>
              <a:rPr lang="en-US" dirty="0"/>
              <a:t> </a:t>
            </a:r>
            <a:r>
              <a:rPr lang="en-US" dirty="0" err="1"/>
              <a:t>solicita</a:t>
            </a:r>
            <a:r>
              <a:rPr lang="en-US" dirty="0"/>
              <a:t> teste </a:t>
            </a:r>
            <a:r>
              <a:rPr lang="en-US" dirty="0" err="1"/>
              <a:t>pentru</a:t>
            </a:r>
            <a:r>
              <a:rPr lang="en-US" dirty="0"/>
              <a:t> a </a:t>
            </a:r>
            <a:r>
              <a:rPr lang="en-US" dirty="0" err="1"/>
              <a:t>afla</a:t>
            </a:r>
            <a:r>
              <a:rPr lang="en-US" dirty="0"/>
              <a:t> </a:t>
            </a:r>
            <a:r>
              <a:rPr lang="en-US" dirty="0" err="1"/>
              <a:t>dacă</a:t>
            </a:r>
            <a:r>
              <a:rPr lang="en-US" dirty="0"/>
              <a:t> </a:t>
            </a:r>
            <a:r>
              <a:rPr lang="en-US" dirty="0" err="1"/>
              <a:t>infecția</a:t>
            </a:r>
            <a:r>
              <a:rPr lang="en-US" dirty="0"/>
              <a:t> s-a </a:t>
            </a:r>
            <a:r>
              <a:rPr lang="en-US" dirty="0" err="1"/>
              <a:t>mutat</a:t>
            </a:r>
            <a:r>
              <a:rPr lang="en-US" dirty="0"/>
              <a:t> </a:t>
            </a:r>
            <a:r>
              <a:rPr lang="en-US" dirty="0" err="1"/>
              <a:t>în</a:t>
            </a:r>
            <a:r>
              <a:rPr lang="en-US" dirty="0"/>
              <a:t> </a:t>
            </a:r>
            <a:r>
              <a:rPr lang="en-US" dirty="0" err="1"/>
              <a:t>țesuturile</a:t>
            </a:r>
            <a:r>
              <a:rPr lang="en-US" dirty="0"/>
              <a:t> </a:t>
            </a:r>
            <a:r>
              <a:rPr lang="en-US" dirty="0" err="1"/>
              <a:t>moi</a:t>
            </a:r>
            <a:r>
              <a:rPr lang="en-US" dirty="0"/>
              <a:t>, </a:t>
            </a:r>
            <a:r>
              <a:rPr lang="en-US" dirty="0" err="1"/>
              <a:t>în</a:t>
            </a:r>
            <a:r>
              <a:rPr lang="en-US" dirty="0"/>
              <a:t> </a:t>
            </a:r>
            <a:r>
              <a:rPr lang="en-US" dirty="0" err="1"/>
              <a:t>oase</a:t>
            </a:r>
            <a:r>
              <a:rPr lang="en-US" dirty="0"/>
              <a:t>, </a:t>
            </a:r>
            <a:r>
              <a:rPr lang="en-US" dirty="0" err="1"/>
              <a:t>în</a:t>
            </a:r>
            <a:r>
              <a:rPr lang="en-US" dirty="0"/>
              <a:t> </a:t>
            </a:r>
            <a:r>
              <a:rPr lang="en-US" dirty="0" err="1"/>
              <a:t>sânge</a:t>
            </a:r>
            <a:r>
              <a:rPr lang="en-US" dirty="0"/>
              <a:t> </a:t>
            </a:r>
            <a:r>
              <a:rPr lang="en-US" dirty="0" err="1"/>
              <a:t>sau</a:t>
            </a:r>
            <a:r>
              <a:rPr lang="en-US" dirty="0"/>
              <a:t> </a:t>
            </a:r>
            <a:r>
              <a:rPr lang="en-US" dirty="0" err="1"/>
              <a:t>în</a:t>
            </a:r>
            <a:r>
              <a:rPr lang="en-US" dirty="0"/>
              <a:t> alt loc. </a:t>
            </a:r>
            <a:r>
              <a:rPr lang="en-US" dirty="0" err="1"/>
              <a:t>Testele</a:t>
            </a:r>
            <a:r>
              <a:rPr lang="en-US" dirty="0"/>
              <a:t> pot include </a:t>
            </a:r>
            <a:r>
              <a:rPr lang="en-US" dirty="0" err="1"/>
              <a:t>analize</a:t>
            </a:r>
            <a:r>
              <a:rPr lang="en-US" dirty="0"/>
              <a:t> de </a:t>
            </a:r>
            <a:r>
              <a:rPr lang="en-US" dirty="0" err="1"/>
              <a:t>sânge</a:t>
            </a:r>
            <a:r>
              <a:rPr lang="en-US" dirty="0"/>
              <a:t>, o </a:t>
            </a:r>
            <a:r>
              <a:rPr lang="en-US" dirty="0" err="1"/>
              <a:t>examinare</a:t>
            </a:r>
            <a:r>
              <a:rPr lang="en-US" dirty="0"/>
              <a:t> de </a:t>
            </a:r>
            <a:r>
              <a:rPr lang="en-US" dirty="0" err="1"/>
              <a:t>laborator</a:t>
            </a:r>
            <a:r>
              <a:rPr lang="en-US" dirty="0"/>
              <a:t> a </a:t>
            </a:r>
            <a:r>
              <a:rPr lang="en-US" dirty="0" err="1"/>
              <a:t>țesuturilor</a:t>
            </a:r>
            <a:r>
              <a:rPr lang="en-US" dirty="0"/>
              <a:t> </a:t>
            </a:r>
            <a:r>
              <a:rPr lang="en-US" dirty="0" err="1"/>
              <a:t>sau</a:t>
            </a:r>
            <a:r>
              <a:rPr lang="en-US" dirty="0"/>
              <a:t> </a:t>
            </a:r>
            <a:r>
              <a:rPr lang="en-US" dirty="0" err="1"/>
              <a:t>secrețiilor</a:t>
            </a:r>
            <a:r>
              <a:rPr lang="en-US" dirty="0"/>
              <a:t> din </a:t>
            </a:r>
            <a:r>
              <a:rPr lang="en-US" dirty="0" err="1"/>
              <a:t>escară</a:t>
            </a:r>
            <a:r>
              <a:rPr lang="en-US" dirty="0"/>
              <a:t> </a:t>
            </a:r>
            <a:r>
              <a:rPr lang="en-US" dirty="0" err="1"/>
              <a:t>și</a:t>
            </a:r>
            <a:r>
              <a:rPr lang="en-US" dirty="0"/>
              <a:t> o </a:t>
            </a:r>
            <a:r>
              <a:rPr lang="en-US" dirty="0" err="1"/>
              <a:t>radiografie</a:t>
            </a:r>
            <a:r>
              <a:rPr lang="en-US" dirty="0"/>
              <a:t>, o </a:t>
            </a:r>
            <a:r>
              <a:rPr lang="en-US" dirty="0" err="1"/>
              <a:t>scanare</a:t>
            </a:r>
            <a:r>
              <a:rPr lang="en-US" dirty="0"/>
              <a:t> </a:t>
            </a:r>
            <a:r>
              <a:rPr lang="en-US" dirty="0" err="1"/>
              <a:t>imagistică</a:t>
            </a:r>
            <a:r>
              <a:rPr lang="en-US" dirty="0"/>
              <a:t> </a:t>
            </a:r>
            <a:r>
              <a:rPr lang="en-US" dirty="0" err="1"/>
              <a:t>prin</a:t>
            </a:r>
            <a:r>
              <a:rPr lang="en-US" dirty="0"/>
              <a:t> </a:t>
            </a:r>
            <a:r>
              <a:rPr lang="en-US" dirty="0" err="1"/>
              <a:t>rezonanță</a:t>
            </a:r>
            <a:r>
              <a:rPr lang="en-US" dirty="0"/>
              <a:t> </a:t>
            </a:r>
            <a:r>
              <a:rPr lang="en-US" dirty="0" err="1"/>
              <a:t>magnetică</a:t>
            </a:r>
            <a:r>
              <a:rPr lang="en-US" dirty="0"/>
              <a:t> (</a:t>
            </a:r>
            <a:r>
              <a:rPr lang="en-US" dirty="0" err="1"/>
              <a:t>scanare</a:t>
            </a:r>
            <a:r>
              <a:rPr lang="en-US" dirty="0"/>
              <a:t> RMN) </a:t>
            </a:r>
            <a:r>
              <a:rPr lang="en-US" dirty="0" err="1"/>
              <a:t>sau</a:t>
            </a:r>
            <a:r>
              <a:rPr lang="en-US" dirty="0"/>
              <a:t> o </a:t>
            </a:r>
            <a:r>
              <a:rPr lang="en-US" dirty="0" err="1"/>
              <a:t>scanare</a:t>
            </a:r>
            <a:r>
              <a:rPr lang="en-US" dirty="0"/>
              <a:t> </a:t>
            </a:r>
            <a:r>
              <a:rPr lang="en-US" dirty="0" err="1"/>
              <a:t>osoasă</a:t>
            </a:r>
            <a:r>
              <a:rPr lang="en-US" dirty="0"/>
              <a:t> </a:t>
            </a:r>
            <a:r>
              <a:rPr lang="en-US" dirty="0" err="1"/>
              <a:t>pentru</a:t>
            </a:r>
            <a:r>
              <a:rPr lang="en-US" dirty="0"/>
              <a:t> a </a:t>
            </a:r>
            <a:r>
              <a:rPr lang="en-US" dirty="0" err="1"/>
              <a:t>căuta</a:t>
            </a:r>
            <a:r>
              <a:rPr lang="en-US" dirty="0"/>
              <a:t> </a:t>
            </a:r>
            <a:r>
              <a:rPr lang="en-US" dirty="0" err="1"/>
              <a:t>dovezi</a:t>
            </a:r>
            <a:r>
              <a:rPr lang="en-US" dirty="0"/>
              <a:t> ale </a:t>
            </a:r>
            <a:r>
              <a:rPr lang="en-US" dirty="0" err="1"/>
              <a:t>unei</a:t>
            </a:r>
            <a:r>
              <a:rPr lang="en-US" dirty="0"/>
              <a:t> </a:t>
            </a:r>
            <a:r>
              <a:rPr lang="en-US" dirty="0" err="1"/>
              <a:t>infecții</a:t>
            </a:r>
            <a:r>
              <a:rPr lang="en-US" dirty="0"/>
              <a:t> </a:t>
            </a:r>
            <a:r>
              <a:rPr lang="en-US" dirty="0" err="1"/>
              <a:t>osoase</a:t>
            </a:r>
            <a:r>
              <a:rPr lang="en-US" dirty="0"/>
              <a:t> </a:t>
            </a:r>
            <a:r>
              <a:rPr lang="en-US" dirty="0" err="1"/>
              <a:t>numite</a:t>
            </a:r>
            <a:r>
              <a:rPr lang="en-US" dirty="0"/>
              <a:t> </a:t>
            </a:r>
            <a:r>
              <a:rPr lang="en-US" dirty="0" err="1"/>
              <a:t>osteomielită</a:t>
            </a:r>
            <a:r>
              <a:rPr lang="en-US" dirty="0"/>
              <a:t>.</a:t>
            </a:r>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441675" y="3388949"/>
            <a:ext cx="3750325" cy="3469051"/>
          </a:xfrm>
          <a:prstGeom prst="rect">
            <a:avLst/>
          </a:prstGeom>
        </p:spPr>
      </p:pic>
    </p:spTree>
    <p:extLst>
      <p:ext uri="{BB962C8B-B14F-4D97-AF65-F5344CB8AC3E}">
        <p14:creationId xmlns:p14="http://schemas.microsoft.com/office/powerpoint/2010/main" xmlns="" val="11569228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533" y="-411501"/>
            <a:ext cx="4708791" cy="1303867"/>
          </a:xfrm>
        </p:spPr>
        <p:txBody>
          <a:bodyPr/>
          <a:lstStyle/>
          <a:p>
            <a:r>
              <a:rPr lang="ro-MD" dirty="0" smtClean="0"/>
              <a:t>Profilaxia</a:t>
            </a:r>
            <a:endParaRPr lang="en-US" dirty="0"/>
          </a:p>
        </p:txBody>
      </p:sp>
      <p:sp>
        <p:nvSpPr>
          <p:cNvPr id="3" name="Content Placeholder 2"/>
          <p:cNvSpPr>
            <a:spLocks noGrp="1"/>
          </p:cNvSpPr>
          <p:nvPr>
            <p:ph idx="1"/>
          </p:nvPr>
        </p:nvSpPr>
        <p:spPr>
          <a:xfrm>
            <a:off x="1295401" y="473725"/>
            <a:ext cx="9601196" cy="6384275"/>
          </a:xfrm>
        </p:spPr>
        <p:txBody>
          <a:bodyPr>
            <a:normAutofit fontScale="70000" lnSpcReduction="20000"/>
          </a:bodyPr>
          <a:lstStyle/>
          <a:p>
            <a:r>
              <a:rPr lang="en-US" dirty="0"/>
              <a:t>. </a:t>
            </a:r>
            <a:r>
              <a:rPr lang="en-US" dirty="0" err="1"/>
              <a:t>Măsurile</a:t>
            </a:r>
            <a:r>
              <a:rPr lang="en-US" dirty="0"/>
              <a:t> de </a:t>
            </a:r>
            <a:r>
              <a:rPr lang="en-US" dirty="0" err="1"/>
              <a:t>profilaxie</a:t>
            </a:r>
            <a:r>
              <a:rPr lang="en-US" dirty="0"/>
              <a:t> a </a:t>
            </a:r>
            <a:r>
              <a:rPr lang="en-US" dirty="0" err="1"/>
              <a:t>escarelor</a:t>
            </a:r>
            <a:r>
              <a:rPr lang="en-US" dirty="0"/>
              <a:t> de </a:t>
            </a:r>
            <a:r>
              <a:rPr lang="en-US" dirty="0" err="1"/>
              <a:t>decubit</a:t>
            </a:r>
            <a:r>
              <a:rPr lang="en-US" dirty="0"/>
              <a:t> </a:t>
            </a:r>
            <a:r>
              <a:rPr lang="en-US" dirty="0" err="1"/>
              <a:t>includ</a:t>
            </a:r>
            <a:r>
              <a:rPr lang="en-US" dirty="0"/>
              <a:t> </a:t>
            </a:r>
            <a:r>
              <a:rPr lang="en-US" dirty="0" err="1"/>
              <a:t>următoarele</a:t>
            </a:r>
            <a:r>
              <a:rPr lang="en-US" dirty="0"/>
              <a:t> </a:t>
            </a:r>
            <a:r>
              <a:rPr lang="en-US" dirty="0" err="1"/>
              <a:t>intervenţii</a:t>
            </a:r>
            <a:r>
              <a:rPr lang="en-US" dirty="0"/>
              <a:t>: </a:t>
            </a:r>
            <a:endParaRPr lang="ro-MD" dirty="0"/>
          </a:p>
          <a:p>
            <a:pPr marL="0" indent="0">
              <a:buNone/>
            </a:pPr>
            <a:r>
              <a:rPr lang="ro-MD" dirty="0" smtClean="0"/>
              <a:t>1.</a:t>
            </a:r>
            <a:r>
              <a:rPr lang="en-US" dirty="0" err="1" smtClean="0"/>
              <a:t>Reducerea</a:t>
            </a:r>
            <a:r>
              <a:rPr lang="en-US" dirty="0" smtClean="0"/>
              <a:t> </a:t>
            </a:r>
            <a:r>
              <a:rPr lang="en-US" dirty="0" err="1"/>
              <a:t>presiunii</a:t>
            </a:r>
            <a:r>
              <a:rPr lang="en-US" dirty="0"/>
              <a:t> </a:t>
            </a:r>
            <a:r>
              <a:rPr lang="en-US" dirty="0" err="1"/>
              <a:t>prin</a:t>
            </a:r>
            <a:r>
              <a:rPr lang="en-US" dirty="0"/>
              <a:t> </a:t>
            </a:r>
            <a:r>
              <a:rPr lang="en-US" dirty="0" err="1"/>
              <a:t>folosirea</a:t>
            </a:r>
            <a:r>
              <a:rPr lang="en-US" dirty="0"/>
              <a:t> </a:t>
            </a:r>
            <a:r>
              <a:rPr lang="en-US" dirty="0" err="1"/>
              <a:t>paturilor</a:t>
            </a:r>
            <a:r>
              <a:rPr lang="en-US" dirty="0"/>
              <a:t> </a:t>
            </a:r>
            <a:r>
              <a:rPr lang="en-US" dirty="0" err="1"/>
              <a:t>speciale</a:t>
            </a:r>
            <a:r>
              <a:rPr lang="en-US" dirty="0"/>
              <a:t> cu </a:t>
            </a:r>
            <a:r>
              <a:rPr lang="en-US" dirty="0" err="1"/>
              <a:t>saltele</a:t>
            </a:r>
            <a:r>
              <a:rPr lang="en-US" dirty="0"/>
              <a:t> </a:t>
            </a:r>
            <a:r>
              <a:rPr lang="en-US" dirty="0" err="1"/>
              <a:t>antidecubit</a:t>
            </a:r>
            <a:r>
              <a:rPr lang="en-US" dirty="0"/>
              <a:t> </a:t>
            </a:r>
            <a:r>
              <a:rPr lang="en-US" dirty="0" err="1"/>
              <a:t>sau</a:t>
            </a:r>
            <a:r>
              <a:rPr lang="en-US" dirty="0"/>
              <a:t> cu </a:t>
            </a:r>
            <a:r>
              <a:rPr lang="en-US" dirty="0" err="1"/>
              <a:t>saltele</a:t>
            </a:r>
            <a:r>
              <a:rPr lang="en-US" dirty="0"/>
              <a:t> cu </a:t>
            </a:r>
            <a:r>
              <a:rPr lang="en-US" dirty="0" err="1"/>
              <a:t>apă</a:t>
            </a:r>
            <a:r>
              <a:rPr lang="en-US" dirty="0"/>
              <a:t>; </a:t>
            </a:r>
            <a:r>
              <a:rPr lang="en-US" dirty="0" err="1"/>
              <a:t>saltele</a:t>
            </a:r>
            <a:r>
              <a:rPr lang="en-US" dirty="0"/>
              <a:t> </a:t>
            </a:r>
            <a:r>
              <a:rPr lang="en-US" dirty="0" err="1"/>
              <a:t>pneumatice</a:t>
            </a:r>
            <a:r>
              <a:rPr lang="en-US" dirty="0"/>
              <a:t>, </a:t>
            </a:r>
            <a:r>
              <a:rPr lang="en-US" dirty="0" err="1"/>
              <a:t>saltele</a:t>
            </a:r>
            <a:r>
              <a:rPr lang="en-US" dirty="0"/>
              <a:t> cu </a:t>
            </a:r>
            <a:r>
              <a:rPr lang="en-US" dirty="0" err="1"/>
              <a:t>puf</a:t>
            </a:r>
            <a:r>
              <a:rPr lang="en-US" dirty="0"/>
              <a:t> </a:t>
            </a:r>
            <a:r>
              <a:rPr lang="en-US" dirty="0" err="1"/>
              <a:t>sau</a:t>
            </a:r>
            <a:r>
              <a:rPr lang="en-US" dirty="0"/>
              <a:t> </a:t>
            </a:r>
            <a:r>
              <a:rPr lang="en-US" dirty="0" err="1" smtClean="0"/>
              <a:t>siliconice</a:t>
            </a:r>
            <a:r>
              <a:rPr lang="en-US" dirty="0" smtClean="0"/>
              <a:t>.</a:t>
            </a:r>
            <a:endParaRPr lang="ro-MD" dirty="0" smtClean="0"/>
          </a:p>
          <a:p>
            <a:pPr marL="0" indent="0">
              <a:buNone/>
            </a:pPr>
            <a:r>
              <a:rPr lang="en-US" dirty="0" smtClean="0"/>
              <a:t>2</a:t>
            </a:r>
            <a:r>
              <a:rPr lang="en-US" dirty="0"/>
              <a:t>. </a:t>
            </a:r>
            <a:r>
              <a:rPr lang="en-US" dirty="0" err="1"/>
              <a:t>Pernele</a:t>
            </a:r>
            <a:r>
              <a:rPr lang="en-US" dirty="0"/>
              <a:t> </a:t>
            </a:r>
            <a:r>
              <a:rPr lang="en-US" dirty="0" err="1"/>
              <a:t>umplute</a:t>
            </a:r>
            <a:r>
              <a:rPr lang="en-US" dirty="0"/>
              <a:t> cu </a:t>
            </a:r>
            <a:r>
              <a:rPr lang="en-US" dirty="0" err="1"/>
              <a:t>lână</a:t>
            </a:r>
            <a:r>
              <a:rPr lang="en-US" dirty="0"/>
              <a:t> </a:t>
            </a:r>
            <a:r>
              <a:rPr lang="en-US" dirty="0" err="1"/>
              <a:t>naturală</a:t>
            </a:r>
            <a:r>
              <a:rPr lang="en-US" dirty="0"/>
              <a:t> </a:t>
            </a:r>
            <a:r>
              <a:rPr lang="en-US" dirty="0" err="1"/>
              <a:t>sau</a:t>
            </a:r>
            <a:r>
              <a:rPr lang="en-US" dirty="0"/>
              <a:t> </a:t>
            </a:r>
            <a:r>
              <a:rPr lang="en-US" dirty="0" err="1"/>
              <a:t>sintetică</a:t>
            </a:r>
            <a:r>
              <a:rPr lang="en-US" dirty="0"/>
              <a:t>, cu </a:t>
            </a:r>
            <a:r>
              <a:rPr lang="en-US" dirty="0" err="1"/>
              <a:t>puf</a:t>
            </a:r>
            <a:r>
              <a:rPr lang="en-US" dirty="0"/>
              <a:t>, </a:t>
            </a:r>
            <a:r>
              <a:rPr lang="en-US" dirty="0" err="1"/>
              <a:t>aer</a:t>
            </a:r>
            <a:r>
              <a:rPr lang="en-US" dirty="0"/>
              <a:t>, </a:t>
            </a:r>
            <a:r>
              <a:rPr lang="en-US" dirty="0" err="1"/>
              <a:t>apă</a:t>
            </a:r>
            <a:r>
              <a:rPr lang="en-US" dirty="0"/>
              <a:t> </a:t>
            </a:r>
            <a:r>
              <a:rPr lang="en-US" dirty="0" err="1"/>
              <a:t>sau</a:t>
            </a:r>
            <a:r>
              <a:rPr lang="en-US" dirty="0"/>
              <a:t> cu gel se </a:t>
            </a:r>
            <a:r>
              <a:rPr lang="en-US" dirty="0" err="1"/>
              <a:t>aplică</a:t>
            </a:r>
            <a:r>
              <a:rPr lang="en-US" dirty="0"/>
              <a:t> sub </a:t>
            </a:r>
            <a:r>
              <a:rPr lang="en-US" dirty="0" err="1"/>
              <a:t>regiunea</a:t>
            </a:r>
            <a:r>
              <a:rPr lang="en-US" dirty="0"/>
              <a:t> </a:t>
            </a:r>
            <a:r>
              <a:rPr lang="en-US" dirty="0" err="1"/>
              <a:t>sacrale</a:t>
            </a:r>
            <a:r>
              <a:rPr lang="en-US" dirty="0"/>
              <a:t>. </a:t>
            </a:r>
            <a:endParaRPr lang="ro-MD" dirty="0" smtClean="0"/>
          </a:p>
          <a:p>
            <a:pPr marL="0" indent="0">
              <a:buNone/>
            </a:pPr>
            <a:r>
              <a:rPr lang="en-US" dirty="0" smtClean="0"/>
              <a:t>3</a:t>
            </a:r>
            <a:r>
              <a:rPr lang="en-US" dirty="0"/>
              <a:t>. </a:t>
            </a:r>
            <a:r>
              <a:rPr lang="en-US" dirty="0" err="1"/>
              <a:t>Pielea</a:t>
            </a:r>
            <a:r>
              <a:rPr lang="en-US" dirty="0"/>
              <a:t> </a:t>
            </a:r>
            <a:r>
              <a:rPr lang="en-US" dirty="0" err="1"/>
              <a:t>şi</a:t>
            </a:r>
            <a:r>
              <a:rPr lang="en-US" dirty="0"/>
              <a:t> </a:t>
            </a:r>
            <a:r>
              <a:rPr lang="en-US" dirty="0" err="1"/>
              <a:t>mucoasele</a:t>
            </a:r>
            <a:r>
              <a:rPr lang="en-US" dirty="0"/>
              <a:t> </a:t>
            </a:r>
            <a:r>
              <a:rPr lang="en-US" dirty="0" err="1"/>
              <a:t>să</a:t>
            </a:r>
            <a:r>
              <a:rPr lang="en-US" dirty="0"/>
              <a:t> fie curate </a:t>
            </a:r>
            <a:r>
              <a:rPr lang="en-US" dirty="0" err="1"/>
              <a:t>şi</a:t>
            </a:r>
            <a:r>
              <a:rPr lang="en-US" dirty="0"/>
              <a:t> </a:t>
            </a:r>
            <a:r>
              <a:rPr lang="en-US" dirty="0" err="1"/>
              <a:t>uscate</a:t>
            </a:r>
            <a:r>
              <a:rPr lang="en-US" dirty="0"/>
              <a:t>. </a:t>
            </a:r>
            <a:endParaRPr lang="ro-MD" dirty="0" smtClean="0"/>
          </a:p>
          <a:p>
            <a:pPr marL="0" indent="0">
              <a:buNone/>
            </a:pPr>
            <a:r>
              <a:rPr lang="en-US" dirty="0" smtClean="0"/>
              <a:t>4</a:t>
            </a:r>
            <a:r>
              <a:rPr lang="en-US" dirty="0"/>
              <a:t>. </a:t>
            </a:r>
            <a:r>
              <a:rPr lang="en-US" dirty="0" err="1"/>
              <a:t>Lenjeria</a:t>
            </a:r>
            <a:r>
              <a:rPr lang="en-US" dirty="0"/>
              <a:t> de </a:t>
            </a:r>
            <a:r>
              <a:rPr lang="en-US" dirty="0" err="1"/>
              <a:t>corp</a:t>
            </a:r>
            <a:r>
              <a:rPr lang="en-US" dirty="0"/>
              <a:t> </a:t>
            </a:r>
            <a:r>
              <a:rPr lang="en-US" dirty="0" err="1"/>
              <a:t>şi</a:t>
            </a:r>
            <a:r>
              <a:rPr lang="en-US" dirty="0"/>
              <a:t> de pat </a:t>
            </a:r>
            <a:r>
              <a:rPr lang="en-US" dirty="0" err="1"/>
              <a:t>să</a:t>
            </a:r>
            <a:r>
              <a:rPr lang="en-US" dirty="0"/>
              <a:t> fie </a:t>
            </a:r>
            <a:r>
              <a:rPr lang="en-US" dirty="0" err="1"/>
              <a:t>curată</a:t>
            </a:r>
            <a:r>
              <a:rPr lang="en-US" dirty="0"/>
              <a:t>, </a:t>
            </a:r>
            <a:r>
              <a:rPr lang="en-US" dirty="0" err="1"/>
              <a:t>uscată</a:t>
            </a:r>
            <a:r>
              <a:rPr lang="en-US" dirty="0"/>
              <a:t>, </a:t>
            </a:r>
            <a:r>
              <a:rPr lang="en-US" dirty="0" err="1"/>
              <a:t>fără</a:t>
            </a:r>
            <a:r>
              <a:rPr lang="en-US" dirty="0"/>
              <a:t> cute </a:t>
            </a:r>
            <a:r>
              <a:rPr lang="en-US" dirty="0" err="1"/>
              <a:t>şi</a:t>
            </a:r>
            <a:r>
              <a:rPr lang="en-US" dirty="0"/>
              <a:t> </a:t>
            </a:r>
            <a:r>
              <a:rPr lang="en-US" dirty="0" err="1"/>
              <a:t>fărâmituri</a:t>
            </a:r>
            <a:r>
              <a:rPr lang="en-US" dirty="0"/>
              <a:t>. </a:t>
            </a:r>
            <a:endParaRPr lang="ro-MD" dirty="0" smtClean="0"/>
          </a:p>
          <a:p>
            <a:pPr marL="0" indent="0">
              <a:buNone/>
            </a:pPr>
            <a:r>
              <a:rPr lang="en-US" dirty="0" smtClean="0"/>
              <a:t>5</a:t>
            </a:r>
            <a:r>
              <a:rPr lang="en-US" dirty="0"/>
              <a:t>. Se </a:t>
            </a:r>
            <a:r>
              <a:rPr lang="en-US" dirty="0" err="1"/>
              <a:t>va</a:t>
            </a:r>
            <a:r>
              <a:rPr lang="en-US" dirty="0"/>
              <a:t> </a:t>
            </a:r>
            <a:r>
              <a:rPr lang="en-US" dirty="0" err="1"/>
              <a:t>evita</a:t>
            </a:r>
            <a:r>
              <a:rPr lang="en-US" dirty="0"/>
              <a:t> </a:t>
            </a:r>
            <a:r>
              <a:rPr lang="en-US" dirty="0" err="1"/>
              <a:t>iritarea</a:t>
            </a:r>
            <a:r>
              <a:rPr lang="en-US" dirty="0"/>
              <a:t>, </a:t>
            </a:r>
            <a:r>
              <a:rPr lang="en-US" dirty="0" err="1"/>
              <a:t>frecarea</a:t>
            </a:r>
            <a:r>
              <a:rPr lang="en-US" dirty="0"/>
              <a:t> </a:t>
            </a:r>
            <a:r>
              <a:rPr lang="en-US" dirty="0" err="1"/>
              <a:t>pielii</a:t>
            </a:r>
            <a:r>
              <a:rPr lang="en-US" dirty="0"/>
              <a:t>. </a:t>
            </a:r>
            <a:endParaRPr lang="ro-MD" dirty="0" smtClean="0"/>
          </a:p>
          <a:p>
            <a:pPr marL="0" indent="0">
              <a:buNone/>
            </a:pPr>
            <a:r>
              <a:rPr lang="en-US" dirty="0" smtClean="0"/>
              <a:t>6</a:t>
            </a:r>
            <a:r>
              <a:rPr lang="en-US" dirty="0"/>
              <a:t>. </a:t>
            </a:r>
            <a:r>
              <a:rPr lang="en-US" dirty="0" err="1"/>
              <a:t>Poziţionarea</a:t>
            </a:r>
            <a:r>
              <a:rPr lang="en-US" dirty="0"/>
              <a:t> </a:t>
            </a:r>
            <a:r>
              <a:rPr lang="en-US" dirty="0" err="1"/>
              <a:t>corectă</a:t>
            </a:r>
            <a:r>
              <a:rPr lang="en-US" dirty="0"/>
              <a:t> a </a:t>
            </a:r>
            <a:r>
              <a:rPr lang="en-US" dirty="0" err="1"/>
              <a:t>pacientului</a:t>
            </a:r>
            <a:r>
              <a:rPr lang="en-US" dirty="0"/>
              <a:t> </a:t>
            </a:r>
            <a:r>
              <a:rPr lang="en-US" dirty="0" err="1"/>
              <a:t>în</a:t>
            </a:r>
            <a:r>
              <a:rPr lang="en-US" dirty="0"/>
              <a:t> pat </a:t>
            </a:r>
            <a:r>
              <a:rPr lang="en-US" dirty="0" err="1"/>
              <a:t>folosing</a:t>
            </a:r>
            <a:r>
              <a:rPr lang="en-US" dirty="0"/>
              <a:t> </a:t>
            </a:r>
            <a:r>
              <a:rPr lang="en-US" dirty="0" err="1"/>
              <a:t>anexele</a:t>
            </a:r>
            <a:r>
              <a:rPr lang="en-US" dirty="0"/>
              <a:t> respective. </a:t>
            </a:r>
            <a:endParaRPr lang="ro-MD" dirty="0" smtClean="0"/>
          </a:p>
          <a:p>
            <a:pPr marL="0" indent="0">
              <a:buNone/>
            </a:pPr>
            <a:r>
              <a:rPr lang="en-US" dirty="0" smtClean="0"/>
              <a:t>7</a:t>
            </a:r>
            <a:r>
              <a:rPr lang="en-US" dirty="0"/>
              <a:t>. </a:t>
            </a:r>
            <a:r>
              <a:rPr lang="en-US" dirty="0" err="1"/>
              <a:t>În</a:t>
            </a:r>
            <a:r>
              <a:rPr lang="en-US" dirty="0"/>
              <a:t> </a:t>
            </a:r>
            <a:r>
              <a:rPr lang="en-US" dirty="0" err="1"/>
              <a:t>locurile</a:t>
            </a:r>
            <a:r>
              <a:rPr lang="en-US" dirty="0"/>
              <a:t> cu </a:t>
            </a:r>
            <a:r>
              <a:rPr lang="en-US" dirty="0" err="1"/>
              <a:t>risc</a:t>
            </a:r>
            <a:r>
              <a:rPr lang="en-US" dirty="0"/>
              <a:t> de </a:t>
            </a:r>
            <a:r>
              <a:rPr lang="en-US" dirty="0" err="1"/>
              <a:t>formare</a:t>
            </a:r>
            <a:r>
              <a:rPr lang="en-US" dirty="0"/>
              <a:t> a </a:t>
            </a:r>
            <a:r>
              <a:rPr lang="en-US" dirty="0" err="1"/>
              <a:t>escarelor</a:t>
            </a:r>
            <a:r>
              <a:rPr lang="en-US" dirty="0"/>
              <a:t>, </a:t>
            </a:r>
            <a:r>
              <a:rPr lang="en-US" dirty="0" err="1"/>
              <a:t>zilnic</a:t>
            </a:r>
            <a:r>
              <a:rPr lang="en-US" dirty="0"/>
              <a:t> se </a:t>
            </a:r>
            <a:r>
              <a:rPr lang="en-US" dirty="0" err="1"/>
              <a:t>fricţionează</a:t>
            </a:r>
            <a:r>
              <a:rPr lang="en-US" dirty="0"/>
              <a:t> </a:t>
            </a:r>
            <a:r>
              <a:rPr lang="en-US" dirty="0" err="1"/>
              <a:t>pielea</a:t>
            </a:r>
            <a:r>
              <a:rPr lang="en-US" dirty="0"/>
              <a:t> cu </a:t>
            </a:r>
            <a:r>
              <a:rPr lang="en-US" dirty="0" err="1"/>
              <a:t>Alcool</a:t>
            </a:r>
            <a:r>
              <a:rPr lang="en-US" dirty="0"/>
              <a:t> </a:t>
            </a:r>
            <a:r>
              <a:rPr lang="en-US" dirty="0" err="1"/>
              <a:t>etilic</a:t>
            </a:r>
            <a:r>
              <a:rPr lang="en-US" dirty="0"/>
              <a:t> 70% </a:t>
            </a:r>
            <a:r>
              <a:rPr lang="en-US" dirty="0" err="1"/>
              <a:t>diluat</a:t>
            </a:r>
            <a:r>
              <a:rPr lang="en-US" dirty="0"/>
              <a:t>, </a:t>
            </a:r>
            <a:r>
              <a:rPr lang="en-US" dirty="0" err="1"/>
              <a:t>Alcool</a:t>
            </a:r>
            <a:r>
              <a:rPr lang="en-US" dirty="0"/>
              <a:t> </a:t>
            </a:r>
            <a:r>
              <a:rPr lang="en-US" dirty="0" err="1"/>
              <a:t>mentolat</a:t>
            </a:r>
            <a:r>
              <a:rPr lang="en-US" dirty="0"/>
              <a:t>, </a:t>
            </a:r>
            <a:r>
              <a:rPr lang="en-US" dirty="0" err="1"/>
              <a:t>oţet</a:t>
            </a:r>
            <a:r>
              <a:rPr lang="en-US" dirty="0"/>
              <a:t> </a:t>
            </a:r>
            <a:r>
              <a:rPr lang="en-US" dirty="0" err="1"/>
              <a:t>diluat</a:t>
            </a:r>
            <a:r>
              <a:rPr lang="en-US" dirty="0"/>
              <a:t>, </a:t>
            </a:r>
            <a:r>
              <a:rPr lang="en-US" dirty="0" err="1"/>
              <a:t>Menovazină</a:t>
            </a:r>
            <a:r>
              <a:rPr lang="en-US" dirty="0"/>
              <a:t> etc. </a:t>
            </a:r>
            <a:endParaRPr lang="ro-MD" dirty="0" smtClean="0"/>
          </a:p>
          <a:p>
            <a:pPr marL="0" indent="0">
              <a:buNone/>
            </a:pPr>
            <a:r>
              <a:rPr lang="en-US" dirty="0" smtClean="0"/>
              <a:t>8</a:t>
            </a:r>
            <a:r>
              <a:rPr lang="en-US" dirty="0"/>
              <a:t>. Se </a:t>
            </a:r>
            <a:r>
              <a:rPr lang="en-US" dirty="0" err="1"/>
              <a:t>folosesc</a:t>
            </a:r>
            <a:r>
              <a:rPr lang="en-US" dirty="0"/>
              <a:t> </a:t>
            </a:r>
            <a:r>
              <a:rPr lang="en-US" dirty="0" err="1"/>
              <a:t>rulourile</a:t>
            </a:r>
            <a:r>
              <a:rPr lang="en-US" dirty="0"/>
              <a:t>, </a:t>
            </a:r>
            <a:r>
              <a:rPr lang="en-US" dirty="0" err="1"/>
              <a:t>pernele</a:t>
            </a:r>
            <a:r>
              <a:rPr lang="en-US" dirty="0"/>
              <a:t> </a:t>
            </a:r>
            <a:r>
              <a:rPr lang="en-US" dirty="0" err="1"/>
              <a:t>pentru</a:t>
            </a:r>
            <a:r>
              <a:rPr lang="en-US" dirty="0"/>
              <a:t> </a:t>
            </a:r>
            <a:r>
              <a:rPr lang="en-US" dirty="0" err="1"/>
              <a:t>suport</a:t>
            </a:r>
            <a:r>
              <a:rPr lang="en-US" dirty="0"/>
              <a:t> </a:t>
            </a:r>
            <a:r>
              <a:rPr lang="en-US" dirty="0" err="1"/>
              <a:t>şi</a:t>
            </a:r>
            <a:r>
              <a:rPr lang="en-US" dirty="0"/>
              <a:t> </a:t>
            </a:r>
            <a:r>
              <a:rPr lang="en-US" dirty="0" err="1"/>
              <a:t>inelele</a:t>
            </a:r>
            <a:r>
              <a:rPr lang="en-US" dirty="0"/>
              <a:t> </a:t>
            </a:r>
            <a:r>
              <a:rPr lang="en-US" dirty="0" err="1"/>
              <a:t>speciale</a:t>
            </a:r>
            <a:r>
              <a:rPr lang="en-US" dirty="0"/>
              <a:t> </a:t>
            </a:r>
            <a:r>
              <a:rPr lang="en-US" dirty="0" err="1"/>
              <a:t>pentru</a:t>
            </a:r>
            <a:r>
              <a:rPr lang="en-US" dirty="0"/>
              <a:t> </a:t>
            </a:r>
            <a:r>
              <a:rPr lang="en-US" dirty="0" err="1"/>
              <a:t>umere</a:t>
            </a:r>
            <a:r>
              <a:rPr lang="en-US" dirty="0"/>
              <a:t>, </a:t>
            </a:r>
            <a:r>
              <a:rPr lang="en-US" dirty="0" err="1"/>
              <a:t>coate</a:t>
            </a:r>
            <a:r>
              <a:rPr lang="en-US" dirty="0"/>
              <a:t>, </a:t>
            </a:r>
            <a:r>
              <a:rPr lang="en-US" dirty="0" err="1"/>
              <a:t>genunchi</a:t>
            </a:r>
            <a:r>
              <a:rPr lang="en-US" dirty="0"/>
              <a:t>, </a:t>
            </a:r>
            <a:r>
              <a:rPr lang="en-US" dirty="0" err="1"/>
              <a:t>călcâie</a:t>
            </a:r>
            <a:r>
              <a:rPr lang="en-US" dirty="0"/>
              <a:t>. </a:t>
            </a:r>
            <a:endParaRPr lang="ro-MD" dirty="0" smtClean="0"/>
          </a:p>
          <a:p>
            <a:pPr marL="0" indent="0">
              <a:buNone/>
            </a:pPr>
            <a:r>
              <a:rPr lang="en-US" dirty="0" smtClean="0"/>
              <a:t>9</a:t>
            </a:r>
            <a:r>
              <a:rPr lang="en-US" dirty="0"/>
              <a:t>. </a:t>
            </a:r>
            <a:r>
              <a:rPr lang="en-US" dirty="0" err="1"/>
              <a:t>Schimbarea</a:t>
            </a:r>
            <a:r>
              <a:rPr lang="en-US" dirty="0"/>
              <a:t> </a:t>
            </a:r>
            <a:r>
              <a:rPr lang="en-US" dirty="0" err="1"/>
              <a:t>posturii</a:t>
            </a:r>
            <a:r>
              <a:rPr lang="en-US" dirty="0"/>
              <a:t> </a:t>
            </a:r>
            <a:r>
              <a:rPr lang="en-US" dirty="0" err="1"/>
              <a:t>pentru</a:t>
            </a:r>
            <a:r>
              <a:rPr lang="en-US" dirty="0"/>
              <a:t> a reduce </a:t>
            </a:r>
            <a:r>
              <a:rPr lang="en-US" dirty="0" err="1"/>
              <a:t>presiunea</a:t>
            </a:r>
            <a:r>
              <a:rPr lang="en-US" dirty="0"/>
              <a:t>. Se </a:t>
            </a:r>
            <a:r>
              <a:rPr lang="en-US" dirty="0" err="1"/>
              <a:t>respectă</a:t>
            </a:r>
            <a:r>
              <a:rPr lang="en-US" dirty="0"/>
              <a:t> </a:t>
            </a:r>
            <a:r>
              <a:rPr lang="en-US" dirty="0" err="1"/>
              <a:t>orarul</a:t>
            </a:r>
            <a:r>
              <a:rPr lang="en-US" dirty="0"/>
              <a:t> de </a:t>
            </a:r>
            <a:r>
              <a:rPr lang="en-US" dirty="0" err="1"/>
              <a:t>poziţionare</a:t>
            </a:r>
            <a:r>
              <a:rPr lang="en-US" dirty="0"/>
              <a:t>, din 2 </a:t>
            </a:r>
            <a:r>
              <a:rPr lang="en-US" dirty="0" err="1"/>
              <a:t>în</a:t>
            </a:r>
            <a:r>
              <a:rPr lang="en-US" dirty="0"/>
              <a:t> 2 ore </a:t>
            </a:r>
            <a:r>
              <a:rPr lang="en-US" dirty="0" err="1"/>
              <a:t>sau</a:t>
            </a:r>
            <a:r>
              <a:rPr lang="en-US" dirty="0"/>
              <a:t> </a:t>
            </a:r>
            <a:r>
              <a:rPr lang="en-US" dirty="0" err="1"/>
              <a:t>mai</a:t>
            </a:r>
            <a:r>
              <a:rPr lang="en-US" dirty="0"/>
              <a:t> </a:t>
            </a:r>
            <a:r>
              <a:rPr lang="en-US" dirty="0" err="1"/>
              <a:t>frecvent</a:t>
            </a:r>
            <a:r>
              <a:rPr lang="en-US" dirty="0"/>
              <a:t> (</a:t>
            </a:r>
            <a:r>
              <a:rPr lang="en-US" dirty="0" err="1"/>
              <a:t>schimbarea</a:t>
            </a:r>
            <a:r>
              <a:rPr lang="en-US" dirty="0"/>
              <a:t> </a:t>
            </a:r>
            <a:r>
              <a:rPr lang="en-US" dirty="0" err="1"/>
              <a:t>activă</a:t>
            </a:r>
            <a:r>
              <a:rPr lang="en-US" dirty="0"/>
              <a:t> </a:t>
            </a:r>
            <a:r>
              <a:rPr lang="en-US" dirty="0" err="1"/>
              <a:t>sau</a:t>
            </a:r>
            <a:r>
              <a:rPr lang="en-US" dirty="0"/>
              <a:t> </a:t>
            </a:r>
            <a:r>
              <a:rPr lang="en-US" dirty="0" err="1"/>
              <a:t>pasivă</a:t>
            </a:r>
            <a:r>
              <a:rPr lang="en-US" dirty="0"/>
              <a:t>). </a:t>
            </a:r>
            <a:endParaRPr lang="ro-MD" dirty="0" smtClean="0"/>
          </a:p>
          <a:p>
            <a:pPr marL="0" indent="0">
              <a:buNone/>
            </a:pPr>
            <a:r>
              <a:rPr lang="en-US" dirty="0" smtClean="0"/>
              <a:t>10</a:t>
            </a:r>
            <a:r>
              <a:rPr lang="en-US" dirty="0"/>
              <a:t>. </a:t>
            </a:r>
            <a:r>
              <a:rPr lang="en-US" dirty="0" err="1"/>
              <a:t>Alimentaţia</a:t>
            </a:r>
            <a:r>
              <a:rPr lang="en-US" dirty="0"/>
              <a:t> </a:t>
            </a:r>
            <a:r>
              <a:rPr lang="en-US" dirty="0" err="1"/>
              <a:t>calorică</a:t>
            </a:r>
            <a:r>
              <a:rPr lang="en-US" dirty="0"/>
              <a:t> </a:t>
            </a:r>
            <a:r>
              <a:rPr lang="en-US" dirty="0" err="1"/>
              <a:t>şi</a:t>
            </a:r>
            <a:r>
              <a:rPr lang="en-US" dirty="0"/>
              <a:t> </a:t>
            </a:r>
            <a:r>
              <a:rPr lang="en-US" dirty="0" err="1"/>
              <a:t>hidratarea</a:t>
            </a:r>
            <a:r>
              <a:rPr lang="en-US" dirty="0"/>
              <a:t> </a:t>
            </a:r>
            <a:r>
              <a:rPr lang="en-US" dirty="0" err="1"/>
              <a:t>corectă</a:t>
            </a:r>
            <a:r>
              <a:rPr lang="en-US" dirty="0"/>
              <a:t>. </a:t>
            </a:r>
            <a:endParaRPr lang="ro-MD" dirty="0" smtClean="0"/>
          </a:p>
          <a:p>
            <a:pPr marL="0" indent="0">
              <a:buNone/>
            </a:pPr>
            <a:r>
              <a:rPr lang="en-US" dirty="0" smtClean="0"/>
              <a:t>11</a:t>
            </a:r>
            <a:r>
              <a:rPr lang="en-US" dirty="0"/>
              <a:t>. Se </a:t>
            </a:r>
            <a:r>
              <a:rPr lang="en-US" dirty="0" err="1"/>
              <a:t>evită</a:t>
            </a:r>
            <a:r>
              <a:rPr lang="en-US" dirty="0"/>
              <a:t> </a:t>
            </a:r>
            <a:r>
              <a:rPr lang="en-US" dirty="0" err="1"/>
              <a:t>spălarea</a:t>
            </a:r>
            <a:r>
              <a:rPr lang="en-US" dirty="0"/>
              <a:t> </a:t>
            </a:r>
            <a:r>
              <a:rPr lang="en-US" dirty="0" err="1"/>
              <a:t>pielii</a:t>
            </a:r>
            <a:r>
              <a:rPr lang="en-US" dirty="0"/>
              <a:t> cu </a:t>
            </a:r>
            <a:r>
              <a:rPr lang="en-US" dirty="0" err="1"/>
              <a:t>săpun</a:t>
            </a:r>
            <a:r>
              <a:rPr lang="en-US" dirty="0"/>
              <a:t> </a:t>
            </a:r>
            <a:r>
              <a:rPr lang="en-US" dirty="0" err="1"/>
              <a:t>dur</a:t>
            </a:r>
            <a:r>
              <a:rPr lang="en-US" dirty="0"/>
              <a:t> – se </a:t>
            </a:r>
            <a:r>
              <a:rPr lang="en-US" dirty="0" err="1"/>
              <a:t>va</a:t>
            </a:r>
            <a:r>
              <a:rPr lang="en-US" dirty="0"/>
              <a:t> </a:t>
            </a:r>
            <a:r>
              <a:rPr lang="en-US" dirty="0" err="1"/>
              <a:t>folosi</a:t>
            </a:r>
            <a:r>
              <a:rPr lang="en-US" dirty="0"/>
              <a:t> </a:t>
            </a:r>
            <a:r>
              <a:rPr lang="en-US" dirty="0" err="1"/>
              <a:t>săpun</a:t>
            </a:r>
            <a:r>
              <a:rPr lang="en-US" dirty="0"/>
              <a:t> cu pH 5,5. </a:t>
            </a:r>
            <a:endParaRPr lang="ro-MD" dirty="0" smtClean="0"/>
          </a:p>
          <a:p>
            <a:pPr marL="0" indent="0">
              <a:buNone/>
            </a:pPr>
            <a:r>
              <a:rPr lang="en-US" dirty="0" smtClean="0"/>
              <a:t>12</a:t>
            </a:r>
            <a:r>
              <a:rPr lang="en-US" dirty="0"/>
              <a:t>. </a:t>
            </a:r>
            <a:r>
              <a:rPr lang="en-US" dirty="0" err="1"/>
              <a:t>Promovarea</a:t>
            </a:r>
            <a:r>
              <a:rPr lang="en-US" dirty="0"/>
              <a:t> </a:t>
            </a:r>
            <a:r>
              <a:rPr lang="en-US" dirty="0" err="1"/>
              <a:t>şi</a:t>
            </a:r>
            <a:r>
              <a:rPr lang="en-US" dirty="0"/>
              <a:t> </a:t>
            </a:r>
            <a:r>
              <a:rPr lang="en-US" dirty="0" err="1"/>
              <a:t>menţinerea</a:t>
            </a:r>
            <a:r>
              <a:rPr lang="en-US" dirty="0"/>
              <a:t> </a:t>
            </a:r>
            <a:r>
              <a:rPr lang="en-US" dirty="0" err="1"/>
              <a:t>continenţei</a:t>
            </a:r>
            <a:r>
              <a:rPr lang="en-US" dirty="0"/>
              <a:t>, </a:t>
            </a:r>
            <a:r>
              <a:rPr lang="en-US" dirty="0" err="1"/>
              <a:t>combaterea</a:t>
            </a:r>
            <a:r>
              <a:rPr lang="en-US" dirty="0"/>
              <a:t> </a:t>
            </a:r>
            <a:r>
              <a:rPr lang="en-US" dirty="0" err="1"/>
              <a:t>incontinenţei</a:t>
            </a:r>
            <a:r>
              <a:rPr lang="en-US" dirty="0"/>
              <a:t> de </a:t>
            </a:r>
            <a:r>
              <a:rPr lang="en-US" dirty="0" err="1"/>
              <a:t>urină</a:t>
            </a:r>
            <a:r>
              <a:rPr lang="en-US" dirty="0"/>
              <a:t> </a:t>
            </a:r>
            <a:r>
              <a:rPr lang="en-US" dirty="0" err="1"/>
              <a:t>şi</a:t>
            </a:r>
            <a:r>
              <a:rPr lang="en-US" dirty="0"/>
              <a:t> de </a:t>
            </a:r>
            <a:r>
              <a:rPr lang="en-US" dirty="0" err="1"/>
              <a:t>fecale</a:t>
            </a:r>
            <a:r>
              <a:rPr lang="en-US" dirty="0"/>
              <a:t>. </a:t>
            </a:r>
            <a:endParaRPr lang="ro-MD" dirty="0" smtClean="0"/>
          </a:p>
          <a:p>
            <a:pPr marL="0" indent="0">
              <a:buNone/>
            </a:pPr>
            <a:r>
              <a:rPr lang="en-US" dirty="0" smtClean="0"/>
              <a:t>13</a:t>
            </a:r>
            <a:r>
              <a:rPr lang="en-US" dirty="0"/>
              <a:t>. </a:t>
            </a:r>
            <a:r>
              <a:rPr lang="en-US" dirty="0" err="1"/>
              <a:t>Examinarea</a:t>
            </a:r>
            <a:r>
              <a:rPr lang="en-US" dirty="0"/>
              <a:t> </a:t>
            </a:r>
            <a:r>
              <a:rPr lang="en-US" dirty="0" err="1"/>
              <a:t>zilnică</a:t>
            </a:r>
            <a:r>
              <a:rPr lang="en-US" dirty="0"/>
              <a:t> a </a:t>
            </a:r>
            <a:r>
              <a:rPr lang="en-US" dirty="0" err="1"/>
              <a:t>pielii</a:t>
            </a:r>
            <a:r>
              <a:rPr lang="en-US" dirty="0"/>
              <a:t> </a:t>
            </a:r>
            <a:r>
              <a:rPr lang="en-US" dirty="0" err="1"/>
              <a:t>în</a:t>
            </a:r>
            <a:r>
              <a:rPr lang="en-US" dirty="0"/>
              <a:t> </a:t>
            </a:r>
            <a:r>
              <a:rPr lang="en-US" dirty="0" err="1"/>
              <a:t>locurile</a:t>
            </a:r>
            <a:r>
              <a:rPr lang="en-US" dirty="0"/>
              <a:t> cu </a:t>
            </a:r>
            <a:r>
              <a:rPr lang="en-US" dirty="0" err="1"/>
              <a:t>risc</a:t>
            </a:r>
            <a:r>
              <a:rPr lang="en-US" dirty="0"/>
              <a:t> de </a:t>
            </a:r>
            <a:r>
              <a:rPr lang="en-US" dirty="0" err="1"/>
              <a:t>formare</a:t>
            </a:r>
            <a:r>
              <a:rPr lang="en-US" dirty="0"/>
              <a:t> a </a:t>
            </a:r>
            <a:r>
              <a:rPr lang="en-US" dirty="0" err="1"/>
              <a:t>escarelor</a:t>
            </a:r>
            <a:r>
              <a:rPr lang="en-US" dirty="0"/>
              <a:t>. </a:t>
            </a:r>
            <a:endParaRPr lang="ro-MD" dirty="0" smtClean="0"/>
          </a:p>
          <a:p>
            <a:pPr marL="0" indent="0">
              <a:buNone/>
            </a:pPr>
            <a:r>
              <a:rPr lang="en-US" dirty="0" smtClean="0"/>
              <a:t>14</a:t>
            </a:r>
            <a:r>
              <a:rPr lang="en-US" dirty="0"/>
              <a:t>. </a:t>
            </a:r>
            <a:r>
              <a:rPr lang="en-US" dirty="0" err="1"/>
              <a:t>Acordarea</a:t>
            </a:r>
            <a:r>
              <a:rPr lang="en-US" dirty="0"/>
              <a:t> </a:t>
            </a:r>
            <a:r>
              <a:rPr lang="en-US" dirty="0" err="1"/>
              <a:t>asistenţei</a:t>
            </a:r>
            <a:r>
              <a:rPr lang="en-US" dirty="0"/>
              <a:t> educative a </a:t>
            </a:r>
            <a:r>
              <a:rPr lang="en-US" dirty="0" err="1"/>
              <a:t>pacientului</a:t>
            </a:r>
            <a:r>
              <a:rPr lang="en-US" dirty="0"/>
              <a:t> </a:t>
            </a:r>
            <a:r>
              <a:rPr lang="en-US" dirty="0" err="1"/>
              <a:t>şi</a:t>
            </a:r>
            <a:r>
              <a:rPr lang="en-US" dirty="0"/>
              <a:t> </a:t>
            </a:r>
            <a:r>
              <a:rPr lang="en-US" dirty="0" err="1"/>
              <a:t>aparţinătorilor</a:t>
            </a:r>
            <a:r>
              <a:rPr lang="en-US" dirty="0"/>
              <a:t> </a:t>
            </a:r>
            <a:r>
              <a:rPr lang="en-US" dirty="0" err="1"/>
              <a:t>în</a:t>
            </a:r>
            <a:r>
              <a:rPr lang="en-US" dirty="0"/>
              <a:t> </a:t>
            </a:r>
            <a:r>
              <a:rPr lang="en-US" dirty="0" err="1"/>
              <a:t>formarea</a:t>
            </a:r>
            <a:r>
              <a:rPr lang="en-US" dirty="0"/>
              <a:t> </a:t>
            </a:r>
            <a:r>
              <a:rPr lang="en-US" dirty="0" err="1"/>
              <a:t>deprinderilor</a:t>
            </a:r>
            <a:r>
              <a:rPr lang="en-US" dirty="0"/>
              <a:t> </a:t>
            </a:r>
            <a:r>
              <a:rPr lang="en-US" dirty="0" err="1"/>
              <a:t>îngrijirilor</a:t>
            </a:r>
            <a:r>
              <a:rPr lang="en-US" dirty="0"/>
              <a:t> </a:t>
            </a:r>
            <a:r>
              <a:rPr lang="en-US" dirty="0" err="1"/>
              <a:t>corecte</a:t>
            </a:r>
            <a:r>
              <a:rPr lang="en-US" dirty="0"/>
              <a:t>, </a:t>
            </a:r>
            <a:r>
              <a:rPr lang="en-US" dirty="0" err="1"/>
              <a:t>igienice</a:t>
            </a:r>
            <a:r>
              <a:rPr lang="en-US" dirty="0"/>
              <a:t> ale </a:t>
            </a:r>
            <a:r>
              <a:rPr lang="en-US" dirty="0" err="1"/>
              <a:t>pielii</a:t>
            </a:r>
            <a:r>
              <a:rPr lang="en-US" dirty="0"/>
              <a:t> </a:t>
            </a:r>
            <a:r>
              <a:rPr lang="en-US" dirty="0" err="1"/>
              <a:t>şi</a:t>
            </a:r>
            <a:r>
              <a:rPr lang="en-US" dirty="0"/>
              <a:t> ale </a:t>
            </a:r>
            <a:r>
              <a:rPr lang="en-US" dirty="0" err="1"/>
              <a:t>mucoaselor</a:t>
            </a:r>
            <a:r>
              <a:rPr lang="en-US" dirty="0"/>
              <a:t>. </a:t>
            </a:r>
            <a:endParaRPr lang="ro-MD" dirty="0" smtClean="0"/>
          </a:p>
          <a:p>
            <a:pPr marL="0" indent="0">
              <a:buNone/>
            </a:pPr>
            <a:r>
              <a:rPr lang="en-US" dirty="0" smtClean="0"/>
              <a:t>15</a:t>
            </a:r>
            <a:r>
              <a:rPr lang="en-US" dirty="0"/>
              <a:t>. Se </a:t>
            </a:r>
            <a:r>
              <a:rPr lang="en-US" dirty="0" err="1"/>
              <a:t>evită</a:t>
            </a:r>
            <a:r>
              <a:rPr lang="en-US" dirty="0"/>
              <a:t> </a:t>
            </a:r>
            <a:r>
              <a:rPr lang="en-US" dirty="0" err="1"/>
              <a:t>masajul</a:t>
            </a:r>
            <a:r>
              <a:rPr lang="en-US" dirty="0"/>
              <a:t> </a:t>
            </a:r>
            <a:r>
              <a:rPr lang="en-US" dirty="0" err="1"/>
              <a:t>pielii</a:t>
            </a:r>
            <a:r>
              <a:rPr lang="en-US" dirty="0"/>
              <a:t> </a:t>
            </a:r>
            <a:r>
              <a:rPr lang="en-US" dirty="0" err="1"/>
              <a:t>hiperemiate</a:t>
            </a:r>
            <a:r>
              <a:rPr lang="en-US" dirty="0"/>
              <a:t>.</a:t>
            </a:r>
          </a:p>
        </p:txBody>
      </p:sp>
    </p:spTree>
    <p:extLst>
      <p:ext uri="{BB962C8B-B14F-4D97-AF65-F5344CB8AC3E}">
        <p14:creationId xmlns:p14="http://schemas.microsoft.com/office/powerpoint/2010/main" xmlns="" val="35296573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MD" dirty="0"/>
              <a:t>T</a:t>
            </a:r>
            <a:r>
              <a:rPr lang="ro-MD" dirty="0" smtClean="0"/>
              <a:t>ratament</a:t>
            </a:r>
            <a:endParaRPr lang="en-US" dirty="0"/>
          </a:p>
        </p:txBody>
      </p:sp>
      <p:sp>
        <p:nvSpPr>
          <p:cNvPr id="3" name="Content Placeholder 2"/>
          <p:cNvSpPr>
            <a:spLocks noGrp="1"/>
          </p:cNvSpPr>
          <p:nvPr>
            <p:ph idx="1"/>
          </p:nvPr>
        </p:nvSpPr>
        <p:spPr/>
        <p:txBody>
          <a:bodyPr>
            <a:normAutofit fontScale="92500" lnSpcReduction="10000"/>
          </a:bodyPr>
          <a:lstStyle/>
          <a:p>
            <a:r>
              <a:rPr lang="en-US" dirty="0" err="1"/>
              <a:t>Gestionarea</a:t>
            </a:r>
            <a:r>
              <a:rPr lang="en-US" dirty="0"/>
              <a:t> </a:t>
            </a:r>
            <a:r>
              <a:rPr lang="en-US" dirty="0" err="1"/>
              <a:t>ulcerelor</a:t>
            </a:r>
            <a:r>
              <a:rPr lang="en-US" dirty="0"/>
              <a:t> de </a:t>
            </a:r>
            <a:r>
              <a:rPr lang="en-US" dirty="0" err="1"/>
              <a:t>decubit</a:t>
            </a:r>
            <a:r>
              <a:rPr lang="en-US" dirty="0"/>
              <a:t> </a:t>
            </a:r>
            <a:r>
              <a:rPr lang="en-US" dirty="0" err="1"/>
              <a:t>este</a:t>
            </a:r>
            <a:r>
              <a:rPr lang="en-US" dirty="0"/>
              <a:t> </a:t>
            </a:r>
            <a:r>
              <a:rPr lang="en-US" dirty="0" err="1"/>
              <a:t>complicată</a:t>
            </a:r>
            <a:r>
              <a:rPr lang="en-US" dirty="0"/>
              <a:t>, </a:t>
            </a:r>
            <a:r>
              <a:rPr lang="en-US" dirty="0" err="1"/>
              <a:t>deoarece</a:t>
            </a:r>
            <a:r>
              <a:rPr lang="en-US" dirty="0"/>
              <a:t> nu </a:t>
            </a:r>
            <a:r>
              <a:rPr lang="en-US" dirty="0" err="1"/>
              <a:t>există</a:t>
            </a:r>
            <a:r>
              <a:rPr lang="en-US" dirty="0"/>
              <a:t> un </a:t>
            </a:r>
            <a:r>
              <a:rPr lang="en-US" dirty="0" err="1"/>
              <a:t>regim</a:t>
            </a:r>
            <a:r>
              <a:rPr lang="en-US" dirty="0"/>
              <a:t> de </a:t>
            </a:r>
            <a:r>
              <a:rPr lang="en-US" dirty="0" err="1"/>
              <a:t>tratament</a:t>
            </a:r>
            <a:r>
              <a:rPr lang="en-US" dirty="0"/>
              <a:t> </a:t>
            </a:r>
            <a:r>
              <a:rPr lang="en-US" dirty="0" err="1"/>
              <a:t>sau</a:t>
            </a:r>
            <a:r>
              <a:rPr lang="en-US" dirty="0"/>
              <a:t> </a:t>
            </a:r>
            <a:r>
              <a:rPr lang="en-US" dirty="0" err="1"/>
              <a:t>algoritm</a:t>
            </a:r>
            <a:r>
              <a:rPr lang="en-US" dirty="0"/>
              <a:t> fix. </a:t>
            </a:r>
            <a:r>
              <a:rPr lang="en-US" dirty="0" err="1"/>
              <a:t>Odată</a:t>
            </a:r>
            <a:r>
              <a:rPr lang="en-US" dirty="0"/>
              <a:t> </a:t>
            </a:r>
            <a:r>
              <a:rPr lang="en-US" dirty="0" err="1"/>
              <a:t>ce</a:t>
            </a:r>
            <a:r>
              <a:rPr lang="en-US" dirty="0"/>
              <a:t> s-a </a:t>
            </a:r>
            <a:r>
              <a:rPr lang="en-US" dirty="0" err="1"/>
              <a:t>dezvoltat</a:t>
            </a:r>
            <a:r>
              <a:rPr lang="en-US" dirty="0"/>
              <a:t>, nu </a:t>
            </a:r>
            <a:r>
              <a:rPr lang="en-US" dirty="0" err="1"/>
              <a:t>ar</a:t>
            </a:r>
            <a:r>
              <a:rPr lang="en-US" dirty="0"/>
              <a:t> </a:t>
            </a:r>
            <a:r>
              <a:rPr lang="en-US" dirty="0" err="1"/>
              <a:t>trebui</a:t>
            </a:r>
            <a:r>
              <a:rPr lang="en-US" dirty="0"/>
              <a:t> </a:t>
            </a:r>
            <a:r>
              <a:rPr lang="en-US" dirty="0" err="1"/>
              <a:t>să</a:t>
            </a:r>
            <a:r>
              <a:rPr lang="en-US" dirty="0"/>
              <a:t> </a:t>
            </a:r>
            <a:r>
              <a:rPr lang="en-US" dirty="0" err="1"/>
              <a:t>existe</a:t>
            </a:r>
            <a:r>
              <a:rPr lang="en-US" dirty="0"/>
              <a:t> </a:t>
            </a:r>
            <a:r>
              <a:rPr lang="en-US" dirty="0" err="1"/>
              <a:t>nicio</a:t>
            </a:r>
            <a:r>
              <a:rPr lang="en-US" dirty="0"/>
              <a:t> </a:t>
            </a:r>
            <a:r>
              <a:rPr lang="en-US" dirty="0" err="1"/>
              <a:t>întârziere</a:t>
            </a:r>
            <a:r>
              <a:rPr lang="en-US" dirty="0"/>
              <a:t> </a:t>
            </a:r>
            <a:r>
              <a:rPr lang="en-US" dirty="0" err="1"/>
              <a:t>în</a:t>
            </a:r>
            <a:r>
              <a:rPr lang="en-US" dirty="0"/>
              <a:t> </a:t>
            </a:r>
            <a:r>
              <a:rPr lang="en-US" dirty="0" err="1"/>
              <a:t>tratament</a:t>
            </a:r>
            <a:r>
              <a:rPr lang="en-US" dirty="0"/>
              <a:t> </a:t>
            </a:r>
            <a:r>
              <a:rPr lang="en-US" dirty="0" err="1"/>
              <a:t>și</a:t>
            </a:r>
            <a:r>
              <a:rPr lang="en-US" dirty="0"/>
              <a:t> </a:t>
            </a:r>
            <a:r>
              <a:rPr lang="en-US" dirty="0" err="1"/>
              <a:t>tratamentul</a:t>
            </a:r>
            <a:r>
              <a:rPr lang="en-US" dirty="0"/>
              <a:t> </a:t>
            </a:r>
            <a:r>
              <a:rPr lang="en-US" dirty="0" err="1"/>
              <a:t>ar</a:t>
            </a:r>
            <a:r>
              <a:rPr lang="en-US" dirty="0"/>
              <a:t> </a:t>
            </a:r>
            <a:r>
              <a:rPr lang="en-US" dirty="0" err="1"/>
              <a:t>trebui</a:t>
            </a:r>
            <a:r>
              <a:rPr lang="en-US" dirty="0"/>
              <a:t> </a:t>
            </a:r>
            <a:r>
              <a:rPr lang="en-US" dirty="0" err="1"/>
              <a:t>să</a:t>
            </a:r>
            <a:r>
              <a:rPr lang="en-US" dirty="0"/>
              <a:t> </a:t>
            </a:r>
            <a:r>
              <a:rPr lang="en-US" dirty="0" err="1"/>
              <a:t>înceapă</a:t>
            </a:r>
            <a:r>
              <a:rPr lang="en-US" dirty="0"/>
              <a:t> </a:t>
            </a:r>
            <a:r>
              <a:rPr lang="en-US" dirty="0" err="1"/>
              <a:t>imediat</a:t>
            </a:r>
            <a:r>
              <a:rPr lang="en-US" dirty="0"/>
              <a:t>. </a:t>
            </a:r>
            <a:r>
              <a:rPr lang="en-US" dirty="0" err="1"/>
              <a:t>Tratamentul</a:t>
            </a:r>
            <a:r>
              <a:rPr lang="en-US" dirty="0"/>
              <a:t> </a:t>
            </a:r>
            <a:r>
              <a:rPr lang="en-US" dirty="0" err="1"/>
              <a:t>variază</a:t>
            </a:r>
            <a:r>
              <a:rPr lang="en-US" dirty="0"/>
              <a:t> </a:t>
            </a:r>
            <a:r>
              <a:rPr lang="en-US" dirty="0" err="1" smtClean="0"/>
              <a:t>în</a:t>
            </a:r>
            <a:r>
              <a:rPr lang="ro-MD" dirty="0" smtClean="0"/>
              <a:t> dependență de</a:t>
            </a:r>
            <a:r>
              <a:rPr lang="en-US" dirty="0" smtClean="0"/>
              <a:t> </a:t>
            </a:r>
            <a:r>
              <a:rPr lang="en-US" dirty="0" err="1" smtClean="0"/>
              <a:t>loc</a:t>
            </a:r>
            <a:r>
              <a:rPr lang="ro-MD" dirty="0" smtClean="0"/>
              <a:t>alizare</a:t>
            </a:r>
            <a:r>
              <a:rPr lang="en-US" dirty="0" smtClean="0"/>
              <a:t>, </a:t>
            </a:r>
            <a:r>
              <a:rPr lang="en-US" dirty="0" err="1"/>
              <a:t>stadiu</a:t>
            </a:r>
            <a:r>
              <a:rPr lang="en-US" dirty="0"/>
              <a:t> </a:t>
            </a:r>
            <a:r>
              <a:rPr lang="en-US" dirty="0" err="1"/>
              <a:t>și</a:t>
            </a:r>
            <a:r>
              <a:rPr lang="en-US" dirty="0"/>
              <a:t> </a:t>
            </a:r>
            <a:r>
              <a:rPr lang="en-US" dirty="0" err="1"/>
              <a:t>complicațiile</a:t>
            </a:r>
            <a:r>
              <a:rPr lang="en-US" dirty="0"/>
              <a:t> </a:t>
            </a:r>
            <a:r>
              <a:rPr lang="en-US" dirty="0" err="1"/>
              <a:t>asociate</a:t>
            </a:r>
            <a:r>
              <a:rPr lang="en-US" dirty="0"/>
              <a:t> </a:t>
            </a:r>
            <a:r>
              <a:rPr lang="en-US" dirty="0" err="1"/>
              <a:t>ulcerului</a:t>
            </a:r>
            <a:r>
              <a:rPr lang="en-US" dirty="0"/>
              <a:t>. </a:t>
            </a:r>
            <a:r>
              <a:rPr lang="en-US" dirty="0" err="1"/>
              <a:t>Scopul</a:t>
            </a:r>
            <a:r>
              <a:rPr lang="en-US" dirty="0"/>
              <a:t> </a:t>
            </a:r>
            <a:r>
              <a:rPr lang="en-US" dirty="0" err="1"/>
              <a:t>tuturor</a:t>
            </a:r>
            <a:r>
              <a:rPr lang="en-US" dirty="0"/>
              <a:t> </a:t>
            </a:r>
            <a:r>
              <a:rPr lang="en-US" dirty="0" err="1"/>
              <a:t>diferitelor</a:t>
            </a:r>
            <a:r>
              <a:rPr lang="en-US" dirty="0"/>
              <a:t> </a:t>
            </a:r>
            <a:r>
              <a:rPr lang="en-US" dirty="0" err="1"/>
              <a:t>opțiuni</a:t>
            </a:r>
            <a:r>
              <a:rPr lang="en-US" dirty="0"/>
              <a:t> de </a:t>
            </a:r>
            <a:r>
              <a:rPr lang="en-US" dirty="0" err="1"/>
              <a:t>tratament</a:t>
            </a:r>
            <a:r>
              <a:rPr lang="en-US" dirty="0"/>
              <a:t> </a:t>
            </a:r>
            <a:r>
              <a:rPr lang="en-US" dirty="0" err="1"/>
              <a:t>este</a:t>
            </a:r>
            <a:r>
              <a:rPr lang="en-US" dirty="0"/>
              <a:t> de a </a:t>
            </a:r>
            <a:r>
              <a:rPr lang="en-US" dirty="0" err="1"/>
              <a:t>minimiza</a:t>
            </a:r>
            <a:r>
              <a:rPr lang="en-US" dirty="0"/>
              <a:t> </a:t>
            </a:r>
            <a:r>
              <a:rPr lang="en-US" dirty="0" err="1"/>
              <a:t>presiunea</a:t>
            </a:r>
            <a:r>
              <a:rPr lang="en-US" dirty="0"/>
              <a:t> </a:t>
            </a:r>
            <a:r>
              <a:rPr lang="en-US" dirty="0" err="1"/>
              <a:t>exercitată</a:t>
            </a:r>
            <a:r>
              <a:rPr lang="en-US" dirty="0"/>
              <a:t> </a:t>
            </a:r>
            <a:r>
              <a:rPr lang="en-US" dirty="0" err="1"/>
              <a:t>asupra</a:t>
            </a:r>
            <a:r>
              <a:rPr lang="en-US" dirty="0"/>
              <a:t> </a:t>
            </a:r>
            <a:r>
              <a:rPr lang="en-US" dirty="0" err="1"/>
              <a:t>ulcerului</a:t>
            </a:r>
            <a:r>
              <a:rPr lang="en-US" dirty="0"/>
              <a:t>, de a </a:t>
            </a:r>
            <a:r>
              <a:rPr lang="en-US" dirty="0" err="1"/>
              <a:t>minimiza</a:t>
            </a:r>
            <a:r>
              <a:rPr lang="en-US" dirty="0"/>
              <a:t> </a:t>
            </a:r>
            <a:r>
              <a:rPr lang="en-US" dirty="0" err="1"/>
              <a:t>contactul</a:t>
            </a:r>
            <a:r>
              <a:rPr lang="en-US" dirty="0"/>
              <a:t> </a:t>
            </a:r>
            <a:r>
              <a:rPr lang="en-US" dirty="0" err="1"/>
              <a:t>ulcerului</a:t>
            </a:r>
            <a:r>
              <a:rPr lang="en-US" dirty="0"/>
              <a:t> cu o </a:t>
            </a:r>
            <a:r>
              <a:rPr lang="en-US" dirty="0" err="1"/>
              <a:t>suprafață</a:t>
            </a:r>
            <a:r>
              <a:rPr lang="en-US" dirty="0"/>
              <a:t> </a:t>
            </a:r>
            <a:r>
              <a:rPr lang="en-US" dirty="0" err="1"/>
              <a:t>dură</a:t>
            </a:r>
            <a:r>
              <a:rPr lang="en-US" dirty="0"/>
              <a:t>, de a reduce </a:t>
            </a:r>
            <a:r>
              <a:rPr lang="en-US" dirty="0" err="1"/>
              <a:t>umiditatea</a:t>
            </a:r>
            <a:r>
              <a:rPr lang="en-US" dirty="0"/>
              <a:t> </a:t>
            </a:r>
            <a:r>
              <a:rPr lang="en-US" dirty="0" err="1"/>
              <a:t>și</a:t>
            </a:r>
            <a:r>
              <a:rPr lang="en-US" dirty="0"/>
              <a:t> de a-l </a:t>
            </a:r>
            <a:r>
              <a:rPr lang="en-US" dirty="0" err="1"/>
              <a:t>menține</a:t>
            </a:r>
            <a:r>
              <a:rPr lang="en-US" dirty="0"/>
              <a:t> </a:t>
            </a:r>
            <a:r>
              <a:rPr lang="en-US" dirty="0" err="1"/>
              <a:t>cât</a:t>
            </a:r>
            <a:r>
              <a:rPr lang="en-US" dirty="0"/>
              <a:t> </a:t>
            </a:r>
            <a:r>
              <a:rPr lang="en-US" dirty="0" err="1"/>
              <a:t>mai</a:t>
            </a:r>
            <a:r>
              <a:rPr lang="en-US" dirty="0"/>
              <a:t> aseptic </a:t>
            </a:r>
            <a:r>
              <a:rPr lang="en-US" dirty="0" err="1"/>
              <a:t>sau</a:t>
            </a:r>
            <a:r>
              <a:rPr lang="en-US" dirty="0"/>
              <a:t> </a:t>
            </a:r>
            <a:r>
              <a:rPr lang="en-US" dirty="0" err="1"/>
              <a:t>cel</a:t>
            </a:r>
            <a:r>
              <a:rPr lang="en-US" dirty="0"/>
              <a:t> </a:t>
            </a:r>
            <a:r>
              <a:rPr lang="en-US" dirty="0" err="1"/>
              <a:t>mai</a:t>
            </a:r>
            <a:r>
              <a:rPr lang="en-US" dirty="0"/>
              <a:t> </a:t>
            </a:r>
            <a:r>
              <a:rPr lang="en-US" dirty="0" err="1"/>
              <a:t>puțin</a:t>
            </a:r>
            <a:r>
              <a:rPr lang="en-US" dirty="0"/>
              <a:t> septic </a:t>
            </a:r>
            <a:r>
              <a:rPr lang="en-US" dirty="0" err="1"/>
              <a:t>posibil</a:t>
            </a:r>
            <a:r>
              <a:rPr lang="en-US" dirty="0"/>
              <a:t>. </a:t>
            </a:r>
            <a:r>
              <a:rPr lang="en-US" dirty="0" err="1"/>
              <a:t>Alegerea</a:t>
            </a:r>
            <a:r>
              <a:rPr lang="en-US" dirty="0"/>
              <a:t> </a:t>
            </a:r>
            <a:r>
              <a:rPr lang="en-US" dirty="0" err="1"/>
              <a:t>opțiunilor</a:t>
            </a:r>
            <a:r>
              <a:rPr lang="en-US" dirty="0"/>
              <a:t> de </a:t>
            </a:r>
            <a:r>
              <a:rPr lang="en-US" dirty="0" err="1"/>
              <a:t>tratament</a:t>
            </a:r>
            <a:r>
              <a:rPr lang="en-US" dirty="0"/>
              <a:t> </a:t>
            </a:r>
            <a:r>
              <a:rPr lang="en-US" dirty="0" err="1"/>
              <a:t>trebuie</a:t>
            </a:r>
            <a:r>
              <a:rPr lang="en-US" dirty="0"/>
              <a:t> </a:t>
            </a:r>
            <a:r>
              <a:rPr lang="en-US" dirty="0" err="1"/>
              <a:t>să</a:t>
            </a:r>
            <a:r>
              <a:rPr lang="en-US" dirty="0"/>
              <a:t> fie </a:t>
            </a:r>
            <a:r>
              <a:rPr lang="en-US" dirty="0" err="1"/>
              <a:t>în</a:t>
            </a:r>
            <a:r>
              <a:rPr lang="en-US" dirty="0"/>
              <a:t> </a:t>
            </a:r>
            <a:r>
              <a:rPr lang="en-US" dirty="0" err="1"/>
              <a:t>funcție</a:t>
            </a:r>
            <a:r>
              <a:rPr lang="en-US" dirty="0"/>
              <a:t> de </a:t>
            </a:r>
            <a:r>
              <a:rPr lang="en-US" dirty="0" err="1"/>
              <a:t>stadiul</a:t>
            </a:r>
            <a:r>
              <a:rPr lang="en-US" dirty="0"/>
              <a:t> / </a:t>
            </a:r>
            <a:r>
              <a:rPr lang="en-US" dirty="0" err="1"/>
              <a:t>gradul</a:t>
            </a:r>
            <a:r>
              <a:rPr lang="en-US" dirty="0"/>
              <a:t> </a:t>
            </a:r>
            <a:r>
              <a:rPr lang="en-US" dirty="0" err="1"/>
              <a:t>ulcerului</a:t>
            </a:r>
            <a:r>
              <a:rPr lang="en-US" dirty="0"/>
              <a:t> </a:t>
            </a:r>
            <a:r>
              <a:rPr lang="en-US" dirty="0" err="1"/>
              <a:t>și</a:t>
            </a:r>
            <a:r>
              <a:rPr lang="en-US" dirty="0"/>
              <a:t> care </a:t>
            </a:r>
            <a:r>
              <a:rPr lang="en-US" dirty="0" err="1"/>
              <a:t>ar</a:t>
            </a:r>
            <a:r>
              <a:rPr lang="en-US" dirty="0"/>
              <a:t> </a:t>
            </a:r>
            <a:r>
              <a:rPr lang="en-US" dirty="0" err="1"/>
              <a:t>trebui</a:t>
            </a:r>
            <a:r>
              <a:rPr lang="en-US" dirty="0"/>
              <a:t> </a:t>
            </a:r>
            <a:r>
              <a:rPr lang="en-US" dirty="0" err="1"/>
              <a:t>să</a:t>
            </a:r>
            <a:r>
              <a:rPr lang="en-US" dirty="0"/>
              <a:t> fie </a:t>
            </a:r>
            <a:r>
              <a:rPr lang="en-US" dirty="0" err="1"/>
              <a:t>scopul</a:t>
            </a:r>
            <a:r>
              <a:rPr lang="en-US" dirty="0"/>
              <a:t> </a:t>
            </a:r>
            <a:r>
              <a:rPr lang="en-US" dirty="0" err="1"/>
              <a:t>tratamentului</a:t>
            </a:r>
            <a:r>
              <a:rPr lang="en-US" dirty="0"/>
              <a:t> (</a:t>
            </a:r>
            <a:r>
              <a:rPr lang="en-US" dirty="0" err="1"/>
              <a:t>scăderea</a:t>
            </a:r>
            <a:r>
              <a:rPr lang="en-US" dirty="0"/>
              <a:t> </a:t>
            </a:r>
            <a:r>
              <a:rPr lang="en-US" dirty="0" err="1"/>
              <a:t>umidității</a:t>
            </a:r>
            <a:r>
              <a:rPr lang="en-US" dirty="0"/>
              <a:t>, </a:t>
            </a:r>
            <a:r>
              <a:rPr lang="en-US" dirty="0" err="1"/>
              <a:t>îndepărtarea</a:t>
            </a:r>
            <a:r>
              <a:rPr lang="en-US" dirty="0"/>
              <a:t> </a:t>
            </a:r>
            <a:r>
              <a:rPr lang="en-US" dirty="0" err="1"/>
              <a:t>țesutului</a:t>
            </a:r>
            <a:r>
              <a:rPr lang="en-US" dirty="0"/>
              <a:t> necrotic, </a:t>
            </a:r>
            <a:r>
              <a:rPr lang="en-US" dirty="0" err="1"/>
              <a:t>controlul</a:t>
            </a:r>
            <a:r>
              <a:rPr lang="en-US" dirty="0"/>
              <a:t> </a:t>
            </a:r>
            <a:r>
              <a:rPr lang="en-US" dirty="0" err="1"/>
              <a:t>bacteriemiei</a:t>
            </a:r>
            <a:r>
              <a:rPr lang="en-US" dirty="0"/>
              <a:t>).</a:t>
            </a:r>
          </a:p>
        </p:txBody>
      </p:sp>
    </p:spTree>
    <p:extLst>
      <p:ext uri="{BB962C8B-B14F-4D97-AF65-F5344CB8AC3E}">
        <p14:creationId xmlns:p14="http://schemas.microsoft.com/office/powerpoint/2010/main" xmlns="" val="18374766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idx="1"/>
          </p:nvPr>
        </p:nvSpPr>
        <p:spPr>
          <a:xfrm>
            <a:off x="876759" y="484130"/>
            <a:ext cx="6824031" cy="5894636"/>
          </a:xfrm>
        </p:spPr>
        <p:txBody>
          <a:bodyPr>
            <a:normAutofit lnSpcReduction="10000"/>
          </a:bodyPr>
          <a:lstStyle/>
          <a:p>
            <a:r>
              <a:rPr lang="en-US" dirty="0" err="1"/>
              <a:t>Escara</a:t>
            </a:r>
            <a:r>
              <a:rPr lang="en-US" dirty="0"/>
              <a:t>, </a:t>
            </a:r>
            <a:r>
              <a:rPr lang="en-US" dirty="0" err="1"/>
              <a:t>stadiul</a:t>
            </a:r>
            <a:r>
              <a:rPr lang="en-US" dirty="0"/>
              <a:t> </a:t>
            </a:r>
            <a:r>
              <a:rPr lang="en-US" dirty="0" smtClean="0"/>
              <a:t>I</a:t>
            </a:r>
            <a:endParaRPr lang="ro-MD" dirty="0" smtClean="0"/>
          </a:p>
          <a:p>
            <a:pPr marL="0" indent="0">
              <a:buNone/>
            </a:pPr>
            <a:r>
              <a:rPr lang="ro-MD" dirty="0" smtClean="0"/>
              <a:t>-</a:t>
            </a:r>
            <a:r>
              <a:rPr lang="en-US" dirty="0"/>
              <a:t>Se </a:t>
            </a:r>
            <a:r>
              <a:rPr lang="en-US" dirty="0" err="1"/>
              <a:t>va</a:t>
            </a:r>
            <a:r>
              <a:rPr lang="en-US" dirty="0"/>
              <a:t> </a:t>
            </a:r>
            <a:r>
              <a:rPr lang="en-US" dirty="0" err="1"/>
              <a:t>spăla</a:t>
            </a:r>
            <a:r>
              <a:rPr lang="en-US" dirty="0"/>
              <a:t> </a:t>
            </a:r>
            <a:r>
              <a:rPr lang="en-US" dirty="0" err="1"/>
              <a:t>atent</a:t>
            </a:r>
            <a:r>
              <a:rPr lang="en-US" dirty="0"/>
              <a:t>, </a:t>
            </a:r>
            <a:r>
              <a:rPr lang="en-US" dirty="0" err="1"/>
              <a:t>prin</a:t>
            </a:r>
            <a:r>
              <a:rPr lang="en-US" dirty="0"/>
              <a:t> </a:t>
            </a:r>
            <a:r>
              <a:rPr lang="en-US" dirty="0" err="1"/>
              <a:t>badijonare</a:t>
            </a:r>
            <a:r>
              <a:rPr lang="en-US" dirty="0"/>
              <a:t>, </a:t>
            </a:r>
            <a:r>
              <a:rPr lang="en-US" dirty="0" err="1"/>
              <a:t>pielea</a:t>
            </a:r>
            <a:r>
              <a:rPr lang="en-US" dirty="0"/>
              <a:t> cu </a:t>
            </a:r>
            <a:r>
              <a:rPr lang="en-US" dirty="0" err="1"/>
              <a:t>escara</a:t>
            </a:r>
            <a:r>
              <a:rPr lang="en-US" dirty="0"/>
              <a:t> de </a:t>
            </a:r>
            <a:r>
              <a:rPr lang="en-US" dirty="0" err="1"/>
              <a:t>stadiul</a:t>
            </a:r>
            <a:r>
              <a:rPr lang="en-US" dirty="0"/>
              <a:t> I cu </a:t>
            </a:r>
            <a:r>
              <a:rPr lang="en-US" dirty="0" err="1"/>
              <a:t>apă</a:t>
            </a:r>
            <a:r>
              <a:rPr lang="en-US" dirty="0"/>
              <a:t> </a:t>
            </a:r>
            <a:r>
              <a:rPr lang="en-US" dirty="0" err="1"/>
              <a:t>fiartă</a:t>
            </a:r>
            <a:r>
              <a:rPr lang="en-US" dirty="0"/>
              <a:t> </a:t>
            </a:r>
            <a:r>
              <a:rPr lang="en-US" dirty="0" err="1"/>
              <a:t>sau</a:t>
            </a:r>
            <a:r>
              <a:rPr lang="en-US" dirty="0"/>
              <a:t> cu </a:t>
            </a:r>
            <a:r>
              <a:rPr lang="en-US" dirty="0" err="1"/>
              <a:t>soluţie</a:t>
            </a:r>
            <a:r>
              <a:rPr lang="en-US" dirty="0"/>
              <a:t> </a:t>
            </a:r>
            <a:r>
              <a:rPr lang="en-US" dirty="0" err="1"/>
              <a:t>Nitrofural</a:t>
            </a:r>
            <a:r>
              <a:rPr lang="en-US" dirty="0"/>
              <a:t> 1:5000. </a:t>
            </a:r>
            <a:endParaRPr lang="ro-MD" dirty="0" smtClean="0"/>
          </a:p>
          <a:p>
            <a:pPr marL="0" indent="0">
              <a:buNone/>
            </a:pPr>
            <a:r>
              <a:rPr lang="ro-MD" dirty="0" smtClean="0"/>
              <a:t>-</a:t>
            </a:r>
            <a:r>
              <a:rPr lang="en-US" dirty="0" smtClean="0"/>
              <a:t>Se </a:t>
            </a:r>
            <a:r>
              <a:rPr lang="en-US" dirty="0" err="1"/>
              <a:t>va</a:t>
            </a:r>
            <a:r>
              <a:rPr lang="en-US" dirty="0"/>
              <a:t> </a:t>
            </a:r>
            <a:r>
              <a:rPr lang="en-US" dirty="0" err="1"/>
              <a:t>explica</a:t>
            </a:r>
            <a:r>
              <a:rPr lang="en-US" dirty="0"/>
              <a:t> </a:t>
            </a:r>
            <a:r>
              <a:rPr lang="en-US" dirty="0" err="1"/>
              <a:t>şi</a:t>
            </a:r>
            <a:r>
              <a:rPr lang="en-US" dirty="0"/>
              <a:t> se </a:t>
            </a:r>
            <a:r>
              <a:rPr lang="en-US" dirty="0" err="1"/>
              <a:t>va</a:t>
            </a:r>
            <a:r>
              <a:rPr lang="en-US" dirty="0"/>
              <a:t> </a:t>
            </a:r>
            <a:r>
              <a:rPr lang="en-US" dirty="0" err="1"/>
              <a:t>demonstra</a:t>
            </a:r>
            <a:r>
              <a:rPr lang="en-US" dirty="0"/>
              <a:t> </a:t>
            </a:r>
            <a:r>
              <a:rPr lang="en-US" dirty="0" err="1"/>
              <a:t>prepararea</a:t>
            </a:r>
            <a:r>
              <a:rPr lang="en-US" dirty="0"/>
              <a:t> </a:t>
            </a:r>
            <a:r>
              <a:rPr lang="en-US" dirty="0" err="1"/>
              <a:t>extemporă</a:t>
            </a:r>
            <a:r>
              <a:rPr lang="en-US" dirty="0"/>
              <a:t> a </a:t>
            </a:r>
            <a:r>
              <a:rPr lang="en-US" dirty="0" err="1"/>
              <a:t>soluţiei</a:t>
            </a:r>
            <a:r>
              <a:rPr lang="en-US" dirty="0"/>
              <a:t> de </a:t>
            </a:r>
            <a:r>
              <a:rPr lang="en-US" dirty="0" err="1"/>
              <a:t>Nitrofural</a:t>
            </a:r>
            <a:r>
              <a:rPr lang="en-US" dirty="0"/>
              <a:t> 1:5000. </a:t>
            </a:r>
            <a:endParaRPr lang="ro-MD" dirty="0" smtClean="0"/>
          </a:p>
          <a:p>
            <a:pPr marL="0" indent="0">
              <a:buNone/>
            </a:pPr>
            <a:r>
              <a:rPr lang="ro-MD" dirty="0" smtClean="0"/>
              <a:t>-</a:t>
            </a:r>
            <a:r>
              <a:rPr lang="en-US" dirty="0" smtClean="0"/>
              <a:t>Se </a:t>
            </a:r>
            <a:r>
              <a:rPr lang="en-US" dirty="0" err="1"/>
              <a:t>va</a:t>
            </a:r>
            <a:r>
              <a:rPr lang="en-US" dirty="0"/>
              <a:t> </a:t>
            </a:r>
            <a:r>
              <a:rPr lang="en-US" dirty="0" err="1"/>
              <a:t>usca</a:t>
            </a:r>
            <a:r>
              <a:rPr lang="en-US" dirty="0"/>
              <a:t> bine </a:t>
            </a:r>
            <a:r>
              <a:rPr lang="en-US" dirty="0" err="1"/>
              <a:t>pielea</a:t>
            </a:r>
            <a:r>
              <a:rPr lang="en-US" dirty="0"/>
              <a:t>, </a:t>
            </a:r>
            <a:r>
              <a:rPr lang="en-US" dirty="0" err="1"/>
              <a:t>prin</a:t>
            </a:r>
            <a:r>
              <a:rPr lang="en-US" dirty="0"/>
              <a:t> </a:t>
            </a:r>
            <a:r>
              <a:rPr lang="en-US" dirty="0" err="1"/>
              <a:t>badijonare</a:t>
            </a:r>
            <a:r>
              <a:rPr lang="en-US" dirty="0"/>
              <a:t>, cu </a:t>
            </a:r>
            <a:r>
              <a:rPr lang="en-US" dirty="0" err="1"/>
              <a:t>comprese</a:t>
            </a:r>
            <a:r>
              <a:rPr lang="en-US" dirty="0"/>
              <a:t> sterile de </a:t>
            </a:r>
            <a:r>
              <a:rPr lang="en-US" dirty="0" err="1"/>
              <a:t>vată</a:t>
            </a:r>
            <a:r>
              <a:rPr lang="en-US" dirty="0"/>
              <a:t> </a:t>
            </a:r>
            <a:r>
              <a:rPr lang="en-US" dirty="0" err="1"/>
              <a:t>sau</a:t>
            </a:r>
            <a:r>
              <a:rPr lang="en-US" dirty="0"/>
              <a:t> de </a:t>
            </a:r>
            <a:r>
              <a:rPr lang="en-US" dirty="0" err="1"/>
              <a:t>tifon</a:t>
            </a:r>
            <a:r>
              <a:rPr lang="en-US" dirty="0"/>
              <a:t>. - Se </a:t>
            </a:r>
            <a:r>
              <a:rPr lang="en-US" dirty="0" err="1"/>
              <a:t>va</a:t>
            </a:r>
            <a:r>
              <a:rPr lang="en-US" dirty="0"/>
              <a:t> </a:t>
            </a:r>
            <a:r>
              <a:rPr lang="en-US" dirty="0" err="1"/>
              <a:t>prelucra</a:t>
            </a:r>
            <a:r>
              <a:rPr lang="en-US" dirty="0"/>
              <a:t> </a:t>
            </a:r>
            <a:r>
              <a:rPr lang="en-US" dirty="0" err="1"/>
              <a:t>plaga</a:t>
            </a:r>
            <a:r>
              <a:rPr lang="en-US" dirty="0"/>
              <a:t> cu </a:t>
            </a:r>
            <a:r>
              <a:rPr lang="en-US" dirty="0" err="1"/>
              <a:t>soluţie</a:t>
            </a:r>
            <a:r>
              <a:rPr lang="en-US" dirty="0"/>
              <a:t> de </a:t>
            </a:r>
            <a:r>
              <a:rPr lang="en-US" dirty="0" err="1"/>
              <a:t>Menovazină</a:t>
            </a:r>
            <a:r>
              <a:rPr lang="en-US" dirty="0"/>
              <a:t> </a:t>
            </a:r>
            <a:r>
              <a:rPr lang="en-US" dirty="0" err="1"/>
              <a:t>prin</a:t>
            </a:r>
            <a:r>
              <a:rPr lang="en-US" dirty="0"/>
              <a:t> </a:t>
            </a:r>
            <a:r>
              <a:rPr lang="en-US" dirty="0" err="1"/>
              <a:t>badijonare</a:t>
            </a:r>
            <a:r>
              <a:rPr lang="en-US" dirty="0"/>
              <a:t> </a:t>
            </a:r>
            <a:r>
              <a:rPr lang="en-US" dirty="0" err="1"/>
              <a:t>uşoară</a:t>
            </a:r>
            <a:r>
              <a:rPr lang="en-US" dirty="0"/>
              <a:t> </a:t>
            </a:r>
            <a:r>
              <a:rPr lang="en-US" dirty="0" err="1"/>
              <a:t>sau</a:t>
            </a:r>
            <a:r>
              <a:rPr lang="en-US" dirty="0"/>
              <a:t>, la </a:t>
            </a:r>
            <a:r>
              <a:rPr lang="en-US" dirty="0" err="1"/>
              <a:t>indicaţia</a:t>
            </a:r>
            <a:r>
              <a:rPr lang="en-US" dirty="0"/>
              <a:t> </a:t>
            </a:r>
            <a:r>
              <a:rPr lang="en-US" dirty="0" err="1"/>
              <a:t>medicului</a:t>
            </a:r>
            <a:r>
              <a:rPr lang="en-US" dirty="0"/>
              <a:t>, se </a:t>
            </a:r>
            <a:r>
              <a:rPr lang="en-US" dirty="0" err="1"/>
              <a:t>va</a:t>
            </a:r>
            <a:r>
              <a:rPr lang="en-US" dirty="0"/>
              <a:t> </a:t>
            </a:r>
            <a:r>
              <a:rPr lang="en-US" dirty="0" err="1"/>
              <a:t>aplica</a:t>
            </a:r>
            <a:r>
              <a:rPr lang="en-US" dirty="0"/>
              <a:t> o </a:t>
            </a:r>
            <a:r>
              <a:rPr lang="en-US" dirty="0" err="1"/>
              <a:t>cremă</a:t>
            </a:r>
            <a:r>
              <a:rPr lang="en-US" dirty="0"/>
              <a:t> </a:t>
            </a:r>
            <a:r>
              <a:rPr lang="en-US" dirty="0" err="1"/>
              <a:t>sau</a:t>
            </a:r>
            <a:r>
              <a:rPr lang="en-US" dirty="0"/>
              <a:t> un unguent de </a:t>
            </a:r>
            <a:r>
              <a:rPr lang="en-US" dirty="0" err="1"/>
              <a:t>protecţie</a:t>
            </a:r>
            <a:r>
              <a:rPr lang="en-US" dirty="0"/>
              <a:t>. </a:t>
            </a:r>
            <a:endParaRPr lang="ro-MD" dirty="0" smtClean="0"/>
          </a:p>
          <a:p>
            <a:pPr marL="0" indent="0">
              <a:buNone/>
            </a:pPr>
            <a:r>
              <a:rPr lang="ro-MD" dirty="0" smtClean="0"/>
              <a:t>-</a:t>
            </a:r>
            <a:r>
              <a:rPr lang="en-US" dirty="0" smtClean="0"/>
              <a:t>Se </a:t>
            </a:r>
            <a:r>
              <a:rPr lang="en-US" dirty="0" err="1"/>
              <a:t>va</a:t>
            </a:r>
            <a:r>
              <a:rPr lang="en-US" dirty="0"/>
              <a:t> </a:t>
            </a:r>
            <a:r>
              <a:rPr lang="en-US" dirty="0" err="1"/>
              <a:t>evita</a:t>
            </a:r>
            <a:r>
              <a:rPr lang="en-US" dirty="0"/>
              <a:t> </a:t>
            </a:r>
            <a:r>
              <a:rPr lang="en-US" dirty="0" err="1"/>
              <a:t>comprimarea</a:t>
            </a:r>
            <a:r>
              <a:rPr lang="en-US" dirty="0"/>
              <a:t> </a:t>
            </a:r>
            <a:r>
              <a:rPr lang="en-US" dirty="0" err="1"/>
              <a:t>plăgii</a:t>
            </a:r>
            <a:r>
              <a:rPr lang="en-US" dirty="0"/>
              <a:t> de </a:t>
            </a:r>
            <a:r>
              <a:rPr lang="en-US" dirty="0" err="1"/>
              <a:t>aşternut</a:t>
            </a:r>
            <a:r>
              <a:rPr lang="en-US" dirty="0"/>
              <a:t>. Se </a:t>
            </a:r>
            <a:r>
              <a:rPr lang="en-US" dirty="0" err="1"/>
              <a:t>va</a:t>
            </a:r>
            <a:r>
              <a:rPr lang="en-US" dirty="0"/>
              <a:t> </a:t>
            </a:r>
            <a:r>
              <a:rPr lang="en-US" dirty="0" err="1"/>
              <a:t>proteja</a:t>
            </a:r>
            <a:r>
              <a:rPr lang="en-US" dirty="0"/>
              <a:t> </a:t>
            </a:r>
            <a:r>
              <a:rPr lang="en-US" dirty="0" err="1"/>
              <a:t>folosind</a:t>
            </a:r>
            <a:r>
              <a:rPr lang="en-US" dirty="0"/>
              <a:t> </a:t>
            </a:r>
            <a:r>
              <a:rPr lang="en-US" dirty="0" err="1"/>
              <a:t>colacul</a:t>
            </a:r>
            <a:r>
              <a:rPr lang="en-US" dirty="0"/>
              <a:t> de </a:t>
            </a:r>
            <a:r>
              <a:rPr lang="en-US" dirty="0" err="1"/>
              <a:t>cauciuc</a:t>
            </a:r>
            <a:r>
              <a:rPr lang="en-US" dirty="0"/>
              <a:t> </a:t>
            </a:r>
            <a:r>
              <a:rPr lang="en-US" dirty="0" err="1"/>
              <a:t>sau</a:t>
            </a:r>
            <a:r>
              <a:rPr lang="en-US" dirty="0"/>
              <a:t> </a:t>
            </a:r>
            <a:r>
              <a:rPr lang="en-US" dirty="0" err="1"/>
              <a:t>inelele</a:t>
            </a:r>
            <a:r>
              <a:rPr lang="en-US" dirty="0"/>
              <a:t> </a:t>
            </a:r>
            <a:r>
              <a:rPr lang="en-US" dirty="0" err="1"/>
              <a:t>speciale</a:t>
            </a:r>
            <a:r>
              <a:rPr lang="en-US" dirty="0"/>
              <a:t>. </a:t>
            </a:r>
            <a:endParaRPr lang="ro-MD" dirty="0" smtClean="0"/>
          </a:p>
          <a:p>
            <a:pPr marL="0" indent="0">
              <a:buNone/>
            </a:pPr>
            <a:r>
              <a:rPr lang="en-US" dirty="0" smtClean="0"/>
              <a:t>- </a:t>
            </a:r>
            <a:r>
              <a:rPr lang="en-US" dirty="0" err="1"/>
              <a:t>Pacientul</a:t>
            </a:r>
            <a:r>
              <a:rPr lang="en-US" dirty="0"/>
              <a:t> se </a:t>
            </a:r>
            <a:r>
              <a:rPr lang="en-US" dirty="0" err="1"/>
              <a:t>va</a:t>
            </a:r>
            <a:r>
              <a:rPr lang="en-US" dirty="0"/>
              <a:t> </a:t>
            </a:r>
            <a:r>
              <a:rPr lang="en-US" dirty="0" err="1"/>
              <a:t>mobiliza</a:t>
            </a:r>
            <a:r>
              <a:rPr lang="en-US" dirty="0"/>
              <a:t> </a:t>
            </a:r>
            <a:r>
              <a:rPr lang="en-US" dirty="0" err="1"/>
              <a:t>sau</a:t>
            </a:r>
            <a:r>
              <a:rPr lang="en-US" dirty="0"/>
              <a:t> </a:t>
            </a:r>
            <a:r>
              <a:rPr lang="en-US" dirty="0" err="1"/>
              <a:t>singur</a:t>
            </a:r>
            <a:r>
              <a:rPr lang="en-US" dirty="0"/>
              <a:t> </a:t>
            </a:r>
            <a:r>
              <a:rPr lang="en-US" dirty="0" err="1"/>
              <a:t>va</a:t>
            </a:r>
            <a:r>
              <a:rPr lang="en-US" dirty="0"/>
              <a:t> </a:t>
            </a:r>
            <a:r>
              <a:rPr lang="en-US" dirty="0" err="1"/>
              <a:t>mobiliza</a:t>
            </a:r>
            <a:r>
              <a:rPr lang="en-US" dirty="0"/>
              <a:t> (</a:t>
            </a:r>
            <a:r>
              <a:rPr lang="en-US" dirty="0" err="1"/>
              <a:t>dacă</a:t>
            </a:r>
            <a:r>
              <a:rPr lang="en-US" dirty="0"/>
              <a:t> </a:t>
            </a:r>
            <a:r>
              <a:rPr lang="en-US" dirty="0" err="1"/>
              <a:t>va</a:t>
            </a:r>
            <a:r>
              <a:rPr lang="en-US" dirty="0"/>
              <a:t> fi </a:t>
            </a:r>
            <a:r>
              <a:rPr lang="en-US" dirty="0" err="1"/>
              <a:t>posibil</a:t>
            </a:r>
            <a:r>
              <a:rPr lang="en-US" dirty="0"/>
              <a:t>), </a:t>
            </a:r>
            <a:r>
              <a:rPr lang="en-US" dirty="0" err="1"/>
              <a:t>pentru</a:t>
            </a:r>
            <a:r>
              <a:rPr lang="en-US" dirty="0"/>
              <a:t> a </a:t>
            </a:r>
            <a:r>
              <a:rPr lang="en-US" dirty="0" err="1"/>
              <a:t>îmbunătăţi</a:t>
            </a:r>
            <a:r>
              <a:rPr lang="en-US" dirty="0"/>
              <a:t> </a:t>
            </a:r>
            <a:r>
              <a:rPr lang="en-US" dirty="0" err="1"/>
              <a:t>circulaţia</a:t>
            </a:r>
            <a:r>
              <a:rPr lang="en-US" dirty="0"/>
              <a:t> </a:t>
            </a:r>
            <a:r>
              <a:rPr lang="en-US" dirty="0" err="1"/>
              <a:t>sângelui</a:t>
            </a:r>
            <a:endParaRPr lang="en-US" dirty="0"/>
          </a:p>
        </p:txBody>
      </p:sp>
    </p:spTree>
    <p:extLst>
      <p:ext uri="{BB962C8B-B14F-4D97-AF65-F5344CB8AC3E}">
        <p14:creationId xmlns:p14="http://schemas.microsoft.com/office/powerpoint/2010/main" xmlns="" val="29445589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17435" y="706096"/>
            <a:ext cx="4807943" cy="5066741"/>
          </a:xfrm>
        </p:spPr>
        <p:txBody>
          <a:bodyPr>
            <a:normAutofit fontScale="92500" lnSpcReduction="10000"/>
          </a:bodyPr>
          <a:lstStyle/>
          <a:p>
            <a:r>
              <a:rPr lang="en-US" dirty="0" err="1"/>
              <a:t>Escara</a:t>
            </a:r>
            <a:r>
              <a:rPr lang="en-US" dirty="0"/>
              <a:t>, </a:t>
            </a:r>
            <a:r>
              <a:rPr lang="en-US" dirty="0" err="1"/>
              <a:t>stadiul</a:t>
            </a:r>
            <a:r>
              <a:rPr lang="en-US" dirty="0"/>
              <a:t> </a:t>
            </a:r>
            <a:r>
              <a:rPr lang="en-US" dirty="0" smtClean="0"/>
              <a:t>II</a:t>
            </a:r>
            <a:endParaRPr lang="ro-MD" dirty="0"/>
          </a:p>
          <a:p>
            <a:pPr marL="0" indent="0">
              <a:buNone/>
            </a:pPr>
            <a:r>
              <a:rPr lang="ro-MD" dirty="0" smtClean="0"/>
              <a:t>-</a:t>
            </a:r>
            <a:r>
              <a:rPr lang="en-US" dirty="0" err="1" smtClean="0"/>
              <a:t>Locul</a:t>
            </a:r>
            <a:r>
              <a:rPr lang="en-US" dirty="0" smtClean="0"/>
              <a:t> </a:t>
            </a:r>
            <a:r>
              <a:rPr lang="en-US" dirty="0" err="1"/>
              <a:t>ulceraţiei</a:t>
            </a:r>
            <a:r>
              <a:rPr lang="en-US" dirty="0"/>
              <a:t> se </a:t>
            </a:r>
            <a:r>
              <a:rPr lang="en-US" dirty="0" err="1"/>
              <a:t>va</a:t>
            </a:r>
            <a:r>
              <a:rPr lang="en-US" dirty="0"/>
              <a:t> </a:t>
            </a:r>
            <a:r>
              <a:rPr lang="en-US" dirty="0" err="1"/>
              <a:t>dezinfecta</a:t>
            </a:r>
            <a:r>
              <a:rPr lang="en-US" dirty="0"/>
              <a:t>, la </a:t>
            </a:r>
            <a:r>
              <a:rPr lang="en-US" dirty="0" err="1"/>
              <a:t>indicaţia</a:t>
            </a:r>
            <a:r>
              <a:rPr lang="en-US" dirty="0"/>
              <a:t> </a:t>
            </a:r>
            <a:r>
              <a:rPr lang="en-US" dirty="0" err="1"/>
              <a:t>medicului</a:t>
            </a:r>
            <a:r>
              <a:rPr lang="en-US" dirty="0"/>
              <a:t>, cu </a:t>
            </a:r>
            <a:r>
              <a:rPr lang="en-US" dirty="0" err="1"/>
              <a:t>soluţie</a:t>
            </a:r>
            <a:r>
              <a:rPr lang="en-US" dirty="0"/>
              <a:t> de </a:t>
            </a:r>
            <a:r>
              <a:rPr lang="en-US" dirty="0" err="1"/>
              <a:t>Peroxid</a:t>
            </a:r>
            <a:r>
              <a:rPr lang="en-US" dirty="0"/>
              <a:t> de </a:t>
            </a:r>
            <a:r>
              <a:rPr lang="en-US" dirty="0" err="1"/>
              <a:t>hidrogen</a:t>
            </a:r>
            <a:r>
              <a:rPr lang="en-US" dirty="0"/>
              <a:t> 3% </a:t>
            </a:r>
            <a:r>
              <a:rPr lang="en-US" dirty="0" err="1"/>
              <a:t>prin</a:t>
            </a:r>
            <a:r>
              <a:rPr lang="en-US" dirty="0"/>
              <a:t> </a:t>
            </a:r>
            <a:r>
              <a:rPr lang="en-US" dirty="0" err="1"/>
              <a:t>spălare</a:t>
            </a:r>
            <a:r>
              <a:rPr lang="en-US" dirty="0"/>
              <a:t> </a:t>
            </a:r>
            <a:r>
              <a:rPr lang="en-US" dirty="0" err="1"/>
              <a:t>sau</a:t>
            </a:r>
            <a:r>
              <a:rPr lang="en-US" dirty="0"/>
              <a:t> </a:t>
            </a:r>
            <a:r>
              <a:rPr lang="en-US" dirty="0" err="1"/>
              <a:t>prin</a:t>
            </a:r>
            <a:r>
              <a:rPr lang="en-US" dirty="0"/>
              <a:t> </a:t>
            </a:r>
            <a:r>
              <a:rPr lang="en-US" dirty="0" err="1"/>
              <a:t>badijonare</a:t>
            </a:r>
            <a:r>
              <a:rPr lang="en-US" dirty="0"/>
              <a:t>. </a:t>
            </a:r>
            <a:endParaRPr lang="ro-MD" dirty="0" smtClean="0"/>
          </a:p>
          <a:p>
            <a:pPr marL="0" indent="0">
              <a:buNone/>
            </a:pPr>
            <a:r>
              <a:rPr lang="ro-MD" dirty="0" smtClean="0"/>
              <a:t>-</a:t>
            </a:r>
            <a:r>
              <a:rPr lang="en-US" dirty="0" smtClean="0"/>
              <a:t>Se </a:t>
            </a:r>
            <a:r>
              <a:rPr lang="en-US" dirty="0" err="1"/>
              <a:t>va</a:t>
            </a:r>
            <a:r>
              <a:rPr lang="en-US" dirty="0"/>
              <a:t> </a:t>
            </a:r>
            <a:r>
              <a:rPr lang="en-US" dirty="0" err="1"/>
              <a:t>lăsa</a:t>
            </a:r>
            <a:r>
              <a:rPr lang="en-US" dirty="0"/>
              <a:t> </a:t>
            </a:r>
            <a:r>
              <a:rPr lang="en-US" dirty="0" err="1"/>
              <a:t>descoperită</a:t>
            </a:r>
            <a:r>
              <a:rPr lang="en-US" dirty="0"/>
              <a:t> </a:t>
            </a:r>
            <a:r>
              <a:rPr lang="en-US" dirty="0" err="1"/>
              <a:t>suprafaţa</a:t>
            </a:r>
            <a:r>
              <a:rPr lang="en-US" dirty="0"/>
              <a:t> </a:t>
            </a:r>
            <a:r>
              <a:rPr lang="en-US" dirty="0" err="1"/>
              <a:t>unde</a:t>
            </a:r>
            <a:r>
              <a:rPr lang="en-US" dirty="0"/>
              <a:t> </a:t>
            </a:r>
            <a:r>
              <a:rPr lang="en-US" dirty="0" err="1"/>
              <a:t>este</a:t>
            </a:r>
            <a:r>
              <a:rPr lang="en-US" dirty="0"/>
              <a:t> </a:t>
            </a:r>
            <a:r>
              <a:rPr lang="en-US" dirty="0" err="1"/>
              <a:t>formată</a:t>
            </a:r>
            <a:r>
              <a:rPr lang="en-US" dirty="0"/>
              <a:t> </a:t>
            </a:r>
            <a:r>
              <a:rPr lang="en-US" dirty="0" err="1"/>
              <a:t>escara</a:t>
            </a:r>
            <a:r>
              <a:rPr lang="en-US" dirty="0"/>
              <a:t> – </a:t>
            </a:r>
            <a:r>
              <a:rPr lang="en-US" dirty="0" err="1"/>
              <a:t>plaga</a:t>
            </a:r>
            <a:r>
              <a:rPr lang="en-US" dirty="0"/>
              <a:t>. </a:t>
            </a:r>
            <a:endParaRPr lang="ro-MD" dirty="0" smtClean="0"/>
          </a:p>
          <a:p>
            <a:pPr marL="0" indent="0">
              <a:buNone/>
            </a:pPr>
            <a:r>
              <a:rPr lang="ro-MD" dirty="0" smtClean="0"/>
              <a:t>-</a:t>
            </a:r>
            <a:r>
              <a:rPr lang="en-US" dirty="0" smtClean="0"/>
              <a:t>La </a:t>
            </a:r>
            <a:r>
              <a:rPr lang="en-US" dirty="0" err="1"/>
              <a:t>indicaţia</a:t>
            </a:r>
            <a:r>
              <a:rPr lang="en-US" dirty="0"/>
              <a:t> </a:t>
            </a:r>
            <a:r>
              <a:rPr lang="en-US" dirty="0" err="1"/>
              <a:t>medicului</a:t>
            </a:r>
            <a:r>
              <a:rPr lang="en-US" dirty="0"/>
              <a:t> se </a:t>
            </a:r>
            <a:r>
              <a:rPr lang="en-US" dirty="0" err="1"/>
              <a:t>va</a:t>
            </a:r>
            <a:r>
              <a:rPr lang="en-US" dirty="0"/>
              <a:t> </a:t>
            </a:r>
            <a:r>
              <a:rPr lang="en-US" dirty="0" err="1"/>
              <a:t>aplica</a:t>
            </a:r>
            <a:r>
              <a:rPr lang="en-US" dirty="0"/>
              <a:t> </a:t>
            </a:r>
            <a:r>
              <a:rPr lang="en-US" dirty="0" err="1"/>
              <a:t>pansament</a:t>
            </a:r>
            <a:r>
              <a:rPr lang="en-US" dirty="0"/>
              <a:t> </a:t>
            </a:r>
            <a:r>
              <a:rPr lang="en-US" dirty="0" err="1"/>
              <a:t>steril</a:t>
            </a:r>
            <a:r>
              <a:rPr lang="en-US" dirty="0"/>
              <a:t>, cu diverse </a:t>
            </a:r>
            <a:r>
              <a:rPr lang="en-US" dirty="0" err="1"/>
              <a:t>unguente</a:t>
            </a:r>
            <a:r>
              <a:rPr lang="en-US" dirty="0"/>
              <a:t> </a:t>
            </a:r>
            <a:r>
              <a:rPr lang="en-US" dirty="0" err="1"/>
              <a:t>Actovegin</a:t>
            </a:r>
            <a:r>
              <a:rPr lang="en-US" dirty="0"/>
              <a:t> 5%, se </a:t>
            </a:r>
            <a:r>
              <a:rPr lang="en-US" dirty="0" err="1"/>
              <a:t>va</a:t>
            </a:r>
            <a:r>
              <a:rPr lang="en-US" dirty="0"/>
              <a:t> </a:t>
            </a:r>
            <a:r>
              <a:rPr lang="en-US" dirty="0" err="1"/>
              <a:t>respecta</a:t>
            </a:r>
            <a:r>
              <a:rPr lang="en-US" dirty="0"/>
              <a:t> </a:t>
            </a:r>
            <a:r>
              <a:rPr lang="en-US" dirty="0" err="1"/>
              <a:t>cerinţele</a:t>
            </a:r>
            <a:r>
              <a:rPr lang="en-US" dirty="0"/>
              <a:t> de </a:t>
            </a:r>
            <a:r>
              <a:rPr lang="en-US" dirty="0" err="1"/>
              <a:t>asepsie</a:t>
            </a:r>
            <a:r>
              <a:rPr lang="en-US" dirty="0"/>
              <a:t>. </a:t>
            </a:r>
            <a:r>
              <a:rPr lang="en-US" dirty="0" err="1"/>
              <a:t>Pacientul</a:t>
            </a:r>
            <a:r>
              <a:rPr lang="en-US" dirty="0"/>
              <a:t> </a:t>
            </a:r>
            <a:r>
              <a:rPr lang="en-US" dirty="0" err="1"/>
              <a:t>sau</a:t>
            </a:r>
            <a:r>
              <a:rPr lang="en-US" dirty="0"/>
              <a:t> </a:t>
            </a:r>
            <a:r>
              <a:rPr lang="en-US" dirty="0" err="1"/>
              <a:t>îngrijitorul</a:t>
            </a:r>
            <a:r>
              <a:rPr lang="en-US" dirty="0"/>
              <a:t> </a:t>
            </a:r>
            <a:r>
              <a:rPr lang="en-US" dirty="0" err="1"/>
              <a:t>va</a:t>
            </a:r>
            <a:r>
              <a:rPr lang="en-US" dirty="0"/>
              <a:t> </a:t>
            </a:r>
            <a:r>
              <a:rPr lang="en-US" dirty="0" err="1"/>
              <a:t>învăţa</a:t>
            </a:r>
            <a:r>
              <a:rPr lang="en-US" dirty="0"/>
              <a:t> </a:t>
            </a:r>
            <a:r>
              <a:rPr lang="en-US" dirty="0" err="1"/>
              <a:t>să</a:t>
            </a:r>
            <a:r>
              <a:rPr lang="en-US" dirty="0"/>
              <a:t> </a:t>
            </a:r>
            <a:r>
              <a:rPr lang="en-US" dirty="0" err="1"/>
              <a:t>schimbe</a:t>
            </a:r>
            <a:r>
              <a:rPr lang="en-US" dirty="0"/>
              <a:t> </a:t>
            </a:r>
            <a:r>
              <a:rPr lang="en-US" dirty="0" err="1"/>
              <a:t>pansamentul</a:t>
            </a:r>
            <a:r>
              <a:rPr lang="en-US" dirty="0"/>
              <a:t> </a:t>
            </a:r>
            <a:endParaRPr lang="ro-MD" dirty="0" smtClean="0"/>
          </a:p>
          <a:p>
            <a:pPr marL="0" indent="0">
              <a:buNone/>
            </a:pPr>
            <a:r>
              <a:rPr lang="en-US" dirty="0" smtClean="0"/>
              <a:t>- </a:t>
            </a:r>
            <a:r>
              <a:rPr lang="en-US" dirty="0"/>
              <a:t>Se </a:t>
            </a:r>
            <a:r>
              <a:rPr lang="en-US" dirty="0" err="1"/>
              <a:t>va</a:t>
            </a:r>
            <a:r>
              <a:rPr lang="en-US" dirty="0"/>
              <a:t> </a:t>
            </a:r>
            <a:r>
              <a:rPr lang="en-US" dirty="0" err="1"/>
              <a:t>evita</a:t>
            </a:r>
            <a:r>
              <a:rPr lang="en-US" dirty="0"/>
              <a:t> </a:t>
            </a:r>
            <a:r>
              <a:rPr lang="en-US" dirty="0" err="1"/>
              <a:t>comprimarea</a:t>
            </a:r>
            <a:r>
              <a:rPr lang="en-US" dirty="0"/>
              <a:t>, </a:t>
            </a:r>
            <a:r>
              <a:rPr lang="en-US" dirty="0" err="1"/>
              <a:t>traumatizarea</a:t>
            </a:r>
            <a:r>
              <a:rPr lang="en-US" dirty="0"/>
              <a:t> </a:t>
            </a:r>
            <a:r>
              <a:rPr lang="en-US" dirty="0" err="1"/>
              <a:t>escarelor</a:t>
            </a:r>
            <a:r>
              <a:rPr lang="en-US" dirty="0"/>
              <a:t>. </a:t>
            </a:r>
          </a:p>
        </p:txBody>
      </p:sp>
    </p:spTree>
    <p:extLst>
      <p:ext uri="{BB962C8B-B14F-4D97-AF65-F5344CB8AC3E}">
        <p14:creationId xmlns:p14="http://schemas.microsoft.com/office/powerpoint/2010/main" xmlns="" val="31199044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40318" y="584913"/>
            <a:ext cx="9082487" cy="5893006"/>
          </a:xfrm>
        </p:spPr>
        <p:txBody>
          <a:bodyPr>
            <a:normAutofit fontScale="92500" lnSpcReduction="10000"/>
          </a:bodyPr>
          <a:lstStyle/>
          <a:p>
            <a:r>
              <a:rPr lang="it-IT" dirty="0"/>
              <a:t>Escara, stadiile III şi </a:t>
            </a:r>
            <a:r>
              <a:rPr lang="it-IT" dirty="0" smtClean="0"/>
              <a:t>IV</a:t>
            </a:r>
            <a:endParaRPr lang="ro-MD" dirty="0" smtClean="0"/>
          </a:p>
          <a:p>
            <a:pPr marL="0" indent="0">
              <a:buNone/>
            </a:pPr>
            <a:r>
              <a:rPr lang="ro-MD" dirty="0" smtClean="0"/>
              <a:t>-</a:t>
            </a:r>
            <a:r>
              <a:rPr lang="en-US" dirty="0" err="1" smtClean="0"/>
              <a:t>Toaleta</a:t>
            </a:r>
            <a:r>
              <a:rPr lang="en-US" dirty="0" smtClean="0"/>
              <a:t> </a:t>
            </a:r>
            <a:r>
              <a:rPr lang="en-US" dirty="0" err="1"/>
              <a:t>plăgii</a:t>
            </a:r>
            <a:r>
              <a:rPr lang="en-US" dirty="0"/>
              <a:t> </a:t>
            </a:r>
            <a:r>
              <a:rPr lang="en-US" dirty="0" err="1"/>
              <a:t>începe</a:t>
            </a:r>
            <a:r>
              <a:rPr lang="en-US" dirty="0"/>
              <a:t> cu </a:t>
            </a:r>
            <a:r>
              <a:rPr lang="en-US" dirty="0" err="1"/>
              <a:t>prelucrarea</a:t>
            </a:r>
            <a:r>
              <a:rPr lang="en-US" dirty="0"/>
              <a:t> </a:t>
            </a:r>
            <a:r>
              <a:rPr lang="en-US" dirty="0" err="1"/>
              <a:t>pielii</a:t>
            </a:r>
            <a:r>
              <a:rPr lang="en-US" dirty="0"/>
              <a:t> din </a:t>
            </a:r>
            <a:r>
              <a:rPr lang="en-US" dirty="0" err="1"/>
              <a:t>jurul</a:t>
            </a:r>
            <a:r>
              <a:rPr lang="en-US" dirty="0"/>
              <a:t> </a:t>
            </a:r>
            <a:r>
              <a:rPr lang="en-US" dirty="0" err="1"/>
              <a:t>plăgii</a:t>
            </a:r>
            <a:r>
              <a:rPr lang="en-US" dirty="0"/>
              <a:t>. </a:t>
            </a:r>
            <a:endParaRPr lang="ro-MD" dirty="0" smtClean="0"/>
          </a:p>
          <a:p>
            <a:pPr marL="0" indent="0">
              <a:buNone/>
            </a:pPr>
            <a:r>
              <a:rPr lang="ro-MD" dirty="0" smtClean="0"/>
              <a:t>-</a:t>
            </a:r>
            <a:r>
              <a:rPr lang="en-US" dirty="0" err="1" smtClean="0"/>
              <a:t>Prin</a:t>
            </a:r>
            <a:r>
              <a:rPr lang="en-US" dirty="0" smtClean="0"/>
              <a:t> </a:t>
            </a:r>
            <a:r>
              <a:rPr lang="en-US" dirty="0" err="1"/>
              <a:t>badijonare</a:t>
            </a:r>
            <a:r>
              <a:rPr lang="en-US" dirty="0"/>
              <a:t>, </a:t>
            </a:r>
            <a:r>
              <a:rPr lang="en-US" dirty="0" err="1"/>
              <a:t>atent</a:t>
            </a:r>
            <a:r>
              <a:rPr lang="en-US" dirty="0"/>
              <a:t> de la </a:t>
            </a:r>
            <a:r>
              <a:rPr lang="en-US" dirty="0" err="1"/>
              <a:t>plagă</a:t>
            </a:r>
            <a:r>
              <a:rPr lang="en-US" dirty="0"/>
              <a:t> </a:t>
            </a:r>
            <a:r>
              <a:rPr lang="en-US" dirty="0" err="1"/>
              <a:t>spre</a:t>
            </a:r>
            <a:r>
              <a:rPr lang="en-US" dirty="0"/>
              <a:t> exterior </a:t>
            </a:r>
            <a:r>
              <a:rPr lang="en-US" dirty="0" err="1"/>
              <a:t>pielea</a:t>
            </a:r>
            <a:r>
              <a:rPr lang="en-US" dirty="0"/>
              <a:t> se </a:t>
            </a:r>
            <a:r>
              <a:rPr lang="en-US" dirty="0" err="1"/>
              <a:t>prelucrează</a:t>
            </a:r>
            <a:r>
              <a:rPr lang="en-US" dirty="0"/>
              <a:t>, la </a:t>
            </a:r>
            <a:r>
              <a:rPr lang="en-US" dirty="0" err="1"/>
              <a:t>indicaţia</a:t>
            </a:r>
            <a:r>
              <a:rPr lang="en-US" dirty="0"/>
              <a:t> </a:t>
            </a:r>
            <a:r>
              <a:rPr lang="en-US" dirty="0" err="1"/>
              <a:t>medicului</a:t>
            </a:r>
            <a:r>
              <a:rPr lang="en-US" dirty="0"/>
              <a:t>, cu </a:t>
            </a:r>
            <a:r>
              <a:rPr lang="en-US" dirty="0" err="1"/>
              <a:t>soluţie</a:t>
            </a:r>
            <a:r>
              <a:rPr lang="en-US" dirty="0"/>
              <a:t> de </a:t>
            </a:r>
            <a:r>
              <a:rPr lang="en-US" dirty="0" err="1"/>
              <a:t>Clorură</a:t>
            </a:r>
            <a:r>
              <a:rPr lang="en-US" dirty="0"/>
              <a:t> de </a:t>
            </a:r>
            <a:r>
              <a:rPr lang="en-US" dirty="0" err="1"/>
              <a:t>sodiu</a:t>
            </a:r>
            <a:r>
              <a:rPr lang="en-US" dirty="0"/>
              <a:t> 0,9% </a:t>
            </a:r>
            <a:r>
              <a:rPr lang="en-US" dirty="0" err="1"/>
              <a:t>sau</a:t>
            </a:r>
            <a:r>
              <a:rPr lang="en-US" dirty="0"/>
              <a:t> de </a:t>
            </a:r>
            <a:r>
              <a:rPr lang="en-US" dirty="0" err="1"/>
              <a:t>Alcool</a:t>
            </a:r>
            <a:r>
              <a:rPr lang="en-US" dirty="0"/>
              <a:t> </a:t>
            </a:r>
            <a:r>
              <a:rPr lang="en-US" dirty="0" err="1"/>
              <a:t>etilic</a:t>
            </a:r>
            <a:r>
              <a:rPr lang="en-US" dirty="0"/>
              <a:t> 70%, </a:t>
            </a:r>
            <a:r>
              <a:rPr lang="en-US" dirty="0" err="1"/>
              <a:t>sau</a:t>
            </a:r>
            <a:r>
              <a:rPr lang="en-US" dirty="0"/>
              <a:t> cu </a:t>
            </a:r>
            <a:r>
              <a:rPr lang="en-US" dirty="0" err="1"/>
              <a:t>tinctură</a:t>
            </a:r>
            <a:r>
              <a:rPr lang="en-US" dirty="0"/>
              <a:t> de </a:t>
            </a:r>
            <a:r>
              <a:rPr lang="en-US" dirty="0" err="1"/>
              <a:t>Iod</a:t>
            </a:r>
            <a:r>
              <a:rPr lang="en-US" dirty="0"/>
              <a:t> 1%, </a:t>
            </a:r>
            <a:r>
              <a:rPr lang="en-US" dirty="0" err="1"/>
              <a:t>sau</a:t>
            </a:r>
            <a:r>
              <a:rPr lang="en-US" dirty="0"/>
              <a:t> </a:t>
            </a:r>
            <a:r>
              <a:rPr lang="en-US" dirty="0" err="1"/>
              <a:t>soluţie</a:t>
            </a:r>
            <a:r>
              <a:rPr lang="en-US" dirty="0"/>
              <a:t> de </a:t>
            </a:r>
            <a:r>
              <a:rPr lang="en-US" dirty="0" err="1"/>
              <a:t>Etacridină</a:t>
            </a:r>
            <a:r>
              <a:rPr lang="en-US" dirty="0"/>
              <a:t>. </a:t>
            </a:r>
            <a:endParaRPr lang="ro-MD" dirty="0" smtClean="0"/>
          </a:p>
          <a:p>
            <a:pPr marL="0" indent="0">
              <a:buNone/>
            </a:pPr>
            <a:r>
              <a:rPr lang="ro-MD" dirty="0" smtClean="0"/>
              <a:t>-</a:t>
            </a:r>
            <a:r>
              <a:rPr lang="en-US" dirty="0" smtClean="0"/>
              <a:t>Se </a:t>
            </a:r>
            <a:r>
              <a:rPr lang="en-US" dirty="0" err="1"/>
              <a:t>cere</a:t>
            </a:r>
            <a:r>
              <a:rPr lang="en-US" dirty="0"/>
              <a:t> </a:t>
            </a:r>
            <a:r>
              <a:rPr lang="en-US" dirty="0" err="1"/>
              <a:t>atenţie</a:t>
            </a:r>
            <a:r>
              <a:rPr lang="en-US" dirty="0"/>
              <a:t> </a:t>
            </a:r>
            <a:r>
              <a:rPr lang="en-US" dirty="0" err="1"/>
              <a:t>şi</a:t>
            </a:r>
            <a:r>
              <a:rPr lang="en-US" dirty="0"/>
              <a:t> </a:t>
            </a:r>
            <a:r>
              <a:rPr lang="en-US" dirty="0" err="1"/>
              <a:t>îndemânare</a:t>
            </a:r>
            <a:r>
              <a:rPr lang="en-US" dirty="0"/>
              <a:t> ca </a:t>
            </a:r>
            <a:r>
              <a:rPr lang="en-US" dirty="0" err="1"/>
              <a:t>soluţiile</a:t>
            </a:r>
            <a:r>
              <a:rPr lang="en-US" dirty="0"/>
              <a:t> </a:t>
            </a:r>
            <a:r>
              <a:rPr lang="en-US" dirty="0" err="1"/>
              <a:t>să</a:t>
            </a:r>
            <a:r>
              <a:rPr lang="en-US" dirty="0"/>
              <a:t> nu </a:t>
            </a:r>
            <a:r>
              <a:rPr lang="en-US" dirty="0" err="1"/>
              <a:t>pătrundă</a:t>
            </a:r>
            <a:r>
              <a:rPr lang="en-US" dirty="0"/>
              <a:t> </a:t>
            </a:r>
            <a:r>
              <a:rPr lang="en-US" dirty="0" err="1"/>
              <a:t>pe</a:t>
            </a:r>
            <a:r>
              <a:rPr lang="en-US" dirty="0"/>
              <a:t> </a:t>
            </a:r>
            <a:r>
              <a:rPr lang="en-US" dirty="0" err="1" smtClean="0"/>
              <a:t>plagă</a:t>
            </a:r>
            <a:endParaRPr lang="ro-MD" dirty="0" smtClean="0"/>
          </a:p>
          <a:p>
            <a:pPr marL="0" indent="0">
              <a:buNone/>
            </a:pPr>
            <a:r>
              <a:rPr lang="ro-MD" dirty="0" smtClean="0"/>
              <a:t>-</a:t>
            </a:r>
            <a:r>
              <a:rPr lang="en-US" dirty="0" err="1" smtClean="0"/>
              <a:t>Apoi</a:t>
            </a:r>
            <a:r>
              <a:rPr lang="en-US" dirty="0" smtClean="0"/>
              <a:t> </a:t>
            </a:r>
            <a:r>
              <a:rPr lang="en-US" dirty="0" err="1"/>
              <a:t>plaga</a:t>
            </a:r>
            <a:r>
              <a:rPr lang="en-US" dirty="0"/>
              <a:t> se </a:t>
            </a:r>
            <a:r>
              <a:rPr lang="en-US" dirty="0" err="1"/>
              <a:t>dezinfectează</a:t>
            </a:r>
            <a:r>
              <a:rPr lang="en-US" dirty="0"/>
              <a:t> cu </a:t>
            </a:r>
            <a:r>
              <a:rPr lang="en-US" dirty="0" err="1"/>
              <a:t>soluţia</a:t>
            </a:r>
            <a:r>
              <a:rPr lang="en-US" dirty="0"/>
              <a:t> </a:t>
            </a:r>
            <a:r>
              <a:rPr lang="en-US" dirty="0" err="1"/>
              <a:t>Peroxid</a:t>
            </a:r>
            <a:r>
              <a:rPr lang="en-US" dirty="0"/>
              <a:t> de </a:t>
            </a:r>
            <a:r>
              <a:rPr lang="en-US" dirty="0" err="1"/>
              <a:t>hidrogen</a:t>
            </a:r>
            <a:r>
              <a:rPr lang="en-US" dirty="0"/>
              <a:t> 3% </a:t>
            </a:r>
            <a:r>
              <a:rPr lang="en-US" dirty="0" err="1"/>
              <a:t>sau</a:t>
            </a:r>
            <a:r>
              <a:rPr lang="en-US" dirty="0"/>
              <a:t> cu </a:t>
            </a:r>
            <a:r>
              <a:rPr lang="en-US" dirty="0" err="1"/>
              <a:t>altă</a:t>
            </a:r>
            <a:r>
              <a:rPr lang="en-US" dirty="0"/>
              <a:t> </a:t>
            </a:r>
            <a:r>
              <a:rPr lang="en-US" dirty="0" err="1"/>
              <a:t>soluţie</a:t>
            </a:r>
            <a:r>
              <a:rPr lang="en-US" dirty="0"/>
              <a:t>, la </a:t>
            </a:r>
            <a:r>
              <a:rPr lang="en-US" dirty="0" err="1"/>
              <a:t>indicaţia</a:t>
            </a:r>
            <a:r>
              <a:rPr lang="en-US" dirty="0"/>
              <a:t> </a:t>
            </a:r>
            <a:r>
              <a:rPr lang="en-US" dirty="0" err="1"/>
              <a:t>medicului</a:t>
            </a:r>
            <a:r>
              <a:rPr lang="en-US" dirty="0"/>
              <a:t>. </a:t>
            </a:r>
            <a:endParaRPr lang="ro-MD" dirty="0" smtClean="0"/>
          </a:p>
          <a:p>
            <a:pPr marL="0" indent="0">
              <a:buNone/>
            </a:pPr>
            <a:r>
              <a:rPr lang="ro-MD" dirty="0" smtClean="0"/>
              <a:t>-</a:t>
            </a:r>
            <a:r>
              <a:rPr lang="en-US" dirty="0" smtClean="0"/>
              <a:t>Se </a:t>
            </a:r>
            <a:r>
              <a:rPr lang="en-US" dirty="0" err="1"/>
              <a:t>aplică</a:t>
            </a:r>
            <a:r>
              <a:rPr lang="en-US" dirty="0"/>
              <a:t> </a:t>
            </a:r>
            <a:r>
              <a:rPr lang="en-US" dirty="0" err="1"/>
              <a:t>pansmanet</a:t>
            </a:r>
            <a:r>
              <a:rPr lang="en-US" dirty="0"/>
              <a:t> </a:t>
            </a:r>
            <a:r>
              <a:rPr lang="en-US" dirty="0" err="1"/>
              <a:t>steril</a:t>
            </a:r>
            <a:r>
              <a:rPr lang="en-US" dirty="0"/>
              <a:t>, cu unguent, la </a:t>
            </a:r>
            <a:r>
              <a:rPr lang="en-US" dirty="0" err="1"/>
              <a:t>indicaţia</a:t>
            </a:r>
            <a:r>
              <a:rPr lang="en-US" dirty="0"/>
              <a:t> </a:t>
            </a:r>
            <a:r>
              <a:rPr lang="en-US" dirty="0" err="1"/>
              <a:t>medicului</a:t>
            </a:r>
            <a:r>
              <a:rPr lang="en-US" dirty="0"/>
              <a:t>, </a:t>
            </a:r>
            <a:r>
              <a:rPr lang="en-US" dirty="0" err="1"/>
              <a:t>Actovegin</a:t>
            </a:r>
            <a:r>
              <a:rPr lang="en-US" dirty="0"/>
              <a:t> 5%. </a:t>
            </a:r>
            <a:endParaRPr lang="ro-MD" dirty="0"/>
          </a:p>
          <a:p>
            <a:pPr marL="0" indent="0">
              <a:buNone/>
            </a:pPr>
            <a:r>
              <a:rPr lang="ro-MD" dirty="0" smtClean="0"/>
              <a:t>-</a:t>
            </a:r>
            <a:r>
              <a:rPr lang="en-US" dirty="0" smtClean="0"/>
              <a:t>Se </a:t>
            </a:r>
            <a:r>
              <a:rPr lang="en-US" dirty="0" err="1"/>
              <a:t>ameliorează</a:t>
            </a:r>
            <a:r>
              <a:rPr lang="en-US" dirty="0"/>
              <a:t> </a:t>
            </a:r>
            <a:r>
              <a:rPr lang="en-US" dirty="0" err="1"/>
              <a:t>presiunea</a:t>
            </a:r>
            <a:r>
              <a:rPr lang="en-US" dirty="0"/>
              <a:t> </a:t>
            </a:r>
            <a:r>
              <a:rPr lang="en-US" dirty="0" err="1"/>
              <a:t>asupra</a:t>
            </a:r>
            <a:r>
              <a:rPr lang="en-US" dirty="0"/>
              <a:t> </a:t>
            </a:r>
            <a:r>
              <a:rPr lang="en-US" dirty="0" err="1"/>
              <a:t>plăgii</a:t>
            </a:r>
            <a:r>
              <a:rPr lang="en-US" dirty="0"/>
              <a:t> </a:t>
            </a:r>
            <a:r>
              <a:rPr lang="en-US" dirty="0" err="1"/>
              <a:t>prin</a:t>
            </a:r>
            <a:r>
              <a:rPr lang="en-US" dirty="0"/>
              <a:t> diverse </a:t>
            </a:r>
            <a:r>
              <a:rPr lang="en-US" dirty="0" err="1"/>
              <a:t>metode</a:t>
            </a:r>
            <a:r>
              <a:rPr lang="en-US" dirty="0"/>
              <a:t> </a:t>
            </a:r>
            <a:r>
              <a:rPr lang="en-US" dirty="0" err="1"/>
              <a:t>folosind</a:t>
            </a:r>
            <a:r>
              <a:rPr lang="en-US" dirty="0"/>
              <a:t> </a:t>
            </a:r>
            <a:r>
              <a:rPr lang="en-US" dirty="0" err="1"/>
              <a:t>anexele</a:t>
            </a:r>
            <a:r>
              <a:rPr lang="en-US" dirty="0"/>
              <a:t> </a:t>
            </a:r>
            <a:r>
              <a:rPr lang="en-US" dirty="0" err="1"/>
              <a:t>patului</a:t>
            </a:r>
            <a:r>
              <a:rPr lang="en-US" dirty="0"/>
              <a:t>. </a:t>
            </a:r>
            <a:r>
              <a:rPr lang="en-US" dirty="0" err="1"/>
              <a:t>Schimbarea</a:t>
            </a:r>
            <a:r>
              <a:rPr lang="en-US" dirty="0"/>
              <a:t> </a:t>
            </a:r>
            <a:r>
              <a:rPr lang="en-US" dirty="0" err="1"/>
              <a:t>posturii</a:t>
            </a:r>
            <a:r>
              <a:rPr lang="en-US" dirty="0"/>
              <a:t> conform </a:t>
            </a:r>
            <a:r>
              <a:rPr lang="en-US" dirty="0" err="1"/>
              <a:t>orarului</a:t>
            </a:r>
            <a:r>
              <a:rPr lang="en-US" dirty="0"/>
              <a:t> la </a:t>
            </a:r>
            <a:r>
              <a:rPr lang="en-US" dirty="0" err="1"/>
              <a:t>fiecare</a:t>
            </a:r>
            <a:r>
              <a:rPr lang="en-US" dirty="0"/>
              <a:t> 2 ore. </a:t>
            </a:r>
            <a:endParaRPr lang="ro-MD" dirty="0" smtClean="0"/>
          </a:p>
          <a:p>
            <a:pPr marL="0" indent="0">
              <a:buNone/>
            </a:pPr>
            <a:r>
              <a:rPr lang="ro-MD" dirty="0" smtClean="0"/>
              <a:t>-</a:t>
            </a:r>
            <a:r>
              <a:rPr lang="en-US" dirty="0" err="1" smtClean="0"/>
              <a:t>În</a:t>
            </a:r>
            <a:r>
              <a:rPr lang="en-US" dirty="0" smtClean="0"/>
              <a:t> </a:t>
            </a:r>
            <a:r>
              <a:rPr lang="en-US" dirty="0" err="1"/>
              <a:t>plaga</a:t>
            </a:r>
            <a:r>
              <a:rPr lang="en-US" dirty="0"/>
              <a:t> </a:t>
            </a:r>
            <a:r>
              <a:rPr lang="en-US" dirty="0" err="1"/>
              <a:t>profundă</a:t>
            </a:r>
            <a:r>
              <a:rPr lang="en-US" dirty="0"/>
              <a:t> se </a:t>
            </a:r>
            <a:r>
              <a:rPr lang="en-US" dirty="0" err="1"/>
              <a:t>aplică</a:t>
            </a:r>
            <a:r>
              <a:rPr lang="en-US" dirty="0"/>
              <a:t>, la </a:t>
            </a:r>
            <a:r>
              <a:rPr lang="en-US" dirty="0" err="1"/>
              <a:t>indicaţia</a:t>
            </a:r>
            <a:r>
              <a:rPr lang="en-US" dirty="0"/>
              <a:t> </a:t>
            </a:r>
            <a:r>
              <a:rPr lang="en-US" dirty="0" err="1"/>
              <a:t>medicului</a:t>
            </a:r>
            <a:r>
              <a:rPr lang="en-US" dirty="0"/>
              <a:t>, </a:t>
            </a:r>
            <a:r>
              <a:rPr lang="en-US" dirty="0" err="1"/>
              <a:t>pansament</a:t>
            </a:r>
            <a:r>
              <a:rPr lang="en-US" dirty="0"/>
              <a:t> </a:t>
            </a:r>
            <a:r>
              <a:rPr lang="en-US" dirty="0" err="1"/>
              <a:t>steril</a:t>
            </a:r>
            <a:r>
              <a:rPr lang="en-US" dirty="0"/>
              <a:t> </a:t>
            </a:r>
            <a:r>
              <a:rPr lang="en-US" dirty="0" err="1" smtClean="0"/>
              <a:t>impermeabil,hidrocoloidal</a:t>
            </a:r>
            <a:r>
              <a:rPr lang="en-US" dirty="0" smtClean="0"/>
              <a:t> </a:t>
            </a:r>
            <a:r>
              <a:rPr lang="en-US" dirty="0"/>
              <a:t>– </a:t>
            </a:r>
            <a:r>
              <a:rPr lang="en-US" dirty="0" err="1"/>
              <a:t>Duoderm</a:t>
            </a:r>
            <a:r>
              <a:rPr lang="en-US" dirty="0"/>
              <a:t>. </a:t>
            </a:r>
            <a:endParaRPr lang="ro-MD" dirty="0" smtClean="0"/>
          </a:p>
          <a:p>
            <a:pPr marL="0" indent="0">
              <a:buNone/>
            </a:pPr>
            <a:r>
              <a:rPr lang="en-US" dirty="0" smtClean="0"/>
              <a:t>- </a:t>
            </a:r>
            <a:r>
              <a:rPr lang="en-US" dirty="0" err="1"/>
              <a:t>Pacientul</a:t>
            </a:r>
            <a:r>
              <a:rPr lang="en-US" dirty="0"/>
              <a:t> </a:t>
            </a:r>
            <a:r>
              <a:rPr lang="en-US" dirty="0" err="1"/>
              <a:t>sau</a:t>
            </a:r>
            <a:r>
              <a:rPr lang="en-US" dirty="0"/>
              <a:t> </a:t>
            </a:r>
            <a:r>
              <a:rPr lang="en-US" dirty="0" err="1"/>
              <a:t>îngrijitorul</a:t>
            </a:r>
            <a:r>
              <a:rPr lang="en-US" dirty="0"/>
              <a:t> se include </a:t>
            </a:r>
            <a:r>
              <a:rPr lang="en-US" dirty="0" err="1"/>
              <a:t>activ</a:t>
            </a:r>
            <a:r>
              <a:rPr lang="en-US" dirty="0"/>
              <a:t> </a:t>
            </a:r>
            <a:r>
              <a:rPr lang="en-US" dirty="0" err="1"/>
              <a:t>în</a:t>
            </a:r>
            <a:r>
              <a:rPr lang="en-US" dirty="0"/>
              <a:t> </a:t>
            </a:r>
            <a:r>
              <a:rPr lang="en-US" dirty="0" err="1"/>
              <a:t>autoîngrijire</a:t>
            </a:r>
            <a:r>
              <a:rPr lang="en-US" dirty="0"/>
              <a:t> </a:t>
            </a:r>
            <a:r>
              <a:rPr lang="en-US" dirty="0" err="1"/>
              <a:t>şi</a:t>
            </a:r>
            <a:r>
              <a:rPr lang="en-US" dirty="0"/>
              <a:t> </a:t>
            </a:r>
            <a:r>
              <a:rPr lang="en-US" dirty="0" err="1"/>
              <a:t>în</a:t>
            </a:r>
            <a:r>
              <a:rPr lang="en-US" dirty="0"/>
              <a:t> </a:t>
            </a:r>
            <a:r>
              <a:rPr lang="en-US" dirty="0" err="1"/>
              <a:t>îngrijirile</a:t>
            </a:r>
            <a:r>
              <a:rPr lang="en-US" dirty="0"/>
              <a:t> de </a:t>
            </a:r>
            <a:r>
              <a:rPr lang="en-US" dirty="0" err="1"/>
              <a:t>acoperire</a:t>
            </a:r>
            <a:r>
              <a:rPr lang="en-US" dirty="0"/>
              <a:t>. </a:t>
            </a:r>
          </a:p>
        </p:txBody>
      </p:sp>
    </p:spTree>
    <p:extLst>
      <p:ext uri="{BB962C8B-B14F-4D97-AF65-F5344CB8AC3E}">
        <p14:creationId xmlns:p14="http://schemas.microsoft.com/office/powerpoint/2010/main" xmlns="" val="10586559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MD" dirty="0" smtClean="0"/>
              <a:t>Cuprins</a:t>
            </a:r>
            <a:endParaRPr lang="en-US" dirty="0"/>
          </a:p>
        </p:txBody>
      </p:sp>
      <p:sp>
        <p:nvSpPr>
          <p:cNvPr id="3" name="Content Placeholder 2"/>
          <p:cNvSpPr>
            <a:spLocks noGrp="1"/>
          </p:cNvSpPr>
          <p:nvPr>
            <p:ph idx="1"/>
          </p:nvPr>
        </p:nvSpPr>
        <p:spPr/>
        <p:txBody>
          <a:bodyPr>
            <a:normAutofit fontScale="92500" lnSpcReduction="20000"/>
          </a:bodyPr>
          <a:lstStyle/>
          <a:p>
            <a:r>
              <a:rPr lang="ro-MD" dirty="0" smtClean="0"/>
              <a:t>Definiție</a:t>
            </a:r>
          </a:p>
          <a:p>
            <a:r>
              <a:rPr lang="ro-MD" dirty="0" smtClean="0"/>
              <a:t>Etiologie</a:t>
            </a:r>
          </a:p>
          <a:p>
            <a:r>
              <a:rPr lang="ro-MD" dirty="0" smtClean="0"/>
              <a:t>Patofiziologie</a:t>
            </a:r>
          </a:p>
          <a:p>
            <a:r>
              <a:rPr lang="ro-MD" dirty="0"/>
              <a:t>S</a:t>
            </a:r>
            <a:r>
              <a:rPr lang="ro-MD" dirty="0" smtClean="0"/>
              <a:t>imptome</a:t>
            </a:r>
          </a:p>
          <a:p>
            <a:r>
              <a:rPr lang="ro-MD" dirty="0" smtClean="0"/>
              <a:t>Diagnostic</a:t>
            </a:r>
          </a:p>
          <a:p>
            <a:r>
              <a:rPr lang="ro-MD" dirty="0" smtClean="0"/>
              <a:t>Profilaxie</a:t>
            </a:r>
          </a:p>
          <a:p>
            <a:r>
              <a:rPr lang="ro-MD" dirty="0" smtClean="0"/>
              <a:t>Tratament</a:t>
            </a:r>
          </a:p>
          <a:p>
            <a:r>
              <a:rPr lang="ro-MD" dirty="0" smtClean="0"/>
              <a:t>Bibliografie</a:t>
            </a:r>
            <a:endParaRPr lang="en-US" dirty="0"/>
          </a:p>
        </p:txBody>
      </p:sp>
    </p:spTree>
    <p:extLst>
      <p:ext uri="{BB962C8B-B14F-4D97-AF65-F5344CB8AC3E}">
        <p14:creationId xmlns:p14="http://schemas.microsoft.com/office/powerpoint/2010/main" xmlns="" val="3585794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87497" y="514349"/>
            <a:ext cx="5238809" cy="2729577"/>
          </a:xfrm>
          <a:prstGeom prst="rect">
            <a:avLst/>
          </a:prstGeom>
        </p:spPr>
      </p:pic>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487497" y="3761886"/>
            <a:ext cx="6110153" cy="2511291"/>
          </a:xfrm>
        </p:spPr>
      </p:pic>
      <p:pic>
        <p:nvPicPr>
          <p:cNvPr id="3" name="Рисунок 2"/>
          <p:cNvPicPr>
            <a:picLocks noChangeAspect="1"/>
          </p:cNvPicPr>
          <p:nvPr/>
        </p:nvPicPr>
        <p:blipFill rotWithShape="1">
          <a:blip r:embed="rId4" cstate="print">
            <a:extLst>
              <a:ext uri="{28A0092B-C50C-407E-A947-70E740481C1C}">
                <a14:useLocalDpi xmlns:a14="http://schemas.microsoft.com/office/drawing/2010/main" xmlns="" val="0"/>
              </a:ext>
            </a:extLst>
          </a:blip>
          <a:srcRect t="14535" b="16202"/>
          <a:stretch/>
        </p:blipFill>
        <p:spPr>
          <a:xfrm>
            <a:off x="7495267" y="514349"/>
            <a:ext cx="3538765" cy="2451101"/>
          </a:xfrm>
          <a:prstGeom prst="rect">
            <a:avLst/>
          </a:prstGeom>
        </p:spPr>
      </p:pic>
      <p:sp>
        <p:nvSpPr>
          <p:cNvPr id="6" name="TextBox 5"/>
          <p:cNvSpPr txBox="1"/>
          <p:nvPr/>
        </p:nvSpPr>
        <p:spPr>
          <a:xfrm>
            <a:off x="7495267" y="3239124"/>
            <a:ext cx="4165600" cy="369332"/>
          </a:xfrm>
          <a:prstGeom prst="rect">
            <a:avLst/>
          </a:prstGeom>
          <a:noFill/>
        </p:spPr>
        <p:txBody>
          <a:bodyPr wrap="square" rtlCol="0">
            <a:spAutoFit/>
          </a:bodyPr>
          <a:lstStyle/>
          <a:p>
            <a:r>
              <a:rPr lang="ro-RO" dirty="0" smtClean="0"/>
              <a:t>Pînză regeneratoare</a:t>
            </a:r>
            <a:endParaRPr lang="ru-RU" dirty="0"/>
          </a:p>
        </p:txBody>
      </p:sp>
      <p:sp>
        <p:nvSpPr>
          <p:cNvPr id="7" name="TextBox 6"/>
          <p:cNvSpPr txBox="1"/>
          <p:nvPr/>
        </p:nvSpPr>
        <p:spPr>
          <a:xfrm>
            <a:off x="487497" y="3239124"/>
            <a:ext cx="5697403" cy="369332"/>
          </a:xfrm>
          <a:prstGeom prst="rect">
            <a:avLst/>
          </a:prstGeom>
          <a:noFill/>
        </p:spPr>
        <p:txBody>
          <a:bodyPr wrap="square" rtlCol="0">
            <a:spAutoFit/>
          </a:bodyPr>
          <a:lstStyle/>
          <a:p>
            <a:r>
              <a:rPr lang="ro-RO" dirty="0" smtClean="0"/>
              <a:t>Pansamente hidrocoloide</a:t>
            </a:r>
            <a:endParaRPr lang="ru-RU" dirty="0"/>
          </a:p>
        </p:txBody>
      </p:sp>
      <p:pic>
        <p:nvPicPr>
          <p:cNvPr id="8" name="Рисунок 7"/>
          <p:cNvPicPr>
            <a:picLocks noChangeAspect="1"/>
          </p:cNvPicPr>
          <p:nvPr/>
        </p:nvPicPr>
        <p:blipFill rotWithShape="1">
          <a:blip r:embed="rId5" cstate="print">
            <a:extLst>
              <a:ext uri="{28A0092B-C50C-407E-A947-70E740481C1C}">
                <a14:useLocalDpi xmlns:a14="http://schemas.microsoft.com/office/drawing/2010/main" xmlns="" val="0"/>
              </a:ext>
            </a:extLst>
          </a:blip>
          <a:srcRect t="11667" b="17054"/>
          <a:stretch/>
        </p:blipFill>
        <p:spPr>
          <a:xfrm>
            <a:off x="7495267" y="3659663"/>
            <a:ext cx="2847975" cy="2715736"/>
          </a:xfrm>
          <a:prstGeom prst="rect">
            <a:avLst/>
          </a:prstGeom>
        </p:spPr>
      </p:pic>
    </p:spTree>
    <p:extLst>
      <p:ext uri="{BB962C8B-B14F-4D97-AF65-F5344CB8AC3E}">
        <p14:creationId xmlns:p14="http://schemas.microsoft.com/office/powerpoint/2010/main" xmlns="" val="621764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049" y="1088857"/>
            <a:ext cx="9601196" cy="3318936"/>
          </a:xfrm>
        </p:spPr>
        <p:txBody>
          <a:bodyPr/>
          <a:lstStyle/>
          <a:p>
            <a:r>
              <a:rPr lang="ro-MD" dirty="0" smtClean="0"/>
              <a:t>În cazurile mai grave se optează pentru plastia escarelor</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359348" y="1771075"/>
            <a:ext cx="5155030" cy="2553275"/>
          </a:xfrm>
          <a:prstGeom prst="rect">
            <a:avLst/>
          </a:prstGeom>
        </p:spPr>
      </p:pic>
    </p:spTree>
    <p:extLst>
      <p:ext uri="{BB962C8B-B14F-4D97-AF65-F5344CB8AC3E}">
        <p14:creationId xmlns:p14="http://schemas.microsoft.com/office/powerpoint/2010/main" xmlns="" val="36951065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73151" y="654050"/>
            <a:ext cx="4470399" cy="5099050"/>
          </a:xfrm>
        </p:spPr>
        <p:txBody>
          <a:bodyPr>
            <a:normAutofit fontScale="92500"/>
          </a:bodyPr>
          <a:lstStyle/>
          <a:p>
            <a:r>
              <a:rPr lang="en-US" dirty="0" smtClean="0"/>
              <a:t>Ca </a:t>
            </a:r>
            <a:r>
              <a:rPr lang="en-US" dirty="0" err="1" smtClean="0"/>
              <a:t>metod</a:t>
            </a:r>
            <a:r>
              <a:rPr lang="ro-RO" dirty="0" smtClean="0"/>
              <a:t>ă nouă de tratament </a:t>
            </a:r>
            <a:r>
              <a:rPr lang="ro-RO" dirty="0"/>
              <a:t>avem </a:t>
            </a:r>
            <a:r>
              <a:rPr lang="ro-RO" dirty="0" smtClean="0"/>
              <a:t>VAC-terapia- închiderea </a:t>
            </a:r>
            <a:r>
              <a:rPr lang="ro-RO" dirty="0"/>
              <a:t>cu vid a unei plăgi este un tip de terapie care ajută la vindecarea rănilor. În timpul tratamentului, un dispozitiv scade presiunea aerului pe rană. Gazele din aerul din jurul nostru pun presiune pe suprafața corpului </a:t>
            </a:r>
            <a:r>
              <a:rPr lang="ro-RO" dirty="0" smtClean="0"/>
              <a:t>nostru, acest dispozitiv elimină </a:t>
            </a:r>
            <a:r>
              <a:rPr lang="ro-RO" dirty="0"/>
              <a:t>această presiune asupra zonei </a:t>
            </a:r>
            <a:r>
              <a:rPr lang="ro-RO" dirty="0" smtClean="0"/>
              <a:t>plăgii, determinînd proliferarea tesutului de granulație, eliminarea edemului din țesutul lezat, absorbția exufatului din plagă, tracțiunea marginilor plăgii.</a:t>
            </a:r>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211149" y="755650"/>
            <a:ext cx="4784413" cy="4641850"/>
          </a:xfrm>
          <a:prstGeom prst="rect">
            <a:avLst/>
          </a:prstGeom>
        </p:spPr>
      </p:pic>
    </p:spTree>
    <p:extLst>
      <p:ext uri="{BB962C8B-B14F-4D97-AF65-F5344CB8AC3E}">
        <p14:creationId xmlns:p14="http://schemas.microsoft.com/office/powerpoint/2010/main" xmlns="" val="10554058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2018" y="-134141"/>
            <a:ext cx="9601196" cy="1303867"/>
          </a:xfrm>
        </p:spPr>
        <p:txBody>
          <a:bodyPr>
            <a:normAutofit fontScale="90000"/>
          </a:bodyPr>
          <a:lstStyle/>
          <a:p>
            <a:r>
              <a:rPr lang="ro-MD" dirty="0" smtClean="0"/>
              <a:t>Complicații</a:t>
            </a:r>
            <a:br>
              <a:rPr lang="ro-MD" dirty="0" smtClean="0"/>
            </a:br>
            <a:endParaRPr lang="en-US" dirty="0"/>
          </a:p>
        </p:txBody>
      </p:sp>
      <p:sp>
        <p:nvSpPr>
          <p:cNvPr id="3" name="Content Placeholder 2"/>
          <p:cNvSpPr>
            <a:spLocks noGrp="1"/>
          </p:cNvSpPr>
          <p:nvPr>
            <p:ph idx="1"/>
          </p:nvPr>
        </p:nvSpPr>
        <p:spPr>
          <a:xfrm>
            <a:off x="1182018" y="572877"/>
            <a:ext cx="9801799" cy="5794872"/>
          </a:xfrm>
        </p:spPr>
        <p:txBody>
          <a:bodyPr>
            <a:normAutofit fontScale="92500" lnSpcReduction="20000"/>
          </a:bodyPr>
          <a:lstStyle/>
          <a:p>
            <a:r>
              <a:rPr lang="en-US" dirty="0" err="1" smtClean="0"/>
              <a:t>Cea</a:t>
            </a:r>
            <a:r>
              <a:rPr lang="en-US" dirty="0" smtClean="0"/>
              <a:t> </a:t>
            </a:r>
            <a:r>
              <a:rPr lang="en-US" dirty="0" err="1"/>
              <a:t>mai</a:t>
            </a:r>
            <a:r>
              <a:rPr lang="en-US" dirty="0"/>
              <a:t> </a:t>
            </a:r>
            <a:r>
              <a:rPr lang="en-US" dirty="0" err="1"/>
              <a:t>frecventă</a:t>
            </a:r>
            <a:r>
              <a:rPr lang="en-US" dirty="0"/>
              <a:t> </a:t>
            </a:r>
            <a:r>
              <a:rPr lang="en-US" dirty="0" err="1"/>
              <a:t>problemă</a:t>
            </a:r>
            <a:r>
              <a:rPr lang="en-US" dirty="0"/>
              <a:t> </a:t>
            </a:r>
            <a:r>
              <a:rPr lang="en-US" dirty="0" err="1"/>
              <a:t>este</a:t>
            </a:r>
            <a:r>
              <a:rPr lang="en-US" dirty="0"/>
              <a:t> </a:t>
            </a:r>
            <a:r>
              <a:rPr lang="en-US" dirty="0" err="1"/>
              <a:t>infecția</a:t>
            </a:r>
            <a:r>
              <a:rPr lang="en-US" dirty="0"/>
              <a:t>. </a:t>
            </a:r>
            <a:r>
              <a:rPr lang="en-US" dirty="0" err="1"/>
              <a:t>Ulcerele</a:t>
            </a:r>
            <a:r>
              <a:rPr lang="en-US" dirty="0"/>
              <a:t> de </a:t>
            </a:r>
            <a:r>
              <a:rPr lang="en-US" dirty="0" err="1"/>
              <a:t>gradul</a:t>
            </a:r>
            <a:r>
              <a:rPr lang="en-US" dirty="0"/>
              <a:t> III </a:t>
            </a:r>
            <a:r>
              <a:rPr lang="en-US" dirty="0" err="1"/>
              <a:t>și</a:t>
            </a:r>
            <a:r>
              <a:rPr lang="en-US" dirty="0"/>
              <a:t> IV </a:t>
            </a:r>
            <a:r>
              <a:rPr lang="en-US" dirty="0" err="1"/>
              <a:t>necesită</a:t>
            </a:r>
            <a:r>
              <a:rPr lang="en-US" dirty="0"/>
              <a:t> un </a:t>
            </a:r>
            <a:r>
              <a:rPr lang="en-US" dirty="0" err="1"/>
              <a:t>tratament</a:t>
            </a:r>
            <a:r>
              <a:rPr lang="en-US" dirty="0"/>
              <a:t> </a:t>
            </a:r>
            <a:r>
              <a:rPr lang="en-US" dirty="0" err="1"/>
              <a:t>intens</a:t>
            </a:r>
            <a:r>
              <a:rPr lang="en-US" dirty="0"/>
              <a:t> </a:t>
            </a:r>
            <a:r>
              <a:rPr lang="en-US" dirty="0" err="1"/>
              <a:t>deoarece</a:t>
            </a:r>
            <a:r>
              <a:rPr lang="en-US" dirty="0"/>
              <a:t> </a:t>
            </a:r>
            <a:r>
              <a:rPr lang="en-US" dirty="0" err="1"/>
              <a:t>complicațiile</a:t>
            </a:r>
            <a:r>
              <a:rPr lang="en-US" dirty="0"/>
              <a:t> </a:t>
            </a:r>
            <a:r>
              <a:rPr lang="en-US" dirty="0" err="1"/>
              <a:t>lor</a:t>
            </a:r>
            <a:r>
              <a:rPr lang="en-US" dirty="0"/>
              <a:t> pot </a:t>
            </a:r>
            <a:r>
              <a:rPr lang="en-US" dirty="0" err="1"/>
              <a:t>pune</a:t>
            </a:r>
            <a:r>
              <a:rPr lang="en-US" dirty="0"/>
              <a:t> </a:t>
            </a:r>
            <a:r>
              <a:rPr lang="en-US" dirty="0" err="1"/>
              <a:t>viața</a:t>
            </a:r>
            <a:r>
              <a:rPr lang="en-US" dirty="0"/>
              <a:t> </a:t>
            </a:r>
            <a:r>
              <a:rPr lang="en-US" dirty="0" err="1"/>
              <a:t>în</a:t>
            </a:r>
            <a:r>
              <a:rPr lang="en-US" dirty="0"/>
              <a:t> </a:t>
            </a:r>
            <a:r>
              <a:rPr lang="en-US" dirty="0" err="1"/>
              <a:t>pericol</a:t>
            </a:r>
            <a:r>
              <a:rPr lang="en-US" dirty="0"/>
              <a:t>. </a:t>
            </a:r>
            <a:r>
              <a:rPr lang="en-US" dirty="0" err="1"/>
              <a:t>Analiza</a:t>
            </a:r>
            <a:r>
              <a:rPr lang="en-US" dirty="0"/>
              <a:t> </a:t>
            </a:r>
            <a:r>
              <a:rPr lang="en-US" dirty="0" err="1"/>
              <a:t>microbiană</a:t>
            </a:r>
            <a:r>
              <a:rPr lang="en-US" dirty="0"/>
              <a:t> a </a:t>
            </a:r>
            <a:r>
              <a:rPr lang="en-US" dirty="0" err="1"/>
              <a:t>arătat</a:t>
            </a:r>
            <a:r>
              <a:rPr lang="en-US" dirty="0"/>
              <a:t> </a:t>
            </a:r>
            <a:r>
              <a:rPr lang="en-US" dirty="0" err="1"/>
              <a:t>că</a:t>
            </a:r>
            <a:r>
              <a:rPr lang="en-US" dirty="0"/>
              <a:t> </a:t>
            </a:r>
            <a:r>
              <a:rPr lang="en-US" dirty="0" err="1"/>
              <a:t>atât</a:t>
            </a:r>
            <a:r>
              <a:rPr lang="en-US" dirty="0"/>
              <a:t> </a:t>
            </a:r>
            <a:r>
              <a:rPr lang="en-US" dirty="0" err="1"/>
              <a:t>bacteriile</a:t>
            </a:r>
            <a:r>
              <a:rPr lang="en-US" dirty="0"/>
              <a:t> aerobe, </a:t>
            </a:r>
            <a:r>
              <a:rPr lang="en-US" dirty="0" err="1"/>
              <a:t>cât</a:t>
            </a:r>
            <a:r>
              <a:rPr lang="en-US" dirty="0"/>
              <a:t> </a:t>
            </a:r>
            <a:r>
              <a:rPr lang="en-US" dirty="0" err="1"/>
              <a:t>și</a:t>
            </a:r>
            <a:r>
              <a:rPr lang="en-US" dirty="0"/>
              <a:t> </a:t>
            </a:r>
            <a:r>
              <a:rPr lang="en-US" dirty="0" err="1"/>
              <a:t>cele</a:t>
            </a:r>
            <a:r>
              <a:rPr lang="en-US" dirty="0"/>
              <a:t> anaerobe </a:t>
            </a:r>
            <a:r>
              <a:rPr lang="en-US" dirty="0" err="1"/>
              <a:t>sunt</a:t>
            </a:r>
            <a:r>
              <a:rPr lang="en-US" dirty="0"/>
              <a:t> </a:t>
            </a:r>
            <a:r>
              <a:rPr lang="en-US" dirty="0" err="1"/>
              <a:t>prezente</a:t>
            </a:r>
            <a:r>
              <a:rPr lang="en-US" dirty="0"/>
              <a:t> </a:t>
            </a:r>
            <a:r>
              <a:rPr lang="en-US" dirty="0" err="1"/>
              <a:t>în</a:t>
            </a:r>
            <a:r>
              <a:rPr lang="en-US" dirty="0"/>
              <a:t> </a:t>
            </a:r>
            <a:r>
              <a:rPr lang="en-US" dirty="0" err="1"/>
              <a:t>leziuni</a:t>
            </a:r>
            <a:r>
              <a:rPr lang="en-US" dirty="0"/>
              <a:t>. </a:t>
            </a:r>
            <a:r>
              <a:rPr lang="en-US" dirty="0" err="1"/>
              <a:t>Dacă</a:t>
            </a:r>
            <a:r>
              <a:rPr lang="en-US" dirty="0"/>
              <a:t> </a:t>
            </a:r>
            <a:r>
              <a:rPr lang="en-US" dirty="0" err="1"/>
              <a:t>infecția</a:t>
            </a:r>
            <a:r>
              <a:rPr lang="en-US" dirty="0"/>
              <a:t> se </a:t>
            </a:r>
            <a:r>
              <a:rPr lang="en-US" dirty="0" err="1"/>
              <a:t>răspândește</a:t>
            </a:r>
            <a:r>
              <a:rPr lang="en-US" dirty="0"/>
              <a:t> </a:t>
            </a:r>
            <a:r>
              <a:rPr lang="en-US" dirty="0" err="1"/>
              <a:t>în</a:t>
            </a:r>
            <a:r>
              <a:rPr lang="en-US" dirty="0"/>
              <a:t> </a:t>
            </a:r>
            <a:r>
              <a:rPr lang="en-US" dirty="0" err="1"/>
              <a:t>țesuturi</a:t>
            </a:r>
            <a:r>
              <a:rPr lang="en-US" dirty="0"/>
              <a:t> </a:t>
            </a:r>
            <a:r>
              <a:rPr lang="en-US" dirty="0" err="1"/>
              <a:t>mai</a:t>
            </a:r>
            <a:r>
              <a:rPr lang="en-US" dirty="0"/>
              <a:t> </a:t>
            </a:r>
            <a:r>
              <a:rPr lang="en-US" dirty="0" err="1"/>
              <a:t>adânci</a:t>
            </a:r>
            <a:r>
              <a:rPr lang="en-US" dirty="0"/>
              <a:t> </a:t>
            </a:r>
            <a:r>
              <a:rPr lang="en-US" dirty="0" err="1"/>
              <a:t>și</a:t>
            </a:r>
            <a:r>
              <a:rPr lang="en-US" dirty="0"/>
              <a:t> </a:t>
            </a:r>
            <a:r>
              <a:rPr lang="en-US" dirty="0" err="1"/>
              <a:t>în</a:t>
            </a:r>
            <a:r>
              <a:rPr lang="en-US" dirty="0"/>
              <a:t> </a:t>
            </a:r>
            <a:r>
              <a:rPr lang="en-US" dirty="0" err="1"/>
              <a:t>os</a:t>
            </a:r>
            <a:r>
              <a:rPr lang="en-US" dirty="0"/>
              <a:t>, </a:t>
            </a:r>
            <a:r>
              <a:rPr lang="en-US" dirty="0" err="1"/>
              <a:t>poate</a:t>
            </a:r>
            <a:r>
              <a:rPr lang="en-US" dirty="0"/>
              <a:t> </a:t>
            </a:r>
            <a:r>
              <a:rPr lang="en-US" dirty="0" err="1"/>
              <a:t>rezulta</a:t>
            </a:r>
            <a:r>
              <a:rPr lang="en-US" dirty="0"/>
              <a:t>; </a:t>
            </a:r>
            <a:r>
              <a:rPr lang="en-US" dirty="0" err="1"/>
              <a:t>periostită</a:t>
            </a:r>
            <a:r>
              <a:rPr lang="en-US" dirty="0"/>
              <a:t>, </a:t>
            </a:r>
            <a:r>
              <a:rPr lang="en-US" dirty="0" err="1"/>
              <a:t>osteomielită</a:t>
            </a:r>
            <a:r>
              <a:rPr lang="en-US" dirty="0"/>
              <a:t>, </a:t>
            </a:r>
            <a:r>
              <a:rPr lang="en-US" dirty="0" err="1"/>
              <a:t>artrită</a:t>
            </a:r>
            <a:r>
              <a:rPr lang="en-US" dirty="0"/>
              <a:t> </a:t>
            </a:r>
            <a:r>
              <a:rPr lang="en-US" dirty="0" err="1"/>
              <a:t>septică</a:t>
            </a:r>
            <a:r>
              <a:rPr lang="en-US" dirty="0"/>
              <a:t> </a:t>
            </a:r>
            <a:r>
              <a:rPr lang="en-US" dirty="0" err="1"/>
              <a:t>și</a:t>
            </a:r>
            <a:r>
              <a:rPr lang="en-US" dirty="0"/>
              <a:t> </a:t>
            </a:r>
            <a:r>
              <a:rPr lang="en-US" dirty="0" err="1"/>
              <a:t>formarea</a:t>
            </a:r>
            <a:r>
              <a:rPr lang="en-US" dirty="0"/>
              <a:t> </a:t>
            </a:r>
            <a:r>
              <a:rPr lang="en-US" dirty="0" err="1"/>
              <a:t>sinusurilor</a:t>
            </a:r>
            <a:r>
              <a:rPr lang="en-US" dirty="0"/>
              <a:t>. </a:t>
            </a:r>
            <a:r>
              <a:rPr lang="en-US" dirty="0" err="1"/>
              <a:t>Invazia</a:t>
            </a:r>
            <a:r>
              <a:rPr lang="en-US" dirty="0"/>
              <a:t> </a:t>
            </a:r>
            <a:r>
              <a:rPr lang="en-US" dirty="0" err="1"/>
              <a:t>agentului</a:t>
            </a:r>
            <a:r>
              <a:rPr lang="en-US" dirty="0"/>
              <a:t> </a:t>
            </a:r>
            <a:r>
              <a:rPr lang="en-US" dirty="0" err="1"/>
              <a:t>infecțios</a:t>
            </a:r>
            <a:r>
              <a:rPr lang="en-US" dirty="0"/>
              <a:t> are ca </a:t>
            </a:r>
            <a:r>
              <a:rPr lang="en-US" dirty="0" err="1"/>
              <a:t>rezultat</a:t>
            </a:r>
            <a:r>
              <a:rPr lang="en-US" dirty="0"/>
              <a:t> </a:t>
            </a:r>
            <a:r>
              <a:rPr lang="en-US" dirty="0" err="1"/>
              <a:t>consecințe</a:t>
            </a:r>
            <a:r>
              <a:rPr lang="en-US" dirty="0"/>
              <a:t> fatale, </a:t>
            </a:r>
            <a:r>
              <a:rPr lang="en-US" dirty="0" err="1"/>
              <a:t>deoarece</a:t>
            </a:r>
            <a:r>
              <a:rPr lang="en-US" dirty="0"/>
              <a:t> septicemia </a:t>
            </a:r>
            <a:r>
              <a:rPr lang="en-US" dirty="0" err="1"/>
              <a:t>este</a:t>
            </a:r>
            <a:r>
              <a:rPr lang="en-US" dirty="0"/>
              <a:t> </a:t>
            </a:r>
            <a:r>
              <a:rPr lang="en-US" dirty="0" err="1"/>
              <a:t>dificil</a:t>
            </a:r>
            <a:r>
              <a:rPr lang="en-US" dirty="0"/>
              <a:t> de </a:t>
            </a:r>
            <a:r>
              <a:rPr lang="en-US" dirty="0" err="1"/>
              <a:t>gestionat</a:t>
            </a:r>
            <a:r>
              <a:rPr lang="en-US" dirty="0"/>
              <a:t> la un </a:t>
            </a:r>
            <a:r>
              <a:rPr lang="en-US" dirty="0" err="1"/>
              <a:t>pacient</a:t>
            </a:r>
            <a:r>
              <a:rPr lang="en-US" dirty="0"/>
              <a:t> </a:t>
            </a:r>
            <a:r>
              <a:rPr lang="en-US" dirty="0" err="1"/>
              <a:t>deja</a:t>
            </a:r>
            <a:r>
              <a:rPr lang="en-US" dirty="0"/>
              <a:t> </a:t>
            </a:r>
            <a:r>
              <a:rPr lang="en-US" dirty="0" err="1"/>
              <a:t>debilitat</a:t>
            </a:r>
            <a:r>
              <a:rPr lang="en-US" dirty="0"/>
              <a:t>.</a:t>
            </a:r>
          </a:p>
          <a:p>
            <a:endParaRPr lang="en-US" dirty="0"/>
          </a:p>
          <a:p>
            <a:r>
              <a:rPr lang="en-US" dirty="0" err="1"/>
              <a:t>Aceste</a:t>
            </a:r>
            <a:r>
              <a:rPr lang="en-US" dirty="0"/>
              <a:t> </a:t>
            </a:r>
            <a:r>
              <a:rPr lang="en-US" dirty="0" err="1"/>
              <a:t>răni</a:t>
            </a:r>
            <a:r>
              <a:rPr lang="en-US" dirty="0"/>
              <a:t> </a:t>
            </a:r>
            <a:r>
              <a:rPr lang="en-US" dirty="0" err="1"/>
              <a:t>sunt</a:t>
            </a:r>
            <a:r>
              <a:rPr lang="en-US" dirty="0"/>
              <a:t> </a:t>
            </a:r>
            <a:r>
              <a:rPr lang="en-US" dirty="0" err="1"/>
              <a:t>catabolice</a:t>
            </a:r>
            <a:r>
              <a:rPr lang="en-US" dirty="0"/>
              <a:t>. Natura </a:t>
            </a:r>
            <a:r>
              <a:rPr lang="en-US" dirty="0" err="1"/>
              <a:t>catabolică</a:t>
            </a:r>
            <a:r>
              <a:rPr lang="en-US" dirty="0"/>
              <a:t> a </a:t>
            </a:r>
            <a:r>
              <a:rPr lang="en-US" dirty="0" err="1"/>
              <a:t>acestor</a:t>
            </a:r>
            <a:r>
              <a:rPr lang="en-US" dirty="0"/>
              <a:t> </a:t>
            </a:r>
            <a:r>
              <a:rPr lang="en-US" dirty="0" err="1"/>
              <a:t>ulcere</a:t>
            </a:r>
            <a:r>
              <a:rPr lang="en-US" dirty="0"/>
              <a:t> </a:t>
            </a:r>
            <a:r>
              <a:rPr lang="en-US" dirty="0" err="1"/>
              <a:t>provoacă</a:t>
            </a:r>
            <a:r>
              <a:rPr lang="en-US" dirty="0"/>
              <a:t> </a:t>
            </a:r>
            <a:r>
              <a:rPr lang="en-US" dirty="0" err="1"/>
              <a:t>pierderi</a:t>
            </a:r>
            <a:r>
              <a:rPr lang="en-US" dirty="0"/>
              <a:t> severe de </a:t>
            </a:r>
            <a:r>
              <a:rPr lang="en-US" dirty="0" err="1"/>
              <a:t>lichide</a:t>
            </a:r>
            <a:r>
              <a:rPr lang="en-US" dirty="0"/>
              <a:t> </a:t>
            </a:r>
            <a:r>
              <a:rPr lang="en-US" dirty="0" err="1"/>
              <a:t>și</a:t>
            </a:r>
            <a:r>
              <a:rPr lang="en-US" dirty="0"/>
              <a:t> </a:t>
            </a:r>
            <a:r>
              <a:rPr lang="en-US" dirty="0" err="1"/>
              <a:t>proteine</a:t>
            </a:r>
            <a:r>
              <a:rPr lang="en-US" dirty="0"/>
              <a:t>, </a:t>
            </a:r>
            <a:r>
              <a:rPr lang="en-US" dirty="0" err="1"/>
              <a:t>ceea</a:t>
            </a:r>
            <a:r>
              <a:rPr lang="en-US" dirty="0"/>
              <a:t> </a:t>
            </a:r>
            <a:r>
              <a:rPr lang="en-US" dirty="0" err="1"/>
              <a:t>ce</a:t>
            </a:r>
            <a:r>
              <a:rPr lang="en-US" dirty="0"/>
              <a:t> </a:t>
            </a:r>
            <a:r>
              <a:rPr lang="en-US" dirty="0" err="1"/>
              <a:t>poate</a:t>
            </a:r>
            <a:r>
              <a:rPr lang="en-US" dirty="0"/>
              <a:t> duce la </a:t>
            </a:r>
            <a:r>
              <a:rPr lang="en-US" dirty="0" err="1"/>
              <a:t>hipoproteinemie</a:t>
            </a:r>
            <a:r>
              <a:rPr lang="en-US" dirty="0"/>
              <a:t> </a:t>
            </a:r>
            <a:r>
              <a:rPr lang="en-US" dirty="0" err="1"/>
              <a:t>sau</a:t>
            </a:r>
            <a:r>
              <a:rPr lang="en-US" dirty="0"/>
              <a:t> </a:t>
            </a:r>
            <a:r>
              <a:rPr lang="en-US" dirty="0" err="1"/>
              <a:t>malnutriție</a:t>
            </a:r>
            <a:r>
              <a:rPr lang="en-US" dirty="0"/>
              <a:t>. </a:t>
            </a:r>
            <a:r>
              <a:rPr lang="en-US" dirty="0" err="1"/>
              <a:t>Până</a:t>
            </a:r>
            <a:r>
              <a:rPr lang="en-US" dirty="0"/>
              <a:t> la 50 de </a:t>
            </a:r>
            <a:r>
              <a:rPr lang="en-US" dirty="0" err="1"/>
              <a:t>grame</a:t>
            </a:r>
            <a:r>
              <a:rPr lang="en-US" dirty="0"/>
              <a:t> de </a:t>
            </a:r>
            <a:r>
              <a:rPr lang="en-US" dirty="0" err="1"/>
              <a:t>proteine</a:t>
            </a:r>
            <a:r>
              <a:rPr lang="en-US" dirty="0"/>
              <a:t> ​​</a:t>
            </a:r>
            <a:r>
              <a:rPr lang="en-US" dirty="0" err="1"/>
              <a:t>corporale</a:t>
            </a:r>
            <a:r>
              <a:rPr lang="en-US" dirty="0"/>
              <a:t> pot fi </a:t>
            </a:r>
            <a:r>
              <a:rPr lang="en-US" dirty="0" err="1"/>
              <a:t>pierdute</a:t>
            </a:r>
            <a:r>
              <a:rPr lang="en-US" dirty="0"/>
              <a:t> </a:t>
            </a:r>
            <a:r>
              <a:rPr lang="en-US" dirty="0" err="1"/>
              <a:t>zilnic</a:t>
            </a:r>
            <a:r>
              <a:rPr lang="en-US" dirty="0"/>
              <a:t> din </a:t>
            </a:r>
            <a:r>
              <a:rPr lang="en-US" dirty="0" err="1"/>
              <a:t>cauza</a:t>
            </a:r>
            <a:r>
              <a:rPr lang="en-US" dirty="0"/>
              <a:t> </a:t>
            </a:r>
            <a:r>
              <a:rPr lang="en-US" dirty="0" err="1"/>
              <a:t>unui</a:t>
            </a:r>
            <a:r>
              <a:rPr lang="en-US" dirty="0"/>
              <a:t> ulcer </a:t>
            </a:r>
            <a:r>
              <a:rPr lang="en-US" dirty="0" err="1"/>
              <a:t>drenant</a:t>
            </a:r>
            <a:r>
              <a:rPr lang="en-US" dirty="0"/>
              <a:t>.</a:t>
            </a:r>
          </a:p>
          <a:p>
            <a:endParaRPr lang="en-US" dirty="0"/>
          </a:p>
          <a:p>
            <a:r>
              <a:rPr lang="en-US" dirty="0" err="1"/>
              <a:t>Ulcerele</a:t>
            </a:r>
            <a:r>
              <a:rPr lang="en-US" dirty="0"/>
              <a:t> </a:t>
            </a:r>
            <a:r>
              <a:rPr lang="en-US" dirty="0" err="1"/>
              <a:t>cronice</a:t>
            </a:r>
            <a:r>
              <a:rPr lang="en-US" dirty="0"/>
              <a:t> de </a:t>
            </a:r>
            <a:r>
              <a:rPr lang="en-US" dirty="0" err="1"/>
              <a:t>decubit</a:t>
            </a:r>
            <a:r>
              <a:rPr lang="en-US" dirty="0"/>
              <a:t> pot </a:t>
            </a:r>
            <a:r>
              <a:rPr lang="en-US" dirty="0" err="1"/>
              <a:t>provoca</a:t>
            </a:r>
            <a:r>
              <a:rPr lang="en-US" dirty="0"/>
              <a:t> </a:t>
            </a:r>
            <a:r>
              <a:rPr lang="en-US" dirty="0" err="1"/>
              <a:t>anemie</a:t>
            </a:r>
            <a:r>
              <a:rPr lang="en-US" dirty="0"/>
              <a:t> </a:t>
            </a:r>
            <a:r>
              <a:rPr lang="en-US" dirty="0" err="1"/>
              <a:t>cronică</a:t>
            </a:r>
            <a:r>
              <a:rPr lang="en-US" dirty="0"/>
              <a:t> </a:t>
            </a:r>
            <a:r>
              <a:rPr lang="en-US" dirty="0" err="1"/>
              <a:t>sau</a:t>
            </a:r>
            <a:r>
              <a:rPr lang="en-US" dirty="0"/>
              <a:t> </a:t>
            </a:r>
            <a:r>
              <a:rPr lang="en-US" dirty="0" err="1"/>
              <a:t>amiloidoză</a:t>
            </a:r>
            <a:r>
              <a:rPr lang="en-US" dirty="0"/>
              <a:t> </a:t>
            </a:r>
            <a:r>
              <a:rPr lang="en-US" dirty="0" err="1"/>
              <a:t>secundară</a:t>
            </a:r>
            <a:r>
              <a:rPr lang="en-US" dirty="0"/>
              <a:t>. Anemia </a:t>
            </a:r>
            <a:r>
              <a:rPr lang="en-US" dirty="0" err="1"/>
              <a:t>apare</a:t>
            </a:r>
            <a:r>
              <a:rPr lang="en-US" dirty="0"/>
              <a:t>, de </a:t>
            </a:r>
            <a:r>
              <a:rPr lang="en-US" dirty="0" err="1"/>
              <a:t>asemenea</a:t>
            </a:r>
            <a:r>
              <a:rPr lang="en-US" dirty="0"/>
              <a:t>, </a:t>
            </a:r>
            <a:r>
              <a:rPr lang="en-US" dirty="0" err="1"/>
              <a:t>secundar</a:t>
            </a:r>
            <a:r>
              <a:rPr lang="en-US" dirty="0"/>
              <a:t> </a:t>
            </a:r>
            <a:r>
              <a:rPr lang="en-US" dirty="0" err="1"/>
              <a:t>pierderii</a:t>
            </a:r>
            <a:r>
              <a:rPr lang="en-US" dirty="0"/>
              <a:t> </a:t>
            </a:r>
            <a:r>
              <a:rPr lang="en-US" dirty="0" err="1"/>
              <a:t>cronice</a:t>
            </a:r>
            <a:r>
              <a:rPr lang="en-US" dirty="0"/>
              <a:t> de </a:t>
            </a:r>
            <a:r>
              <a:rPr lang="en-US" dirty="0" err="1"/>
              <a:t>apă</a:t>
            </a:r>
            <a:r>
              <a:rPr lang="en-US" dirty="0"/>
              <a:t> </a:t>
            </a:r>
            <a:r>
              <a:rPr lang="en-US" dirty="0" err="1"/>
              <a:t>și</a:t>
            </a:r>
            <a:r>
              <a:rPr lang="en-US" dirty="0"/>
              <a:t> </a:t>
            </a:r>
            <a:r>
              <a:rPr lang="en-US" dirty="0" err="1"/>
              <a:t>sângerări</a:t>
            </a:r>
            <a:r>
              <a:rPr lang="en-US" dirty="0"/>
              <a:t>.</a:t>
            </a:r>
          </a:p>
          <a:p>
            <a:endParaRPr lang="en-US" dirty="0"/>
          </a:p>
          <a:p>
            <a:r>
              <a:rPr lang="en-US" dirty="0" err="1" smtClean="0"/>
              <a:t>Dacă</a:t>
            </a:r>
            <a:r>
              <a:rPr lang="en-US" dirty="0" smtClean="0"/>
              <a:t> </a:t>
            </a:r>
            <a:r>
              <a:rPr lang="en-US" dirty="0" err="1" smtClean="0"/>
              <a:t>îngrijir</a:t>
            </a:r>
            <a:r>
              <a:rPr lang="ro-MD" dirty="0" smtClean="0"/>
              <a:t>ea</a:t>
            </a:r>
            <a:r>
              <a:rPr lang="en-US" dirty="0" smtClean="0"/>
              <a:t> </a:t>
            </a:r>
            <a:r>
              <a:rPr lang="en-US" dirty="0" err="1" smtClean="0"/>
              <a:t>postoperatori</a:t>
            </a:r>
            <a:r>
              <a:rPr lang="ro-MD" dirty="0" smtClean="0"/>
              <a:t>e este</a:t>
            </a:r>
            <a:r>
              <a:rPr lang="en-US" dirty="0" smtClean="0"/>
              <a:t> </a:t>
            </a:r>
            <a:r>
              <a:rPr lang="en-US" dirty="0" err="1" smtClean="0"/>
              <a:t>inadecvat</a:t>
            </a:r>
            <a:r>
              <a:rPr lang="ro-MD" dirty="0" smtClean="0"/>
              <a:t>ă</a:t>
            </a:r>
            <a:r>
              <a:rPr lang="en-US" dirty="0" smtClean="0"/>
              <a:t> </a:t>
            </a:r>
            <a:r>
              <a:rPr lang="en-US" dirty="0" err="1" smtClean="0"/>
              <a:t>po</a:t>
            </a:r>
            <a:r>
              <a:rPr lang="ro-MD" dirty="0" smtClean="0"/>
              <a:t>a</a:t>
            </a:r>
            <a:r>
              <a:rPr lang="en-US" dirty="0" smtClean="0"/>
              <a:t>t</a:t>
            </a:r>
            <a:r>
              <a:rPr lang="ro-MD" dirty="0" smtClean="0"/>
              <a:t>e</a:t>
            </a:r>
            <a:r>
              <a:rPr lang="en-US" dirty="0" smtClean="0"/>
              <a:t> </a:t>
            </a:r>
            <a:r>
              <a:rPr lang="en-US" dirty="0" err="1"/>
              <a:t>apărea</a:t>
            </a:r>
            <a:r>
              <a:rPr lang="en-US" dirty="0"/>
              <a:t> </a:t>
            </a:r>
            <a:r>
              <a:rPr lang="en-US" dirty="0" err="1"/>
              <a:t>complicații</a:t>
            </a:r>
            <a:r>
              <a:rPr lang="en-US" dirty="0"/>
              <a:t> </a:t>
            </a:r>
            <a:r>
              <a:rPr lang="en-US" dirty="0" err="1"/>
              <a:t>secundare</a:t>
            </a:r>
            <a:r>
              <a:rPr lang="en-US" dirty="0"/>
              <a:t> </a:t>
            </a:r>
            <a:r>
              <a:rPr lang="en-US" dirty="0" err="1"/>
              <a:t>intervenției</a:t>
            </a:r>
            <a:r>
              <a:rPr lang="en-US" dirty="0"/>
              <a:t> </a:t>
            </a:r>
            <a:r>
              <a:rPr lang="en-US" dirty="0" err="1"/>
              <a:t>chirurgicale</a:t>
            </a:r>
            <a:r>
              <a:rPr lang="en-US" dirty="0"/>
              <a:t> reconstructive. </a:t>
            </a:r>
            <a:r>
              <a:rPr lang="en-US" dirty="0" err="1"/>
              <a:t>Acestea</a:t>
            </a:r>
            <a:r>
              <a:rPr lang="en-US" dirty="0"/>
              <a:t> </a:t>
            </a:r>
            <a:r>
              <a:rPr lang="en-US" dirty="0" err="1"/>
              <a:t>includ</a:t>
            </a:r>
            <a:r>
              <a:rPr lang="en-US" dirty="0"/>
              <a:t> </a:t>
            </a:r>
            <a:r>
              <a:rPr lang="en-US" dirty="0" err="1"/>
              <a:t>formarea</a:t>
            </a:r>
            <a:r>
              <a:rPr lang="en-US" dirty="0"/>
              <a:t> de </a:t>
            </a:r>
            <a:r>
              <a:rPr lang="en-US" dirty="0" err="1"/>
              <a:t>hematom</a:t>
            </a:r>
            <a:r>
              <a:rPr lang="en-US" dirty="0"/>
              <a:t> </a:t>
            </a:r>
            <a:r>
              <a:rPr lang="en-US" dirty="0" err="1"/>
              <a:t>sau</a:t>
            </a:r>
            <a:r>
              <a:rPr lang="en-US" dirty="0"/>
              <a:t> </a:t>
            </a:r>
            <a:r>
              <a:rPr lang="en-US" dirty="0" err="1"/>
              <a:t>serom</a:t>
            </a:r>
            <a:r>
              <a:rPr lang="en-US" dirty="0"/>
              <a:t>, </a:t>
            </a:r>
            <a:r>
              <a:rPr lang="en-US" dirty="0" err="1"/>
              <a:t>dehiscența</a:t>
            </a:r>
            <a:r>
              <a:rPr lang="en-US" dirty="0"/>
              <a:t> </a:t>
            </a:r>
            <a:r>
              <a:rPr lang="en-US" dirty="0" err="1"/>
              <a:t>plăgii</a:t>
            </a:r>
            <a:r>
              <a:rPr lang="en-US" dirty="0"/>
              <a:t>, </a:t>
            </a:r>
            <a:r>
              <a:rPr lang="en-US" dirty="0" err="1"/>
              <a:t>formarea</a:t>
            </a:r>
            <a:r>
              <a:rPr lang="en-US" dirty="0"/>
              <a:t> </a:t>
            </a:r>
            <a:r>
              <a:rPr lang="en-US" dirty="0" err="1"/>
              <a:t>abcesului</a:t>
            </a:r>
            <a:r>
              <a:rPr lang="en-US" dirty="0"/>
              <a:t> </a:t>
            </a:r>
            <a:r>
              <a:rPr lang="en-US" dirty="0" err="1"/>
              <a:t>sau</a:t>
            </a:r>
            <a:r>
              <a:rPr lang="en-US" dirty="0"/>
              <a:t> </a:t>
            </a:r>
            <a:r>
              <a:rPr lang="en-US" dirty="0" err="1"/>
              <a:t>sepsisul</a:t>
            </a:r>
            <a:r>
              <a:rPr lang="en-US" dirty="0"/>
              <a:t> </a:t>
            </a:r>
            <a:r>
              <a:rPr lang="en-US" dirty="0" err="1"/>
              <a:t>postoperator</a:t>
            </a:r>
            <a:r>
              <a:rPr lang="en-US" dirty="0"/>
              <a:t> al </a:t>
            </a:r>
            <a:r>
              <a:rPr lang="en-US" dirty="0" err="1"/>
              <a:t>plăgii</a:t>
            </a:r>
            <a:r>
              <a:rPr lang="en-US" dirty="0"/>
              <a:t>.</a:t>
            </a:r>
          </a:p>
        </p:txBody>
      </p:sp>
    </p:spTree>
    <p:extLst>
      <p:ext uri="{BB962C8B-B14F-4D97-AF65-F5344CB8AC3E}">
        <p14:creationId xmlns:p14="http://schemas.microsoft.com/office/powerpoint/2010/main" xmlns="" val="6137253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MD" dirty="0" smtClean="0"/>
              <a:t>Bibliografie</a:t>
            </a:r>
            <a:endParaRPr lang="en-US" dirty="0"/>
          </a:p>
        </p:txBody>
      </p:sp>
      <p:sp>
        <p:nvSpPr>
          <p:cNvPr id="3" name="Content Placeholder 2"/>
          <p:cNvSpPr>
            <a:spLocks noGrp="1"/>
          </p:cNvSpPr>
          <p:nvPr>
            <p:ph idx="1"/>
          </p:nvPr>
        </p:nvSpPr>
        <p:spPr/>
        <p:txBody>
          <a:bodyPr/>
          <a:lstStyle/>
          <a:p>
            <a:r>
              <a:rPr lang="ro-MD" dirty="0" smtClean="0"/>
              <a:t>Protocol clinic național </a:t>
            </a:r>
            <a:r>
              <a:rPr lang="en-US" dirty="0"/>
              <a:t>ÎNGRIJIRI PALIATIVE ÎN </a:t>
            </a:r>
            <a:r>
              <a:rPr lang="en-US" dirty="0" smtClean="0"/>
              <a:t>ESCARE</a:t>
            </a:r>
            <a:r>
              <a:rPr lang="ro-MD" dirty="0" smtClean="0"/>
              <a:t>(2011)</a:t>
            </a:r>
          </a:p>
          <a:p>
            <a:r>
              <a:rPr lang="en-US" dirty="0">
                <a:hlinkClick r:id="rId2"/>
              </a:rPr>
              <a:t>https://</a:t>
            </a:r>
            <a:r>
              <a:rPr lang="en-US" dirty="0" smtClean="0">
                <a:hlinkClick r:id="rId2"/>
              </a:rPr>
              <a:t>www.health.harvard.edu/pain/bedsores-decubitus-ulcers-a-to-z</a:t>
            </a:r>
            <a:endParaRPr lang="ro-MD" dirty="0" smtClean="0"/>
          </a:p>
          <a:p>
            <a:r>
              <a:rPr lang="en-US" dirty="0">
                <a:hlinkClick r:id="rId3"/>
              </a:rPr>
              <a:t>https://www.ncbi.nlm.nih.gov/books/NBK553107</a:t>
            </a:r>
            <a:r>
              <a:rPr lang="en-US" dirty="0" smtClean="0">
                <a:hlinkClick r:id="rId3"/>
              </a:rPr>
              <a:t>/</a:t>
            </a:r>
            <a:endParaRPr lang="ro-MD" dirty="0" smtClean="0"/>
          </a:p>
          <a:p>
            <a:r>
              <a:rPr lang="en-US" dirty="0">
                <a:hlinkClick r:id="rId4"/>
              </a:rPr>
              <a:t>https://</a:t>
            </a:r>
            <a:r>
              <a:rPr lang="en-US" dirty="0" smtClean="0">
                <a:hlinkClick r:id="rId4"/>
              </a:rPr>
              <a:t>www.mayoclinic.org/diseases-conditions/bed-sores/symptoms-causes/syc-20355893</a:t>
            </a:r>
            <a:endParaRPr lang="ro-MD" dirty="0" smtClean="0"/>
          </a:p>
          <a:p>
            <a:r>
              <a:rPr lang="en-US" dirty="0"/>
              <a:t>https://www.ncbi.nlm.nih.gov/pmc/articles/PMC4039671/</a:t>
            </a:r>
          </a:p>
        </p:txBody>
      </p:sp>
    </p:spTree>
    <p:extLst>
      <p:ext uri="{BB962C8B-B14F-4D97-AF65-F5344CB8AC3E}">
        <p14:creationId xmlns:p14="http://schemas.microsoft.com/office/powerpoint/2010/main" xmlns="" val="36315642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MD" dirty="0" smtClean="0"/>
              <a:t>Definiție</a:t>
            </a:r>
            <a:endParaRPr lang="en-US" dirty="0"/>
          </a:p>
        </p:txBody>
      </p:sp>
      <p:sp>
        <p:nvSpPr>
          <p:cNvPr id="3" name="Content Placeholder 2"/>
          <p:cNvSpPr>
            <a:spLocks noGrp="1"/>
          </p:cNvSpPr>
          <p:nvPr>
            <p:ph idx="1"/>
          </p:nvPr>
        </p:nvSpPr>
        <p:spPr/>
        <p:txBody>
          <a:bodyPr/>
          <a:lstStyle/>
          <a:p>
            <a:r>
              <a:rPr lang="en-US" dirty="0" err="1"/>
              <a:t>Escara</a:t>
            </a:r>
            <a:r>
              <a:rPr lang="en-US" dirty="0"/>
              <a:t> – </a:t>
            </a:r>
            <a:r>
              <a:rPr lang="en-US" dirty="0" err="1"/>
              <a:t>leziune</a:t>
            </a:r>
            <a:r>
              <a:rPr lang="en-US" dirty="0"/>
              <a:t> </a:t>
            </a:r>
            <a:r>
              <a:rPr lang="en-US" dirty="0" err="1"/>
              <a:t>superficială</a:t>
            </a:r>
            <a:r>
              <a:rPr lang="en-US" dirty="0"/>
              <a:t> </a:t>
            </a:r>
            <a:r>
              <a:rPr lang="en-US" dirty="0" err="1"/>
              <a:t>sau</a:t>
            </a:r>
            <a:r>
              <a:rPr lang="en-US" dirty="0"/>
              <a:t> </a:t>
            </a:r>
            <a:r>
              <a:rPr lang="en-US" dirty="0" err="1"/>
              <a:t>profundă</a:t>
            </a:r>
            <a:r>
              <a:rPr lang="en-US" dirty="0"/>
              <a:t> ale </a:t>
            </a:r>
            <a:r>
              <a:rPr lang="en-US" dirty="0" err="1"/>
              <a:t>ţesuturilor</a:t>
            </a:r>
            <a:r>
              <a:rPr lang="en-US" dirty="0"/>
              <a:t> </a:t>
            </a:r>
            <a:r>
              <a:rPr lang="en-US" dirty="0" err="1"/>
              <a:t>comprimate</a:t>
            </a:r>
            <a:r>
              <a:rPr lang="en-US" dirty="0"/>
              <a:t> </a:t>
            </a:r>
            <a:r>
              <a:rPr lang="en-US" dirty="0" err="1"/>
              <a:t>între</a:t>
            </a:r>
            <a:r>
              <a:rPr lang="en-US" dirty="0"/>
              <a:t> </a:t>
            </a:r>
            <a:r>
              <a:rPr lang="en-US" dirty="0" err="1"/>
              <a:t>proeminenţele</a:t>
            </a:r>
            <a:r>
              <a:rPr lang="en-US" dirty="0"/>
              <a:t> </a:t>
            </a:r>
            <a:r>
              <a:rPr lang="en-US" dirty="0" err="1"/>
              <a:t>osoase</a:t>
            </a:r>
            <a:r>
              <a:rPr lang="en-US" dirty="0"/>
              <a:t> </a:t>
            </a:r>
            <a:r>
              <a:rPr lang="en-US" dirty="0" err="1"/>
              <a:t>şi</a:t>
            </a:r>
            <a:r>
              <a:rPr lang="en-US" dirty="0"/>
              <a:t> un plan </a:t>
            </a:r>
            <a:r>
              <a:rPr lang="en-US" dirty="0" err="1"/>
              <a:t>dur</a:t>
            </a:r>
            <a:r>
              <a:rPr lang="en-US" dirty="0"/>
              <a:t> (</a:t>
            </a:r>
            <a:r>
              <a:rPr lang="en-US" dirty="0" err="1"/>
              <a:t>aşternut</a:t>
            </a:r>
            <a:r>
              <a:rPr lang="en-US" dirty="0"/>
              <a:t>), </a:t>
            </a:r>
            <a:r>
              <a:rPr lang="en-US" dirty="0" err="1"/>
              <a:t>cauzate</a:t>
            </a:r>
            <a:r>
              <a:rPr lang="en-US" dirty="0"/>
              <a:t> de </a:t>
            </a:r>
            <a:r>
              <a:rPr lang="en-US" dirty="0" err="1"/>
              <a:t>tulburări</a:t>
            </a:r>
            <a:r>
              <a:rPr lang="en-US" dirty="0"/>
              <a:t> de </a:t>
            </a:r>
            <a:r>
              <a:rPr lang="en-US" dirty="0" err="1"/>
              <a:t>circulaţie</a:t>
            </a:r>
            <a:r>
              <a:rPr lang="en-US" dirty="0"/>
              <a:t> </a:t>
            </a:r>
            <a:r>
              <a:rPr lang="en-US" dirty="0" err="1"/>
              <a:t>şi</a:t>
            </a:r>
            <a:r>
              <a:rPr lang="en-US" dirty="0"/>
              <a:t> ale </a:t>
            </a:r>
            <a:r>
              <a:rPr lang="en-US" dirty="0" err="1"/>
              <a:t>alimentaţiei</a:t>
            </a:r>
            <a:r>
              <a:rPr lang="en-US" dirty="0"/>
              <a:t> locale cu </a:t>
            </a:r>
            <a:r>
              <a:rPr lang="en-US" dirty="0" err="1"/>
              <a:t>sânge</a:t>
            </a:r>
            <a:r>
              <a:rPr lang="en-US" dirty="0"/>
              <a:t> </a:t>
            </a:r>
            <a:r>
              <a:rPr lang="en-US" dirty="0" err="1"/>
              <a:t>în</a:t>
            </a:r>
            <a:r>
              <a:rPr lang="en-US" dirty="0"/>
              <a:t> </a:t>
            </a:r>
            <a:r>
              <a:rPr lang="en-US" dirty="0" err="1"/>
              <a:t>ţesuturile</a:t>
            </a:r>
            <a:r>
              <a:rPr lang="en-US" dirty="0"/>
              <a:t> </a:t>
            </a:r>
            <a:r>
              <a:rPr lang="en-US" dirty="0" err="1"/>
              <a:t>comprimate</a:t>
            </a:r>
            <a:r>
              <a:rPr lang="en-US" dirty="0"/>
              <a:t>. </a:t>
            </a:r>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097278" y="3791159"/>
            <a:ext cx="2783194" cy="2084709"/>
          </a:xfrm>
          <a:prstGeom prst="rect">
            <a:avLst/>
          </a:prstGeom>
        </p:spPr>
      </p:pic>
    </p:spTree>
    <p:extLst>
      <p:ext uri="{BB962C8B-B14F-4D97-AF65-F5344CB8AC3E}">
        <p14:creationId xmlns:p14="http://schemas.microsoft.com/office/powerpoint/2010/main" xmlns="" val="23549557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9653" y="627961"/>
            <a:ext cx="9816944" cy="5247907"/>
          </a:xfrm>
        </p:spPr>
        <p:txBody>
          <a:bodyPr>
            <a:normAutofit fontScale="92500" lnSpcReduction="20000"/>
          </a:bodyPr>
          <a:lstStyle/>
          <a:p>
            <a:r>
              <a:rPr lang="en-US" dirty="0" err="1"/>
              <a:t>În</a:t>
            </a:r>
            <a:r>
              <a:rPr lang="en-US" dirty="0"/>
              <a:t> </a:t>
            </a:r>
            <a:r>
              <a:rPr lang="en-US" dirty="0" err="1"/>
              <a:t>Republica</a:t>
            </a:r>
            <a:r>
              <a:rPr lang="en-US" dirty="0"/>
              <a:t> Moldova, </a:t>
            </a:r>
            <a:r>
              <a:rPr lang="en-US" dirty="0" err="1"/>
              <a:t>escarele</a:t>
            </a:r>
            <a:r>
              <a:rPr lang="en-US" dirty="0"/>
              <a:t> se </a:t>
            </a:r>
            <a:r>
              <a:rPr lang="en-US" dirty="0" err="1"/>
              <a:t>formează</a:t>
            </a:r>
            <a:r>
              <a:rPr lang="en-US" dirty="0"/>
              <a:t> </a:t>
            </a:r>
            <a:r>
              <a:rPr lang="en-US" dirty="0" err="1"/>
              <a:t>mai</a:t>
            </a:r>
            <a:r>
              <a:rPr lang="en-US" dirty="0"/>
              <a:t> </a:t>
            </a:r>
            <a:r>
              <a:rPr lang="en-US" dirty="0" err="1"/>
              <a:t>frecvent</a:t>
            </a:r>
            <a:r>
              <a:rPr lang="en-US" dirty="0"/>
              <a:t> la </a:t>
            </a:r>
            <a:r>
              <a:rPr lang="en-US" dirty="0" err="1"/>
              <a:t>pacienţii</a:t>
            </a:r>
            <a:r>
              <a:rPr lang="en-US" dirty="0"/>
              <a:t> cu diverse </a:t>
            </a:r>
            <a:r>
              <a:rPr lang="en-US" dirty="0" err="1"/>
              <a:t>boli</a:t>
            </a:r>
            <a:r>
              <a:rPr lang="en-US" dirty="0"/>
              <a:t> </a:t>
            </a:r>
            <a:r>
              <a:rPr lang="en-US" dirty="0" err="1"/>
              <a:t>cronice</a:t>
            </a:r>
            <a:r>
              <a:rPr lang="en-US" dirty="0"/>
              <a:t> decompensate, la o </a:t>
            </a:r>
            <a:r>
              <a:rPr lang="en-US" dirty="0" err="1"/>
              <a:t>vârstă</a:t>
            </a:r>
            <a:r>
              <a:rPr lang="en-US" dirty="0"/>
              <a:t> de </a:t>
            </a:r>
            <a:r>
              <a:rPr lang="en-US" dirty="0" err="1"/>
              <a:t>după</a:t>
            </a:r>
            <a:r>
              <a:rPr lang="en-US" dirty="0"/>
              <a:t> 70 de </a:t>
            </a:r>
            <a:r>
              <a:rPr lang="en-US" dirty="0" err="1"/>
              <a:t>ani</a:t>
            </a:r>
            <a:r>
              <a:rPr lang="en-US" dirty="0"/>
              <a:t>. La </a:t>
            </a:r>
            <a:r>
              <a:rPr lang="en-US" dirty="0" err="1"/>
              <a:t>pacienţii</a:t>
            </a:r>
            <a:r>
              <a:rPr lang="en-US" dirty="0"/>
              <a:t> cu cancer, </a:t>
            </a:r>
            <a:r>
              <a:rPr lang="en-US" dirty="0" err="1"/>
              <a:t>ciroză</a:t>
            </a:r>
            <a:r>
              <a:rPr lang="en-US" dirty="0"/>
              <a:t> </a:t>
            </a:r>
            <a:r>
              <a:rPr lang="en-US" dirty="0" err="1"/>
              <a:t>hepatică</a:t>
            </a:r>
            <a:r>
              <a:rPr lang="en-US" dirty="0"/>
              <a:t> </a:t>
            </a:r>
            <a:r>
              <a:rPr lang="en-US" dirty="0" err="1"/>
              <a:t>în</a:t>
            </a:r>
            <a:r>
              <a:rPr lang="en-US" dirty="0"/>
              <a:t> </a:t>
            </a:r>
            <a:r>
              <a:rPr lang="en-US" dirty="0" err="1"/>
              <a:t>perioada</a:t>
            </a:r>
            <a:r>
              <a:rPr lang="en-US" dirty="0"/>
              <a:t> </a:t>
            </a:r>
            <a:r>
              <a:rPr lang="en-US" dirty="0" err="1"/>
              <a:t>decompensată</a:t>
            </a:r>
            <a:r>
              <a:rPr lang="en-US" dirty="0"/>
              <a:t> </a:t>
            </a:r>
            <a:r>
              <a:rPr lang="en-US" dirty="0" err="1"/>
              <a:t>şi</a:t>
            </a:r>
            <a:r>
              <a:rPr lang="en-US" dirty="0"/>
              <a:t> la </a:t>
            </a:r>
            <a:r>
              <a:rPr lang="en-US" dirty="0" err="1"/>
              <a:t>pacienţii</a:t>
            </a:r>
            <a:r>
              <a:rPr lang="en-US" dirty="0"/>
              <a:t> </a:t>
            </a:r>
            <a:r>
              <a:rPr lang="en-US" dirty="0" err="1"/>
              <a:t>în</a:t>
            </a:r>
            <a:r>
              <a:rPr lang="en-US" dirty="0"/>
              <a:t> </a:t>
            </a:r>
            <a:r>
              <a:rPr lang="en-US" dirty="0" err="1"/>
              <a:t>stări</a:t>
            </a:r>
            <a:r>
              <a:rPr lang="en-US" dirty="0"/>
              <a:t> </a:t>
            </a:r>
            <a:r>
              <a:rPr lang="en-US" dirty="0" err="1"/>
              <a:t>comatoase</a:t>
            </a:r>
            <a:r>
              <a:rPr lang="en-US" dirty="0"/>
              <a:t>, </a:t>
            </a:r>
            <a:r>
              <a:rPr lang="en-US" dirty="0" err="1"/>
              <a:t>escarele</a:t>
            </a:r>
            <a:r>
              <a:rPr lang="en-US" dirty="0"/>
              <a:t> de </a:t>
            </a:r>
            <a:r>
              <a:rPr lang="en-US" dirty="0" err="1"/>
              <a:t>decubit</a:t>
            </a:r>
            <a:r>
              <a:rPr lang="en-US" dirty="0"/>
              <a:t> se pot forma la </a:t>
            </a:r>
            <a:r>
              <a:rPr lang="en-US" dirty="0" err="1"/>
              <a:t>orice</a:t>
            </a:r>
            <a:r>
              <a:rPr lang="en-US" dirty="0"/>
              <a:t> </a:t>
            </a:r>
            <a:r>
              <a:rPr lang="en-US" dirty="0" err="1"/>
              <a:t>vârstă</a:t>
            </a:r>
            <a:r>
              <a:rPr lang="en-US" dirty="0"/>
              <a:t> </a:t>
            </a:r>
            <a:r>
              <a:rPr lang="en-US" dirty="0" err="1"/>
              <a:t>în</a:t>
            </a:r>
            <a:r>
              <a:rPr lang="en-US" dirty="0"/>
              <a:t> </a:t>
            </a:r>
            <a:r>
              <a:rPr lang="en-US" dirty="0" err="1"/>
              <a:t>pofida</a:t>
            </a:r>
            <a:r>
              <a:rPr lang="en-US" dirty="0"/>
              <a:t> </a:t>
            </a:r>
            <a:r>
              <a:rPr lang="en-US" dirty="0" err="1"/>
              <a:t>îngrijirilor</a:t>
            </a:r>
            <a:r>
              <a:rPr lang="en-US" dirty="0"/>
              <a:t> </a:t>
            </a:r>
            <a:r>
              <a:rPr lang="en-US" dirty="0" err="1"/>
              <a:t>corecte</a:t>
            </a:r>
            <a:r>
              <a:rPr lang="en-US" dirty="0"/>
              <a:t>. </a:t>
            </a:r>
            <a:r>
              <a:rPr lang="en-US" dirty="0" err="1"/>
              <a:t>Însă</a:t>
            </a:r>
            <a:r>
              <a:rPr lang="en-US" dirty="0"/>
              <a:t> nu </a:t>
            </a:r>
            <a:r>
              <a:rPr lang="en-US" dirty="0" err="1"/>
              <a:t>sunt</a:t>
            </a:r>
            <a:r>
              <a:rPr lang="en-US" dirty="0"/>
              <a:t> </a:t>
            </a:r>
            <a:r>
              <a:rPr lang="en-US" dirty="0" err="1"/>
              <a:t>înregistrate</a:t>
            </a:r>
            <a:r>
              <a:rPr lang="en-US" dirty="0"/>
              <a:t> date </a:t>
            </a:r>
            <a:r>
              <a:rPr lang="en-US" dirty="0" err="1"/>
              <a:t>statistice</a:t>
            </a:r>
            <a:r>
              <a:rPr lang="en-US" dirty="0"/>
              <a:t> </a:t>
            </a:r>
            <a:r>
              <a:rPr lang="en-US" dirty="0" err="1"/>
              <a:t>despre</a:t>
            </a:r>
            <a:r>
              <a:rPr lang="en-US" dirty="0"/>
              <a:t> </a:t>
            </a:r>
            <a:r>
              <a:rPr lang="en-US" dirty="0" err="1"/>
              <a:t>incidenţa</a:t>
            </a:r>
            <a:r>
              <a:rPr lang="en-US" dirty="0"/>
              <a:t> </a:t>
            </a:r>
            <a:r>
              <a:rPr lang="en-US" dirty="0" err="1"/>
              <a:t>escarelor</a:t>
            </a:r>
            <a:r>
              <a:rPr lang="en-US" dirty="0"/>
              <a:t>. </a:t>
            </a:r>
            <a:endParaRPr lang="ro-MD" dirty="0" smtClean="0"/>
          </a:p>
          <a:p>
            <a:r>
              <a:rPr lang="en-US" dirty="0" err="1" smtClean="0"/>
              <a:t>În</a:t>
            </a:r>
            <a:r>
              <a:rPr lang="en-US" dirty="0" smtClean="0"/>
              <a:t> </a:t>
            </a:r>
            <a:r>
              <a:rPr lang="en-US" dirty="0" err="1"/>
              <a:t>practica</a:t>
            </a:r>
            <a:r>
              <a:rPr lang="en-US" dirty="0"/>
              <a:t> </a:t>
            </a:r>
            <a:r>
              <a:rPr lang="en-US" dirty="0" err="1"/>
              <a:t>îngrijirilor</a:t>
            </a:r>
            <a:r>
              <a:rPr lang="en-US" dirty="0"/>
              <a:t> </a:t>
            </a:r>
            <a:r>
              <a:rPr lang="en-US" dirty="0" err="1"/>
              <a:t>paliative</a:t>
            </a:r>
            <a:r>
              <a:rPr lang="en-US" dirty="0"/>
              <a:t>, </a:t>
            </a:r>
            <a:r>
              <a:rPr lang="en-US" dirty="0" err="1"/>
              <a:t>sunt</a:t>
            </a:r>
            <a:r>
              <a:rPr lang="en-US" dirty="0"/>
              <a:t> date </a:t>
            </a:r>
            <a:r>
              <a:rPr lang="en-US" dirty="0" err="1"/>
              <a:t>generale</a:t>
            </a:r>
            <a:r>
              <a:rPr lang="en-US" dirty="0"/>
              <a:t> </a:t>
            </a:r>
            <a:r>
              <a:rPr lang="en-US" dirty="0" err="1"/>
              <a:t>despre</a:t>
            </a:r>
            <a:r>
              <a:rPr lang="en-US" dirty="0"/>
              <a:t> </a:t>
            </a:r>
            <a:r>
              <a:rPr lang="en-US" dirty="0" err="1"/>
              <a:t>creşterea</a:t>
            </a:r>
            <a:r>
              <a:rPr lang="en-US" dirty="0"/>
              <a:t> </a:t>
            </a:r>
            <a:r>
              <a:rPr lang="en-US" dirty="0" err="1"/>
              <a:t>cazurilor</a:t>
            </a:r>
            <a:r>
              <a:rPr lang="en-US" dirty="0"/>
              <a:t> de </a:t>
            </a:r>
            <a:r>
              <a:rPr lang="en-US" dirty="0" err="1"/>
              <a:t>formare</a:t>
            </a:r>
            <a:r>
              <a:rPr lang="en-US" dirty="0"/>
              <a:t> a </a:t>
            </a:r>
            <a:r>
              <a:rPr lang="en-US" dirty="0" err="1"/>
              <a:t>escarelor</a:t>
            </a:r>
            <a:r>
              <a:rPr lang="en-US" dirty="0"/>
              <a:t>. Zona </a:t>
            </a:r>
            <a:r>
              <a:rPr lang="en-US" dirty="0" err="1"/>
              <a:t>cea</a:t>
            </a:r>
            <a:r>
              <a:rPr lang="en-US" dirty="0"/>
              <a:t> </a:t>
            </a:r>
            <a:r>
              <a:rPr lang="en-US" dirty="0" err="1"/>
              <a:t>mai</a:t>
            </a:r>
            <a:r>
              <a:rPr lang="en-US" dirty="0"/>
              <a:t> </a:t>
            </a:r>
            <a:r>
              <a:rPr lang="en-US" dirty="0" err="1"/>
              <a:t>afectată</a:t>
            </a:r>
            <a:r>
              <a:rPr lang="en-US" dirty="0"/>
              <a:t> </a:t>
            </a:r>
            <a:r>
              <a:rPr lang="en-US" dirty="0" err="1"/>
              <a:t>este</a:t>
            </a:r>
            <a:r>
              <a:rPr lang="en-US" dirty="0"/>
              <a:t> </a:t>
            </a:r>
            <a:r>
              <a:rPr lang="en-US" dirty="0" err="1"/>
              <a:t>proeminenţa</a:t>
            </a:r>
            <a:r>
              <a:rPr lang="en-US" dirty="0"/>
              <a:t> </a:t>
            </a:r>
            <a:r>
              <a:rPr lang="en-US" dirty="0" err="1"/>
              <a:t>sacrală</a:t>
            </a:r>
            <a:r>
              <a:rPr lang="en-US" dirty="0"/>
              <a:t> – </a:t>
            </a:r>
            <a:r>
              <a:rPr lang="en-US" dirty="0" err="1"/>
              <a:t>în</a:t>
            </a:r>
            <a:r>
              <a:rPr lang="en-US" dirty="0"/>
              <a:t> </a:t>
            </a:r>
            <a:r>
              <a:rPr lang="en-US" dirty="0" err="1"/>
              <a:t>poziţia</a:t>
            </a:r>
            <a:r>
              <a:rPr lang="en-US" dirty="0"/>
              <a:t> </a:t>
            </a:r>
            <a:r>
              <a:rPr lang="en-US" dirty="0" err="1"/>
              <a:t>decubit</a:t>
            </a:r>
            <a:r>
              <a:rPr lang="en-US" dirty="0"/>
              <a:t> dorsal, </a:t>
            </a:r>
            <a:r>
              <a:rPr lang="en-US" dirty="0" err="1"/>
              <a:t>trohanterul</a:t>
            </a:r>
            <a:r>
              <a:rPr lang="en-US" dirty="0"/>
              <a:t> mare – </a:t>
            </a:r>
            <a:r>
              <a:rPr lang="en-US" dirty="0" err="1"/>
              <a:t>în</a:t>
            </a:r>
            <a:r>
              <a:rPr lang="en-US" dirty="0"/>
              <a:t> </a:t>
            </a:r>
            <a:r>
              <a:rPr lang="en-US" dirty="0" err="1"/>
              <a:t>poziţia</a:t>
            </a:r>
            <a:r>
              <a:rPr lang="en-US" dirty="0"/>
              <a:t> </a:t>
            </a:r>
            <a:r>
              <a:rPr lang="en-US" dirty="0" err="1"/>
              <a:t>decubit</a:t>
            </a:r>
            <a:r>
              <a:rPr lang="en-US" dirty="0"/>
              <a:t> lateral </a:t>
            </a:r>
            <a:r>
              <a:rPr lang="en-US" dirty="0" err="1"/>
              <a:t>şi</a:t>
            </a:r>
            <a:r>
              <a:rPr lang="en-US" dirty="0"/>
              <a:t> </a:t>
            </a:r>
            <a:r>
              <a:rPr lang="en-US" dirty="0" err="1"/>
              <a:t>tuberozitatea</a:t>
            </a:r>
            <a:r>
              <a:rPr lang="en-US" dirty="0"/>
              <a:t> </a:t>
            </a:r>
            <a:r>
              <a:rPr lang="en-US" dirty="0" err="1"/>
              <a:t>ischionului</a:t>
            </a:r>
            <a:r>
              <a:rPr lang="en-US" dirty="0"/>
              <a:t> – </a:t>
            </a:r>
            <a:r>
              <a:rPr lang="en-US" dirty="0" err="1"/>
              <a:t>în</a:t>
            </a:r>
            <a:r>
              <a:rPr lang="en-US" dirty="0"/>
              <a:t> </a:t>
            </a:r>
            <a:r>
              <a:rPr lang="en-US" dirty="0" err="1"/>
              <a:t>poziţia</a:t>
            </a:r>
            <a:r>
              <a:rPr lang="en-US" dirty="0"/>
              <a:t> </a:t>
            </a:r>
            <a:r>
              <a:rPr lang="en-US" dirty="0" err="1"/>
              <a:t>şezândă</a:t>
            </a:r>
            <a:r>
              <a:rPr lang="en-US" dirty="0"/>
              <a:t>. Mai </a:t>
            </a:r>
            <a:r>
              <a:rPr lang="en-US" dirty="0" err="1"/>
              <a:t>afectează</a:t>
            </a:r>
            <a:r>
              <a:rPr lang="en-US" dirty="0"/>
              <a:t> </a:t>
            </a:r>
            <a:r>
              <a:rPr lang="en-US" dirty="0" err="1"/>
              <a:t>şi</a:t>
            </a:r>
            <a:r>
              <a:rPr lang="en-US" dirty="0"/>
              <a:t> </a:t>
            </a:r>
            <a:r>
              <a:rPr lang="en-US" dirty="0" err="1"/>
              <a:t>călcâiele</a:t>
            </a:r>
            <a:r>
              <a:rPr lang="en-US" dirty="0"/>
              <a:t>, </a:t>
            </a:r>
            <a:r>
              <a:rPr lang="en-US" dirty="0" err="1"/>
              <a:t>omoplaţii</a:t>
            </a:r>
            <a:r>
              <a:rPr lang="en-US" dirty="0"/>
              <a:t>, </a:t>
            </a:r>
            <a:r>
              <a:rPr lang="en-US" dirty="0" err="1"/>
              <a:t>maleolele</a:t>
            </a:r>
            <a:r>
              <a:rPr lang="en-US" dirty="0"/>
              <a:t>, </a:t>
            </a:r>
            <a:r>
              <a:rPr lang="en-US" dirty="0" err="1"/>
              <a:t>spinele</a:t>
            </a:r>
            <a:r>
              <a:rPr lang="en-US" dirty="0"/>
              <a:t> </a:t>
            </a:r>
            <a:r>
              <a:rPr lang="en-US" dirty="0" err="1"/>
              <a:t>iliace</a:t>
            </a:r>
            <a:r>
              <a:rPr lang="en-US" dirty="0"/>
              <a:t> </a:t>
            </a:r>
            <a:r>
              <a:rPr lang="en-US" dirty="0" err="1"/>
              <a:t>şi</a:t>
            </a:r>
            <a:r>
              <a:rPr lang="en-US" dirty="0"/>
              <a:t> </a:t>
            </a:r>
            <a:r>
              <a:rPr lang="en-US" dirty="0" err="1"/>
              <a:t>rotula</a:t>
            </a:r>
            <a:r>
              <a:rPr lang="en-US" dirty="0"/>
              <a:t> – </a:t>
            </a:r>
            <a:r>
              <a:rPr lang="en-US" dirty="0" err="1"/>
              <a:t>în</a:t>
            </a:r>
            <a:r>
              <a:rPr lang="en-US" dirty="0"/>
              <a:t> </a:t>
            </a:r>
            <a:r>
              <a:rPr lang="en-US" dirty="0" err="1"/>
              <a:t>poziţia</a:t>
            </a:r>
            <a:r>
              <a:rPr lang="en-US" dirty="0"/>
              <a:t> de </a:t>
            </a:r>
            <a:r>
              <a:rPr lang="en-US" dirty="0" err="1"/>
              <a:t>decubit</a:t>
            </a:r>
            <a:r>
              <a:rPr lang="en-US" dirty="0"/>
              <a:t> ventral. </a:t>
            </a:r>
            <a:r>
              <a:rPr lang="en-US" dirty="0" err="1"/>
              <a:t>Escarele</a:t>
            </a:r>
            <a:r>
              <a:rPr lang="en-US" dirty="0"/>
              <a:t> </a:t>
            </a:r>
            <a:r>
              <a:rPr lang="en-US" dirty="0" err="1"/>
              <a:t>sunt</a:t>
            </a:r>
            <a:r>
              <a:rPr lang="en-US" dirty="0"/>
              <a:t> </a:t>
            </a:r>
            <a:r>
              <a:rPr lang="en-US" dirty="0" err="1"/>
              <a:t>deci</a:t>
            </a:r>
            <a:r>
              <a:rPr lang="en-US" dirty="0"/>
              <a:t> </a:t>
            </a:r>
            <a:r>
              <a:rPr lang="en-US" dirty="0" err="1"/>
              <a:t>provocate</a:t>
            </a:r>
            <a:r>
              <a:rPr lang="en-US" dirty="0"/>
              <a:t> de </a:t>
            </a:r>
            <a:r>
              <a:rPr lang="en-US" dirty="0" err="1"/>
              <a:t>lipsa</a:t>
            </a:r>
            <a:r>
              <a:rPr lang="en-US" dirty="0"/>
              <a:t> de </a:t>
            </a:r>
            <a:r>
              <a:rPr lang="en-US" dirty="0" err="1"/>
              <a:t>sânge</a:t>
            </a:r>
            <a:r>
              <a:rPr lang="en-US" dirty="0"/>
              <a:t> </a:t>
            </a:r>
            <a:r>
              <a:rPr lang="en-US" dirty="0" err="1"/>
              <a:t>şi</a:t>
            </a:r>
            <a:r>
              <a:rPr lang="en-US" dirty="0"/>
              <a:t> de </a:t>
            </a:r>
            <a:r>
              <a:rPr lang="en-US" dirty="0" err="1"/>
              <a:t>oxigen</a:t>
            </a:r>
            <a:r>
              <a:rPr lang="en-US" dirty="0"/>
              <a:t>, </a:t>
            </a:r>
            <a:r>
              <a:rPr lang="en-US" dirty="0" err="1"/>
              <a:t>datorată</a:t>
            </a:r>
            <a:r>
              <a:rPr lang="en-US" dirty="0"/>
              <a:t> </a:t>
            </a:r>
            <a:r>
              <a:rPr lang="en-US" dirty="0" err="1"/>
              <a:t>presiunii</a:t>
            </a:r>
            <a:r>
              <a:rPr lang="en-US" dirty="0"/>
              <a:t> </a:t>
            </a:r>
            <a:r>
              <a:rPr lang="en-US" dirty="0" err="1"/>
              <a:t>prelungite</a:t>
            </a:r>
            <a:r>
              <a:rPr lang="en-US" dirty="0"/>
              <a:t> a </a:t>
            </a:r>
            <a:r>
              <a:rPr lang="en-US" dirty="0" err="1"/>
              <a:t>vaselor</a:t>
            </a:r>
            <a:r>
              <a:rPr lang="en-US" dirty="0"/>
              <a:t> </a:t>
            </a:r>
            <a:r>
              <a:rPr lang="en-US" dirty="0" err="1"/>
              <a:t>sangvine</a:t>
            </a:r>
            <a:r>
              <a:rPr lang="en-US" dirty="0"/>
              <a:t>. </a:t>
            </a:r>
            <a:r>
              <a:rPr lang="en-US" dirty="0" err="1"/>
              <a:t>Intervin</a:t>
            </a:r>
            <a:r>
              <a:rPr lang="en-US" dirty="0"/>
              <a:t> </a:t>
            </a:r>
            <a:r>
              <a:rPr lang="en-US" dirty="0" err="1"/>
              <a:t>şi</a:t>
            </a:r>
            <a:r>
              <a:rPr lang="en-US" dirty="0"/>
              <a:t> </a:t>
            </a:r>
            <a:r>
              <a:rPr lang="en-US" dirty="0" err="1"/>
              <a:t>alţi</a:t>
            </a:r>
            <a:r>
              <a:rPr lang="en-US" dirty="0"/>
              <a:t> </a:t>
            </a:r>
            <a:r>
              <a:rPr lang="en-US" dirty="0" err="1"/>
              <a:t>factori</a:t>
            </a:r>
            <a:r>
              <a:rPr lang="en-US" dirty="0"/>
              <a:t> </a:t>
            </a:r>
            <a:r>
              <a:rPr lang="en-US" dirty="0" err="1"/>
              <a:t>favorizanţi</a:t>
            </a:r>
            <a:r>
              <a:rPr lang="en-US" dirty="0"/>
              <a:t>: </a:t>
            </a:r>
            <a:r>
              <a:rPr lang="en-US" dirty="0" err="1"/>
              <a:t>imobilizări</a:t>
            </a:r>
            <a:r>
              <a:rPr lang="en-US" dirty="0"/>
              <a:t> </a:t>
            </a:r>
            <a:r>
              <a:rPr lang="en-US" dirty="0" err="1"/>
              <a:t>prelungite</a:t>
            </a:r>
            <a:r>
              <a:rPr lang="en-US" dirty="0"/>
              <a:t> </a:t>
            </a:r>
            <a:r>
              <a:rPr lang="en-US" dirty="0" err="1"/>
              <a:t>prin</a:t>
            </a:r>
            <a:r>
              <a:rPr lang="en-US" dirty="0"/>
              <a:t> </a:t>
            </a:r>
            <a:r>
              <a:rPr lang="en-US" dirty="0" err="1"/>
              <a:t>boli</a:t>
            </a:r>
            <a:r>
              <a:rPr lang="en-US" dirty="0"/>
              <a:t> severe, </a:t>
            </a:r>
            <a:r>
              <a:rPr lang="en-US" dirty="0" err="1"/>
              <a:t>mai</a:t>
            </a:r>
            <a:r>
              <a:rPr lang="en-US" dirty="0"/>
              <a:t> ales </a:t>
            </a:r>
            <a:r>
              <a:rPr lang="en-US" dirty="0" err="1"/>
              <a:t>neurologice</a:t>
            </a:r>
            <a:r>
              <a:rPr lang="en-US" dirty="0"/>
              <a:t>; </a:t>
            </a:r>
            <a:r>
              <a:rPr lang="en-US" dirty="0" err="1"/>
              <a:t>imobilizări</a:t>
            </a:r>
            <a:r>
              <a:rPr lang="en-US" dirty="0"/>
              <a:t> </a:t>
            </a:r>
            <a:r>
              <a:rPr lang="en-US" dirty="0" err="1"/>
              <a:t>prin</a:t>
            </a:r>
            <a:r>
              <a:rPr lang="en-US" dirty="0"/>
              <a:t> </a:t>
            </a:r>
            <a:r>
              <a:rPr lang="en-US" dirty="0" err="1"/>
              <a:t>terapii</a:t>
            </a:r>
            <a:r>
              <a:rPr lang="en-US" dirty="0"/>
              <a:t> cu </a:t>
            </a:r>
            <a:r>
              <a:rPr lang="en-US" dirty="0" err="1"/>
              <a:t>neuroleptice</a:t>
            </a:r>
            <a:r>
              <a:rPr lang="en-US" dirty="0"/>
              <a:t> </a:t>
            </a:r>
            <a:r>
              <a:rPr lang="en-US" dirty="0" err="1"/>
              <a:t>şi</a:t>
            </a:r>
            <a:r>
              <a:rPr lang="en-US" dirty="0"/>
              <a:t> </a:t>
            </a:r>
            <a:r>
              <a:rPr lang="en-US" dirty="0" err="1"/>
              <a:t>prin</a:t>
            </a:r>
            <a:r>
              <a:rPr lang="en-US" dirty="0"/>
              <a:t> </a:t>
            </a:r>
            <a:r>
              <a:rPr lang="en-US" dirty="0" err="1"/>
              <a:t>tranchilizante</a:t>
            </a:r>
            <a:r>
              <a:rPr lang="en-US" dirty="0"/>
              <a:t>; </a:t>
            </a:r>
            <a:r>
              <a:rPr lang="en-US" dirty="0" err="1"/>
              <a:t>aparate</a:t>
            </a:r>
            <a:r>
              <a:rPr lang="en-US" dirty="0"/>
              <a:t> </a:t>
            </a:r>
            <a:r>
              <a:rPr lang="en-US" dirty="0" err="1"/>
              <a:t>ghipsate</a:t>
            </a:r>
            <a:r>
              <a:rPr lang="en-US" dirty="0"/>
              <a:t>, </a:t>
            </a:r>
            <a:r>
              <a:rPr lang="en-US" dirty="0" err="1"/>
              <a:t>anestezice</a:t>
            </a:r>
            <a:r>
              <a:rPr lang="en-US" dirty="0"/>
              <a:t>; </a:t>
            </a:r>
            <a:r>
              <a:rPr lang="en-US" dirty="0" err="1"/>
              <a:t>factori</a:t>
            </a:r>
            <a:r>
              <a:rPr lang="en-US" dirty="0"/>
              <a:t> care </a:t>
            </a:r>
            <a:r>
              <a:rPr lang="en-US" dirty="0" err="1"/>
              <a:t>micşorează</a:t>
            </a:r>
            <a:r>
              <a:rPr lang="en-US" dirty="0"/>
              <a:t> </a:t>
            </a:r>
            <a:r>
              <a:rPr lang="en-US" dirty="0" err="1"/>
              <a:t>presiunea</a:t>
            </a:r>
            <a:r>
              <a:rPr lang="en-US" dirty="0"/>
              <a:t> </a:t>
            </a:r>
            <a:r>
              <a:rPr lang="en-US" dirty="0" err="1"/>
              <a:t>arterială</a:t>
            </a:r>
            <a:r>
              <a:rPr lang="en-US" dirty="0"/>
              <a:t> </a:t>
            </a:r>
            <a:r>
              <a:rPr lang="en-US" dirty="0" err="1"/>
              <a:t>şi</a:t>
            </a:r>
            <a:r>
              <a:rPr lang="en-US" dirty="0"/>
              <a:t> </a:t>
            </a:r>
            <a:r>
              <a:rPr lang="en-US" dirty="0" err="1"/>
              <a:t>împiedică</a:t>
            </a:r>
            <a:r>
              <a:rPr lang="en-US" dirty="0"/>
              <a:t> </a:t>
            </a:r>
            <a:r>
              <a:rPr lang="en-US" dirty="0" err="1"/>
              <a:t>aportul</a:t>
            </a:r>
            <a:r>
              <a:rPr lang="en-US" dirty="0"/>
              <a:t> de </a:t>
            </a:r>
            <a:r>
              <a:rPr lang="en-US" dirty="0" err="1"/>
              <a:t>oxigen</a:t>
            </a:r>
            <a:r>
              <a:rPr lang="en-US" dirty="0"/>
              <a:t> (</a:t>
            </a:r>
            <a:r>
              <a:rPr lang="en-US" dirty="0" err="1"/>
              <a:t>hipotensiune</a:t>
            </a:r>
            <a:r>
              <a:rPr lang="en-US" dirty="0"/>
              <a:t>, </a:t>
            </a:r>
            <a:r>
              <a:rPr lang="en-US" dirty="0" err="1"/>
              <a:t>hipovolemie</a:t>
            </a:r>
            <a:r>
              <a:rPr lang="en-US" dirty="0"/>
              <a:t>, </a:t>
            </a:r>
            <a:r>
              <a:rPr lang="en-US" dirty="0" err="1"/>
              <a:t>colaps</a:t>
            </a:r>
            <a:r>
              <a:rPr lang="en-US" dirty="0"/>
              <a:t>); </a:t>
            </a:r>
            <a:r>
              <a:rPr lang="en-US" dirty="0" err="1"/>
              <a:t>stări</a:t>
            </a:r>
            <a:r>
              <a:rPr lang="en-US" dirty="0"/>
              <a:t> </a:t>
            </a:r>
            <a:r>
              <a:rPr lang="en-US" dirty="0" err="1"/>
              <a:t>hipoxemice</a:t>
            </a:r>
            <a:r>
              <a:rPr lang="en-US" dirty="0"/>
              <a:t>, </a:t>
            </a:r>
            <a:r>
              <a:rPr lang="en-US" dirty="0" err="1"/>
              <a:t>şocul</a:t>
            </a:r>
            <a:r>
              <a:rPr lang="en-US" dirty="0"/>
              <a:t>, anemia, </a:t>
            </a:r>
            <a:r>
              <a:rPr lang="en-US" dirty="0" err="1"/>
              <a:t>febra</a:t>
            </a:r>
            <a:r>
              <a:rPr lang="en-US" dirty="0"/>
              <a:t>, </a:t>
            </a:r>
            <a:r>
              <a:rPr lang="en-US" dirty="0" err="1"/>
              <a:t>insuficienţa</a:t>
            </a:r>
            <a:r>
              <a:rPr lang="en-US" dirty="0"/>
              <a:t> </a:t>
            </a:r>
            <a:r>
              <a:rPr lang="en-US" dirty="0" err="1"/>
              <a:t>cardiacă</a:t>
            </a:r>
            <a:r>
              <a:rPr lang="en-US" dirty="0"/>
              <a:t> </a:t>
            </a:r>
            <a:r>
              <a:rPr lang="en-US" dirty="0" err="1"/>
              <a:t>severă</a:t>
            </a:r>
            <a:r>
              <a:rPr lang="en-US" dirty="0"/>
              <a:t> etc. Nu se </a:t>
            </a:r>
            <a:r>
              <a:rPr lang="en-US" dirty="0" err="1"/>
              <a:t>poate</a:t>
            </a:r>
            <a:r>
              <a:rPr lang="en-US" dirty="0"/>
              <a:t> </a:t>
            </a:r>
            <a:r>
              <a:rPr lang="en-US" dirty="0" err="1"/>
              <a:t>ignora</a:t>
            </a:r>
            <a:r>
              <a:rPr lang="en-US" dirty="0"/>
              <a:t> </a:t>
            </a:r>
            <a:r>
              <a:rPr lang="en-US" dirty="0" err="1"/>
              <a:t>factorul</a:t>
            </a:r>
            <a:r>
              <a:rPr lang="en-US" dirty="0"/>
              <a:t> „</a:t>
            </a:r>
            <a:r>
              <a:rPr lang="en-US" dirty="0" err="1"/>
              <a:t>vârsta</a:t>
            </a:r>
            <a:r>
              <a:rPr lang="en-US" dirty="0"/>
              <a:t>”, care </a:t>
            </a:r>
            <a:r>
              <a:rPr lang="en-US" dirty="0" err="1"/>
              <a:t>scade</a:t>
            </a:r>
            <a:r>
              <a:rPr lang="en-US" dirty="0"/>
              <a:t> </a:t>
            </a:r>
            <a:r>
              <a:rPr lang="en-US" dirty="0" err="1"/>
              <a:t>regenerarea</a:t>
            </a:r>
            <a:r>
              <a:rPr lang="en-US" dirty="0"/>
              <a:t> </a:t>
            </a:r>
            <a:r>
              <a:rPr lang="en-US" dirty="0" err="1"/>
              <a:t>tisulară</a:t>
            </a:r>
            <a:r>
              <a:rPr lang="en-US" dirty="0"/>
              <a:t>. </a:t>
            </a:r>
            <a:r>
              <a:rPr lang="en-US" dirty="0" err="1"/>
              <a:t>În</a:t>
            </a:r>
            <a:r>
              <a:rPr lang="en-US" dirty="0"/>
              <a:t> mod </a:t>
            </a:r>
            <a:r>
              <a:rPr lang="en-US" dirty="0" err="1"/>
              <a:t>obişnuit</a:t>
            </a:r>
            <a:r>
              <a:rPr lang="en-US" dirty="0"/>
              <a:t>, </a:t>
            </a:r>
            <a:r>
              <a:rPr lang="en-US" dirty="0" err="1"/>
              <a:t>escarele</a:t>
            </a:r>
            <a:r>
              <a:rPr lang="en-US" dirty="0"/>
              <a:t> </a:t>
            </a:r>
            <a:r>
              <a:rPr lang="en-US" dirty="0" err="1"/>
              <a:t>apar</a:t>
            </a:r>
            <a:r>
              <a:rPr lang="en-US" dirty="0"/>
              <a:t> </a:t>
            </a:r>
            <a:r>
              <a:rPr lang="en-US" dirty="0" err="1"/>
              <a:t>în</a:t>
            </a:r>
            <a:r>
              <a:rPr lang="en-US" dirty="0"/>
              <a:t> </a:t>
            </a:r>
            <a:r>
              <a:rPr lang="en-US" dirty="0" err="1"/>
              <a:t>caz</a:t>
            </a:r>
            <a:r>
              <a:rPr lang="en-US" dirty="0"/>
              <a:t> de </a:t>
            </a:r>
            <a:r>
              <a:rPr lang="en-US" dirty="0" err="1"/>
              <a:t>paralizii</a:t>
            </a:r>
            <a:r>
              <a:rPr lang="en-US" dirty="0"/>
              <a:t>, </a:t>
            </a:r>
            <a:r>
              <a:rPr lang="en-US" dirty="0" err="1"/>
              <a:t>demenţă</a:t>
            </a:r>
            <a:r>
              <a:rPr lang="en-US" dirty="0"/>
              <a:t> </a:t>
            </a:r>
            <a:r>
              <a:rPr lang="en-US" dirty="0" err="1"/>
              <a:t>senila</a:t>
            </a:r>
            <a:r>
              <a:rPr lang="en-US" dirty="0"/>
              <a:t>, </a:t>
            </a:r>
            <a:r>
              <a:rPr lang="en-US" dirty="0" err="1"/>
              <a:t>caşexie</a:t>
            </a:r>
            <a:r>
              <a:rPr lang="en-US" dirty="0"/>
              <a:t> </a:t>
            </a:r>
            <a:r>
              <a:rPr lang="en-US" dirty="0" err="1"/>
              <a:t>canceroasă</a:t>
            </a:r>
            <a:r>
              <a:rPr lang="en-US" dirty="0"/>
              <a:t>, </a:t>
            </a:r>
            <a:r>
              <a:rPr lang="en-US" dirty="0" err="1"/>
              <a:t>administrare</a:t>
            </a:r>
            <a:r>
              <a:rPr lang="en-US" dirty="0"/>
              <a:t> de sedative </a:t>
            </a:r>
            <a:r>
              <a:rPr lang="en-US" dirty="0" err="1"/>
              <a:t>puternice</a:t>
            </a:r>
            <a:r>
              <a:rPr lang="en-US" dirty="0"/>
              <a:t>, </a:t>
            </a:r>
            <a:r>
              <a:rPr lang="en-US" dirty="0" err="1"/>
              <a:t>febră</a:t>
            </a:r>
            <a:r>
              <a:rPr lang="en-US" dirty="0"/>
              <a:t> </a:t>
            </a:r>
            <a:r>
              <a:rPr lang="en-US" dirty="0" err="1"/>
              <a:t>îndelungată</a:t>
            </a:r>
            <a:r>
              <a:rPr lang="en-US" dirty="0"/>
              <a:t> la </a:t>
            </a:r>
            <a:r>
              <a:rPr lang="en-US" dirty="0" err="1"/>
              <a:t>bolnavul</a:t>
            </a:r>
            <a:r>
              <a:rPr lang="en-US" dirty="0"/>
              <a:t> </a:t>
            </a:r>
            <a:r>
              <a:rPr lang="en-US" dirty="0" err="1"/>
              <a:t>vârstnic</a:t>
            </a:r>
            <a:r>
              <a:rPr lang="en-US" dirty="0"/>
              <a:t> etc. </a:t>
            </a:r>
          </a:p>
        </p:txBody>
      </p:sp>
    </p:spTree>
    <p:extLst>
      <p:ext uri="{BB962C8B-B14F-4D97-AF65-F5344CB8AC3E}">
        <p14:creationId xmlns:p14="http://schemas.microsoft.com/office/powerpoint/2010/main" xmlns="" val="27914053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3160005" y="484743"/>
            <a:ext cx="5871989" cy="5871989"/>
          </a:xfrm>
        </p:spPr>
      </p:pic>
    </p:spTree>
    <p:extLst>
      <p:ext uri="{BB962C8B-B14F-4D97-AF65-F5344CB8AC3E}">
        <p14:creationId xmlns:p14="http://schemas.microsoft.com/office/powerpoint/2010/main" xmlns="" val="31370575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8453" y="486373"/>
            <a:ext cx="9601196" cy="1303867"/>
          </a:xfrm>
        </p:spPr>
        <p:txBody>
          <a:bodyPr/>
          <a:lstStyle/>
          <a:p>
            <a:r>
              <a:rPr lang="ro-MD" dirty="0" smtClean="0"/>
              <a:t>Etiologie</a:t>
            </a:r>
            <a:endParaRPr lang="en-US" dirty="0"/>
          </a:p>
        </p:txBody>
      </p:sp>
      <p:sp>
        <p:nvSpPr>
          <p:cNvPr id="3" name="Content Placeholder 2"/>
          <p:cNvSpPr>
            <a:spLocks noGrp="1"/>
          </p:cNvSpPr>
          <p:nvPr>
            <p:ph idx="1"/>
          </p:nvPr>
        </p:nvSpPr>
        <p:spPr>
          <a:xfrm>
            <a:off x="766592" y="1510329"/>
            <a:ext cx="9601196" cy="5000639"/>
          </a:xfrm>
        </p:spPr>
        <p:txBody>
          <a:bodyPr>
            <a:normAutofit fontScale="92500" lnSpcReduction="20000"/>
          </a:bodyPr>
          <a:lstStyle/>
          <a:p>
            <a:r>
              <a:rPr lang="en-US" dirty="0" err="1"/>
              <a:t>Escare</a:t>
            </a:r>
            <a:r>
              <a:rPr lang="en-US" dirty="0"/>
              <a:t> </a:t>
            </a:r>
            <a:r>
              <a:rPr lang="en-US" dirty="0" err="1"/>
              <a:t>sunt</a:t>
            </a:r>
            <a:r>
              <a:rPr lang="en-US" dirty="0"/>
              <a:t> </a:t>
            </a:r>
            <a:r>
              <a:rPr lang="en-US" dirty="0" err="1"/>
              <a:t>cauzate</a:t>
            </a:r>
            <a:r>
              <a:rPr lang="en-US" dirty="0"/>
              <a:t> de </a:t>
            </a:r>
            <a:r>
              <a:rPr lang="en-US" dirty="0" err="1"/>
              <a:t>presiunea</a:t>
            </a:r>
            <a:r>
              <a:rPr lang="en-US" dirty="0"/>
              <a:t> </a:t>
            </a:r>
            <a:r>
              <a:rPr lang="en-US" dirty="0" err="1"/>
              <a:t>asupra</a:t>
            </a:r>
            <a:r>
              <a:rPr lang="en-US" dirty="0"/>
              <a:t> </a:t>
            </a:r>
            <a:r>
              <a:rPr lang="en-US" dirty="0" err="1"/>
              <a:t>pielii</a:t>
            </a:r>
            <a:r>
              <a:rPr lang="en-US" dirty="0"/>
              <a:t> care </a:t>
            </a:r>
            <a:r>
              <a:rPr lang="en-US" dirty="0" err="1"/>
              <a:t>limitează</a:t>
            </a:r>
            <a:r>
              <a:rPr lang="en-US" dirty="0"/>
              <a:t> </a:t>
            </a:r>
            <a:r>
              <a:rPr lang="en-US" dirty="0" err="1"/>
              <a:t>fluxul</a:t>
            </a:r>
            <a:r>
              <a:rPr lang="en-US" dirty="0"/>
              <a:t> de </a:t>
            </a:r>
            <a:r>
              <a:rPr lang="en-US" dirty="0" err="1"/>
              <a:t>sânge</a:t>
            </a:r>
            <a:r>
              <a:rPr lang="en-US" dirty="0"/>
              <a:t> </a:t>
            </a:r>
            <a:r>
              <a:rPr lang="en-US" dirty="0" err="1"/>
              <a:t>către</a:t>
            </a:r>
            <a:r>
              <a:rPr lang="en-US" dirty="0"/>
              <a:t> </a:t>
            </a:r>
            <a:r>
              <a:rPr lang="en-US" dirty="0" err="1"/>
              <a:t>piele</a:t>
            </a:r>
            <a:r>
              <a:rPr lang="en-US" dirty="0"/>
              <a:t>. </a:t>
            </a:r>
            <a:r>
              <a:rPr lang="en-US" dirty="0" err="1"/>
              <a:t>Mișcarea</a:t>
            </a:r>
            <a:r>
              <a:rPr lang="en-US" dirty="0"/>
              <a:t> </a:t>
            </a:r>
            <a:r>
              <a:rPr lang="en-US" dirty="0" err="1"/>
              <a:t>limitată</a:t>
            </a:r>
            <a:r>
              <a:rPr lang="en-US" dirty="0"/>
              <a:t> </a:t>
            </a:r>
            <a:r>
              <a:rPr lang="en-US" dirty="0" err="1"/>
              <a:t>poate</a:t>
            </a:r>
            <a:r>
              <a:rPr lang="en-US" dirty="0"/>
              <a:t> face </a:t>
            </a:r>
            <a:r>
              <a:rPr lang="en-US" dirty="0" err="1"/>
              <a:t>pielea</a:t>
            </a:r>
            <a:r>
              <a:rPr lang="en-US" dirty="0"/>
              <a:t> </a:t>
            </a:r>
            <a:r>
              <a:rPr lang="en-US" dirty="0" err="1"/>
              <a:t>vulnerabilă</a:t>
            </a:r>
            <a:r>
              <a:rPr lang="en-US" dirty="0"/>
              <a:t> la </a:t>
            </a:r>
            <a:r>
              <a:rPr lang="ro-MD" dirty="0" smtClean="0"/>
              <a:t>leziuni</a:t>
            </a:r>
            <a:r>
              <a:rPr lang="en-US" dirty="0" smtClean="0"/>
              <a:t> </a:t>
            </a:r>
            <a:r>
              <a:rPr lang="en-US" dirty="0" err="1"/>
              <a:t>și</a:t>
            </a:r>
            <a:r>
              <a:rPr lang="en-US" dirty="0"/>
              <a:t> </a:t>
            </a:r>
            <a:r>
              <a:rPr lang="en-US" dirty="0" err="1"/>
              <a:t>poate</a:t>
            </a:r>
            <a:r>
              <a:rPr lang="en-US" dirty="0"/>
              <a:t> duce la </a:t>
            </a:r>
            <a:r>
              <a:rPr lang="en-US" dirty="0" err="1"/>
              <a:t>apariția</a:t>
            </a:r>
            <a:r>
              <a:rPr lang="en-US" dirty="0"/>
              <a:t> </a:t>
            </a:r>
            <a:r>
              <a:rPr lang="en-US" dirty="0" err="1"/>
              <a:t>escarelor</a:t>
            </a:r>
            <a:r>
              <a:rPr lang="en-US" dirty="0" smtClean="0"/>
              <a:t>.</a:t>
            </a:r>
            <a:endParaRPr lang="ro-MD" dirty="0" smtClean="0"/>
          </a:p>
          <a:p>
            <a:r>
              <a:rPr lang="ro-MD" dirty="0" smtClean="0"/>
              <a:t>Trei cauze care contribuie la apariția escarelor:</a:t>
            </a:r>
          </a:p>
          <a:p>
            <a:pPr marL="457200" indent="-457200">
              <a:buFont typeface="+mj-lt"/>
              <a:buAutoNum type="arabicPeriod"/>
            </a:pPr>
            <a:r>
              <a:rPr lang="ro-MD" dirty="0" smtClean="0"/>
              <a:t>Presiune-Diminuează </a:t>
            </a:r>
            <a:r>
              <a:rPr lang="ro-MD" dirty="0"/>
              <a:t>fluxul </a:t>
            </a:r>
            <a:r>
              <a:rPr lang="ro-MD" dirty="0" smtClean="0"/>
              <a:t>sangvin, necesar pentru </a:t>
            </a:r>
            <a:r>
              <a:rPr lang="ro-MD" dirty="0"/>
              <a:t>viabilitatea </a:t>
            </a:r>
            <a:r>
              <a:rPr lang="ro-MD" dirty="0" smtClean="0"/>
              <a:t>țesuturilor, </a:t>
            </a:r>
            <a:r>
              <a:rPr lang="ro-MD" dirty="0"/>
              <a:t>acest tip de presiune tinde să se întâmple în zone care nu sunt bine căptușite cu mușchi sau grăsime și care se află deasupra unui os, cum ar fi coloana vertebrală, </a:t>
            </a:r>
            <a:r>
              <a:rPr lang="ro-MD" dirty="0" smtClean="0"/>
              <a:t>sacrul, </a:t>
            </a:r>
            <a:r>
              <a:rPr lang="ro-MD" dirty="0"/>
              <a:t>omoplați, șolduri, </a:t>
            </a:r>
            <a:r>
              <a:rPr lang="ro-MD" dirty="0" smtClean="0"/>
              <a:t>călcîi </a:t>
            </a:r>
            <a:r>
              <a:rPr lang="ro-MD" dirty="0"/>
              <a:t>și coate.</a:t>
            </a:r>
            <a:endParaRPr lang="ro-MD" dirty="0" smtClean="0"/>
          </a:p>
          <a:p>
            <a:pPr marL="457200" indent="-457200">
              <a:buFont typeface="+mj-lt"/>
              <a:buAutoNum type="arabicPeriod"/>
            </a:pPr>
            <a:r>
              <a:rPr lang="ro-MD" dirty="0"/>
              <a:t>Fricția-Fricțiunea apare atunci când pielea se freacă de îmbrăcăminte sau așternut. Poate face pielea fragilă mai vulnerabilă la rănire, mai ales dacă pielea este și umedă.</a:t>
            </a:r>
            <a:endParaRPr lang="ro-MD" dirty="0" smtClean="0"/>
          </a:p>
          <a:p>
            <a:pPr marL="457200" indent="-457200">
              <a:buFont typeface="+mj-lt"/>
              <a:buAutoNum type="arabicPeriod"/>
            </a:pPr>
            <a:r>
              <a:rPr lang="en-US" dirty="0" smtClean="0"/>
              <a:t>“</a:t>
            </a:r>
            <a:r>
              <a:rPr lang="ro-MD" dirty="0" smtClean="0"/>
              <a:t>Foarfecarea</a:t>
            </a:r>
            <a:r>
              <a:rPr lang="en-US" dirty="0" smtClean="0"/>
              <a:t>”</a:t>
            </a:r>
            <a:r>
              <a:rPr lang="ro-MD" dirty="0" smtClean="0"/>
              <a:t>-Forfecarea </a:t>
            </a:r>
            <a:r>
              <a:rPr lang="ro-MD" dirty="0"/>
              <a:t>apare atunci când două suprafețe se mișcă în </a:t>
            </a:r>
            <a:r>
              <a:rPr lang="ro-MD" dirty="0" smtClean="0"/>
              <a:t>direcțiă opuse. </a:t>
            </a:r>
            <a:r>
              <a:rPr lang="ro-MD" dirty="0"/>
              <a:t>De exemplu, atunci când </a:t>
            </a:r>
            <a:r>
              <a:rPr lang="ro-MD" dirty="0" smtClean="0"/>
              <a:t>patul este </a:t>
            </a:r>
            <a:r>
              <a:rPr lang="ro-MD" dirty="0"/>
              <a:t>ridicat la cap, </a:t>
            </a:r>
            <a:r>
              <a:rPr lang="ro-MD" dirty="0" smtClean="0"/>
              <a:t>pacinetul poate al</a:t>
            </a:r>
            <a:r>
              <a:rPr lang="en-US" dirty="0"/>
              <a:t>u</a:t>
            </a:r>
            <a:r>
              <a:rPr lang="ro-MD" dirty="0" smtClean="0"/>
              <a:t>neca în jos. </a:t>
            </a:r>
            <a:r>
              <a:rPr lang="ro-MD" dirty="0"/>
              <a:t>Pe măsură ce </a:t>
            </a:r>
            <a:r>
              <a:rPr lang="ro-MD" dirty="0" smtClean="0"/>
              <a:t>scarul </a:t>
            </a:r>
            <a:r>
              <a:rPr lang="ro-MD" dirty="0"/>
              <a:t>se mișcă în jos, pielea de deasupra osului ar putea rămâne pe locul său </a:t>
            </a:r>
            <a:r>
              <a:rPr lang="ro-MD" dirty="0" smtClean="0"/>
              <a:t>– trăgându-se </a:t>
            </a:r>
            <a:r>
              <a:rPr lang="ro-MD" dirty="0"/>
              <a:t>în esență în direcția opusă.</a:t>
            </a:r>
            <a:endParaRPr lang="ro-MD" dirty="0" smtClean="0"/>
          </a:p>
          <a:p>
            <a:endParaRPr lang="en-US" dirty="0"/>
          </a:p>
        </p:txBody>
      </p:sp>
    </p:spTree>
    <p:extLst>
      <p:ext uri="{BB962C8B-B14F-4D97-AF65-F5344CB8AC3E}">
        <p14:creationId xmlns:p14="http://schemas.microsoft.com/office/powerpoint/2010/main" xmlns="" val="14440360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MD" dirty="0" smtClean="0"/>
              <a:t>Clasificarea cauzelor</a:t>
            </a:r>
            <a:endParaRPr lang="en-US" dirty="0"/>
          </a:p>
        </p:txBody>
      </p:sp>
      <p:sp>
        <p:nvSpPr>
          <p:cNvPr id="3" name="Content Placeholder 2"/>
          <p:cNvSpPr>
            <a:spLocks noGrp="1"/>
          </p:cNvSpPr>
          <p:nvPr>
            <p:ph idx="1"/>
          </p:nvPr>
        </p:nvSpPr>
        <p:spPr>
          <a:xfrm>
            <a:off x="1295402" y="2127273"/>
            <a:ext cx="3629139" cy="4163357"/>
          </a:xfrm>
        </p:spPr>
        <p:txBody>
          <a:bodyPr>
            <a:normAutofit fontScale="85000" lnSpcReduction="20000"/>
          </a:bodyPr>
          <a:lstStyle/>
          <a:p>
            <a:r>
              <a:rPr lang="en-US" dirty="0" err="1"/>
              <a:t>Cauze</a:t>
            </a:r>
            <a:r>
              <a:rPr lang="en-US" dirty="0"/>
              <a:t> locale </a:t>
            </a:r>
            <a:endParaRPr lang="ro-MD" dirty="0" smtClean="0"/>
          </a:p>
          <a:p>
            <a:pPr marL="457200" indent="-457200">
              <a:buAutoNum type="arabicPeriod"/>
            </a:pPr>
            <a:r>
              <a:rPr lang="en-US" dirty="0" err="1" smtClean="0"/>
              <a:t>Imobilitatea</a:t>
            </a:r>
            <a:r>
              <a:rPr lang="en-US" dirty="0" smtClean="0"/>
              <a:t> </a:t>
            </a:r>
            <a:endParaRPr lang="ro-MD" dirty="0" smtClean="0"/>
          </a:p>
          <a:p>
            <a:pPr marL="457200" indent="-457200">
              <a:buAutoNum type="arabicPeriod"/>
            </a:pPr>
            <a:r>
              <a:rPr lang="en-US" dirty="0" err="1" smtClean="0"/>
              <a:t>Igiena</a:t>
            </a:r>
            <a:r>
              <a:rPr lang="en-US" dirty="0" smtClean="0"/>
              <a:t> </a:t>
            </a:r>
            <a:r>
              <a:rPr lang="en-US" dirty="0" err="1"/>
              <a:t>incorectă</a:t>
            </a:r>
            <a:r>
              <a:rPr lang="en-US" dirty="0"/>
              <a:t>, </a:t>
            </a:r>
            <a:r>
              <a:rPr lang="en-US" dirty="0" err="1"/>
              <a:t>necalitativă</a:t>
            </a:r>
            <a:r>
              <a:rPr lang="en-US" dirty="0"/>
              <a:t> a </a:t>
            </a:r>
            <a:r>
              <a:rPr lang="en-US" dirty="0" err="1"/>
              <a:t>pielii</a:t>
            </a:r>
            <a:r>
              <a:rPr lang="en-US" dirty="0"/>
              <a:t> </a:t>
            </a:r>
            <a:r>
              <a:rPr lang="en-US" dirty="0" err="1"/>
              <a:t>şi</a:t>
            </a:r>
            <a:r>
              <a:rPr lang="en-US" dirty="0"/>
              <a:t> a </a:t>
            </a:r>
            <a:r>
              <a:rPr lang="en-US" dirty="0" err="1"/>
              <a:t>mucoaselor</a:t>
            </a:r>
            <a:r>
              <a:rPr lang="en-US" dirty="0"/>
              <a:t> </a:t>
            </a:r>
            <a:endParaRPr lang="ro-MD" dirty="0" smtClean="0"/>
          </a:p>
          <a:p>
            <a:pPr marL="457200" indent="-457200">
              <a:buAutoNum type="arabicPeriod"/>
            </a:pPr>
            <a:r>
              <a:rPr lang="en-US" dirty="0" err="1" smtClean="0"/>
              <a:t>Lenjeria</a:t>
            </a:r>
            <a:r>
              <a:rPr lang="en-US" dirty="0" smtClean="0"/>
              <a:t> </a:t>
            </a:r>
            <a:r>
              <a:rPr lang="en-US" dirty="0" err="1"/>
              <a:t>umedă</a:t>
            </a:r>
            <a:r>
              <a:rPr lang="en-US" dirty="0"/>
              <a:t>, cu cute </a:t>
            </a:r>
            <a:endParaRPr lang="ro-MD" dirty="0" smtClean="0"/>
          </a:p>
          <a:p>
            <a:pPr marL="457200" indent="-457200">
              <a:buAutoNum type="arabicPeriod"/>
            </a:pPr>
            <a:r>
              <a:rPr lang="en-US" dirty="0" err="1" smtClean="0"/>
              <a:t>Diversele</a:t>
            </a:r>
            <a:r>
              <a:rPr lang="en-US" dirty="0" smtClean="0"/>
              <a:t> </a:t>
            </a:r>
            <a:r>
              <a:rPr lang="en-US" dirty="0" err="1"/>
              <a:t>fărâmituri</a:t>
            </a:r>
            <a:r>
              <a:rPr lang="en-US" dirty="0"/>
              <a:t> – </a:t>
            </a:r>
            <a:r>
              <a:rPr lang="en-US" dirty="0" err="1"/>
              <a:t>pâine</a:t>
            </a:r>
            <a:r>
              <a:rPr lang="en-US" dirty="0"/>
              <a:t>, </a:t>
            </a:r>
            <a:r>
              <a:rPr lang="en-US" dirty="0" err="1"/>
              <a:t>ghips</a:t>
            </a:r>
            <a:r>
              <a:rPr lang="en-US" dirty="0"/>
              <a:t> etc. </a:t>
            </a:r>
            <a:endParaRPr lang="ro-MD" dirty="0" smtClean="0"/>
          </a:p>
          <a:p>
            <a:pPr marL="457200" indent="-457200">
              <a:buAutoNum type="arabicPeriod"/>
            </a:pPr>
            <a:r>
              <a:rPr lang="en-US" dirty="0" err="1" smtClean="0"/>
              <a:t>Edemele</a:t>
            </a:r>
            <a:r>
              <a:rPr lang="en-US" dirty="0" smtClean="0"/>
              <a:t> </a:t>
            </a:r>
            <a:endParaRPr lang="ro-MD" dirty="0" smtClean="0"/>
          </a:p>
          <a:p>
            <a:pPr marL="457200" indent="-457200">
              <a:buAutoNum type="arabicPeriod"/>
            </a:pPr>
            <a:r>
              <a:rPr lang="en-US" dirty="0" err="1" smtClean="0"/>
              <a:t>Incontinenţa</a:t>
            </a:r>
            <a:r>
              <a:rPr lang="en-US" dirty="0" smtClean="0"/>
              <a:t> </a:t>
            </a:r>
            <a:r>
              <a:rPr lang="en-US" dirty="0"/>
              <a:t>de </a:t>
            </a:r>
            <a:r>
              <a:rPr lang="en-US" dirty="0" err="1"/>
              <a:t>urină</a:t>
            </a:r>
            <a:r>
              <a:rPr lang="en-US" dirty="0"/>
              <a:t> </a:t>
            </a:r>
            <a:r>
              <a:rPr lang="en-US" dirty="0" err="1"/>
              <a:t>şi</a:t>
            </a:r>
            <a:r>
              <a:rPr lang="en-US" dirty="0"/>
              <a:t> de </a:t>
            </a:r>
            <a:r>
              <a:rPr lang="en-US" dirty="0" err="1"/>
              <a:t>materii</a:t>
            </a:r>
            <a:r>
              <a:rPr lang="en-US" dirty="0"/>
              <a:t> </a:t>
            </a:r>
            <a:r>
              <a:rPr lang="en-US" dirty="0" err="1"/>
              <a:t>fecale</a:t>
            </a:r>
            <a:r>
              <a:rPr lang="en-US" dirty="0"/>
              <a:t> </a:t>
            </a:r>
            <a:endParaRPr lang="ro-MD" dirty="0" smtClean="0"/>
          </a:p>
          <a:p>
            <a:pPr marL="457200" indent="-457200">
              <a:buAutoNum type="arabicPeriod"/>
            </a:pPr>
            <a:r>
              <a:rPr lang="en-US" dirty="0" err="1" smtClean="0"/>
              <a:t>Presarea</a:t>
            </a:r>
            <a:endParaRPr lang="ro-MD" dirty="0" smtClean="0"/>
          </a:p>
          <a:p>
            <a:pPr marL="457200" indent="-457200">
              <a:buAutoNum type="arabicPeriod"/>
            </a:pPr>
            <a:r>
              <a:rPr lang="en-US" dirty="0" err="1" smtClean="0"/>
              <a:t>Frecarea</a:t>
            </a:r>
            <a:r>
              <a:rPr lang="en-US" dirty="0" smtClean="0"/>
              <a:t> </a:t>
            </a:r>
            <a:endParaRPr lang="en-US" dirty="0"/>
          </a:p>
        </p:txBody>
      </p:sp>
      <p:sp>
        <p:nvSpPr>
          <p:cNvPr id="5" name="TextBox 4"/>
          <p:cNvSpPr txBox="1"/>
          <p:nvPr/>
        </p:nvSpPr>
        <p:spPr>
          <a:xfrm>
            <a:off x="4924541" y="2127274"/>
            <a:ext cx="4253428" cy="2554545"/>
          </a:xfrm>
          <a:prstGeom prst="rect">
            <a:avLst/>
          </a:prstGeom>
          <a:noFill/>
        </p:spPr>
        <p:txBody>
          <a:bodyPr wrap="square" rtlCol="0">
            <a:spAutoFit/>
          </a:bodyPr>
          <a:lstStyle/>
          <a:p>
            <a:pPr marL="285750" indent="-285750">
              <a:buClr>
                <a:schemeClr val="accent1"/>
              </a:buClr>
              <a:buFont typeface="Arial" panose="020B0604020202020204" pitchFamily="34" charset="0"/>
              <a:buChar char="•"/>
            </a:pPr>
            <a:r>
              <a:rPr lang="en-US" sz="2000" dirty="0" err="1" smtClean="0"/>
              <a:t>Cauze</a:t>
            </a:r>
            <a:r>
              <a:rPr lang="en-US" sz="2000" dirty="0" smtClean="0"/>
              <a:t> </a:t>
            </a:r>
            <a:r>
              <a:rPr lang="en-US" sz="2000" dirty="0" err="1" smtClean="0"/>
              <a:t>generale</a:t>
            </a:r>
            <a:r>
              <a:rPr lang="en-US" sz="2000" dirty="0" smtClean="0"/>
              <a:t> </a:t>
            </a:r>
            <a:endParaRPr lang="ro-MD" sz="2000" dirty="0" smtClean="0"/>
          </a:p>
          <a:p>
            <a:pPr marL="342900" indent="-342900">
              <a:buClr>
                <a:schemeClr val="accent1"/>
              </a:buClr>
              <a:buFont typeface="+mj-lt"/>
              <a:buAutoNum type="arabicPeriod"/>
            </a:pPr>
            <a:r>
              <a:rPr lang="en-US" sz="2000" dirty="0" err="1" smtClean="0"/>
              <a:t>Paraliziile</a:t>
            </a:r>
            <a:r>
              <a:rPr lang="en-US" sz="2000" dirty="0" smtClean="0"/>
              <a:t> </a:t>
            </a:r>
            <a:endParaRPr lang="ro-MD" sz="2000" dirty="0" smtClean="0"/>
          </a:p>
          <a:p>
            <a:pPr marL="342900" indent="-342900">
              <a:buClr>
                <a:schemeClr val="accent1"/>
              </a:buClr>
              <a:buFont typeface="+mj-lt"/>
              <a:buAutoNum type="arabicPeriod"/>
            </a:pPr>
            <a:r>
              <a:rPr lang="en-US" sz="2000" dirty="0" err="1" smtClean="0"/>
              <a:t>Subnutriţia</a:t>
            </a:r>
            <a:r>
              <a:rPr lang="en-US" sz="2000" dirty="0" smtClean="0"/>
              <a:t>, </a:t>
            </a:r>
            <a:r>
              <a:rPr lang="en-US" sz="2000" dirty="0" err="1" smtClean="0"/>
              <a:t>malnutriţia</a:t>
            </a:r>
            <a:r>
              <a:rPr lang="en-US" sz="2000" dirty="0" smtClean="0"/>
              <a:t> </a:t>
            </a:r>
            <a:endParaRPr lang="ro-MD" sz="2000" dirty="0" smtClean="0"/>
          </a:p>
          <a:p>
            <a:pPr marL="342900" indent="-342900">
              <a:buClr>
                <a:schemeClr val="accent1"/>
              </a:buClr>
              <a:buFont typeface="+mj-lt"/>
              <a:buAutoNum type="arabicPeriod"/>
            </a:pPr>
            <a:r>
              <a:rPr lang="en-US" sz="2000" dirty="0" err="1" smtClean="0"/>
              <a:t>Caşexia</a:t>
            </a:r>
            <a:r>
              <a:rPr lang="en-US" sz="2000" dirty="0" smtClean="0"/>
              <a:t> </a:t>
            </a:r>
            <a:endParaRPr lang="ro-MD" sz="2000" dirty="0" smtClean="0"/>
          </a:p>
          <a:p>
            <a:pPr marL="342900" indent="-342900">
              <a:buClr>
                <a:schemeClr val="accent1"/>
              </a:buClr>
              <a:buFont typeface="+mj-lt"/>
              <a:buAutoNum type="arabicPeriod"/>
            </a:pPr>
            <a:r>
              <a:rPr lang="en-US" sz="2000" dirty="0" err="1" smtClean="0"/>
              <a:t>Obezitatea</a:t>
            </a:r>
            <a:r>
              <a:rPr lang="en-US" sz="2000" dirty="0" smtClean="0"/>
              <a:t> </a:t>
            </a:r>
            <a:endParaRPr lang="ro-MD" sz="2000" dirty="0" smtClean="0"/>
          </a:p>
          <a:p>
            <a:pPr marL="342900" indent="-342900">
              <a:buClr>
                <a:schemeClr val="accent1"/>
              </a:buClr>
              <a:buFont typeface="+mj-lt"/>
              <a:buAutoNum type="arabicPeriod"/>
            </a:pPr>
            <a:r>
              <a:rPr lang="en-US" sz="2000" dirty="0" err="1" smtClean="0"/>
              <a:t>Vârsta</a:t>
            </a:r>
            <a:r>
              <a:rPr lang="en-US" sz="2000" dirty="0" smtClean="0"/>
              <a:t> </a:t>
            </a:r>
            <a:r>
              <a:rPr lang="en-US" sz="2000" dirty="0" err="1" smtClean="0"/>
              <a:t>înaintată</a:t>
            </a:r>
            <a:r>
              <a:rPr lang="en-US" sz="2000" dirty="0" smtClean="0"/>
              <a:t> </a:t>
            </a:r>
            <a:endParaRPr lang="ro-MD" sz="2000" dirty="0" smtClean="0"/>
          </a:p>
          <a:p>
            <a:pPr marL="342900" indent="-342900">
              <a:buClr>
                <a:schemeClr val="accent1"/>
              </a:buClr>
              <a:buFont typeface="+mj-lt"/>
              <a:buAutoNum type="arabicPeriod"/>
            </a:pPr>
            <a:r>
              <a:rPr lang="en-US" sz="2000" dirty="0" err="1" smtClean="0"/>
              <a:t>Ateroscleroza</a:t>
            </a:r>
            <a:r>
              <a:rPr lang="en-US" sz="2000" dirty="0" smtClean="0"/>
              <a:t> la </a:t>
            </a:r>
            <a:r>
              <a:rPr lang="en-US" sz="2000" dirty="0" err="1" smtClean="0"/>
              <a:t>pacienţii</a:t>
            </a:r>
            <a:r>
              <a:rPr lang="en-US" sz="2000" dirty="0" smtClean="0"/>
              <a:t> </a:t>
            </a:r>
            <a:r>
              <a:rPr lang="en-US" sz="2000" dirty="0" err="1" smtClean="0"/>
              <a:t>adinamici</a:t>
            </a:r>
            <a:r>
              <a:rPr lang="en-US" sz="2000" dirty="0" smtClean="0"/>
              <a:t> </a:t>
            </a:r>
            <a:endParaRPr lang="ro-MD" sz="2000" dirty="0" smtClean="0"/>
          </a:p>
          <a:p>
            <a:pPr marL="342900" indent="-342900">
              <a:buClr>
                <a:schemeClr val="accent1"/>
              </a:buClr>
              <a:buFont typeface="+mj-lt"/>
              <a:buAutoNum type="arabicPeriod"/>
            </a:pPr>
            <a:r>
              <a:rPr lang="en-US" sz="2000" dirty="0" err="1" smtClean="0"/>
              <a:t>Traumatismele</a:t>
            </a:r>
            <a:r>
              <a:rPr lang="en-US" sz="2000" dirty="0" smtClean="0"/>
              <a:t>, </a:t>
            </a:r>
            <a:r>
              <a:rPr lang="en-US" sz="2000" dirty="0" err="1" smtClean="0"/>
              <a:t>fracturile</a:t>
            </a:r>
            <a:endParaRPr lang="en-US" sz="2000" dirty="0"/>
          </a:p>
        </p:txBody>
      </p:sp>
    </p:spTree>
    <p:extLst>
      <p:ext uri="{BB962C8B-B14F-4D97-AF65-F5344CB8AC3E}">
        <p14:creationId xmlns:p14="http://schemas.microsoft.com/office/powerpoint/2010/main" xmlns="" val="19473973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MD" dirty="0" smtClean="0"/>
              <a:t>Patofiziologie</a:t>
            </a:r>
            <a:endParaRPr lang="en-US" dirty="0"/>
          </a:p>
        </p:txBody>
      </p:sp>
      <p:sp>
        <p:nvSpPr>
          <p:cNvPr id="3" name="Content Placeholder 2"/>
          <p:cNvSpPr>
            <a:spLocks noGrp="1"/>
          </p:cNvSpPr>
          <p:nvPr>
            <p:ph idx="1"/>
          </p:nvPr>
        </p:nvSpPr>
        <p:spPr>
          <a:xfrm>
            <a:off x="1295401" y="1983036"/>
            <a:ext cx="9601196" cy="3892832"/>
          </a:xfrm>
        </p:spPr>
        <p:txBody>
          <a:bodyPr>
            <a:normAutofit fontScale="92500"/>
          </a:bodyPr>
          <a:lstStyle/>
          <a:p>
            <a:r>
              <a:rPr lang="en-US" dirty="0" err="1"/>
              <a:t>Formarea</a:t>
            </a:r>
            <a:r>
              <a:rPr lang="en-US" dirty="0"/>
              <a:t> </a:t>
            </a:r>
            <a:r>
              <a:rPr lang="en-US" dirty="0" err="1"/>
              <a:t>ulcerului</a:t>
            </a:r>
            <a:r>
              <a:rPr lang="en-US" dirty="0"/>
              <a:t> de </a:t>
            </a:r>
            <a:r>
              <a:rPr lang="en-US" dirty="0" err="1"/>
              <a:t>decubit</a:t>
            </a:r>
            <a:r>
              <a:rPr lang="en-US" dirty="0"/>
              <a:t> </a:t>
            </a:r>
            <a:r>
              <a:rPr lang="en-US" dirty="0" err="1"/>
              <a:t>este</a:t>
            </a:r>
            <a:r>
              <a:rPr lang="en-US" dirty="0"/>
              <a:t> </a:t>
            </a:r>
            <a:r>
              <a:rPr lang="en-US" dirty="0" err="1"/>
              <a:t>multifactorială</a:t>
            </a:r>
            <a:r>
              <a:rPr lang="en-US" dirty="0"/>
              <a:t> (</a:t>
            </a:r>
            <a:r>
              <a:rPr lang="en-US" dirty="0" err="1"/>
              <a:t>factori</a:t>
            </a:r>
            <a:r>
              <a:rPr lang="en-US" dirty="0"/>
              <a:t> </a:t>
            </a:r>
            <a:r>
              <a:rPr lang="en-US" dirty="0" err="1"/>
              <a:t>externi</a:t>
            </a:r>
            <a:r>
              <a:rPr lang="en-US" dirty="0"/>
              <a:t> </a:t>
            </a:r>
            <a:r>
              <a:rPr lang="en-US" dirty="0" err="1"/>
              <a:t>și</a:t>
            </a:r>
            <a:r>
              <a:rPr lang="en-US" dirty="0"/>
              <a:t> </a:t>
            </a:r>
            <a:r>
              <a:rPr lang="en-US" dirty="0" err="1"/>
              <a:t>interni</a:t>
            </a:r>
            <a:r>
              <a:rPr lang="en-US" dirty="0"/>
              <a:t>), </a:t>
            </a:r>
            <a:r>
              <a:rPr lang="en-US" dirty="0" err="1"/>
              <a:t>dar</a:t>
            </a:r>
            <a:r>
              <a:rPr lang="en-US" dirty="0"/>
              <a:t> </a:t>
            </a:r>
            <a:r>
              <a:rPr lang="en-US" dirty="0" err="1"/>
              <a:t>toate</a:t>
            </a:r>
            <a:r>
              <a:rPr lang="en-US" dirty="0"/>
              <a:t> </a:t>
            </a:r>
            <a:r>
              <a:rPr lang="en-US" dirty="0" err="1"/>
              <a:t>acestea</a:t>
            </a:r>
            <a:r>
              <a:rPr lang="en-US" dirty="0"/>
              <a:t> </a:t>
            </a:r>
            <a:r>
              <a:rPr lang="en-US" dirty="0" err="1"/>
              <a:t>duc</a:t>
            </a:r>
            <a:r>
              <a:rPr lang="en-US" dirty="0"/>
              <a:t> la o </a:t>
            </a:r>
            <a:r>
              <a:rPr lang="en-US" dirty="0" err="1"/>
              <a:t>cale</a:t>
            </a:r>
            <a:r>
              <a:rPr lang="en-US" dirty="0"/>
              <a:t> </a:t>
            </a:r>
            <a:r>
              <a:rPr lang="en-US" dirty="0" err="1"/>
              <a:t>comună</a:t>
            </a:r>
            <a:r>
              <a:rPr lang="en-US" dirty="0"/>
              <a:t> care duce la </a:t>
            </a:r>
            <a:r>
              <a:rPr lang="en-US" dirty="0" err="1"/>
              <a:t>ischemie</a:t>
            </a:r>
            <a:r>
              <a:rPr lang="en-US" dirty="0"/>
              <a:t> </a:t>
            </a:r>
            <a:r>
              <a:rPr lang="en-US" dirty="0" err="1"/>
              <a:t>și</a:t>
            </a:r>
            <a:r>
              <a:rPr lang="en-US" dirty="0"/>
              <a:t> </a:t>
            </a:r>
            <a:r>
              <a:rPr lang="en-US" dirty="0" err="1"/>
              <a:t>necroză</a:t>
            </a:r>
            <a:r>
              <a:rPr lang="en-US" dirty="0"/>
              <a:t>. </a:t>
            </a:r>
            <a:r>
              <a:rPr lang="en-US" dirty="0" err="1"/>
              <a:t>Țesuturile</a:t>
            </a:r>
            <a:r>
              <a:rPr lang="en-US" dirty="0"/>
              <a:t> pot </a:t>
            </a:r>
            <a:r>
              <a:rPr lang="en-US" dirty="0" err="1"/>
              <a:t>susține</a:t>
            </a:r>
            <a:r>
              <a:rPr lang="en-US" dirty="0"/>
              <a:t> o </a:t>
            </a:r>
            <a:r>
              <a:rPr lang="en-US" dirty="0" err="1"/>
              <a:t>cantitate</a:t>
            </a:r>
            <a:r>
              <a:rPr lang="en-US" dirty="0"/>
              <a:t> </a:t>
            </a:r>
            <a:r>
              <a:rPr lang="en-US" dirty="0" err="1"/>
              <a:t>anormală</a:t>
            </a:r>
            <a:r>
              <a:rPr lang="en-US" dirty="0"/>
              <a:t> de </a:t>
            </a:r>
            <a:r>
              <a:rPr lang="en-US" dirty="0" err="1"/>
              <a:t>presiune</a:t>
            </a:r>
            <a:r>
              <a:rPr lang="en-US" dirty="0"/>
              <a:t> </a:t>
            </a:r>
            <a:r>
              <a:rPr lang="en-US" dirty="0" err="1"/>
              <a:t>externă</a:t>
            </a:r>
            <a:r>
              <a:rPr lang="en-US" dirty="0"/>
              <a:t>, </a:t>
            </a:r>
            <a:r>
              <a:rPr lang="en-US" dirty="0" err="1"/>
              <a:t>dar</a:t>
            </a:r>
            <a:r>
              <a:rPr lang="en-US" dirty="0"/>
              <a:t> </a:t>
            </a:r>
            <a:r>
              <a:rPr lang="en-US" dirty="0" err="1"/>
              <a:t>presiunea</a:t>
            </a:r>
            <a:r>
              <a:rPr lang="en-US" dirty="0"/>
              <a:t> </a:t>
            </a:r>
            <a:r>
              <a:rPr lang="en-US" dirty="0" err="1"/>
              <a:t>constantă</a:t>
            </a:r>
            <a:r>
              <a:rPr lang="en-US" dirty="0"/>
              <a:t> </a:t>
            </a:r>
            <a:r>
              <a:rPr lang="en-US" dirty="0" err="1"/>
              <a:t>exercitată</a:t>
            </a:r>
            <a:r>
              <a:rPr lang="en-US" dirty="0"/>
              <a:t> </a:t>
            </a:r>
            <a:r>
              <a:rPr lang="en-US" dirty="0" err="1"/>
              <a:t>pe</a:t>
            </a:r>
            <a:r>
              <a:rPr lang="en-US" dirty="0"/>
              <a:t> o </a:t>
            </a:r>
            <a:r>
              <a:rPr lang="en-US" dirty="0" err="1"/>
              <a:t>perioadă</a:t>
            </a:r>
            <a:r>
              <a:rPr lang="en-US" dirty="0"/>
              <a:t> </a:t>
            </a:r>
            <a:r>
              <a:rPr lang="en-US" dirty="0" err="1"/>
              <a:t>prelungită</a:t>
            </a:r>
            <a:r>
              <a:rPr lang="en-US" dirty="0"/>
              <a:t> </a:t>
            </a:r>
            <a:r>
              <a:rPr lang="en-US" dirty="0" err="1"/>
              <a:t>este</a:t>
            </a:r>
            <a:r>
              <a:rPr lang="en-US" dirty="0"/>
              <a:t> </a:t>
            </a:r>
            <a:r>
              <a:rPr lang="en-US" dirty="0" err="1"/>
              <a:t>principalul</a:t>
            </a:r>
            <a:r>
              <a:rPr lang="en-US" dirty="0"/>
              <a:t> </a:t>
            </a:r>
            <a:r>
              <a:rPr lang="en-US" dirty="0" err="1"/>
              <a:t>vinovat</a:t>
            </a:r>
            <a:r>
              <a:rPr lang="en-US" dirty="0"/>
              <a:t>. </a:t>
            </a:r>
            <a:r>
              <a:rPr lang="en-US" dirty="0" err="1"/>
              <a:t>Presiunea</a:t>
            </a:r>
            <a:r>
              <a:rPr lang="en-US" dirty="0"/>
              <a:t> </a:t>
            </a:r>
            <a:r>
              <a:rPr lang="en-US" dirty="0" err="1"/>
              <a:t>externă</a:t>
            </a:r>
            <a:r>
              <a:rPr lang="en-US" dirty="0"/>
              <a:t> </a:t>
            </a:r>
            <a:r>
              <a:rPr lang="en-US" dirty="0" err="1"/>
              <a:t>trebuie</a:t>
            </a:r>
            <a:r>
              <a:rPr lang="en-US" dirty="0"/>
              <a:t> </a:t>
            </a:r>
            <a:r>
              <a:rPr lang="en-US" dirty="0" err="1"/>
              <a:t>să</a:t>
            </a:r>
            <a:r>
              <a:rPr lang="en-US" dirty="0"/>
              <a:t> </a:t>
            </a:r>
            <a:r>
              <a:rPr lang="en-US" dirty="0" err="1"/>
              <a:t>depășească</a:t>
            </a:r>
            <a:r>
              <a:rPr lang="en-US" dirty="0"/>
              <a:t> </a:t>
            </a:r>
            <a:r>
              <a:rPr lang="en-US" dirty="0" err="1"/>
              <a:t>presiunea</a:t>
            </a:r>
            <a:r>
              <a:rPr lang="en-US" dirty="0"/>
              <a:t> </a:t>
            </a:r>
            <a:r>
              <a:rPr lang="en-US" dirty="0" err="1"/>
              <a:t>capilară</a:t>
            </a:r>
            <a:r>
              <a:rPr lang="en-US" dirty="0"/>
              <a:t> </a:t>
            </a:r>
            <a:r>
              <a:rPr lang="en-US" dirty="0" err="1"/>
              <a:t>arterială</a:t>
            </a:r>
            <a:r>
              <a:rPr lang="en-US" dirty="0"/>
              <a:t> (32 mmHg) </a:t>
            </a:r>
            <a:r>
              <a:rPr lang="en-US" dirty="0" err="1"/>
              <a:t>pentru</a:t>
            </a:r>
            <a:r>
              <a:rPr lang="en-US" dirty="0"/>
              <a:t> a </a:t>
            </a:r>
            <a:r>
              <a:rPr lang="en-US" dirty="0" err="1"/>
              <a:t>împiedica</a:t>
            </a:r>
            <a:r>
              <a:rPr lang="en-US" dirty="0"/>
              <a:t> </a:t>
            </a:r>
            <a:r>
              <a:rPr lang="en-US" dirty="0" err="1"/>
              <a:t>fluxul</a:t>
            </a:r>
            <a:r>
              <a:rPr lang="en-US" dirty="0"/>
              <a:t> </a:t>
            </a:r>
            <a:r>
              <a:rPr lang="en-US" dirty="0" err="1"/>
              <a:t>sanguin</a:t>
            </a:r>
            <a:r>
              <a:rPr lang="en-US" dirty="0"/>
              <a:t> </a:t>
            </a:r>
            <a:r>
              <a:rPr lang="en-US" dirty="0" err="1"/>
              <a:t>și</a:t>
            </a:r>
            <a:r>
              <a:rPr lang="en-US" dirty="0"/>
              <a:t> </a:t>
            </a:r>
            <a:r>
              <a:rPr lang="en-US" dirty="0" err="1"/>
              <a:t>trebuie</a:t>
            </a:r>
            <a:r>
              <a:rPr lang="en-US" dirty="0"/>
              <a:t> </a:t>
            </a:r>
            <a:r>
              <a:rPr lang="en-US" dirty="0" err="1"/>
              <a:t>să</a:t>
            </a:r>
            <a:r>
              <a:rPr lang="en-US" dirty="0"/>
              <a:t> fie </a:t>
            </a:r>
            <a:r>
              <a:rPr lang="en-US" dirty="0" err="1"/>
              <a:t>mai</a:t>
            </a:r>
            <a:r>
              <a:rPr lang="en-US" dirty="0"/>
              <a:t> mare </a:t>
            </a:r>
            <a:r>
              <a:rPr lang="en-US" dirty="0" err="1"/>
              <a:t>decât</a:t>
            </a:r>
            <a:r>
              <a:rPr lang="en-US" dirty="0"/>
              <a:t> </a:t>
            </a:r>
            <a:r>
              <a:rPr lang="en-US" dirty="0" err="1"/>
              <a:t>presiunea</a:t>
            </a:r>
            <a:r>
              <a:rPr lang="en-US" dirty="0"/>
              <a:t> de </a:t>
            </a:r>
            <a:r>
              <a:rPr lang="en-US" dirty="0" err="1"/>
              <a:t>închidere</a:t>
            </a:r>
            <a:r>
              <a:rPr lang="en-US" dirty="0"/>
              <a:t> </a:t>
            </a:r>
            <a:r>
              <a:rPr lang="en-US" dirty="0" err="1"/>
              <a:t>capilară</a:t>
            </a:r>
            <a:r>
              <a:rPr lang="en-US" dirty="0"/>
              <a:t> </a:t>
            </a:r>
            <a:r>
              <a:rPr lang="en-US" dirty="0" err="1"/>
              <a:t>venoasă</a:t>
            </a:r>
            <a:r>
              <a:rPr lang="en-US" dirty="0"/>
              <a:t> (8-12 mmHg) </a:t>
            </a:r>
            <a:r>
              <a:rPr lang="en-US" dirty="0" err="1"/>
              <a:t>pentru</a:t>
            </a:r>
            <a:r>
              <a:rPr lang="en-US" dirty="0"/>
              <a:t> a </a:t>
            </a:r>
            <a:r>
              <a:rPr lang="en-US" dirty="0" err="1"/>
              <a:t>afecta</a:t>
            </a:r>
            <a:r>
              <a:rPr lang="en-US" dirty="0"/>
              <a:t> </a:t>
            </a:r>
            <a:r>
              <a:rPr lang="en-US" dirty="0" err="1"/>
              <a:t>revenirea</a:t>
            </a:r>
            <a:r>
              <a:rPr lang="en-US" dirty="0"/>
              <a:t> </a:t>
            </a:r>
            <a:r>
              <a:rPr lang="en-US" dirty="0" err="1"/>
              <a:t>sângelui</a:t>
            </a:r>
            <a:r>
              <a:rPr lang="en-US" dirty="0"/>
              <a:t> </a:t>
            </a:r>
            <a:r>
              <a:rPr lang="en-US" dirty="0" err="1"/>
              <a:t>venos</a:t>
            </a:r>
            <a:r>
              <a:rPr lang="en-US" dirty="0"/>
              <a:t>. </a:t>
            </a:r>
            <a:r>
              <a:rPr lang="en-US" dirty="0" err="1"/>
              <a:t>Dacă</a:t>
            </a:r>
            <a:r>
              <a:rPr lang="en-US" dirty="0"/>
              <a:t> </a:t>
            </a:r>
            <a:r>
              <a:rPr lang="en-US" dirty="0" err="1"/>
              <a:t>presiunea</a:t>
            </a:r>
            <a:r>
              <a:rPr lang="en-US" dirty="0"/>
              <a:t> </a:t>
            </a:r>
            <a:r>
              <a:rPr lang="en-US" dirty="0" err="1"/>
              <a:t>peste</a:t>
            </a:r>
            <a:r>
              <a:rPr lang="en-US" dirty="0"/>
              <a:t> </a:t>
            </a:r>
            <a:r>
              <a:rPr lang="en-US" dirty="0" err="1"/>
              <a:t>aceste</a:t>
            </a:r>
            <a:r>
              <a:rPr lang="en-US" dirty="0"/>
              <a:t> </a:t>
            </a:r>
            <a:r>
              <a:rPr lang="en-US" dirty="0" err="1"/>
              <a:t>valori</a:t>
            </a:r>
            <a:r>
              <a:rPr lang="en-US" dirty="0"/>
              <a:t> </a:t>
            </a:r>
            <a:r>
              <a:rPr lang="en-US" dirty="0" err="1"/>
              <a:t>este</a:t>
            </a:r>
            <a:r>
              <a:rPr lang="en-US" dirty="0"/>
              <a:t> </a:t>
            </a:r>
            <a:r>
              <a:rPr lang="en-US" dirty="0" err="1"/>
              <a:t>menținută</a:t>
            </a:r>
            <a:r>
              <a:rPr lang="en-US" dirty="0"/>
              <a:t>, </a:t>
            </a:r>
            <a:r>
              <a:rPr lang="en-US" dirty="0" err="1"/>
              <a:t>aceasta</a:t>
            </a:r>
            <a:r>
              <a:rPr lang="en-US" dirty="0"/>
              <a:t> </a:t>
            </a:r>
            <a:r>
              <a:rPr lang="en-US" dirty="0" err="1"/>
              <a:t>provoacă</a:t>
            </a:r>
            <a:r>
              <a:rPr lang="en-US" dirty="0"/>
              <a:t> </a:t>
            </a:r>
            <a:r>
              <a:rPr lang="en-US" dirty="0" err="1"/>
              <a:t>ischemie</a:t>
            </a:r>
            <a:r>
              <a:rPr lang="en-US" dirty="0"/>
              <a:t> </a:t>
            </a:r>
            <a:r>
              <a:rPr lang="en-US" dirty="0" err="1"/>
              <a:t>tisulară</a:t>
            </a:r>
            <a:r>
              <a:rPr lang="en-US" dirty="0"/>
              <a:t> </a:t>
            </a:r>
            <a:r>
              <a:rPr lang="en-US" dirty="0" err="1"/>
              <a:t>și</a:t>
            </a:r>
            <a:r>
              <a:rPr lang="en-US" dirty="0"/>
              <a:t> duce la </a:t>
            </a:r>
            <a:r>
              <a:rPr lang="en-US" dirty="0" err="1"/>
              <a:t>necroză</a:t>
            </a:r>
            <a:r>
              <a:rPr lang="en-US" dirty="0"/>
              <a:t> </a:t>
            </a:r>
            <a:r>
              <a:rPr lang="en-US" dirty="0" err="1"/>
              <a:t>tisulară</a:t>
            </a:r>
            <a:r>
              <a:rPr lang="en-US" dirty="0"/>
              <a:t>. </a:t>
            </a:r>
            <a:r>
              <a:rPr lang="en-US" dirty="0" err="1"/>
              <a:t>Această</a:t>
            </a:r>
            <a:r>
              <a:rPr lang="en-US" dirty="0"/>
              <a:t> </a:t>
            </a:r>
            <a:r>
              <a:rPr lang="en-US" dirty="0" err="1"/>
              <a:t>presiune</a:t>
            </a:r>
            <a:r>
              <a:rPr lang="en-US" dirty="0"/>
              <a:t> </a:t>
            </a:r>
            <a:r>
              <a:rPr lang="en-US" dirty="0" err="1"/>
              <a:t>enormă</a:t>
            </a:r>
            <a:r>
              <a:rPr lang="en-US" dirty="0"/>
              <a:t> </a:t>
            </a:r>
            <a:r>
              <a:rPr lang="en-US" dirty="0" err="1"/>
              <a:t>poate</a:t>
            </a:r>
            <a:r>
              <a:rPr lang="en-US" dirty="0"/>
              <a:t> fi </a:t>
            </a:r>
            <a:r>
              <a:rPr lang="en-US" dirty="0" err="1"/>
              <a:t>exercitată</a:t>
            </a:r>
            <a:r>
              <a:rPr lang="en-US" dirty="0"/>
              <a:t> </a:t>
            </a:r>
            <a:r>
              <a:rPr lang="en-US" dirty="0" err="1"/>
              <a:t>datorită</a:t>
            </a:r>
            <a:r>
              <a:rPr lang="en-US" dirty="0"/>
              <a:t> </a:t>
            </a:r>
            <a:r>
              <a:rPr lang="en-US" dirty="0" err="1"/>
              <a:t>comprimării</a:t>
            </a:r>
            <a:r>
              <a:rPr lang="en-US" dirty="0"/>
              <a:t> de </a:t>
            </a:r>
            <a:r>
              <a:rPr lang="en-US" dirty="0" err="1"/>
              <a:t>către</a:t>
            </a:r>
            <a:r>
              <a:rPr lang="en-US" dirty="0"/>
              <a:t> o </a:t>
            </a:r>
            <a:r>
              <a:rPr lang="en-US" dirty="0" err="1"/>
              <a:t>saltea</a:t>
            </a:r>
            <a:r>
              <a:rPr lang="en-US" dirty="0"/>
              <a:t> </a:t>
            </a:r>
            <a:r>
              <a:rPr lang="en-US" dirty="0" err="1"/>
              <a:t>dură</a:t>
            </a:r>
            <a:r>
              <a:rPr lang="en-US" dirty="0"/>
              <a:t>, balustrade ale </a:t>
            </a:r>
            <a:r>
              <a:rPr lang="en-US" dirty="0" err="1"/>
              <a:t>paturilor</a:t>
            </a:r>
            <a:r>
              <a:rPr lang="en-US" dirty="0"/>
              <a:t> de </a:t>
            </a:r>
            <a:r>
              <a:rPr lang="en-US" dirty="0" err="1"/>
              <a:t>spital</a:t>
            </a:r>
            <a:r>
              <a:rPr lang="en-US" dirty="0"/>
              <a:t> </a:t>
            </a:r>
            <a:r>
              <a:rPr lang="en-US" dirty="0" err="1"/>
              <a:t>sau</a:t>
            </a:r>
            <a:r>
              <a:rPr lang="en-US" dirty="0"/>
              <a:t> </a:t>
            </a:r>
            <a:r>
              <a:rPr lang="en-US" dirty="0" err="1"/>
              <a:t>orice</a:t>
            </a:r>
            <a:r>
              <a:rPr lang="en-US" dirty="0"/>
              <a:t> </a:t>
            </a:r>
            <a:r>
              <a:rPr lang="en-US" dirty="0" err="1"/>
              <a:t>suprafață</a:t>
            </a:r>
            <a:r>
              <a:rPr lang="en-US" dirty="0"/>
              <a:t> </a:t>
            </a:r>
            <a:r>
              <a:rPr lang="en-US" dirty="0" err="1"/>
              <a:t>dură</a:t>
            </a:r>
            <a:r>
              <a:rPr lang="en-US" dirty="0"/>
              <a:t> cu care </a:t>
            </a:r>
            <a:r>
              <a:rPr lang="en-US" dirty="0" err="1"/>
              <a:t>pacientul</a:t>
            </a:r>
            <a:r>
              <a:rPr lang="en-US" dirty="0"/>
              <a:t> </a:t>
            </a:r>
            <a:r>
              <a:rPr lang="en-US" dirty="0" err="1"/>
              <a:t>este</a:t>
            </a:r>
            <a:r>
              <a:rPr lang="en-US" dirty="0"/>
              <a:t> </a:t>
            </a:r>
            <a:r>
              <a:rPr lang="en-US" dirty="0" err="1"/>
              <a:t>în</a:t>
            </a:r>
            <a:r>
              <a:rPr lang="en-US" dirty="0"/>
              <a:t> contact.</a:t>
            </a:r>
          </a:p>
        </p:txBody>
      </p:sp>
    </p:spTree>
    <p:extLst>
      <p:ext uri="{BB962C8B-B14F-4D97-AF65-F5344CB8AC3E}">
        <p14:creationId xmlns:p14="http://schemas.microsoft.com/office/powerpoint/2010/main" xmlns="" val="15578615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591034"/>
            <a:ext cx="9601196" cy="1303867"/>
          </a:xfrm>
        </p:spPr>
        <p:txBody>
          <a:bodyPr/>
          <a:lstStyle/>
          <a:p>
            <a:r>
              <a:rPr lang="ro-MD" dirty="0"/>
              <a:t>S</a:t>
            </a:r>
            <a:r>
              <a:rPr lang="ro-MD" dirty="0" smtClean="0"/>
              <a:t>imtome</a:t>
            </a:r>
            <a:endParaRPr lang="en-US" dirty="0"/>
          </a:p>
        </p:txBody>
      </p:sp>
      <p:sp>
        <p:nvSpPr>
          <p:cNvPr id="3" name="Content Placeholder 2"/>
          <p:cNvSpPr>
            <a:spLocks noGrp="1"/>
          </p:cNvSpPr>
          <p:nvPr>
            <p:ph idx="1"/>
          </p:nvPr>
        </p:nvSpPr>
        <p:spPr>
          <a:xfrm>
            <a:off x="1295401" y="1894901"/>
            <a:ext cx="9601195" cy="3980967"/>
          </a:xfrm>
        </p:spPr>
        <p:txBody>
          <a:bodyPr>
            <a:normAutofit fontScale="92500" lnSpcReduction="10000"/>
          </a:bodyPr>
          <a:lstStyle/>
          <a:p>
            <a:pPr marL="0" indent="0">
              <a:buNone/>
            </a:pPr>
            <a:r>
              <a:rPr lang="en-US" dirty="0" err="1"/>
              <a:t>Semnele</a:t>
            </a:r>
            <a:r>
              <a:rPr lang="en-US" dirty="0"/>
              <a:t> de </a:t>
            </a:r>
            <a:r>
              <a:rPr lang="en-US" dirty="0" err="1"/>
              <a:t>alarmă</a:t>
            </a:r>
            <a:r>
              <a:rPr lang="en-US" dirty="0"/>
              <a:t> ale </a:t>
            </a:r>
            <a:r>
              <a:rPr lang="en-US" dirty="0" err="1"/>
              <a:t>escarelor</a:t>
            </a:r>
            <a:r>
              <a:rPr lang="en-US" dirty="0"/>
              <a:t> </a:t>
            </a:r>
            <a:r>
              <a:rPr lang="en-US" dirty="0" err="1"/>
              <a:t>sau</a:t>
            </a:r>
            <a:r>
              <a:rPr lang="en-US" dirty="0"/>
              <a:t> </a:t>
            </a:r>
            <a:r>
              <a:rPr lang="en-US" dirty="0" err="1"/>
              <a:t>ulcerelor</a:t>
            </a:r>
            <a:r>
              <a:rPr lang="en-US" dirty="0"/>
              <a:t> de </a:t>
            </a:r>
            <a:r>
              <a:rPr lang="en-US" dirty="0" err="1"/>
              <a:t>presiune</a:t>
            </a:r>
            <a:r>
              <a:rPr lang="en-US" dirty="0"/>
              <a:t> </a:t>
            </a:r>
            <a:r>
              <a:rPr lang="en-US" dirty="0" err="1"/>
              <a:t>sunt</a:t>
            </a:r>
            <a:r>
              <a:rPr lang="en-US" dirty="0"/>
              <a:t>:</a:t>
            </a:r>
          </a:p>
          <a:p>
            <a:endParaRPr lang="en-US" dirty="0"/>
          </a:p>
          <a:p>
            <a:r>
              <a:rPr lang="en-US" dirty="0" err="1"/>
              <a:t>Modificări</a:t>
            </a:r>
            <a:r>
              <a:rPr lang="en-US" dirty="0"/>
              <a:t> </a:t>
            </a:r>
            <a:r>
              <a:rPr lang="en-US" dirty="0" err="1"/>
              <a:t>neobișnuite</a:t>
            </a:r>
            <a:r>
              <a:rPr lang="en-US" dirty="0"/>
              <a:t> ale </a:t>
            </a:r>
            <a:r>
              <a:rPr lang="en-US" dirty="0" err="1"/>
              <a:t>culorii</a:t>
            </a:r>
            <a:r>
              <a:rPr lang="en-US" dirty="0"/>
              <a:t> </a:t>
            </a:r>
            <a:r>
              <a:rPr lang="en-US" dirty="0" err="1"/>
              <a:t>sau</a:t>
            </a:r>
            <a:r>
              <a:rPr lang="en-US" dirty="0"/>
              <a:t> </a:t>
            </a:r>
            <a:r>
              <a:rPr lang="en-US" dirty="0" err="1"/>
              <a:t>texturii</a:t>
            </a:r>
            <a:r>
              <a:rPr lang="en-US" dirty="0"/>
              <a:t> </a:t>
            </a:r>
            <a:r>
              <a:rPr lang="en-US" dirty="0" err="1"/>
              <a:t>pielii</a:t>
            </a:r>
            <a:endParaRPr lang="en-US" dirty="0"/>
          </a:p>
          <a:p>
            <a:r>
              <a:rPr lang="en-US" dirty="0" err="1"/>
              <a:t>Umflătură</a:t>
            </a:r>
            <a:endParaRPr lang="en-US" dirty="0"/>
          </a:p>
          <a:p>
            <a:r>
              <a:rPr lang="en-US" dirty="0" err="1"/>
              <a:t>Scurgere</a:t>
            </a:r>
            <a:r>
              <a:rPr lang="en-US" dirty="0"/>
              <a:t> </a:t>
            </a:r>
          </a:p>
          <a:p>
            <a:r>
              <a:rPr lang="en-US" dirty="0"/>
              <a:t>O </a:t>
            </a:r>
            <a:r>
              <a:rPr lang="en-US" dirty="0" err="1"/>
              <a:t>zonă</a:t>
            </a:r>
            <a:r>
              <a:rPr lang="en-US" dirty="0"/>
              <a:t> a </a:t>
            </a:r>
            <a:r>
              <a:rPr lang="en-US" dirty="0" err="1"/>
              <a:t>pielii</a:t>
            </a:r>
            <a:r>
              <a:rPr lang="en-US" dirty="0"/>
              <a:t> care se </a:t>
            </a:r>
            <a:r>
              <a:rPr lang="en-US" dirty="0" err="1"/>
              <a:t>simte</a:t>
            </a:r>
            <a:r>
              <a:rPr lang="en-US" dirty="0"/>
              <a:t> </a:t>
            </a:r>
            <a:r>
              <a:rPr lang="en-US" dirty="0" err="1"/>
              <a:t>mai</a:t>
            </a:r>
            <a:r>
              <a:rPr lang="en-US" dirty="0"/>
              <a:t> </a:t>
            </a:r>
            <a:r>
              <a:rPr lang="en-US" dirty="0" err="1"/>
              <a:t>rece</a:t>
            </a:r>
            <a:r>
              <a:rPr lang="en-US" dirty="0"/>
              <a:t> </a:t>
            </a:r>
            <a:r>
              <a:rPr lang="en-US" dirty="0" err="1"/>
              <a:t>sau</a:t>
            </a:r>
            <a:r>
              <a:rPr lang="en-US" dirty="0"/>
              <a:t> </a:t>
            </a:r>
            <a:r>
              <a:rPr lang="en-US" dirty="0" err="1"/>
              <a:t>mai</a:t>
            </a:r>
            <a:r>
              <a:rPr lang="en-US" dirty="0"/>
              <a:t> </a:t>
            </a:r>
            <a:r>
              <a:rPr lang="en-US" dirty="0" err="1"/>
              <a:t>caldă</a:t>
            </a:r>
            <a:r>
              <a:rPr lang="en-US" dirty="0"/>
              <a:t> la </a:t>
            </a:r>
            <a:r>
              <a:rPr lang="en-US" dirty="0" err="1"/>
              <a:t>atingere</a:t>
            </a:r>
            <a:r>
              <a:rPr lang="en-US" dirty="0"/>
              <a:t> </a:t>
            </a:r>
            <a:r>
              <a:rPr lang="en-US" dirty="0" err="1"/>
              <a:t>decât</a:t>
            </a:r>
            <a:r>
              <a:rPr lang="en-US" dirty="0"/>
              <a:t> </a:t>
            </a:r>
            <a:r>
              <a:rPr lang="en-US" dirty="0" err="1"/>
              <a:t>alte</a:t>
            </a:r>
            <a:r>
              <a:rPr lang="en-US" dirty="0"/>
              <a:t> zone</a:t>
            </a:r>
          </a:p>
          <a:p>
            <a:r>
              <a:rPr lang="ro-MD" dirty="0" smtClean="0"/>
              <a:t>Escarele </a:t>
            </a:r>
            <a:r>
              <a:rPr lang="en-US" dirty="0" smtClean="0"/>
              <a:t>se </a:t>
            </a:r>
            <a:r>
              <a:rPr lang="en-US" dirty="0" err="1"/>
              <a:t>încadrează</a:t>
            </a:r>
            <a:r>
              <a:rPr lang="en-US" dirty="0"/>
              <a:t> </a:t>
            </a:r>
            <a:r>
              <a:rPr lang="en-US" dirty="0" err="1"/>
              <a:t>în</a:t>
            </a:r>
            <a:r>
              <a:rPr lang="en-US" dirty="0"/>
              <a:t> </a:t>
            </a:r>
            <a:r>
              <a:rPr lang="en-US" dirty="0" err="1"/>
              <a:t>una</a:t>
            </a:r>
            <a:r>
              <a:rPr lang="en-US" dirty="0"/>
              <a:t> din </a:t>
            </a:r>
            <a:r>
              <a:rPr lang="en-US" dirty="0" err="1"/>
              <a:t>mai</a:t>
            </a:r>
            <a:r>
              <a:rPr lang="en-US" dirty="0"/>
              <a:t> </a:t>
            </a:r>
            <a:r>
              <a:rPr lang="en-US" dirty="0" err="1"/>
              <a:t>multe</a:t>
            </a:r>
            <a:r>
              <a:rPr lang="en-US" dirty="0"/>
              <a:t> </a:t>
            </a:r>
            <a:r>
              <a:rPr lang="en-US" dirty="0" err="1"/>
              <a:t>etape</a:t>
            </a:r>
            <a:r>
              <a:rPr lang="en-US" dirty="0"/>
              <a:t> </a:t>
            </a:r>
            <a:r>
              <a:rPr lang="en-US" dirty="0" err="1"/>
              <a:t>în</a:t>
            </a:r>
            <a:r>
              <a:rPr lang="en-US" dirty="0"/>
              <a:t> </a:t>
            </a:r>
            <a:r>
              <a:rPr lang="en-US" dirty="0" err="1"/>
              <a:t>funcție</a:t>
            </a:r>
            <a:r>
              <a:rPr lang="en-US" dirty="0"/>
              <a:t> de </a:t>
            </a:r>
            <a:r>
              <a:rPr lang="en-US" dirty="0" err="1"/>
              <a:t>adâncimea</a:t>
            </a:r>
            <a:r>
              <a:rPr lang="en-US" dirty="0"/>
              <a:t>, </a:t>
            </a:r>
            <a:r>
              <a:rPr lang="en-US" dirty="0" err="1"/>
              <a:t>severitatea</a:t>
            </a:r>
            <a:r>
              <a:rPr lang="en-US" dirty="0"/>
              <a:t> </a:t>
            </a:r>
            <a:r>
              <a:rPr lang="en-US" dirty="0" err="1"/>
              <a:t>și</a:t>
            </a:r>
            <a:r>
              <a:rPr lang="en-US" dirty="0"/>
              <a:t> </a:t>
            </a:r>
            <a:r>
              <a:rPr lang="en-US" dirty="0" err="1"/>
              <a:t>alte</a:t>
            </a:r>
            <a:r>
              <a:rPr lang="en-US" dirty="0"/>
              <a:t> </a:t>
            </a:r>
            <a:r>
              <a:rPr lang="en-US" dirty="0" err="1"/>
              <a:t>caracteristici</a:t>
            </a:r>
            <a:r>
              <a:rPr lang="en-US" dirty="0"/>
              <a:t> ale </a:t>
            </a:r>
            <a:r>
              <a:rPr lang="en-US" dirty="0" err="1"/>
              <a:t>acestora</a:t>
            </a:r>
            <a:r>
              <a:rPr lang="en-US" dirty="0"/>
              <a:t>. </a:t>
            </a:r>
            <a:r>
              <a:rPr lang="en-US" dirty="0" err="1"/>
              <a:t>Gradul</a:t>
            </a:r>
            <a:r>
              <a:rPr lang="en-US" dirty="0"/>
              <a:t> de </a:t>
            </a:r>
            <a:r>
              <a:rPr lang="en-US" dirty="0" err="1"/>
              <a:t>afectare</a:t>
            </a:r>
            <a:r>
              <a:rPr lang="en-US" dirty="0"/>
              <a:t> a </a:t>
            </a:r>
            <a:r>
              <a:rPr lang="en-US" dirty="0" err="1"/>
              <a:t>pielii</a:t>
            </a:r>
            <a:r>
              <a:rPr lang="en-US" dirty="0"/>
              <a:t> </a:t>
            </a:r>
            <a:r>
              <a:rPr lang="en-US" dirty="0" err="1"/>
              <a:t>și</a:t>
            </a:r>
            <a:r>
              <a:rPr lang="en-US" dirty="0"/>
              <a:t> a </a:t>
            </a:r>
            <a:r>
              <a:rPr lang="en-US" dirty="0" err="1"/>
              <a:t>țesuturilor</a:t>
            </a:r>
            <a:r>
              <a:rPr lang="en-US" dirty="0"/>
              <a:t> </a:t>
            </a:r>
            <a:r>
              <a:rPr lang="en-US" dirty="0" err="1"/>
              <a:t>variază</a:t>
            </a:r>
            <a:r>
              <a:rPr lang="en-US" dirty="0"/>
              <a:t> de la </a:t>
            </a:r>
            <a:r>
              <a:rPr lang="en-US" dirty="0" err="1"/>
              <a:t>pielea</a:t>
            </a:r>
            <a:r>
              <a:rPr lang="en-US" dirty="0"/>
              <a:t> </a:t>
            </a:r>
            <a:r>
              <a:rPr lang="en-US" dirty="0" err="1"/>
              <a:t>roșie</a:t>
            </a:r>
            <a:r>
              <a:rPr lang="en-US" dirty="0"/>
              <a:t>, </a:t>
            </a:r>
            <a:r>
              <a:rPr lang="en-US" dirty="0" err="1"/>
              <a:t>neîntreruptă</a:t>
            </a:r>
            <a:r>
              <a:rPr lang="en-US" dirty="0"/>
              <a:t> la o </a:t>
            </a:r>
            <a:r>
              <a:rPr lang="en-US" dirty="0" err="1"/>
              <a:t>leziune</a:t>
            </a:r>
            <a:r>
              <a:rPr lang="en-US" dirty="0"/>
              <a:t> </a:t>
            </a:r>
            <a:r>
              <a:rPr lang="en-US" dirty="0" err="1"/>
              <a:t>profundă</a:t>
            </a:r>
            <a:r>
              <a:rPr lang="en-US" dirty="0"/>
              <a:t> care </a:t>
            </a:r>
            <a:r>
              <a:rPr lang="en-US" dirty="0" err="1"/>
              <a:t>implică</a:t>
            </a:r>
            <a:r>
              <a:rPr lang="en-US" dirty="0"/>
              <a:t> </a:t>
            </a:r>
            <a:r>
              <a:rPr lang="en-US" dirty="0" err="1"/>
              <a:t>mușchi</a:t>
            </a:r>
            <a:r>
              <a:rPr lang="en-US" dirty="0"/>
              <a:t> </a:t>
            </a:r>
            <a:r>
              <a:rPr lang="en-US" dirty="0" err="1"/>
              <a:t>și</a:t>
            </a:r>
            <a:r>
              <a:rPr lang="en-US" dirty="0"/>
              <a:t> </a:t>
            </a:r>
            <a:r>
              <a:rPr lang="en-US" dirty="0" err="1"/>
              <a:t>os</a:t>
            </a:r>
            <a:r>
              <a:rPr lang="en-US" dirty="0"/>
              <a:t>.</a:t>
            </a:r>
          </a:p>
        </p:txBody>
      </p:sp>
    </p:spTree>
    <p:extLst>
      <p:ext uri="{BB962C8B-B14F-4D97-AF65-F5344CB8AC3E}">
        <p14:creationId xmlns:p14="http://schemas.microsoft.com/office/powerpoint/2010/main" xmlns="" val="405990993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E4E49EB0-FB00-41F5-9359-4843D783A23D}"/>
    </a:ext>
  </a:extLst>
</a:theme>
</file>

<file path=docProps/app.xml><?xml version="1.0" encoding="utf-8"?>
<Properties xmlns="http://schemas.openxmlformats.org/officeDocument/2006/extended-properties" xmlns:vt="http://schemas.openxmlformats.org/officeDocument/2006/docPropsVTypes">
  <Template>Organic</Template>
  <TotalTime>874</TotalTime>
  <Words>2293</Words>
  <Application>Microsoft Office PowerPoint</Application>
  <PresentationFormat>Произвольный</PresentationFormat>
  <Paragraphs>125</Paragraphs>
  <Slides>24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24</vt:i4>
      </vt:variant>
    </vt:vector>
  </HeadingPairs>
  <TitlesOfParts>
    <vt:vector size="25" baseType="lpstr">
      <vt:lpstr>Organic</vt:lpstr>
      <vt:lpstr>Tratamentul și profilaxia ulcerelor de presiune escarii</vt:lpstr>
      <vt:lpstr>Cuprins</vt:lpstr>
      <vt:lpstr>Definiție</vt:lpstr>
      <vt:lpstr>Слайд 4</vt:lpstr>
      <vt:lpstr>Слайд 5</vt:lpstr>
      <vt:lpstr>Etiologie</vt:lpstr>
      <vt:lpstr>Clasificarea cauzelor</vt:lpstr>
      <vt:lpstr>Patofiziologie</vt:lpstr>
      <vt:lpstr>Simtome</vt:lpstr>
      <vt:lpstr>Stadializarea </vt:lpstr>
      <vt:lpstr>Слайд 11</vt:lpstr>
      <vt:lpstr>Слайд 12</vt:lpstr>
      <vt:lpstr>Слайд 13</vt:lpstr>
      <vt:lpstr>Diagnostic</vt:lpstr>
      <vt:lpstr>Profilaxia</vt:lpstr>
      <vt:lpstr>Tratament</vt:lpstr>
      <vt:lpstr>Слайд 17</vt:lpstr>
      <vt:lpstr>Слайд 18</vt:lpstr>
      <vt:lpstr>Слайд 19</vt:lpstr>
      <vt:lpstr>Слайд 20</vt:lpstr>
      <vt:lpstr>Слайд 21</vt:lpstr>
      <vt:lpstr>Слайд 22</vt:lpstr>
      <vt:lpstr>Complicații </vt:lpstr>
      <vt:lpstr>Bibliografie</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Evelina M</dc:creator>
  <cp:lastModifiedBy>galina.buta@outlook.com</cp:lastModifiedBy>
  <cp:revision>31</cp:revision>
  <dcterms:created xsi:type="dcterms:W3CDTF">2020-12-23T19:48:00Z</dcterms:created>
  <dcterms:modified xsi:type="dcterms:W3CDTF">2021-11-02T20:52:31Z</dcterms:modified>
</cp:coreProperties>
</file>