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3" r:id="rId7"/>
    <p:sldId id="261" r:id="rId8"/>
    <p:sldId id="284" r:id="rId9"/>
    <p:sldId id="262" r:id="rId10"/>
    <p:sldId id="285" r:id="rId11"/>
    <p:sldId id="263" r:id="rId12"/>
    <p:sldId id="286" r:id="rId13"/>
    <p:sldId id="264" r:id="rId14"/>
    <p:sldId id="265" r:id="rId15"/>
    <p:sldId id="292" r:id="rId16"/>
    <p:sldId id="293" r:id="rId17"/>
    <p:sldId id="298" r:id="rId18"/>
    <p:sldId id="266" r:id="rId19"/>
    <p:sldId id="267" r:id="rId20"/>
    <p:sldId id="268" r:id="rId21"/>
    <p:sldId id="269" r:id="rId22"/>
    <p:sldId id="270" r:id="rId23"/>
    <p:sldId id="288" r:id="rId24"/>
    <p:sldId id="271" r:id="rId25"/>
    <p:sldId id="272" r:id="rId26"/>
    <p:sldId id="273" r:id="rId27"/>
    <p:sldId id="274" r:id="rId28"/>
    <p:sldId id="275" r:id="rId29"/>
    <p:sldId id="277" r:id="rId30"/>
    <p:sldId id="278" r:id="rId31"/>
    <p:sldId id="296" r:id="rId32"/>
    <p:sldId id="297" r:id="rId33"/>
    <p:sldId id="295" r:id="rId34"/>
    <p:sldId id="276" r:id="rId35"/>
    <p:sldId id="289" r:id="rId36"/>
    <p:sldId id="279" r:id="rId37"/>
    <p:sldId id="290" r:id="rId38"/>
    <p:sldId id="280" r:id="rId39"/>
    <p:sldId id="281" r:id="rId40"/>
    <p:sldId id="282" r:id="rId41"/>
    <p:sldId id="294"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73CE93-3917-4E6B-8BC7-12D2822FAF87}"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39DD5F-D2CD-43B7-BF8D-C45E3A2F0D2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3CE93-3917-4E6B-8BC7-12D2822FAF87}" type="datetimeFigureOut">
              <a:rPr lang="ru-RU" smtClean="0"/>
              <a:pPr/>
              <a:t>02.11.2021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9DD5F-D2CD-43B7-BF8D-C45E3A2F0D29}"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doc.ro/diabet"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sfatulmedicului.ro/Infectii-cu-streptococi--stafilococi-si-alte-bacterii/septicemia_638"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31640" y="548680"/>
            <a:ext cx="7052320" cy="1254001"/>
          </a:xfrm>
        </p:spPr>
        <p:txBody>
          <a:bodyPr/>
          <a:lstStyle/>
          <a:p>
            <a:r>
              <a:rPr lang="en-US" sz="3200" b="1" dirty="0" smtClean="0"/>
              <a:t>ARSURI , </a:t>
            </a:r>
            <a:r>
              <a:rPr lang="en-US" sz="3200" b="1" dirty="0"/>
              <a:t>DEGERĂTURI,</a:t>
            </a:r>
            <a:r>
              <a:rPr lang="ro-RO" sz="3200" b="1" dirty="0"/>
              <a:t> NECROZE, </a:t>
            </a:r>
            <a:r>
              <a:rPr lang="ro-RO" sz="3200" b="1" dirty="0" smtClean="0"/>
              <a:t>GANGRENE</a:t>
            </a:r>
            <a:r>
              <a:rPr lang="en-US" sz="3200" b="1" dirty="0" smtClean="0"/>
              <a:t> , DIABETUL</a:t>
            </a:r>
            <a:endParaRPr lang="ru-RU" sz="3200" dirty="0"/>
          </a:p>
        </p:txBody>
      </p:sp>
      <p:pic>
        <p:nvPicPr>
          <p:cNvPr id="4" name="Picture 4" descr="C:\Users\user\Videos\Desktop\images.png"/>
          <p:cNvPicPr>
            <a:picLocks noChangeAspect="1" noChangeArrowheads="1"/>
          </p:cNvPicPr>
          <p:nvPr/>
        </p:nvPicPr>
        <p:blipFill>
          <a:blip r:embed="rId2" cstate="print"/>
          <a:srcRect/>
          <a:stretch>
            <a:fillRect/>
          </a:stretch>
        </p:blipFill>
        <p:spPr bwMode="auto">
          <a:xfrm>
            <a:off x="1619672" y="2132856"/>
            <a:ext cx="6060361" cy="376380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Videos\Desktop\images.jpg"/>
          <p:cNvPicPr>
            <a:picLocks noChangeAspect="1" noChangeArrowheads="1"/>
          </p:cNvPicPr>
          <p:nvPr/>
        </p:nvPicPr>
        <p:blipFill>
          <a:blip r:embed="rId2" cstate="print"/>
          <a:srcRect/>
          <a:stretch>
            <a:fillRect/>
          </a:stretch>
        </p:blipFill>
        <p:spPr bwMode="auto">
          <a:xfrm>
            <a:off x="884510" y="1124744"/>
            <a:ext cx="7185478" cy="504056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04448" cy="6381328"/>
          </a:xfrm>
        </p:spPr>
        <p:txBody>
          <a:bodyPr>
            <a:noAutofit/>
          </a:bodyPr>
          <a:lstStyle/>
          <a:p>
            <a:pPr algn="l"/>
            <a:r>
              <a:rPr lang="en-US" sz="2400" b="1" dirty="0"/>
              <a:t> </a:t>
            </a:r>
            <a:r>
              <a:rPr lang="vi-VN" sz="2400" b="1" dirty="0" smtClean="0"/>
              <a:t>Arsura de gradul III </a:t>
            </a:r>
            <a:r>
              <a:rPr lang="en-US" sz="2400" b="1" dirty="0" smtClean="0"/>
              <a:t>:</a:t>
            </a:r>
            <a:r>
              <a:rPr lang="vi-VN" sz="2400" dirty="0" smtClean="0"/>
              <a:t/>
            </a:r>
            <a:br>
              <a:rPr lang="vi-VN" sz="2400" dirty="0" smtClean="0"/>
            </a:br>
            <a:r>
              <a:rPr lang="vi-VN" sz="2400" dirty="0" smtClean="0"/>
              <a:t>Degajarea energeticădistruge epidermul în întregime şi în grade variate dermul, fărăînsăsa-l depăşeasca. Pot fi întâlnite douătipuri de leziuni: </a:t>
            </a:r>
            <a:br>
              <a:rPr lang="vi-VN" sz="2400" dirty="0" smtClean="0"/>
            </a:br>
            <a:r>
              <a:rPr lang="vi-VN" sz="2400" dirty="0" smtClean="0"/>
              <a:t>C1)Arsura afecteazănumai partea superioarăa dermului (deservităde plexul capilar dermic intermediar): </a:t>
            </a:r>
            <a:br>
              <a:rPr lang="vi-VN" sz="2400" dirty="0" smtClean="0"/>
            </a:br>
            <a:r>
              <a:rPr lang="vi-VN" sz="2400" dirty="0" smtClean="0"/>
              <a:t>-  grosimea tesutului lezat nu este prea mare şi forţa hidraulicăa lichidului de edem îl poate disloca, formand flictena de gradul III: </a:t>
            </a:r>
            <a:br>
              <a:rPr lang="vi-VN" sz="2400" dirty="0" smtClean="0"/>
            </a:br>
            <a:r>
              <a:rPr lang="vi-VN" sz="2400" dirty="0" smtClean="0"/>
              <a:t>¾  cu fundul cruent, cu strat epitelial discontinuu </a:t>
            </a:r>
            <a:br>
              <a:rPr lang="vi-VN" sz="2400" dirty="0" smtClean="0"/>
            </a:br>
            <a:r>
              <a:rPr lang="vi-VN" sz="2400" dirty="0" smtClean="0"/>
              <a:t>¾  continut sero-hemoragic sau franc sanguinolent, datorita lezarii capilarelor din derm; </a:t>
            </a:r>
            <a:br>
              <a:rPr lang="vi-VN" sz="2400" dirty="0" smtClean="0"/>
            </a:br>
            <a:r>
              <a:rPr lang="vi-VN" sz="2400" dirty="0" smtClean="0"/>
              <a:t>¾  dupa excizie : derm discontinuu rosu-brun, cu cheaguri, datorate trombozei vaselor mici dermice </a:t>
            </a:r>
            <a:br>
              <a:rPr lang="vi-VN" sz="2400" dirty="0" smtClean="0"/>
            </a:br>
            <a:r>
              <a:rPr lang="vi-VN" sz="2400" dirty="0" smtClean="0"/>
              <a:t>-  leziuni polimorfe: edem, eritem dureros, flictene hemoragice; </a:t>
            </a:r>
            <a:br>
              <a:rPr lang="vi-VN" sz="2400" dirty="0" smtClean="0"/>
            </a:br>
            <a:r>
              <a:rPr lang="vi-VN" sz="2400" dirty="0" smtClean="0"/>
              <a:t>-  foliculii pilosebacei şi ductele glandelor sudoripare suntdistruse si astfel nu mai exista bariera epiteliala continua; </a:t>
            </a:r>
            <a:br>
              <a:rPr lang="vi-VN" sz="2400" dirty="0" smtClean="0"/>
            </a:br>
            <a:r>
              <a:rPr lang="vi-VN" sz="2400" dirty="0" smtClean="0"/>
              <a:t>-  riscul complicaţiilor septice este foarte mare, migrarea pe cale limfatică, în profunzime, a </a:t>
            </a:r>
            <a:r>
              <a:rPr lang="en-US" sz="2400" dirty="0" smtClean="0"/>
              <a:t> </a:t>
            </a:r>
            <a:r>
              <a:rPr lang="vi-VN" sz="2400" dirty="0" smtClean="0"/>
              <a:t>germenilor fiind mult mai facila.</a:t>
            </a: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Videos\Desktop\images.jpg"/>
          <p:cNvPicPr>
            <a:picLocks noChangeAspect="1" noChangeArrowheads="1"/>
          </p:cNvPicPr>
          <p:nvPr/>
        </p:nvPicPr>
        <p:blipFill>
          <a:blip r:embed="rId2" cstate="print"/>
          <a:srcRect/>
          <a:stretch>
            <a:fillRect/>
          </a:stretch>
        </p:blipFill>
        <p:spPr bwMode="auto">
          <a:xfrm>
            <a:off x="251520" y="188640"/>
            <a:ext cx="5383526" cy="4032448"/>
          </a:xfrm>
          <a:prstGeom prst="rect">
            <a:avLst/>
          </a:prstGeom>
          <a:noFill/>
        </p:spPr>
      </p:pic>
      <p:pic>
        <p:nvPicPr>
          <p:cNvPr id="5124" name="Picture 4" descr="Imagini pentru arsuri"/>
          <p:cNvPicPr>
            <a:picLocks noChangeAspect="1" noChangeArrowheads="1"/>
          </p:cNvPicPr>
          <p:nvPr/>
        </p:nvPicPr>
        <p:blipFill>
          <a:blip r:embed="rId3" cstate="print"/>
          <a:srcRect/>
          <a:stretch>
            <a:fillRect/>
          </a:stretch>
        </p:blipFill>
        <p:spPr bwMode="auto">
          <a:xfrm>
            <a:off x="2555776" y="3861048"/>
            <a:ext cx="6299817" cy="249515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6394722"/>
          </a:xfrm>
        </p:spPr>
        <p:txBody>
          <a:bodyPr>
            <a:normAutofit/>
          </a:bodyPr>
          <a:lstStyle/>
          <a:p>
            <a:pPr algn="l"/>
            <a:r>
              <a:rPr lang="vi-VN" sz="2400" b="1" dirty="0" smtClean="0"/>
              <a:t>Arsura de gradul IV </a:t>
            </a:r>
            <a:r>
              <a:rPr lang="en-US" sz="2400" b="1" dirty="0" smtClean="0"/>
              <a:t>:</a:t>
            </a:r>
            <a:br>
              <a:rPr lang="en-US" sz="2400" b="1" dirty="0" smtClean="0"/>
            </a:br>
            <a:r>
              <a:rPr lang="vi-VN" sz="2400" dirty="0" smtClean="0"/>
              <a:t/>
            </a:r>
            <a:br>
              <a:rPr lang="vi-VN" sz="2400" dirty="0" smtClean="0"/>
            </a:br>
            <a:r>
              <a:rPr lang="vi-VN" sz="2400" dirty="0" smtClean="0"/>
              <a:t>-  afectarea tegumentului in toata grosimea sa (epidermul şi dermul în totalitate) si chiar tesuturile mai profunde (grasimea subcutanata, aponevroze, muschi) ; </a:t>
            </a:r>
            <a:br>
              <a:rPr lang="vi-VN" sz="2400" dirty="0" smtClean="0"/>
            </a:br>
            <a:r>
              <a:rPr lang="vi-VN" sz="2400" dirty="0" smtClean="0"/>
              <a:t>-  toate resursele de epitelizare din plagăsunt distruse, “restitutio ad integrum” fiind </a:t>
            </a:r>
            <a:br>
              <a:rPr lang="vi-VN" sz="2400" dirty="0" smtClean="0"/>
            </a:br>
            <a:r>
              <a:rPr lang="vi-VN" sz="2400" dirty="0" smtClean="0"/>
              <a:t>imposibila; </a:t>
            </a:r>
            <a:br>
              <a:rPr lang="vi-VN" sz="2400" dirty="0" smtClean="0"/>
            </a:br>
            <a:r>
              <a:rPr lang="vi-VN" sz="2400" dirty="0" smtClean="0"/>
              <a:t>-  leziunea caracteristicăeste escara de gradul IV(albăsau bruna). </a:t>
            </a:r>
            <a:br>
              <a:rPr lang="vi-VN" sz="2400" dirty="0" smtClean="0"/>
            </a:br>
            <a:r>
              <a:rPr lang="vi-VN" sz="2400" dirty="0" smtClean="0"/>
              <a:t>¾  escara moale, albă: pe fond de edem intens, care poate antrena tulburări ischemice in regiunile inextensibile dintrefascii, la nivelul extremităţilor; </a:t>
            </a:r>
            <a:br>
              <a:rPr lang="vi-VN" sz="2400" dirty="0" smtClean="0"/>
            </a:br>
            <a:r>
              <a:rPr lang="vi-VN" sz="2400" dirty="0" smtClean="0"/>
              <a:t>¾  escara indurată, brună(brună, roşu închis sau neagră), ca urmare a coagulării </a:t>
            </a:r>
            <a:br>
              <a:rPr lang="vi-VN" sz="2400" dirty="0" smtClean="0"/>
            </a:br>
            <a:r>
              <a:rPr lang="vi-VN" sz="2400" dirty="0" smtClean="0"/>
              <a:t>complete a ţesuturilor (în expunerile prelungite, vor fi afectate progresiv grăsimea din hipoderm şi ţesuturile subiacente - aponevroze, muşchi etc); </a:t>
            </a: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32440" cy="5256584"/>
          </a:xfrm>
        </p:spPr>
        <p:txBody>
          <a:bodyPr>
            <a:normAutofit/>
          </a:bodyPr>
          <a:lstStyle/>
          <a:p>
            <a:r>
              <a:rPr lang="ro-RO" sz="3200" dirty="0" smtClean="0"/>
              <a:t>Tratamentul arsurilor termice :</a:t>
            </a:r>
            <a:r>
              <a:rPr lang="en-US" sz="3200" dirty="0" smtClean="0"/>
              <a:t/>
            </a:r>
            <a:br>
              <a:rPr lang="en-US" sz="3200" dirty="0" smtClean="0"/>
            </a:br>
            <a:r>
              <a:rPr lang="en-US" sz="3200" dirty="0" smtClean="0"/>
              <a:t> 1. </a:t>
            </a:r>
            <a:r>
              <a:rPr lang="en-US" sz="3200" dirty="0" err="1" smtClean="0"/>
              <a:t>Primul</a:t>
            </a:r>
            <a:r>
              <a:rPr lang="en-US" sz="3200" dirty="0" smtClean="0"/>
              <a:t> </a:t>
            </a:r>
            <a:r>
              <a:rPr lang="en-US" sz="3200" dirty="0" err="1" smtClean="0"/>
              <a:t>ajutor</a:t>
            </a:r>
            <a:r>
              <a:rPr lang="en-US" sz="3200" dirty="0" smtClean="0"/>
              <a:t> </a:t>
            </a:r>
            <a:br>
              <a:rPr lang="en-US" sz="3200" dirty="0" smtClean="0"/>
            </a:br>
            <a:r>
              <a:rPr lang="it-IT" sz="3200" dirty="0" smtClean="0"/>
              <a:t> 2. La prezentarea la spital</a:t>
            </a:r>
            <a:endParaRPr lang="ru-RU"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712968" cy="6192688"/>
          </a:xfrm>
        </p:spPr>
        <p:txBody>
          <a:bodyPr>
            <a:noAutofit/>
          </a:bodyPr>
          <a:lstStyle/>
          <a:p>
            <a:pPr fontAlgn="base"/>
            <a:r>
              <a:rPr lang="ro-RO" sz="1800" b="1" dirty="0" smtClean="0"/>
              <a:t>Cum pot fi tratate la domiciliu arsurile minore?</a:t>
            </a:r>
            <a:br>
              <a:rPr lang="ro-RO" sz="1800" b="1" dirty="0" smtClean="0"/>
            </a:br>
            <a:r>
              <a:rPr lang="ro-RO" sz="1800" dirty="0" smtClean="0"/>
              <a:t/>
            </a:r>
            <a:br>
              <a:rPr lang="ro-RO" sz="1800" dirty="0" smtClean="0"/>
            </a:br>
            <a:r>
              <a:rPr lang="ro-RO" sz="1800" dirty="0" smtClean="0"/>
              <a:t>1. Primul pas pentru tratarea unei arsuri minore este ca zona arsa sa fie tinuta sub jetul de apa rece intre 10-15 minute. Daca acest lucru nu este posibil, se va aplica o compresa cu apa rece. Nu se va pune gheata direct pe pielea afectata, intrucat aceasta poate provoca degeraturi si leziuni. </a:t>
            </a:r>
            <a:br>
              <a:rPr lang="ro-RO" sz="1800" dirty="0" smtClean="0"/>
            </a:br>
            <a:r>
              <a:rPr lang="ro-RO" sz="1800" dirty="0" smtClean="0"/>
              <a:t/>
            </a:r>
            <a:br>
              <a:rPr lang="ro-RO" sz="1800" dirty="0" smtClean="0"/>
            </a:br>
            <a:r>
              <a:rPr lang="ro-RO" sz="1800" dirty="0" smtClean="0"/>
              <a:t>2. Nu se va aplica unt pe arsuri. Untul va capta caldura de sub tesuturile deteriorare si efectele sale vor agrava situatia si va creste riscul dezvoltarii unor infectii. </a:t>
            </a:r>
            <a:br>
              <a:rPr lang="ro-RO" sz="1800" dirty="0" smtClean="0"/>
            </a:br>
            <a:r>
              <a:rPr lang="ro-RO" sz="1800" dirty="0" smtClean="0"/>
              <a:t/>
            </a:r>
            <a:br>
              <a:rPr lang="ro-RO" sz="1800" dirty="0" smtClean="0"/>
            </a:br>
            <a:r>
              <a:rPr lang="ro-RO" sz="1800" dirty="0" smtClean="0"/>
              <a:t>3. Dupa ce zona s-a racit ca urmare a mentinerii in apa rece, se va aplica o crema speciala pe arsura. Lotiunea va calma disconfortul si va preveni uscarea pielii. </a:t>
            </a:r>
            <a:br>
              <a:rPr lang="ro-RO" sz="1800" dirty="0" smtClean="0"/>
            </a:br>
            <a:r>
              <a:rPr lang="ro-RO" sz="1800" dirty="0" smtClean="0"/>
              <a:t/>
            </a:r>
            <a:br>
              <a:rPr lang="ro-RO" sz="1800" dirty="0" smtClean="0"/>
            </a:br>
            <a:r>
              <a:rPr lang="ro-RO" sz="1800" dirty="0" smtClean="0"/>
              <a:t>4. Dupa ce pielea arsa va fi hidratata, va fi acoperita cu un bandaj de tifon steril. Important este sa nu se preseze prea tare rana. </a:t>
            </a:r>
            <a:br>
              <a:rPr lang="ro-RO" sz="1800" dirty="0" smtClean="0"/>
            </a:br>
            <a:r>
              <a:rPr lang="ro-RO" sz="1800" dirty="0" smtClean="0"/>
              <a:t/>
            </a:r>
            <a:br>
              <a:rPr lang="ro-RO" sz="1800" dirty="0" smtClean="0"/>
            </a:br>
            <a:r>
              <a:rPr lang="ro-RO" sz="1800" dirty="0" smtClean="0"/>
              <a:t>5. In zona arsurii vor aparea vezicule umplute cu lichid, ce au rolul de a preveni aparitia infectiei si care se vor vindeca de la sine. Daca totusi veziculele se rup, pielea se va spala cu apa si sapun, se va usca si apoi se va aplica un unguent cu antibiotic peste care se va infasura un bandaj din tifon steril. </a:t>
            </a:r>
            <a:br>
              <a:rPr lang="ro-RO" sz="1800" dirty="0" smtClean="0"/>
            </a:br>
            <a:r>
              <a:rPr lang="ro-RO" sz="1800" dirty="0" smtClean="0"/>
              <a:t/>
            </a:r>
            <a:br>
              <a:rPr lang="ro-RO" sz="1800" dirty="0" smtClean="0"/>
            </a:br>
            <a:r>
              <a:rPr lang="ro-RO" sz="1800" dirty="0" smtClean="0"/>
              <a:t>6. Daca este necesar, se vor utiliza acetaminofen sau alte calmante atunci cand durerea este accentuata.</a:t>
            </a:r>
            <a:endParaRPr lang="ro-RO"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394722"/>
          </a:xfrm>
        </p:spPr>
        <p:txBody>
          <a:bodyPr>
            <a:noAutofit/>
          </a:bodyPr>
          <a:lstStyle/>
          <a:p>
            <a:pPr fontAlgn="base"/>
            <a:r>
              <a:rPr lang="ro-RO" sz="2400" b="1" dirty="0" smtClean="0"/>
              <a:t>Tratarea arsurilor majore</a:t>
            </a:r>
            <a:r>
              <a:rPr lang="en-US" sz="2400" b="1" dirty="0" smtClean="0"/>
              <a:t/>
            </a:r>
            <a:br>
              <a:rPr lang="en-US" sz="2400" b="1" dirty="0" smtClean="0"/>
            </a:br>
            <a:r>
              <a:rPr lang="ro-RO" sz="2400" dirty="0" smtClean="0"/>
              <a:t/>
            </a:r>
            <a:br>
              <a:rPr lang="ro-RO" sz="2400" dirty="0" smtClean="0"/>
            </a:br>
            <a:r>
              <a:rPr lang="ro-RO" sz="2400" dirty="0" smtClean="0"/>
              <a:t>1. Pentru tratamentul arsurilor majore, se va solicita asistenta medicala cat mai curand posibil. </a:t>
            </a:r>
            <a:br>
              <a:rPr lang="ro-RO" sz="2400" dirty="0" smtClean="0"/>
            </a:br>
            <a:r>
              <a:rPr lang="ro-RO" sz="2400" dirty="0" smtClean="0"/>
              <a:t/>
            </a:r>
            <a:br>
              <a:rPr lang="ro-RO" sz="2400" dirty="0" smtClean="0"/>
            </a:br>
            <a:r>
              <a:rPr lang="ro-RO" sz="2400" dirty="0" smtClean="0"/>
              <a:t>2. Cauza accidentului trebuie eliminata, dar nu trebuie sa se scoata hainele arse care s-au lipit de piele. </a:t>
            </a:r>
            <a:br>
              <a:rPr lang="ro-RO" sz="2400" dirty="0" smtClean="0"/>
            </a:br>
            <a:r>
              <a:rPr lang="ro-RO" sz="2400" dirty="0" smtClean="0"/>
              <a:t/>
            </a:r>
            <a:br>
              <a:rPr lang="ro-RO" sz="2400" dirty="0" smtClean="0"/>
            </a:br>
            <a:r>
              <a:rPr lang="ro-RO" sz="2400" dirty="0" smtClean="0"/>
              <a:t>3. Pana cand se va primi tratamentul medical de urgenta se va acoperi zona arsa cu un bandaj uscat, steril sau cu o carpa curata. Se poate utiliza un cearceaf de pat din bumbac pentru suprafetele mai mari. Nu se vor folosi paturi sau prosoape intrucat ambele au tendinta de a se lipi de arsuri. </a:t>
            </a:r>
            <a:br>
              <a:rPr lang="ro-RO" sz="2400" dirty="0" smtClean="0"/>
            </a:br>
            <a:r>
              <a:rPr lang="ro-RO" sz="2400" dirty="0" smtClean="0"/>
              <a:t/>
            </a:r>
            <a:br>
              <a:rPr lang="ro-RO" sz="2400" dirty="0" smtClean="0"/>
            </a:br>
            <a:r>
              <a:rPr lang="ro-RO" sz="2400" dirty="0" smtClean="0"/>
              <a:t>4. Nu se vor aplica unguente si nici nu se va incerca sa se rupa veziculele.</a:t>
            </a:r>
            <a:br>
              <a:rPr lang="ro-RO" sz="2400" dirty="0" smtClean="0"/>
            </a:br>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C:\Users\user\Videos\Desktop\Arsuri.jpg"/>
          <p:cNvPicPr>
            <a:picLocks noChangeAspect="1" noChangeArrowheads="1"/>
          </p:cNvPicPr>
          <p:nvPr/>
        </p:nvPicPr>
        <p:blipFill>
          <a:blip r:embed="rId2" cstate="print"/>
          <a:srcRect/>
          <a:stretch>
            <a:fillRect/>
          </a:stretch>
        </p:blipFill>
        <p:spPr bwMode="auto">
          <a:xfrm>
            <a:off x="323528" y="548680"/>
            <a:ext cx="8422218" cy="494678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4968552" cy="4608512"/>
          </a:xfrm>
        </p:spPr>
        <p:txBody>
          <a:bodyPr/>
          <a:lstStyle/>
          <a:p>
            <a:r>
              <a:rPr lang="ro-RO" dirty="0" smtClean="0"/>
              <a:t>DEGERATURILE</a:t>
            </a:r>
            <a:r>
              <a:rPr lang="en-US" dirty="0" smtClean="0"/>
              <a:t> :</a:t>
            </a:r>
            <a:endParaRPr lang="ru-RU" dirty="0"/>
          </a:p>
        </p:txBody>
      </p:sp>
      <p:pic>
        <p:nvPicPr>
          <p:cNvPr id="1026" name="Picture 2" descr="C:\Users\user\Videos\Desktop\download.jpg"/>
          <p:cNvPicPr>
            <a:picLocks noChangeAspect="1" noChangeArrowheads="1"/>
          </p:cNvPicPr>
          <p:nvPr/>
        </p:nvPicPr>
        <p:blipFill>
          <a:blip r:embed="rId2" cstate="print"/>
          <a:srcRect/>
          <a:stretch>
            <a:fillRect/>
          </a:stretch>
        </p:blipFill>
        <p:spPr bwMode="auto">
          <a:xfrm>
            <a:off x="4427984" y="3356992"/>
            <a:ext cx="4212468" cy="2592288"/>
          </a:xfrm>
          <a:prstGeom prst="rect">
            <a:avLst/>
          </a:prstGeom>
          <a:noFill/>
        </p:spPr>
      </p:pic>
      <p:pic>
        <p:nvPicPr>
          <p:cNvPr id="1027" name="Picture 3" descr="C:\Users\user\Videos\Desktop\download.jpg"/>
          <p:cNvPicPr>
            <a:picLocks noChangeAspect="1" noChangeArrowheads="1"/>
          </p:cNvPicPr>
          <p:nvPr/>
        </p:nvPicPr>
        <p:blipFill>
          <a:blip r:embed="rId3" cstate="print"/>
          <a:srcRect/>
          <a:stretch>
            <a:fillRect/>
          </a:stretch>
        </p:blipFill>
        <p:spPr bwMode="auto">
          <a:xfrm>
            <a:off x="5076056" y="836712"/>
            <a:ext cx="3781747" cy="251658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5962674"/>
          </a:xfrm>
        </p:spPr>
        <p:txBody>
          <a:bodyPr>
            <a:normAutofit/>
          </a:bodyPr>
          <a:lstStyle/>
          <a:p>
            <a:r>
              <a:rPr lang="en-US" sz="3200" dirty="0" smtClean="0"/>
              <a:t>Def.- </a:t>
            </a:r>
            <a:r>
              <a:rPr lang="ro-RO" sz="3200" dirty="0" smtClean="0"/>
              <a:t>Reprezinta modificarile morfo-functionale evolutive locale produse prin frig la nivelul zonelor </a:t>
            </a:r>
            <a:br>
              <a:rPr lang="ro-RO" sz="3200" dirty="0" smtClean="0"/>
            </a:br>
            <a:r>
              <a:rPr lang="ro-RO" sz="3200" dirty="0" smtClean="0"/>
              <a:t>expuse si extremitatilor: picior, mana, fata, nas, ureche.</a:t>
            </a:r>
            <a:endParaRPr lang="ru-RU"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106690"/>
          </a:xfrm>
        </p:spPr>
        <p:txBody>
          <a:bodyPr>
            <a:normAutofit/>
          </a:bodyPr>
          <a:lstStyle/>
          <a:p>
            <a:pPr algn="l"/>
            <a:r>
              <a:rPr lang="en-US" sz="3200" dirty="0"/>
              <a:t>d</a:t>
            </a:r>
            <a:r>
              <a:rPr lang="en-US" sz="3200" dirty="0" smtClean="0"/>
              <a:t>ef.- </a:t>
            </a:r>
            <a:r>
              <a:rPr lang="vi-VN" sz="3200" b="1" dirty="0" smtClean="0"/>
              <a:t>Arsura </a:t>
            </a:r>
            <a:r>
              <a:rPr lang="vi-VN" sz="3200" dirty="0" smtClean="0"/>
              <a:t>este o afectiune chirurgicala complexa, atit locala cit si generala, produsa de diferiti agenti vulneranti : </a:t>
            </a:r>
            <a:r>
              <a:rPr lang="en-US" sz="3200" dirty="0" smtClean="0"/>
              <a:t/>
            </a:r>
            <a:br>
              <a:rPr lang="en-US" sz="3200" dirty="0" smtClean="0"/>
            </a:br>
            <a:r>
              <a:rPr lang="vi-VN" sz="3200" dirty="0" smtClean="0"/>
              <a:t>termici, </a:t>
            </a:r>
            <a:r>
              <a:rPr lang="en-US" sz="3200" dirty="0" smtClean="0"/>
              <a:t/>
            </a:r>
            <a:br>
              <a:rPr lang="en-US" sz="3200" dirty="0" smtClean="0"/>
            </a:br>
            <a:r>
              <a:rPr lang="vi-VN" sz="3200" dirty="0" smtClean="0"/>
              <a:t>chimici, </a:t>
            </a:r>
            <a:r>
              <a:rPr lang="en-US" sz="3200" dirty="0" smtClean="0"/>
              <a:t/>
            </a:r>
            <a:br>
              <a:rPr lang="en-US" sz="3200" dirty="0" smtClean="0"/>
            </a:br>
            <a:r>
              <a:rPr lang="vi-VN" sz="3200" dirty="0" smtClean="0"/>
              <a:t>electrici si radici.</a:t>
            </a:r>
            <a:r>
              <a:rPr lang="en-US" sz="3200" dirty="0" smtClean="0"/>
              <a:t/>
            </a:r>
            <a:br>
              <a:rPr lang="en-US" sz="3200" dirty="0" smtClean="0"/>
            </a:br>
            <a:r>
              <a:rPr lang="vi-VN" sz="3200" dirty="0" smtClean="0"/>
              <a:t>Arsura necesita un tratament precoce si eficient, </a:t>
            </a:r>
            <a:br>
              <a:rPr lang="vi-VN" sz="3200" dirty="0" smtClean="0"/>
            </a:br>
            <a:r>
              <a:rPr lang="vi-VN" sz="3200" dirty="0" smtClean="0"/>
              <a:t>putind lăsa sechele funcţionale şi estetice, uneori cu stigmate organice, ce trebuie prevenite si a caror rezolvare e dificilă. </a:t>
            </a:r>
            <a:endParaRPr lang="ru-RU"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322714"/>
          </a:xfrm>
        </p:spPr>
        <p:txBody>
          <a:bodyPr>
            <a:normAutofit/>
          </a:bodyPr>
          <a:lstStyle/>
          <a:p>
            <a:pPr algn="l"/>
            <a:r>
              <a:rPr lang="en-US" sz="2000" b="1" dirty="0" smtClean="0"/>
              <a:t>                                                            </a:t>
            </a:r>
            <a:r>
              <a:rPr lang="en-US" sz="2000" b="1" dirty="0" err="1" smtClean="0"/>
              <a:t>Factorii</a:t>
            </a:r>
            <a:r>
              <a:rPr lang="en-US" sz="2000" b="1" dirty="0" smtClean="0"/>
              <a:t> :</a:t>
            </a:r>
            <a:r>
              <a:rPr lang="en-US" sz="2000" dirty="0" smtClean="0"/>
              <a:t/>
            </a:r>
            <a:br>
              <a:rPr lang="en-US" sz="2000" dirty="0" smtClean="0"/>
            </a:br>
            <a:r>
              <a:rPr lang="en-US" sz="2000" u="sng" dirty="0" smtClean="0"/>
              <a:t> </a:t>
            </a:r>
            <a:r>
              <a:rPr lang="en-US" sz="2000" u="sng" dirty="0" err="1" smtClean="0"/>
              <a:t>factori</a:t>
            </a:r>
            <a:r>
              <a:rPr lang="en-US" sz="2000" u="sng" dirty="0" smtClean="0"/>
              <a:t> </a:t>
            </a:r>
            <a:r>
              <a:rPr lang="en-US" sz="2000" u="sng" dirty="0" err="1" smtClean="0"/>
              <a:t>intrinseci</a:t>
            </a:r>
            <a:r>
              <a:rPr lang="en-US" sz="2000" u="sng" dirty="0" smtClean="0"/>
              <a:t> (</a:t>
            </a:r>
            <a:r>
              <a:rPr lang="en-US" sz="2000" u="sng" dirty="0" err="1" smtClean="0"/>
              <a:t>biologici</a:t>
            </a:r>
            <a:r>
              <a:rPr lang="en-US" sz="2000" u="sng" dirty="0" smtClean="0"/>
              <a:t>): </a:t>
            </a:r>
            <a:r>
              <a:rPr lang="en-US" sz="2000" dirty="0" smtClean="0"/>
              <a:t/>
            </a:r>
            <a:br>
              <a:rPr lang="en-US" sz="2000" dirty="0" smtClean="0"/>
            </a:br>
            <a:r>
              <a:rPr lang="en-US" sz="2000" dirty="0" smtClean="0"/>
              <a:t>¾  </a:t>
            </a:r>
            <a:r>
              <a:rPr lang="en-US" sz="2000" dirty="0" err="1" smtClean="0"/>
              <a:t>varsta</a:t>
            </a:r>
            <a:r>
              <a:rPr lang="en-US" sz="2000" dirty="0" smtClean="0"/>
              <a:t>: </a:t>
            </a:r>
            <a:r>
              <a:rPr lang="en-US" sz="2000" dirty="0" err="1" smtClean="0"/>
              <a:t>susceptibilitate</a:t>
            </a:r>
            <a:r>
              <a:rPr lang="en-US" sz="2000" dirty="0" smtClean="0"/>
              <a:t> </a:t>
            </a:r>
            <a:r>
              <a:rPr lang="en-US" sz="2000" dirty="0" err="1" smtClean="0"/>
              <a:t>crescuta</a:t>
            </a:r>
            <a:r>
              <a:rPr lang="en-US" sz="2000" dirty="0" smtClean="0"/>
              <a:t> la </a:t>
            </a:r>
            <a:r>
              <a:rPr lang="en-US" sz="2000" dirty="0" err="1" smtClean="0"/>
              <a:t>varstele</a:t>
            </a:r>
            <a:r>
              <a:rPr lang="en-US" sz="2000" dirty="0" smtClean="0"/>
              <a:t> extreme (</a:t>
            </a:r>
            <a:r>
              <a:rPr lang="en-US" sz="2000" dirty="0" err="1" smtClean="0"/>
              <a:t>copii</a:t>
            </a:r>
            <a:r>
              <a:rPr lang="en-US" sz="2000" dirty="0" smtClean="0"/>
              <a:t>, </a:t>
            </a:r>
            <a:r>
              <a:rPr lang="en-US" sz="2000" dirty="0" err="1" smtClean="0"/>
              <a:t>batrani</a:t>
            </a:r>
            <a:r>
              <a:rPr lang="en-US" sz="2000" dirty="0" smtClean="0"/>
              <a:t>); </a:t>
            </a:r>
            <a:br>
              <a:rPr lang="en-US" sz="2000" dirty="0" smtClean="0"/>
            </a:br>
            <a:r>
              <a:rPr lang="en-US" sz="2000" dirty="0" smtClean="0"/>
              <a:t>¾  rasa </a:t>
            </a:r>
            <a:r>
              <a:rPr lang="en-US" sz="2000" dirty="0" err="1" smtClean="0"/>
              <a:t>neagra</a:t>
            </a:r>
            <a:r>
              <a:rPr lang="en-US" sz="2000" dirty="0" smtClean="0"/>
              <a:t> ; </a:t>
            </a:r>
            <a:br>
              <a:rPr lang="en-US" sz="2000" dirty="0" smtClean="0"/>
            </a:br>
            <a:r>
              <a:rPr lang="en-US" sz="2000" dirty="0" smtClean="0"/>
              <a:t>¾  </a:t>
            </a:r>
            <a:r>
              <a:rPr lang="en-US" sz="2000" dirty="0" err="1" smtClean="0"/>
              <a:t>antrenamentul</a:t>
            </a:r>
            <a:r>
              <a:rPr lang="en-US" sz="2000" dirty="0" smtClean="0"/>
              <a:t> individual (</a:t>
            </a:r>
            <a:r>
              <a:rPr lang="en-US" sz="2000" dirty="0" err="1" smtClean="0"/>
              <a:t>rezistenta</a:t>
            </a:r>
            <a:r>
              <a:rPr lang="en-US" sz="2000" dirty="0" smtClean="0"/>
              <a:t> </a:t>
            </a:r>
            <a:r>
              <a:rPr lang="en-US" sz="2000" dirty="0" err="1" smtClean="0"/>
              <a:t>crescuta</a:t>
            </a:r>
            <a:r>
              <a:rPr lang="en-US" sz="2000" dirty="0" smtClean="0"/>
              <a:t> la </a:t>
            </a:r>
            <a:r>
              <a:rPr lang="en-US" sz="2000" dirty="0" err="1" smtClean="0"/>
              <a:t>alpinisti</a:t>
            </a:r>
            <a:r>
              <a:rPr lang="en-US" sz="2000" dirty="0" smtClean="0"/>
              <a:t>, </a:t>
            </a:r>
            <a:r>
              <a:rPr lang="en-US" sz="2000" dirty="0" err="1" smtClean="0"/>
              <a:t>schiori</a:t>
            </a:r>
            <a:r>
              <a:rPr lang="en-US" sz="2000" dirty="0" smtClean="0"/>
              <a:t>); </a:t>
            </a:r>
            <a:br>
              <a:rPr lang="en-US" sz="2000" dirty="0" smtClean="0"/>
            </a:br>
            <a:r>
              <a:rPr lang="en-US" sz="2000" dirty="0" smtClean="0"/>
              <a:t>¾  </a:t>
            </a:r>
            <a:r>
              <a:rPr lang="en-US" sz="2000" dirty="0" err="1" smtClean="0"/>
              <a:t>tarele</a:t>
            </a:r>
            <a:r>
              <a:rPr lang="en-US" sz="2000" dirty="0" smtClean="0"/>
              <a:t> </a:t>
            </a:r>
            <a:r>
              <a:rPr lang="en-US" sz="2000" dirty="0" err="1" smtClean="0"/>
              <a:t>organice</a:t>
            </a:r>
            <a:r>
              <a:rPr lang="en-US" sz="2000" dirty="0" smtClean="0"/>
              <a:t> </a:t>
            </a:r>
            <a:r>
              <a:rPr lang="en-US" sz="2000" dirty="0" err="1" smtClean="0"/>
              <a:t>asociate</a:t>
            </a:r>
            <a:r>
              <a:rPr lang="en-US" sz="2000" dirty="0" smtClean="0"/>
              <a:t>: </a:t>
            </a:r>
            <a:r>
              <a:rPr lang="en-US" sz="2000" dirty="0" err="1" smtClean="0"/>
              <a:t>afectiuni</a:t>
            </a:r>
            <a:r>
              <a:rPr lang="en-US" sz="2000" dirty="0" smtClean="0"/>
              <a:t> cardio-</a:t>
            </a:r>
            <a:r>
              <a:rPr lang="en-US" sz="2000" dirty="0" err="1" smtClean="0"/>
              <a:t>vasculare</a:t>
            </a:r>
            <a:r>
              <a:rPr lang="en-US" sz="2000" dirty="0" smtClean="0"/>
              <a:t>, </a:t>
            </a:r>
            <a:r>
              <a:rPr lang="en-US" sz="2000" dirty="0" err="1" smtClean="0"/>
              <a:t>boli</a:t>
            </a:r>
            <a:r>
              <a:rPr lang="en-US" sz="2000" dirty="0" smtClean="0"/>
              <a:t> </a:t>
            </a:r>
            <a:r>
              <a:rPr lang="en-US" sz="2000" dirty="0" err="1" smtClean="0"/>
              <a:t>vasculare</a:t>
            </a:r>
            <a:r>
              <a:rPr lang="en-US" sz="2000" dirty="0" smtClean="0"/>
              <a:t> </a:t>
            </a:r>
            <a:r>
              <a:rPr lang="en-US" sz="2000" dirty="0" err="1" smtClean="0"/>
              <a:t>periferice</a:t>
            </a:r>
            <a:r>
              <a:rPr lang="en-US" sz="2000" dirty="0" smtClean="0"/>
              <a:t>, </a:t>
            </a:r>
            <a:br>
              <a:rPr lang="en-US" sz="2000" dirty="0" smtClean="0"/>
            </a:br>
            <a:r>
              <a:rPr lang="en-US" sz="2000" dirty="0" err="1" smtClean="0"/>
              <a:t>sindroame</a:t>
            </a:r>
            <a:r>
              <a:rPr lang="en-US" sz="2000" dirty="0" smtClean="0"/>
              <a:t> </a:t>
            </a:r>
            <a:r>
              <a:rPr lang="en-US" sz="2000" dirty="0" err="1" smtClean="0"/>
              <a:t>posttrombotice</a:t>
            </a:r>
            <a:r>
              <a:rPr lang="en-US" sz="2000" dirty="0" smtClean="0"/>
              <a:t>, </a:t>
            </a:r>
            <a:r>
              <a:rPr lang="en-US" sz="2000" dirty="0" err="1" smtClean="0"/>
              <a:t>denutritia</a:t>
            </a:r>
            <a:r>
              <a:rPr lang="en-US" sz="2000" dirty="0" smtClean="0"/>
              <a:t>, </a:t>
            </a:r>
            <a:r>
              <a:rPr lang="en-US" sz="2000" dirty="0" err="1" smtClean="0"/>
              <a:t>alcoolismul</a:t>
            </a:r>
            <a:r>
              <a:rPr lang="en-US" sz="2000" dirty="0" smtClean="0"/>
              <a:t>, </a:t>
            </a:r>
            <a:r>
              <a:rPr lang="en-US" sz="2000" dirty="0" err="1" smtClean="0"/>
              <a:t>fumatul</a:t>
            </a:r>
            <a:r>
              <a:rPr lang="en-US" sz="2000" dirty="0" smtClean="0"/>
              <a:t> ; </a:t>
            </a:r>
            <a:br>
              <a:rPr lang="en-US" sz="2000" dirty="0" smtClean="0"/>
            </a:br>
            <a:r>
              <a:rPr lang="en-US" sz="2000" dirty="0" smtClean="0"/>
              <a:t>¾  </a:t>
            </a:r>
            <a:r>
              <a:rPr lang="en-US" sz="2000" dirty="0" err="1" smtClean="0"/>
              <a:t>starea</a:t>
            </a:r>
            <a:r>
              <a:rPr lang="en-US" sz="2000" dirty="0" smtClean="0"/>
              <a:t> </a:t>
            </a:r>
            <a:r>
              <a:rPr lang="en-US" sz="2000" dirty="0" err="1" smtClean="0"/>
              <a:t>psihica</a:t>
            </a:r>
            <a:r>
              <a:rPr lang="en-US" sz="2000" dirty="0" smtClean="0"/>
              <a:t>: stress, </a:t>
            </a:r>
            <a:r>
              <a:rPr lang="en-US" sz="2000" dirty="0" err="1" smtClean="0"/>
              <a:t>surmenaj</a:t>
            </a:r>
            <a:r>
              <a:rPr lang="en-US" sz="2000" dirty="0" smtClean="0"/>
              <a:t>, </a:t>
            </a:r>
            <a:r>
              <a:rPr lang="en-US" sz="2000" dirty="0" err="1" smtClean="0"/>
              <a:t>oboseala</a:t>
            </a:r>
            <a:r>
              <a:rPr lang="en-US" sz="2000" dirty="0" smtClean="0"/>
              <a:t>, </a:t>
            </a:r>
            <a:r>
              <a:rPr lang="en-US" sz="2000" dirty="0" err="1" smtClean="0"/>
              <a:t>apatie</a:t>
            </a:r>
            <a:r>
              <a:rPr lang="en-US" sz="2000" dirty="0" smtClean="0"/>
              <a:t> (</a:t>
            </a:r>
            <a:r>
              <a:rPr lang="en-US" sz="2000" dirty="0" err="1" smtClean="0"/>
              <a:t>cresc</a:t>
            </a:r>
            <a:r>
              <a:rPr lang="en-US" sz="2000" dirty="0" smtClean="0"/>
              <a:t> </a:t>
            </a:r>
            <a:r>
              <a:rPr lang="en-US" sz="2000" dirty="0" err="1" smtClean="0"/>
              <a:t>incidenta</a:t>
            </a:r>
            <a:r>
              <a:rPr lang="en-US" sz="2000" dirty="0" smtClean="0"/>
              <a:t> </a:t>
            </a:r>
            <a:r>
              <a:rPr lang="en-US" sz="2000" dirty="0" err="1" smtClean="0"/>
              <a:t>leziunilor</a:t>
            </a:r>
            <a:r>
              <a:rPr lang="en-US" sz="2000" dirty="0" smtClean="0"/>
              <a:t> </a:t>
            </a:r>
            <a:r>
              <a:rPr lang="en-US" sz="2000" dirty="0" err="1" smtClean="0"/>
              <a:t>prin</a:t>
            </a:r>
            <a:r>
              <a:rPr lang="en-US" sz="2000" dirty="0" smtClean="0"/>
              <a:t> frig); </a:t>
            </a:r>
            <a:br>
              <a:rPr lang="en-US" sz="2000" dirty="0" smtClean="0"/>
            </a:br>
            <a:r>
              <a:rPr lang="en-US" sz="2000" dirty="0" smtClean="0"/>
              <a:t>¾  </a:t>
            </a:r>
            <a:r>
              <a:rPr lang="en-US" sz="2000" dirty="0" err="1" smtClean="0"/>
              <a:t>expunerea</a:t>
            </a:r>
            <a:r>
              <a:rPr lang="en-US" sz="2000" dirty="0" smtClean="0"/>
              <a:t> la frig in </a:t>
            </a:r>
            <a:r>
              <a:rPr lang="en-US" sz="2000" dirty="0" err="1" smtClean="0"/>
              <a:t>antecedente</a:t>
            </a:r>
            <a:r>
              <a:rPr lang="en-US" sz="2000" dirty="0" smtClean="0"/>
              <a:t> face ca </a:t>
            </a:r>
            <a:r>
              <a:rPr lang="en-US" sz="2000" dirty="0" err="1" smtClean="0"/>
              <a:t>leziunile</a:t>
            </a:r>
            <a:r>
              <a:rPr lang="en-US" sz="2000" dirty="0" smtClean="0"/>
              <a:t> </a:t>
            </a:r>
            <a:r>
              <a:rPr lang="en-US" sz="2000" dirty="0" err="1" smtClean="0"/>
              <a:t>sa</a:t>
            </a:r>
            <a:r>
              <a:rPr lang="en-US" sz="2000" dirty="0" smtClean="0"/>
              <a:t> se </a:t>
            </a:r>
            <a:r>
              <a:rPr lang="en-US" sz="2000" dirty="0" err="1" smtClean="0"/>
              <a:t>instaleze</a:t>
            </a:r>
            <a:r>
              <a:rPr lang="en-US" sz="2000" dirty="0" smtClean="0"/>
              <a:t> </a:t>
            </a:r>
            <a:r>
              <a:rPr lang="en-US" sz="2000" dirty="0" err="1" smtClean="0"/>
              <a:t>mai</a:t>
            </a:r>
            <a:r>
              <a:rPr lang="en-US" sz="2000" dirty="0" smtClean="0"/>
              <a:t> rapid </a:t>
            </a:r>
            <a:r>
              <a:rPr lang="en-US" sz="2000" dirty="0" err="1" smtClean="0"/>
              <a:t>si</a:t>
            </a:r>
            <a:r>
              <a:rPr lang="en-US" sz="2000" dirty="0" smtClean="0"/>
              <a:t> cu </a:t>
            </a:r>
            <a:r>
              <a:rPr lang="en-US" sz="2000" dirty="0" err="1" smtClean="0"/>
              <a:t>intensitate</a:t>
            </a:r>
            <a:r>
              <a:rPr lang="en-US" sz="2000" dirty="0" smtClean="0"/>
              <a:t> </a:t>
            </a:r>
            <a:r>
              <a:rPr lang="en-US" sz="2000" dirty="0" err="1" smtClean="0"/>
              <a:t>mai</a:t>
            </a:r>
            <a:r>
              <a:rPr lang="en-US" sz="2000" dirty="0" smtClean="0"/>
              <a:t> mare.</a:t>
            </a:r>
            <a:br>
              <a:rPr lang="en-US" sz="2000" dirty="0" smtClean="0"/>
            </a:br>
            <a:r>
              <a:rPr lang="en-US" sz="2000" dirty="0" smtClean="0"/>
              <a:t> </a:t>
            </a:r>
            <a:br>
              <a:rPr lang="en-US" sz="2000" dirty="0" smtClean="0"/>
            </a:br>
            <a:r>
              <a:rPr lang="en-US" sz="2000" u="sng" dirty="0" err="1" smtClean="0"/>
              <a:t>factori</a:t>
            </a:r>
            <a:r>
              <a:rPr lang="en-US" sz="2000" u="sng" dirty="0" smtClean="0"/>
              <a:t> </a:t>
            </a:r>
            <a:r>
              <a:rPr lang="en-US" sz="2000" u="sng" dirty="0" err="1" smtClean="0"/>
              <a:t>extrinseci</a:t>
            </a:r>
            <a:r>
              <a:rPr lang="en-US" sz="2000" u="sng" dirty="0" smtClean="0"/>
              <a:t>: </a:t>
            </a:r>
            <a:r>
              <a:rPr lang="en-US" sz="2000" dirty="0" smtClean="0"/>
              <a:t/>
            </a:r>
            <a:br>
              <a:rPr lang="en-US" sz="2000" dirty="0" smtClean="0"/>
            </a:br>
            <a:r>
              <a:rPr lang="en-US" sz="2000" dirty="0" smtClean="0"/>
              <a:t>¾  </a:t>
            </a:r>
            <a:r>
              <a:rPr lang="en-US" sz="2000" dirty="0" err="1" smtClean="0"/>
              <a:t>imbracamintea</a:t>
            </a:r>
            <a:r>
              <a:rPr lang="en-US" sz="2000" dirty="0" smtClean="0"/>
              <a:t> </a:t>
            </a:r>
            <a:r>
              <a:rPr lang="en-US" sz="2000" dirty="0" err="1" smtClean="0"/>
              <a:t>neadecvata</a:t>
            </a:r>
            <a:r>
              <a:rPr lang="en-US" sz="2000" dirty="0" smtClean="0"/>
              <a:t>, </a:t>
            </a:r>
            <a:r>
              <a:rPr lang="en-US" sz="2000" dirty="0" err="1" smtClean="0"/>
              <a:t>prea</a:t>
            </a:r>
            <a:r>
              <a:rPr lang="en-US" sz="2000" dirty="0" smtClean="0"/>
              <a:t> </a:t>
            </a:r>
            <a:r>
              <a:rPr lang="en-US" sz="2000" dirty="0" err="1" smtClean="0"/>
              <a:t>stramta</a:t>
            </a:r>
            <a:r>
              <a:rPr lang="en-US" sz="2000" dirty="0" smtClean="0"/>
              <a:t> (</a:t>
            </a:r>
            <a:r>
              <a:rPr lang="en-US" sz="2000" dirty="0" err="1" smtClean="0"/>
              <a:t>jeneaza</a:t>
            </a:r>
            <a:r>
              <a:rPr lang="en-US" sz="2000" dirty="0" smtClean="0"/>
              <a:t> </a:t>
            </a:r>
            <a:r>
              <a:rPr lang="en-US" sz="2000" dirty="0" err="1" smtClean="0"/>
              <a:t>circulatia</a:t>
            </a:r>
            <a:r>
              <a:rPr lang="en-US" sz="2000" dirty="0" smtClean="0"/>
              <a:t>), </a:t>
            </a:r>
            <a:r>
              <a:rPr lang="en-US" sz="2000" dirty="0" err="1" smtClean="0"/>
              <a:t>hainele</a:t>
            </a:r>
            <a:r>
              <a:rPr lang="en-US" sz="2000" dirty="0" smtClean="0"/>
              <a:t> </a:t>
            </a:r>
            <a:r>
              <a:rPr lang="en-US" sz="2000" dirty="0" err="1" smtClean="0"/>
              <a:t>umede</a:t>
            </a:r>
            <a:r>
              <a:rPr lang="en-US" sz="2000" dirty="0" smtClean="0"/>
              <a:t>; </a:t>
            </a:r>
            <a:br>
              <a:rPr lang="en-US" sz="2000" dirty="0" smtClean="0"/>
            </a:br>
            <a:r>
              <a:rPr lang="en-US" sz="2000" dirty="0" smtClean="0"/>
              <a:t>¾  </a:t>
            </a:r>
            <a:r>
              <a:rPr lang="en-US" sz="2000" dirty="0" err="1" smtClean="0"/>
              <a:t>conditii</a:t>
            </a:r>
            <a:r>
              <a:rPr lang="en-US" sz="2000" dirty="0" smtClean="0"/>
              <a:t> care </a:t>
            </a:r>
            <a:r>
              <a:rPr lang="en-US" sz="2000" dirty="0" err="1" smtClean="0"/>
              <a:t>ingreuneaza</a:t>
            </a:r>
            <a:r>
              <a:rPr lang="en-US" sz="2000" dirty="0" smtClean="0"/>
              <a:t> </a:t>
            </a:r>
            <a:r>
              <a:rPr lang="en-US" sz="2000" dirty="0" err="1" smtClean="0"/>
              <a:t>circulatia</a:t>
            </a:r>
            <a:r>
              <a:rPr lang="en-US" sz="2000" dirty="0" smtClean="0"/>
              <a:t> </a:t>
            </a:r>
            <a:r>
              <a:rPr lang="en-US" sz="2000" dirty="0" err="1" smtClean="0"/>
              <a:t>locala</a:t>
            </a:r>
            <a:r>
              <a:rPr lang="en-US" sz="2000" dirty="0" smtClean="0"/>
              <a:t>, la </a:t>
            </a:r>
            <a:r>
              <a:rPr lang="en-US" sz="2000" dirty="0" err="1" smtClean="0"/>
              <a:t>nivelul</a:t>
            </a:r>
            <a:r>
              <a:rPr lang="en-US" sz="2000" dirty="0" smtClean="0"/>
              <a:t> </a:t>
            </a:r>
            <a:r>
              <a:rPr lang="en-US" sz="2000" dirty="0" err="1" smtClean="0"/>
              <a:t>extremitatilor</a:t>
            </a:r>
            <a:r>
              <a:rPr lang="en-US" sz="2000" dirty="0" smtClean="0"/>
              <a:t>(</a:t>
            </a:r>
            <a:r>
              <a:rPr lang="en-US" sz="2000" dirty="0" err="1" smtClean="0"/>
              <a:t>ortostatism</a:t>
            </a:r>
            <a:r>
              <a:rPr lang="en-US" sz="2000" dirty="0" smtClean="0"/>
              <a:t> </a:t>
            </a:r>
            <a:br>
              <a:rPr lang="en-US" sz="2000" dirty="0" smtClean="0"/>
            </a:br>
            <a:r>
              <a:rPr lang="en-US" sz="2000" dirty="0" err="1" smtClean="0"/>
              <a:t>prelungit</a:t>
            </a:r>
            <a:r>
              <a:rPr lang="en-US" sz="2000" dirty="0" smtClean="0"/>
              <a:t>, </a:t>
            </a:r>
            <a:r>
              <a:rPr lang="en-US" sz="2000" dirty="0" err="1" smtClean="0"/>
              <a:t>calatorie</a:t>
            </a:r>
            <a:r>
              <a:rPr lang="en-US" sz="2000" dirty="0" smtClean="0"/>
              <a:t> cu </a:t>
            </a:r>
            <a:r>
              <a:rPr lang="en-US" sz="2000" dirty="0" err="1" smtClean="0"/>
              <a:t>gambele</a:t>
            </a:r>
            <a:r>
              <a:rPr lang="en-US" sz="2000" dirty="0" smtClean="0"/>
              <a:t> </a:t>
            </a:r>
            <a:r>
              <a:rPr lang="en-US" sz="2000" dirty="0" err="1" smtClean="0"/>
              <a:t>atarnate</a:t>
            </a:r>
            <a:r>
              <a:rPr lang="en-US" sz="2000" dirty="0" smtClean="0"/>
              <a:t>); </a:t>
            </a:r>
            <a:br>
              <a:rPr lang="en-US" sz="2000" dirty="0" smtClean="0"/>
            </a:br>
            <a:r>
              <a:rPr lang="en-US" sz="2000" dirty="0" smtClean="0"/>
              <a:t>¾  </a:t>
            </a:r>
            <a:r>
              <a:rPr lang="en-US" sz="2000" dirty="0" err="1" smtClean="0"/>
              <a:t>consumul</a:t>
            </a:r>
            <a:r>
              <a:rPr lang="en-US" sz="2000" dirty="0" smtClean="0"/>
              <a:t> de </a:t>
            </a:r>
            <a:r>
              <a:rPr lang="en-US" sz="2000" dirty="0" err="1" smtClean="0"/>
              <a:t>alcool</a:t>
            </a:r>
            <a:r>
              <a:rPr lang="en-US" sz="2000" dirty="0" smtClean="0"/>
              <a:t>, </a:t>
            </a:r>
            <a:r>
              <a:rPr lang="en-US" sz="2000" dirty="0" err="1" smtClean="0"/>
              <a:t>prin</a:t>
            </a:r>
            <a:r>
              <a:rPr lang="en-US" sz="2000" dirty="0" smtClean="0"/>
              <a:t> </a:t>
            </a:r>
            <a:r>
              <a:rPr lang="en-US" sz="2000" dirty="0" err="1" smtClean="0"/>
              <a:t>vasodilatatia</a:t>
            </a:r>
            <a:r>
              <a:rPr lang="en-US" sz="2000" dirty="0" smtClean="0"/>
              <a:t> </a:t>
            </a:r>
            <a:r>
              <a:rPr lang="en-US" sz="2000" dirty="0" err="1" smtClean="0"/>
              <a:t>periferica</a:t>
            </a:r>
            <a:r>
              <a:rPr lang="en-US" sz="2000" dirty="0" smtClean="0"/>
              <a:t> </a:t>
            </a:r>
            <a:r>
              <a:rPr lang="en-US" sz="2000" dirty="0" err="1" smtClean="0"/>
              <a:t>creste</a:t>
            </a:r>
            <a:r>
              <a:rPr lang="en-US" sz="2000" dirty="0" smtClean="0"/>
              <a:t> </a:t>
            </a:r>
            <a:r>
              <a:rPr lang="en-US" sz="2000" dirty="0" err="1" smtClean="0"/>
              <a:t>pierderea</a:t>
            </a:r>
            <a:r>
              <a:rPr lang="en-US" sz="2000" dirty="0" smtClean="0"/>
              <a:t> de </a:t>
            </a:r>
            <a:r>
              <a:rPr lang="en-US" sz="2000" dirty="0" err="1" smtClean="0"/>
              <a:t>caldura</a:t>
            </a:r>
            <a:r>
              <a:rPr lang="en-US" sz="2000" dirty="0" smtClean="0"/>
              <a:t>, </a:t>
            </a:r>
            <a:r>
              <a:rPr lang="en-US" sz="2000" dirty="0" err="1" smtClean="0"/>
              <a:t>iar</a:t>
            </a:r>
            <a:r>
              <a:rPr lang="en-US" sz="2000" dirty="0" smtClean="0"/>
              <a:t> </a:t>
            </a:r>
            <a:r>
              <a:rPr lang="en-US" sz="2000" dirty="0" err="1" smtClean="0"/>
              <a:t>starea</a:t>
            </a:r>
            <a:r>
              <a:rPr lang="en-US" sz="2000" dirty="0" smtClean="0"/>
              <a:t> de </a:t>
            </a:r>
            <a:r>
              <a:rPr lang="en-US" sz="2000" dirty="0" err="1" smtClean="0"/>
              <a:t>betie</a:t>
            </a:r>
            <a:r>
              <a:rPr lang="en-US" sz="2000" dirty="0" smtClean="0"/>
              <a:t> </a:t>
            </a:r>
            <a:r>
              <a:rPr lang="en-US" sz="2000" dirty="0" err="1" smtClean="0"/>
              <a:t>favorizeaza</a:t>
            </a:r>
            <a:r>
              <a:rPr lang="en-US" sz="2000" dirty="0" smtClean="0"/>
              <a:t> </a:t>
            </a:r>
            <a:r>
              <a:rPr lang="en-US" sz="2000" dirty="0" err="1" smtClean="0"/>
              <a:t>expunerea</a:t>
            </a:r>
            <a:r>
              <a:rPr lang="en-US" sz="2000" dirty="0" smtClean="0"/>
              <a:t> </a:t>
            </a:r>
            <a:r>
              <a:rPr lang="en-US" sz="2000" dirty="0" err="1" smtClean="0"/>
              <a:t>inconstienta</a:t>
            </a:r>
            <a:r>
              <a:rPr lang="en-US" sz="2000" dirty="0" smtClean="0"/>
              <a:t> la frig. </a:t>
            </a:r>
            <a:endParaRPr lang="ru-R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74638"/>
            <a:ext cx="7092280" cy="5674642"/>
          </a:xfrm>
        </p:spPr>
        <p:txBody>
          <a:bodyPr>
            <a:normAutofit/>
          </a:bodyPr>
          <a:lstStyle/>
          <a:p>
            <a:r>
              <a:rPr lang="en-US" sz="3200" dirty="0"/>
              <a:t>D</a:t>
            </a:r>
            <a:r>
              <a:rPr lang="ro-RO" sz="3200" dirty="0" smtClean="0"/>
              <a:t>egeraturile pot fi de 4 grade:</a:t>
            </a:r>
            <a:r>
              <a:rPr lang="en-US" sz="3200" dirty="0"/>
              <a:t/>
            </a:r>
            <a:br>
              <a:rPr lang="en-US" sz="3200" dirty="0"/>
            </a:br>
            <a:r>
              <a:rPr lang="en-US" sz="3200" dirty="0" smtClean="0"/>
              <a:t>* </a:t>
            </a:r>
            <a:r>
              <a:rPr lang="en-US" sz="3200" dirty="0" err="1"/>
              <a:t>D</a:t>
            </a:r>
            <a:r>
              <a:rPr lang="en-US" sz="3200" dirty="0" err="1" smtClean="0"/>
              <a:t>egeraturi</a:t>
            </a:r>
            <a:r>
              <a:rPr lang="en-US" sz="3200" dirty="0" smtClean="0"/>
              <a:t> de grad I</a:t>
            </a:r>
            <a:br>
              <a:rPr lang="en-US" sz="3200" dirty="0" smtClean="0"/>
            </a:br>
            <a:r>
              <a:rPr lang="en-US" sz="3200" dirty="0" smtClean="0"/>
              <a:t>* </a:t>
            </a:r>
            <a:r>
              <a:rPr lang="en-US" sz="3200" dirty="0" err="1" smtClean="0"/>
              <a:t>Degeraturi</a:t>
            </a:r>
            <a:r>
              <a:rPr lang="en-US" sz="3200" dirty="0" smtClean="0"/>
              <a:t> de grad II</a:t>
            </a:r>
            <a:br>
              <a:rPr lang="en-US" sz="3200" dirty="0" smtClean="0"/>
            </a:br>
            <a:r>
              <a:rPr lang="en-US" sz="3200" dirty="0" smtClean="0"/>
              <a:t> * </a:t>
            </a:r>
            <a:r>
              <a:rPr lang="en-US" sz="3200" dirty="0" err="1" smtClean="0"/>
              <a:t>Degeraturi</a:t>
            </a:r>
            <a:r>
              <a:rPr lang="en-US" sz="3200" dirty="0" smtClean="0"/>
              <a:t> de grad III</a:t>
            </a:r>
            <a:br>
              <a:rPr lang="en-US" sz="3200" dirty="0" smtClean="0"/>
            </a:br>
            <a:r>
              <a:rPr lang="en-US" sz="3200" dirty="0" smtClean="0"/>
              <a:t> * </a:t>
            </a:r>
            <a:r>
              <a:rPr lang="en-US" sz="3200" dirty="0" err="1" smtClean="0"/>
              <a:t>Degeraturi</a:t>
            </a:r>
            <a:r>
              <a:rPr lang="en-US" sz="3200" dirty="0" smtClean="0"/>
              <a:t> de grad IV</a:t>
            </a:r>
            <a:endParaRPr lang="ru-RU" sz="3200" dirty="0"/>
          </a:p>
        </p:txBody>
      </p:sp>
      <p:pic>
        <p:nvPicPr>
          <p:cNvPr id="2050" name="Picture 2" descr="C:\Users\user\Videos\Desktop\images.jpg"/>
          <p:cNvPicPr>
            <a:picLocks noChangeAspect="1" noChangeArrowheads="1"/>
          </p:cNvPicPr>
          <p:nvPr/>
        </p:nvPicPr>
        <p:blipFill>
          <a:blip r:embed="rId2" cstate="print"/>
          <a:srcRect/>
          <a:stretch>
            <a:fillRect/>
          </a:stretch>
        </p:blipFill>
        <p:spPr bwMode="auto">
          <a:xfrm>
            <a:off x="467544" y="2852936"/>
            <a:ext cx="2969442" cy="296944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6394722"/>
          </a:xfrm>
        </p:spPr>
        <p:txBody>
          <a:bodyPr>
            <a:normAutofit/>
          </a:bodyPr>
          <a:lstStyle/>
          <a:p>
            <a:pPr algn="l"/>
            <a:r>
              <a:rPr lang="en-US" sz="3200" b="1" dirty="0" err="1" smtClean="0"/>
              <a:t>Degeraturi</a:t>
            </a:r>
            <a:r>
              <a:rPr lang="en-US" sz="3200" b="1" dirty="0" smtClean="0"/>
              <a:t> de grad I :</a:t>
            </a:r>
            <a:r>
              <a:rPr lang="en-US" sz="3200" dirty="0" smtClean="0"/>
              <a:t/>
            </a:r>
            <a:br>
              <a:rPr lang="en-US" sz="3200" dirty="0" smtClean="0"/>
            </a:br>
            <a:r>
              <a:rPr lang="en-US" sz="3200" dirty="0" smtClean="0"/>
              <a:t>I</a:t>
            </a:r>
            <a:r>
              <a:rPr lang="ro-RO" sz="3200" dirty="0" smtClean="0"/>
              <a:t>nitial, se constata albirea tegumentului si senzatia de “maini sau picioare inghetate”. La cateva ore de la incetarea actiunii frigului si reincalzire, la nivelul zonelor expuse se constata: </a:t>
            </a:r>
            <a:br>
              <a:rPr lang="ro-RO" sz="3200" dirty="0" smtClean="0"/>
            </a:br>
            <a:r>
              <a:rPr lang="ro-RO" sz="3200" dirty="0" smtClean="0"/>
              <a:t>-  tegumente edematoase, rosii-violacei; </a:t>
            </a:r>
            <a:br>
              <a:rPr lang="ro-RO" sz="3200" dirty="0" smtClean="0"/>
            </a:br>
            <a:r>
              <a:rPr lang="ro-RO" sz="3200" dirty="0" smtClean="0"/>
              <a:t>-  parestezii (senzatie de arsura, intepaturi, prurit sau chiar dureri lancinante), determinate de suferinta anoxica a terminatiilor nevoase periferice.</a:t>
            </a:r>
            <a:endParaRPr lang="ru-RU"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Videos\Desktop\images.jpg"/>
          <p:cNvPicPr>
            <a:picLocks noChangeAspect="1" noChangeArrowheads="1"/>
          </p:cNvPicPr>
          <p:nvPr/>
        </p:nvPicPr>
        <p:blipFill>
          <a:blip r:embed="rId2" cstate="print"/>
          <a:srcRect/>
          <a:stretch>
            <a:fillRect/>
          </a:stretch>
        </p:blipFill>
        <p:spPr bwMode="auto">
          <a:xfrm>
            <a:off x="611560" y="404664"/>
            <a:ext cx="8075288" cy="604867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6250706"/>
          </a:xfrm>
        </p:spPr>
        <p:txBody>
          <a:bodyPr>
            <a:noAutofit/>
          </a:bodyPr>
          <a:lstStyle/>
          <a:p>
            <a:pPr algn="l"/>
            <a:r>
              <a:rPr lang="ro-RO" sz="2400" b="1" dirty="0" smtClean="0"/>
              <a:t>Degeratura de gradul II (flictenulara): </a:t>
            </a:r>
            <a:r>
              <a:rPr lang="ro-RO" sz="2400" dirty="0" smtClean="0"/>
              <a:t/>
            </a:r>
            <a:br>
              <a:rPr lang="ro-RO" sz="2400" dirty="0" smtClean="0"/>
            </a:br>
            <a:r>
              <a:rPr lang="ro-RO" sz="2400" dirty="0" smtClean="0"/>
              <a:t>Initial, extremitatile expuse sunt albe, reci, cu sensibilitatea abolita, dar motilitatea activa pastrata (senzatia de “picior de lemn”). Dupa incalzire, apar: </a:t>
            </a:r>
            <a:br>
              <a:rPr lang="ro-RO" sz="2400" dirty="0" smtClean="0"/>
            </a:br>
            <a:r>
              <a:rPr lang="ro-RO" sz="2400" dirty="0" smtClean="0"/>
              <a:t>-  edem si cianoza la nivelul zonelor afectate,mai severa si mai precoce decat in cazul degeraturilor de gradul I; </a:t>
            </a:r>
            <a:br>
              <a:rPr lang="ro-RO" sz="2400" dirty="0" smtClean="0"/>
            </a:br>
            <a:r>
              <a:rPr lang="ro-RO" sz="2400" dirty="0" smtClean="0"/>
              <a:t>-  la 10-12 ore apar flictenele seroase, care pot deveni sero-hemoragice, prin lezarea plexului capilar dermic superficial; </a:t>
            </a:r>
            <a:br>
              <a:rPr lang="ro-RO" sz="2400" dirty="0" smtClean="0"/>
            </a:br>
            <a:r>
              <a:rPr lang="ro-RO" sz="2400" dirty="0" smtClean="0"/>
              <a:t>-  flictenele se detaseaza in 10-12 zile, lasand o escara superficiala, cenusie, atona care se vindeca spontan in cateva saptamani, fara sechele; </a:t>
            </a:r>
            <a:br>
              <a:rPr lang="ro-RO" sz="2400" dirty="0" smtClean="0"/>
            </a:br>
            <a:r>
              <a:rPr lang="ro-RO" sz="2400" dirty="0" smtClean="0"/>
              <a:t>-  durerea si cauzalgiile, initial foarte intense, se estompeaza treptat. </a:t>
            </a:r>
            <a:br>
              <a:rPr lang="ro-RO" sz="2400" dirty="0" smtClean="0"/>
            </a:br>
            <a:r>
              <a:rPr lang="ro-RO" sz="2400" dirty="0" smtClean="0"/>
              <a:t>Si in acest caz, pot persista cauzalgiilesi o sensibilitate crescuta la frig.</a:t>
            </a:r>
            <a:endParaRPr 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394722"/>
          </a:xfrm>
        </p:spPr>
        <p:txBody>
          <a:bodyPr>
            <a:normAutofit/>
          </a:bodyPr>
          <a:lstStyle/>
          <a:p>
            <a:pPr algn="l"/>
            <a:r>
              <a:rPr lang="ro-RO" sz="2800" b="1" dirty="0" smtClean="0"/>
              <a:t>Degeratura de gradul III (necroza tegumentara): </a:t>
            </a:r>
            <a:r>
              <a:rPr lang="ro-RO" sz="2800" dirty="0" smtClean="0"/>
              <a:t/>
            </a:r>
            <a:br>
              <a:rPr lang="ro-RO" sz="2800" dirty="0" smtClean="0"/>
            </a:br>
            <a:r>
              <a:rPr lang="ro-RO" sz="2800" dirty="0" smtClean="0"/>
              <a:t>Frigul lezeaza epidermul in intregime si partial dermul, afectand grav resursele de epitelizare spontana ale tegumentului. Dupa incalzire se pot observa: </a:t>
            </a:r>
            <a:br>
              <a:rPr lang="ro-RO" sz="2800" dirty="0" smtClean="0"/>
            </a:br>
            <a:r>
              <a:rPr lang="ro-RO" sz="2800" dirty="0" smtClean="0"/>
              <a:t>flictene hemoragice, inconjurate de arii edematoase si cianotice; </a:t>
            </a:r>
            <a:br>
              <a:rPr lang="ro-RO" sz="2800" dirty="0" smtClean="0"/>
            </a:br>
            <a:r>
              <a:rPr lang="ro-RO" sz="2800" dirty="0" smtClean="0"/>
              <a:t>leziuni necrotice ale pielii: escare albe, alb-cenusii sau negre, uscate.</a:t>
            </a:r>
            <a:endParaRPr lang="ru-RU"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12968" cy="6192688"/>
          </a:xfrm>
        </p:spPr>
        <p:txBody>
          <a:bodyPr>
            <a:normAutofit/>
          </a:bodyPr>
          <a:lstStyle/>
          <a:p>
            <a:pPr algn="l"/>
            <a:r>
              <a:rPr lang="ro-RO" sz="2400" b="1" dirty="0" smtClean="0"/>
              <a:t>Degeratura de gradul IV (gangrena uscata sau umeda): </a:t>
            </a:r>
            <a:r>
              <a:rPr lang="en-US" sz="2400" b="1" dirty="0" smtClean="0"/>
              <a:t/>
            </a:r>
            <a:br>
              <a:rPr lang="en-US" sz="2400" b="1" dirty="0" smtClean="0"/>
            </a:br>
            <a:r>
              <a:rPr lang="ro-RO" sz="2400" dirty="0" smtClean="0"/>
              <a:t/>
            </a:r>
            <a:br>
              <a:rPr lang="ro-RO" sz="2400" dirty="0" smtClean="0"/>
            </a:br>
            <a:r>
              <a:rPr lang="ro-RO" sz="2400" dirty="0" smtClean="0"/>
              <a:t>Este forma cea mai grava, in care necroza depaseste tegumentul si afecteaza structurile profunde si chiar osul. Dupa incalzire, se observa: </a:t>
            </a:r>
            <a:br>
              <a:rPr lang="ro-RO" sz="2400" dirty="0" smtClean="0"/>
            </a:br>
            <a:r>
              <a:rPr lang="ro-RO" sz="2400" dirty="0" smtClean="0"/>
              <a:t>- cianoza intensa a segmentului afectat, fara edem si fara flictene; </a:t>
            </a:r>
            <a:br>
              <a:rPr lang="ro-RO" sz="2400" dirty="0" smtClean="0"/>
            </a:br>
            <a:r>
              <a:rPr lang="ro-RO" sz="2400" dirty="0" smtClean="0"/>
              <a:t>- motilitatea activa este abolita; </a:t>
            </a:r>
            <a:br>
              <a:rPr lang="ro-RO" sz="2400" dirty="0" smtClean="0"/>
            </a:br>
            <a:r>
              <a:rPr lang="ro-RO" sz="2400" dirty="0" smtClean="0"/>
              <a:t>- in cateva ore, incepe delimitarea tesutului necrotic, cu aspect mumificat, negru (gangrena uscata); </a:t>
            </a:r>
            <a:br>
              <a:rPr lang="ro-RO" sz="2400" dirty="0" smtClean="0"/>
            </a:br>
            <a:r>
              <a:rPr lang="ro-RO" sz="2400" dirty="0" smtClean="0"/>
              <a:t>- procesul de separare a tesutului viu de cel necrotic poate dura pana la o luna; </a:t>
            </a:r>
            <a:br>
              <a:rPr lang="ro-RO" sz="2400" dirty="0" smtClean="0"/>
            </a:br>
            <a:r>
              <a:rPr lang="ro-RO" sz="2400" dirty="0" smtClean="0"/>
              <a:t>- gangrena umedaapare prin suprainfectie microbiana sau in cazul “piciorului de transee”.</a:t>
            </a:r>
            <a:endParaRPr lang="ru-RU"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5602634"/>
          </a:xfrm>
        </p:spPr>
        <p:txBody>
          <a:bodyPr>
            <a:normAutofit/>
          </a:bodyPr>
          <a:lstStyle/>
          <a:p>
            <a:pPr algn="l"/>
            <a:r>
              <a:rPr lang="en-US" sz="2800" b="1" dirty="0" smtClean="0"/>
              <a:t>                                </a:t>
            </a:r>
            <a:r>
              <a:rPr lang="ro-RO" sz="2800" b="1" dirty="0" smtClean="0"/>
              <a:t>Factori favorizanti: </a:t>
            </a:r>
            <a:r>
              <a:rPr lang="ro-RO" sz="2800" dirty="0" smtClean="0"/>
              <a:t/>
            </a:r>
            <a:br>
              <a:rPr lang="ro-RO" sz="2800" dirty="0" smtClean="0"/>
            </a:br>
            <a:r>
              <a:rPr lang="ro-RO" sz="2800" dirty="0" smtClean="0"/>
              <a:t>-  expunere prelungita la frig; </a:t>
            </a:r>
            <a:br>
              <a:rPr lang="ro-RO" sz="2800" dirty="0" smtClean="0"/>
            </a:br>
            <a:r>
              <a:rPr lang="ro-RO" sz="2800" dirty="0" smtClean="0"/>
              <a:t>-  tulburari endocrine (insuficiente tiroidiene, ovariene, suprarenaliene); </a:t>
            </a:r>
            <a:br>
              <a:rPr lang="ro-RO" sz="2800" dirty="0" smtClean="0"/>
            </a:br>
            <a:r>
              <a:rPr lang="ro-RO" sz="2800" dirty="0" smtClean="0"/>
              <a:t>-  carente vitaminice; </a:t>
            </a:r>
            <a:br>
              <a:rPr lang="ro-RO" sz="2800" dirty="0" smtClean="0"/>
            </a:br>
            <a:r>
              <a:rPr lang="ro-RO" sz="2800" dirty="0" smtClean="0"/>
              <a:t>-  instabilitate vasculara periferica (acrocianoza);</a:t>
            </a:r>
            <a:endParaRPr lang="ru-RU"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435280" cy="6322714"/>
          </a:xfrm>
        </p:spPr>
        <p:txBody>
          <a:bodyPr>
            <a:normAutofit fontScale="90000"/>
          </a:bodyPr>
          <a:lstStyle/>
          <a:p>
            <a:pPr algn="l"/>
            <a:r>
              <a:rPr lang="en-US" sz="2800" b="1" dirty="0" smtClean="0"/>
              <a:t>                </a:t>
            </a:r>
            <a:r>
              <a:rPr lang="vi-VN" sz="2800" b="1" dirty="0" smtClean="0"/>
              <a:t>Tratament pentru degerături</a:t>
            </a:r>
            <a:r>
              <a:rPr lang="en-US" sz="2800" b="1" dirty="0" smtClean="0"/>
              <a:t> :</a:t>
            </a:r>
            <a:br>
              <a:rPr lang="en-US" sz="2800" b="1" dirty="0" smtClean="0"/>
            </a:br>
            <a:r>
              <a:rPr lang="vi-VN" sz="2800" b="1" dirty="0" smtClean="0"/>
              <a:t/>
            </a:r>
            <a:br>
              <a:rPr lang="vi-VN" sz="2800" b="1" dirty="0" smtClean="0"/>
            </a:br>
            <a:r>
              <a:rPr lang="vi-VN" sz="2800" b="1" dirty="0" smtClean="0"/>
              <a:t>Primul Gest</a:t>
            </a:r>
            <a:r>
              <a:rPr lang="vi-VN" sz="2800" dirty="0" smtClean="0"/>
              <a:t/>
            </a:r>
            <a:br>
              <a:rPr lang="vi-VN" sz="2800" dirty="0" smtClean="0"/>
            </a:br>
            <a:r>
              <a:rPr lang="en-US" sz="2800" dirty="0" smtClean="0"/>
              <a:t>- </a:t>
            </a:r>
            <a:r>
              <a:rPr lang="vi-VN" sz="2800" dirty="0" smtClean="0"/>
              <a:t>se scoate persoana afectată din mediul respectiv, fără a o expune, însă, la temperaturi foarte mari</a:t>
            </a:r>
            <a:br>
              <a:rPr lang="vi-VN" sz="2800" dirty="0" smtClean="0"/>
            </a:br>
            <a:r>
              <a:rPr lang="vi-VN" sz="2800" dirty="0" smtClean="0"/>
              <a:t>băi călduţe, badijonări cu soluţie uşor alcoolizată, unguente cu efect de încălzire (capsicum sau venin de albine)</a:t>
            </a:r>
            <a:br>
              <a:rPr lang="vi-VN" sz="2800" dirty="0" smtClean="0"/>
            </a:br>
            <a:r>
              <a:rPr lang="en-US" sz="2800" dirty="0" smtClean="0"/>
              <a:t>- </a:t>
            </a:r>
            <a:r>
              <a:rPr lang="vi-VN" sz="2800" dirty="0" smtClean="0"/>
              <a:t>aplicaţii cu suc de ceapă – se stoarce ceapa şi se aplică pe zona afectată te prezinţi la medic</a:t>
            </a:r>
            <a:br>
              <a:rPr lang="vi-VN" sz="2800" dirty="0" smtClean="0"/>
            </a:br>
            <a:r>
              <a:rPr lang="vi-VN" sz="2800" b="1" dirty="0" smtClean="0"/>
              <a:t>Tratament clasic pentru degerături</a:t>
            </a:r>
            <a:br>
              <a:rPr lang="vi-VN" sz="2800" b="1" dirty="0" smtClean="0"/>
            </a:br>
            <a:r>
              <a:rPr lang="en-US" sz="2800" b="1" dirty="0" smtClean="0"/>
              <a:t>- </a:t>
            </a:r>
            <a:r>
              <a:rPr lang="vi-VN" sz="2800" dirty="0" smtClean="0"/>
              <a:t>unguente cicatrizante şi vitaminizante</a:t>
            </a:r>
            <a:br>
              <a:rPr lang="vi-VN" sz="2800" dirty="0" smtClean="0"/>
            </a:br>
            <a:r>
              <a:rPr lang="en-US" sz="2800" dirty="0" smtClean="0"/>
              <a:t>- </a:t>
            </a:r>
            <a:r>
              <a:rPr lang="vi-VN" sz="2800" dirty="0" smtClean="0"/>
              <a:t>intervenţie chirurgicală pentru înlăturarea zonei necrozate</a:t>
            </a:r>
            <a:br>
              <a:rPr lang="vi-VN" sz="2800" dirty="0" smtClean="0"/>
            </a:br>
            <a:r>
              <a:rPr lang="en-US" sz="2800" dirty="0" smtClean="0"/>
              <a:t>- </a:t>
            </a:r>
            <a:r>
              <a:rPr lang="vi-VN" sz="2800" dirty="0" smtClean="0"/>
              <a:t>tratament adecvat în funcţie de gradul de afectare (vezi gradele de severitate enumerate mai sus)</a:t>
            </a:r>
            <a:endParaRPr lang="vi-VN"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3816424"/>
          </a:xfrm>
        </p:spPr>
        <p:txBody>
          <a:bodyPr>
            <a:normAutofit/>
          </a:bodyPr>
          <a:lstStyle/>
          <a:p>
            <a:r>
              <a:rPr lang="vi-VN" sz="2800" b="1" dirty="0" smtClean="0"/>
              <a:t>Diabetul zaharat </a:t>
            </a:r>
            <a:r>
              <a:rPr lang="vi-VN" sz="2800" dirty="0" smtClean="0"/>
              <a:t>este o afecţiune ce cuprinde un grup heterogen de tulburări care pot avea </a:t>
            </a:r>
            <a:br>
              <a:rPr lang="vi-VN" sz="2800" dirty="0" smtClean="0"/>
            </a:br>
            <a:r>
              <a:rPr lang="vi-VN" sz="2800" dirty="0" smtClean="0"/>
              <a:t>etiologie diferită, dar care au in comun hiperglicemia asociatăcu tulburări ale metabolismului lipidic </a:t>
            </a:r>
            <a:br>
              <a:rPr lang="vi-VN" sz="2800" dirty="0" smtClean="0"/>
            </a:br>
            <a:r>
              <a:rPr lang="vi-VN" sz="2800" dirty="0" smtClean="0"/>
              <a:t>şi proteic. Hiperglicemia şi modificarea secundarăa celorlalte metabolisme sunt consecinţa unei </a:t>
            </a:r>
            <a:br>
              <a:rPr lang="vi-VN" sz="2800" dirty="0" smtClean="0"/>
            </a:br>
            <a:r>
              <a:rPr lang="vi-VN" sz="2800" dirty="0" smtClean="0"/>
              <a:t>insuficienţe absolute sau relative a secreţiei de insulină.</a:t>
            </a:r>
            <a:endParaRPr lang="ru-RU" sz="2800" dirty="0"/>
          </a:p>
        </p:txBody>
      </p:sp>
      <p:pic>
        <p:nvPicPr>
          <p:cNvPr id="9218" name="Picture 2" descr="C:\Users\user\Videos\Desktop\download.jpg"/>
          <p:cNvPicPr>
            <a:picLocks noChangeAspect="1" noChangeArrowheads="1"/>
          </p:cNvPicPr>
          <p:nvPr/>
        </p:nvPicPr>
        <p:blipFill>
          <a:blip r:embed="rId2" cstate="print"/>
          <a:srcRect/>
          <a:stretch>
            <a:fillRect/>
          </a:stretch>
        </p:blipFill>
        <p:spPr bwMode="auto">
          <a:xfrm>
            <a:off x="2267744" y="3717032"/>
            <a:ext cx="4248472" cy="279141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4474840" cy="5818658"/>
          </a:xfrm>
        </p:spPr>
        <p:txBody>
          <a:bodyPr>
            <a:normAutofit/>
          </a:bodyPr>
          <a:lstStyle/>
          <a:p>
            <a:r>
              <a:rPr lang="ro-RO" sz="3200" b="1" dirty="0" smtClean="0"/>
              <a:t>ARSURILE TERMICE </a:t>
            </a:r>
            <a:r>
              <a:rPr lang="en-US" sz="3200" dirty="0" smtClean="0"/>
              <a:t>- </a:t>
            </a:r>
            <a:r>
              <a:rPr lang="vi-VN" sz="3200" dirty="0" smtClean="0"/>
              <a:t>sunt urmarea acţiunii agenţilor fizici care pot descărca cantităţi diferite de </a:t>
            </a:r>
            <a:br>
              <a:rPr lang="vi-VN" sz="3200" dirty="0" smtClean="0"/>
            </a:br>
            <a:r>
              <a:rPr lang="vi-VN" sz="3200" dirty="0" smtClean="0"/>
              <a:t>caldura în unitatea de timp asupra tegumentului şi ţesuturilor.</a:t>
            </a:r>
            <a:endParaRPr lang="ru-RU" sz="3200" dirty="0"/>
          </a:p>
        </p:txBody>
      </p:sp>
      <p:pic>
        <p:nvPicPr>
          <p:cNvPr id="2050" name="Picture 2" descr="C:\Users\user\Videos\Desktop\images.jpg"/>
          <p:cNvPicPr>
            <a:picLocks noChangeAspect="1" noChangeArrowheads="1"/>
          </p:cNvPicPr>
          <p:nvPr/>
        </p:nvPicPr>
        <p:blipFill>
          <a:blip r:embed="rId2" cstate="print"/>
          <a:srcRect/>
          <a:stretch>
            <a:fillRect/>
          </a:stretch>
        </p:blipFill>
        <p:spPr bwMode="auto">
          <a:xfrm>
            <a:off x="4499992" y="692696"/>
            <a:ext cx="4394956" cy="5113362"/>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tabel-valori-normale-glicemie-pe-stomacul-gol.jpg"/>
          <p:cNvPicPr>
            <a:picLocks noGrp="1" noChangeAspect="1"/>
          </p:cNvPicPr>
          <p:nvPr>
            <p:ph idx="1"/>
          </p:nvPr>
        </p:nvPicPr>
        <p:blipFill>
          <a:blip r:embed="rId2" cstate="print"/>
          <a:stretch>
            <a:fillRect/>
          </a:stretch>
        </p:blipFill>
        <p:spPr>
          <a:xfrm>
            <a:off x="1403648" y="260648"/>
            <a:ext cx="6962275" cy="6341472"/>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7848872" cy="4968552"/>
          </a:xfrm>
        </p:spPr>
        <p:txBody>
          <a:bodyPr>
            <a:normAutofit/>
          </a:bodyPr>
          <a:lstStyle/>
          <a:p>
            <a:r>
              <a:rPr lang="ro-RO" sz="3200" b="1" dirty="0" smtClean="0"/>
              <a:t>Piciorul diabetic </a:t>
            </a:r>
            <a:r>
              <a:rPr lang="ro-RO" sz="3200" dirty="0" smtClean="0"/>
              <a:t>este un picior care prezinta orice patologie care rezulta direct din diabetul zaharat sau orice complicatie pe termen lung (sau cronica) a </a:t>
            </a:r>
            <a:r>
              <a:rPr lang="ro-RO" sz="3200" b="1" dirty="0" smtClean="0">
                <a:solidFill>
                  <a:schemeClr val="tx1">
                    <a:lumMod val="65000"/>
                  </a:schemeClr>
                </a:solidFill>
                <a:hlinkClick r:id="rId2"/>
              </a:rPr>
              <a:t>diabetului zaharat</a:t>
            </a:r>
            <a:r>
              <a:rPr lang="ro-RO" sz="3200" dirty="0" smtClean="0"/>
              <a:t>. Prezenta unor caracteristici ale patologiei piciorului diabetic (cum ar fi infectiile, ulceratiile si osteoartropatia diabetica) se numeste sindromul piciorului diabetic.</a:t>
            </a:r>
            <a:endParaRPr lang="ru-RU" sz="3200" dirty="0"/>
          </a:p>
        </p:txBody>
      </p:sp>
      <p:pic>
        <p:nvPicPr>
          <p:cNvPr id="2050" name="Picture 2" descr="C:\Users\user\Videos\Desktop\download.jpg"/>
          <p:cNvPicPr>
            <a:picLocks noChangeAspect="1" noChangeArrowheads="1"/>
          </p:cNvPicPr>
          <p:nvPr/>
        </p:nvPicPr>
        <p:blipFill>
          <a:blip r:embed="rId3" cstate="print"/>
          <a:srcRect/>
          <a:stretch>
            <a:fillRect/>
          </a:stretch>
        </p:blipFill>
        <p:spPr bwMode="auto">
          <a:xfrm>
            <a:off x="2483768" y="4437112"/>
            <a:ext cx="4436640" cy="2176727"/>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descr="C:\Users\user\Videos\Desktop\cum-arata-piciorul-diabetic-poze.jpg"/>
          <p:cNvPicPr>
            <a:picLocks noChangeAspect="1" noChangeArrowheads="1"/>
          </p:cNvPicPr>
          <p:nvPr/>
        </p:nvPicPr>
        <p:blipFill>
          <a:blip r:embed="rId2" cstate="print"/>
          <a:srcRect/>
          <a:stretch>
            <a:fillRect/>
          </a:stretch>
        </p:blipFill>
        <p:spPr bwMode="auto">
          <a:xfrm>
            <a:off x="467544" y="692696"/>
            <a:ext cx="8265372" cy="5514553"/>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6322714"/>
          </a:xfrm>
        </p:spPr>
        <p:txBody>
          <a:bodyPr>
            <a:normAutofit/>
          </a:bodyPr>
          <a:lstStyle/>
          <a:p>
            <a:r>
              <a:rPr lang="ro-RO" sz="2800" b="1" dirty="0" smtClean="0"/>
              <a:t>Cauzele aparitiei piciorului diabetic</a:t>
            </a:r>
            <a:r>
              <a:rPr lang="en-US" sz="2800" b="1" dirty="0" smtClean="0"/>
              <a:t> :</a:t>
            </a:r>
            <a:br>
              <a:rPr lang="en-US" sz="2800" b="1" dirty="0" smtClean="0"/>
            </a:br>
            <a:r>
              <a:rPr lang="ro-RO" sz="2800" dirty="0" smtClean="0"/>
              <a:t/>
            </a:r>
            <a:br>
              <a:rPr lang="ro-RO" sz="2800" dirty="0" smtClean="0"/>
            </a:br>
            <a:r>
              <a:rPr lang="ro-RO" sz="2800" dirty="0" smtClean="0"/>
              <a:t>Diabetul zaharat este o boala care afecteaza in primul rand circulatia microvasculara. In extremitati, boala microvasculara datorata "capilarelor acoperite cu zahar" limiteaza alimentarea cu sange a structurilor superficiale si a celor profunde.</a:t>
            </a:r>
            <a:r>
              <a:rPr lang="en-US" sz="2800" dirty="0" smtClean="0"/>
              <a:t/>
            </a:r>
            <a:br>
              <a:rPr lang="en-US" sz="2800" dirty="0" smtClean="0"/>
            </a:br>
            <a:r>
              <a:rPr lang="ro-RO" sz="2800" dirty="0" smtClean="0"/>
              <a:t> Diabetul poate cauza doua probleme care iti pot afecta picioarele:</a:t>
            </a:r>
            <a:r>
              <a:rPr lang="en-US" sz="2800" dirty="0" smtClean="0"/>
              <a:t/>
            </a:r>
            <a:br>
              <a:rPr lang="en-US" sz="2800" dirty="0" smtClean="0"/>
            </a:br>
            <a:r>
              <a:rPr lang="en-US" sz="2800" dirty="0" smtClean="0"/>
              <a:t>1. </a:t>
            </a:r>
            <a:r>
              <a:rPr lang="en-US" sz="2800" dirty="0" err="1" smtClean="0"/>
              <a:t>Neuropatia</a:t>
            </a:r>
            <a:r>
              <a:rPr lang="en-US" sz="2800" dirty="0" smtClean="0"/>
              <a:t> </a:t>
            </a:r>
            <a:r>
              <a:rPr lang="en-US" sz="2800" dirty="0" err="1" smtClean="0"/>
              <a:t>diabetica</a:t>
            </a:r>
            <a:r>
              <a:rPr lang="en-US" sz="2800" dirty="0" smtClean="0"/>
              <a:t> </a:t>
            </a:r>
            <a:br>
              <a:rPr lang="en-US" sz="2800" dirty="0" smtClean="0"/>
            </a:br>
            <a:r>
              <a:rPr lang="en-US" sz="2800" dirty="0" smtClean="0"/>
              <a:t>2. </a:t>
            </a:r>
            <a:r>
              <a:rPr lang="en-US" sz="2800" dirty="0" err="1" smtClean="0"/>
              <a:t>Boala</a:t>
            </a:r>
            <a:r>
              <a:rPr lang="en-US" sz="2800" dirty="0" smtClean="0"/>
              <a:t> </a:t>
            </a:r>
            <a:r>
              <a:rPr lang="en-US" sz="2800" dirty="0" err="1" smtClean="0"/>
              <a:t>vasculara</a:t>
            </a:r>
            <a:r>
              <a:rPr lang="en-US" sz="2800" dirty="0" smtClean="0"/>
              <a:t> </a:t>
            </a:r>
            <a:r>
              <a:rPr lang="en-US" sz="2800" dirty="0" err="1" smtClean="0"/>
              <a:t>prriferica</a:t>
            </a:r>
            <a:r>
              <a:rPr lang="en-US" sz="2800" dirty="0" smtClean="0"/>
              <a:t> </a:t>
            </a:r>
            <a:endParaRPr lang="ro-RO"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6178698"/>
          </a:xfrm>
        </p:spPr>
        <p:txBody>
          <a:bodyPr>
            <a:normAutofit/>
          </a:bodyPr>
          <a:lstStyle/>
          <a:p>
            <a:r>
              <a:rPr lang="ro-RO" sz="2800" b="1" dirty="0"/>
              <a:t>LEZIUNI </a:t>
            </a:r>
            <a:r>
              <a:rPr lang="ro-RO" sz="2800" b="1" dirty="0" smtClean="0"/>
              <a:t>CELULARE</a:t>
            </a:r>
            <a:r>
              <a:rPr lang="en-US" sz="2800" b="1" dirty="0" smtClean="0"/>
              <a:t> - NECROZE </a:t>
            </a:r>
            <a:r>
              <a:rPr lang="ro-RO" sz="2800" dirty="0"/>
              <a:t/>
            </a:r>
            <a:br>
              <a:rPr lang="ro-RO" sz="2800" dirty="0"/>
            </a:br>
            <a:r>
              <a:rPr lang="en-GB" sz="2800" i="1" dirty="0"/>
              <a:t> </a:t>
            </a:r>
            <a:r>
              <a:rPr lang="en-GB" sz="2800" i="1" dirty="0" err="1"/>
              <a:t>Necroza</a:t>
            </a:r>
            <a:r>
              <a:rPr lang="en-GB" sz="2800" dirty="0"/>
              <a:t> </a:t>
            </a:r>
            <a:r>
              <a:rPr lang="en-GB" sz="2800" dirty="0" err="1"/>
              <a:t>defineste</a:t>
            </a:r>
            <a:r>
              <a:rPr lang="en-GB" sz="2800" dirty="0"/>
              <a:t> </a:t>
            </a:r>
            <a:r>
              <a:rPr lang="en-GB" sz="2800" dirty="0" err="1"/>
              <a:t>moartea</a:t>
            </a:r>
            <a:r>
              <a:rPr lang="en-GB" sz="2800" dirty="0"/>
              <a:t> </a:t>
            </a:r>
            <a:r>
              <a:rPr lang="en-GB" sz="2800" dirty="0" err="1"/>
              <a:t>celulelor</a:t>
            </a:r>
            <a:r>
              <a:rPr lang="en-GB" sz="2800" dirty="0"/>
              <a:t>, a </a:t>
            </a:r>
            <a:r>
              <a:rPr lang="en-GB" sz="2800" dirty="0" err="1"/>
              <a:t>tesuturilor</a:t>
            </a:r>
            <a:r>
              <a:rPr lang="en-GB" sz="2800" dirty="0"/>
              <a:t> </a:t>
            </a:r>
            <a:r>
              <a:rPr lang="en-GB" sz="2800" dirty="0" err="1"/>
              <a:t>sau</a:t>
            </a:r>
            <a:r>
              <a:rPr lang="en-GB" sz="2800" dirty="0"/>
              <a:t> a </a:t>
            </a:r>
            <a:r>
              <a:rPr lang="en-GB" sz="2800" dirty="0" err="1"/>
              <a:t>organelor</a:t>
            </a:r>
            <a:r>
              <a:rPr lang="en-GB" sz="2800" dirty="0"/>
              <a:t> </a:t>
            </a:r>
            <a:r>
              <a:rPr lang="en-GB" sz="2800" dirty="0" err="1"/>
              <a:t>intr</a:t>
            </a:r>
            <a:r>
              <a:rPr lang="en-GB" sz="2800" dirty="0"/>
              <a:t>-un organism </a:t>
            </a:r>
            <a:r>
              <a:rPr lang="en-GB" sz="2800" dirty="0" err="1"/>
              <a:t>viu</a:t>
            </a:r>
            <a:r>
              <a:rPr lang="en-GB" sz="2800" dirty="0"/>
              <a:t>. </a:t>
            </a:r>
            <a:r>
              <a:rPr lang="en-GB" sz="2800" dirty="0" err="1"/>
              <a:t>Denumirea</a:t>
            </a:r>
            <a:r>
              <a:rPr lang="en-GB" sz="2800" dirty="0"/>
              <a:t> </a:t>
            </a:r>
            <a:r>
              <a:rPr lang="en-GB" sz="2800" dirty="0" err="1"/>
              <a:t>provine</a:t>
            </a:r>
            <a:r>
              <a:rPr lang="en-GB" sz="2800" dirty="0"/>
              <a:t> din </a:t>
            </a:r>
            <a:r>
              <a:rPr lang="en-GB" sz="2800" dirty="0" err="1"/>
              <a:t>limba</a:t>
            </a:r>
            <a:r>
              <a:rPr lang="en-GB" sz="2800" dirty="0"/>
              <a:t> </a:t>
            </a:r>
            <a:r>
              <a:rPr lang="en-GB" sz="2800" dirty="0" err="1"/>
              <a:t>greaca</a:t>
            </a:r>
            <a:r>
              <a:rPr lang="en-GB" sz="2800" dirty="0"/>
              <a:t> (</a:t>
            </a:r>
            <a:r>
              <a:rPr lang="en-GB" sz="2800" dirty="0" err="1"/>
              <a:t>necros</a:t>
            </a:r>
            <a:r>
              <a:rPr lang="en-GB" sz="2800" dirty="0"/>
              <a:t> = </a:t>
            </a:r>
            <a:r>
              <a:rPr lang="en-GB" sz="2800" dirty="0" err="1"/>
              <a:t>zeul</a:t>
            </a:r>
            <a:r>
              <a:rPr lang="en-GB" sz="2800" dirty="0"/>
              <a:t> </a:t>
            </a:r>
            <a:r>
              <a:rPr lang="en-GB" sz="2800" dirty="0" err="1"/>
              <a:t>mortii</a:t>
            </a:r>
            <a:r>
              <a:rPr lang="en-GB" sz="2800" dirty="0"/>
              <a:t>). </a:t>
            </a:r>
            <a:r>
              <a:rPr lang="en-GB" sz="2800" dirty="0" err="1"/>
              <a:t>Semnele</a:t>
            </a:r>
            <a:r>
              <a:rPr lang="en-GB" sz="2800" dirty="0"/>
              <a:t> </a:t>
            </a:r>
            <a:r>
              <a:rPr lang="en-GB" sz="2800" dirty="0" err="1"/>
              <a:t>microscopice</a:t>
            </a:r>
            <a:r>
              <a:rPr lang="en-GB" sz="2800" dirty="0"/>
              <a:t> de </a:t>
            </a:r>
            <a:r>
              <a:rPr lang="en-GB" sz="2800" dirty="0" err="1"/>
              <a:t>ireversibilitate</a:t>
            </a:r>
            <a:r>
              <a:rPr lang="en-GB" sz="2800" dirty="0"/>
              <a:t> </a:t>
            </a:r>
            <a:r>
              <a:rPr lang="en-GB" sz="2800" dirty="0" err="1"/>
              <a:t>sunt</a:t>
            </a:r>
            <a:r>
              <a:rPr lang="en-GB" sz="2800" dirty="0"/>
              <a:t> date de </a:t>
            </a:r>
            <a:r>
              <a:rPr lang="en-GB" sz="2800" dirty="0" err="1"/>
              <a:t>ruperea</a:t>
            </a:r>
            <a:r>
              <a:rPr lang="en-GB" sz="2800" dirty="0"/>
              <a:t> </a:t>
            </a:r>
            <a:r>
              <a:rPr lang="en-GB" sz="2800" dirty="0" err="1"/>
              <a:t>membranei</a:t>
            </a:r>
            <a:r>
              <a:rPr lang="en-GB" sz="2800" dirty="0"/>
              <a:t> </a:t>
            </a:r>
            <a:r>
              <a:rPr lang="en-GB" sz="2800" dirty="0" err="1"/>
              <a:t>plasmatice</a:t>
            </a:r>
            <a:r>
              <a:rPr lang="en-GB" sz="2800" dirty="0"/>
              <a:t> </a:t>
            </a:r>
            <a:r>
              <a:rPr lang="en-GB" sz="2800" dirty="0" err="1"/>
              <a:t>si</a:t>
            </a:r>
            <a:r>
              <a:rPr lang="en-GB" sz="2800" dirty="0"/>
              <a:t> de </a:t>
            </a:r>
            <a:r>
              <a:rPr lang="en-GB" sz="2800" dirty="0" err="1"/>
              <a:t>leziuni</a:t>
            </a:r>
            <a:r>
              <a:rPr lang="en-GB" sz="2800" dirty="0"/>
              <a:t> </a:t>
            </a:r>
            <a:r>
              <a:rPr lang="en-GB" sz="2800" dirty="0" err="1"/>
              <a:t>nucleare</a:t>
            </a:r>
            <a:r>
              <a:rPr lang="en-GB" sz="2800" dirty="0"/>
              <a:t> de </a:t>
            </a:r>
            <a:r>
              <a:rPr lang="en-GB" sz="2800" dirty="0" err="1"/>
              <a:t>tipul</a:t>
            </a:r>
            <a:r>
              <a:rPr lang="en-GB" sz="2800" dirty="0"/>
              <a:t>:</a:t>
            </a:r>
            <a:endParaRPr lang="ru-RU"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Videos\Desktop\download.jpg"/>
          <p:cNvPicPr>
            <a:picLocks noChangeAspect="1" noChangeArrowheads="1"/>
          </p:cNvPicPr>
          <p:nvPr/>
        </p:nvPicPr>
        <p:blipFill>
          <a:blip r:embed="rId2" cstate="print"/>
          <a:srcRect/>
          <a:stretch>
            <a:fillRect/>
          </a:stretch>
        </p:blipFill>
        <p:spPr bwMode="auto">
          <a:xfrm>
            <a:off x="3347864" y="3068960"/>
            <a:ext cx="5410437" cy="3600400"/>
          </a:xfrm>
          <a:prstGeom prst="rect">
            <a:avLst/>
          </a:prstGeom>
          <a:noFill/>
        </p:spPr>
      </p:pic>
      <p:pic>
        <p:nvPicPr>
          <p:cNvPr id="5123" name="Picture 3" descr="C:\Users\user\Videos\Desktop\download.jpg"/>
          <p:cNvPicPr>
            <a:picLocks noChangeAspect="1" noChangeArrowheads="1"/>
          </p:cNvPicPr>
          <p:nvPr/>
        </p:nvPicPr>
        <p:blipFill>
          <a:blip r:embed="rId3" cstate="print"/>
          <a:srcRect/>
          <a:stretch>
            <a:fillRect/>
          </a:stretch>
        </p:blipFill>
        <p:spPr bwMode="auto">
          <a:xfrm>
            <a:off x="251520" y="188640"/>
            <a:ext cx="4569050" cy="3422377"/>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5890666"/>
          </a:xfrm>
        </p:spPr>
        <p:txBody>
          <a:bodyPr>
            <a:normAutofit/>
          </a:bodyPr>
          <a:lstStyle/>
          <a:p>
            <a:pPr fontAlgn="base"/>
            <a:r>
              <a:rPr lang="ro-RO" sz="2800" b="1" dirty="0"/>
              <a:t>Gangrena</a:t>
            </a:r>
            <a:r>
              <a:rPr lang="ro-RO" sz="2800" dirty="0"/>
              <a:t> este o afectiune caracterizata prin moartea tesuturilor de la nivelul diverselor organe, cauzata de intreruperea circulatiei sanguine necesara pentru mentinerea tesutului viu. </a:t>
            </a:r>
            <a:endParaRPr lang="ru-RU"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user\Videos\Desktop\download.jpg"/>
          <p:cNvPicPr>
            <a:picLocks noChangeAspect="1" noChangeArrowheads="1"/>
          </p:cNvPicPr>
          <p:nvPr/>
        </p:nvPicPr>
        <p:blipFill>
          <a:blip r:embed="rId2" cstate="print"/>
          <a:srcRect/>
          <a:stretch>
            <a:fillRect/>
          </a:stretch>
        </p:blipFill>
        <p:spPr bwMode="auto">
          <a:xfrm>
            <a:off x="4499992" y="2636912"/>
            <a:ext cx="4427389" cy="4050590"/>
          </a:xfrm>
          <a:prstGeom prst="rect">
            <a:avLst/>
          </a:prstGeom>
          <a:noFill/>
        </p:spPr>
      </p:pic>
      <p:pic>
        <p:nvPicPr>
          <p:cNvPr id="6147" name="Picture 3" descr="C:\Users\user\Videos\Desktop\download.jpg"/>
          <p:cNvPicPr>
            <a:picLocks noChangeAspect="1" noChangeArrowheads="1"/>
          </p:cNvPicPr>
          <p:nvPr/>
        </p:nvPicPr>
        <p:blipFill>
          <a:blip r:embed="rId3" cstate="print"/>
          <a:srcRect/>
          <a:stretch>
            <a:fillRect/>
          </a:stretch>
        </p:blipFill>
        <p:spPr bwMode="auto">
          <a:xfrm>
            <a:off x="323528" y="3501008"/>
            <a:ext cx="4189851" cy="3138344"/>
          </a:xfrm>
          <a:prstGeom prst="rect">
            <a:avLst/>
          </a:prstGeom>
          <a:noFill/>
        </p:spPr>
      </p:pic>
      <p:pic>
        <p:nvPicPr>
          <p:cNvPr id="6148" name="Picture 4" descr="C:\Users\user\Videos\Desktop\download.jpg"/>
          <p:cNvPicPr>
            <a:picLocks noChangeAspect="1" noChangeArrowheads="1"/>
          </p:cNvPicPr>
          <p:nvPr/>
        </p:nvPicPr>
        <p:blipFill>
          <a:blip r:embed="rId4" cstate="print"/>
          <a:srcRect/>
          <a:stretch>
            <a:fillRect/>
          </a:stretch>
        </p:blipFill>
        <p:spPr bwMode="auto">
          <a:xfrm>
            <a:off x="539552" y="332656"/>
            <a:ext cx="3974405" cy="3182691"/>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250706"/>
          </a:xfrm>
        </p:spPr>
        <p:txBody>
          <a:bodyPr/>
          <a:lstStyle/>
          <a:p>
            <a:r>
              <a:rPr lang="ro-RO" b="1" dirty="0"/>
              <a:t> </a:t>
            </a:r>
            <a:r>
              <a:rPr lang="en-US" b="1" dirty="0" smtClean="0"/>
              <a:t>G</a:t>
            </a:r>
            <a:r>
              <a:rPr lang="ro-RO" b="1" dirty="0" smtClean="0"/>
              <a:t>angrene</a:t>
            </a:r>
            <a:r>
              <a:rPr lang="en-US" b="1" dirty="0" smtClean="0"/>
              <a:t> </a:t>
            </a:r>
            <a:r>
              <a:rPr lang="ro-RO" b="1" dirty="0" smtClean="0"/>
              <a:t>: </a:t>
            </a:r>
            <a:r>
              <a:rPr lang="ro-RO" b="1" dirty="0"/>
              <a:t>umeda si uscata.</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363272" cy="3370386"/>
          </a:xfrm>
        </p:spPr>
        <p:txBody>
          <a:bodyPr>
            <a:normAutofit/>
          </a:bodyPr>
          <a:lstStyle/>
          <a:p>
            <a:r>
              <a:rPr lang="ro-RO" sz="2800" b="1" dirty="0"/>
              <a:t>Gangrena umeda </a:t>
            </a:r>
            <a:r>
              <a:rPr lang="ro-RO" sz="2800" dirty="0"/>
              <a:t>este deosebit de grava deoarece, netratata la timp, conduce la dezvoltarea de sepsis (</a:t>
            </a:r>
            <a:r>
              <a:rPr lang="ro-RO" sz="2800" dirty="0">
                <a:hlinkClick r:id="rId2" tooltip="Septicemia"/>
              </a:rPr>
              <a:t>septicemie</a:t>
            </a:r>
            <a:r>
              <a:rPr lang="ro-RO" sz="2800" dirty="0"/>
              <a:t>), urmata de deces in cateva ore sau zile.</a:t>
            </a:r>
            <a:endParaRPr lang="ru-RU" sz="2800" dirty="0"/>
          </a:p>
        </p:txBody>
      </p:sp>
      <p:pic>
        <p:nvPicPr>
          <p:cNvPr id="7170" name="Picture 2" descr="C:\Users\user\Videos\Desktop\download.jpg"/>
          <p:cNvPicPr>
            <a:picLocks noChangeAspect="1" noChangeArrowheads="1"/>
          </p:cNvPicPr>
          <p:nvPr/>
        </p:nvPicPr>
        <p:blipFill>
          <a:blip r:embed="rId3" cstate="print"/>
          <a:srcRect/>
          <a:stretch>
            <a:fillRect/>
          </a:stretch>
        </p:blipFill>
        <p:spPr bwMode="auto">
          <a:xfrm>
            <a:off x="4572000" y="2276872"/>
            <a:ext cx="3275013" cy="437231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l"/>
            <a:r>
              <a:rPr lang="vi-VN" sz="2800" u="sng" dirty="0" smtClean="0"/>
              <a:t>Factorii determinanţi ai arsurilor termicesunt reprezentaţi de: </a:t>
            </a:r>
            <a:r>
              <a:rPr lang="vi-VN" sz="2800" dirty="0" smtClean="0"/>
              <a:t/>
            </a:r>
            <a:br>
              <a:rPr lang="vi-VN" sz="2800" dirty="0" smtClean="0"/>
            </a:br>
            <a:r>
              <a:rPr lang="vi-VN" sz="2800" dirty="0" smtClean="0"/>
              <a:t>-  flăcăra (cea mai frecventăcauzăde arsuri termice) </a:t>
            </a:r>
            <a:br>
              <a:rPr lang="vi-VN" sz="2800" dirty="0" smtClean="0"/>
            </a:br>
            <a:r>
              <a:rPr lang="vi-VN" sz="2800" dirty="0" smtClean="0"/>
              <a:t>-  lichide fierbinti (apă, ulei, care produc arsuri întinse, neregulate, de profunzime variabilă</a:t>
            </a:r>
            <a:r>
              <a:rPr lang="en-US" sz="2800" dirty="0" smtClean="0"/>
              <a:t> </a:t>
            </a:r>
            <a:r>
              <a:rPr lang="vi-VN" sz="2800" dirty="0" smtClean="0"/>
              <a:t>în raport de temperatură şi gradul lor de vâscozitate) </a:t>
            </a:r>
            <a:br>
              <a:rPr lang="vi-VN" sz="2800" dirty="0" smtClean="0"/>
            </a:br>
            <a:r>
              <a:rPr lang="vi-VN" sz="2800" dirty="0" smtClean="0"/>
              <a:t>-  gaze şi vapori supraîncălziţi ca urmare a unor</a:t>
            </a:r>
            <a:r>
              <a:rPr lang="en-US" sz="2800" dirty="0" smtClean="0"/>
              <a:t> </a:t>
            </a:r>
            <a:r>
              <a:rPr lang="vi-VN" sz="2800" dirty="0" smtClean="0"/>
              <a:t>explozii (cazane, bombe) </a:t>
            </a:r>
            <a:br>
              <a:rPr lang="vi-VN" sz="2800" dirty="0" smtClean="0"/>
            </a:br>
            <a:r>
              <a:rPr lang="vi-VN" sz="2800" dirty="0" smtClean="0"/>
              <a:t>-  alte materiale inflamabile, radiaţii calorice (solare, ultraviolete) </a:t>
            </a:r>
            <a:br>
              <a:rPr lang="vi-VN" sz="2800" dirty="0" smtClean="0"/>
            </a:br>
            <a:r>
              <a:rPr lang="vi-VN" sz="2800" dirty="0" smtClean="0"/>
              <a:t>-  corpuri solide incandescente (metal topit, cărbuni, ce produc arsuri limitate ca întindere dar profunde şi cu escare) </a:t>
            </a:r>
            <a:br>
              <a:rPr lang="vi-VN" sz="2800" dirty="0" smtClean="0"/>
            </a:br>
            <a:r>
              <a:rPr lang="vi-VN" sz="2800" dirty="0" smtClean="0"/>
              <a:t>-  substante vâscoase topite (bitum, ceară). </a:t>
            </a:r>
            <a:r>
              <a:rPr lang="en-US" sz="2800" dirty="0" smtClean="0"/>
              <a:t/>
            </a:r>
            <a:br>
              <a:rPr lang="en-US" sz="2800" dirty="0" smtClean="0"/>
            </a:br>
            <a:r>
              <a:rPr lang="vi-VN" sz="2800" dirty="0" smtClean="0"/>
              <a:t/>
            </a:r>
            <a:br>
              <a:rPr lang="vi-VN" sz="2800" dirty="0" smtClean="0"/>
            </a:br>
            <a:r>
              <a:rPr lang="en-US" sz="2800" dirty="0" smtClean="0"/>
              <a:t>*</a:t>
            </a:r>
            <a:r>
              <a:rPr lang="vi-VN" sz="2800" dirty="0" smtClean="0"/>
              <a:t>Accidentele casnice sint de aproximativ 15 ori mai frecvente fata de cele industriale. </a:t>
            </a:r>
            <a:endParaRPr lang="ru-RU"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2866330"/>
          </a:xfrm>
        </p:spPr>
        <p:txBody>
          <a:bodyPr>
            <a:normAutofit/>
          </a:bodyPr>
          <a:lstStyle/>
          <a:p>
            <a:r>
              <a:rPr lang="ro-RO" sz="2800" dirty="0"/>
              <a:t>In cazul </a:t>
            </a:r>
            <a:r>
              <a:rPr lang="ro-RO" sz="2800" b="1" dirty="0"/>
              <a:t>gangrenei uscate</a:t>
            </a:r>
            <a:r>
              <a:rPr lang="ro-RO" sz="2800" dirty="0"/>
              <a:t>, tesutul nu se infecteaza, motiv pentru care riscurile de septicemie sau deces sunt considerabil mai scazute. Totusi, acest tip de gangrena poate duce la moartea locala a tesuturilor si uscarea lor.</a:t>
            </a:r>
            <a:endParaRPr lang="ru-RU" sz="2800" dirty="0"/>
          </a:p>
        </p:txBody>
      </p:sp>
      <p:pic>
        <p:nvPicPr>
          <p:cNvPr id="8194" name="Picture 2" descr="C:\Users\user\Videos\Desktop\images.jpg"/>
          <p:cNvPicPr>
            <a:picLocks noChangeAspect="1" noChangeArrowheads="1"/>
          </p:cNvPicPr>
          <p:nvPr/>
        </p:nvPicPr>
        <p:blipFill>
          <a:blip r:embed="rId2" cstate="print"/>
          <a:srcRect/>
          <a:stretch>
            <a:fillRect/>
          </a:stretch>
        </p:blipFill>
        <p:spPr bwMode="auto">
          <a:xfrm>
            <a:off x="2267744" y="2708920"/>
            <a:ext cx="4767932" cy="3165907"/>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8435280" cy="6106690"/>
          </a:xfrm>
        </p:spPr>
        <p:txBody>
          <a:bodyPr>
            <a:normAutofit/>
          </a:bodyPr>
          <a:lstStyle/>
          <a:p>
            <a:pPr algn="l"/>
            <a:r>
              <a:rPr lang="en-US" sz="2800" b="1" dirty="0" smtClean="0"/>
              <a:t>                   </a:t>
            </a:r>
            <a:r>
              <a:rPr lang="en-US" sz="2800" b="1" dirty="0" err="1" smtClean="0"/>
              <a:t>Tratamentul</a:t>
            </a:r>
            <a:r>
              <a:rPr lang="en-US" sz="2800" b="1" dirty="0" smtClean="0"/>
              <a:t> </a:t>
            </a:r>
            <a:r>
              <a:rPr lang="en-US" sz="2800" b="1" dirty="0" err="1" smtClean="0"/>
              <a:t>infectiilor</a:t>
            </a:r>
            <a:r>
              <a:rPr lang="en-US" sz="2800" b="1" dirty="0" smtClean="0"/>
              <a:t> : </a:t>
            </a:r>
            <a:br>
              <a:rPr lang="en-US" sz="2800" b="1" dirty="0" smtClean="0"/>
            </a:br>
            <a:r>
              <a:rPr lang="en-US" sz="2800" dirty="0" smtClean="0"/>
              <a:t/>
            </a:r>
            <a:br>
              <a:rPr lang="en-US" sz="2800" dirty="0" smtClean="0"/>
            </a:br>
            <a:r>
              <a:rPr lang="en-US" sz="2800" dirty="0" smtClean="0"/>
              <a:t> * </a:t>
            </a:r>
            <a:r>
              <a:rPr lang="ro-RO" sz="2800" dirty="0" smtClean="0"/>
              <a:t>spalarea piciorului;</a:t>
            </a:r>
            <a:br>
              <a:rPr lang="ro-RO" sz="2800" dirty="0" smtClean="0"/>
            </a:br>
            <a:r>
              <a:rPr lang="en-US" sz="2800" dirty="0" smtClean="0"/>
              <a:t> * </a:t>
            </a:r>
            <a:r>
              <a:rPr lang="ro-RO" sz="2800" dirty="0" smtClean="0"/>
              <a:t>dezinfectarea pielii din preajma unei ulceratii;</a:t>
            </a:r>
            <a:br>
              <a:rPr lang="ro-RO" sz="2800" dirty="0" smtClean="0"/>
            </a:br>
            <a:r>
              <a:rPr lang="en-US" sz="2800" dirty="0" smtClean="0"/>
              <a:t> * </a:t>
            </a:r>
            <a:r>
              <a:rPr lang="ro-RO" sz="2800" dirty="0" smtClean="0"/>
              <a:t>pastrarea ulceratiei cat mai uscate, cu schimbari frecvente ale obiectelor de imbracaminte;</a:t>
            </a:r>
            <a:br>
              <a:rPr lang="ro-RO" sz="2800" dirty="0" smtClean="0"/>
            </a:br>
            <a:r>
              <a:rPr lang="en-US" sz="2800" dirty="0" smtClean="0"/>
              <a:t> * </a:t>
            </a:r>
            <a:r>
              <a:rPr lang="ro-RO" sz="2800" dirty="0" smtClean="0"/>
              <a:t>tratamente cu enzime;</a:t>
            </a:r>
            <a:br>
              <a:rPr lang="ro-RO" sz="2800" dirty="0" smtClean="0"/>
            </a:br>
            <a:r>
              <a:rPr lang="en-US" sz="2800" dirty="0" smtClean="0"/>
              <a:t> * </a:t>
            </a:r>
            <a:r>
              <a:rPr lang="ro-RO" sz="2800" dirty="0" smtClean="0"/>
              <a:t>obiecte de imbracaminte (sosete) care contin alginat de calciu pentru a inhiba dezvoltarea bacteriilor.</a:t>
            </a:r>
            <a:br>
              <a:rPr lang="ro-RO" sz="2800" dirty="0" smtClean="0"/>
            </a:br>
            <a:endParaRPr lang="ru-RU" sz="2800" dirty="0"/>
          </a:p>
        </p:txBody>
      </p:sp>
      <p:pic>
        <p:nvPicPr>
          <p:cNvPr id="3074" name="Picture 2" descr="C:\Users\user\Videos\Desktop\download.jpg"/>
          <p:cNvPicPr>
            <a:picLocks noChangeAspect="1" noChangeArrowheads="1"/>
          </p:cNvPicPr>
          <p:nvPr/>
        </p:nvPicPr>
        <p:blipFill>
          <a:blip r:embed="rId2" cstate="print"/>
          <a:srcRect/>
          <a:stretch>
            <a:fillRect/>
          </a:stretch>
        </p:blipFill>
        <p:spPr bwMode="auto">
          <a:xfrm>
            <a:off x="5292080" y="260648"/>
            <a:ext cx="3623837" cy="230842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6250706"/>
          </a:xfrm>
        </p:spPr>
        <p:txBody>
          <a:bodyPr>
            <a:normAutofit/>
          </a:bodyPr>
          <a:lstStyle/>
          <a:p>
            <a:r>
              <a:rPr lang="en-US" sz="3200" dirty="0" smtClean="0"/>
              <a:t>C</a:t>
            </a:r>
            <a:r>
              <a:rPr lang="ro-RO" sz="3200" dirty="0" smtClean="0"/>
              <a:t>lasificarea arsurilor în 4 grade de profunzime: </a:t>
            </a:r>
            <a:r>
              <a:rPr lang="en-US" sz="3200" dirty="0" smtClean="0"/>
              <a:t/>
            </a:r>
            <a:br>
              <a:rPr lang="en-US" sz="3200" dirty="0" smtClean="0"/>
            </a:br>
            <a:r>
              <a:rPr lang="en-US" sz="3200" dirty="0" smtClean="0"/>
              <a:t> * </a:t>
            </a:r>
            <a:r>
              <a:rPr lang="en-US" sz="3200" dirty="0" err="1" smtClean="0"/>
              <a:t>Arsuri</a:t>
            </a:r>
            <a:r>
              <a:rPr lang="en-US" sz="3200" dirty="0" smtClean="0"/>
              <a:t> de </a:t>
            </a:r>
            <a:r>
              <a:rPr lang="en-US" sz="3200" dirty="0" err="1" smtClean="0"/>
              <a:t>gradul</a:t>
            </a:r>
            <a:r>
              <a:rPr lang="en-US" sz="3200" dirty="0" smtClean="0"/>
              <a:t> I</a:t>
            </a:r>
            <a:br>
              <a:rPr lang="en-US" sz="3200" dirty="0" smtClean="0"/>
            </a:br>
            <a:r>
              <a:rPr lang="en-US" sz="3200" dirty="0" smtClean="0"/>
              <a:t> * </a:t>
            </a:r>
            <a:r>
              <a:rPr lang="en-US" sz="3200" dirty="0" err="1" smtClean="0"/>
              <a:t>Arsuri</a:t>
            </a:r>
            <a:r>
              <a:rPr lang="en-US" sz="3200" dirty="0" smtClean="0"/>
              <a:t> de </a:t>
            </a:r>
            <a:r>
              <a:rPr lang="en-US" sz="3200" dirty="0" err="1" smtClean="0"/>
              <a:t>gradul</a:t>
            </a:r>
            <a:r>
              <a:rPr lang="en-US" sz="3200" dirty="0" smtClean="0"/>
              <a:t> II</a:t>
            </a:r>
            <a:br>
              <a:rPr lang="en-US" sz="3200" dirty="0" smtClean="0"/>
            </a:br>
            <a:r>
              <a:rPr lang="en-US" sz="3200" dirty="0" smtClean="0"/>
              <a:t> * </a:t>
            </a:r>
            <a:r>
              <a:rPr lang="en-US" sz="3200" dirty="0" err="1" smtClean="0"/>
              <a:t>Arsuri</a:t>
            </a:r>
            <a:r>
              <a:rPr lang="en-US" sz="3200" dirty="0" smtClean="0"/>
              <a:t> de </a:t>
            </a:r>
            <a:r>
              <a:rPr lang="en-US" sz="3200" dirty="0" err="1" smtClean="0"/>
              <a:t>gradul</a:t>
            </a:r>
            <a:r>
              <a:rPr lang="en-US" sz="3200" dirty="0" smtClean="0"/>
              <a:t> III</a:t>
            </a:r>
            <a:br>
              <a:rPr lang="en-US" sz="3200" dirty="0" smtClean="0"/>
            </a:br>
            <a:r>
              <a:rPr lang="en-US" sz="3200" dirty="0" smtClean="0"/>
              <a:t> * </a:t>
            </a:r>
            <a:r>
              <a:rPr lang="en-US" sz="3200" dirty="0" err="1" smtClean="0"/>
              <a:t>Arsuri</a:t>
            </a:r>
            <a:r>
              <a:rPr lang="en-US" sz="3200" dirty="0" smtClean="0"/>
              <a:t> de </a:t>
            </a:r>
            <a:r>
              <a:rPr lang="en-US" sz="3200" dirty="0" err="1" smtClean="0"/>
              <a:t>gradul</a:t>
            </a:r>
            <a:r>
              <a:rPr lang="en-US" sz="3200" dirty="0" smtClean="0"/>
              <a:t> IV</a:t>
            </a:r>
            <a:endParaRPr lang="ru-RU"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Videos\Desktop\first-aid-skillsrevisedjun06-1-77-728-1024x768.jpg"/>
          <p:cNvPicPr>
            <a:picLocks noChangeAspect="1" noChangeArrowheads="1"/>
          </p:cNvPicPr>
          <p:nvPr/>
        </p:nvPicPr>
        <p:blipFill>
          <a:blip r:embed="rId2" cstate="print"/>
          <a:srcRect/>
          <a:stretch>
            <a:fillRect/>
          </a:stretch>
        </p:blipFill>
        <p:spPr bwMode="auto">
          <a:xfrm>
            <a:off x="827584" y="386662"/>
            <a:ext cx="7560840" cy="567063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48464" cy="6583362"/>
          </a:xfrm>
        </p:spPr>
        <p:txBody>
          <a:bodyPr>
            <a:noAutofit/>
          </a:bodyPr>
          <a:lstStyle/>
          <a:p>
            <a:pPr algn="l"/>
            <a:r>
              <a:rPr lang="en-US" sz="2400" b="1" dirty="0" err="1" smtClean="0"/>
              <a:t>Arsuri</a:t>
            </a:r>
            <a:r>
              <a:rPr lang="en-US" sz="2400" b="1" dirty="0" smtClean="0"/>
              <a:t> de </a:t>
            </a:r>
            <a:r>
              <a:rPr lang="en-US" sz="2400" b="1" dirty="0" err="1" smtClean="0"/>
              <a:t>gradul</a:t>
            </a:r>
            <a:r>
              <a:rPr lang="en-US" sz="2400" b="1" dirty="0" smtClean="0"/>
              <a:t> I :</a:t>
            </a:r>
            <a:r>
              <a:rPr lang="en-US" sz="2400" dirty="0" smtClean="0"/>
              <a:t/>
            </a:r>
            <a:br>
              <a:rPr lang="en-US" sz="2400" dirty="0" smtClean="0"/>
            </a:br>
            <a:r>
              <a:rPr lang="vi-VN" sz="2400" dirty="0" smtClean="0"/>
              <a:t>- cauza cea mai frecvent descrisa : expunerea la soare (eritemul solar); </a:t>
            </a:r>
            <a:br>
              <a:rPr lang="vi-VN" sz="2400" dirty="0" smtClean="0"/>
            </a:br>
            <a:r>
              <a:rPr lang="vi-VN" sz="2400" dirty="0" smtClean="0"/>
              <a:t>-  afectarea portiunii superficiale a epidermului, cu celulele keratinice şi pelucide, fără</a:t>
            </a:r>
            <a:br>
              <a:rPr lang="vi-VN" sz="2400" dirty="0" smtClean="0"/>
            </a:br>
            <a:r>
              <a:rPr lang="vi-VN" sz="2400" dirty="0" smtClean="0"/>
              <a:t>lezarea structurilor profunde ; </a:t>
            </a:r>
            <a:br>
              <a:rPr lang="vi-VN" sz="2400" dirty="0" smtClean="0"/>
            </a:br>
            <a:r>
              <a:rPr lang="vi-VN" sz="2400" dirty="0" smtClean="0"/>
              <a:t>-  iritatia terminaţiilor nervoase intraepiteliale determina prin reflexul de axon eliberarea de </a:t>
            </a:r>
            <a:br>
              <a:rPr lang="vi-VN" sz="2400" dirty="0" smtClean="0"/>
            </a:br>
            <a:r>
              <a:rPr lang="vi-VN" sz="2400" dirty="0" smtClean="0"/>
              <a:t>histamină şi enzime vasodilatatorii, cu apariţia de eritem difuz, edem, căldurălocalăsi </a:t>
            </a:r>
            <a:br>
              <a:rPr lang="vi-VN" sz="2400" dirty="0" smtClean="0"/>
            </a:br>
            <a:r>
              <a:rPr lang="vi-VN" sz="2400" dirty="0" smtClean="0"/>
              <a:t>senzatie “de usturime”, “de arsură”, accentuatăde atingere (hipersensibilitate spontana </a:t>
            </a:r>
            <a:br>
              <a:rPr lang="vi-VN" sz="2400" dirty="0" smtClean="0"/>
            </a:br>
            <a:r>
              <a:rPr lang="vi-VN" sz="2400" dirty="0" smtClean="0"/>
              <a:t>exagerata) ; </a:t>
            </a:r>
            <a:br>
              <a:rPr lang="vi-VN" sz="2400" dirty="0" smtClean="0"/>
            </a:br>
            <a:r>
              <a:rPr lang="vi-VN" sz="2400" dirty="0" smtClean="0"/>
              <a:t>-  fenomenele cedeazădupă24-48 de ore, fiind urmata de o descuamare fina a epidermului </a:t>
            </a:r>
            <a:br>
              <a:rPr lang="vi-VN" sz="2400" dirty="0" smtClean="0"/>
            </a:br>
            <a:r>
              <a:rPr lang="vi-VN" sz="2400" dirty="0" smtClean="0"/>
              <a:t>şi o pigmentare discreta.</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074" name="Picture 2" descr="C:\Users\user\Videos\Desktop\images.jpg"/>
          <p:cNvPicPr>
            <a:picLocks noChangeAspect="1" noChangeArrowheads="1"/>
          </p:cNvPicPr>
          <p:nvPr/>
        </p:nvPicPr>
        <p:blipFill>
          <a:blip r:embed="rId2" cstate="print"/>
          <a:srcRect/>
          <a:stretch>
            <a:fillRect/>
          </a:stretch>
        </p:blipFill>
        <p:spPr bwMode="auto">
          <a:xfrm>
            <a:off x="611560" y="764704"/>
            <a:ext cx="7924250" cy="538965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40960" cy="6480720"/>
          </a:xfrm>
        </p:spPr>
        <p:txBody>
          <a:bodyPr>
            <a:noAutofit/>
          </a:bodyPr>
          <a:lstStyle/>
          <a:p>
            <a:pPr algn="l"/>
            <a:r>
              <a:rPr lang="vi-VN" sz="2800" b="1" dirty="0" smtClean="0"/>
              <a:t>Arsura de gradul II </a:t>
            </a:r>
            <a:r>
              <a:rPr lang="en-US" sz="2800" b="1" dirty="0" smtClean="0"/>
              <a:t>:</a:t>
            </a:r>
            <a:r>
              <a:rPr lang="vi-VN" sz="2800" dirty="0" smtClean="0"/>
              <a:t/>
            </a:r>
            <a:br>
              <a:rPr lang="vi-VN" sz="2800" dirty="0" smtClean="0"/>
            </a:br>
            <a:r>
              <a:rPr lang="vi-VN" sz="2800" dirty="0" smtClean="0"/>
              <a:t>-  degajarea energeticădistruge toate straturile epidermului, chiar unele celule din stratul </a:t>
            </a:r>
            <a:r>
              <a:rPr lang="en-US" sz="2800" dirty="0" smtClean="0"/>
              <a:t> </a:t>
            </a:r>
            <a:r>
              <a:rPr lang="vi-VN" sz="2800" dirty="0" smtClean="0"/>
              <a:t>germinativ bazal, dar lasăintactămembrana bazală; </a:t>
            </a:r>
            <a:br>
              <a:rPr lang="vi-VN" sz="2800" dirty="0" smtClean="0"/>
            </a:br>
            <a:r>
              <a:rPr lang="vi-VN" sz="2800" dirty="0" smtClean="0"/>
              <a:t>-  glandele sebacee, glandele sudoripare şi aparatul pilosebaceu nu sunt afectate; ele vor </a:t>
            </a:r>
            <a:r>
              <a:rPr lang="en-US" sz="2800" dirty="0" smtClean="0"/>
              <a:t> </a:t>
            </a:r>
            <a:r>
              <a:rPr lang="vi-VN" sz="2800" dirty="0" smtClean="0"/>
              <a:t>forma, ulterior, insulele de epitelizare care vor grăbi vindecarea;</a:t>
            </a:r>
            <a:r>
              <a:rPr lang="en-US" sz="2800" dirty="0" smtClean="0"/>
              <a:t/>
            </a:r>
            <a:br>
              <a:rPr lang="en-US" sz="2800" dirty="0" smtClean="0"/>
            </a:br>
            <a:r>
              <a:rPr lang="en-US" sz="2800" dirty="0" smtClean="0"/>
              <a:t> -  </a:t>
            </a:r>
            <a:r>
              <a:rPr lang="en-US" sz="2800" dirty="0" err="1" smtClean="0"/>
              <a:t>flictena</a:t>
            </a:r>
            <a:r>
              <a:rPr lang="en-US" sz="2800" dirty="0" smtClean="0"/>
              <a:t> de </a:t>
            </a:r>
            <a:r>
              <a:rPr lang="en-US" sz="2800" dirty="0" err="1" smtClean="0"/>
              <a:t>gradul</a:t>
            </a:r>
            <a:r>
              <a:rPr lang="en-US" sz="2800" dirty="0" smtClean="0"/>
              <a:t> II, </a:t>
            </a:r>
            <a:r>
              <a:rPr lang="en-US" sz="2800" dirty="0" err="1" smtClean="0"/>
              <a:t>prin</a:t>
            </a:r>
            <a:r>
              <a:rPr lang="en-US" sz="2800" dirty="0" smtClean="0"/>
              <a:t> </a:t>
            </a:r>
            <a:r>
              <a:rPr lang="en-US" sz="2800" dirty="0" err="1" smtClean="0"/>
              <a:t>lezarea</a:t>
            </a:r>
            <a:r>
              <a:rPr lang="en-US" sz="2800" dirty="0" smtClean="0"/>
              <a:t> </a:t>
            </a:r>
            <a:r>
              <a:rPr lang="en-US" sz="2800" dirty="0" err="1" smtClean="0"/>
              <a:t>plexului</a:t>
            </a:r>
            <a:r>
              <a:rPr lang="en-US" sz="2800" dirty="0" smtClean="0"/>
              <a:t> vascular </a:t>
            </a:r>
            <a:r>
              <a:rPr lang="en-US" sz="2800" dirty="0" err="1" smtClean="0"/>
              <a:t>subdermic</a:t>
            </a:r>
            <a:r>
              <a:rPr lang="en-US" sz="2800" dirty="0" smtClean="0"/>
              <a:t> </a:t>
            </a:r>
            <a:r>
              <a:rPr lang="en-US" sz="2800" dirty="0" err="1" smtClean="0"/>
              <a:t>si</a:t>
            </a:r>
            <a:r>
              <a:rPr lang="en-US" sz="2800" dirty="0" smtClean="0"/>
              <a:t> </a:t>
            </a:r>
            <a:r>
              <a:rPr lang="en-US" sz="2800" dirty="0" err="1" smtClean="0"/>
              <a:t>extravazare</a:t>
            </a:r>
            <a:r>
              <a:rPr lang="en-US" sz="2800" dirty="0" smtClean="0"/>
              <a:t> </a:t>
            </a:r>
            <a:r>
              <a:rPr lang="en-US" sz="2800" dirty="0" err="1" smtClean="0"/>
              <a:t>plasmatica</a:t>
            </a:r>
            <a:r>
              <a:rPr lang="en-US" sz="2800" dirty="0" smtClean="0"/>
              <a:t> </a:t>
            </a:r>
            <a:r>
              <a:rPr lang="en-US" sz="2800" dirty="0" err="1" smtClean="0"/>
              <a:t>importanta</a:t>
            </a:r>
            <a:r>
              <a:rPr lang="en-US" sz="2800" dirty="0" smtClean="0"/>
              <a:t>: </a:t>
            </a:r>
            <a:br>
              <a:rPr lang="en-US" sz="2800" dirty="0" smtClean="0"/>
            </a:br>
            <a:r>
              <a:rPr lang="en-US" sz="2800" dirty="0" smtClean="0"/>
              <a:t>¾  </a:t>
            </a:r>
            <a:r>
              <a:rPr lang="en-US" sz="2800" dirty="0" err="1" smtClean="0"/>
              <a:t>baza</a:t>
            </a:r>
            <a:r>
              <a:rPr lang="en-US" sz="2800" dirty="0" smtClean="0"/>
              <a:t> </a:t>
            </a:r>
            <a:r>
              <a:rPr lang="en-US" sz="2800" dirty="0" err="1" smtClean="0"/>
              <a:t>epiteliala</a:t>
            </a:r>
            <a:r>
              <a:rPr lang="en-US" sz="2800" dirty="0" smtClean="0"/>
              <a:t> continua </a:t>
            </a:r>
            <a:br>
              <a:rPr lang="en-US" sz="2800" dirty="0" smtClean="0"/>
            </a:br>
            <a:r>
              <a:rPr lang="en-US" sz="2800" dirty="0" smtClean="0"/>
              <a:t>¾  </a:t>
            </a:r>
            <a:r>
              <a:rPr lang="en-US" sz="2800" dirty="0" err="1" smtClean="0"/>
              <a:t>inconjurat</a:t>
            </a:r>
            <a:r>
              <a:rPr lang="en-US" sz="2800" dirty="0" smtClean="0"/>
              <a:t> de o </a:t>
            </a:r>
            <a:r>
              <a:rPr lang="en-US" sz="2800" dirty="0" err="1" smtClean="0"/>
              <a:t>zona</a:t>
            </a:r>
            <a:r>
              <a:rPr lang="en-US" sz="2800" dirty="0" smtClean="0"/>
              <a:t> de </a:t>
            </a:r>
            <a:r>
              <a:rPr lang="en-US" sz="2800" dirty="0" err="1" smtClean="0"/>
              <a:t>eritem</a:t>
            </a:r>
            <a:r>
              <a:rPr lang="en-US" sz="2800" dirty="0" smtClean="0"/>
              <a:t>; </a:t>
            </a:r>
            <a:br>
              <a:rPr lang="en-US" sz="2800" dirty="0" smtClean="0"/>
            </a:br>
            <a:r>
              <a:rPr lang="en-US" sz="2800" dirty="0" smtClean="0"/>
              <a:t>¾  </a:t>
            </a:r>
            <a:r>
              <a:rPr lang="en-US" sz="2800" dirty="0" err="1" smtClean="0"/>
              <a:t>continut</a:t>
            </a:r>
            <a:r>
              <a:rPr lang="en-US" sz="2800" dirty="0" smtClean="0"/>
              <a:t> </a:t>
            </a:r>
            <a:r>
              <a:rPr lang="en-US" sz="2800" dirty="0" err="1" smtClean="0"/>
              <a:t>lichidian</a:t>
            </a:r>
            <a:r>
              <a:rPr lang="en-US" sz="2800" dirty="0" smtClean="0"/>
              <a:t> </a:t>
            </a:r>
            <a:r>
              <a:rPr lang="en-US" sz="2800" dirty="0" err="1" smtClean="0"/>
              <a:t>sero-citrin,niciodata</a:t>
            </a:r>
            <a:r>
              <a:rPr lang="en-US" sz="2800" dirty="0" smtClean="0"/>
              <a:t> </a:t>
            </a:r>
            <a:r>
              <a:rPr lang="en-US" sz="2800" dirty="0" err="1" smtClean="0"/>
              <a:t>hemoragic</a:t>
            </a:r>
            <a:r>
              <a:rPr lang="en-US" sz="2800" dirty="0" smtClean="0"/>
              <a:t>; </a:t>
            </a:r>
            <a:br>
              <a:rPr lang="en-US" sz="2800" dirty="0" smtClean="0"/>
            </a:br>
            <a:r>
              <a:rPr lang="en-US" sz="2800" dirty="0" smtClean="0"/>
              <a:t>¾  </a:t>
            </a:r>
            <a:r>
              <a:rPr lang="en-US" sz="2800" dirty="0" err="1" smtClean="0"/>
              <a:t>risc</a:t>
            </a:r>
            <a:r>
              <a:rPr lang="en-US" sz="2800" dirty="0" smtClean="0"/>
              <a:t> septic, </a:t>
            </a:r>
            <a:r>
              <a:rPr lang="en-US" sz="2800" dirty="0" err="1" smtClean="0"/>
              <a:t>datorita</a:t>
            </a:r>
            <a:r>
              <a:rPr lang="en-US" sz="2800" dirty="0" smtClean="0"/>
              <a:t> </a:t>
            </a:r>
            <a:r>
              <a:rPr lang="en-US" sz="2800" dirty="0" err="1" smtClean="0"/>
              <a:t>deschiderii</a:t>
            </a:r>
            <a:r>
              <a:rPr lang="en-US" sz="2800" dirty="0" smtClean="0"/>
              <a:t> </a:t>
            </a:r>
            <a:r>
              <a:rPr lang="en-US" sz="2800" dirty="0" err="1" smtClean="0"/>
              <a:t>ductelor</a:t>
            </a:r>
            <a:r>
              <a:rPr lang="en-US" sz="2800" dirty="0" smtClean="0"/>
              <a:t> </a:t>
            </a:r>
            <a:r>
              <a:rPr lang="en-US" sz="2800" dirty="0" err="1" smtClean="0"/>
              <a:t>glandelor</a:t>
            </a:r>
            <a:r>
              <a:rPr lang="en-US" sz="2800" dirty="0" smtClean="0"/>
              <a:t> </a:t>
            </a:r>
            <a:r>
              <a:rPr lang="en-US" sz="2800" dirty="0" err="1" smtClean="0"/>
              <a:t>sebacee</a:t>
            </a:r>
            <a:r>
              <a:rPr lang="en-US" sz="2800" dirty="0" smtClean="0"/>
              <a:t> </a:t>
            </a:r>
            <a:r>
              <a:rPr lang="en-US" sz="2800" dirty="0" err="1" smtClean="0"/>
              <a:t>si</a:t>
            </a:r>
            <a:r>
              <a:rPr lang="en-US" sz="2800" dirty="0" smtClean="0"/>
              <a:t> </a:t>
            </a:r>
            <a:r>
              <a:rPr lang="en-US" sz="2800" dirty="0" err="1" smtClean="0"/>
              <a:t>sudoripare</a:t>
            </a:r>
            <a:r>
              <a:rPr lang="en-US" sz="2800" dirty="0" smtClean="0"/>
              <a:t> in </a:t>
            </a:r>
            <a:r>
              <a:rPr lang="en-US" sz="2800" dirty="0" err="1" smtClean="0"/>
              <a:t>mediul</a:t>
            </a:r>
            <a:r>
              <a:rPr lang="en-US" sz="2800" dirty="0" smtClean="0"/>
              <a:t> </a:t>
            </a:r>
            <a:r>
              <a:rPr lang="en-US" sz="2800" dirty="0" err="1" smtClean="0"/>
              <a:t>inchis</a:t>
            </a:r>
            <a:r>
              <a:rPr lang="en-US" sz="2800" dirty="0" smtClean="0"/>
              <a:t>, </a:t>
            </a:r>
            <a:r>
              <a:rPr lang="en-US" sz="2800" dirty="0" err="1" smtClean="0"/>
              <a:t>neaerat</a:t>
            </a:r>
            <a:r>
              <a:rPr lang="en-US" sz="2800" dirty="0" smtClean="0"/>
              <a:t>, </a:t>
            </a:r>
            <a:r>
              <a:rPr lang="en-US" sz="2800" dirty="0" err="1" smtClean="0"/>
              <a:t>proteic</a:t>
            </a:r>
            <a:r>
              <a:rPr lang="en-US" sz="2800" dirty="0" smtClean="0"/>
              <a:t> al </a:t>
            </a:r>
            <a:r>
              <a:rPr lang="en-US" sz="2800" dirty="0" err="1" smtClean="0"/>
              <a:t>flictenei</a:t>
            </a:r>
            <a:endParaRPr lang="ru-RU" sz="28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311</Words>
  <Application>Microsoft Office PowerPoint</Application>
  <PresentationFormat>Экран (4:3)</PresentationFormat>
  <Paragraphs>31</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Тема Office</vt:lpstr>
      <vt:lpstr>ARSURI , DEGERĂTURI, NECROZE, GANGRENE , DIABETUL</vt:lpstr>
      <vt:lpstr>def.- Arsura este o afectiune chirurgicala complexa, atit locala cit si generala, produsa de diferiti agenti vulneranti :  termici,  chimici,  electrici si radici. Arsura necesita un tratament precoce si eficient,  putind lăsa sechele funcţionale şi estetice, uneori cu stigmate organice, ce trebuie prevenite si a caror rezolvare e dificilă. </vt:lpstr>
      <vt:lpstr>ARSURILE TERMICE - sunt urmarea acţiunii agenţilor fizici care pot descărca cantităţi diferite de  caldura în unitatea de timp asupra tegumentului şi ţesuturilor.</vt:lpstr>
      <vt:lpstr>Factorii determinanţi ai arsurilor termicesunt reprezentaţi de:  -  flăcăra (cea mai frecventăcauzăde arsuri termice)  -  lichide fierbinti (apă, ulei, care produc arsuri întinse, neregulate, de profunzime variabilă în raport de temperatură şi gradul lor de vâscozitate)  -  gaze şi vapori supraîncălziţi ca urmare a unor explozii (cazane, bombe)  -  alte materiale inflamabile, radiaţii calorice (solare, ultraviolete)  -  corpuri solide incandescente (metal topit, cărbuni, ce produc arsuri limitate ca întindere dar profunde şi cu escare)  -  substante vâscoase topite (bitum, ceară).   *Accidentele casnice sint de aproximativ 15 ori mai frecvente fata de cele industriale. </vt:lpstr>
      <vt:lpstr>Clasificarea arsurilor în 4 grade de profunzime:   * Arsuri de gradul I  * Arsuri de gradul II  * Arsuri de gradul III  * Arsuri de gradul IV</vt:lpstr>
      <vt:lpstr>Слайд 6</vt:lpstr>
      <vt:lpstr>Arsuri de gradul I : - cauza cea mai frecvent descrisa : expunerea la soare (eritemul solar);  -  afectarea portiunii superficiale a epidermului, cu celulele keratinice şi pelucide, fără lezarea structurilor profunde ;  -  iritatia terminaţiilor nervoase intraepiteliale determina prin reflexul de axon eliberarea de  histamină şi enzime vasodilatatorii, cu apariţia de eritem difuz, edem, căldurălocalăsi  senzatie “de usturime”, “de arsură”, accentuatăde atingere (hipersensibilitate spontana  exagerata) ;  -  fenomenele cedeazădupă24-48 de ore, fiind urmata de o descuamare fina a epidermului  şi o pigmentare discreta.</vt:lpstr>
      <vt:lpstr>Слайд 8</vt:lpstr>
      <vt:lpstr>Arsura de gradul II : -  degajarea energeticădistruge toate straturile epidermului, chiar unele celule din stratul  germinativ bazal, dar lasăintactămembrana bazală;  -  glandele sebacee, glandele sudoripare şi aparatul pilosebaceu nu sunt afectate; ele vor  forma, ulterior, insulele de epitelizare care vor grăbi vindecarea;  -  flictena de gradul II, prin lezarea plexului vascular subdermic si extravazare plasmatica importanta:  ¾  baza epiteliala continua  ¾  inconjurat de o zona de eritem;  ¾  continut lichidian sero-citrin,niciodata hemoragic;  ¾  risc septic, datorita deschiderii ductelor glandelor sebacee si sudoripare in mediul inchis, neaerat, proteic al flictenei</vt:lpstr>
      <vt:lpstr>Слайд 10</vt:lpstr>
      <vt:lpstr> Arsura de gradul III : Degajarea energeticădistruge epidermul în întregime şi în grade variate dermul, fărăînsăsa-l depăşeasca. Pot fi întâlnite douătipuri de leziuni:  C1)Arsura afecteazănumai partea superioarăa dermului (deservităde plexul capilar dermic intermediar):  -  grosimea tesutului lezat nu este prea mare şi forţa hidraulicăa lichidului de edem îl poate disloca, formand flictena de gradul III:  ¾  cu fundul cruent, cu strat epitelial discontinuu  ¾  continut sero-hemoragic sau franc sanguinolent, datorita lezarii capilarelor din derm;  ¾  dupa excizie : derm discontinuu rosu-brun, cu cheaguri, datorate trombozei vaselor mici dermice  -  leziuni polimorfe: edem, eritem dureros, flictene hemoragice;  -  foliculii pilosebacei şi ductele glandelor sudoripare suntdistruse si astfel nu mai exista bariera epiteliala continua;  -  riscul complicaţiilor septice este foarte mare, migrarea pe cale limfatică, în profunzime, a  germenilor fiind mult mai facila.</vt:lpstr>
      <vt:lpstr>Слайд 12</vt:lpstr>
      <vt:lpstr>Arsura de gradul IV :  -  afectarea tegumentului in toata grosimea sa (epidermul şi dermul în totalitate) si chiar tesuturile mai profunde (grasimea subcutanata, aponevroze, muschi) ;  -  toate resursele de epitelizare din plagăsunt distruse, “restitutio ad integrum” fiind  imposibila;  -  leziunea caracteristicăeste escara de gradul IV(albăsau bruna).  ¾  escara moale, albă: pe fond de edem intens, care poate antrena tulburări ischemice in regiunile inextensibile dintrefascii, la nivelul extremităţilor;  ¾  escara indurată, brună(brună, roşu închis sau neagră), ca urmare a coagulării  complete a ţesuturilor (în expunerile prelungite, vor fi afectate progresiv grăsimea din hipoderm şi ţesuturile subiacente - aponevroze, muşchi etc); </vt:lpstr>
      <vt:lpstr>Tratamentul arsurilor termice :  1. Primul ajutor   2. La prezentarea la spital</vt:lpstr>
      <vt:lpstr>Cum pot fi tratate la domiciliu arsurile minore?  1. Primul pas pentru tratarea unei arsuri minore este ca zona arsa sa fie tinuta sub jetul de apa rece intre 10-15 minute. Daca acest lucru nu este posibil, se va aplica o compresa cu apa rece. Nu se va pune gheata direct pe pielea afectata, intrucat aceasta poate provoca degeraturi si leziuni.   2. Nu se va aplica unt pe arsuri. Untul va capta caldura de sub tesuturile deteriorare si efectele sale vor agrava situatia si va creste riscul dezvoltarii unor infectii.   3. Dupa ce zona s-a racit ca urmare a mentinerii in apa rece, se va aplica o crema speciala pe arsura. Lotiunea va calma disconfortul si va preveni uscarea pielii.   4. Dupa ce pielea arsa va fi hidratata, va fi acoperita cu un bandaj de tifon steril. Important este sa nu se preseze prea tare rana.   5. In zona arsurii vor aparea vezicule umplute cu lichid, ce au rolul de a preveni aparitia infectiei si care se vor vindeca de la sine. Daca totusi veziculele se rup, pielea se va spala cu apa si sapun, se va usca si apoi se va aplica un unguent cu antibiotic peste care se va infasura un bandaj din tifon steril.   6. Daca este necesar, se vor utiliza acetaminofen sau alte calmante atunci cand durerea este accentuata.</vt:lpstr>
      <vt:lpstr>Tratarea arsurilor majore  1. Pentru tratamentul arsurilor majore, se va solicita asistenta medicala cat mai curand posibil.   2. Cauza accidentului trebuie eliminata, dar nu trebuie sa se scoata hainele arse care s-au lipit de piele.   3. Pana cand se va primi tratamentul medical de urgenta se va acoperi zona arsa cu un bandaj uscat, steril sau cu o carpa curata. Se poate utiliza un cearceaf de pat din bumbac pentru suprafetele mai mari. Nu se vor folosi paturi sau prosoape intrucat ambele au tendinta de a se lipi de arsuri.   4. Nu se vor aplica unguente si nici nu se va incerca sa se rupa veziculele. </vt:lpstr>
      <vt:lpstr>Слайд 17</vt:lpstr>
      <vt:lpstr>DEGERATURILE :</vt:lpstr>
      <vt:lpstr>Def.- Reprezinta modificarile morfo-functionale evolutive locale produse prin frig la nivelul zonelor  expuse si extremitatilor: picior, mana, fata, nas, ureche.</vt:lpstr>
      <vt:lpstr>                                                            Factorii :  factori intrinseci (biologici):  ¾  varsta: susceptibilitate crescuta la varstele extreme (copii, batrani);  ¾  rasa neagra ;  ¾  antrenamentul individual (rezistenta crescuta la alpinisti, schiori);  ¾  tarele organice asociate: afectiuni cardio-vasculare, boli vasculare periferice,  sindroame posttrombotice, denutritia, alcoolismul, fumatul ;  ¾  starea psihica: stress, surmenaj, oboseala, apatie (cresc incidenta leziunilor prin frig);  ¾  expunerea la frig in antecedente face ca leziunile sa se instaleze mai rapid si cu intensitate mai mare.   factori extrinseci:  ¾  imbracamintea neadecvata, prea stramta (jeneaza circulatia), hainele umede;  ¾  conditii care ingreuneaza circulatia locala, la nivelul extremitatilor(ortostatism  prelungit, calatorie cu gambele atarnate);  ¾  consumul de alcool, prin vasodilatatia periferica creste pierderea de caldura, iar starea de betie favorizeaza expunerea inconstienta la frig. </vt:lpstr>
      <vt:lpstr>Degeraturile pot fi de 4 grade: * Degeraturi de grad I * Degeraturi de grad II  * Degeraturi de grad III  * Degeraturi de grad IV</vt:lpstr>
      <vt:lpstr>Degeraturi de grad I : Initial, se constata albirea tegumentului si senzatia de “maini sau picioare inghetate”. La cateva ore de la incetarea actiunii frigului si reincalzire, la nivelul zonelor expuse se constata:  -  tegumente edematoase, rosii-violacei;  -  parestezii (senzatie de arsura, intepaturi, prurit sau chiar dureri lancinante), determinate de suferinta anoxica a terminatiilor nevoase periferice.</vt:lpstr>
      <vt:lpstr>Слайд 23</vt:lpstr>
      <vt:lpstr>Degeratura de gradul II (flictenulara):  Initial, extremitatile expuse sunt albe, reci, cu sensibilitatea abolita, dar motilitatea activa pastrata (senzatia de “picior de lemn”). Dupa incalzire, apar:  -  edem si cianoza la nivelul zonelor afectate,mai severa si mai precoce decat in cazul degeraturilor de gradul I;  -  la 10-12 ore apar flictenele seroase, care pot deveni sero-hemoragice, prin lezarea plexului capilar dermic superficial;  -  flictenele se detaseaza in 10-12 zile, lasand o escara superficiala, cenusie, atona care se vindeca spontan in cateva saptamani, fara sechele;  -  durerea si cauzalgiile, initial foarte intense, se estompeaza treptat.  Si in acest caz, pot persista cauzalgiilesi o sensibilitate crescuta la frig.</vt:lpstr>
      <vt:lpstr>Degeratura de gradul III (necroza tegumentara):  Frigul lezeaza epidermul in intregime si partial dermul, afectand grav resursele de epitelizare spontana ale tegumentului. Dupa incalzire se pot observa:  flictene hemoragice, inconjurate de arii edematoase si cianotice;  leziuni necrotice ale pielii: escare albe, alb-cenusii sau negre, uscate.</vt:lpstr>
      <vt:lpstr>Degeratura de gradul IV (gangrena uscata sau umeda):   Este forma cea mai grava, in care necroza depaseste tegumentul si afecteaza structurile profunde si chiar osul. Dupa incalzire, se observa:  - cianoza intensa a segmentului afectat, fara edem si fara flictene;  - motilitatea activa este abolita;  - in cateva ore, incepe delimitarea tesutului necrotic, cu aspect mumificat, negru (gangrena uscata);  - procesul de separare a tesutului viu de cel necrotic poate dura pana la o luna;  - gangrena umedaapare prin suprainfectie microbiana sau in cazul “piciorului de transee”.</vt:lpstr>
      <vt:lpstr>                                Factori favorizanti:  -  expunere prelungita la frig;  -  tulburari endocrine (insuficiente tiroidiene, ovariene, suprarenaliene);  -  carente vitaminice;  -  instabilitate vasculara periferica (acrocianoza);</vt:lpstr>
      <vt:lpstr>                Tratament pentru degerături :  Primul Gest - se scoate persoana afectată din mediul respectiv, fără a o expune, însă, la temperaturi foarte mari băi călduţe, badijonări cu soluţie uşor alcoolizată, unguente cu efect de încălzire (capsicum sau venin de albine) - aplicaţii cu suc de ceapă – se stoarce ceapa şi se aplică pe zona afectată te prezinţi la medic Tratament clasic pentru degerături - unguente cicatrizante şi vitaminizante - intervenţie chirurgicală pentru înlăturarea zonei necrozate - tratament adecvat în funcţie de gradul de afectare (vezi gradele de severitate enumerate mai sus)</vt:lpstr>
      <vt:lpstr>Diabetul zaharat este o afecţiune ce cuprinde un grup heterogen de tulburări care pot avea  etiologie diferită, dar care au in comun hiperglicemia asociatăcu tulburări ale metabolismului lipidic  şi proteic. Hiperglicemia şi modificarea secundarăa celorlalte metabolisme sunt consecinţa unei  insuficienţe absolute sau relative a secreţiei de insulină.</vt:lpstr>
      <vt:lpstr>Слайд 30</vt:lpstr>
      <vt:lpstr>Piciorul diabetic este un picior care prezinta orice patologie care rezulta direct din diabetul zaharat sau orice complicatie pe termen lung (sau cronica) a diabetului zaharat. Prezenta unor caracteristici ale patologiei piciorului diabetic (cum ar fi infectiile, ulceratiile si osteoartropatia diabetica) se numeste sindromul piciorului diabetic.</vt:lpstr>
      <vt:lpstr>Слайд 32</vt:lpstr>
      <vt:lpstr>Cauzele aparitiei piciorului diabetic :  Diabetul zaharat este o boala care afecteaza in primul rand circulatia microvasculara. In extremitati, boala microvasculara datorata "capilarelor acoperite cu zahar" limiteaza alimentarea cu sange a structurilor superficiale si a celor profunde.  Diabetul poate cauza doua probleme care iti pot afecta picioarele: 1. Neuropatia diabetica  2. Boala vasculara prriferica </vt:lpstr>
      <vt:lpstr>LEZIUNI CELULARE - NECROZE   Necroza defineste moartea celulelor, a tesuturilor sau a organelor intr-un organism viu. Denumirea provine din limba greaca (necros = zeul mortii). Semnele microscopice de ireversibilitate sunt date de ruperea membranei plasmatice si de leziuni nucleare de tipul:</vt:lpstr>
      <vt:lpstr>Слайд 35</vt:lpstr>
      <vt:lpstr>Gangrena este o afectiune caracterizata prin moartea tesuturilor de la nivelul diverselor organe, cauzata de intreruperea circulatiei sanguine necesara pentru mentinerea tesutului viu. </vt:lpstr>
      <vt:lpstr>Слайд 37</vt:lpstr>
      <vt:lpstr> Gangrene : umeda si uscata.</vt:lpstr>
      <vt:lpstr>Gangrena umeda este deosebit de grava deoarece, netratata la timp, conduce la dezvoltarea de sepsis (septicemie), urmata de deces in cateva ore sau zile.</vt:lpstr>
      <vt:lpstr>In cazul gangrenei uscate, tesutul nu se infecteaza, motiv pentru care riscurile de septicemie sau deces sunt considerabil mai scazute. Totusi, acest tip de gangrena poate duce la moartea locala a tesuturilor si uscarea lor.</vt:lpstr>
      <vt:lpstr>                   Tratamentul infectiilor :    * spalarea piciorului;  * dezinfectarea pielii din preajma unei ulceratii;  * pastrarea ulceratiei cat mai uscate, cu schimbari frecvente ale obiectelor de imbracaminte;  * tratamente cu enzime;  * obiecte de imbracaminte (sosete) care contin alginat de calciu pentru a inhiba dezvoltarea bacteriilor.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ARSURI, DEGERĂTURI, NECROZE, GANGRENE</dc:title>
  <dc:creator>user</dc:creator>
  <cp:lastModifiedBy>galina.buta@outlook.com</cp:lastModifiedBy>
  <cp:revision>25</cp:revision>
  <dcterms:created xsi:type="dcterms:W3CDTF">2018-10-18T17:09:54Z</dcterms:created>
  <dcterms:modified xsi:type="dcterms:W3CDTF">2021-11-02T20:07:59Z</dcterms:modified>
</cp:coreProperties>
</file>