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2" r:id="rId4"/>
    <p:sldId id="263" r:id="rId5"/>
    <p:sldId id="257" r:id="rId6"/>
    <p:sldId id="260" r:id="rId7"/>
    <p:sldId id="261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671464-B0FA-4745-B6B9-1FA2F75E389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CF4D13-4DAA-4013-BB61-7E8D681DB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401" y="1714488"/>
            <a:ext cx="5593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Ожоги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Обморожения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Обморожение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2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Обморожение (отморожение) – это повреждение тканей, возникшее при низких температурах (обычно ниже −10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ºС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). Может наблюдаться даже при нулевой температуре окружающей среды – в тех случаях, когда происходят большие потери теплоты за единицу времени.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В первую очередь агрессивному воздействию подвергаются выступающие и недостаточно защищенные части тела: ушные раковины, нос, щеки, кисти рук, стопы. Впоследствии развивается общее переохлаждение организма со снижением температуры тела до критических цифр.</a:t>
            </a:r>
          </a:p>
        </p:txBody>
      </p:sp>
      <p:pic>
        <p:nvPicPr>
          <p:cNvPr id="21506" name="Picture 2" descr="В ноябре обморожения получили шестеро тюменцев : Общество : Вслух.ру :  Новости Тюм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256"/>
            <a:ext cx="3234928" cy="21431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До кровавых волдырей. Медики рассказали, как избежать обморожения |  cheltv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3454613" cy="21431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Факторы риска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043890" cy="271464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усиленная теплоотдача (резкий ветер, высокая влажность, легкая одежда);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местное нарушение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микроциркуляции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(тесная обувь, длительная неподвижность, вынужденное положение тела);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сопутствующие состояния, ослабляющие устойчивость организма к экстремальным воздействиям (травмы, кровопотеря, физическое или эмоциональное истощение, стресс);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сосудистые заболевания.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6146" name="Picture 2" descr="Как не получить обморожение и переохлаждение в сильные морозы - Здоровый  образ жизни - Здоровье - MEN's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14818"/>
            <a:ext cx="3147321" cy="235745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148" name="Picture 4" descr="22-ой день весны в Сургу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14818"/>
            <a:ext cx="3431168" cy="228601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Степени и признаки обморожения.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		В зависимости от длительности и интенсивности агрессивного воздействия, а также от характера повреждения тканей выделяют 4 степени обморожения.</a:t>
            </a:r>
          </a:p>
          <a:p>
            <a:pPr algn="just">
              <a:buNone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		Начальные проявления во всех случаях схожи (что не позволяет достоверно определить степень обморожения в первые часы после травмы):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бледность и похолодание кожи;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снижение чувствительности.</a:t>
            </a:r>
          </a:p>
          <a:p>
            <a:pPr algn="just">
              <a:buNone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		После появления первых общих симптомов развивается специфическая для каждой степени обморожения симптоматика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Степени обморожения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251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1 Степень обморожения.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2 Степень обморожения.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3 Степень обморожения.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4 Степень обморожения.</a:t>
            </a:r>
          </a:p>
          <a:p>
            <a:pPr algn="just"/>
            <a:endParaRPr lang="ru-RU" sz="21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2" descr="Рекомендации об обморожении у детей | Образовательная социальная се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357562"/>
            <a:ext cx="6143668" cy="285424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Первая помощь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2511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Первая помощь при обморожении.</a:t>
            </a:r>
          </a:p>
          <a:p>
            <a:pPr algn="just">
              <a:buNone/>
            </a:pPr>
            <a:r>
              <a:rPr lang="ru-RU" dirty="0" smtClean="0"/>
              <a:t>		При поражении любой интенсивности в первую очередь необходимо в кратчайшие сроки доставить пострадавшего в теплое помещение. Если существует вероятность повторного отморожения, нельзя допускать оттаивания поврежденной части тела; в противном случае следует тщательно ее укрыть. Дальнейшие мероприятия зависят от степени обморожения.</a:t>
            </a:r>
          </a:p>
          <a:p>
            <a:pPr algn="just">
              <a:buNone/>
            </a:pPr>
            <a:r>
              <a:rPr lang="ru-RU" dirty="0" smtClean="0"/>
              <a:t>		При обморожении 1 степени требуется: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согреть пораженные участки кожи (дыханием, осторожным растиранием мягкой шерстяной тканью или руками);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наложить согревающую ватно-марлевую повязку в несколько слоев.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дать выпить горячего чая, теплого молока, морса.</a:t>
            </a:r>
          </a:p>
          <a:p>
            <a:pPr algn="just">
              <a:buNone/>
            </a:pPr>
            <a:r>
              <a:rPr lang="ru-RU" dirty="0" smtClean="0"/>
              <a:t>		При обморожении 2-4 степени нужно: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исключить быстрое согревание (массаж, растирание);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наложить теплоизолирующую повязку (бинт и вату в несколько слоев, можно использовать шарфы, шерстяную ткань, платки);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зафиксировать обмороженную конечность;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вызвать бригаду скорой медицинской помощи.</a:t>
            </a:r>
          </a:p>
          <a:p>
            <a:pPr algn="just">
              <a:buNone/>
            </a:pPr>
            <a:r>
              <a:rPr lang="ru-RU" dirty="0" smtClean="0"/>
              <a:t>		Рекомендуется дать пострадавшему горячее питье и еду, можно принять Аспирин, Анальгин с Папаверином или Но-шпу для улучшения </a:t>
            </a:r>
            <a:r>
              <a:rPr lang="ru-RU" dirty="0" err="1" smtClean="0"/>
              <a:t>микроциркуляции</a:t>
            </a:r>
            <a:r>
              <a:rPr lang="ru-RU" dirty="0" smtClean="0"/>
              <a:t> крови.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</a:rPr>
              <a:t>При обморожении категорически запрещено: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давать пить пострадавшему кофе и алкоголь, которые могут усугубить ситуацию;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растирать обмороженную поверхность снегом, жесткой тканью (высока вероятность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и последующего инфицирования поврежденной кожи);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подвергать место отморожения интенсивному тепловому воздействию (при помощи горячей ванны, грелки, обогревателя и т. п.);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растирать поврежденную кожу маслом, жиром, спиртом, поскольку это может осложнить течение заболевания;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самостоятельно вскрывать пузыри и удалять </a:t>
            </a:r>
            <a:r>
              <a:rPr lang="ru-RU" dirty="0" err="1" smtClean="0"/>
              <a:t>некротизированные</a:t>
            </a:r>
            <a:r>
              <a:rPr lang="ru-RU" dirty="0" smtClean="0"/>
              <a:t> ткани.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Ожоги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1857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Ожог — повреждение тканей организма, вызванное действием высокой или низкой температуры, действием некоторых химических веществ (щелочей, кислот, солей тяжёлых металлов и других).</a:t>
            </a:r>
          </a:p>
        </p:txBody>
      </p:sp>
      <p:pic>
        <p:nvPicPr>
          <p:cNvPr id="13314" name="Picture 2" descr="Чем лечить ожоги в домашних условиях – 9 народных рецеп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073485" cy="28575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4" descr="Ожог 2 степени: лечение, первая помощь, характери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4308516" cy="221457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Виды ожогов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2357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	Виды ожогов разделяются по следующим подгруппам: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Термические. Имеют место вследствие воздействия на кожный или слизистый покров горячих предметов, открытого огня, жидкостей, газов.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Химические. Возникают из-за повреждения тканей различными химическими составляющими.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Электрические.</a:t>
            </a:r>
          </a:p>
          <a:p>
            <a:endParaRPr lang="ru-RU" dirty="0"/>
          </a:p>
        </p:txBody>
      </p:sp>
      <p:pic>
        <p:nvPicPr>
          <p:cNvPr id="14338" name="Picture 2" descr="Лучшие средства от ожогов, ТОП-10 рейтинг препаратов от ожогов 2020"/>
          <p:cNvPicPr>
            <a:picLocks noChangeAspect="1" noChangeArrowheads="1"/>
          </p:cNvPicPr>
          <p:nvPr/>
        </p:nvPicPr>
        <p:blipFill>
          <a:blip r:embed="rId2" cstate="print"/>
          <a:srcRect t="26027"/>
          <a:stretch>
            <a:fillRect/>
          </a:stretch>
        </p:blipFill>
        <p:spPr bwMode="auto">
          <a:xfrm>
            <a:off x="1357290" y="3643314"/>
            <a:ext cx="6181714" cy="284255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Степени ожогов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214314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Различают 4 степени ожога: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покраснение кожи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образование пузырей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омертвение всей толщи кожи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обугливание тканей</a:t>
            </a:r>
          </a:p>
        </p:txBody>
      </p:sp>
      <p:pic>
        <p:nvPicPr>
          <p:cNvPr id="1026" name="Picture 2" descr="Ожоги: какие бывают и в чем разница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00503"/>
            <a:ext cx="6286544" cy="196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Основные клинические проявления ожогов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0024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spcBef>
                <a:spcPts val="300"/>
              </a:spcBef>
              <a:buClr>
                <a:schemeClr val="accent3"/>
              </a:buClr>
            </a:pP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Ожоговая травма в зависимости от глубины поражения и поражающего фактора может проявляться разными клиническими формами. Некоторые из них способны изменяться, превращаясь в другие в процессе развития заболевания.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33" y="5357826"/>
            <a:ext cx="7786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b="1" i="1" dirty="0" smtClean="0">
                <a:solidFill>
                  <a:srgbClr val="FF0000"/>
                </a:solidFill>
              </a:rPr>
              <a:t>Эритема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представляет собой покраснение и отёк поражённой поверхности. Возникает при ожогах 1-й степени. Сопровождает все ожоговые повреждения.</a:t>
            </a:r>
          </a:p>
        </p:txBody>
      </p:sp>
      <p:pic>
        <p:nvPicPr>
          <p:cNvPr id="14338" name="Picture 2" descr="Эритема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57562"/>
            <a:ext cx="2609850" cy="19526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 descr="Эритема | MedKontrol Мариуполь"/>
          <p:cNvPicPr>
            <a:picLocks noChangeAspect="1" noChangeArrowheads="1"/>
          </p:cNvPicPr>
          <p:nvPr/>
        </p:nvPicPr>
        <p:blipFill>
          <a:blip r:embed="rId3" cstate="print"/>
          <a:srcRect l="6618" t="14706" r="11765" b="2941"/>
          <a:stretch>
            <a:fillRect/>
          </a:stretch>
        </p:blipFill>
        <p:spPr bwMode="auto">
          <a:xfrm>
            <a:off x="5572132" y="3357562"/>
            <a:ext cx="2643206" cy="20002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Основные клинические проявления ожогов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86800" cy="1071570"/>
          </a:xfrm>
        </p:spPr>
        <p:txBody>
          <a:bodyPr>
            <a:normAutofit/>
          </a:bodyPr>
          <a:lstStyle/>
          <a:p>
            <a:pPr marL="452628" indent="-342900" algn="just"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2.	Везикула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- пузырёк с серозным или геморрагическим содержимым. Возникает в результате отслоения верхнего слоя эпидермиса и заполнения промежутка лимфой или кровью при ожогах 2—3-й степеней. При ожогах 3-й степени везикулы могут сливаться в буллы.</a:t>
            </a:r>
          </a:p>
          <a:p>
            <a:pPr algn="just">
              <a:buNone/>
            </a:pPr>
            <a:endParaRPr lang="ru-RU" sz="1600" dirty="0"/>
          </a:p>
        </p:txBody>
      </p:sp>
      <p:pic>
        <p:nvPicPr>
          <p:cNvPr id="17410" name="Picture 2" descr="Везикула на коже ладоней и в горле: что это в дерматологии | vrednug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2385685" cy="16516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50057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3. Булла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относительно большой пузырь от 1,5 до 2 см и более. Возникает преимущественно при ожогах 3-й степени.</a:t>
            </a:r>
          </a:p>
        </p:txBody>
      </p:sp>
      <p:pic>
        <p:nvPicPr>
          <p:cNvPr id="17414" name="Picture 6" descr="Вирусные дерматозы - классификация и лечение"/>
          <p:cNvPicPr>
            <a:picLocks noChangeAspect="1" noChangeArrowheads="1"/>
          </p:cNvPicPr>
          <p:nvPr/>
        </p:nvPicPr>
        <p:blipFill>
          <a:blip r:embed="rId3" cstate="print"/>
          <a:srcRect t="15000"/>
          <a:stretch>
            <a:fillRect/>
          </a:stretch>
        </p:blipFill>
        <p:spPr bwMode="auto">
          <a:xfrm>
            <a:off x="5000628" y="2857496"/>
            <a:ext cx="2143140" cy="16192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6" name="Picture 8" descr="Буллы (пузыри на теле) у взрослого и ребенка: лечение, симптомы"/>
          <p:cNvPicPr>
            <a:picLocks noChangeAspect="1" noChangeArrowheads="1"/>
          </p:cNvPicPr>
          <p:nvPr/>
        </p:nvPicPr>
        <p:blipFill>
          <a:blip r:embed="rId4" cstate="print"/>
          <a:srcRect t="8596" b="26934"/>
          <a:stretch>
            <a:fillRect/>
          </a:stretch>
        </p:blipFill>
        <p:spPr bwMode="auto">
          <a:xfrm>
            <a:off x="2571736" y="5143512"/>
            <a:ext cx="3571900" cy="156969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Основные клинические проявления ожогов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4"/>
            </a:pPr>
            <a:r>
              <a:rPr lang="ru-RU" b="1" i="1" dirty="0" smtClean="0">
                <a:solidFill>
                  <a:srgbClr val="FF0000"/>
                </a:solidFill>
              </a:rPr>
              <a:t>Язва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напоминает эрозию, но превосходит её по глубине.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5.	</a:t>
            </a:r>
            <a:r>
              <a:rPr lang="ru-RU" b="1" i="1" dirty="0" err="1" smtClean="0">
                <a:solidFill>
                  <a:srgbClr val="FF0000"/>
                </a:solidFill>
              </a:rPr>
              <a:t>Коагуляционный</a:t>
            </a:r>
            <a:r>
              <a:rPr lang="ru-RU" b="1" i="1" dirty="0" smtClean="0">
                <a:solidFill>
                  <a:srgbClr val="FF0000"/>
                </a:solidFill>
              </a:rPr>
              <a:t> некроз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(«сухой некроз»)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6.	</a:t>
            </a:r>
            <a:r>
              <a:rPr lang="ru-RU" b="1" i="1" dirty="0" err="1" smtClean="0">
                <a:solidFill>
                  <a:srgbClr val="FF0000"/>
                </a:solidFill>
              </a:rPr>
              <a:t>Колликвационный</a:t>
            </a:r>
            <a:r>
              <a:rPr lang="ru-RU" b="1" i="1" dirty="0" smtClean="0">
                <a:solidFill>
                  <a:srgbClr val="FF0000"/>
                </a:solidFill>
              </a:rPr>
              <a:t> некроз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(«влажный некроз»)</a:t>
            </a:r>
          </a:p>
        </p:txBody>
      </p:sp>
      <p:pic>
        <p:nvPicPr>
          <p:cNvPr id="10242" name="Picture 2" descr="Кальциноз Некроз Апоптоз — презентация на Slide-Share.ru 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928934"/>
            <a:ext cx="3624187" cy="271464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0244" name="AutoShape 4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некроз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000372"/>
            <a:ext cx="3528816" cy="264320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Лечение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79" y="1500174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лечении ожоговых поражений важно определить правильную тактику врача, адекватно оценить тяжесть состояния, глубину и площадь ожоговой поверхности, наличие сопутствующих заболеваний и поражений.</a:t>
            </a:r>
          </a:p>
        </p:txBody>
      </p:sp>
      <p:pic>
        <p:nvPicPr>
          <p:cNvPr id="9218" name="Picture 2" descr="Что делать при различных ожогах: советы при ожоге кипятком, маслом, па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4030983" cy="214314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220" name="Picture 4" descr="Ожоги: обработка и леч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786322"/>
            <a:ext cx="4643470" cy="193477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222" name="Picture 6" descr="Лечение ожогов в домашних условиях — особенности леч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00306"/>
            <a:ext cx="3704571" cy="214314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5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charRg st="15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714488"/>
            <a:ext cx="8458200" cy="1470025"/>
          </a:xfrm>
        </p:spPr>
        <p:txBody>
          <a:bodyPr/>
          <a:lstStyle/>
          <a:p>
            <a:pPr algn="ctr"/>
            <a:r>
              <a:rPr lang="ru-RU" dirty="0" smtClean="0"/>
              <a:t>Обморожения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</TotalTime>
  <Words>232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Слайд 1</vt:lpstr>
      <vt:lpstr>Ожоги</vt:lpstr>
      <vt:lpstr>Виды ожогов</vt:lpstr>
      <vt:lpstr>Степени ожогов</vt:lpstr>
      <vt:lpstr>Основные клинические проявления ожогов</vt:lpstr>
      <vt:lpstr>Основные клинические проявления ожогов</vt:lpstr>
      <vt:lpstr>Основные клинические проявления ожогов</vt:lpstr>
      <vt:lpstr>Лечение</vt:lpstr>
      <vt:lpstr>Обморожения</vt:lpstr>
      <vt:lpstr>Обморожение</vt:lpstr>
      <vt:lpstr>Факторы риска</vt:lpstr>
      <vt:lpstr>Степени и признаки обморожения.</vt:lpstr>
      <vt:lpstr>Степени обморожения </vt:lpstr>
      <vt:lpstr>Первая помощь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Гангрена</dc:title>
  <dc:creator>Татьяна</dc:creator>
  <cp:lastModifiedBy>galina.buta@outlook.com</cp:lastModifiedBy>
  <cp:revision>28</cp:revision>
  <dcterms:created xsi:type="dcterms:W3CDTF">2020-11-13T14:59:27Z</dcterms:created>
  <dcterms:modified xsi:type="dcterms:W3CDTF">2021-11-14T20:16:06Z</dcterms:modified>
</cp:coreProperties>
</file>