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6" r:id="rId2"/>
    <p:sldMasterId id="2147483768" r:id="rId3"/>
  </p:sldMasterIdLst>
  <p:sldIdLst>
    <p:sldId id="256" r:id="rId4"/>
    <p:sldId id="257" r:id="rId5"/>
    <p:sldId id="259" r:id="rId6"/>
    <p:sldId id="258" r:id="rId7"/>
    <p:sldId id="260" r:id="rId8"/>
    <p:sldId id="262" r:id="rId9"/>
    <p:sldId id="263" r:id="rId10"/>
    <p:sldId id="282" r:id="rId11"/>
    <p:sldId id="264" r:id="rId12"/>
    <p:sldId id="265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7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6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6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20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7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43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7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68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20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19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338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076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8780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895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83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7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60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30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74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805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15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304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37216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28582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816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6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3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85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1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2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5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1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1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54754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0F007ED-C222-419E-BB2E-7A31E2E1F9AB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FF4858-BFB0-41D2-AC42-7785EEF7B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0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Sterilizarea in spitale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u="sng" dirty="0"/>
              <a:t>Asepsia si antisepsia</a:t>
            </a:r>
          </a:p>
        </p:txBody>
      </p:sp>
    </p:spTree>
    <p:extLst>
      <p:ext uri="{BB962C8B-B14F-4D97-AF65-F5344CB8AC3E}">
        <p14:creationId xmlns:p14="http://schemas.microsoft.com/office/powerpoint/2010/main" val="479692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Autoclavarea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/>
              <a:t>Principiul de functionare a autoclavului:</a:t>
            </a:r>
            <a:endParaRPr lang="en-US" dirty="0"/>
          </a:p>
          <a:p>
            <a:pPr fontAlgn="base"/>
            <a:r>
              <a:rPr lang="en-US" dirty="0"/>
              <a:t>- un cazan cu pereti dubli, ce comunica intre ei prin orificii situate in partea superioara; spatiul dintre pereti comunica cu exteriorul prin intermediul unor robinete; capacul este strabatut de orificii la care sunt adaptate un manometru, un robinet pentru reglarea presiunii si o supapa de siguranta</a:t>
            </a:r>
            <a:br>
              <a:rPr lang="en-US" dirty="0"/>
            </a:br>
            <a:r>
              <a:rPr lang="en-US" dirty="0"/>
              <a:t>- sursa de caldura este reprezentata de aburul ce provine de la uzina spitalului sau de la un cazan propriu al instalatiei, electric sau pe baza de gaze.</a:t>
            </a:r>
            <a:br>
              <a:rPr lang="en-US" dirty="0"/>
            </a:br>
            <a:r>
              <a:rPr lang="en-US" dirty="0"/>
              <a:t>-Procedura este astfel: admisia aburului in autoclav, evacuare condens, evacuare abur, uscare; se lucreaza la presiuni de 2-2,5 atm.</a:t>
            </a:r>
            <a:br>
              <a:rPr lang="en-US" dirty="0"/>
            </a:br>
            <a:r>
              <a:rPr lang="en-US" dirty="0"/>
              <a:t>- autoclavele moderne sunt computerizate, dotate cu pompa de vid.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b="1" dirty="0"/>
              <a:t>Se pot steriliza:</a:t>
            </a:r>
            <a:r>
              <a:rPr lang="en-US" dirty="0"/>
              <a:t> materialul moale, seringi, tuburi de dren, instrumentar chirurgical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9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473" y="579556"/>
            <a:ext cx="3932237" cy="393223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26687"/>
            <a:ext cx="3945442" cy="394544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137" y="3077155"/>
            <a:ext cx="3610336" cy="324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Pasteurizarea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• Pasteurizarea</a:t>
            </a:r>
            <a:r>
              <a:rPr lang="en-US" dirty="0"/>
              <a:t> - aseptizarea unor lichide la temp. sub 100 °C, urmată de racire brusca. Se utilizeaza pentru mediile de cultura si alte aplicatii cum ar fi: laptele, berea.</a:t>
            </a:r>
          </a:p>
          <a:p>
            <a:pPr fontAlgn="base"/>
            <a:r>
              <a:rPr lang="en-US" dirty="0"/>
              <a:t>Asigură o distructie de 90-95% din germenii patogeni.</a:t>
            </a:r>
          </a:p>
          <a:p>
            <a:pPr fontAlgn="base"/>
            <a:r>
              <a:rPr lang="en-US" b="1" dirty="0"/>
              <a:t>Deosebim pasteurizare:</a:t>
            </a:r>
            <a:endParaRPr lang="en-US" dirty="0"/>
          </a:p>
          <a:p>
            <a:pPr fontAlgn="base"/>
            <a:r>
              <a:rPr lang="en-US" dirty="0"/>
              <a:t>- inalta - fierbere 80 sec. la 80-90° C</a:t>
            </a:r>
            <a:br>
              <a:rPr lang="en-US" dirty="0"/>
            </a:br>
            <a:r>
              <a:rPr lang="en-US" dirty="0"/>
              <a:t>- joasa - fierbere 30-60 min la 60°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4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Razele UV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b="1" dirty="0"/>
              <a:t>Raze ultraviolete</a:t>
            </a:r>
            <a:r>
              <a:rPr lang="en-US" dirty="0"/>
              <a:t> - sursa de emisie este reprezentata de lampi cu mercur sau cadmiu.</a:t>
            </a:r>
          </a:p>
          <a:p>
            <a:pPr fontAlgn="base"/>
            <a:r>
              <a:rPr lang="en-US" dirty="0"/>
              <a:t>- actioneaza direct asupra microorganismelor, determinand coagularea proteinelor citoplasmatice, cu efect inclusiv pe virusi si germeni anaerobi</a:t>
            </a:r>
            <a:br>
              <a:rPr lang="en-US" dirty="0"/>
            </a:br>
            <a:r>
              <a:rPr lang="en-US" dirty="0"/>
              <a:t>- raza de actiune 1,5-2 m., durata de eficienta este de 30-40 min.</a:t>
            </a:r>
            <a:br>
              <a:rPr lang="en-US" dirty="0"/>
            </a:br>
            <a:r>
              <a:rPr lang="en-US" dirty="0"/>
              <a:t>- sterilizeaza aerul din salile de pansamente, operatie, diverse suprafete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2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Radiatiile ionizate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 Radiatiile ionizante</a:t>
            </a:r>
            <a:r>
              <a:rPr lang="en-US" dirty="0"/>
              <a:t> - radiatia gama produce distrugerea microbilor prin excitarea si ionizarea atomilor materiei cu care vine in contact. O parte din germeni sunt distrusi, la altii apar mutatii ce determina degenerarea coloniilor viitoare, la altele este inhibata cresterea si inmultirea pe o anumita perioada de timp</a:t>
            </a:r>
          </a:p>
          <a:p>
            <a:pPr fontAlgn="base"/>
            <a:r>
              <a:rPr lang="en-US" dirty="0"/>
              <a:t>- avantaje: penetreaza foliile de plastic sau hartie, nu incalzesc obiectele de sterilizat, durata mare de sterilizare - 2-3 ani</a:t>
            </a:r>
            <a:br>
              <a:rPr lang="en-US" dirty="0"/>
            </a:br>
            <a:r>
              <a:rPr lang="en-US" dirty="0"/>
              <a:t>- sunt sterilizate solutiile perfuzabile si pulberile, materiale de sutura, instrumentar, manusi, halate, sonde, tuburi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82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Asepsia, alte metode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b="1" dirty="0"/>
              <a:t> Ultrasunetele</a:t>
            </a:r>
            <a:r>
              <a:rPr lang="en-US" dirty="0"/>
              <a:t> - produse de generatori cu cristal, actioneaza prin distrugerea membranei si liza celulara.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b="1" dirty="0"/>
              <a:t> Liofilizare</a:t>
            </a:r>
            <a:r>
              <a:rPr lang="en-US" dirty="0"/>
              <a:t> - desicatie in vid la temp. de -138° C. Se utilizeaza in sterilizarea serurilor, vaccinurilor.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99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Metode chimice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 Sterilizarea prin mijloace chimice</a:t>
            </a:r>
            <a:r>
              <a:rPr lang="en-US" dirty="0"/>
              <a:t>: se utilizeaza oxidul de etilen, aldehidele.</a:t>
            </a:r>
          </a:p>
          <a:p>
            <a:pPr fontAlgn="base"/>
            <a:r>
              <a:rPr lang="en-US" b="1" dirty="0"/>
              <a:t>A. Oxidul de etilen</a:t>
            </a:r>
            <a:r>
              <a:rPr lang="en-US" dirty="0"/>
              <a:t> este un gaz cu mare penetrabilitate, incolor, inflamabil (amestecat cu freon isi pierde aceasta capacitate).</a:t>
            </a:r>
          </a:p>
          <a:p>
            <a:pPr fontAlgn="base"/>
            <a:r>
              <a:rPr lang="en-US" dirty="0"/>
              <a:t>- penetreaza plasticul, cauciucul, lemnul, hartia, textilele</a:t>
            </a:r>
            <a:br>
              <a:rPr lang="en-US" dirty="0"/>
            </a:br>
            <a:r>
              <a:rPr lang="en-US" dirty="0"/>
              <a:t>- actiune bactericida puternica pe toate microorganismele, vegetante sau sporulate</a:t>
            </a:r>
            <a:br>
              <a:rPr lang="en-US" dirty="0"/>
            </a:br>
            <a:r>
              <a:rPr lang="en-US" dirty="0"/>
              <a:t>- sunt folosite etuve speciale, la 40° C, 4 ore, la 1-1,5 atm</a:t>
            </a:r>
            <a:br>
              <a:rPr lang="en-US" dirty="0"/>
            </a:br>
            <a:r>
              <a:rPr lang="en-US" dirty="0"/>
              <a:t>- se sterilizeaza instrumente chirurgicale metalice sau din plastic, tuburi, catetere, ace, materiale de sutura</a:t>
            </a:r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b="1" dirty="0"/>
              <a:t>B. Aldehidele</a:t>
            </a:r>
            <a:r>
              <a:rPr lang="en-US" dirty="0"/>
              <a:t> - glutaraldehida si formaldehida. Se realizeaza sterilizarea prin imersie - sterilizarea la rece.</a:t>
            </a:r>
          </a:p>
          <a:p>
            <a:pPr fontAlgn="base"/>
            <a:r>
              <a:rPr lang="en-US" dirty="0"/>
              <a:t>- glutaraldehida - Aniosept Activ; Sekusept, Cidex, Deconex - cu actiune bactericida, fungicida, viricida, tuberculocida, chiar si in prezenta sangelui, plasmei, urinei; Utilizata la sterilizarea instrumentarului endoscopic, laparoscopic, alte instrumente din plastic, in solutie de 1%, 30 min, cu valabilitate de 14 zile</a:t>
            </a:r>
            <a:br>
              <a:rPr lang="en-US" dirty="0"/>
            </a:br>
            <a:r>
              <a:rPr lang="en-US" dirty="0"/>
              <a:t>- formaldehida 40% - formol sub forma de vapori, la rece (pastile de 1 g paraformaldehida), utilizat pentru sterilizarea cistoscoapelor, sondelor, cu minim 24 h contact</a:t>
            </a:r>
            <a:br>
              <a:rPr lang="en-US" dirty="0"/>
            </a:br>
            <a:r>
              <a:rPr lang="en-US" dirty="0"/>
              <a:t>Utilizat la cald pentru dezinfectia incaperilor.</a:t>
            </a:r>
            <a:br>
              <a:rPr lang="en-US" dirty="0"/>
            </a:br>
            <a:r>
              <a:rPr lang="en-US" dirty="0"/>
              <a:t>Utilizarea formolului pentru sterilizare nu se mai foloseste astazi, datorita riscului cancerigen.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074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Antisepsia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Antisepsia - foloseste o serie de mijloace chimice:</a:t>
            </a:r>
            <a:endParaRPr lang="en-US" dirty="0"/>
          </a:p>
          <a:p>
            <a:pPr fontAlgn="base"/>
            <a:r>
              <a:rPr lang="en-US" b="1" dirty="0"/>
              <a:t>• antiseptice</a:t>
            </a:r>
            <a:r>
              <a:rPr lang="en-US" dirty="0"/>
              <a:t> - substanta cu actiune bactericida sau bacteriostatica care se aplica pe tesuturi vii</a:t>
            </a:r>
            <a:br>
              <a:rPr lang="en-US" dirty="0"/>
            </a:br>
            <a:r>
              <a:rPr lang="en-US" b="1" dirty="0"/>
              <a:t>• dezinfectante </a:t>
            </a:r>
            <a:r>
              <a:rPr lang="en-US" dirty="0"/>
              <a:t>- substanta folosita pentru distrugerea germenilor de pe diverse obiecte, produse septice sau din mediul extern.</a:t>
            </a:r>
          </a:p>
          <a:p>
            <a:pPr fontAlgn="base"/>
            <a:r>
              <a:rPr lang="en-US" b="1" dirty="0"/>
              <a:t>Antisepticele si dezinfectantele trebuie sa îndeplineasca anumite conditii: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- sa aiba actiune rapida si durabila;</a:t>
            </a:r>
            <a:br>
              <a:rPr lang="en-US" dirty="0"/>
            </a:br>
            <a:r>
              <a:rPr lang="en-US" dirty="0"/>
              <a:t>- sa distruga cât mai multi germeni în concentratii cât mai mici;</a:t>
            </a:r>
            <a:br>
              <a:rPr lang="en-US" dirty="0"/>
            </a:br>
            <a:r>
              <a:rPr lang="en-US" dirty="0"/>
              <a:t>- sa nu actioneze toxic pe tesuturile pe care se aplica si sa nu tulbure mecanismele de aparare favorizând astfel o infectie bacteriana;</a:t>
            </a:r>
            <a:br>
              <a:rPr lang="en-US" dirty="0"/>
            </a:br>
            <a:r>
              <a:rPr lang="en-US" dirty="0"/>
              <a:t>- sa nu deterioreze suprafetele, instrumentele sau materialele care urmeaza sa fie dezinfectate;</a:t>
            </a:r>
            <a:br>
              <a:rPr lang="en-US" dirty="0"/>
            </a:br>
            <a:r>
              <a:rPr lang="en-US" dirty="0"/>
              <a:t>- sa fie usor solubila în apa iar odata solvita sa dea un amestec stabil (sa nu-si modifice proprietatile în timp);</a:t>
            </a:r>
            <a:br>
              <a:rPr lang="en-US" dirty="0"/>
            </a:br>
            <a:r>
              <a:rPr lang="en-US" dirty="0"/>
              <a:t>- sa-si mentina proprietatile antiseptice în orice mediu.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08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Antisepticele- Iod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Iod</a:t>
            </a:r>
            <a:r>
              <a:rPr lang="en-US" dirty="0"/>
              <a:t> - tinctura de iod (solutie alcoolica de iodura de sodiu), solutie Lugol, iodofori (preparate mai putin iritante pentru piele: Betadine, Septozol etc.) Se folosesc pentru dezinfectia tegumentelor.</a:t>
            </a:r>
            <a:br>
              <a:rPr lang="en-US" dirty="0"/>
            </a:br>
            <a:r>
              <a:rPr lang="en-US" dirty="0"/>
              <a:t>Nu se pune în contact cu o plaga sau cu mucoase deoarece coaguleaza proteinele; aplicat pe seroase, favorizeaza constituirea de aderente; în contact cu plagile secretante, degaja acid iodhidric, iritant pentru tegumente;</a:t>
            </a:r>
            <a:br>
              <a:rPr lang="en-US" dirty="0"/>
            </a:br>
            <a:r>
              <a:rPr lang="en-US" dirty="0"/>
              <a:t>Actualmente exista derivati de iod ce se pot utiliza si pe mucoase, plagi.</a:t>
            </a:r>
          </a:p>
        </p:txBody>
      </p:sp>
    </p:spTree>
    <p:extLst>
      <p:ext uri="{BB962C8B-B14F-4D97-AF65-F5344CB8AC3E}">
        <p14:creationId xmlns:p14="http://schemas.microsoft.com/office/powerpoint/2010/main" val="1724114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Antisepticele- alcoolul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Alcool 70%:</a:t>
            </a:r>
            <a:r>
              <a:rPr lang="en-US" dirty="0"/>
              <a:t> nu se aplica direct pe plaga sau pe zone fara strat cornos deoarece produce deshidratare si denaturare celulara (coagulare a proteinelor); nu actioneaza asupra formelor sporulate si a bacilului Koch; </a:t>
            </a:r>
            <a:br>
              <a:rPr lang="en-US" dirty="0"/>
            </a:br>
            <a:r>
              <a:rPr lang="en-US" dirty="0"/>
              <a:t>Folosit în afectiuni inflamator-infectioase, în aplicatii scurte (5-10 minute), pentru efectul revulsiv (priessnitz alcoolizat);</a:t>
            </a:r>
          </a:p>
        </p:txBody>
      </p:sp>
    </p:spTree>
    <p:extLst>
      <p:ext uri="{BB962C8B-B14F-4D97-AF65-F5344CB8AC3E}">
        <p14:creationId xmlns:p14="http://schemas.microsoft.com/office/powerpoint/2010/main" val="330292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Asepsia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Asepsia este ansamblul de masuri prin care este impiedicat contactul dintre germeni si plaga operatorie. Este o masura profilactica ce este completata de metodele aseptice. </a:t>
            </a:r>
          </a:p>
          <a:p>
            <a:pPr marL="0" indent="0" fontAlgn="base">
              <a:buNone/>
            </a:pPr>
            <a:r>
              <a:rPr lang="en-US" dirty="0"/>
              <a:t>Se realizeaza printr-un ansamblu de metode:</a:t>
            </a:r>
          </a:p>
          <a:p>
            <a:pPr marL="0" indent="0" fontAlgn="base">
              <a:buNone/>
            </a:pPr>
            <a:r>
              <a:rPr lang="en-US" dirty="0"/>
              <a:t>    - dezinfectia mainilor chirurgului si protejarea cu manusi sterile.</a:t>
            </a:r>
            <a:br>
              <a:rPr lang="en-US" dirty="0"/>
            </a:br>
            <a:r>
              <a:rPr lang="en-US" dirty="0"/>
              <a:t>    - dezinfectia campului operator.</a:t>
            </a:r>
            <a:br>
              <a:rPr lang="en-US" dirty="0"/>
            </a:br>
            <a:r>
              <a:rPr lang="en-US" dirty="0"/>
              <a:t>    - sterilizarea instrumentarului chirurgical si a materialului moale.</a:t>
            </a:r>
            <a:br>
              <a:rPr lang="en-US" dirty="0"/>
            </a:br>
            <a:r>
              <a:rPr lang="en-US" dirty="0"/>
              <a:t>    - gesturi aseptice asupra plagii postoperatorii.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50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Antisepticele- Clorul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Substante pe baza de clor:</a:t>
            </a:r>
            <a:r>
              <a:rPr lang="en-US" dirty="0"/>
              <a:t> hipoclorit de sodiu, cloramine (actiune pe bacteriile Gram + / Gram - si pe bacilul Koch; </a:t>
            </a:r>
            <a:br>
              <a:rPr lang="en-US" dirty="0"/>
            </a:br>
            <a:r>
              <a:rPr lang="en-US" dirty="0"/>
              <a:t>Solutia folosita pentru dezinfectia plagilor si mucoaselor se obtine prin dizolvarea comprimatelor de cloramina B de 500 mg într-un litru de apa (Tabidez); </a:t>
            </a:r>
            <a:br>
              <a:rPr lang="en-US" dirty="0"/>
            </a:br>
            <a:r>
              <a:rPr lang="en-US" dirty="0"/>
              <a:t>Solutiile folosite pentru dezinfectia obiectelor sanitare ce vin în contact cu produse organice au concentratii mai mari.</a:t>
            </a:r>
            <a:br>
              <a:rPr lang="en-US" dirty="0"/>
            </a:br>
            <a:r>
              <a:rPr lang="en-US" dirty="0"/>
              <a:t>Clorhexidina (compus organic al clorului în solutie de alcool izopropilic), fara actiune asupra germenilor sporulati si a micobacteriilor</a:t>
            </a:r>
          </a:p>
        </p:txBody>
      </p:sp>
    </p:spTree>
    <p:extLst>
      <p:ext uri="{BB962C8B-B14F-4D97-AF65-F5344CB8AC3E}">
        <p14:creationId xmlns:p14="http://schemas.microsoft.com/office/powerpoint/2010/main" val="1691023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Antiseptice-Substantele care degaja oxigen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/>
              <a:t>Apa oxigenata</a:t>
            </a:r>
            <a:r>
              <a:rPr lang="en-US" dirty="0"/>
              <a:t> (solutie apoasa ce contine 3% peroxid de oxigen [H2O2] folosita pentru antisepsia plagilor si a mucoaselor. Pe lânga efectul antiseptic, în primul rând îndreptat împotriva germenilor anaerobi, prezinta o tripla actiune:</a:t>
            </a:r>
          </a:p>
          <a:p>
            <a:pPr fontAlgn="base"/>
            <a:r>
              <a:rPr lang="en-US" dirty="0"/>
              <a:t>- mecanica - de îndepartare a resturilor tisulare sau corpilor straini din zonele profunde sau fundurile de sac ale plagilor delabrante prin efectul de spumare efervescent al reactiei exoterme de eliberare a oxigenului,</a:t>
            </a:r>
            <a:br>
              <a:rPr lang="en-US" dirty="0"/>
            </a:br>
            <a:r>
              <a:rPr lang="en-US" dirty="0"/>
              <a:t>- hemostatica - pe vasele mici </a:t>
            </a:r>
            <a:br>
              <a:rPr lang="en-US" dirty="0"/>
            </a:br>
            <a:r>
              <a:rPr lang="en-US" dirty="0"/>
              <a:t>- citofilactica - favorizare a proliferarii si migrarii celulare cu aparitie a tesutului de granulatie;</a:t>
            </a:r>
            <a:br>
              <a:rPr lang="en-US" dirty="0"/>
            </a:br>
            <a:r>
              <a:rPr lang="en-US" dirty="0"/>
              <a:t>- efect antiseptic, îndreptat in principal împotriva germenilor anaerobi</a:t>
            </a:r>
          </a:p>
          <a:p>
            <a:pPr fontAlgn="base"/>
            <a:r>
              <a:rPr lang="en-US" b="1" dirty="0"/>
              <a:t>Permanganat de potasiu</a:t>
            </a:r>
            <a:r>
              <a:rPr lang="en-US" dirty="0"/>
              <a:t> (KMnO4 ) se prezinta sub forma de cristale de culoare violet si se foloseste sub forma de solutie 0.1-0.5% pentru dezinfectia mucoasei vaginala, vezicala sau bucala, ca si a plagilor infectate cu anaerobi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93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Antiseptice-Acizi si baze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Acizi si baze:</a:t>
            </a:r>
            <a:r>
              <a:rPr lang="en-US" dirty="0"/>
              <a:t> acid boric - în chirurgia generala este folosit ca pulbere formata din cristale albe pentru antisepsia plagilor, fiind activ si pe piocianic; în plus, actioneaza asupra tesuturilor necrozate si crustelor, pe care le macereaza, facilitând astfel eliminarea lor si dezvoltarea tesutului de granulatie prin care se realizeaza vindecarea plagilor;</a:t>
            </a:r>
          </a:p>
        </p:txBody>
      </p:sp>
    </p:spTree>
    <p:extLst>
      <p:ext uri="{BB962C8B-B14F-4D97-AF65-F5344CB8AC3E}">
        <p14:creationId xmlns:p14="http://schemas.microsoft.com/office/powerpoint/2010/main" val="2779476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Asepticile- derivati ai metalelor grele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Derivati ai metalelor grele (mercur, argint)</a:t>
            </a:r>
            <a:r>
              <a:rPr lang="en-US" dirty="0"/>
              <a:t>: fenosept (borat fenilmercuric în solutie apoasa 2%o), rar folosit pentru dezinfectia mâinilor, a plagilor si a instrumentarului), nitrat de argint - cristale folosite la cauterizarea de tesuturi aberante, solutie folosita pentru instilatii vezicale în urologie</a:t>
            </a:r>
          </a:p>
        </p:txBody>
      </p:sp>
    </p:spTree>
    <p:extLst>
      <p:ext uri="{BB962C8B-B14F-4D97-AF65-F5344CB8AC3E}">
        <p14:creationId xmlns:p14="http://schemas.microsoft.com/office/powerpoint/2010/main" val="509511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Antisepticele- detergentii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Detergenti:</a:t>
            </a:r>
            <a:r>
              <a:rPr lang="en-US" dirty="0"/>
              <a:t> anionici (folositi la spalarea lenjeriei), cationici (actiune bactericida, fungicida si virucida). Cel mai folosit în chirurgie este bromocetul - solutie hidroalcoolica de bromura de cetilpiridinium utilizata pentru aseptizarea unor plagi, arsuri si a tegumentelor, ca si pentru dezinfectarea instrumentarului, lenjeriei, veselei, încaperilor</a:t>
            </a:r>
          </a:p>
        </p:txBody>
      </p:sp>
    </p:spTree>
    <p:extLst>
      <p:ext uri="{BB962C8B-B14F-4D97-AF65-F5344CB8AC3E}">
        <p14:creationId xmlns:p14="http://schemas.microsoft.com/office/powerpoint/2010/main" val="103817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Antiseptice- alte substante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Alte substante:</a:t>
            </a:r>
            <a:r>
              <a:rPr lang="en-US" dirty="0"/>
              <a:t> formol (solutie de formaldehida 40%), întrebuintata ca dezinfectant si conservant al tesuturilor; este bactericid si sporicid extrem de puternic, iritant însa pentru ochi si caile respiratorii; utilizat in trecut in spitale pentru dezinfectia periodica a încaperilor, fenol, acid fenic, violet de gentiana (colorant derivat de trifenilmetan folosit ca antihelmintic în oxiuriaza si ca topic bactericid si antifungic în dermatologie), rivanol (lactat de etoxi-diaminoacridina, cu eficacitate antiseptica îndoielnica)</a:t>
            </a:r>
          </a:p>
        </p:txBody>
      </p:sp>
    </p:spTree>
    <p:extLst>
      <p:ext uri="{BB962C8B-B14F-4D97-AF65-F5344CB8AC3E}">
        <p14:creationId xmlns:p14="http://schemas.microsoft.com/office/powerpoint/2010/main" val="296848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Recomandari pentru sterilizarea instrumentarului chirurgical: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-Urmariti procedurile autorizate din spitale pentru curatarea instrumentarului.</a:t>
            </a:r>
            <a:br>
              <a:rPr lang="en-US" dirty="0"/>
            </a:br>
            <a:r>
              <a:rPr lang="en-US" dirty="0"/>
              <a:t>-Nu utilizati pentru curatare bureti abrazivi si perii dure.</a:t>
            </a:r>
            <a:br>
              <a:rPr lang="en-US" dirty="0"/>
            </a:br>
            <a:r>
              <a:rPr lang="en-US" dirty="0"/>
              <a:t>-Nu utilizati agenti de curatare corozivi. </a:t>
            </a:r>
            <a:br>
              <a:rPr lang="en-US" dirty="0"/>
            </a:br>
            <a:r>
              <a:rPr lang="en-US" dirty="0"/>
              <a:t>-Asigurati-va ca instrumentarul este utilizat numai in scopul pentru care este destinat.</a:t>
            </a:r>
            <a:br>
              <a:rPr lang="en-US" dirty="0"/>
            </a:br>
            <a:r>
              <a:rPr lang="en-US" dirty="0"/>
              <a:t>-Verificati instrumentarul de posibile deteriorari dupa utilizare.</a:t>
            </a:r>
            <a:br>
              <a:rPr lang="en-US" dirty="0"/>
            </a:br>
            <a:r>
              <a:rPr lang="en-US" dirty="0"/>
              <a:t>-Nu lasati instrumentarul in solutii de curatat sau dezinfectat pentru o perioada lunga de timp, deoarece instrumentele pot fi distruse. </a:t>
            </a:r>
            <a:br>
              <a:rPr lang="en-US" dirty="0"/>
            </a:br>
            <a:r>
              <a:rPr lang="en-US" dirty="0"/>
              <a:t>-Demontarea, curatarea si decontaminarea instrumentarului se face in apa rece, imediat dupa ce a fost utilizat, insistand cu atentie marita asupra striatiilor, varfurilor si articulatiilor. Daca nu se respecta aceasta indicatie, instrumentarul se va pata si imbinarile se vor deteriora.</a:t>
            </a:r>
            <a:br>
              <a:rPr lang="en-US" dirty="0"/>
            </a:br>
            <a:r>
              <a:rPr lang="en-US" dirty="0"/>
              <a:t>-Acordati atentie speciala instrumentarului de mica chirurgie. Capetele lor fine pot fi usor deteriorate prin contactul acestora cu alte instrumente sau parti componente din cutia in care se sterilizeaza.</a:t>
            </a:r>
            <a:br>
              <a:rPr lang="en-US" dirty="0"/>
            </a:br>
            <a:r>
              <a:rPr lang="en-US" dirty="0"/>
              <a:t>-Pastrati si sterilizati instrumentarul cu cremaliere sau arcuri intr-un recipient special. Intotdeauna lasati instrumentarul pe pozitia deschis, netensionat.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Sterilizarea si mentinerea ei pana la momentul utilizarii reprezinta o obligatie permanenta a unitatilor sanitare. </a:t>
            </a:r>
            <a:br>
              <a:rPr lang="en-US" dirty="0"/>
            </a:br>
            <a:r>
              <a:rPr lang="en-US" dirty="0"/>
              <a:t>Toate dispozitivele medicale si materialele care urmeaza a fi sterilizate trebuie dezinfectate, curatate si dezinfectate, inainte de a fi supuse unui proces de sterilizare standardizat.</a:t>
            </a:r>
          </a:p>
        </p:txBody>
      </p:sp>
    </p:spTree>
    <p:extLst>
      <p:ext uri="{BB962C8B-B14F-4D97-AF65-F5344CB8AC3E}">
        <p14:creationId xmlns:p14="http://schemas.microsoft.com/office/powerpoint/2010/main" val="9290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Asepsia</a:t>
            </a:r>
            <a:r>
              <a:rPr lang="en-US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Sterilizarea se poate efectua prin:</a:t>
            </a:r>
            <a:endParaRPr lang="en-US" dirty="0"/>
          </a:p>
          <a:p>
            <a:pPr marL="0" indent="0" fontAlgn="base">
              <a:buNone/>
            </a:pPr>
            <a:r>
              <a:rPr lang="en-US" b="1" dirty="0"/>
              <a:t>	• mijloace fizice</a:t>
            </a:r>
            <a:r>
              <a:rPr lang="en-US" dirty="0"/>
              <a:t> - mecanice, caldura, radiatii UV sau ionizante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• mijloace chimice</a:t>
            </a:r>
            <a:r>
              <a:rPr lang="en-US" dirty="0"/>
              <a:t> - formol, oxid de etilen, glutaraldehida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4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Asepsia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Mijloace mecanice: </a:t>
            </a:r>
            <a:r>
              <a:rPr lang="en-US" dirty="0"/>
              <a:t>curatirea mecanica si spalarea cu apa, detergenti si sapun (se adreseaza instrumentarului, materialului moale, mâinilor chirurgului(Aniosgel 800; Desderman) si câmpului operator).</a:t>
            </a:r>
          </a:p>
        </p:txBody>
      </p:sp>
    </p:spTree>
    <p:extLst>
      <p:ext uri="{BB962C8B-B14F-4D97-AF65-F5344CB8AC3E}">
        <p14:creationId xmlns:p14="http://schemas.microsoft.com/office/powerpoint/2010/main" val="149291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Asepsia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Căldura - mecanismul de actiune este reprezentat de precipitarea proteinelor din membrana bacteriana, la temperaturi de peste 50 grade, cu ruperea legaturilor de H si denaturarea proteica. Sensibilitatea la căldură este direct proportionala cu continutul de apa al celulei - microorganismele cu continut scazut de apa sunt mai rezistente la căldură, formele sporulate fiind mai rezistente ca cele vegetative.</a:t>
            </a:r>
          </a:p>
        </p:txBody>
      </p:sp>
    </p:spTree>
    <p:extLst>
      <p:ext uri="{BB962C8B-B14F-4D97-AF65-F5344CB8AC3E}">
        <p14:creationId xmlns:p14="http://schemas.microsoft.com/office/powerpoint/2010/main" val="261742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Sterilizarea prin caldura uscata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• Flambarea</a:t>
            </a:r>
            <a:r>
              <a:rPr lang="en-US" dirty="0"/>
              <a:t> - procedeu vechi si imperfect, folosit in conditii de urgenta, cu trecerea prin flacara a instrumentelor metalice sau aprinzand alcoolul turnat peste instrumente. In prezent se foloseste doar pentru flambarea gatului fiolelor sau gurii eprubetelor</a:t>
            </a:r>
            <a:br>
              <a:rPr lang="en-US" dirty="0"/>
            </a:br>
            <a:r>
              <a:rPr lang="en-US" b="1" dirty="0"/>
              <a:t>• Incalzirea la incandescenta</a:t>
            </a:r>
            <a:r>
              <a:rPr lang="en-US" dirty="0"/>
              <a:t> - sterilizare rapida si sigura, dar distruge instrumentele. Este folosita doar la sterilizarea ansei bacteriologice.</a:t>
            </a:r>
            <a:br>
              <a:rPr lang="en-US" dirty="0"/>
            </a:br>
            <a:r>
              <a:rPr lang="en-US" b="1" dirty="0"/>
              <a:t>• Fierul de calcat</a:t>
            </a:r>
            <a:r>
              <a:rPr lang="en-US" dirty="0"/>
              <a:t> - realizeaza temp. de 200-300 °C, cu distrugerea germenilor de pe tesaturi. Se foloseste in sterilizarea lenjeriei pentru nou-nascuti, material moale pentru pansat</a:t>
            </a:r>
          </a:p>
        </p:txBody>
      </p:sp>
    </p:spTree>
    <p:extLst>
      <p:ext uri="{BB962C8B-B14F-4D97-AF65-F5344CB8AC3E}">
        <p14:creationId xmlns:p14="http://schemas.microsoft.com/office/powerpoint/2010/main" val="386128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Sterilizarea cu aer cald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/>
              <a:t>Sterilizarea prin aer cald se realizeaza cu ajutorul pupinelului, la temp. de 160 - 180 °C si este alcatuit din:</a:t>
            </a:r>
            <a:endParaRPr lang="en-US" dirty="0"/>
          </a:p>
          <a:p>
            <a:pPr fontAlgn="base"/>
            <a:r>
              <a:rPr lang="en-US" b="1" dirty="0"/>
              <a:t>- carcasa </a:t>
            </a:r>
            <a:r>
              <a:rPr lang="en-US" dirty="0"/>
              <a:t>- cutie paralipipedica, cu pereti dubli, intre care exista un spatiu prin care circula aerul cald; peretele exterior este termoizolant,cel interior este perforat si permite comunicarea dintre interiorul pupinelului si spatiul dintre pereti; interiorul carcasei este prevazut cu rafturi</a:t>
            </a:r>
            <a:br>
              <a:rPr lang="en-US" dirty="0"/>
            </a:br>
            <a:r>
              <a:rPr lang="en-US" b="1" dirty="0"/>
              <a:t>- sistem de ventilatie</a:t>
            </a:r>
            <a:r>
              <a:rPr lang="en-US" dirty="0"/>
              <a:t> - ventilator ce uniformizeaza temperatura aerului, favorizand circulatia continua</a:t>
            </a:r>
            <a:br>
              <a:rPr lang="en-US" dirty="0"/>
            </a:br>
            <a:r>
              <a:rPr lang="en-US" b="1" dirty="0"/>
              <a:t>- sistem de masura temperatura</a:t>
            </a:r>
            <a:r>
              <a:rPr lang="en-US" dirty="0"/>
              <a:t> - termometru cuplat la un termocuplu ce regleaza temperatura in pupinel</a:t>
            </a:r>
            <a:br>
              <a:rPr lang="en-US" dirty="0"/>
            </a:br>
            <a:r>
              <a:rPr lang="en-US" b="1" dirty="0"/>
              <a:t>- sursa de caldura</a:t>
            </a:r>
            <a:r>
              <a:rPr lang="en-US" dirty="0"/>
              <a:t> - rezistenta electrica</a:t>
            </a:r>
            <a:br>
              <a:rPr lang="en-US" dirty="0"/>
            </a:br>
            <a:r>
              <a:rPr lang="en-US" b="1" dirty="0"/>
              <a:t>- sistem de reglare si control</a:t>
            </a:r>
            <a:r>
              <a:rPr lang="en-US" dirty="0"/>
              <a:t> - buton de reglare a temperaturii si a duratei de sterilizare</a:t>
            </a:r>
          </a:p>
          <a:p>
            <a:pPr fontAlgn="base"/>
            <a:r>
              <a:rPr lang="en-US" b="1" dirty="0"/>
              <a:t>Se pot steriliza instrumente metalice, obiecte din sticla, ceramica, unele pulberi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2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558" y="365125"/>
            <a:ext cx="5242982" cy="393223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27" y="388275"/>
            <a:ext cx="4941424" cy="36946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758" y="3441700"/>
            <a:ext cx="4114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5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Sterilizarea prin caldura umeda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/>
              <a:t>Sterilizarea prin caldura umeda</a:t>
            </a:r>
            <a:r>
              <a:rPr lang="en-US" dirty="0"/>
              <a:t> - prezinta o penetrabilitate mai mare, si realizeaza sterilizarea la temperaturi mai mici.</a:t>
            </a:r>
          </a:p>
          <a:p>
            <a:pPr fontAlgn="base"/>
            <a:r>
              <a:rPr lang="en-US" b="1" dirty="0"/>
              <a:t>• Fierberea</a:t>
            </a:r>
            <a:r>
              <a:rPr lang="en-US" dirty="0"/>
              <a:t> - foloseste fierbatoare speciale, electrice, cu temperatura de lucru de 100 grade, ce poate fi crescuta cu 2-3 grade prin adaos de formol sau carbonat de sodiu, timp de 30-40 min. Metoda este abandonata astazi, dar in trecut era folosita pentru sterilizarea seringilor.</a:t>
            </a:r>
            <a:br>
              <a:rPr lang="en-US" dirty="0"/>
            </a:br>
            <a:r>
              <a:rPr lang="en-US" b="1" dirty="0"/>
              <a:t>• Sterilizarea cu vapori de apa sub presiune(autoclavarea)</a:t>
            </a:r>
            <a:r>
              <a:rPr lang="en-US" dirty="0"/>
              <a:t> - cea mai utilizata pentru materialele si instrumentele chirurgicale. Metoda are la baza cresterea temperaturii de fierbere a apei odata cu cresterea presiunii - 1 atm. - 120°C, 2 atm. - 136°C, 3 atm. - 144° C ( la 120° C sunt distrusi toti germenii. inclusiv formele sporulate).&gt;&gt;&gt;&gt;&gt;&gt;&gt;&gt;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4345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Савон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3.xml><?xml version="1.0" encoding="utf-8"?>
<a:theme xmlns:a="http://schemas.openxmlformats.org/drawingml/2006/main" name="1_Савон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Савон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2322</Words>
  <Application>Microsoft Office PowerPoint</Application>
  <PresentationFormat>Ecran lat</PresentationFormat>
  <Paragraphs>73</Paragraphs>
  <Slides>26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3</vt:i4>
      </vt:variant>
      <vt:variant>
        <vt:lpstr>Titluri diapozitive</vt:lpstr>
      </vt:variant>
      <vt:variant>
        <vt:i4>26</vt:i4>
      </vt:variant>
    </vt:vector>
  </HeadingPairs>
  <TitlesOfParts>
    <vt:vector size="34" baseType="lpstr">
      <vt:lpstr>Calibri</vt:lpstr>
      <vt:lpstr>Calibri Light</vt:lpstr>
      <vt:lpstr>Century Gothic</vt:lpstr>
      <vt:lpstr>Garamond</vt:lpstr>
      <vt:lpstr>Wingdings 2</vt:lpstr>
      <vt:lpstr>HDOfficeLightV0</vt:lpstr>
      <vt:lpstr>Савон</vt:lpstr>
      <vt:lpstr>1_Савон</vt:lpstr>
      <vt:lpstr>Sterilizarea in spitale  </vt:lpstr>
      <vt:lpstr>Asepsia</vt:lpstr>
      <vt:lpstr>Asepsia </vt:lpstr>
      <vt:lpstr>Asepsia</vt:lpstr>
      <vt:lpstr>Asepsia</vt:lpstr>
      <vt:lpstr>Sterilizarea prin caldura uscata</vt:lpstr>
      <vt:lpstr>Sterilizarea cu aer cald </vt:lpstr>
      <vt:lpstr>Prezentare PowerPoint</vt:lpstr>
      <vt:lpstr>Sterilizarea prin caldura umeda</vt:lpstr>
      <vt:lpstr>Autoclavarea</vt:lpstr>
      <vt:lpstr>Prezentare PowerPoint</vt:lpstr>
      <vt:lpstr>Pasteurizarea</vt:lpstr>
      <vt:lpstr>Razele UV</vt:lpstr>
      <vt:lpstr>Radiatiile ionizate</vt:lpstr>
      <vt:lpstr>Asepsia, alte metode</vt:lpstr>
      <vt:lpstr>Metode chimice</vt:lpstr>
      <vt:lpstr>Antisepsia</vt:lpstr>
      <vt:lpstr>Antisepticele- Iod</vt:lpstr>
      <vt:lpstr>Antisepticele- alcoolul</vt:lpstr>
      <vt:lpstr>Antisepticele- Clorul</vt:lpstr>
      <vt:lpstr>Antiseptice-Substantele care degaja oxigen</vt:lpstr>
      <vt:lpstr>Antiseptice-Acizi si baze</vt:lpstr>
      <vt:lpstr>Asepticile- derivati ai metalelor grele</vt:lpstr>
      <vt:lpstr>Antisepticele- detergentii</vt:lpstr>
      <vt:lpstr>Antiseptice- alte substante</vt:lpstr>
      <vt:lpstr>Recomandari pentru sterilizarea instrumentarului chirurgical: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Asepsia si antisepsia. Metodele de sterilizare in chirurgie. </dc:title>
  <dc:creator>Cornel</dc:creator>
  <cp:lastModifiedBy>Пользователь</cp:lastModifiedBy>
  <cp:revision>35</cp:revision>
  <dcterms:created xsi:type="dcterms:W3CDTF">2018-09-26T15:54:57Z</dcterms:created>
  <dcterms:modified xsi:type="dcterms:W3CDTF">2024-11-01T15:50:56Z</dcterms:modified>
</cp:coreProperties>
</file>