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5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CD62-9800-4A3D-8EA1-2936606D694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545DE1A-320D-4BFF-9142-E7AA95018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95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CD62-9800-4A3D-8EA1-2936606D694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545DE1A-320D-4BFF-9142-E7AA95018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13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CD62-9800-4A3D-8EA1-2936606D694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545DE1A-320D-4BFF-9142-E7AA95018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5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CD62-9800-4A3D-8EA1-2936606D694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545DE1A-320D-4BFF-9142-E7AA9501895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3894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CD62-9800-4A3D-8EA1-2936606D694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545DE1A-320D-4BFF-9142-E7AA95018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46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CD62-9800-4A3D-8EA1-2936606D694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DE1A-320D-4BFF-9142-E7AA95018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56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CD62-9800-4A3D-8EA1-2936606D694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DE1A-320D-4BFF-9142-E7AA95018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36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CD62-9800-4A3D-8EA1-2936606D694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DE1A-320D-4BFF-9142-E7AA95018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78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3CECD62-9800-4A3D-8EA1-2936606D694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545DE1A-320D-4BFF-9142-E7AA95018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9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CD62-9800-4A3D-8EA1-2936606D694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DE1A-320D-4BFF-9142-E7AA95018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76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CD62-9800-4A3D-8EA1-2936606D694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545DE1A-320D-4BFF-9142-E7AA95018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CD62-9800-4A3D-8EA1-2936606D694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DE1A-320D-4BFF-9142-E7AA95018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4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CD62-9800-4A3D-8EA1-2936606D694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DE1A-320D-4BFF-9142-E7AA95018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6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CD62-9800-4A3D-8EA1-2936606D694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DE1A-320D-4BFF-9142-E7AA95018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41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CD62-9800-4A3D-8EA1-2936606D694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DE1A-320D-4BFF-9142-E7AA95018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2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CD62-9800-4A3D-8EA1-2936606D694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DE1A-320D-4BFF-9142-E7AA95018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2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CD62-9800-4A3D-8EA1-2936606D694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DE1A-320D-4BFF-9142-E7AA95018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4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ECD62-9800-4A3D-8EA1-2936606D694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5DE1A-320D-4BFF-9142-E7AA95018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16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cro.icu/wiki/Gamma_globulin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atulmedicului.ro/Vitamine-si-minerale/vitaminele_1527" TargetMode="External"/><Relationship Id="rId2" Type="http://schemas.openxmlformats.org/officeDocument/2006/relationships/hyperlink" Target="https://www.sfatulmedicului.ro/analize/folati-serici-acid-folic-acid-pteroilmonoglutamic_9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atulmedicului.ro/Artrita-reumatoida/artrita-reumatoida_1660" TargetMode="External"/><Relationship Id="rId2" Type="http://schemas.openxmlformats.org/officeDocument/2006/relationships/hyperlink" Target="https://www.sfatulmedicului.ro/Cancerul/cancerul_4719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atulmedicului.ro/Boala-Alzheimer-si-alte-boli-degenerative/amnezia_356" TargetMode="External"/><Relationship Id="rId2" Type="http://schemas.openxmlformats.org/officeDocument/2006/relationships/hyperlink" Target="https://www.sfatulmedicului.ro/Oboseala-cronica/oboseala_1198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fatulmedicului.ro/Tulburari-de-ritm-si-conducere/tulburari-de-ritm-cardiac-aritmii-cardiace_150" TargetMode="External"/><Relationship Id="rId4" Type="http://schemas.openxmlformats.org/officeDocument/2006/relationships/hyperlink" Target="https://www.sfatulmedicului.ro/Tulburari-de-tranzit--diareea-si-constipatia-/diareea_53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atulmedicului.ro/Anemiile/anemia_4720" TargetMode="External"/><Relationship Id="rId2" Type="http://schemas.openxmlformats.org/officeDocument/2006/relationships/hyperlink" Target="https://www.sfatulmedicului.ro/analize/hemograma-completa_43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s://www.sfatulmedicului.ro/Anemiile/anemia-prin-deficit-de-vitamina-b12_918" TargetMode="External"/><Relationship Id="rId4" Type="http://schemas.openxmlformats.org/officeDocument/2006/relationships/hyperlink" Target="https://www.sfatulmedicului.ro/analize/globule-rosii-eritrocite-hematii-sange_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“Anemia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fierodeficitara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Anemia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deficitul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viaminei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Anemia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deficitul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acidului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folic.”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27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DC8B7E-7386-4C52-9A98-7A83B16ED61E}"/>
              </a:ext>
            </a:extLst>
          </p:cNvPr>
          <p:cNvSpPr/>
          <p:nvPr/>
        </p:nvSpPr>
        <p:spPr>
          <a:xfrm>
            <a:off x="2992846" y="256141"/>
            <a:ext cx="5689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Diagnosticul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C560E4-5AF0-406D-9D07-64F2F18C5599}"/>
              </a:ext>
            </a:extLst>
          </p:cNvPr>
          <p:cNvSpPr/>
          <p:nvPr/>
        </p:nvSpPr>
        <p:spPr>
          <a:xfrm>
            <a:off x="811367" y="854213"/>
            <a:ext cx="96205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Cantitatea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cercetare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leucocite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biochimică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sângelui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feritină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fierului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serului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coeficient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saturație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transferinei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solubili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transferinei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A5E7A9-7C89-4471-BF02-7763880C777A}"/>
              </a:ext>
            </a:extLst>
          </p:cNvPr>
          <p:cNvSpPr/>
          <p:nvPr/>
        </p:nvSpPr>
        <p:spPr>
          <a:xfrm>
            <a:off x="811367" y="2793205"/>
            <a:ext cx="96205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leucocite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arată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scădere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nivelului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eritrocite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culoare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sângelui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eritrocite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(MCV),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într-un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eritrocit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(MCH), 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concentrație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într-un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eritrocit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(MCHC), 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gradului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anizocitoză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eritrocitelor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(RDW),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uneori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sedimentare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eritrocitelor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(VSH)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crescută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021B87-C03D-4B04-ADFE-15B1A58A60D2}"/>
              </a:ext>
            </a:extLst>
          </p:cNvPr>
          <p:cNvSpPr/>
          <p:nvPr/>
        </p:nvSpPr>
        <p:spPr>
          <a:xfrm>
            <a:off x="811367" y="5101529"/>
            <a:ext cx="9620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biochimic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arăta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scădere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nivelului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feritinei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capacității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fierului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receptorilor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serici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solubili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transferină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scădere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coeficientului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saturație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transferinei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7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645787-4323-48D7-82CA-4B17D97B569B}"/>
              </a:ext>
            </a:extLst>
          </p:cNvPr>
          <p:cNvSpPr/>
          <p:nvPr/>
        </p:nvSpPr>
        <p:spPr>
          <a:xfrm>
            <a:off x="1469147" y="1227328"/>
            <a:ext cx="6853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83B670-D900-47FE-AFEA-8BAC556C94C6}"/>
              </a:ext>
            </a:extLst>
          </p:cNvPr>
          <p:cNvSpPr/>
          <p:nvPr/>
        </p:nvSpPr>
        <p:spPr>
          <a:xfrm>
            <a:off x="3127302" y="333708"/>
            <a:ext cx="6280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Profilaxia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6089B1-93B0-40FA-A586-5EB12341CD75}"/>
              </a:ext>
            </a:extLst>
          </p:cNvPr>
          <p:cNvSpPr/>
          <p:nvPr/>
        </p:nvSpPr>
        <p:spPr>
          <a:xfrm>
            <a:off x="0" y="1997839"/>
            <a:ext cx="70490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faceți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anual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monitorizați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parametrii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mănâncă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obținând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cantitate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suficientă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proteine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​​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eliminați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sursele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pierdere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grupurile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donatori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școlile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sportive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femeile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însărcinate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alăptează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femeile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suferă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menstruație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abundentă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prelungită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suplimente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Продукты богатые железом">
            <a:extLst>
              <a:ext uri="{FF2B5EF4-FFF2-40B4-BE49-F238E27FC236}">
                <a16:creationId xmlns:a16="http://schemas.microsoft.com/office/drawing/2014/main" id="{AB60160A-F880-4A18-8C1E-950539B24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943" y="1997838"/>
            <a:ext cx="5236058" cy="37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16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2283E5-CDE3-4F97-B6B5-B4AA86E2C054}"/>
              </a:ext>
            </a:extLst>
          </p:cNvPr>
          <p:cNvSpPr/>
          <p:nvPr/>
        </p:nvSpPr>
        <p:spPr>
          <a:xfrm>
            <a:off x="618288" y="873011"/>
            <a:ext cx="95946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boală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globulelor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roșii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7BD932-99DB-4FD5-AB99-8D48C39034A6}"/>
              </a:ext>
            </a:extLst>
          </p:cNvPr>
          <p:cNvSpPr/>
          <p:nvPr/>
        </p:nvSpPr>
        <p:spPr>
          <a:xfrm>
            <a:off x="536618" y="30329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Vitamina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12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solubila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joaca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nervos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celulelor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sanguine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3A0D7C9-2A81-4D0D-AB27-18020AC1A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988540"/>
            <a:ext cx="4090987" cy="34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46EF4A-199D-485C-B5E4-D8BAB35F3526}"/>
              </a:ext>
            </a:extLst>
          </p:cNvPr>
          <p:cNvSpPr/>
          <p:nvPr/>
        </p:nvSpPr>
        <p:spPr>
          <a:xfrm>
            <a:off x="618288" y="2101515"/>
            <a:ext cx="6014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Sinonime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Addison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Birmer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anemia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megaloblastică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pernicioasă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AB088E-BB09-44DC-8716-7A3B9F339FE2}"/>
              </a:ext>
            </a:extLst>
          </p:cNvPr>
          <p:cNvSpPr/>
          <p:nvPr/>
        </p:nvSpPr>
        <p:spPr>
          <a:xfrm>
            <a:off x="536618" y="422336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Vitamina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tuturor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celulelor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sanguine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eritrocite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leucocite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trombocite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celulelor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tractului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asigură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funcționarea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celulelor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nervos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asociată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deficiența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adesea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afectare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tractului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nervos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trombocitelor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leucocitelor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C4D8DB1-548B-45D1-B276-30C1D20E1A36}"/>
              </a:ext>
            </a:extLst>
          </p:cNvPr>
          <p:cNvSpPr/>
          <p:nvPr/>
        </p:nvSpPr>
        <p:spPr>
          <a:xfrm>
            <a:off x="2627192" y="175024"/>
            <a:ext cx="638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reprezinta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nemia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813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D0090A-70AA-49F3-BA9F-3D2E0F015F19}"/>
              </a:ext>
            </a:extLst>
          </p:cNvPr>
          <p:cNvSpPr/>
          <p:nvPr/>
        </p:nvSpPr>
        <p:spPr>
          <a:xfrm>
            <a:off x="3259164" y="227399"/>
            <a:ext cx="5109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CA6433-EE99-4E7E-BCF8-45852B121E24}"/>
              </a:ext>
            </a:extLst>
          </p:cNvPr>
          <p:cNvSpPr/>
          <p:nvPr/>
        </p:nvSpPr>
        <p:spPr>
          <a:xfrm>
            <a:off x="244700" y="990324"/>
            <a:ext cx="10341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Motivele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dezvoltării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aportul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insuficient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încălcare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eliberării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acesteia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încălcare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absorbției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metabolismului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acesteia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A33E7-A2A5-4BE6-A7E9-F00C1B8AAC94}"/>
              </a:ext>
            </a:extLst>
          </p:cNvPr>
          <p:cNvSpPr/>
          <p:nvPr/>
        </p:nvSpPr>
        <p:spPr>
          <a:xfrm>
            <a:off x="244700" y="2274838"/>
            <a:ext cx="101743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Aport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insuficient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găsește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numai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animală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hrana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alimentată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puțină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deloc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vegetarianism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veganism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sugari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deficiență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laptele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deficiențe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966A3B-ADDD-4465-8168-3D880E7D4A5E}"/>
              </a:ext>
            </a:extLst>
          </p:cNvPr>
          <p:cNvSpPr/>
          <p:nvPr/>
        </p:nvSpPr>
        <p:spPr>
          <a:xfrm>
            <a:off x="244699" y="4020235"/>
            <a:ext cx="10174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Încălcarea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eliberării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cauzată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următoarele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LcParenR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Pierderea sau deteriorarea celulelor parietale ale stomacului.</a:t>
            </a:r>
          </a:p>
          <a:p>
            <a:pPr marL="342900" indent="-342900" algn="just">
              <a:buAutoNum type="alphaLcParenR"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Deficit de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enzime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pancreatice</a:t>
            </a:r>
            <a:r>
              <a:rPr lang="en-US" i="1" dirty="0"/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3DEF3B-6E15-4352-BA6F-74D3EB3D1E41}"/>
              </a:ext>
            </a:extLst>
          </p:cNvPr>
          <p:cNvSpPr/>
          <p:nvPr/>
        </p:nvSpPr>
        <p:spPr>
          <a:xfrm>
            <a:off x="244697" y="5421718"/>
            <a:ext cx="10174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Absorbția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insuficient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intestinul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subțire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2F83B8-6A78-478B-936F-D9FB391B858B}"/>
              </a:ext>
            </a:extLst>
          </p:cNvPr>
          <p:cNvSpPr/>
          <p:nvPr/>
        </p:nvSpPr>
        <p:spPr>
          <a:xfrm>
            <a:off x="244696" y="5879039"/>
            <a:ext cx="10174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Încălcarea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metabolismului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A1D61EA-250A-4069-A164-3485A275C36F}"/>
              </a:ext>
            </a:extLst>
          </p:cNvPr>
          <p:cNvSpPr/>
          <p:nvPr/>
        </p:nvSpPr>
        <p:spPr>
          <a:xfrm>
            <a:off x="244696" y="5008392"/>
            <a:ext cx="10045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Încălcarea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AE258A9-C1C0-43B4-ADC0-548AEF4AB1E5}"/>
              </a:ext>
            </a:extLst>
          </p:cNvPr>
          <p:cNvSpPr/>
          <p:nvPr/>
        </p:nvSpPr>
        <p:spPr>
          <a:xfrm>
            <a:off x="258384" y="6288216"/>
            <a:ext cx="6301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51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1F10B7-D20C-4309-B738-FF7179BBC9B9}"/>
              </a:ext>
            </a:extLst>
          </p:cNvPr>
          <p:cNvSpPr/>
          <p:nvPr/>
        </p:nvSpPr>
        <p:spPr>
          <a:xfrm>
            <a:off x="1038896" y="520349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varsta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femeile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predispozitie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familiala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sanguina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patologie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autoimuna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hipogamaglobulinemie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E06DBC-4AF3-4DD9-A215-43515E6A4403}"/>
              </a:ext>
            </a:extLst>
          </p:cNvPr>
          <p:cNvSpPr/>
          <p:nvPr/>
        </p:nvSpPr>
        <p:spPr>
          <a:xfrm>
            <a:off x="1129048" y="4264081"/>
            <a:ext cx="65338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vegetarieni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stricti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femeile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însărcinate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alăptează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vârsta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alăptați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vegetariană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oameni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înfometați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2676AB-B965-4FF7-AA1C-FA66E38096EB}"/>
              </a:ext>
            </a:extLst>
          </p:cNvPr>
          <p:cNvSpPr/>
          <p:nvPr/>
        </p:nvSpPr>
        <p:spPr>
          <a:xfrm>
            <a:off x="6096000" y="318261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Hipogamaglobulinemie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problemă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imunitar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nu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suficient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Gamma globulin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gamma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Gamma globulin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globuline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sunt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38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40E691-31DF-4A85-96C9-BC74620720E2}"/>
              </a:ext>
            </a:extLst>
          </p:cNvPr>
          <p:cNvSpPr/>
          <p:nvPr/>
        </p:nvSpPr>
        <p:spPr>
          <a:xfrm>
            <a:off x="77274" y="132101"/>
            <a:ext cx="10689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Clasificarea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etapele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B12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2D8690-BB75-47E7-AFED-42BB4E55E46F}"/>
              </a:ext>
            </a:extLst>
          </p:cNvPr>
          <p:cNvSpPr/>
          <p:nvPr/>
        </p:nvSpPr>
        <p:spPr>
          <a:xfrm>
            <a:off x="914400" y="716876"/>
            <a:ext cx="9337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Clasificarea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0EB7DC-3D94-4E50-88C8-EA497AE86EF6}"/>
              </a:ext>
            </a:extLst>
          </p:cNvPr>
          <p:cNvSpPr/>
          <p:nvPr/>
        </p:nvSpPr>
        <p:spPr>
          <a:xfrm>
            <a:off x="379927" y="1145406"/>
            <a:ext cx="100841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ereditare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congenitale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anomalii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genetice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afectează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metabolismul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B12.</a:t>
            </a:r>
            <a:endParaRPr lang="en-US" dirty="0"/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achiziționate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AutoNum type="alphaLcParenR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datorează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autoimune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prezenței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anticorpilor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parietale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stomacului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Castle.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Adesea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forma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deficit de B12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complică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cursul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precum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tiroidita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autoimună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vitiligo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tip 1.</a:t>
            </a:r>
          </a:p>
          <a:p>
            <a:pPr marL="342900" indent="-342900">
              <a:buAutoNum type="alphaLcParenR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secundară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fundalul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vegane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stricte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4D7304-C00C-4DC4-83F9-E164D48A24C4}"/>
              </a:ext>
            </a:extLst>
          </p:cNvPr>
          <p:cNvSpPr/>
          <p:nvPr/>
        </p:nvSpPr>
        <p:spPr>
          <a:xfrm>
            <a:off x="3012903" y="4435321"/>
            <a:ext cx="5745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Stadiile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dezvoltării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3D9C2F-72FE-4C32-841F-B91C5DB2FD9C}"/>
              </a:ext>
            </a:extLst>
          </p:cNvPr>
          <p:cNvSpPr/>
          <p:nvPr/>
        </p:nvSpPr>
        <p:spPr>
          <a:xfrm>
            <a:off x="540913" y="4896986"/>
            <a:ext cx="10689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Deficiență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inițială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latentă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sanguin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eritrocite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rămân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Manifestările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etapă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detecteze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parametrilor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eritrocitelor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eritrocit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într-un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eritrocit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Stadiul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manifestărilor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scădere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simptome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afectarea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nervos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A0E5E74-4E6E-4F3F-8177-43C64848D0A2}"/>
              </a:ext>
            </a:extLst>
          </p:cNvPr>
          <p:cNvSpPr/>
          <p:nvPr/>
        </p:nvSpPr>
        <p:spPr>
          <a:xfrm>
            <a:off x="414653" y="3850763"/>
            <a:ext cx="10336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Factorul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Castle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proteină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leagă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 (din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absorbabilă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C49806-CA62-49BA-AE46-8D90559E0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847" y="2252767"/>
            <a:ext cx="1691153" cy="159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FD54A2-2EB7-41CC-A1B9-7B26382098F5}"/>
              </a:ext>
            </a:extLst>
          </p:cNvPr>
          <p:cNvSpPr/>
          <p:nvPr/>
        </p:nvSpPr>
        <p:spPr>
          <a:xfrm>
            <a:off x="2303832" y="160807"/>
            <a:ext cx="7159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Manifestări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B17369-AB39-415C-A795-054B119AD585}"/>
              </a:ext>
            </a:extLst>
          </p:cNvPr>
          <p:cNvSpPr/>
          <p:nvPr/>
        </p:nvSpPr>
        <p:spPr>
          <a:xfrm>
            <a:off x="128788" y="867645"/>
            <a:ext cx="10135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manifestările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împărțite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simptome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asociate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scădere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sindrom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simptome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afectare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tractului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sindrom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gastroenterologic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simptome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afectare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nervos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sindrom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neuropsihic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396142-CC04-4D12-A449-5450009AE1B7}"/>
              </a:ext>
            </a:extLst>
          </p:cNvPr>
          <p:cNvSpPr/>
          <p:nvPr/>
        </p:nvSpPr>
        <p:spPr>
          <a:xfrm>
            <a:off x="128788" y="2374702"/>
            <a:ext cx="10135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grupuri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simptome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separat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apărea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B0F9C9D-2B3E-4453-9D4A-681767582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18" y="3021033"/>
            <a:ext cx="6546761" cy="367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306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D5CEB4-B6E4-45F4-9CC8-D41CE1392A5F}"/>
              </a:ext>
            </a:extLst>
          </p:cNvPr>
          <p:cNvSpPr/>
          <p:nvPr/>
        </p:nvSpPr>
        <p:spPr>
          <a:xfrm>
            <a:off x="218941" y="307744"/>
            <a:ext cx="89250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Sindromul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oricărei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paloarea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pielii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uneori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icterică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deranjat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slăbiciune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oboseală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somnolență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dificultăți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respirație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efort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DE53C3-EF05-401B-940F-565CA7E6583B}"/>
              </a:ext>
            </a:extLst>
          </p:cNvPr>
          <p:cNvSpPr/>
          <p:nvPr/>
        </p:nvSpPr>
        <p:spPr>
          <a:xfrm>
            <a:off x="218941" y="2395470"/>
            <a:ext cx="51901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palpitații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amețeli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întunecarea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ochilor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„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muște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intermitente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ochilor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atrage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atenția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scăderii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memoriei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performanței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fondul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sindromului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încălcare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creșterii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dezvoltării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Бледность кожных покровов">
            <a:extLst>
              <a:ext uri="{FF2B5EF4-FFF2-40B4-BE49-F238E27FC236}">
                <a16:creationId xmlns:a16="http://schemas.microsoft.com/office/drawing/2014/main" id="{7033CC19-F055-4C16-B41A-1D620A4AF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36" y="1933076"/>
            <a:ext cx="6566564" cy="492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72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D8F95A-222E-475B-856C-774E8D73367F}"/>
              </a:ext>
            </a:extLst>
          </p:cNvPr>
          <p:cNvSpPr/>
          <p:nvPr/>
        </p:nvSpPr>
        <p:spPr>
          <a:xfrm>
            <a:off x="2489884" y="224135"/>
            <a:ext cx="7212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imptome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afectare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tractului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BDEB66-61EF-4057-A68A-F43F9D0C58B9}"/>
              </a:ext>
            </a:extLst>
          </p:cNvPr>
          <p:cNvSpPr/>
          <p:nvPr/>
        </p:nvSpPr>
        <p:spPr>
          <a:xfrm>
            <a:off x="708339" y="780288"/>
            <a:ext cx="92599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pacienții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simptom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inflamația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limbii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însoțită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disconfort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durere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același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limba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culoare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roșie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aprinsă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papilele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netezite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(„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limba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lăcuită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glosita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Gunther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inflamație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ulcerații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colțurile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dureri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gingii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buze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 descr="Воспаление языка">
            <a:extLst>
              <a:ext uri="{FF2B5EF4-FFF2-40B4-BE49-F238E27FC236}">
                <a16:creationId xmlns:a16="http://schemas.microsoft.com/office/drawing/2014/main" id="{C5EC7809-7AB3-4B1C-BD33-57AC16171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15" y="2804695"/>
            <a:ext cx="6582857" cy="24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F8EBE1-CBE2-476F-A963-A8335527323A}"/>
              </a:ext>
            </a:extLst>
          </p:cNvPr>
          <p:cNvSpPr/>
          <p:nvPr/>
        </p:nvSpPr>
        <p:spPr>
          <a:xfrm>
            <a:off x="455052" y="5240352"/>
            <a:ext cx="112818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scădere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poftei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mâncare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scădere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greutate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senzație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greutate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abdomen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diaree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Uneori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ficatul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splina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ușor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detectat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palparea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abdomenului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ecografie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organelor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abdominale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287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6DFBA9-88EF-4642-A474-677F4D9FCD73}"/>
              </a:ext>
            </a:extLst>
          </p:cNvPr>
          <p:cNvSpPr/>
          <p:nvPr/>
        </p:nvSpPr>
        <p:spPr>
          <a:xfrm>
            <a:off x="502276" y="577582"/>
            <a:ext cx="99167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Simptome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afectare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nervos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Deteriorarea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nervos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numește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mieloză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funiculară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Afectează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coloanele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posterioare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laterale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măduvei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spinării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periferici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frecvent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bărbați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afecțiune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manifestă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amorțeală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parestezii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senzație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târăre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slăbiciune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picioarelor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afectat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plângeri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mâini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dificultăți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efectuarea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mișcărilor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precise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Uneori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auzul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mirosul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perturbate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tulburări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psihice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iritabilitate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demență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psihoză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manifestări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neurologice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incontinența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urinară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defecarea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involuntară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simptomele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afectare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nervos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slăbiciune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musculară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tremur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contracții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musculare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involuntare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psihomotorie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întârziată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pierderea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abilităților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35511" y="992758"/>
            <a:ext cx="8345233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o-RO" altLang="ru-RU" sz="20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  <a:r>
              <a:rPr kumimoji="0" lang="en-US" altLang="ru-RU" sz="20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 o scădere a numărului de </a:t>
            </a:r>
            <a:r>
              <a:rPr lang="ro-RO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eritrocite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 sânge și o scădere a </a:t>
            </a:r>
            <a:b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nivelului de hemoglobină.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6439" y="1985517"/>
            <a:ext cx="10188045" cy="15286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	</a:t>
            </a:r>
            <a:r>
              <a:rPr kumimoji="0" lang="ro-RO" altLang="ru-RU" sz="20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Eritrocitele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sunt celule roșii din sânge, nu au nucleu celular, dar conțin o proteină specială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care conține fier - </a:t>
            </a:r>
            <a:r>
              <a:rPr kumimoji="0" lang="ro-RO" altLang="ru-RU" sz="20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hemoglobina (Hb)</a:t>
            </a:r>
            <a:r>
              <a:rPr kumimoji="0" lang="ro-RO" altLang="ru-RU" sz="200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o-RO" altLang="ru-RU" sz="20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care îndeplinește cea mai importantă funcție de schimb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gaze în organism (transportă oxigenul de la plămâni la țesuturi și duce dioxidul de carbon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departe de ele). Prin urmare, o scădere a numărului de globule roșii din sânge duce la o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scădere a nivelului de hemoglobină.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32" name="Picture 8" descr="Уменьшение количества эритроци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1525"/>
            <a:ext cx="5459598" cy="30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71785" y="0"/>
            <a:ext cx="3303372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 este anemia?</a:t>
            </a:r>
            <a:r>
              <a:rPr kumimoji="0" lang="ro-RO" altLang="ru-RU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o-RO" altLang="ru-RU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5" name="Picture 11" descr="X-Lab Solutions S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37" y="3779406"/>
            <a:ext cx="4728447" cy="30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35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117B5D-3B03-47FE-B9A0-9C45200C9F59}"/>
              </a:ext>
            </a:extLst>
          </p:cNvPr>
          <p:cNvSpPr/>
          <p:nvPr/>
        </p:nvSpPr>
        <p:spPr>
          <a:xfrm>
            <a:off x="270455" y="168786"/>
            <a:ext cx="101871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	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Diagnosticul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diagnosticul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corect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hematolog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clarifica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corecta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problemele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asociate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activitatea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tractului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consultați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gastroenterolog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necesară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neurolog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manifestările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neurologice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463912B-F322-447C-AA40-1A6A534C0AA9}"/>
              </a:ext>
            </a:extLst>
          </p:cNvPr>
          <p:cNvSpPr/>
          <p:nvPr/>
        </p:nvSpPr>
        <p:spPr>
          <a:xfrm>
            <a:off x="405685" y="1950108"/>
            <a:ext cx="10051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Examinarea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pacientului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acorda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atenție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paloarei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îngălbenirii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ușoare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pielii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creșterii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frecvenței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cardiace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extinderii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limitelor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inimii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necesar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efectueze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cavității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bucale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limbii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neurolog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tonusul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muscular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prezența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reflexelor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patologice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D44347-A237-4763-9937-6DA3D438982F}"/>
              </a:ext>
            </a:extLst>
          </p:cNvPr>
          <p:cNvSpPr/>
          <p:nvPr/>
        </p:nvSpPr>
        <p:spPr>
          <a:xfrm>
            <a:off x="405685" y="3429000"/>
            <a:ext cx="100519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Diagnosticul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laborator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etape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diagnosticului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arată:scăderea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anemie;macrocitoză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prezența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globule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roșii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anormal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macrocite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hipercromie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globulelor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roșii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cauzată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cantitate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crescută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sânge;poate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scădere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leucocite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trombocite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938840-BDB6-4A00-A647-CA509AFBA8C7}"/>
              </a:ext>
            </a:extLst>
          </p:cNvPr>
          <p:cNvSpPr/>
          <p:nvPr/>
        </p:nvSpPr>
        <p:spPr>
          <a:xfrm>
            <a:off x="405685" y="5365775"/>
            <a:ext cx="100519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Într-un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biochimic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sânge:niveluri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B12;bilirubina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indirectă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lactat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dehidrogenaza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crescute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distrugere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hemoliză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eritrocitelor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defalcarea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precursorilor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eritrocitelor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măduva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osoasă;nivelurile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feritină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041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B76E9C-7F34-4970-845D-1F6B008027D9}"/>
              </a:ext>
            </a:extLst>
          </p:cNvPr>
          <p:cNvSpPr/>
          <p:nvPr/>
        </p:nvSpPr>
        <p:spPr>
          <a:xfrm>
            <a:off x="3552873" y="221898"/>
            <a:ext cx="4802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Diagnosticare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instrumentală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E08523-3112-431B-B5EC-D04CE274A13E}"/>
              </a:ext>
            </a:extLst>
          </p:cNvPr>
          <p:cNvSpPr/>
          <p:nvPr/>
        </p:nvSpPr>
        <p:spPr>
          <a:xfrm>
            <a:off x="463639" y="1033372"/>
            <a:ext cx="9903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ultrasunete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organelor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abdominale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ușoară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hepatosplenomegalie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ficatului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splinei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C56CF9-040F-4B11-8630-77691327D072}"/>
              </a:ext>
            </a:extLst>
          </p:cNvPr>
          <p:cNvSpPr/>
          <p:nvPr/>
        </p:nvSpPr>
        <p:spPr>
          <a:xfrm>
            <a:off x="381000" y="1964353"/>
            <a:ext cx="5715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tractului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gastro-intestinal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perturba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absorbția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vitaminei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toți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pacienții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diagnosticați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dovediți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efectueze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endoscopice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fibrogastroduodenoscopie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colonoscopie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fibrogastroduodenoscopie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gastrita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cronica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atrofica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duodenita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scadere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secretiei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gastrice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prezența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modificărilor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patologice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obligatorie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efectuarea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biopsii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mucoasei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gastrice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histologic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suplimentar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 descr="Фиброгастродуоденоскопия">
            <a:extLst>
              <a:ext uri="{FF2B5EF4-FFF2-40B4-BE49-F238E27FC236}">
                <a16:creationId xmlns:a16="http://schemas.microsoft.com/office/drawing/2014/main" id="{68EA0C42-83C2-4F4D-A4B0-BDA3C71E1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759" y="1964353"/>
            <a:ext cx="5988241" cy="480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961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90E732-4019-46B9-87E2-8EFDD45291C7}"/>
              </a:ext>
            </a:extLst>
          </p:cNvPr>
          <p:cNvSpPr/>
          <p:nvPr/>
        </p:nvSpPr>
        <p:spPr>
          <a:xfrm>
            <a:off x="476518" y="723250"/>
            <a:ext cx="97750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Prevenirea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corectarea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dietei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imposibil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eliminați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stomacului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îndepărtată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insuficient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prevenirea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parcursul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vieții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monitorizat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Pacienților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gastrită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atrofică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recomandă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efectueze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fibrogastroduodenoscopie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neoplasme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gastrice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702D72-F927-4C96-A7E7-EC2CA845E528}"/>
              </a:ext>
            </a:extLst>
          </p:cNvPr>
          <p:cNvSpPr/>
          <p:nvPr/>
        </p:nvSpPr>
        <p:spPr>
          <a:xfrm>
            <a:off x="2897848" y="57737"/>
            <a:ext cx="6396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Profilaxia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589C65B-718F-4717-90B2-FBDB3D017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07" y="2742980"/>
            <a:ext cx="8300987" cy="411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590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38EEE5-BEA7-4040-8CC8-12BFC4AA7462}"/>
              </a:ext>
            </a:extLst>
          </p:cNvPr>
          <p:cNvSpPr/>
          <p:nvPr/>
        </p:nvSpPr>
        <p:spPr>
          <a:xfrm>
            <a:off x="3330659" y="72754"/>
            <a:ext cx="5530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Anemia prin deficit de acid folic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9AF83D-989F-41E5-863D-1283FCC565CB}"/>
              </a:ext>
            </a:extLst>
          </p:cNvPr>
          <p:cNvSpPr/>
          <p:nvPr/>
        </p:nvSpPr>
        <p:spPr>
          <a:xfrm>
            <a:off x="560231" y="735153"/>
            <a:ext cx="9672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Anemia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deficit de acid folic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datorita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 fata de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normal de </a:t>
            </a:r>
            <a:r>
              <a:rPr lang="en-US" sz="2000" dirty="0">
                <a:solidFill>
                  <a:srgbClr val="547CA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Folati serici, acid folic, acid pteroilmonoglutamic "/>
              </a:rPr>
              <a:t>acid folic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organismul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FB6D73-E81D-47EA-A0A8-4455B1D73E23}"/>
              </a:ext>
            </a:extLst>
          </p:cNvPr>
          <p:cNvSpPr/>
          <p:nvPr/>
        </p:nvSpPr>
        <p:spPr>
          <a:xfrm>
            <a:off x="560232" y="1543579"/>
            <a:ext cx="66971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Organismul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are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nevoie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de acid folic, una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dintre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547CA4"/>
                </a:solidFill>
                <a:latin typeface="arial" panose="020B0604020202020204" pitchFamily="34" charset="0"/>
                <a:hlinkClick r:id="rId3" tooltip="Vitaminele"/>
              </a:rPr>
              <a:t>vitaminele</a:t>
            </a:r>
            <a:r>
              <a:rPr lang="en-US" dirty="0">
                <a:solidFill>
                  <a:srgbClr val="547CA4"/>
                </a:solidFill>
                <a:latin typeface="arial" panose="020B0604020202020204" pitchFamily="34" charset="0"/>
                <a:hlinkClick r:id="rId3" tooltip="Vitaminele"/>
              </a:rPr>
              <a:t> B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 produce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globulele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rosii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ale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sangelui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Organismul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uman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nu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produce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suficient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acid folic,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astfel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ca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dieta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contina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alimente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bogate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in acid folic, cum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citricele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legumele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frunze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verzi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cerealele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fortificate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BDC1B2-ED19-456A-AE7A-8A6D45AA4B91}"/>
              </a:ext>
            </a:extLst>
          </p:cNvPr>
          <p:cNvSpPr/>
          <p:nvPr/>
        </p:nvSpPr>
        <p:spPr>
          <a:xfrm>
            <a:off x="560231" y="3445099"/>
            <a:ext cx="6568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B9)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solubila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esentiala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cresterea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circulator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imunitar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CA0A1B3-82DD-4FBE-86B1-56FDC892E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09" y="4396215"/>
            <a:ext cx="3185374" cy="238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EC689B8B-C92B-425D-9491-01E0256FE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222" y="1443039"/>
            <a:ext cx="4805778" cy="541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F7D9FE-ED8E-4F1F-907D-D6F1F016625A}"/>
              </a:ext>
            </a:extLst>
          </p:cNvPr>
          <p:cNvSpPr/>
          <p:nvPr/>
        </p:nvSpPr>
        <p:spPr>
          <a:xfrm>
            <a:off x="560231" y="4476922"/>
            <a:ext cx="29235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Organismul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capabil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depoziteze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suficient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folic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2-6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Cu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anemia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cateva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saptamani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depozitelor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acid folic.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06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384309-F345-4299-AF5B-F49B58BB4C41}"/>
              </a:ext>
            </a:extLst>
          </p:cNvPr>
          <p:cNvSpPr/>
          <p:nvPr/>
        </p:nvSpPr>
        <p:spPr>
          <a:xfrm>
            <a:off x="798491" y="669701"/>
            <a:ext cx="96333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deficit de acid folic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insuficient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acid folic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necesitatea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crescuta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acid folic, care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graviditate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anumite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secera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malabsorbtia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insuficienta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tulburari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depozitare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acidului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folic.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Consumatorii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cronici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bauturi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alcoolice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afectare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dializa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prezinta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malabsorbtie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acid folic.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medicamente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prescrise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afectiuni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administrate in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Canceru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cancer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Artrita reumatoi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artrita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Artrita reumatoi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Artrita reumatoi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reumatoida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convulsii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04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82CE53-63CA-43D2-8AF7-2E18BFD6F0A3}"/>
              </a:ext>
            </a:extLst>
          </p:cNvPr>
          <p:cNvSpPr/>
          <p:nvPr/>
        </p:nvSpPr>
        <p:spPr>
          <a:xfrm>
            <a:off x="2592163" y="275310"/>
            <a:ext cx="6535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Clasificarea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folat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F4B54D-A369-499D-923E-06EFBA27BDDE}"/>
              </a:ext>
            </a:extLst>
          </p:cNvPr>
          <p:cNvSpPr/>
          <p:nvPr/>
        </p:nvSpPr>
        <p:spPr>
          <a:xfrm>
            <a:off x="759853" y="1299418"/>
            <a:ext cx="94273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clasificare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acceptată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folat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împărțită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severitate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scădere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hemoglobinei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vârsta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adulți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următoarea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clasificare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ușoară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90 la 120 g/l;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moderată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70 la 89 g/l;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70 g/l.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0F279A4-F09B-423C-9583-0F6F790AA256}"/>
              </a:ext>
            </a:extLst>
          </p:cNvPr>
          <p:cNvSpPr/>
          <p:nvPr/>
        </p:nvSpPr>
        <p:spPr>
          <a:xfrm>
            <a:off x="759853" y="4416407"/>
            <a:ext cx="9779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nivelurile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hemoglobinei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110 g/l.</a:t>
            </a:r>
          </a:p>
        </p:txBody>
      </p:sp>
    </p:spTree>
    <p:extLst>
      <p:ext uri="{BB962C8B-B14F-4D97-AF65-F5344CB8AC3E}">
        <p14:creationId xmlns:p14="http://schemas.microsoft.com/office/powerpoint/2010/main" val="1850353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F95678-A948-4E77-9CBA-96265AAAAC2F}"/>
              </a:ext>
            </a:extLst>
          </p:cNvPr>
          <p:cNvSpPr/>
          <p:nvPr/>
        </p:nvSpPr>
        <p:spPr>
          <a:xfrm>
            <a:off x="386367" y="243512"/>
            <a:ext cx="981370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Tabloul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clinic al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deficit de acid folic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Anemia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deficit de acid folic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usoare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simptome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masura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anemia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progreseaza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urmatoarele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simptome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slabiciunea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Obosea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oboseala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ameteala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Amnez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amnezia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iritabilitatea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paloarea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scaderea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apetitului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alimentar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scaderea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greutate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dificultati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Simptomele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pot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aparea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Diaree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diaree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dureri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abdominale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dureri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limbii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uscate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crapate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special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comisurile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bucale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colturile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dispnee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scurtarea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respiratiilor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tahicardie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crestrea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ritmului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cardiac)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Tulburari de ritm cardiac - aritmii cardia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aritimii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cardiac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neregulat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toracic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71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AAE64A-1D9B-4601-8908-A69B87122C00}"/>
              </a:ext>
            </a:extLst>
          </p:cNvPr>
          <p:cNvSpPr/>
          <p:nvPr/>
        </p:nvSpPr>
        <p:spPr>
          <a:xfrm>
            <a:off x="0" y="0"/>
            <a:ext cx="880914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dirty="0">
                <a:latin typeface="arial" panose="020B0604020202020204" pitchFamily="34" charset="0"/>
              </a:rPr>
              <a:t>				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Diagnisticare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care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specialist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suspicioneaza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deficit de acid folic,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intrebari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antecedentele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 un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trecut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rudelor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apropiate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obiceiurile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alimentare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medicamentele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care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bauturi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alcoolice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cantitatile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precum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frecventa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obicei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specialist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recomanda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anumite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sangvine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scazut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acid folic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anemia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Hemograma completa hl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hemoleucograma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numaratoarea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tuturor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celulelor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sanguine)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frotiul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sangvin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sanguine sunt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culoarea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numarul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Anemia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anemie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care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care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Globule rosii, eritrocite, hematii (sange) rb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hematiile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globulele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sunt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fata de normal,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macrocitoza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suspicioneaza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deficienta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acid folic.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masurarea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nivelurilor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acid folic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B12,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distingerea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Anemia prin deficit de vitamina b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anemie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Anemia prin deficit de vitamina b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Anemia prin deficit de vitamina b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Anemia prin deficit de vitamina b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deficit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Anemia prin deficit de vitamina b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vitamina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Anemia prin deficit de vitamina b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B12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deficit de acid folic).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39615CCD-E6B9-4976-9187-68202DDE6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999" y="1571223"/>
            <a:ext cx="3342001" cy="334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15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94301E-28E5-41E3-9572-387259BFBDD2}"/>
              </a:ext>
            </a:extLst>
          </p:cNvPr>
          <p:cNvSpPr/>
          <p:nvPr/>
        </p:nvSpPr>
        <p:spPr>
          <a:xfrm>
            <a:off x="253284" y="806852"/>
            <a:ext cx="99596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Prevenirea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folat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rațională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echilibrată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folic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abuzați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alcool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afectează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semnificativ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metabolismul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folic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6C59B8-6384-4174-AD34-844F36C5D55C}"/>
              </a:ext>
            </a:extLst>
          </p:cNvPr>
          <p:cNvSpPr/>
          <p:nvPr/>
        </p:nvSpPr>
        <p:spPr>
          <a:xfrm>
            <a:off x="7308763" y="4117142"/>
            <a:ext cx="44861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folic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folic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prescris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bebelușii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prematuri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bebelușii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născuți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termen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greutate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naștere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suferă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inflamatorii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cronice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redusă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intestinului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substanțele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nutritive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A1D95CDE-BAEC-4724-9F5D-7647C4595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97" y="2163652"/>
            <a:ext cx="6725503" cy="44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970655BF-D5CE-4E87-AAAF-8B931DA6C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938" y="1521773"/>
            <a:ext cx="2554545" cy="25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F42D2F-67BD-4C01-974E-693BC3510FFA}"/>
              </a:ext>
            </a:extLst>
          </p:cNvPr>
          <p:cNvSpPr/>
          <p:nvPr/>
        </p:nvSpPr>
        <p:spPr>
          <a:xfrm>
            <a:off x="2335235" y="222077"/>
            <a:ext cx="7250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Profilaxia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folic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9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19847" y="40204"/>
            <a:ext cx="4464910" cy="4668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Anemia prin deficit de fier</a:t>
            </a:r>
            <a:r>
              <a:rPr kumimoji="0" lang="ro-RO" altLang="ru-RU" sz="105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o-RO" alt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9566" y="696013"/>
            <a:ext cx="10825471" cy="117468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ru-RU" sz="20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o-RO" altLang="ru-RU" sz="20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Anemia prin deficit de fier</a:t>
            </a:r>
            <a:r>
              <a:rPr lang="en-US" altLang="ru-RU" sz="2000" b="1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o-RO" altLang="ru-RU" sz="20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afecțiune în care lipsa de fier în organism duce la scăderea </a:t>
            </a:r>
            <a:endParaRPr kumimoji="0" lang="en-US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numărului de globule roșii. Cu anemie, există încălcări ale pielii și mucoaselor, oboseală, amețeli și leșin. </a:t>
            </a:r>
            <a:endParaRPr kumimoji="0" lang="en-US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Deficiența de fier este asociată cu o încălcare a aportului, absorbției sau creșterii pierderii de sânge.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084" y="2130163"/>
            <a:ext cx="72649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en-US" dirty="0"/>
            </a:br>
            <a:r>
              <a:rPr lang="en-US" dirty="0"/>
              <a:t>	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Fierul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oligoelement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vital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om, care face parte din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hemoglobina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mioglobina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musculară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responsabilă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transportul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oxigenului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organism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fluxul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multor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reacții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biochimice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9" descr="Атом железа - векторные изображения, Атом железа картинки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983" y="2130164"/>
            <a:ext cx="3518501" cy="2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38602" y="4841585"/>
            <a:ext cx="6386557" cy="60530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	</a:t>
            </a:r>
            <a:r>
              <a:rPr kumimoji="0" lang="ro-RO" altLang="ru-RU" sz="20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Hemul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este un compus organic care conține un atom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fier care se poate combina cu oxigenul.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60" name="Picture 12" descr="Строение эритроци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04" y="4841585"/>
            <a:ext cx="5017788" cy="184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8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7909" y="102920"/>
            <a:ext cx="7046619" cy="4052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Principalele cauze ale anemiei prin deficit de fier.</a:t>
            </a:r>
            <a:r>
              <a:rPr kumimoji="0" lang="ro-RO" altLang="ru-RU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o-RO" alt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7131" y="802162"/>
            <a:ext cx="9888926" cy="28213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Dieta dezechilibrata cu deficit de fier.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7131" y="1288756"/>
            <a:ext cx="9888926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Nevoia crescută de fier (sarcină, alăptare, perioadă de creștere intensivă și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pubertate, muncă fizică grea, sport intens, invazii parazitare intestinale).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47131" y="2040420"/>
            <a:ext cx="9888926" cy="272896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Pierderi cronice de fier crescute (externe sau interne):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sângerare frecventă de la gingii;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sângerări nazale;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pierderi de sânge gastric</a:t>
            </a:r>
            <a:endParaRPr kumimoji="0" lang="ro-RO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pierderi de sânge intestinale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pierderea sângelui uterin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pierderea de sânge renală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o-RO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247131" y="5028047"/>
            <a:ext cx="9888926" cy="28213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Încălcarea ionizării fierului în stomac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..</a:t>
            </a:r>
            <a:endParaRPr kumimoji="0" lang="ro-RO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47131" y="5926043"/>
            <a:ext cx="9888926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Încălcarea transportului de fier din cauza scăderii cantității de transferină –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proteină care se leagă de fier pentru a-l transfera către molecula de hemoglobină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247131" y="5473197"/>
            <a:ext cx="9888926" cy="28213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Încălcarea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absorbtiei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fierului în intestin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850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61255" y="829394"/>
            <a:ext cx="2998572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Grupuri de risc.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0043" y="2050474"/>
            <a:ext cx="11520783" cy="43140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RO" altLang="ru-RU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Femei aflate la vârsta fertilă, în special cu menstruație abundentă;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RO" altLang="ru-RU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Femei însărcinate, recent născute și care alăptează;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RO" altLang="ru-RU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Persoane care au suferit intervenții chirurgicale majore sau traumatisme fizice;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RO" altLang="ru-RU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Persoanele cu boală inflamatorie intestinală sau boală celiacă;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RO" altLang="ru-RU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Cei care urmeaza o alimentatie dezechilibrata. Acest lucru este valabil mai ales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 vegetarieni și vegani, care nu mănâncă carne, pește sau carne de pasăre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 nu adaugă surse vegetale de fier în dieta lor.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o-RO" altLang="ru-RU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opii mici care beau peste 700 de mililitri de lapte de vacă în fiecare zi.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altLang="ru-RU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Laptele de vacă are un conținut scăzut de fier și poate reduce absorbția fierului din alte surse.</a:t>
            </a:r>
            <a:r>
              <a:rPr kumimoji="0" lang="ro-RO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ro-RO" altLang="ru-RU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onatori;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ro-RO" altLang="ru-RU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ersoane peste 60 de ani.</a:t>
            </a:r>
            <a:r>
              <a:rPr kumimoji="0" lang="ro-RO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o-RO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6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1970" y="151656"/>
            <a:ext cx="9115858" cy="4052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Clasificarea și etapele de dezvoltare a anemiei cu deficit de fier.</a:t>
            </a:r>
            <a:r>
              <a:rPr kumimoji="0" lang="ro-RO" altLang="ru-RU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o-RO" alt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2832" y="345612"/>
            <a:ext cx="750467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etape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stărilor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prelatent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deficiență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latentă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1841" y="1449546"/>
            <a:ext cx="9735746" cy="140552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	</a:t>
            </a:r>
            <a:r>
              <a:rPr kumimoji="0" lang="ro-RO" altLang="ru-RU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Deficitul prelatent</a:t>
            </a:r>
            <a:r>
              <a:rPr kumimoji="0" lang="ro-RO" altLang="ru-RU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o-RO" altLang="ru-RU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fier </a:t>
            </a:r>
            <a:r>
              <a:rPr kumimoji="0" lang="ro-RO" altLang="ru-RU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caracterizează printr-o scădere a rezervelor de fier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altLang="ru-RU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 măduva osoasă:</a:t>
            </a:r>
            <a:r>
              <a:rPr kumimoji="0" lang="ro-RO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o-RO" altLang="ru-RU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scăderea fierului din depozit (scăderea feritinei);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o-RO" altLang="ru-RU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niveluri normale de fier seric;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o-RO" altLang="ru-RU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niveluri normale de hemoglobină și celule roșii din sânge;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02921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0173" y="3091128"/>
            <a:ext cx="9759082" cy="135935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Deficitul latent (ascuns) de fier </a:t>
            </a:r>
            <a:r>
              <a:rPr kumimoji="0" lang="ro-RO" altLang="ru-RU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afectează metabolismul tisular. În această etapă,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rezervele de fier încep să se epuizeze, dar organismul nu a avut încă timp să răspundă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 o scădere a hemoglobinei. Apar primele manifestări ale bolii - o persoană poate fi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deranjată de oboseală crescută, slăbiciune, dificultăți de respirație în timpul efortului fizic,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unghii casante, piele uscată, căderea părului. Dar aceste simptome sunt încă ușoare.</a:t>
            </a:r>
            <a:r>
              <a:rPr kumimoji="0" lang="ro-RO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25169" y="4567735"/>
            <a:ext cx="9794086" cy="212879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20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Deficitul latent de fier 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caracterizează prin: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scădere a fierului în depozit (scăderea feritinei);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scădere a nivelului de fier seric;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niveluri normale de hemoglobină și celule roșii din sânge;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creștere a capacității totale de legare a fierului a serului;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lipsa hemosiderinei (un pigment format din oxid de fier, care se formează în timpul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descompunerii hemoglobinei) în macrofagele măduvei osoase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o-RO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6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3067" y="202681"/>
            <a:ext cx="6444072" cy="33752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ru-RU" sz="2100" dirty="0">
                <a:solidFill>
                  <a:srgbClr val="202124"/>
                </a:solidFill>
                <a:latin typeface="inherit"/>
              </a:rPr>
              <a:t>	</a:t>
            </a:r>
            <a:r>
              <a:rPr lang="es-ES" altLang="ru-RU" sz="2000" b="1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Anemia prin deficit de fier 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caracterizează prin: </a:t>
            </a:r>
            <a:endParaRPr kumimoji="0" lang="en-US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scăderea fierului din depozit (scăderea feritinei); </a:t>
            </a:r>
            <a:endParaRPr kumimoji="0" lang="en-US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scăderea nivelului de fier seric; </a:t>
            </a:r>
            <a:endParaRPr kumimoji="0" lang="en-US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scăderea nivelului de hemoglobină și celule roșii din sânge;</a:t>
            </a:r>
            <a:endParaRPr kumimoji="0" lang="en-US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creșterea capacității totale de legare a fierului a serului;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lipsa hemosiderinei în macrofagele măduvei osoase; </a:t>
            </a:r>
            <a:endParaRPr kumimoji="0" lang="en-US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receptori de transferină solubili crescuti; </a:t>
            </a:r>
            <a:endParaRPr kumimoji="0" lang="en-US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scăderea coeficientului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saturație al transferinei cu fier; </a:t>
            </a:r>
            <a:endParaRPr kumimoji="0" lang="en-US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anizocitoză - o modificare a mărimii globulelor roșii;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poikilocitoză - o modificare a formei globulelor roșii</a:t>
            </a:r>
            <a:r>
              <a:rPr kumimoji="0" lang="ro-RO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7C18F3-C2DD-440F-BA84-898667486755}"/>
              </a:ext>
            </a:extLst>
          </p:cNvPr>
          <p:cNvSpPr/>
          <p:nvPr/>
        </p:nvSpPr>
        <p:spPr>
          <a:xfrm>
            <a:off x="664720" y="454327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Feritina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proteic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joacă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rolul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principalului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depozit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intracelular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oameni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BA70D1C-E27E-4D33-BDCF-C78EB358A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83" y="3482710"/>
            <a:ext cx="5134817" cy="33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1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6CAF0C-BAF2-464B-A7DA-0367AB48A08F}"/>
              </a:ext>
            </a:extLst>
          </p:cNvPr>
          <p:cNvSpPr/>
          <p:nvPr/>
        </p:nvSpPr>
        <p:spPr>
          <a:xfrm>
            <a:off x="3005763" y="179163"/>
            <a:ext cx="6180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Tabloul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165169-840B-4AD8-94FB-9DD2CD91B086}"/>
              </a:ext>
            </a:extLst>
          </p:cNvPr>
          <p:cNvSpPr/>
          <p:nvPr/>
        </p:nvSpPr>
        <p:spPr>
          <a:xfrm>
            <a:off x="1017431" y="702383"/>
            <a:ext cx="9453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Deficitul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manifestă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sindroame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sideropenic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FB5F0D-B965-4F55-AC5F-24D44A7D1713}"/>
              </a:ext>
            </a:extLst>
          </p:cNvPr>
          <p:cNvSpPr/>
          <p:nvPr/>
        </p:nvSpPr>
        <p:spPr>
          <a:xfrm>
            <a:off x="0" y="1533380"/>
            <a:ext cx="91955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Sindromul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sideropenic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asociat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țesuturi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manifestă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tulburări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pielii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mucoaselor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uscăciune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flacabilitate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exfoliere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crăpături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pielii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fragilitatea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stratificarea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unghiilor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striația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transversală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koilonychia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unghiile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plate,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uneori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concavă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lingură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stomatită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unghiulară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ulcerații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crăpături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colțurile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fragilitate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căderea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strălucirea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subțiază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desface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subțiază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devreme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distrofice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tractul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gastrointestinal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insuficiența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sfincterelor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musculare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BF4C54-7800-4E0D-96B5-0BB40E7981C3}"/>
              </a:ext>
            </a:extLst>
          </p:cNvPr>
          <p:cNvSpPr/>
          <p:nvPr/>
        </p:nvSpPr>
        <p:spPr>
          <a:xfrm>
            <a:off x="0" y="4919008"/>
            <a:ext cx="50742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atrage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atenția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paloarei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pielii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adesea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nuanță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verzuie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cloroză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simptom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scleră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albastră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modificări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degenerative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corneei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plexurile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coroidiene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creând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albastru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8" name="Picture 2" descr="Симптомы анемии — койлонихия и ангулярный стоматит">
            <a:extLst>
              <a:ext uri="{FF2B5EF4-FFF2-40B4-BE49-F238E27FC236}">
                <a16:creationId xmlns:a16="http://schemas.microsoft.com/office/drawing/2014/main" id="{6681F883-0402-4DF6-85D6-9289B2392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09" y="3992451"/>
            <a:ext cx="7005010" cy="269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69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4CB901-E124-4D79-A707-A4D40019D7A1}"/>
              </a:ext>
            </a:extLst>
          </p:cNvPr>
          <p:cNvSpPr/>
          <p:nvPr/>
        </p:nvSpPr>
        <p:spPr>
          <a:xfrm>
            <a:off x="0" y="22514"/>
            <a:ext cx="104705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Sindromul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anemic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manifestă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slăbiciune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oboseală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somnolență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zilei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adormire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slabă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noaptea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amețeli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dureri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frecvente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tinitus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„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muște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intermitent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dificultăți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respirație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exercițiilor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fizice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ritmului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cardiac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disconfort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inimii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arterială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scăzută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EF91E5-0EB2-44BC-969B-D0B20A13FD08}"/>
              </a:ext>
            </a:extLst>
          </p:cNvPr>
          <p:cNvSpPr/>
          <p:nvPr/>
        </p:nvSpPr>
        <p:spPr>
          <a:xfrm>
            <a:off x="0" y="1892106"/>
            <a:ext cx="54735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moderată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corpului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până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37,5 ° C),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tratamentul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medicamente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75C26F-E526-4749-BB34-6784FE8AE97C}"/>
              </a:ext>
            </a:extLst>
          </p:cNvPr>
          <p:cNvSpPr/>
          <p:nvPr/>
        </p:nvSpPr>
        <p:spPr>
          <a:xfrm>
            <a:off x="90153" y="3419166"/>
            <a:ext cx="5383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Adesea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scăderea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hemoglobinei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treptat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adaptându-se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plângerile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pacienților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corespund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întotdeauna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indicatorii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conținutului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Mulți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pacienți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femei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obișnuiesc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sănătatea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precară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atribuind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suprasolicitarii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suprasolicitarii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psihice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fizice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6" name="Picture 4" descr="Дегенеративные формы эритроцитов">
            <a:extLst>
              <a:ext uri="{FF2B5EF4-FFF2-40B4-BE49-F238E27FC236}">
                <a16:creationId xmlns:a16="http://schemas.microsoft.com/office/drawing/2014/main" id="{0A27433E-B9D8-495E-9778-A2404A069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19" y="1407381"/>
            <a:ext cx="6715181" cy="542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342146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355</TotalTime>
  <Words>3756</Words>
  <Application>Microsoft Office PowerPoint</Application>
  <PresentationFormat>Ecran lat</PresentationFormat>
  <Paragraphs>184</Paragraphs>
  <Slides>28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28</vt:i4>
      </vt:variant>
    </vt:vector>
  </HeadingPairs>
  <TitlesOfParts>
    <vt:vector size="34" baseType="lpstr">
      <vt:lpstr>arial</vt:lpstr>
      <vt:lpstr>arial</vt:lpstr>
      <vt:lpstr>inherit</vt:lpstr>
      <vt:lpstr>Times New Roman</vt:lpstr>
      <vt:lpstr>Trebuchet MS</vt:lpstr>
      <vt:lpstr>Берлин</vt:lpstr>
      <vt:lpstr> Prezentare “Anemia fierodeficitara. Anemia prin deficitul viaminei B12. Anemia prin deficitul acidului folic.”</vt:lpstr>
      <vt:lpstr> Anemia este o scădere a numărului de eritrocite din sânge și o scădere a  nivelului de hemoglobină.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“Anemia fierodeficitara. Anemia prin deficitul viaminei B12.</dc:title>
  <dc:creator>Microsoft Office</dc:creator>
  <cp:lastModifiedBy>User</cp:lastModifiedBy>
  <cp:revision>38</cp:revision>
  <dcterms:created xsi:type="dcterms:W3CDTF">2022-11-11T13:39:10Z</dcterms:created>
  <dcterms:modified xsi:type="dcterms:W3CDTF">2024-11-23T05:45:36Z</dcterms:modified>
</cp:coreProperties>
</file>