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9" r:id="rId3"/>
    <p:sldId id="280" r:id="rId4"/>
    <p:sldId id="257" r:id="rId5"/>
    <p:sldId id="309" r:id="rId6"/>
    <p:sldId id="281" r:id="rId7"/>
    <p:sldId id="259" r:id="rId8"/>
    <p:sldId id="329" r:id="rId9"/>
    <p:sldId id="265" r:id="rId10"/>
    <p:sldId id="328" r:id="rId11"/>
    <p:sldId id="267" r:id="rId12"/>
    <p:sldId id="270" r:id="rId13"/>
    <p:sldId id="269" r:id="rId14"/>
    <p:sldId id="271" r:id="rId15"/>
    <p:sldId id="272" r:id="rId16"/>
    <p:sldId id="276" r:id="rId17"/>
    <p:sldId id="311" r:id="rId18"/>
    <p:sldId id="268" r:id="rId19"/>
    <p:sldId id="310" r:id="rId20"/>
    <p:sldId id="302" r:id="rId21"/>
    <p:sldId id="304" r:id="rId22"/>
    <p:sldId id="307" r:id="rId23"/>
    <p:sldId id="306" r:id="rId24"/>
    <p:sldId id="308" r:id="rId25"/>
    <p:sldId id="290" r:id="rId26"/>
    <p:sldId id="327" r:id="rId27"/>
    <p:sldId id="292" r:id="rId28"/>
    <p:sldId id="293" r:id="rId29"/>
    <p:sldId id="294" r:id="rId30"/>
    <p:sldId id="295" r:id="rId31"/>
    <p:sldId id="326" r:id="rId32"/>
    <p:sldId id="297" r:id="rId33"/>
    <p:sldId id="298" r:id="rId34"/>
    <p:sldId id="325" r:id="rId35"/>
    <p:sldId id="324" r:id="rId36"/>
    <p:sldId id="323" r:id="rId37"/>
    <p:sldId id="288" r:id="rId38"/>
    <p:sldId id="322" r:id="rId39"/>
    <p:sldId id="321" r:id="rId40"/>
    <p:sldId id="262" r:id="rId41"/>
    <p:sldId id="320" r:id="rId42"/>
    <p:sldId id="319" r:id="rId43"/>
    <p:sldId id="318" r:id="rId44"/>
    <p:sldId id="315" r:id="rId45"/>
    <p:sldId id="313" r:id="rId46"/>
    <p:sldId id="314" r:id="rId47"/>
    <p:sldId id="305" r:id="rId48"/>
    <p:sldId id="316"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1D545-C9BD-4839-AB7C-FD022BC4D8E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EAFC451-B78C-4815-AE99-FE5215A78869}">
      <dgm:prSet/>
      <dgm:spPr/>
      <dgm:t>
        <a:bodyPr/>
        <a:lstStyle/>
        <a:p>
          <a:r>
            <a:rPr lang="en-US"/>
            <a:t>I. Complicații acute:</a:t>
          </a:r>
        </a:p>
      </dgm:t>
    </dgm:pt>
    <dgm:pt modelId="{B3CA54CC-C104-49AD-9AED-D5E0A933EE60}" type="parTrans" cxnId="{4C3317C4-BE47-470C-B842-41D2D388DE08}">
      <dgm:prSet/>
      <dgm:spPr/>
      <dgm:t>
        <a:bodyPr/>
        <a:lstStyle/>
        <a:p>
          <a:endParaRPr lang="en-US"/>
        </a:p>
      </dgm:t>
    </dgm:pt>
    <dgm:pt modelId="{3321CA2A-D498-40EA-92D1-C7B28FDB9C67}" type="sibTrans" cxnId="{4C3317C4-BE47-470C-B842-41D2D388DE08}">
      <dgm:prSet/>
      <dgm:spPr/>
      <dgm:t>
        <a:bodyPr/>
        <a:lstStyle/>
        <a:p>
          <a:endParaRPr lang="en-US"/>
        </a:p>
      </dgm:t>
    </dgm:pt>
    <dgm:pt modelId="{8BE3B57F-F0C0-449F-A280-93E3D3A860C0}">
      <dgm:prSet/>
      <dgm:spPr/>
      <dgm:t>
        <a:bodyPr/>
        <a:lstStyle/>
        <a:p>
          <a:r>
            <a:rPr lang="en-US" b="1" dirty="0" err="1"/>
            <a:t>Cetoacidoza</a:t>
          </a:r>
          <a:r>
            <a:rPr lang="en-US" b="1" dirty="0"/>
            <a:t> </a:t>
          </a:r>
          <a:r>
            <a:rPr lang="en-US" b="1" dirty="0" err="1"/>
            <a:t>și</a:t>
          </a:r>
          <a:r>
            <a:rPr lang="en-US" b="1" dirty="0"/>
            <a:t> coma </a:t>
          </a:r>
          <a:r>
            <a:rPr lang="en-US" b="1" dirty="0" err="1"/>
            <a:t>cetoacidozică</a:t>
          </a:r>
          <a:r>
            <a:rPr lang="en-US" b="1" dirty="0"/>
            <a:t> </a:t>
          </a:r>
        </a:p>
      </dgm:t>
    </dgm:pt>
    <dgm:pt modelId="{D877991A-4B79-44FB-B55B-E6EA3E4C6229}" type="parTrans" cxnId="{762781E3-343B-4E99-90EE-99C1BC49F0CA}">
      <dgm:prSet/>
      <dgm:spPr/>
      <dgm:t>
        <a:bodyPr/>
        <a:lstStyle/>
        <a:p>
          <a:endParaRPr lang="en-US"/>
        </a:p>
      </dgm:t>
    </dgm:pt>
    <dgm:pt modelId="{0F9E1F59-F4E7-4B27-8265-38F7A79064C3}" type="sibTrans" cxnId="{762781E3-343B-4E99-90EE-99C1BC49F0CA}">
      <dgm:prSet/>
      <dgm:spPr/>
      <dgm:t>
        <a:bodyPr/>
        <a:lstStyle/>
        <a:p>
          <a:endParaRPr lang="en-US"/>
        </a:p>
      </dgm:t>
    </dgm:pt>
    <dgm:pt modelId="{7126025E-D7CA-459D-AF24-7CCD8C36E665}">
      <dgm:prSet/>
      <dgm:spPr/>
      <dgm:t>
        <a:bodyPr/>
        <a:lstStyle/>
        <a:p>
          <a:r>
            <a:rPr lang="en-US" b="1" dirty="0"/>
            <a:t>Hipoglicemia</a:t>
          </a:r>
        </a:p>
      </dgm:t>
    </dgm:pt>
    <dgm:pt modelId="{B7516C87-5EBA-4508-8BE6-95C6E4A5E6E7}" type="parTrans" cxnId="{43645E21-A976-4626-8044-DF53B160D1D9}">
      <dgm:prSet/>
      <dgm:spPr/>
      <dgm:t>
        <a:bodyPr/>
        <a:lstStyle/>
        <a:p>
          <a:endParaRPr lang="en-US"/>
        </a:p>
      </dgm:t>
    </dgm:pt>
    <dgm:pt modelId="{F45A63C6-8206-4569-9F2A-57C16D2CCE8E}" type="sibTrans" cxnId="{43645E21-A976-4626-8044-DF53B160D1D9}">
      <dgm:prSet/>
      <dgm:spPr/>
      <dgm:t>
        <a:bodyPr/>
        <a:lstStyle/>
        <a:p>
          <a:endParaRPr lang="en-US"/>
        </a:p>
      </dgm:t>
    </dgm:pt>
    <dgm:pt modelId="{7D684F09-4966-4B75-9F32-BB4DC254C5ED}">
      <dgm:prSet/>
      <dgm:spPr/>
      <dgm:t>
        <a:bodyPr/>
        <a:lstStyle/>
        <a:p>
          <a:r>
            <a:rPr lang="en-US" b="1" dirty="0"/>
            <a:t>Coma </a:t>
          </a:r>
          <a:r>
            <a:rPr lang="en-US" b="1" dirty="0" err="1"/>
            <a:t>hiperosmolară</a:t>
          </a:r>
          <a:r>
            <a:rPr lang="en-US" b="1" dirty="0"/>
            <a:t> </a:t>
          </a:r>
        </a:p>
      </dgm:t>
    </dgm:pt>
    <dgm:pt modelId="{53DEDFBB-064D-4AAC-A8D0-AF173176F1C7}" type="parTrans" cxnId="{3146A058-812F-4097-BBC1-CA12833C462F}">
      <dgm:prSet/>
      <dgm:spPr/>
      <dgm:t>
        <a:bodyPr/>
        <a:lstStyle/>
        <a:p>
          <a:endParaRPr lang="en-US"/>
        </a:p>
      </dgm:t>
    </dgm:pt>
    <dgm:pt modelId="{A77CAC69-5F54-4B53-B1A7-17A98ED34FA6}" type="sibTrans" cxnId="{3146A058-812F-4097-BBC1-CA12833C462F}">
      <dgm:prSet/>
      <dgm:spPr/>
      <dgm:t>
        <a:bodyPr/>
        <a:lstStyle/>
        <a:p>
          <a:endParaRPr lang="en-US"/>
        </a:p>
      </dgm:t>
    </dgm:pt>
    <dgm:pt modelId="{D7B08059-14CB-4049-B3A4-70AC556BA72E}">
      <dgm:prSet/>
      <dgm:spPr/>
      <dgm:t>
        <a:bodyPr/>
        <a:lstStyle/>
        <a:p>
          <a:r>
            <a:rPr lang="en-US" b="1" dirty="0"/>
            <a:t>Coma </a:t>
          </a:r>
          <a:r>
            <a:rPr lang="en-US" b="1" dirty="0" err="1"/>
            <a:t>lactacidozică</a:t>
          </a:r>
          <a:r>
            <a:rPr lang="en-US" b="1" dirty="0"/>
            <a:t> </a:t>
          </a:r>
        </a:p>
      </dgm:t>
    </dgm:pt>
    <dgm:pt modelId="{CD710AB5-C1AF-4F38-B023-1529A049407F}" type="parTrans" cxnId="{0ECB2F86-0595-4234-AF9C-3086D80109C4}">
      <dgm:prSet/>
      <dgm:spPr/>
      <dgm:t>
        <a:bodyPr/>
        <a:lstStyle/>
        <a:p>
          <a:endParaRPr lang="en-US"/>
        </a:p>
      </dgm:t>
    </dgm:pt>
    <dgm:pt modelId="{48B03DB2-1FA7-4F2A-A698-05D5084136FF}" type="sibTrans" cxnId="{0ECB2F86-0595-4234-AF9C-3086D80109C4}">
      <dgm:prSet/>
      <dgm:spPr/>
      <dgm:t>
        <a:bodyPr/>
        <a:lstStyle/>
        <a:p>
          <a:endParaRPr lang="en-US"/>
        </a:p>
      </dgm:t>
    </dgm:pt>
    <dgm:pt modelId="{C495DD1F-4A26-47D2-A521-0823623F73B8}">
      <dgm:prSet/>
      <dgm:spPr/>
      <dgm:t>
        <a:bodyPr/>
        <a:lstStyle/>
        <a:p>
          <a:r>
            <a:rPr lang="en-US"/>
            <a:t>II. Complicații cronice: </a:t>
          </a:r>
        </a:p>
      </dgm:t>
    </dgm:pt>
    <dgm:pt modelId="{D36D2647-3743-409C-A271-0D519FA5FD07}" type="parTrans" cxnId="{0BB3E0FD-80DF-466C-B907-6481AD1D8E12}">
      <dgm:prSet/>
      <dgm:spPr/>
      <dgm:t>
        <a:bodyPr/>
        <a:lstStyle/>
        <a:p>
          <a:endParaRPr lang="en-US"/>
        </a:p>
      </dgm:t>
    </dgm:pt>
    <dgm:pt modelId="{7AEDAC2D-31A4-43C7-B2B9-863479D5A0F4}" type="sibTrans" cxnId="{0BB3E0FD-80DF-466C-B907-6481AD1D8E12}">
      <dgm:prSet/>
      <dgm:spPr/>
      <dgm:t>
        <a:bodyPr/>
        <a:lstStyle/>
        <a:p>
          <a:endParaRPr lang="en-US"/>
        </a:p>
      </dgm:t>
    </dgm:pt>
    <dgm:pt modelId="{9431B817-AFAA-4B5A-B37C-C073D081E474}">
      <dgm:prSet/>
      <dgm:spPr/>
      <dgm:t>
        <a:bodyPr/>
        <a:lstStyle/>
        <a:p>
          <a:r>
            <a:rPr lang="en-US"/>
            <a:t>a. Microvasculare </a:t>
          </a:r>
        </a:p>
      </dgm:t>
    </dgm:pt>
    <dgm:pt modelId="{A9F1483F-4005-4B63-BBAD-E473D90CBD39}" type="parTrans" cxnId="{6243D1FA-BD6D-4ABB-9E05-EECF52970ADA}">
      <dgm:prSet/>
      <dgm:spPr/>
      <dgm:t>
        <a:bodyPr/>
        <a:lstStyle/>
        <a:p>
          <a:endParaRPr lang="en-US"/>
        </a:p>
      </dgm:t>
    </dgm:pt>
    <dgm:pt modelId="{E3AF1B83-2E4E-436F-9273-7D4094667A23}" type="sibTrans" cxnId="{6243D1FA-BD6D-4ABB-9E05-EECF52970ADA}">
      <dgm:prSet/>
      <dgm:spPr/>
      <dgm:t>
        <a:bodyPr/>
        <a:lstStyle/>
        <a:p>
          <a:endParaRPr lang="en-US"/>
        </a:p>
      </dgm:t>
    </dgm:pt>
    <dgm:pt modelId="{1A0CD2AC-AC32-4070-A6FD-7CAD77C8D277}">
      <dgm:prSet/>
      <dgm:spPr/>
      <dgm:t>
        <a:bodyPr/>
        <a:lstStyle/>
        <a:p>
          <a:r>
            <a:rPr lang="en-US" b="1" dirty="0" err="1"/>
            <a:t>Retinopatia</a:t>
          </a:r>
          <a:endParaRPr lang="en-US" b="1" dirty="0"/>
        </a:p>
      </dgm:t>
    </dgm:pt>
    <dgm:pt modelId="{3E111E8A-27A2-4238-B422-687365C31A23}" type="parTrans" cxnId="{809902F3-955D-445A-8FFA-36072E343651}">
      <dgm:prSet/>
      <dgm:spPr/>
      <dgm:t>
        <a:bodyPr/>
        <a:lstStyle/>
        <a:p>
          <a:endParaRPr lang="en-US"/>
        </a:p>
      </dgm:t>
    </dgm:pt>
    <dgm:pt modelId="{1252B0FE-24ED-4E6D-83F0-B5E3FDCA99C0}" type="sibTrans" cxnId="{809902F3-955D-445A-8FFA-36072E343651}">
      <dgm:prSet/>
      <dgm:spPr/>
      <dgm:t>
        <a:bodyPr/>
        <a:lstStyle/>
        <a:p>
          <a:endParaRPr lang="en-US"/>
        </a:p>
      </dgm:t>
    </dgm:pt>
    <dgm:pt modelId="{95E2AF56-CB86-429B-A0EE-C682161F1B17}">
      <dgm:prSet/>
      <dgm:spPr/>
      <dgm:t>
        <a:bodyPr/>
        <a:lstStyle/>
        <a:p>
          <a:r>
            <a:rPr lang="en-US" b="1" dirty="0" err="1"/>
            <a:t>Nefropatia</a:t>
          </a:r>
          <a:r>
            <a:rPr lang="en-US" b="1" dirty="0"/>
            <a:t> </a:t>
          </a:r>
        </a:p>
      </dgm:t>
    </dgm:pt>
    <dgm:pt modelId="{ED07C7A9-5301-4CF9-B36F-9F97F83C6706}" type="parTrans" cxnId="{62989017-4E6C-4FDB-9EDF-824B7A71D5A6}">
      <dgm:prSet/>
      <dgm:spPr/>
      <dgm:t>
        <a:bodyPr/>
        <a:lstStyle/>
        <a:p>
          <a:endParaRPr lang="en-US"/>
        </a:p>
      </dgm:t>
    </dgm:pt>
    <dgm:pt modelId="{07E69BD7-A612-405D-8CCF-5D45A4F7B716}" type="sibTrans" cxnId="{62989017-4E6C-4FDB-9EDF-824B7A71D5A6}">
      <dgm:prSet/>
      <dgm:spPr/>
      <dgm:t>
        <a:bodyPr/>
        <a:lstStyle/>
        <a:p>
          <a:endParaRPr lang="en-US"/>
        </a:p>
      </dgm:t>
    </dgm:pt>
    <dgm:pt modelId="{114D0847-2CAC-4A94-84E1-075D5B5ED252}">
      <dgm:prSet/>
      <dgm:spPr/>
      <dgm:t>
        <a:bodyPr/>
        <a:lstStyle/>
        <a:p>
          <a:r>
            <a:rPr lang="en-US" b="1" dirty="0" err="1"/>
            <a:t>Neuropatia</a:t>
          </a:r>
          <a:r>
            <a:rPr lang="en-US" b="1" dirty="0"/>
            <a:t> </a:t>
          </a:r>
        </a:p>
      </dgm:t>
    </dgm:pt>
    <dgm:pt modelId="{A43930C2-9D89-4EE7-B664-829272B16290}" type="parTrans" cxnId="{5114418A-F967-4A64-ACB9-0D6A27D41A9D}">
      <dgm:prSet/>
      <dgm:spPr/>
      <dgm:t>
        <a:bodyPr/>
        <a:lstStyle/>
        <a:p>
          <a:endParaRPr lang="en-US"/>
        </a:p>
      </dgm:t>
    </dgm:pt>
    <dgm:pt modelId="{17695310-6AA7-4EAB-BB92-3A6972121122}" type="sibTrans" cxnId="{5114418A-F967-4A64-ACB9-0D6A27D41A9D}">
      <dgm:prSet/>
      <dgm:spPr/>
      <dgm:t>
        <a:bodyPr/>
        <a:lstStyle/>
        <a:p>
          <a:endParaRPr lang="en-US"/>
        </a:p>
      </dgm:t>
    </dgm:pt>
    <dgm:pt modelId="{F34DA0A9-0AC0-4F1C-8E16-8C394CA9AAE6}">
      <dgm:prSet/>
      <dgm:spPr/>
      <dgm:t>
        <a:bodyPr/>
        <a:lstStyle/>
        <a:p>
          <a:r>
            <a:rPr lang="en-US" b="1" dirty="0" err="1"/>
            <a:t>Piciorul</a:t>
          </a:r>
          <a:r>
            <a:rPr lang="en-US" b="1" dirty="0"/>
            <a:t> diabetic</a:t>
          </a:r>
        </a:p>
      </dgm:t>
    </dgm:pt>
    <dgm:pt modelId="{9947E31E-2F94-44BE-92FA-239D5FB6AC5C}" type="parTrans" cxnId="{CBD432AA-B1FA-401B-954E-36542203623A}">
      <dgm:prSet/>
      <dgm:spPr/>
      <dgm:t>
        <a:bodyPr/>
        <a:lstStyle/>
        <a:p>
          <a:endParaRPr lang="en-US"/>
        </a:p>
      </dgm:t>
    </dgm:pt>
    <dgm:pt modelId="{AF26755D-0B1A-453A-B3FD-BD9B5E827B5C}" type="sibTrans" cxnId="{CBD432AA-B1FA-401B-954E-36542203623A}">
      <dgm:prSet/>
      <dgm:spPr/>
      <dgm:t>
        <a:bodyPr/>
        <a:lstStyle/>
        <a:p>
          <a:endParaRPr lang="en-US"/>
        </a:p>
      </dgm:t>
    </dgm:pt>
    <dgm:pt modelId="{FFEFC0BE-0EED-4095-B79B-AB2B1C855098}">
      <dgm:prSet/>
      <dgm:spPr/>
      <dgm:t>
        <a:bodyPr/>
        <a:lstStyle/>
        <a:p>
          <a:r>
            <a:rPr lang="en-US"/>
            <a:t>b. Macrovasculare </a:t>
          </a:r>
        </a:p>
      </dgm:t>
    </dgm:pt>
    <dgm:pt modelId="{C1D50574-825A-4A59-9456-16C676E28282}" type="parTrans" cxnId="{CF355AA1-5CFF-40BD-AF4B-BCA9E091C61B}">
      <dgm:prSet/>
      <dgm:spPr/>
      <dgm:t>
        <a:bodyPr/>
        <a:lstStyle/>
        <a:p>
          <a:endParaRPr lang="en-US"/>
        </a:p>
      </dgm:t>
    </dgm:pt>
    <dgm:pt modelId="{C6452EF7-4DA4-4A26-AF4E-06CE7050652E}" type="sibTrans" cxnId="{CF355AA1-5CFF-40BD-AF4B-BCA9E091C61B}">
      <dgm:prSet/>
      <dgm:spPr/>
      <dgm:t>
        <a:bodyPr/>
        <a:lstStyle/>
        <a:p>
          <a:endParaRPr lang="en-US"/>
        </a:p>
      </dgm:t>
    </dgm:pt>
    <dgm:pt modelId="{68CA1F94-3D63-414E-ACD2-FC769CF08EA9}">
      <dgm:prSet/>
      <dgm:spPr/>
      <dgm:t>
        <a:bodyPr/>
        <a:lstStyle/>
        <a:p>
          <a:r>
            <a:rPr lang="en-US" b="1" dirty="0" err="1"/>
            <a:t>Afectarea</a:t>
          </a:r>
          <a:r>
            <a:rPr lang="en-US" b="1" dirty="0"/>
            <a:t> </a:t>
          </a:r>
          <a:r>
            <a:rPr lang="en-US" b="1" dirty="0" err="1"/>
            <a:t>vaselor</a:t>
          </a:r>
          <a:r>
            <a:rPr lang="en-US" b="1" dirty="0"/>
            <a:t> </a:t>
          </a:r>
          <a:r>
            <a:rPr lang="en-US" b="1" dirty="0" err="1"/>
            <a:t>cerebrale</a:t>
          </a:r>
          <a:r>
            <a:rPr lang="en-US" b="1" dirty="0"/>
            <a:t> </a:t>
          </a:r>
        </a:p>
      </dgm:t>
    </dgm:pt>
    <dgm:pt modelId="{F67359F7-6205-43FF-9359-458F991A6A40}" type="parTrans" cxnId="{C355A3F6-64AE-4820-9BA2-E24A3B4E9BB5}">
      <dgm:prSet/>
      <dgm:spPr/>
      <dgm:t>
        <a:bodyPr/>
        <a:lstStyle/>
        <a:p>
          <a:endParaRPr lang="en-US"/>
        </a:p>
      </dgm:t>
    </dgm:pt>
    <dgm:pt modelId="{FF56EAA7-B830-4C43-89E0-283981ED7C88}" type="sibTrans" cxnId="{C355A3F6-64AE-4820-9BA2-E24A3B4E9BB5}">
      <dgm:prSet/>
      <dgm:spPr/>
      <dgm:t>
        <a:bodyPr/>
        <a:lstStyle/>
        <a:p>
          <a:endParaRPr lang="en-US"/>
        </a:p>
      </dgm:t>
    </dgm:pt>
    <dgm:pt modelId="{548E1823-B1CD-441F-8ADF-B9E0E5959C54}">
      <dgm:prSet/>
      <dgm:spPr/>
      <dgm:t>
        <a:bodyPr/>
        <a:lstStyle/>
        <a:p>
          <a:r>
            <a:rPr lang="en-US" b="1" dirty="0" err="1"/>
            <a:t>Afectarea</a:t>
          </a:r>
          <a:r>
            <a:rPr lang="en-US" b="1" dirty="0"/>
            <a:t> </a:t>
          </a:r>
          <a:r>
            <a:rPr lang="en-US" b="1" dirty="0" err="1"/>
            <a:t>vaselor</a:t>
          </a:r>
          <a:r>
            <a:rPr lang="en-US" b="1" dirty="0"/>
            <a:t> </a:t>
          </a:r>
          <a:r>
            <a:rPr lang="en-US" b="1" dirty="0" err="1"/>
            <a:t>coronare</a:t>
          </a:r>
          <a:r>
            <a:rPr lang="en-US" b="1" dirty="0"/>
            <a:t> </a:t>
          </a:r>
        </a:p>
      </dgm:t>
    </dgm:pt>
    <dgm:pt modelId="{B341D6C7-DB6D-4462-A077-692B4878C461}" type="parTrans" cxnId="{62FD8D36-5802-445E-A824-EBC67EAEE2D7}">
      <dgm:prSet/>
      <dgm:spPr/>
      <dgm:t>
        <a:bodyPr/>
        <a:lstStyle/>
        <a:p>
          <a:endParaRPr lang="en-US"/>
        </a:p>
      </dgm:t>
    </dgm:pt>
    <dgm:pt modelId="{C8A36BF1-1C4E-48D7-85B1-A796923C9245}" type="sibTrans" cxnId="{62FD8D36-5802-445E-A824-EBC67EAEE2D7}">
      <dgm:prSet/>
      <dgm:spPr/>
      <dgm:t>
        <a:bodyPr/>
        <a:lstStyle/>
        <a:p>
          <a:endParaRPr lang="en-US"/>
        </a:p>
      </dgm:t>
    </dgm:pt>
    <dgm:pt modelId="{6D49E413-9AF9-42AC-AD75-4CCBCC62E7E8}">
      <dgm:prSet/>
      <dgm:spPr/>
      <dgm:t>
        <a:bodyPr/>
        <a:lstStyle/>
        <a:p>
          <a:r>
            <a:rPr lang="en-US" b="1" dirty="0" err="1"/>
            <a:t>Afectarea</a:t>
          </a:r>
          <a:r>
            <a:rPr lang="en-US" b="1" dirty="0"/>
            <a:t> </a:t>
          </a:r>
          <a:r>
            <a:rPr lang="en-US" b="1" dirty="0" err="1"/>
            <a:t>vaselor</a:t>
          </a:r>
          <a:r>
            <a:rPr lang="en-US" b="1" dirty="0"/>
            <a:t> </a:t>
          </a:r>
          <a:r>
            <a:rPr lang="en-US" b="1" dirty="0" err="1"/>
            <a:t>membrelor</a:t>
          </a:r>
          <a:r>
            <a:rPr lang="en-US" b="1" dirty="0"/>
            <a:t> </a:t>
          </a:r>
          <a:r>
            <a:rPr lang="en-US" b="1" dirty="0" err="1"/>
            <a:t>inferioare</a:t>
          </a:r>
          <a:endParaRPr lang="en-US" b="1" dirty="0"/>
        </a:p>
      </dgm:t>
    </dgm:pt>
    <dgm:pt modelId="{C5E222E6-DD4A-4D83-A2CA-077451D62AB8}" type="parTrans" cxnId="{B4A714EA-8DAD-4481-BB2C-7FAE72E79CCC}">
      <dgm:prSet/>
      <dgm:spPr/>
      <dgm:t>
        <a:bodyPr/>
        <a:lstStyle/>
        <a:p>
          <a:endParaRPr lang="en-US"/>
        </a:p>
      </dgm:t>
    </dgm:pt>
    <dgm:pt modelId="{8210B7B3-B372-46CB-8D33-EB7E0973F007}" type="sibTrans" cxnId="{B4A714EA-8DAD-4481-BB2C-7FAE72E79CCC}">
      <dgm:prSet/>
      <dgm:spPr/>
      <dgm:t>
        <a:bodyPr/>
        <a:lstStyle/>
        <a:p>
          <a:endParaRPr lang="en-US"/>
        </a:p>
      </dgm:t>
    </dgm:pt>
    <dgm:pt modelId="{97A7C6DF-7C50-47EB-8DD2-25768D0F3D6D}" type="pres">
      <dgm:prSet presAssocID="{5DE1D545-C9BD-4839-AB7C-FD022BC4D8EB}" presName="linear" presStyleCnt="0">
        <dgm:presLayoutVars>
          <dgm:animLvl val="lvl"/>
          <dgm:resizeHandles val="exact"/>
        </dgm:presLayoutVars>
      </dgm:prSet>
      <dgm:spPr/>
      <dgm:t>
        <a:bodyPr/>
        <a:lstStyle/>
        <a:p>
          <a:endParaRPr lang="ro-RO"/>
        </a:p>
      </dgm:t>
    </dgm:pt>
    <dgm:pt modelId="{BC34343E-6D86-429E-AD48-CEDD38097705}" type="pres">
      <dgm:prSet presAssocID="{CEAFC451-B78C-4815-AE99-FE5215A78869}" presName="parentText" presStyleLbl="node1" presStyleIdx="0" presStyleCnt="4">
        <dgm:presLayoutVars>
          <dgm:chMax val="0"/>
          <dgm:bulletEnabled val="1"/>
        </dgm:presLayoutVars>
      </dgm:prSet>
      <dgm:spPr/>
      <dgm:t>
        <a:bodyPr/>
        <a:lstStyle/>
        <a:p>
          <a:endParaRPr lang="ro-RO"/>
        </a:p>
      </dgm:t>
    </dgm:pt>
    <dgm:pt modelId="{5D2C5EFB-B6FB-4386-8BD8-05291D6CF390}" type="pres">
      <dgm:prSet presAssocID="{CEAFC451-B78C-4815-AE99-FE5215A78869}" presName="childText" presStyleLbl="revTx" presStyleIdx="0" presStyleCnt="3">
        <dgm:presLayoutVars>
          <dgm:bulletEnabled val="1"/>
        </dgm:presLayoutVars>
      </dgm:prSet>
      <dgm:spPr/>
      <dgm:t>
        <a:bodyPr/>
        <a:lstStyle/>
        <a:p>
          <a:endParaRPr lang="ro-RO"/>
        </a:p>
      </dgm:t>
    </dgm:pt>
    <dgm:pt modelId="{A9210B97-1E3B-42AC-B656-4D8B63EBE76E}" type="pres">
      <dgm:prSet presAssocID="{C495DD1F-4A26-47D2-A521-0823623F73B8}" presName="parentText" presStyleLbl="node1" presStyleIdx="1" presStyleCnt="4">
        <dgm:presLayoutVars>
          <dgm:chMax val="0"/>
          <dgm:bulletEnabled val="1"/>
        </dgm:presLayoutVars>
      </dgm:prSet>
      <dgm:spPr/>
      <dgm:t>
        <a:bodyPr/>
        <a:lstStyle/>
        <a:p>
          <a:endParaRPr lang="ro-RO"/>
        </a:p>
      </dgm:t>
    </dgm:pt>
    <dgm:pt modelId="{CBBC6F8B-713C-4071-BD72-DDC143797031}" type="pres">
      <dgm:prSet presAssocID="{7AEDAC2D-31A4-43C7-B2B9-863479D5A0F4}" presName="spacer" presStyleCnt="0"/>
      <dgm:spPr/>
    </dgm:pt>
    <dgm:pt modelId="{38F675C6-2D9F-41D7-A3DC-E30D87C52224}" type="pres">
      <dgm:prSet presAssocID="{9431B817-AFAA-4B5A-B37C-C073D081E474}" presName="parentText" presStyleLbl="node1" presStyleIdx="2" presStyleCnt="4">
        <dgm:presLayoutVars>
          <dgm:chMax val="0"/>
          <dgm:bulletEnabled val="1"/>
        </dgm:presLayoutVars>
      </dgm:prSet>
      <dgm:spPr/>
      <dgm:t>
        <a:bodyPr/>
        <a:lstStyle/>
        <a:p>
          <a:endParaRPr lang="ro-RO"/>
        </a:p>
      </dgm:t>
    </dgm:pt>
    <dgm:pt modelId="{1B907BE1-0AA4-4A3E-A813-AD8D5905D8B9}" type="pres">
      <dgm:prSet presAssocID="{9431B817-AFAA-4B5A-B37C-C073D081E474}" presName="childText" presStyleLbl="revTx" presStyleIdx="1" presStyleCnt="3">
        <dgm:presLayoutVars>
          <dgm:bulletEnabled val="1"/>
        </dgm:presLayoutVars>
      </dgm:prSet>
      <dgm:spPr/>
      <dgm:t>
        <a:bodyPr/>
        <a:lstStyle/>
        <a:p>
          <a:endParaRPr lang="ro-RO"/>
        </a:p>
      </dgm:t>
    </dgm:pt>
    <dgm:pt modelId="{BB6B9FB3-E137-4ACB-B41C-38FD9A064BA4}" type="pres">
      <dgm:prSet presAssocID="{FFEFC0BE-0EED-4095-B79B-AB2B1C855098}" presName="parentText" presStyleLbl="node1" presStyleIdx="3" presStyleCnt="4">
        <dgm:presLayoutVars>
          <dgm:chMax val="0"/>
          <dgm:bulletEnabled val="1"/>
        </dgm:presLayoutVars>
      </dgm:prSet>
      <dgm:spPr/>
      <dgm:t>
        <a:bodyPr/>
        <a:lstStyle/>
        <a:p>
          <a:endParaRPr lang="ro-RO"/>
        </a:p>
      </dgm:t>
    </dgm:pt>
    <dgm:pt modelId="{71509F02-8AFC-4210-81AE-608DDBA99A01}" type="pres">
      <dgm:prSet presAssocID="{FFEFC0BE-0EED-4095-B79B-AB2B1C855098}" presName="childText" presStyleLbl="revTx" presStyleIdx="2" presStyleCnt="3">
        <dgm:presLayoutVars>
          <dgm:bulletEnabled val="1"/>
        </dgm:presLayoutVars>
      </dgm:prSet>
      <dgm:spPr/>
      <dgm:t>
        <a:bodyPr/>
        <a:lstStyle/>
        <a:p>
          <a:endParaRPr lang="ro-RO"/>
        </a:p>
      </dgm:t>
    </dgm:pt>
  </dgm:ptLst>
  <dgm:cxnLst>
    <dgm:cxn modelId="{B4A714EA-8DAD-4481-BB2C-7FAE72E79CCC}" srcId="{FFEFC0BE-0EED-4095-B79B-AB2B1C855098}" destId="{6D49E413-9AF9-42AC-AD75-4CCBCC62E7E8}" srcOrd="2" destOrd="0" parTransId="{C5E222E6-DD4A-4D83-A2CA-077451D62AB8}" sibTransId="{8210B7B3-B372-46CB-8D33-EB7E0973F007}"/>
    <dgm:cxn modelId="{5053E71C-7D3E-45F2-BD14-4F9B944324ED}" type="presOf" srcId="{CEAFC451-B78C-4815-AE99-FE5215A78869}" destId="{BC34343E-6D86-429E-AD48-CEDD38097705}" srcOrd="0" destOrd="0" presId="urn:microsoft.com/office/officeart/2005/8/layout/vList2"/>
    <dgm:cxn modelId="{809902F3-955D-445A-8FFA-36072E343651}" srcId="{9431B817-AFAA-4B5A-B37C-C073D081E474}" destId="{1A0CD2AC-AC32-4070-A6FD-7CAD77C8D277}" srcOrd="0" destOrd="0" parTransId="{3E111E8A-27A2-4238-B422-687365C31A23}" sibTransId="{1252B0FE-24ED-4E6D-83F0-B5E3FDCA99C0}"/>
    <dgm:cxn modelId="{D93BDDDB-F533-4CA1-ABAF-1C4E229F8262}" type="presOf" srcId="{FFEFC0BE-0EED-4095-B79B-AB2B1C855098}" destId="{BB6B9FB3-E137-4ACB-B41C-38FD9A064BA4}" srcOrd="0" destOrd="0" presId="urn:microsoft.com/office/officeart/2005/8/layout/vList2"/>
    <dgm:cxn modelId="{0BB3E0FD-80DF-466C-B907-6481AD1D8E12}" srcId="{5DE1D545-C9BD-4839-AB7C-FD022BC4D8EB}" destId="{C495DD1F-4A26-47D2-A521-0823623F73B8}" srcOrd="1" destOrd="0" parTransId="{D36D2647-3743-409C-A271-0D519FA5FD07}" sibTransId="{7AEDAC2D-31A4-43C7-B2B9-863479D5A0F4}"/>
    <dgm:cxn modelId="{0C4D3F10-A8E3-45C3-9735-BD98AEF8F06A}" type="presOf" srcId="{F34DA0A9-0AC0-4F1C-8E16-8C394CA9AAE6}" destId="{1B907BE1-0AA4-4A3E-A813-AD8D5905D8B9}" srcOrd="0" destOrd="3" presId="urn:microsoft.com/office/officeart/2005/8/layout/vList2"/>
    <dgm:cxn modelId="{43645E21-A976-4626-8044-DF53B160D1D9}" srcId="{CEAFC451-B78C-4815-AE99-FE5215A78869}" destId="{7126025E-D7CA-459D-AF24-7CCD8C36E665}" srcOrd="1" destOrd="0" parTransId="{B7516C87-5EBA-4508-8BE6-95C6E4A5E6E7}" sibTransId="{F45A63C6-8206-4569-9F2A-57C16D2CCE8E}"/>
    <dgm:cxn modelId="{F8847F6B-4EB7-46A1-9F79-AF733BF21D33}" type="presOf" srcId="{95E2AF56-CB86-429B-A0EE-C682161F1B17}" destId="{1B907BE1-0AA4-4A3E-A813-AD8D5905D8B9}" srcOrd="0" destOrd="1" presId="urn:microsoft.com/office/officeart/2005/8/layout/vList2"/>
    <dgm:cxn modelId="{62989017-4E6C-4FDB-9EDF-824B7A71D5A6}" srcId="{9431B817-AFAA-4B5A-B37C-C073D081E474}" destId="{95E2AF56-CB86-429B-A0EE-C682161F1B17}" srcOrd="1" destOrd="0" parTransId="{ED07C7A9-5301-4CF9-B36F-9F97F83C6706}" sibTransId="{07E69BD7-A612-405D-8CCF-5D45A4F7B716}"/>
    <dgm:cxn modelId="{0ECB2F86-0595-4234-AF9C-3086D80109C4}" srcId="{CEAFC451-B78C-4815-AE99-FE5215A78869}" destId="{D7B08059-14CB-4049-B3A4-70AC556BA72E}" srcOrd="3" destOrd="0" parTransId="{CD710AB5-C1AF-4F38-B023-1529A049407F}" sibTransId="{48B03DB2-1FA7-4F2A-A698-05D5084136FF}"/>
    <dgm:cxn modelId="{48B7D6B0-5740-4890-8209-BD6139D3D5D3}" type="presOf" srcId="{114D0847-2CAC-4A94-84E1-075D5B5ED252}" destId="{1B907BE1-0AA4-4A3E-A813-AD8D5905D8B9}" srcOrd="0" destOrd="2" presId="urn:microsoft.com/office/officeart/2005/8/layout/vList2"/>
    <dgm:cxn modelId="{C355A3F6-64AE-4820-9BA2-E24A3B4E9BB5}" srcId="{FFEFC0BE-0EED-4095-B79B-AB2B1C855098}" destId="{68CA1F94-3D63-414E-ACD2-FC769CF08EA9}" srcOrd="0" destOrd="0" parTransId="{F67359F7-6205-43FF-9359-458F991A6A40}" sibTransId="{FF56EAA7-B830-4C43-89E0-283981ED7C88}"/>
    <dgm:cxn modelId="{CF355AA1-5CFF-40BD-AF4B-BCA9E091C61B}" srcId="{5DE1D545-C9BD-4839-AB7C-FD022BC4D8EB}" destId="{FFEFC0BE-0EED-4095-B79B-AB2B1C855098}" srcOrd="3" destOrd="0" parTransId="{C1D50574-825A-4A59-9456-16C676E28282}" sibTransId="{C6452EF7-4DA4-4A26-AF4E-06CE7050652E}"/>
    <dgm:cxn modelId="{762781E3-343B-4E99-90EE-99C1BC49F0CA}" srcId="{CEAFC451-B78C-4815-AE99-FE5215A78869}" destId="{8BE3B57F-F0C0-449F-A280-93E3D3A860C0}" srcOrd="0" destOrd="0" parTransId="{D877991A-4B79-44FB-B55B-E6EA3E4C6229}" sibTransId="{0F9E1F59-F4E7-4B27-8265-38F7A79064C3}"/>
    <dgm:cxn modelId="{6243D1FA-BD6D-4ABB-9E05-EECF52970ADA}" srcId="{5DE1D545-C9BD-4839-AB7C-FD022BC4D8EB}" destId="{9431B817-AFAA-4B5A-B37C-C073D081E474}" srcOrd="2" destOrd="0" parTransId="{A9F1483F-4005-4B63-BBAD-E473D90CBD39}" sibTransId="{E3AF1B83-2E4E-436F-9273-7D4094667A23}"/>
    <dgm:cxn modelId="{FBE3C417-7022-4DCC-ACAC-A4B7174C3B9B}" type="presOf" srcId="{D7B08059-14CB-4049-B3A4-70AC556BA72E}" destId="{5D2C5EFB-B6FB-4386-8BD8-05291D6CF390}" srcOrd="0" destOrd="3" presId="urn:microsoft.com/office/officeart/2005/8/layout/vList2"/>
    <dgm:cxn modelId="{62FD8D36-5802-445E-A824-EBC67EAEE2D7}" srcId="{FFEFC0BE-0EED-4095-B79B-AB2B1C855098}" destId="{548E1823-B1CD-441F-8ADF-B9E0E5959C54}" srcOrd="1" destOrd="0" parTransId="{B341D6C7-DB6D-4462-A077-692B4878C461}" sibTransId="{C8A36BF1-1C4E-48D7-85B1-A796923C9245}"/>
    <dgm:cxn modelId="{5114418A-F967-4A64-ACB9-0D6A27D41A9D}" srcId="{9431B817-AFAA-4B5A-B37C-C073D081E474}" destId="{114D0847-2CAC-4A94-84E1-075D5B5ED252}" srcOrd="2" destOrd="0" parTransId="{A43930C2-9D89-4EE7-B664-829272B16290}" sibTransId="{17695310-6AA7-4EAB-BB92-3A6972121122}"/>
    <dgm:cxn modelId="{200DF6C9-4865-46D2-B5D2-0C4C482DF45C}" type="presOf" srcId="{9431B817-AFAA-4B5A-B37C-C073D081E474}" destId="{38F675C6-2D9F-41D7-A3DC-E30D87C52224}" srcOrd="0" destOrd="0" presId="urn:microsoft.com/office/officeart/2005/8/layout/vList2"/>
    <dgm:cxn modelId="{62B9ACA4-4FD5-4665-AD98-F25CDB87EF3B}" type="presOf" srcId="{8BE3B57F-F0C0-449F-A280-93E3D3A860C0}" destId="{5D2C5EFB-B6FB-4386-8BD8-05291D6CF390}" srcOrd="0" destOrd="0" presId="urn:microsoft.com/office/officeart/2005/8/layout/vList2"/>
    <dgm:cxn modelId="{06541715-9578-40EE-92F1-95F27700C934}" type="presOf" srcId="{1A0CD2AC-AC32-4070-A6FD-7CAD77C8D277}" destId="{1B907BE1-0AA4-4A3E-A813-AD8D5905D8B9}" srcOrd="0" destOrd="0" presId="urn:microsoft.com/office/officeart/2005/8/layout/vList2"/>
    <dgm:cxn modelId="{4C3317C4-BE47-470C-B842-41D2D388DE08}" srcId="{5DE1D545-C9BD-4839-AB7C-FD022BC4D8EB}" destId="{CEAFC451-B78C-4815-AE99-FE5215A78869}" srcOrd="0" destOrd="0" parTransId="{B3CA54CC-C104-49AD-9AED-D5E0A933EE60}" sibTransId="{3321CA2A-D498-40EA-92D1-C7B28FDB9C67}"/>
    <dgm:cxn modelId="{5BD1F58A-4737-4F69-9A9B-A3DE351C1A18}" type="presOf" srcId="{548E1823-B1CD-441F-8ADF-B9E0E5959C54}" destId="{71509F02-8AFC-4210-81AE-608DDBA99A01}" srcOrd="0" destOrd="1" presId="urn:microsoft.com/office/officeart/2005/8/layout/vList2"/>
    <dgm:cxn modelId="{3146A058-812F-4097-BBC1-CA12833C462F}" srcId="{CEAFC451-B78C-4815-AE99-FE5215A78869}" destId="{7D684F09-4966-4B75-9F32-BB4DC254C5ED}" srcOrd="2" destOrd="0" parTransId="{53DEDFBB-064D-4AAC-A8D0-AF173176F1C7}" sibTransId="{A77CAC69-5F54-4B53-B1A7-17A98ED34FA6}"/>
    <dgm:cxn modelId="{85E12A56-1934-401A-A66F-8B9606127207}" type="presOf" srcId="{5DE1D545-C9BD-4839-AB7C-FD022BC4D8EB}" destId="{97A7C6DF-7C50-47EB-8DD2-25768D0F3D6D}" srcOrd="0" destOrd="0" presId="urn:microsoft.com/office/officeart/2005/8/layout/vList2"/>
    <dgm:cxn modelId="{3DDF2589-342B-4841-AA6C-D07A7BB831BC}" type="presOf" srcId="{C495DD1F-4A26-47D2-A521-0823623F73B8}" destId="{A9210B97-1E3B-42AC-B656-4D8B63EBE76E}" srcOrd="0" destOrd="0" presId="urn:microsoft.com/office/officeart/2005/8/layout/vList2"/>
    <dgm:cxn modelId="{A8864EC8-1E71-4A44-9F61-BCD5464A8ED3}" type="presOf" srcId="{68CA1F94-3D63-414E-ACD2-FC769CF08EA9}" destId="{71509F02-8AFC-4210-81AE-608DDBA99A01}" srcOrd="0" destOrd="0" presId="urn:microsoft.com/office/officeart/2005/8/layout/vList2"/>
    <dgm:cxn modelId="{EF60DD21-8149-4268-B687-10037E4FCBB3}" type="presOf" srcId="{7126025E-D7CA-459D-AF24-7CCD8C36E665}" destId="{5D2C5EFB-B6FB-4386-8BD8-05291D6CF390}" srcOrd="0" destOrd="1" presId="urn:microsoft.com/office/officeart/2005/8/layout/vList2"/>
    <dgm:cxn modelId="{016943AA-3D98-43F8-A3A9-31E5C87E3A5B}" type="presOf" srcId="{7D684F09-4966-4B75-9F32-BB4DC254C5ED}" destId="{5D2C5EFB-B6FB-4386-8BD8-05291D6CF390}" srcOrd="0" destOrd="2" presId="urn:microsoft.com/office/officeart/2005/8/layout/vList2"/>
    <dgm:cxn modelId="{EBB8C346-34EF-4F70-974B-C650280B2858}" type="presOf" srcId="{6D49E413-9AF9-42AC-AD75-4CCBCC62E7E8}" destId="{71509F02-8AFC-4210-81AE-608DDBA99A01}" srcOrd="0" destOrd="2" presId="urn:microsoft.com/office/officeart/2005/8/layout/vList2"/>
    <dgm:cxn modelId="{CBD432AA-B1FA-401B-954E-36542203623A}" srcId="{9431B817-AFAA-4B5A-B37C-C073D081E474}" destId="{F34DA0A9-0AC0-4F1C-8E16-8C394CA9AAE6}" srcOrd="3" destOrd="0" parTransId="{9947E31E-2F94-44BE-92FA-239D5FB6AC5C}" sibTransId="{AF26755D-0B1A-453A-B3FD-BD9B5E827B5C}"/>
    <dgm:cxn modelId="{53C04DC4-8EA7-4603-8E3B-07567DBB152C}" type="presParOf" srcId="{97A7C6DF-7C50-47EB-8DD2-25768D0F3D6D}" destId="{BC34343E-6D86-429E-AD48-CEDD38097705}" srcOrd="0" destOrd="0" presId="urn:microsoft.com/office/officeart/2005/8/layout/vList2"/>
    <dgm:cxn modelId="{1B79A34C-8E8F-4447-8505-13259A8B0102}" type="presParOf" srcId="{97A7C6DF-7C50-47EB-8DD2-25768D0F3D6D}" destId="{5D2C5EFB-B6FB-4386-8BD8-05291D6CF390}" srcOrd="1" destOrd="0" presId="urn:microsoft.com/office/officeart/2005/8/layout/vList2"/>
    <dgm:cxn modelId="{0A91BDAD-BD00-4723-8729-44595EA4C13A}" type="presParOf" srcId="{97A7C6DF-7C50-47EB-8DD2-25768D0F3D6D}" destId="{A9210B97-1E3B-42AC-B656-4D8B63EBE76E}" srcOrd="2" destOrd="0" presId="urn:microsoft.com/office/officeart/2005/8/layout/vList2"/>
    <dgm:cxn modelId="{20241B62-8D0A-4EBC-9272-34CE5BDBD487}" type="presParOf" srcId="{97A7C6DF-7C50-47EB-8DD2-25768D0F3D6D}" destId="{CBBC6F8B-713C-4071-BD72-DDC143797031}" srcOrd="3" destOrd="0" presId="urn:microsoft.com/office/officeart/2005/8/layout/vList2"/>
    <dgm:cxn modelId="{126A9CF3-3576-4DA5-8AEF-CA91AE9F4DC3}" type="presParOf" srcId="{97A7C6DF-7C50-47EB-8DD2-25768D0F3D6D}" destId="{38F675C6-2D9F-41D7-A3DC-E30D87C52224}" srcOrd="4" destOrd="0" presId="urn:microsoft.com/office/officeart/2005/8/layout/vList2"/>
    <dgm:cxn modelId="{88C0D199-2608-473A-BF1C-9011F609E672}" type="presParOf" srcId="{97A7C6DF-7C50-47EB-8DD2-25768D0F3D6D}" destId="{1B907BE1-0AA4-4A3E-A813-AD8D5905D8B9}" srcOrd="5" destOrd="0" presId="urn:microsoft.com/office/officeart/2005/8/layout/vList2"/>
    <dgm:cxn modelId="{6263CEF8-D06A-4D2F-A89E-1F3A297A3335}" type="presParOf" srcId="{97A7C6DF-7C50-47EB-8DD2-25768D0F3D6D}" destId="{BB6B9FB3-E137-4ACB-B41C-38FD9A064BA4}" srcOrd="6" destOrd="0" presId="urn:microsoft.com/office/officeart/2005/8/layout/vList2"/>
    <dgm:cxn modelId="{9D31F655-8A8C-4C2F-B287-6D638D134334}" type="presParOf" srcId="{97A7C6DF-7C50-47EB-8DD2-25768D0F3D6D}" destId="{71509F02-8AFC-4210-81AE-608DDBA99A0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EF5B9-708B-4D2D-A243-B929D05192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417060-3738-46CF-A58E-C9CE6451AAB5}">
      <dgm:prSet/>
      <dgm:spPr/>
      <dgm:t>
        <a:bodyPr/>
        <a:lstStyle/>
        <a:p>
          <a:r>
            <a:rPr lang="en-US" b="0" i="0" dirty="0" err="1"/>
            <a:t>Principala</a:t>
          </a:r>
          <a:r>
            <a:rPr lang="en-US" b="0" i="0" dirty="0"/>
            <a:t> </a:t>
          </a:r>
          <a:r>
            <a:rPr lang="en-US" b="0" i="0" dirty="0" err="1"/>
            <a:t>cauză</a:t>
          </a:r>
          <a:r>
            <a:rPr lang="en-US" b="0" i="0" dirty="0"/>
            <a:t> a </a:t>
          </a:r>
          <a:r>
            <a:rPr lang="en-US" b="0" i="0" dirty="0" err="1"/>
            <a:t>apariției</a:t>
          </a:r>
          <a:r>
            <a:rPr lang="en-US" b="0" i="0" dirty="0"/>
            <a:t> </a:t>
          </a:r>
          <a:r>
            <a:rPr lang="en-US" b="0" i="0" dirty="0" err="1"/>
            <a:t>piciorului</a:t>
          </a:r>
          <a:r>
            <a:rPr lang="en-US" b="0" i="0" dirty="0"/>
            <a:t> diabetic o </a:t>
          </a:r>
          <a:r>
            <a:rPr lang="en-US" b="0" i="0" dirty="0" err="1"/>
            <a:t>reprezintă</a:t>
          </a:r>
          <a:r>
            <a:rPr lang="en-US" b="0" i="0" dirty="0"/>
            <a:t> </a:t>
          </a:r>
          <a:r>
            <a:rPr lang="en-US" b="0" i="0" dirty="0" err="1"/>
            <a:t>diabetul</a:t>
          </a:r>
          <a:r>
            <a:rPr lang="en-US" b="0" i="0" dirty="0"/>
            <a:t> </a:t>
          </a:r>
          <a:r>
            <a:rPr lang="en-US" b="0" i="0" dirty="0" err="1"/>
            <a:t>zaharat</a:t>
          </a:r>
          <a:r>
            <a:rPr lang="en-US" b="0" i="0" dirty="0"/>
            <a:t>, care </a:t>
          </a:r>
          <a:r>
            <a:rPr lang="en-US" b="0" i="0" dirty="0" err="1"/>
            <a:t>poate</a:t>
          </a:r>
          <a:r>
            <a:rPr lang="en-US" b="0" i="0" dirty="0"/>
            <a:t> </a:t>
          </a:r>
          <a:r>
            <a:rPr lang="en-US" b="0" i="0" dirty="0" err="1"/>
            <a:t>crește</a:t>
          </a:r>
          <a:r>
            <a:rPr lang="en-US" b="0" i="0" dirty="0"/>
            <a:t> </a:t>
          </a:r>
          <a:r>
            <a:rPr lang="en-US" b="0" i="0" dirty="0" err="1"/>
            <a:t>riscul</a:t>
          </a:r>
          <a:r>
            <a:rPr lang="en-US" b="0" i="0" dirty="0"/>
            <a:t> de </a:t>
          </a:r>
          <a:r>
            <a:rPr lang="en-US" b="0" i="0" dirty="0" err="1"/>
            <a:t>complicații</a:t>
          </a:r>
          <a:r>
            <a:rPr lang="en-US" b="0" i="0" dirty="0"/>
            <a:t>.</a:t>
          </a:r>
          <a:endParaRPr lang="en-US" dirty="0"/>
        </a:p>
      </dgm:t>
    </dgm:pt>
    <dgm:pt modelId="{E2D6CDF5-86C8-40F2-8A5D-765349BE7084}" type="parTrans" cxnId="{48395E58-D340-4BE3-99A1-07DE0C6DFE02}">
      <dgm:prSet/>
      <dgm:spPr/>
      <dgm:t>
        <a:bodyPr/>
        <a:lstStyle/>
        <a:p>
          <a:endParaRPr lang="en-US"/>
        </a:p>
      </dgm:t>
    </dgm:pt>
    <dgm:pt modelId="{773CECF6-DD7E-4DDC-8CEE-EF0CAA41EC93}" type="sibTrans" cxnId="{48395E58-D340-4BE3-99A1-07DE0C6DFE02}">
      <dgm:prSet/>
      <dgm:spPr/>
      <dgm:t>
        <a:bodyPr/>
        <a:lstStyle/>
        <a:p>
          <a:endParaRPr lang="en-US"/>
        </a:p>
      </dgm:t>
    </dgm:pt>
    <dgm:pt modelId="{6EADF0AA-7F0C-465F-812A-82D762F11EDB}">
      <dgm:prSet/>
      <dgm:spPr/>
      <dgm:t>
        <a:bodyPr/>
        <a:lstStyle/>
        <a:p>
          <a:r>
            <a:rPr lang="en-US" b="0" i="0" dirty="0"/>
            <a:t>Diabetul </a:t>
          </a:r>
          <a:r>
            <a:rPr lang="en-US" b="0" i="0" dirty="0" err="1"/>
            <a:t>poate</a:t>
          </a:r>
          <a:r>
            <a:rPr lang="en-US" b="0" i="0" dirty="0"/>
            <a:t> </a:t>
          </a:r>
          <a:r>
            <a:rPr lang="en-US" b="0" i="0" dirty="0" err="1"/>
            <a:t>afecta</a:t>
          </a:r>
          <a:r>
            <a:rPr lang="en-US" b="0" i="0" dirty="0"/>
            <a:t> </a:t>
          </a:r>
          <a:r>
            <a:rPr lang="en-US" b="0" i="0" dirty="0" err="1"/>
            <a:t>sau</a:t>
          </a:r>
          <a:r>
            <a:rPr lang="en-US" b="0" i="0" dirty="0"/>
            <a:t> </a:t>
          </a:r>
          <a:r>
            <a:rPr lang="en-US" b="0" i="0" dirty="0" err="1"/>
            <a:t>chiar</a:t>
          </a:r>
          <a:r>
            <a:rPr lang="en-US" b="0" i="0" dirty="0"/>
            <a:t> </a:t>
          </a:r>
          <a:r>
            <a:rPr lang="en-US" b="0" i="0" dirty="0" err="1"/>
            <a:t>deteriora</a:t>
          </a:r>
          <a:r>
            <a:rPr lang="en-US" b="0" i="0" dirty="0"/>
            <a:t> </a:t>
          </a:r>
          <a:r>
            <a:rPr lang="en-US" b="0" i="0" dirty="0" err="1"/>
            <a:t>nervii</a:t>
          </a:r>
          <a:r>
            <a:rPr lang="en-US" b="0" i="0" dirty="0"/>
            <a:t> de la </a:t>
          </a:r>
          <a:r>
            <a:rPr lang="en-US" b="0" i="0" dirty="0" err="1"/>
            <a:t>nivelul</a:t>
          </a:r>
          <a:r>
            <a:rPr lang="en-US" b="0" i="0" dirty="0"/>
            <a:t> </a:t>
          </a:r>
          <a:r>
            <a:rPr lang="en-US" b="0" i="0" dirty="0" err="1"/>
            <a:t>membrelor</a:t>
          </a:r>
          <a:r>
            <a:rPr lang="en-US" b="0" i="0" dirty="0"/>
            <a:t> </a:t>
          </a:r>
          <a:r>
            <a:rPr lang="en-US" b="0" i="0" dirty="0" err="1"/>
            <a:t>inferioare</a:t>
          </a:r>
          <a:r>
            <a:rPr lang="en-US" b="0" i="0" dirty="0"/>
            <a:t>, </a:t>
          </a:r>
          <a:r>
            <a:rPr lang="en-US" b="0" i="0" dirty="0" err="1"/>
            <a:t>astfel</a:t>
          </a:r>
          <a:r>
            <a:rPr lang="en-US" b="0" i="0" dirty="0"/>
            <a:t> </a:t>
          </a:r>
          <a:r>
            <a:rPr lang="en-US" b="0" i="0" dirty="0" err="1"/>
            <a:t>instalându</a:t>
          </a:r>
          <a:r>
            <a:rPr lang="en-US" b="0" i="0" dirty="0"/>
            <a:t>-se </a:t>
          </a:r>
          <a:r>
            <a:rPr lang="en-US" b="0" i="0" dirty="0" err="1"/>
            <a:t>neuropatia</a:t>
          </a:r>
          <a:r>
            <a:rPr lang="en-US" b="0" i="0" dirty="0"/>
            <a:t> </a:t>
          </a:r>
          <a:r>
            <a:rPr lang="en-US" b="0" i="0" dirty="0" err="1"/>
            <a:t>diabetică</a:t>
          </a:r>
          <a:r>
            <a:rPr lang="en-US" b="0" i="0" dirty="0"/>
            <a:t>. Poate, de </a:t>
          </a:r>
          <a:r>
            <a:rPr lang="en-US" b="0" i="0" dirty="0" err="1"/>
            <a:t>asemenea</a:t>
          </a:r>
          <a:r>
            <a:rPr lang="en-US" b="0" i="0" dirty="0"/>
            <a:t>, </a:t>
          </a:r>
          <a:r>
            <a:rPr lang="en-US" b="0" i="0" dirty="0" err="1"/>
            <a:t>afecta</a:t>
          </a:r>
          <a:r>
            <a:rPr lang="en-US" b="0" i="0" dirty="0"/>
            <a:t> </a:t>
          </a:r>
          <a:r>
            <a:rPr lang="en-US" b="0" i="0" dirty="0" err="1"/>
            <a:t>și</a:t>
          </a:r>
          <a:r>
            <a:rPr lang="en-US" b="0" i="0" dirty="0"/>
            <a:t> </a:t>
          </a:r>
          <a:r>
            <a:rPr lang="en-US" b="0" i="0" dirty="0" err="1"/>
            <a:t>circulația</a:t>
          </a:r>
          <a:r>
            <a:rPr lang="en-US" b="0" i="0" dirty="0"/>
            <a:t> </a:t>
          </a:r>
          <a:r>
            <a:rPr lang="en-US" b="0" i="0" dirty="0" err="1"/>
            <a:t>sângelui</a:t>
          </a:r>
          <a:r>
            <a:rPr lang="en-US" b="0" i="0" dirty="0"/>
            <a:t>, </a:t>
          </a:r>
          <a:r>
            <a:rPr lang="en-US" b="0" i="0" dirty="0" err="1"/>
            <a:t>ceea</a:t>
          </a:r>
          <a:r>
            <a:rPr lang="en-US" b="0" i="0" dirty="0"/>
            <a:t> </a:t>
          </a:r>
          <a:r>
            <a:rPr lang="en-US" b="0" i="0" dirty="0" err="1"/>
            <a:t>ce</a:t>
          </a:r>
          <a:r>
            <a:rPr lang="en-US" b="0" i="0" dirty="0"/>
            <a:t> face ca o </a:t>
          </a:r>
          <a:r>
            <a:rPr lang="en-US" b="0" i="0" dirty="0" err="1"/>
            <a:t>rană</a:t>
          </a:r>
          <a:r>
            <a:rPr lang="en-US" b="0" i="0" dirty="0"/>
            <a:t> </a:t>
          </a:r>
          <a:r>
            <a:rPr lang="en-US" b="0" i="0" dirty="0" err="1"/>
            <a:t>să</a:t>
          </a:r>
          <a:r>
            <a:rPr lang="en-US" b="0" i="0" dirty="0"/>
            <a:t> se </a:t>
          </a:r>
          <a:r>
            <a:rPr lang="en-US" b="0" i="0" dirty="0" err="1"/>
            <a:t>vindece</a:t>
          </a:r>
          <a:r>
            <a:rPr lang="en-US" b="0" i="0" dirty="0"/>
            <a:t> </a:t>
          </a:r>
          <a:r>
            <a:rPr lang="en-US" b="0" i="0" dirty="0" err="1"/>
            <a:t>mai</a:t>
          </a:r>
          <a:r>
            <a:rPr lang="en-US" b="0" i="0" dirty="0"/>
            <a:t> </a:t>
          </a:r>
          <a:r>
            <a:rPr lang="en-US" b="0" i="0" dirty="0" err="1"/>
            <a:t>greu</a:t>
          </a:r>
          <a:r>
            <a:rPr lang="en-US" b="0" i="0" dirty="0"/>
            <a:t> </a:t>
          </a:r>
          <a:r>
            <a:rPr lang="en-US" b="0" i="0" dirty="0" err="1"/>
            <a:t>decât</a:t>
          </a:r>
          <a:r>
            <a:rPr lang="en-US" b="0" i="0" dirty="0"/>
            <a:t> </a:t>
          </a:r>
          <a:r>
            <a:rPr lang="en-US" b="0" i="0" dirty="0" err="1"/>
            <a:t>în</a:t>
          </a:r>
          <a:r>
            <a:rPr lang="en-US" b="0" i="0" dirty="0"/>
            <a:t> </a:t>
          </a:r>
          <a:r>
            <a:rPr lang="en-US" b="0" i="0" dirty="0" err="1"/>
            <a:t>condiții</a:t>
          </a:r>
          <a:r>
            <a:rPr lang="en-US" b="0" i="0" dirty="0"/>
            <a:t> </a:t>
          </a:r>
          <a:r>
            <a:rPr lang="en-US" b="0" i="0" dirty="0" err="1"/>
            <a:t>normale</a:t>
          </a:r>
          <a:r>
            <a:rPr lang="en-US" b="0" i="0" dirty="0"/>
            <a:t>. De </a:t>
          </a:r>
          <a:r>
            <a:rPr lang="en-US" b="0" i="0" dirty="0" err="1"/>
            <a:t>aceea</a:t>
          </a:r>
          <a:r>
            <a:rPr lang="en-US" b="0" i="0" dirty="0"/>
            <a:t>, </a:t>
          </a:r>
          <a:r>
            <a:rPr lang="en-US" b="0" i="0" dirty="0" err="1"/>
            <a:t>vindecarea</a:t>
          </a:r>
          <a:r>
            <a:rPr lang="en-US" b="0" i="0" dirty="0"/>
            <a:t> </a:t>
          </a:r>
          <a:r>
            <a:rPr lang="en-US" b="0" i="0" dirty="0" err="1"/>
            <a:t>greoaie</a:t>
          </a:r>
          <a:r>
            <a:rPr lang="en-US" b="0" i="0" dirty="0"/>
            <a:t> </a:t>
          </a:r>
          <a:r>
            <a:rPr lang="en-US" b="0" i="0" dirty="0" err="1"/>
            <a:t>reprezintă</a:t>
          </a:r>
          <a:r>
            <a:rPr lang="en-US" b="0" i="0" dirty="0"/>
            <a:t> un </a:t>
          </a:r>
          <a:r>
            <a:rPr lang="en-US" b="0" i="0" dirty="0" err="1"/>
            <a:t>risc</a:t>
          </a:r>
          <a:r>
            <a:rPr lang="en-US" b="0" i="0" dirty="0"/>
            <a:t> </a:t>
          </a:r>
          <a:r>
            <a:rPr lang="en-US" b="0" i="0" dirty="0" err="1"/>
            <a:t>crescut</a:t>
          </a:r>
          <a:r>
            <a:rPr lang="en-US" b="0" i="0" dirty="0"/>
            <a:t> de a </a:t>
          </a:r>
          <a:r>
            <a:rPr lang="en-US" b="0" i="0" dirty="0" err="1"/>
            <a:t>dezvolta</a:t>
          </a:r>
          <a:r>
            <a:rPr lang="en-US" b="0" i="0" dirty="0"/>
            <a:t> </a:t>
          </a:r>
          <a:r>
            <a:rPr lang="en-US" b="0" i="0" dirty="0" err="1"/>
            <a:t>ulcerații</a:t>
          </a:r>
          <a:r>
            <a:rPr lang="en-US" b="0" i="0" dirty="0"/>
            <a:t> </a:t>
          </a:r>
          <a:r>
            <a:rPr lang="en-US" b="0" i="0" dirty="0" err="1"/>
            <a:t>sau</a:t>
          </a:r>
          <a:r>
            <a:rPr lang="en-US" b="0" i="0" dirty="0"/>
            <a:t> gangrene (</a:t>
          </a:r>
          <a:r>
            <a:rPr lang="en-US" b="0" i="0" dirty="0" err="1"/>
            <a:t>necrozarea</a:t>
          </a:r>
          <a:r>
            <a:rPr lang="en-US" b="0" i="0" dirty="0"/>
            <a:t> </a:t>
          </a:r>
          <a:r>
            <a:rPr lang="en-US" b="0" i="0" dirty="0" err="1"/>
            <a:t>țesutului</a:t>
          </a:r>
          <a:r>
            <a:rPr lang="en-US" b="0" i="0" dirty="0"/>
            <a:t>). </a:t>
          </a:r>
          <a:r>
            <a:rPr lang="en-US" b="0" i="0" dirty="0" err="1"/>
            <a:t>Proasta</a:t>
          </a:r>
          <a:r>
            <a:rPr lang="en-US" b="0" i="0" dirty="0"/>
            <a:t> </a:t>
          </a:r>
          <a:r>
            <a:rPr lang="en-US" b="0" i="0" dirty="0" err="1"/>
            <a:t>circulație</a:t>
          </a:r>
          <a:r>
            <a:rPr lang="en-US" b="0" i="0" dirty="0"/>
            <a:t> a </a:t>
          </a:r>
          <a:r>
            <a:rPr lang="en-US" b="0" i="0" dirty="0" err="1"/>
            <a:t>sângelui</a:t>
          </a:r>
          <a:r>
            <a:rPr lang="en-US" b="0" i="0" dirty="0"/>
            <a:t> </a:t>
          </a:r>
          <a:r>
            <a:rPr lang="en-US" b="0" i="0" dirty="0" err="1"/>
            <a:t>este</a:t>
          </a:r>
          <a:r>
            <a:rPr lang="en-US" b="0" i="0" dirty="0"/>
            <a:t> </a:t>
          </a:r>
          <a:r>
            <a:rPr lang="en-US" b="0" i="0" dirty="0" err="1"/>
            <a:t>numită</a:t>
          </a:r>
          <a:r>
            <a:rPr lang="en-US" b="0" i="0" dirty="0"/>
            <a:t> </a:t>
          </a:r>
          <a:r>
            <a:rPr lang="en-US" b="0" i="0" dirty="0" err="1"/>
            <a:t>boală</a:t>
          </a:r>
          <a:r>
            <a:rPr lang="en-US" b="0" i="0" dirty="0"/>
            <a:t> </a:t>
          </a:r>
          <a:r>
            <a:rPr lang="en-US" b="0" i="0" dirty="0" err="1"/>
            <a:t>vasculară</a:t>
          </a:r>
          <a:r>
            <a:rPr lang="en-US" b="0" i="0" dirty="0"/>
            <a:t> </a:t>
          </a:r>
          <a:r>
            <a:rPr lang="en-US" b="0" i="0" dirty="0" err="1"/>
            <a:t>periferică</a:t>
          </a:r>
          <a:r>
            <a:rPr lang="en-US" b="0" i="0" dirty="0"/>
            <a:t>.</a:t>
          </a:r>
          <a:endParaRPr lang="en-US" dirty="0"/>
        </a:p>
      </dgm:t>
    </dgm:pt>
    <dgm:pt modelId="{3156E761-BAF3-4CAC-999A-A0184C6B0D51}" type="parTrans" cxnId="{9E76EBDD-3A12-41BB-8310-B6575BC48C95}">
      <dgm:prSet/>
      <dgm:spPr/>
      <dgm:t>
        <a:bodyPr/>
        <a:lstStyle/>
        <a:p>
          <a:endParaRPr lang="en-US"/>
        </a:p>
      </dgm:t>
    </dgm:pt>
    <dgm:pt modelId="{7D19F2BF-6435-46CD-A7FF-3DAC68C35989}" type="sibTrans" cxnId="{9E76EBDD-3A12-41BB-8310-B6575BC48C95}">
      <dgm:prSet/>
      <dgm:spPr/>
      <dgm:t>
        <a:bodyPr/>
        <a:lstStyle/>
        <a:p>
          <a:endParaRPr lang="en-US"/>
        </a:p>
      </dgm:t>
    </dgm:pt>
    <dgm:pt modelId="{AE796931-03FF-4091-B884-068CAAD6EED5}" type="pres">
      <dgm:prSet presAssocID="{623EF5B9-708B-4D2D-A243-B929D0519287}" presName="hierChild1" presStyleCnt="0">
        <dgm:presLayoutVars>
          <dgm:chPref val="1"/>
          <dgm:dir/>
          <dgm:animOne val="branch"/>
          <dgm:animLvl val="lvl"/>
          <dgm:resizeHandles/>
        </dgm:presLayoutVars>
      </dgm:prSet>
      <dgm:spPr/>
      <dgm:t>
        <a:bodyPr/>
        <a:lstStyle/>
        <a:p>
          <a:endParaRPr lang="ro-RO"/>
        </a:p>
      </dgm:t>
    </dgm:pt>
    <dgm:pt modelId="{C65BF465-E961-468D-AAFB-663E8A827E7D}" type="pres">
      <dgm:prSet presAssocID="{5B417060-3738-46CF-A58E-C9CE6451AAB5}" presName="hierRoot1" presStyleCnt="0"/>
      <dgm:spPr/>
    </dgm:pt>
    <dgm:pt modelId="{0F4D386C-64F9-4575-B1D5-D03AD0006735}" type="pres">
      <dgm:prSet presAssocID="{5B417060-3738-46CF-A58E-C9CE6451AAB5}" presName="composite" presStyleCnt="0"/>
      <dgm:spPr/>
    </dgm:pt>
    <dgm:pt modelId="{AEE2BF3E-B8B5-466A-96E1-8E7C609F0F2C}" type="pres">
      <dgm:prSet presAssocID="{5B417060-3738-46CF-A58E-C9CE6451AAB5}" presName="background" presStyleLbl="node0" presStyleIdx="0" presStyleCnt="2"/>
      <dgm:spPr/>
    </dgm:pt>
    <dgm:pt modelId="{1DE6AC03-7DAC-41C6-94FB-B5A202D57FB8}" type="pres">
      <dgm:prSet presAssocID="{5B417060-3738-46CF-A58E-C9CE6451AAB5}" presName="text" presStyleLbl="fgAcc0" presStyleIdx="0" presStyleCnt="2">
        <dgm:presLayoutVars>
          <dgm:chPref val="3"/>
        </dgm:presLayoutVars>
      </dgm:prSet>
      <dgm:spPr/>
      <dgm:t>
        <a:bodyPr/>
        <a:lstStyle/>
        <a:p>
          <a:endParaRPr lang="ro-RO"/>
        </a:p>
      </dgm:t>
    </dgm:pt>
    <dgm:pt modelId="{9F00044A-F14A-48FD-B470-42A9902C45B5}" type="pres">
      <dgm:prSet presAssocID="{5B417060-3738-46CF-A58E-C9CE6451AAB5}" presName="hierChild2" presStyleCnt="0"/>
      <dgm:spPr/>
    </dgm:pt>
    <dgm:pt modelId="{85F36489-C250-466B-87FC-0015AB8151B5}" type="pres">
      <dgm:prSet presAssocID="{6EADF0AA-7F0C-465F-812A-82D762F11EDB}" presName="hierRoot1" presStyleCnt="0"/>
      <dgm:spPr/>
    </dgm:pt>
    <dgm:pt modelId="{ED6A82CF-7CC5-4035-A3C8-C39A843F332C}" type="pres">
      <dgm:prSet presAssocID="{6EADF0AA-7F0C-465F-812A-82D762F11EDB}" presName="composite" presStyleCnt="0"/>
      <dgm:spPr/>
    </dgm:pt>
    <dgm:pt modelId="{882B5800-1412-4AF5-830F-738EFD0BACD5}" type="pres">
      <dgm:prSet presAssocID="{6EADF0AA-7F0C-465F-812A-82D762F11EDB}" presName="background" presStyleLbl="node0" presStyleIdx="1" presStyleCnt="2"/>
      <dgm:spPr/>
    </dgm:pt>
    <dgm:pt modelId="{9E1C86BD-6DD5-4481-BCDD-0583D74C9BA4}" type="pres">
      <dgm:prSet presAssocID="{6EADF0AA-7F0C-465F-812A-82D762F11EDB}" presName="text" presStyleLbl="fgAcc0" presStyleIdx="1" presStyleCnt="2">
        <dgm:presLayoutVars>
          <dgm:chPref val="3"/>
        </dgm:presLayoutVars>
      </dgm:prSet>
      <dgm:spPr/>
      <dgm:t>
        <a:bodyPr/>
        <a:lstStyle/>
        <a:p>
          <a:endParaRPr lang="ro-RO"/>
        </a:p>
      </dgm:t>
    </dgm:pt>
    <dgm:pt modelId="{55B93057-FC89-455F-93F3-858AD81465A4}" type="pres">
      <dgm:prSet presAssocID="{6EADF0AA-7F0C-465F-812A-82D762F11EDB}" presName="hierChild2" presStyleCnt="0"/>
      <dgm:spPr/>
    </dgm:pt>
  </dgm:ptLst>
  <dgm:cxnLst>
    <dgm:cxn modelId="{D9CE4C5B-1212-484A-802C-96161510C6D1}" type="presOf" srcId="{623EF5B9-708B-4D2D-A243-B929D0519287}" destId="{AE796931-03FF-4091-B884-068CAAD6EED5}" srcOrd="0" destOrd="0" presId="urn:microsoft.com/office/officeart/2005/8/layout/hierarchy1"/>
    <dgm:cxn modelId="{1495855A-5FF6-45AD-BE25-54912D04B65E}" type="presOf" srcId="{5B417060-3738-46CF-A58E-C9CE6451AAB5}" destId="{1DE6AC03-7DAC-41C6-94FB-B5A202D57FB8}" srcOrd="0" destOrd="0" presId="urn:microsoft.com/office/officeart/2005/8/layout/hierarchy1"/>
    <dgm:cxn modelId="{4E449175-FC26-405B-B07F-8EE084588184}" type="presOf" srcId="{6EADF0AA-7F0C-465F-812A-82D762F11EDB}" destId="{9E1C86BD-6DD5-4481-BCDD-0583D74C9BA4}" srcOrd="0" destOrd="0" presId="urn:microsoft.com/office/officeart/2005/8/layout/hierarchy1"/>
    <dgm:cxn modelId="{48395E58-D340-4BE3-99A1-07DE0C6DFE02}" srcId="{623EF5B9-708B-4D2D-A243-B929D0519287}" destId="{5B417060-3738-46CF-A58E-C9CE6451AAB5}" srcOrd="0" destOrd="0" parTransId="{E2D6CDF5-86C8-40F2-8A5D-765349BE7084}" sibTransId="{773CECF6-DD7E-4DDC-8CEE-EF0CAA41EC93}"/>
    <dgm:cxn modelId="{9E76EBDD-3A12-41BB-8310-B6575BC48C95}" srcId="{623EF5B9-708B-4D2D-A243-B929D0519287}" destId="{6EADF0AA-7F0C-465F-812A-82D762F11EDB}" srcOrd="1" destOrd="0" parTransId="{3156E761-BAF3-4CAC-999A-A0184C6B0D51}" sibTransId="{7D19F2BF-6435-46CD-A7FF-3DAC68C35989}"/>
    <dgm:cxn modelId="{00002719-CF4C-4E5F-AEA9-560D6AE7F409}" type="presParOf" srcId="{AE796931-03FF-4091-B884-068CAAD6EED5}" destId="{C65BF465-E961-468D-AAFB-663E8A827E7D}" srcOrd="0" destOrd="0" presId="urn:microsoft.com/office/officeart/2005/8/layout/hierarchy1"/>
    <dgm:cxn modelId="{73E6A4CB-FD99-4E16-A998-2F886FD2D135}" type="presParOf" srcId="{C65BF465-E961-468D-AAFB-663E8A827E7D}" destId="{0F4D386C-64F9-4575-B1D5-D03AD0006735}" srcOrd="0" destOrd="0" presId="urn:microsoft.com/office/officeart/2005/8/layout/hierarchy1"/>
    <dgm:cxn modelId="{55266941-0F6A-45FB-BCAC-138A5CDD9107}" type="presParOf" srcId="{0F4D386C-64F9-4575-B1D5-D03AD0006735}" destId="{AEE2BF3E-B8B5-466A-96E1-8E7C609F0F2C}" srcOrd="0" destOrd="0" presId="urn:microsoft.com/office/officeart/2005/8/layout/hierarchy1"/>
    <dgm:cxn modelId="{C0F76B01-2DDF-4139-AD33-CEF540822FFB}" type="presParOf" srcId="{0F4D386C-64F9-4575-B1D5-D03AD0006735}" destId="{1DE6AC03-7DAC-41C6-94FB-B5A202D57FB8}" srcOrd="1" destOrd="0" presId="urn:microsoft.com/office/officeart/2005/8/layout/hierarchy1"/>
    <dgm:cxn modelId="{3D563CCF-2273-4C4A-BE25-E93696373C9C}" type="presParOf" srcId="{C65BF465-E961-468D-AAFB-663E8A827E7D}" destId="{9F00044A-F14A-48FD-B470-42A9902C45B5}" srcOrd="1" destOrd="0" presId="urn:microsoft.com/office/officeart/2005/8/layout/hierarchy1"/>
    <dgm:cxn modelId="{D383DEAB-619B-4889-947A-646A731B2EC9}" type="presParOf" srcId="{AE796931-03FF-4091-B884-068CAAD6EED5}" destId="{85F36489-C250-466B-87FC-0015AB8151B5}" srcOrd="1" destOrd="0" presId="urn:microsoft.com/office/officeart/2005/8/layout/hierarchy1"/>
    <dgm:cxn modelId="{4B980810-07FE-499F-994F-6B59234CE7DD}" type="presParOf" srcId="{85F36489-C250-466B-87FC-0015AB8151B5}" destId="{ED6A82CF-7CC5-4035-A3C8-C39A843F332C}" srcOrd="0" destOrd="0" presId="urn:microsoft.com/office/officeart/2005/8/layout/hierarchy1"/>
    <dgm:cxn modelId="{7F5F7BDF-C04E-425D-B170-01E846939D38}" type="presParOf" srcId="{ED6A82CF-7CC5-4035-A3C8-C39A843F332C}" destId="{882B5800-1412-4AF5-830F-738EFD0BACD5}" srcOrd="0" destOrd="0" presId="urn:microsoft.com/office/officeart/2005/8/layout/hierarchy1"/>
    <dgm:cxn modelId="{AA0E3B9A-0A36-4D06-9A81-A25858518CAD}" type="presParOf" srcId="{ED6A82CF-7CC5-4035-A3C8-C39A843F332C}" destId="{9E1C86BD-6DD5-4481-BCDD-0583D74C9BA4}" srcOrd="1" destOrd="0" presId="urn:microsoft.com/office/officeart/2005/8/layout/hierarchy1"/>
    <dgm:cxn modelId="{25A792C2-C5E5-4747-9EFD-7CF33252F97C}" type="presParOf" srcId="{85F36489-C250-466B-87FC-0015AB8151B5}" destId="{55B93057-FC89-455F-93F3-858AD81465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45889-7A73-4DD5-89F3-0CA38B41FE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7A9FBBE-4F95-46BA-95C8-6D8573AA216F}">
      <dgm:prSet/>
      <dgm:spPr/>
      <dgm:t>
        <a:bodyPr/>
        <a:lstStyle/>
        <a:p>
          <a:r>
            <a:rPr lang="en-US" b="0" i="0"/>
            <a:t>• Vărsături </a:t>
          </a:r>
          <a:endParaRPr lang="en-US"/>
        </a:p>
      </dgm:t>
    </dgm:pt>
    <dgm:pt modelId="{755F309C-14F5-47E3-8E40-796595BD989E}" type="parTrans" cxnId="{DF7B08E2-AB06-4750-959E-40898F8DA474}">
      <dgm:prSet/>
      <dgm:spPr/>
      <dgm:t>
        <a:bodyPr/>
        <a:lstStyle/>
        <a:p>
          <a:endParaRPr lang="en-US"/>
        </a:p>
      </dgm:t>
    </dgm:pt>
    <dgm:pt modelId="{B7B85810-CA65-45F8-B57A-B1A51D0337F6}" type="sibTrans" cxnId="{DF7B08E2-AB06-4750-959E-40898F8DA474}">
      <dgm:prSet/>
      <dgm:spPr/>
      <dgm:t>
        <a:bodyPr/>
        <a:lstStyle/>
        <a:p>
          <a:endParaRPr lang="en-US"/>
        </a:p>
      </dgm:t>
    </dgm:pt>
    <dgm:pt modelId="{BE19F92E-431D-418F-9EB1-6C5BAB903BED}">
      <dgm:prSet/>
      <dgm:spPr/>
      <dgm:t>
        <a:bodyPr/>
        <a:lstStyle/>
        <a:p>
          <a:r>
            <a:rPr lang="en-US" b="0" i="0"/>
            <a:t>• Deshidratare </a:t>
          </a:r>
          <a:endParaRPr lang="en-US"/>
        </a:p>
      </dgm:t>
    </dgm:pt>
    <dgm:pt modelId="{FC283B27-8FB9-4642-8F10-69972584A901}" type="parTrans" cxnId="{345C9AF4-AB84-4723-92C9-ECDCA41D2E50}">
      <dgm:prSet/>
      <dgm:spPr/>
      <dgm:t>
        <a:bodyPr/>
        <a:lstStyle/>
        <a:p>
          <a:endParaRPr lang="en-US"/>
        </a:p>
      </dgm:t>
    </dgm:pt>
    <dgm:pt modelId="{B2F1A4D0-8B28-43E2-8AAF-1541067EC19C}" type="sibTrans" cxnId="{345C9AF4-AB84-4723-92C9-ECDCA41D2E50}">
      <dgm:prSet/>
      <dgm:spPr/>
      <dgm:t>
        <a:bodyPr/>
        <a:lstStyle/>
        <a:p>
          <a:endParaRPr lang="en-US"/>
        </a:p>
      </dgm:t>
    </dgm:pt>
    <dgm:pt modelId="{8934FAE3-F1D3-4B07-9D77-916882653C34}">
      <dgm:prSet/>
      <dgm:spPr/>
      <dgm:t>
        <a:bodyPr/>
        <a:lstStyle/>
        <a:p>
          <a:r>
            <a:rPr lang="en-US" b="0" i="0"/>
            <a:t>• Miros de acetonă al respirației </a:t>
          </a:r>
          <a:endParaRPr lang="en-US"/>
        </a:p>
      </dgm:t>
    </dgm:pt>
    <dgm:pt modelId="{3D8F89C3-629F-45F8-B1EB-BB9872DBC70E}" type="parTrans" cxnId="{D7A2B33D-BDAA-415E-9D55-55040A07D47D}">
      <dgm:prSet/>
      <dgm:spPr/>
      <dgm:t>
        <a:bodyPr/>
        <a:lstStyle/>
        <a:p>
          <a:endParaRPr lang="en-US"/>
        </a:p>
      </dgm:t>
    </dgm:pt>
    <dgm:pt modelId="{D6072565-EC88-4B0A-BC52-A14ADC51DCF6}" type="sibTrans" cxnId="{D7A2B33D-BDAA-415E-9D55-55040A07D47D}">
      <dgm:prSet/>
      <dgm:spPr/>
      <dgm:t>
        <a:bodyPr/>
        <a:lstStyle/>
        <a:p>
          <a:endParaRPr lang="en-US"/>
        </a:p>
      </dgm:t>
    </dgm:pt>
    <dgm:pt modelId="{FF37FD7E-D8B2-4938-AF89-0C322E8191BB}">
      <dgm:prSet/>
      <dgm:spPr/>
      <dgm:t>
        <a:bodyPr/>
        <a:lstStyle/>
        <a:p>
          <a:r>
            <a:rPr lang="en-US" b="0" i="0"/>
            <a:t>• Hiperventilație Kussmaul </a:t>
          </a:r>
          <a:endParaRPr lang="en-US"/>
        </a:p>
      </dgm:t>
    </dgm:pt>
    <dgm:pt modelId="{DC52BB61-E340-4FA9-A703-5CBCE95581A0}" type="parTrans" cxnId="{9CBFED3A-E653-4A92-BAA3-75B3B1951538}">
      <dgm:prSet/>
      <dgm:spPr/>
      <dgm:t>
        <a:bodyPr/>
        <a:lstStyle/>
        <a:p>
          <a:endParaRPr lang="en-US"/>
        </a:p>
      </dgm:t>
    </dgm:pt>
    <dgm:pt modelId="{722F4F28-3D71-4549-8657-EDF893CB82E2}" type="sibTrans" cxnId="{9CBFED3A-E653-4A92-BAA3-75B3B1951538}">
      <dgm:prSet/>
      <dgm:spPr/>
      <dgm:t>
        <a:bodyPr/>
        <a:lstStyle/>
        <a:p>
          <a:endParaRPr lang="en-US"/>
        </a:p>
      </dgm:t>
    </dgm:pt>
    <dgm:pt modelId="{131ECEA1-8650-440D-A3A6-D0EBD9473446}">
      <dgm:prSet/>
      <dgm:spPr/>
      <dgm:t>
        <a:bodyPr/>
        <a:lstStyle/>
        <a:p>
          <a:r>
            <a:rPr lang="en-US" b="0" i="0"/>
            <a:t>• Bătăi rapide ale inimii </a:t>
          </a:r>
          <a:endParaRPr lang="en-US"/>
        </a:p>
      </dgm:t>
    </dgm:pt>
    <dgm:pt modelId="{7341DB36-E775-4716-ACDD-FA19B482B1C2}" type="parTrans" cxnId="{A5F3B8A6-E661-425E-8E90-F6500FCA1781}">
      <dgm:prSet/>
      <dgm:spPr/>
      <dgm:t>
        <a:bodyPr/>
        <a:lstStyle/>
        <a:p>
          <a:endParaRPr lang="en-US"/>
        </a:p>
      </dgm:t>
    </dgm:pt>
    <dgm:pt modelId="{C52EAD8E-42FE-463A-BD2D-F9140BA654EA}" type="sibTrans" cxnId="{A5F3B8A6-E661-425E-8E90-F6500FCA1781}">
      <dgm:prSet/>
      <dgm:spPr/>
      <dgm:t>
        <a:bodyPr/>
        <a:lstStyle/>
        <a:p>
          <a:endParaRPr lang="en-US"/>
        </a:p>
      </dgm:t>
    </dgm:pt>
    <dgm:pt modelId="{A3A1C17A-E41C-4C28-B4FA-C4BB85AD8FE1}">
      <dgm:prSet/>
      <dgm:spPr/>
      <dgm:t>
        <a:bodyPr/>
        <a:lstStyle/>
        <a:p>
          <a:r>
            <a:rPr lang="en-US" b="0" i="0"/>
            <a:t>• Somnolență și confuzie </a:t>
          </a:r>
          <a:endParaRPr lang="en-US"/>
        </a:p>
      </dgm:t>
    </dgm:pt>
    <dgm:pt modelId="{DA39C2D5-BF1D-4CE1-B19B-3A92E5CEC84D}" type="parTrans" cxnId="{BFDD1661-81FA-4362-AAE1-3A3B5267E908}">
      <dgm:prSet/>
      <dgm:spPr/>
      <dgm:t>
        <a:bodyPr/>
        <a:lstStyle/>
        <a:p>
          <a:endParaRPr lang="en-US"/>
        </a:p>
      </dgm:t>
    </dgm:pt>
    <dgm:pt modelId="{C9B94A00-B230-4CE7-87E2-6ED9CC8206AE}" type="sibTrans" cxnId="{BFDD1661-81FA-4362-AAE1-3A3B5267E908}">
      <dgm:prSet/>
      <dgm:spPr/>
      <dgm:t>
        <a:bodyPr/>
        <a:lstStyle/>
        <a:p>
          <a:endParaRPr lang="en-US"/>
        </a:p>
      </dgm:t>
    </dgm:pt>
    <dgm:pt modelId="{ABD3847B-4007-4349-8D11-AE663EE02F5D}">
      <dgm:prSet/>
      <dgm:spPr/>
      <dgm:t>
        <a:bodyPr/>
        <a:lstStyle/>
        <a:p>
          <a:r>
            <a:rPr lang="en-US" b="0" i="0" dirty="0"/>
            <a:t>• </a:t>
          </a:r>
          <a:r>
            <a:rPr lang="en-US" b="0" i="0" dirty="0" err="1"/>
            <a:t>Dezorientare</a:t>
          </a:r>
          <a:r>
            <a:rPr lang="en-US" b="0" i="0" dirty="0"/>
            <a:t>, comă.</a:t>
          </a:r>
          <a:endParaRPr lang="en-US" dirty="0"/>
        </a:p>
      </dgm:t>
    </dgm:pt>
    <dgm:pt modelId="{66BC8A23-5078-45FE-BA8A-457FC868133B}" type="parTrans" cxnId="{D4A55421-E894-48EF-84FA-6D71654EA906}">
      <dgm:prSet/>
      <dgm:spPr/>
      <dgm:t>
        <a:bodyPr/>
        <a:lstStyle/>
        <a:p>
          <a:endParaRPr lang="en-US"/>
        </a:p>
      </dgm:t>
    </dgm:pt>
    <dgm:pt modelId="{9D9B1826-F670-4E87-AD09-A7B75551876D}" type="sibTrans" cxnId="{D4A55421-E894-48EF-84FA-6D71654EA906}">
      <dgm:prSet/>
      <dgm:spPr/>
      <dgm:t>
        <a:bodyPr/>
        <a:lstStyle/>
        <a:p>
          <a:endParaRPr lang="en-US"/>
        </a:p>
      </dgm:t>
    </dgm:pt>
    <dgm:pt modelId="{33EF3191-0B46-438A-8A76-014E924F7818}" type="pres">
      <dgm:prSet presAssocID="{51D45889-7A73-4DD5-89F3-0CA38B41FED0}" presName="linear" presStyleCnt="0">
        <dgm:presLayoutVars>
          <dgm:animLvl val="lvl"/>
          <dgm:resizeHandles val="exact"/>
        </dgm:presLayoutVars>
      </dgm:prSet>
      <dgm:spPr/>
      <dgm:t>
        <a:bodyPr/>
        <a:lstStyle/>
        <a:p>
          <a:endParaRPr lang="ro-RO"/>
        </a:p>
      </dgm:t>
    </dgm:pt>
    <dgm:pt modelId="{E4701B6C-CD81-4244-8840-806AB849B2CA}" type="pres">
      <dgm:prSet presAssocID="{87A9FBBE-4F95-46BA-95C8-6D8573AA216F}" presName="parentText" presStyleLbl="node1" presStyleIdx="0" presStyleCnt="7">
        <dgm:presLayoutVars>
          <dgm:chMax val="0"/>
          <dgm:bulletEnabled val="1"/>
        </dgm:presLayoutVars>
      </dgm:prSet>
      <dgm:spPr/>
      <dgm:t>
        <a:bodyPr/>
        <a:lstStyle/>
        <a:p>
          <a:endParaRPr lang="ro-RO"/>
        </a:p>
      </dgm:t>
    </dgm:pt>
    <dgm:pt modelId="{7704DC45-B03A-41C2-B5C4-7099856C54B0}" type="pres">
      <dgm:prSet presAssocID="{B7B85810-CA65-45F8-B57A-B1A51D0337F6}" presName="spacer" presStyleCnt="0"/>
      <dgm:spPr/>
    </dgm:pt>
    <dgm:pt modelId="{5B886A50-1BCA-45F2-9532-49ADBC9AF10A}" type="pres">
      <dgm:prSet presAssocID="{BE19F92E-431D-418F-9EB1-6C5BAB903BED}" presName="parentText" presStyleLbl="node1" presStyleIdx="1" presStyleCnt="7">
        <dgm:presLayoutVars>
          <dgm:chMax val="0"/>
          <dgm:bulletEnabled val="1"/>
        </dgm:presLayoutVars>
      </dgm:prSet>
      <dgm:spPr/>
      <dgm:t>
        <a:bodyPr/>
        <a:lstStyle/>
        <a:p>
          <a:endParaRPr lang="ro-RO"/>
        </a:p>
      </dgm:t>
    </dgm:pt>
    <dgm:pt modelId="{2C5CA242-ADC2-4B3E-AE62-1657078D1E0C}" type="pres">
      <dgm:prSet presAssocID="{B2F1A4D0-8B28-43E2-8AAF-1541067EC19C}" presName="spacer" presStyleCnt="0"/>
      <dgm:spPr/>
    </dgm:pt>
    <dgm:pt modelId="{B2202D58-6A63-4FE5-8308-4EF0D24271BA}" type="pres">
      <dgm:prSet presAssocID="{8934FAE3-F1D3-4B07-9D77-916882653C34}" presName="parentText" presStyleLbl="node1" presStyleIdx="2" presStyleCnt="7">
        <dgm:presLayoutVars>
          <dgm:chMax val="0"/>
          <dgm:bulletEnabled val="1"/>
        </dgm:presLayoutVars>
      </dgm:prSet>
      <dgm:spPr/>
      <dgm:t>
        <a:bodyPr/>
        <a:lstStyle/>
        <a:p>
          <a:endParaRPr lang="ro-RO"/>
        </a:p>
      </dgm:t>
    </dgm:pt>
    <dgm:pt modelId="{E702BD10-70FC-4AAB-B6DC-11FB2E7E4E00}" type="pres">
      <dgm:prSet presAssocID="{D6072565-EC88-4B0A-BC52-A14ADC51DCF6}" presName="spacer" presStyleCnt="0"/>
      <dgm:spPr/>
    </dgm:pt>
    <dgm:pt modelId="{8642C602-67C3-4ABD-B26C-518BBD08B17D}" type="pres">
      <dgm:prSet presAssocID="{FF37FD7E-D8B2-4938-AF89-0C322E8191BB}" presName="parentText" presStyleLbl="node1" presStyleIdx="3" presStyleCnt="7">
        <dgm:presLayoutVars>
          <dgm:chMax val="0"/>
          <dgm:bulletEnabled val="1"/>
        </dgm:presLayoutVars>
      </dgm:prSet>
      <dgm:spPr/>
      <dgm:t>
        <a:bodyPr/>
        <a:lstStyle/>
        <a:p>
          <a:endParaRPr lang="ro-RO"/>
        </a:p>
      </dgm:t>
    </dgm:pt>
    <dgm:pt modelId="{9A071194-3308-48A4-849F-D3CEF5AD1852}" type="pres">
      <dgm:prSet presAssocID="{722F4F28-3D71-4549-8657-EDF893CB82E2}" presName="spacer" presStyleCnt="0"/>
      <dgm:spPr/>
    </dgm:pt>
    <dgm:pt modelId="{E29F6F87-F13C-459F-A4B9-89748CAD12C6}" type="pres">
      <dgm:prSet presAssocID="{131ECEA1-8650-440D-A3A6-D0EBD9473446}" presName="parentText" presStyleLbl="node1" presStyleIdx="4" presStyleCnt="7">
        <dgm:presLayoutVars>
          <dgm:chMax val="0"/>
          <dgm:bulletEnabled val="1"/>
        </dgm:presLayoutVars>
      </dgm:prSet>
      <dgm:spPr/>
      <dgm:t>
        <a:bodyPr/>
        <a:lstStyle/>
        <a:p>
          <a:endParaRPr lang="ro-RO"/>
        </a:p>
      </dgm:t>
    </dgm:pt>
    <dgm:pt modelId="{2EEE249B-1575-4182-8902-4198A2E0A0C5}" type="pres">
      <dgm:prSet presAssocID="{C52EAD8E-42FE-463A-BD2D-F9140BA654EA}" presName="spacer" presStyleCnt="0"/>
      <dgm:spPr/>
    </dgm:pt>
    <dgm:pt modelId="{59C339E2-4374-4C7D-8346-B661A7BB63F1}" type="pres">
      <dgm:prSet presAssocID="{A3A1C17A-E41C-4C28-B4FA-C4BB85AD8FE1}" presName="parentText" presStyleLbl="node1" presStyleIdx="5" presStyleCnt="7">
        <dgm:presLayoutVars>
          <dgm:chMax val="0"/>
          <dgm:bulletEnabled val="1"/>
        </dgm:presLayoutVars>
      </dgm:prSet>
      <dgm:spPr/>
      <dgm:t>
        <a:bodyPr/>
        <a:lstStyle/>
        <a:p>
          <a:endParaRPr lang="ro-RO"/>
        </a:p>
      </dgm:t>
    </dgm:pt>
    <dgm:pt modelId="{59208330-5EC8-4185-8806-A6291E39EE67}" type="pres">
      <dgm:prSet presAssocID="{C9B94A00-B230-4CE7-87E2-6ED9CC8206AE}" presName="spacer" presStyleCnt="0"/>
      <dgm:spPr/>
    </dgm:pt>
    <dgm:pt modelId="{F5CD0E99-59C9-41FC-BFD3-47AF8D107303}" type="pres">
      <dgm:prSet presAssocID="{ABD3847B-4007-4349-8D11-AE663EE02F5D}" presName="parentText" presStyleLbl="node1" presStyleIdx="6" presStyleCnt="7">
        <dgm:presLayoutVars>
          <dgm:chMax val="0"/>
          <dgm:bulletEnabled val="1"/>
        </dgm:presLayoutVars>
      </dgm:prSet>
      <dgm:spPr/>
      <dgm:t>
        <a:bodyPr/>
        <a:lstStyle/>
        <a:p>
          <a:endParaRPr lang="ro-RO"/>
        </a:p>
      </dgm:t>
    </dgm:pt>
  </dgm:ptLst>
  <dgm:cxnLst>
    <dgm:cxn modelId="{F0C2785E-F15F-45FC-801A-74BF991D2D5D}" type="presOf" srcId="{ABD3847B-4007-4349-8D11-AE663EE02F5D}" destId="{F5CD0E99-59C9-41FC-BFD3-47AF8D107303}" srcOrd="0" destOrd="0" presId="urn:microsoft.com/office/officeart/2005/8/layout/vList2"/>
    <dgm:cxn modelId="{9CBFED3A-E653-4A92-BAA3-75B3B1951538}" srcId="{51D45889-7A73-4DD5-89F3-0CA38B41FED0}" destId="{FF37FD7E-D8B2-4938-AF89-0C322E8191BB}" srcOrd="3" destOrd="0" parTransId="{DC52BB61-E340-4FA9-A703-5CBCE95581A0}" sibTransId="{722F4F28-3D71-4549-8657-EDF893CB82E2}"/>
    <dgm:cxn modelId="{89EE1136-27F6-4070-86A6-D776B7CAFDF9}" type="presOf" srcId="{BE19F92E-431D-418F-9EB1-6C5BAB903BED}" destId="{5B886A50-1BCA-45F2-9532-49ADBC9AF10A}" srcOrd="0" destOrd="0" presId="urn:microsoft.com/office/officeart/2005/8/layout/vList2"/>
    <dgm:cxn modelId="{D7A2B33D-BDAA-415E-9D55-55040A07D47D}" srcId="{51D45889-7A73-4DD5-89F3-0CA38B41FED0}" destId="{8934FAE3-F1D3-4B07-9D77-916882653C34}" srcOrd="2" destOrd="0" parTransId="{3D8F89C3-629F-45F8-B1EB-BB9872DBC70E}" sibTransId="{D6072565-EC88-4B0A-BC52-A14ADC51DCF6}"/>
    <dgm:cxn modelId="{5E764D8D-691E-459C-9E24-5281A9C39F19}" type="presOf" srcId="{8934FAE3-F1D3-4B07-9D77-916882653C34}" destId="{B2202D58-6A63-4FE5-8308-4EF0D24271BA}" srcOrd="0" destOrd="0" presId="urn:microsoft.com/office/officeart/2005/8/layout/vList2"/>
    <dgm:cxn modelId="{A5F3B8A6-E661-425E-8E90-F6500FCA1781}" srcId="{51D45889-7A73-4DD5-89F3-0CA38B41FED0}" destId="{131ECEA1-8650-440D-A3A6-D0EBD9473446}" srcOrd="4" destOrd="0" parTransId="{7341DB36-E775-4716-ACDD-FA19B482B1C2}" sibTransId="{C52EAD8E-42FE-463A-BD2D-F9140BA654EA}"/>
    <dgm:cxn modelId="{BFDD1661-81FA-4362-AAE1-3A3B5267E908}" srcId="{51D45889-7A73-4DD5-89F3-0CA38B41FED0}" destId="{A3A1C17A-E41C-4C28-B4FA-C4BB85AD8FE1}" srcOrd="5" destOrd="0" parTransId="{DA39C2D5-BF1D-4CE1-B19B-3A92E5CEC84D}" sibTransId="{C9B94A00-B230-4CE7-87E2-6ED9CC8206AE}"/>
    <dgm:cxn modelId="{B6D8D4D6-1067-42BB-B631-65AAEA0A080D}" type="presOf" srcId="{131ECEA1-8650-440D-A3A6-D0EBD9473446}" destId="{E29F6F87-F13C-459F-A4B9-89748CAD12C6}" srcOrd="0" destOrd="0" presId="urn:microsoft.com/office/officeart/2005/8/layout/vList2"/>
    <dgm:cxn modelId="{345C9AF4-AB84-4723-92C9-ECDCA41D2E50}" srcId="{51D45889-7A73-4DD5-89F3-0CA38B41FED0}" destId="{BE19F92E-431D-418F-9EB1-6C5BAB903BED}" srcOrd="1" destOrd="0" parTransId="{FC283B27-8FB9-4642-8F10-69972584A901}" sibTransId="{B2F1A4D0-8B28-43E2-8AAF-1541067EC19C}"/>
    <dgm:cxn modelId="{C2A65C69-5C20-48C5-A9CD-80D4334027EE}" type="presOf" srcId="{87A9FBBE-4F95-46BA-95C8-6D8573AA216F}" destId="{E4701B6C-CD81-4244-8840-806AB849B2CA}" srcOrd="0" destOrd="0" presId="urn:microsoft.com/office/officeart/2005/8/layout/vList2"/>
    <dgm:cxn modelId="{601DBBC2-FC55-47BB-A264-F5ACECA87D6A}" type="presOf" srcId="{FF37FD7E-D8B2-4938-AF89-0C322E8191BB}" destId="{8642C602-67C3-4ABD-B26C-518BBD08B17D}" srcOrd="0" destOrd="0" presId="urn:microsoft.com/office/officeart/2005/8/layout/vList2"/>
    <dgm:cxn modelId="{D4A55421-E894-48EF-84FA-6D71654EA906}" srcId="{51D45889-7A73-4DD5-89F3-0CA38B41FED0}" destId="{ABD3847B-4007-4349-8D11-AE663EE02F5D}" srcOrd="6" destOrd="0" parTransId="{66BC8A23-5078-45FE-BA8A-457FC868133B}" sibTransId="{9D9B1826-F670-4E87-AD09-A7B75551876D}"/>
    <dgm:cxn modelId="{20019395-A5F1-45D3-BFC3-A81419DB6441}" type="presOf" srcId="{51D45889-7A73-4DD5-89F3-0CA38B41FED0}" destId="{33EF3191-0B46-438A-8A76-014E924F7818}" srcOrd="0" destOrd="0" presId="urn:microsoft.com/office/officeart/2005/8/layout/vList2"/>
    <dgm:cxn modelId="{29951C50-51E3-44F3-B0EF-B79FB9B55B92}" type="presOf" srcId="{A3A1C17A-E41C-4C28-B4FA-C4BB85AD8FE1}" destId="{59C339E2-4374-4C7D-8346-B661A7BB63F1}" srcOrd="0" destOrd="0" presId="urn:microsoft.com/office/officeart/2005/8/layout/vList2"/>
    <dgm:cxn modelId="{DF7B08E2-AB06-4750-959E-40898F8DA474}" srcId="{51D45889-7A73-4DD5-89F3-0CA38B41FED0}" destId="{87A9FBBE-4F95-46BA-95C8-6D8573AA216F}" srcOrd="0" destOrd="0" parTransId="{755F309C-14F5-47E3-8E40-796595BD989E}" sibTransId="{B7B85810-CA65-45F8-B57A-B1A51D0337F6}"/>
    <dgm:cxn modelId="{2CE1B584-86D4-4E47-9A76-5F4389F93597}" type="presParOf" srcId="{33EF3191-0B46-438A-8A76-014E924F7818}" destId="{E4701B6C-CD81-4244-8840-806AB849B2CA}" srcOrd="0" destOrd="0" presId="urn:microsoft.com/office/officeart/2005/8/layout/vList2"/>
    <dgm:cxn modelId="{EBDA85F5-1E18-4384-B28C-8FA14418B90B}" type="presParOf" srcId="{33EF3191-0B46-438A-8A76-014E924F7818}" destId="{7704DC45-B03A-41C2-B5C4-7099856C54B0}" srcOrd="1" destOrd="0" presId="urn:microsoft.com/office/officeart/2005/8/layout/vList2"/>
    <dgm:cxn modelId="{CC97D85F-355E-4354-93BC-0C7C63C068A9}" type="presParOf" srcId="{33EF3191-0B46-438A-8A76-014E924F7818}" destId="{5B886A50-1BCA-45F2-9532-49ADBC9AF10A}" srcOrd="2" destOrd="0" presId="urn:microsoft.com/office/officeart/2005/8/layout/vList2"/>
    <dgm:cxn modelId="{B92BAE60-AFF8-4E32-B71D-A8CB3B28C5F8}" type="presParOf" srcId="{33EF3191-0B46-438A-8A76-014E924F7818}" destId="{2C5CA242-ADC2-4B3E-AE62-1657078D1E0C}" srcOrd="3" destOrd="0" presId="urn:microsoft.com/office/officeart/2005/8/layout/vList2"/>
    <dgm:cxn modelId="{E8C7D423-39A3-485F-BC20-E96319E14346}" type="presParOf" srcId="{33EF3191-0B46-438A-8A76-014E924F7818}" destId="{B2202D58-6A63-4FE5-8308-4EF0D24271BA}" srcOrd="4" destOrd="0" presId="urn:microsoft.com/office/officeart/2005/8/layout/vList2"/>
    <dgm:cxn modelId="{3C9BE2A9-4E81-4DC2-A2BE-F054ED519680}" type="presParOf" srcId="{33EF3191-0B46-438A-8A76-014E924F7818}" destId="{E702BD10-70FC-4AAB-B6DC-11FB2E7E4E00}" srcOrd="5" destOrd="0" presId="urn:microsoft.com/office/officeart/2005/8/layout/vList2"/>
    <dgm:cxn modelId="{5C1B4F7A-D8E0-4E8F-9DB7-DBC41F408075}" type="presParOf" srcId="{33EF3191-0B46-438A-8A76-014E924F7818}" destId="{8642C602-67C3-4ABD-B26C-518BBD08B17D}" srcOrd="6" destOrd="0" presId="urn:microsoft.com/office/officeart/2005/8/layout/vList2"/>
    <dgm:cxn modelId="{4E812E40-1F85-4553-ACB0-AFE14FAD26E2}" type="presParOf" srcId="{33EF3191-0B46-438A-8A76-014E924F7818}" destId="{9A071194-3308-48A4-849F-D3CEF5AD1852}" srcOrd="7" destOrd="0" presId="urn:microsoft.com/office/officeart/2005/8/layout/vList2"/>
    <dgm:cxn modelId="{4A3811FD-FC49-4D40-A47B-8168A67C6AA1}" type="presParOf" srcId="{33EF3191-0B46-438A-8A76-014E924F7818}" destId="{E29F6F87-F13C-459F-A4B9-89748CAD12C6}" srcOrd="8" destOrd="0" presId="urn:microsoft.com/office/officeart/2005/8/layout/vList2"/>
    <dgm:cxn modelId="{992359EF-4281-452F-AB29-41EF8B96B0AB}" type="presParOf" srcId="{33EF3191-0B46-438A-8A76-014E924F7818}" destId="{2EEE249B-1575-4182-8902-4198A2E0A0C5}" srcOrd="9" destOrd="0" presId="urn:microsoft.com/office/officeart/2005/8/layout/vList2"/>
    <dgm:cxn modelId="{05A45D0E-4B5C-4949-9AA0-0F1803816B83}" type="presParOf" srcId="{33EF3191-0B46-438A-8A76-014E924F7818}" destId="{59C339E2-4374-4C7D-8346-B661A7BB63F1}" srcOrd="10" destOrd="0" presId="urn:microsoft.com/office/officeart/2005/8/layout/vList2"/>
    <dgm:cxn modelId="{5032E3A2-599B-4471-8D46-A465DFA5FDED}" type="presParOf" srcId="{33EF3191-0B46-438A-8A76-014E924F7818}" destId="{59208330-5EC8-4185-8806-A6291E39EE67}" srcOrd="11" destOrd="0" presId="urn:microsoft.com/office/officeart/2005/8/layout/vList2"/>
    <dgm:cxn modelId="{8045BD15-112C-4018-A296-40EE3722FB2D}" type="presParOf" srcId="{33EF3191-0B46-438A-8A76-014E924F7818}" destId="{F5CD0E99-59C9-41FC-BFD3-47AF8D10730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B6BC6-2113-4857-9288-76565243C5AC}" type="doc">
      <dgm:prSet loTypeId="urn:microsoft.com/office/officeart/2005/8/layout/cycle5" loCatId="cycle" qsTypeId="urn:microsoft.com/office/officeart/2005/8/quickstyle/simple1" qsCatId="simple" csTypeId="urn:microsoft.com/office/officeart/2005/8/colors/accent3_2" csCatId="accent3"/>
      <dgm:spPr/>
      <dgm:t>
        <a:bodyPr/>
        <a:lstStyle/>
        <a:p>
          <a:endParaRPr lang="en-US"/>
        </a:p>
      </dgm:t>
    </dgm:pt>
    <dgm:pt modelId="{5C72B663-F1E8-47D2-9D79-4EEB69A025F4}">
      <dgm:prSet/>
      <dgm:spPr/>
      <dgm:t>
        <a:bodyPr/>
        <a:lstStyle/>
        <a:p>
          <a:r>
            <a:rPr lang="en-US" b="0" i="0" dirty="0"/>
            <a:t>Diabetul </a:t>
          </a:r>
          <a:r>
            <a:rPr lang="en-US" b="0" i="0" dirty="0" err="1"/>
            <a:t>zaharat</a:t>
          </a:r>
          <a:r>
            <a:rPr lang="en-US" b="0" i="0" dirty="0"/>
            <a:t>  tip 1 la debut</a:t>
          </a:r>
          <a:endParaRPr lang="en-US" dirty="0"/>
        </a:p>
      </dgm:t>
    </dgm:pt>
    <dgm:pt modelId="{4F841397-B49F-43BD-9664-BF2569CBB0AD}" type="parTrans" cxnId="{7118DF1C-E48A-4E05-9620-E46E4DF2DE64}">
      <dgm:prSet/>
      <dgm:spPr/>
      <dgm:t>
        <a:bodyPr/>
        <a:lstStyle/>
        <a:p>
          <a:endParaRPr lang="en-US"/>
        </a:p>
      </dgm:t>
    </dgm:pt>
    <dgm:pt modelId="{C7D55D68-8336-46C5-B23C-5F4D368B313B}" type="sibTrans" cxnId="{7118DF1C-E48A-4E05-9620-E46E4DF2DE64}">
      <dgm:prSet/>
      <dgm:spPr/>
      <dgm:t>
        <a:bodyPr/>
        <a:lstStyle/>
        <a:p>
          <a:endParaRPr lang="en-US"/>
        </a:p>
      </dgm:t>
    </dgm:pt>
    <dgm:pt modelId="{E6182D6B-1D17-4D9B-95E1-134097142962}">
      <dgm:prSet/>
      <dgm:spPr/>
      <dgm:t>
        <a:bodyPr/>
        <a:lstStyle/>
        <a:p>
          <a:r>
            <a:rPr lang="en-US" b="0" i="0"/>
            <a:t>Omiterea injecțiilor de insulină</a:t>
          </a:r>
          <a:endParaRPr lang="en-US"/>
        </a:p>
      </dgm:t>
    </dgm:pt>
    <dgm:pt modelId="{50BE814A-3807-4140-8651-CA1642360C22}" type="parTrans" cxnId="{8333F289-CEF7-4473-A735-CCB78CECF1ED}">
      <dgm:prSet/>
      <dgm:spPr/>
      <dgm:t>
        <a:bodyPr/>
        <a:lstStyle/>
        <a:p>
          <a:endParaRPr lang="en-US"/>
        </a:p>
      </dgm:t>
    </dgm:pt>
    <dgm:pt modelId="{385D8554-F348-40C3-8C0B-F5E3FA91E677}" type="sibTrans" cxnId="{8333F289-CEF7-4473-A735-CCB78CECF1ED}">
      <dgm:prSet/>
      <dgm:spPr/>
      <dgm:t>
        <a:bodyPr/>
        <a:lstStyle/>
        <a:p>
          <a:endParaRPr lang="en-US"/>
        </a:p>
      </dgm:t>
    </dgm:pt>
    <dgm:pt modelId="{CB5795A3-0C85-4BC4-9136-522E403AB0AC}">
      <dgm:prSet/>
      <dgm:spPr/>
      <dgm:t>
        <a:bodyPr/>
        <a:lstStyle/>
        <a:p>
          <a:r>
            <a:rPr lang="en-US" b="0" i="0"/>
            <a:t>Defecțiune a stiloului sau pompei de insulină dacă nu se acționează la timp</a:t>
          </a:r>
          <a:endParaRPr lang="en-US"/>
        </a:p>
      </dgm:t>
    </dgm:pt>
    <dgm:pt modelId="{3BAA27B7-274B-4C93-AC33-9869E42CEDB4}" type="parTrans" cxnId="{42ACB4E8-9CD1-4209-A76E-A0F6A636924F}">
      <dgm:prSet/>
      <dgm:spPr/>
      <dgm:t>
        <a:bodyPr/>
        <a:lstStyle/>
        <a:p>
          <a:endParaRPr lang="en-US"/>
        </a:p>
      </dgm:t>
    </dgm:pt>
    <dgm:pt modelId="{705560C7-B889-4E04-85DE-635D37AA10EC}" type="sibTrans" cxnId="{42ACB4E8-9CD1-4209-A76E-A0F6A636924F}">
      <dgm:prSet/>
      <dgm:spPr/>
      <dgm:t>
        <a:bodyPr/>
        <a:lstStyle/>
        <a:p>
          <a:endParaRPr lang="en-US"/>
        </a:p>
      </dgm:t>
    </dgm:pt>
    <dgm:pt modelId="{F4D34373-0215-47EA-BCBF-0075409484E5}">
      <dgm:prSet/>
      <dgm:spPr/>
      <dgm:t>
        <a:bodyPr/>
        <a:lstStyle/>
        <a:p>
          <a:r>
            <a:rPr lang="en-US" b="0" i="0"/>
            <a:t>Infecții, viroze, unele medicamente</a:t>
          </a:r>
          <a:endParaRPr lang="en-US"/>
        </a:p>
      </dgm:t>
    </dgm:pt>
    <dgm:pt modelId="{7267F114-540B-4CC6-A5A5-74828C3DB324}" type="parTrans" cxnId="{0390E57F-2499-4887-B157-27AD37BF86B4}">
      <dgm:prSet/>
      <dgm:spPr/>
      <dgm:t>
        <a:bodyPr/>
        <a:lstStyle/>
        <a:p>
          <a:endParaRPr lang="en-US"/>
        </a:p>
      </dgm:t>
    </dgm:pt>
    <dgm:pt modelId="{F27D536E-799E-442E-9ACC-4C868194600D}" type="sibTrans" cxnId="{0390E57F-2499-4887-B157-27AD37BF86B4}">
      <dgm:prSet/>
      <dgm:spPr/>
      <dgm:t>
        <a:bodyPr/>
        <a:lstStyle/>
        <a:p>
          <a:endParaRPr lang="en-US"/>
        </a:p>
      </dgm:t>
    </dgm:pt>
    <dgm:pt modelId="{5CA98338-79E3-481D-8C22-7DC869C7944D}">
      <dgm:prSet/>
      <dgm:spPr/>
      <dgm:t>
        <a:bodyPr/>
        <a:lstStyle/>
        <a:p>
          <a:r>
            <a:rPr lang="en-US" b="0" i="0"/>
            <a:t>Intervenții chirurgicale, traumatisme, arsuri</a:t>
          </a:r>
          <a:endParaRPr lang="en-US"/>
        </a:p>
      </dgm:t>
    </dgm:pt>
    <dgm:pt modelId="{0D8EF3AD-55A4-4469-A04C-0BFB61699B2E}" type="parTrans" cxnId="{BF53AAC3-51EC-4D6E-BE4D-F19E8E3A5F1B}">
      <dgm:prSet/>
      <dgm:spPr/>
      <dgm:t>
        <a:bodyPr/>
        <a:lstStyle/>
        <a:p>
          <a:endParaRPr lang="en-US"/>
        </a:p>
      </dgm:t>
    </dgm:pt>
    <dgm:pt modelId="{D8E6E21D-1996-42A6-9A57-001C4373BBB4}" type="sibTrans" cxnId="{BF53AAC3-51EC-4D6E-BE4D-F19E8E3A5F1B}">
      <dgm:prSet/>
      <dgm:spPr/>
      <dgm:t>
        <a:bodyPr/>
        <a:lstStyle/>
        <a:p>
          <a:endParaRPr lang="en-US"/>
        </a:p>
      </dgm:t>
    </dgm:pt>
    <dgm:pt modelId="{CAB96437-02CD-42D1-9E3D-4A0561A4B209}" type="pres">
      <dgm:prSet presAssocID="{50EB6BC6-2113-4857-9288-76565243C5AC}" presName="cycle" presStyleCnt="0">
        <dgm:presLayoutVars>
          <dgm:dir/>
          <dgm:resizeHandles val="exact"/>
        </dgm:presLayoutVars>
      </dgm:prSet>
      <dgm:spPr/>
      <dgm:t>
        <a:bodyPr/>
        <a:lstStyle/>
        <a:p>
          <a:endParaRPr lang="ro-RO"/>
        </a:p>
      </dgm:t>
    </dgm:pt>
    <dgm:pt modelId="{E1C629BD-0493-4F5D-BB09-530B8C888D24}" type="pres">
      <dgm:prSet presAssocID="{5C72B663-F1E8-47D2-9D79-4EEB69A025F4}" presName="node" presStyleLbl="node1" presStyleIdx="0" presStyleCnt="5">
        <dgm:presLayoutVars>
          <dgm:bulletEnabled val="1"/>
        </dgm:presLayoutVars>
      </dgm:prSet>
      <dgm:spPr/>
      <dgm:t>
        <a:bodyPr/>
        <a:lstStyle/>
        <a:p>
          <a:endParaRPr lang="ro-RO"/>
        </a:p>
      </dgm:t>
    </dgm:pt>
    <dgm:pt modelId="{944FBD3F-D088-43EA-B2CF-F0288060438B}" type="pres">
      <dgm:prSet presAssocID="{5C72B663-F1E8-47D2-9D79-4EEB69A025F4}" presName="spNode" presStyleCnt="0"/>
      <dgm:spPr/>
    </dgm:pt>
    <dgm:pt modelId="{B2343A19-A982-4A08-8F0B-06118D597D9A}" type="pres">
      <dgm:prSet presAssocID="{C7D55D68-8336-46C5-B23C-5F4D368B313B}" presName="sibTrans" presStyleLbl="sibTrans1D1" presStyleIdx="0" presStyleCnt="5"/>
      <dgm:spPr/>
      <dgm:t>
        <a:bodyPr/>
        <a:lstStyle/>
        <a:p>
          <a:endParaRPr lang="ro-RO"/>
        </a:p>
      </dgm:t>
    </dgm:pt>
    <dgm:pt modelId="{1B2D7CAC-903C-499D-8DD8-21C1E592DABF}" type="pres">
      <dgm:prSet presAssocID="{E6182D6B-1D17-4D9B-95E1-134097142962}" presName="node" presStyleLbl="node1" presStyleIdx="1" presStyleCnt="5">
        <dgm:presLayoutVars>
          <dgm:bulletEnabled val="1"/>
        </dgm:presLayoutVars>
      </dgm:prSet>
      <dgm:spPr/>
      <dgm:t>
        <a:bodyPr/>
        <a:lstStyle/>
        <a:p>
          <a:endParaRPr lang="ro-RO"/>
        </a:p>
      </dgm:t>
    </dgm:pt>
    <dgm:pt modelId="{9F34BE76-C779-41FD-8A7E-570CBF6C1E9E}" type="pres">
      <dgm:prSet presAssocID="{E6182D6B-1D17-4D9B-95E1-134097142962}" presName="spNode" presStyleCnt="0"/>
      <dgm:spPr/>
    </dgm:pt>
    <dgm:pt modelId="{C2FA41A9-4DDE-483C-8803-F89A3EE34C96}" type="pres">
      <dgm:prSet presAssocID="{385D8554-F348-40C3-8C0B-F5E3FA91E677}" presName="sibTrans" presStyleLbl="sibTrans1D1" presStyleIdx="1" presStyleCnt="5"/>
      <dgm:spPr/>
      <dgm:t>
        <a:bodyPr/>
        <a:lstStyle/>
        <a:p>
          <a:endParaRPr lang="ro-RO"/>
        </a:p>
      </dgm:t>
    </dgm:pt>
    <dgm:pt modelId="{5C4C24F6-A170-4E3C-AEE2-AB8573309CE8}" type="pres">
      <dgm:prSet presAssocID="{CB5795A3-0C85-4BC4-9136-522E403AB0AC}" presName="node" presStyleLbl="node1" presStyleIdx="2" presStyleCnt="5">
        <dgm:presLayoutVars>
          <dgm:bulletEnabled val="1"/>
        </dgm:presLayoutVars>
      </dgm:prSet>
      <dgm:spPr/>
      <dgm:t>
        <a:bodyPr/>
        <a:lstStyle/>
        <a:p>
          <a:endParaRPr lang="ro-RO"/>
        </a:p>
      </dgm:t>
    </dgm:pt>
    <dgm:pt modelId="{A9129B4F-28A7-4AC2-8AD1-C3996B3731A3}" type="pres">
      <dgm:prSet presAssocID="{CB5795A3-0C85-4BC4-9136-522E403AB0AC}" presName="spNode" presStyleCnt="0"/>
      <dgm:spPr/>
    </dgm:pt>
    <dgm:pt modelId="{9E1CB529-8F7D-4FBC-A352-A88617624F1B}" type="pres">
      <dgm:prSet presAssocID="{705560C7-B889-4E04-85DE-635D37AA10EC}" presName="sibTrans" presStyleLbl="sibTrans1D1" presStyleIdx="2" presStyleCnt="5"/>
      <dgm:spPr/>
      <dgm:t>
        <a:bodyPr/>
        <a:lstStyle/>
        <a:p>
          <a:endParaRPr lang="ro-RO"/>
        </a:p>
      </dgm:t>
    </dgm:pt>
    <dgm:pt modelId="{5A0285F8-D6F0-4792-B885-20A9F68E931D}" type="pres">
      <dgm:prSet presAssocID="{F4D34373-0215-47EA-BCBF-0075409484E5}" presName="node" presStyleLbl="node1" presStyleIdx="3" presStyleCnt="5">
        <dgm:presLayoutVars>
          <dgm:bulletEnabled val="1"/>
        </dgm:presLayoutVars>
      </dgm:prSet>
      <dgm:spPr/>
      <dgm:t>
        <a:bodyPr/>
        <a:lstStyle/>
        <a:p>
          <a:endParaRPr lang="ro-RO"/>
        </a:p>
      </dgm:t>
    </dgm:pt>
    <dgm:pt modelId="{8A19664B-275F-4D08-93BC-648A4B835525}" type="pres">
      <dgm:prSet presAssocID="{F4D34373-0215-47EA-BCBF-0075409484E5}" presName="spNode" presStyleCnt="0"/>
      <dgm:spPr/>
    </dgm:pt>
    <dgm:pt modelId="{BA7FB90B-2013-43DF-9DCE-D8CE1A37ED54}" type="pres">
      <dgm:prSet presAssocID="{F27D536E-799E-442E-9ACC-4C868194600D}" presName="sibTrans" presStyleLbl="sibTrans1D1" presStyleIdx="3" presStyleCnt="5"/>
      <dgm:spPr/>
      <dgm:t>
        <a:bodyPr/>
        <a:lstStyle/>
        <a:p>
          <a:endParaRPr lang="ro-RO"/>
        </a:p>
      </dgm:t>
    </dgm:pt>
    <dgm:pt modelId="{657C8F1D-09E5-4DAD-9D20-C9A68D99C16A}" type="pres">
      <dgm:prSet presAssocID="{5CA98338-79E3-481D-8C22-7DC869C7944D}" presName="node" presStyleLbl="node1" presStyleIdx="4" presStyleCnt="5">
        <dgm:presLayoutVars>
          <dgm:bulletEnabled val="1"/>
        </dgm:presLayoutVars>
      </dgm:prSet>
      <dgm:spPr/>
      <dgm:t>
        <a:bodyPr/>
        <a:lstStyle/>
        <a:p>
          <a:endParaRPr lang="ro-RO"/>
        </a:p>
      </dgm:t>
    </dgm:pt>
    <dgm:pt modelId="{A426C89B-92AF-4A80-9D98-692F373E333E}" type="pres">
      <dgm:prSet presAssocID="{5CA98338-79E3-481D-8C22-7DC869C7944D}" presName="spNode" presStyleCnt="0"/>
      <dgm:spPr/>
    </dgm:pt>
    <dgm:pt modelId="{042B4FE8-0ED3-4161-A40F-C2FEC33E402C}" type="pres">
      <dgm:prSet presAssocID="{D8E6E21D-1996-42A6-9A57-001C4373BBB4}" presName="sibTrans" presStyleLbl="sibTrans1D1" presStyleIdx="4" presStyleCnt="5"/>
      <dgm:spPr/>
      <dgm:t>
        <a:bodyPr/>
        <a:lstStyle/>
        <a:p>
          <a:endParaRPr lang="ro-RO"/>
        </a:p>
      </dgm:t>
    </dgm:pt>
  </dgm:ptLst>
  <dgm:cxnLst>
    <dgm:cxn modelId="{1BE548AF-8747-4A1C-954B-F3CF4962CD3C}" type="presOf" srcId="{385D8554-F348-40C3-8C0B-F5E3FA91E677}" destId="{C2FA41A9-4DDE-483C-8803-F89A3EE34C96}" srcOrd="0" destOrd="0" presId="urn:microsoft.com/office/officeart/2005/8/layout/cycle5"/>
    <dgm:cxn modelId="{0390E57F-2499-4887-B157-27AD37BF86B4}" srcId="{50EB6BC6-2113-4857-9288-76565243C5AC}" destId="{F4D34373-0215-47EA-BCBF-0075409484E5}" srcOrd="3" destOrd="0" parTransId="{7267F114-540B-4CC6-A5A5-74828C3DB324}" sibTransId="{F27D536E-799E-442E-9ACC-4C868194600D}"/>
    <dgm:cxn modelId="{DFBB3145-AEE1-4F11-A721-1CE382E6BDC7}" type="presOf" srcId="{5CA98338-79E3-481D-8C22-7DC869C7944D}" destId="{657C8F1D-09E5-4DAD-9D20-C9A68D99C16A}" srcOrd="0" destOrd="0" presId="urn:microsoft.com/office/officeart/2005/8/layout/cycle5"/>
    <dgm:cxn modelId="{FB5CA8E0-962B-443D-924D-932C3D322FD4}" type="presOf" srcId="{F4D34373-0215-47EA-BCBF-0075409484E5}" destId="{5A0285F8-D6F0-4792-B885-20A9F68E931D}" srcOrd="0" destOrd="0" presId="urn:microsoft.com/office/officeart/2005/8/layout/cycle5"/>
    <dgm:cxn modelId="{8333F289-CEF7-4473-A735-CCB78CECF1ED}" srcId="{50EB6BC6-2113-4857-9288-76565243C5AC}" destId="{E6182D6B-1D17-4D9B-95E1-134097142962}" srcOrd="1" destOrd="0" parTransId="{50BE814A-3807-4140-8651-CA1642360C22}" sibTransId="{385D8554-F348-40C3-8C0B-F5E3FA91E677}"/>
    <dgm:cxn modelId="{FF1D1E6B-6DE1-407B-9C4D-D41971DE5F03}" type="presOf" srcId="{C7D55D68-8336-46C5-B23C-5F4D368B313B}" destId="{B2343A19-A982-4A08-8F0B-06118D597D9A}" srcOrd="0" destOrd="0" presId="urn:microsoft.com/office/officeart/2005/8/layout/cycle5"/>
    <dgm:cxn modelId="{F6E5CA5F-2708-4FB3-9C05-346F63EAEC32}" type="presOf" srcId="{50EB6BC6-2113-4857-9288-76565243C5AC}" destId="{CAB96437-02CD-42D1-9E3D-4A0561A4B209}" srcOrd="0" destOrd="0" presId="urn:microsoft.com/office/officeart/2005/8/layout/cycle5"/>
    <dgm:cxn modelId="{7118DF1C-E48A-4E05-9620-E46E4DF2DE64}" srcId="{50EB6BC6-2113-4857-9288-76565243C5AC}" destId="{5C72B663-F1E8-47D2-9D79-4EEB69A025F4}" srcOrd="0" destOrd="0" parTransId="{4F841397-B49F-43BD-9664-BF2569CBB0AD}" sibTransId="{C7D55D68-8336-46C5-B23C-5F4D368B313B}"/>
    <dgm:cxn modelId="{F0727E3D-BD43-4614-8117-BCFE34176598}" type="presOf" srcId="{705560C7-B889-4E04-85DE-635D37AA10EC}" destId="{9E1CB529-8F7D-4FBC-A352-A88617624F1B}" srcOrd="0" destOrd="0" presId="urn:microsoft.com/office/officeart/2005/8/layout/cycle5"/>
    <dgm:cxn modelId="{9A3B3486-3EC6-4E69-819D-17C174E6BA92}" type="presOf" srcId="{E6182D6B-1D17-4D9B-95E1-134097142962}" destId="{1B2D7CAC-903C-499D-8DD8-21C1E592DABF}" srcOrd="0" destOrd="0" presId="urn:microsoft.com/office/officeart/2005/8/layout/cycle5"/>
    <dgm:cxn modelId="{CAE5D5CD-B798-42D4-B89F-C48917CF567D}" type="presOf" srcId="{F27D536E-799E-442E-9ACC-4C868194600D}" destId="{BA7FB90B-2013-43DF-9DCE-D8CE1A37ED54}" srcOrd="0" destOrd="0" presId="urn:microsoft.com/office/officeart/2005/8/layout/cycle5"/>
    <dgm:cxn modelId="{DEFD792B-C310-4018-B48E-430B5348DF08}" type="presOf" srcId="{D8E6E21D-1996-42A6-9A57-001C4373BBB4}" destId="{042B4FE8-0ED3-4161-A40F-C2FEC33E402C}" srcOrd="0" destOrd="0" presId="urn:microsoft.com/office/officeart/2005/8/layout/cycle5"/>
    <dgm:cxn modelId="{42ACB4E8-9CD1-4209-A76E-A0F6A636924F}" srcId="{50EB6BC6-2113-4857-9288-76565243C5AC}" destId="{CB5795A3-0C85-4BC4-9136-522E403AB0AC}" srcOrd="2" destOrd="0" parTransId="{3BAA27B7-274B-4C93-AC33-9869E42CEDB4}" sibTransId="{705560C7-B889-4E04-85DE-635D37AA10EC}"/>
    <dgm:cxn modelId="{D51D9217-230F-419E-AB97-2845BF3B5CFE}" type="presOf" srcId="{5C72B663-F1E8-47D2-9D79-4EEB69A025F4}" destId="{E1C629BD-0493-4F5D-BB09-530B8C888D24}" srcOrd="0" destOrd="0" presId="urn:microsoft.com/office/officeart/2005/8/layout/cycle5"/>
    <dgm:cxn modelId="{BF53AAC3-51EC-4D6E-BE4D-F19E8E3A5F1B}" srcId="{50EB6BC6-2113-4857-9288-76565243C5AC}" destId="{5CA98338-79E3-481D-8C22-7DC869C7944D}" srcOrd="4" destOrd="0" parTransId="{0D8EF3AD-55A4-4469-A04C-0BFB61699B2E}" sibTransId="{D8E6E21D-1996-42A6-9A57-001C4373BBB4}"/>
    <dgm:cxn modelId="{8DA414A7-550F-4997-8F26-F931F94D41EB}" type="presOf" srcId="{CB5795A3-0C85-4BC4-9136-522E403AB0AC}" destId="{5C4C24F6-A170-4E3C-AEE2-AB8573309CE8}" srcOrd="0" destOrd="0" presId="urn:microsoft.com/office/officeart/2005/8/layout/cycle5"/>
    <dgm:cxn modelId="{74B636FD-73B4-411B-A9B9-E53574896A1D}" type="presParOf" srcId="{CAB96437-02CD-42D1-9E3D-4A0561A4B209}" destId="{E1C629BD-0493-4F5D-BB09-530B8C888D24}" srcOrd="0" destOrd="0" presId="urn:microsoft.com/office/officeart/2005/8/layout/cycle5"/>
    <dgm:cxn modelId="{2062B72C-F82C-44E7-B8F9-AA16479352C8}" type="presParOf" srcId="{CAB96437-02CD-42D1-9E3D-4A0561A4B209}" destId="{944FBD3F-D088-43EA-B2CF-F0288060438B}" srcOrd="1" destOrd="0" presId="urn:microsoft.com/office/officeart/2005/8/layout/cycle5"/>
    <dgm:cxn modelId="{3571B073-E848-42C7-B05C-ED4B2FFCED67}" type="presParOf" srcId="{CAB96437-02CD-42D1-9E3D-4A0561A4B209}" destId="{B2343A19-A982-4A08-8F0B-06118D597D9A}" srcOrd="2" destOrd="0" presId="urn:microsoft.com/office/officeart/2005/8/layout/cycle5"/>
    <dgm:cxn modelId="{D7CF184E-F276-4502-8D83-169EC55E3825}" type="presParOf" srcId="{CAB96437-02CD-42D1-9E3D-4A0561A4B209}" destId="{1B2D7CAC-903C-499D-8DD8-21C1E592DABF}" srcOrd="3" destOrd="0" presId="urn:microsoft.com/office/officeart/2005/8/layout/cycle5"/>
    <dgm:cxn modelId="{DE432975-44AC-466E-AA31-903462137AE6}" type="presParOf" srcId="{CAB96437-02CD-42D1-9E3D-4A0561A4B209}" destId="{9F34BE76-C779-41FD-8A7E-570CBF6C1E9E}" srcOrd="4" destOrd="0" presId="urn:microsoft.com/office/officeart/2005/8/layout/cycle5"/>
    <dgm:cxn modelId="{6A39A1DC-FFF6-44AF-AF22-DC9A0DF14D09}" type="presParOf" srcId="{CAB96437-02CD-42D1-9E3D-4A0561A4B209}" destId="{C2FA41A9-4DDE-483C-8803-F89A3EE34C96}" srcOrd="5" destOrd="0" presId="urn:microsoft.com/office/officeart/2005/8/layout/cycle5"/>
    <dgm:cxn modelId="{687EF26D-3C43-41DC-AF63-20E759E53FBB}" type="presParOf" srcId="{CAB96437-02CD-42D1-9E3D-4A0561A4B209}" destId="{5C4C24F6-A170-4E3C-AEE2-AB8573309CE8}" srcOrd="6" destOrd="0" presId="urn:microsoft.com/office/officeart/2005/8/layout/cycle5"/>
    <dgm:cxn modelId="{E8A556EE-1B0F-4D50-A9BD-A1045CD147D4}" type="presParOf" srcId="{CAB96437-02CD-42D1-9E3D-4A0561A4B209}" destId="{A9129B4F-28A7-4AC2-8AD1-C3996B3731A3}" srcOrd="7" destOrd="0" presId="urn:microsoft.com/office/officeart/2005/8/layout/cycle5"/>
    <dgm:cxn modelId="{D9CD1F62-48B1-45CA-9808-5DDE979D8363}" type="presParOf" srcId="{CAB96437-02CD-42D1-9E3D-4A0561A4B209}" destId="{9E1CB529-8F7D-4FBC-A352-A88617624F1B}" srcOrd="8" destOrd="0" presId="urn:microsoft.com/office/officeart/2005/8/layout/cycle5"/>
    <dgm:cxn modelId="{3BB9C667-7119-4C00-8B29-8BD0F1EFFAB7}" type="presParOf" srcId="{CAB96437-02CD-42D1-9E3D-4A0561A4B209}" destId="{5A0285F8-D6F0-4792-B885-20A9F68E931D}" srcOrd="9" destOrd="0" presId="urn:microsoft.com/office/officeart/2005/8/layout/cycle5"/>
    <dgm:cxn modelId="{42719395-8143-405F-ABDF-406D59059195}" type="presParOf" srcId="{CAB96437-02CD-42D1-9E3D-4A0561A4B209}" destId="{8A19664B-275F-4D08-93BC-648A4B835525}" srcOrd="10" destOrd="0" presId="urn:microsoft.com/office/officeart/2005/8/layout/cycle5"/>
    <dgm:cxn modelId="{AB7A0E5A-83B2-4488-A963-1013E938C10D}" type="presParOf" srcId="{CAB96437-02CD-42D1-9E3D-4A0561A4B209}" destId="{BA7FB90B-2013-43DF-9DCE-D8CE1A37ED54}" srcOrd="11" destOrd="0" presId="urn:microsoft.com/office/officeart/2005/8/layout/cycle5"/>
    <dgm:cxn modelId="{94877E7D-9D3A-4954-9216-0FD71AB90E41}" type="presParOf" srcId="{CAB96437-02CD-42D1-9E3D-4A0561A4B209}" destId="{657C8F1D-09E5-4DAD-9D20-C9A68D99C16A}" srcOrd="12" destOrd="0" presId="urn:microsoft.com/office/officeart/2005/8/layout/cycle5"/>
    <dgm:cxn modelId="{CC4BF8DE-64B3-4781-B1D0-A56B6D26F527}" type="presParOf" srcId="{CAB96437-02CD-42D1-9E3D-4A0561A4B209}" destId="{A426C89B-92AF-4A80-9D98-692F373E333E}" srcOrd="13" destOrd="0" presId="urn:microsoft.com/office/officeart/2005/8/layout/cycle5"/>
    <dgm:cxn modelId="{30EF0D6B-0E64-479A-A2F5-B218C02F447D}" type="presParOf" srcId="{CAB96437-02CD-42D1-9E3D-4A0561A4B209}" destId="{042B4FE8-0ED3-4161-A40F-C2FEC33E402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580263-3CAD-453F-AF5E-B8CB73B467D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48685B2-9FCD-4D61-8941-92F2BC4FDDA2}">
      <dgm:prSet/>
      <dgm:spPr/>
      <dgm:t>
        <a:bodyPr/>
        <a:lstStyle/>
        <a:p>
          <a:r>
            <a:rPr lang="en-US" b="0" i="0" dirty="0" err="1"/>
            <a:t>Pentru</a:t>
          </a:r>
          <a:r>
            <a:rPr lang="en-US" b="0" i="0" dirty="0"/>
            <a:t> a reduce </a:t>
          </a:r>
          <a:r>
            <a:rPr lang="en-US" b="0" i="0" dirty="0" err="1"/>
            <a:t>riscul</a:t>
          </a:r>
          <a:r>
            <a:rPr lang="en-US" b="0" i="0" dirty="0"/>
            <a:t> de </a:t>
          </a:r>
          <a:r>
            <a:rPr lang="en-US" b="0" i="0" dirty="0" err="1"/>
            <a:t>apariție</a:t>
          </a:r>
          <a:r>
            <a:rPr lang="en-US" b="0" i="0" dirty="0"/>
            <a:t> a complicațiilor </a:t>
          </a:r>
          <a:r>
            <a:rPr lang="en-US" b="0" i="0" dirty="0" err="1"/>
            <a:t>Diabetului</a:t>
          </a:r>
          <a:r>
            <a:rPr lang="en-US" b="0" i="0" dirty="0"/>
            <a:t> </a:t>
          </a:r>
          <a:r>
            <a:rPr lang="en-US" b="0" i="0" dirty="0" err="1"/>
            <a:t>zaharat</a:t>
          </a:r>
          <a:r>
            <a:rPr lang="en-US" b="0" i="0" dirty="0"/>
            <a:t> </a:t>
          </a:r>
          <a:r>
            <a:rPr lang="en-US" b="0" i="0" dirty="0" err="1"/>
            <a:t>și</a:t>
          </a:r>
          <a:r>
            <a:rPr lang="en-US" b="0" i="0" dirty="0"/>
            <a:t> a </a:t>
          </a:r>
          <a:r>
            <a:rPr lang="en-US" b="0" i="0" dirty="0" err="1"/>
            <a:t>stopa</a:t>
          </a:r>
          <a:r>
            <a:rPr lang="en-US" b="0" i="0" dirty="0"/>
            <a:t> </a:t>
          </a:r>
          <a:r>
            <a:rPr lang="en-US" b="0" i="0" dirty="0" err="1"/>
            <a:t>evoluția</a:t>
          </a:r>
          <a:r>
            <a:rPr lang="en-US" b="0" i="0" dirty="0"/>
            <a:t> </a:t>
          </a:r>
          <a:r>
            <a:rPr lang="en-US" b="0" i="0" dirty="0" err="1"/>
            <a:t>celor</a:t>
          </a:r>
          <a:r>
            <a:rPr lang="en-US" b="0" i="0" dirty="0"/>
            <a:t> </a:t>
          </a:r>
          <a:r>
            <a:rPr lang="en-US" b="0" i="0" dirty="0" err="1"/>
            <a:t>deja</a:t>
          </a:r>
          <a:r>
            <a:rPr lang="en-US" b="0" i="0" dirty="0"/>
            <a:t> </a:t>
          </a:r>
          <a:r>
            <a:rPr lang="en-US" b="0" i="0" dirty="0" err="1"/>
            <a:t>existente</a:t>
          </a:r>
          <a:r>
            <a:rPr lang="en-US" b="0" i="0" dirty="0"/>
            <a:t>, pot fi </a:t>
          </a:r>
          <a:r>
            <a:rPr lang="en-US" b="0" i="0" dirty="0" err="1"/>
            <a:t>luate</a:t>
          </a:r>
          <a:r>
            <a:rPr lang="en-US" b="0" i="0" dirty="0"/>
            <a:t> </a:t>
          </a:r>
          <a:r>
            <a:rPr lang="en-US" b="0" i="0" dirty="0" err="1"/>
            <a:t>anumite</a:t>
          </a:r>
          <a:r>
            <a:rPr lang="en-US" b="0" i="0" dirty="0"/>
            <a:t> </a:t>
          </a:r>
          <a:r>
            <a:rPr lang="en-US" b="0" i="0" dirty="0" err="1"/>
            <a:t>măsuri</a:t>
          </a:r>
          <a:r>
            <a:rPr lang="en-US" b="0" i="0" dirty="0"/>
            <a:t>. </a:t>
          </a:r>
          <a:r>
            <a:rPr lang="en-US" b="0" i="0" dirty="0" err="1"/>
            <a:t>Pe</a:t>
          </a:r>
          <a:r>
            <a:rPr lang="en-US" b="0" i="0" dirty="0"/>
            <a:t> </a:t>
          </a:r>
          <a:r>
            <a:rPr lang="en-US" b="0" i="0" dirty="0" err="1"/>
            <a:t>primul</a:t>
          </a:r>
          <a:r>
            <a:rPr lang="en-US" b="0" i="0" dirty="0"/>
            <a:t> </a:t>
          </a:r>
          <a:r>
            <a:rPr lang="en-US" b="0" i="0" dirty="0" err="1"/>
            <a:t>loc</a:t>
          </a:r>
          <a:r>
            <a:rPr lang="en-US" b="0" i="0" dirty="0"/>
            <a:t> se </a:t>
          </a:r>
          <a:r>
            <a:rPr lang="en-US" b="0" i="0" dirty="0" err="1"/>
            <a:t>situează</a:t>
          </a:r>
          <a:r>
            <a:rPr lang="en-US" b="0" i="0" dirty="0"/>
            <a:t> </a:t>
          </a:r>
          <a:r>
            <a:rPr lang="en-US" b="0" i="0" dirty="0" err="1"/>
            <a:t>renunțarea</a:t>
          </a:r>
          <a:r>
            <a:rPr lang="en-US" b="0" i="0" dirty="0"/>
            <a:t> la </a:t>
          </a:r>
          <a:r>
            <a:rPr lang="en-US" b="0" i="0" dirty="0" err="1"/>
            <a:t>consumul</a:t>
          </a:r>
          <a:r>
            <a:rPr lang="en-US" b="0" i="0" dirty="0"/>
            <a:t> de </a:t>
          </a:r>
          <a:r>
            <a:rPr lang="en-US" b="0" i="0" dirty="0" err="1"/>
            <a:t>alcool</a:t>
          </a:r>
          <a:r>
            <a:rPr lang="en-US" b="0" i="0" dirty="0"/>
            <a:t> </a:t>
          </a:r>
          <a:r>
            <a:rPr lang="en-US" b="0" i="0" dirty="0" err="1"/>
            <a:t>și</a:t>
          </a:r>
          <a:r>
            <a:rPr lang="en-US" b="0" i="0" dirty="0"/>
            <a:t> la </a:t>
          </a:r>
          <a:r>
            <a:rPr lang="en-US" b="0" i="0" dirty="0" err="1"/>
            <a:t>fumat</a:t>
          </a:r>
          <a:r>
            <a:rPr lang="en-US" b="0" i="0" dirty="0"/>
            <a:t>. </a:t>
          </a:r>
          <a:r>
            <a:rPr lang="en-US" b="0" i="0" dirty="0" err="1"/>
            <a:t>Fumatul</a:t>
          </a:r>
          <a:r>
            <a:rPr lang="en-US" b="0" i="0" dirty="0"/>
            <a:t> </a:t>
          </a:r>
          <a:r>
            <a:rPr lang="en-US" b="0" i="0" dirty="0" err="1"/>
            <a:t>afectează</a:t>
          </a:r>
          <a:r>
            <a:rPr lang="en-US" b="0" i="0" dirty="0"/>
            <a:t> </a:t>
          </a:r>
          <a:r>
            <a:rPr lang="en-US" b="0" i="0" dirty="0" err="1"/>
            <a:t>suplimentar</a:t>
          </a:r>
          <a:r>
            <a:rPr lang="en-US" b="0" i="0" dirty="0"/>
            <a:t> </a:t>
          </a:r>
          <a:r>
            <a:rPr lang="en-US" b="0" i="0" dirty="0" err="1"/>
            <a:t>vasele</a:t>
          </a:r>
          <a:r>
            <a:rPr lang="en-US" b="0" i="0" dirty="0"/>
            <a:t> de </a:t>
          </a:r>
          <a:r>
            <a:rPr lang="en-US" b="0" i="0" dirty="0" err="1"/>
            <a:t>sânge</a:t>
          </a:r>
          <a:r>
            <a:rPr lang="en-US" b="0" i="0" dirty="0"/>
            <a:t> </a:t>
          </a:r>
          <a:r>
            <a:rPr lang="en-US" b="0" i="0" dirty="0" err="1"/>
            <a:t>deja</a:t>
          </a:r>
          <a:r>
            <a:rPr lang="en-US" b="0" i="0" dirty="0"/>
            <a:t> </a:t>
          </a:r>
          <a:r>
            <a:rPr lang="en-US" b="0" i="0" dirty="0" err="1"/>
            <a:t>afectate</a:t>
          </a:r>
          <a:r>
            <a:rPr lang="en-US" b="0" i="0" dirty="0"/>
            <a:t> de </a:t>
          </a:r>
          <a:r>
            <a:rPr lang="en-US" b="0" i="0" dirty="0" err="1"/>
            <a:t>nivelul</a:t>
          </a:r>
          <a:r>
            <a:rPr lang="en-US" b="0" i="0" dirty="0"/>
            <a:t> </a:t>
          </a:r>
          <a:r>
            <a:rPr lang="en-US" b="0" i="0" dirty="0" err="1"/>
            <a:t>ridicat</a:t>
          </a:r>
          <a:r>
            <a:rPr lang="en-US" b="0" i="0" dirty="0"/>
            <a:t> al </a:t>
          </a:r>
          <a:r>
            <a:rPr lang="en-US" b="0" i="0" dirty="0" err="1"/>
            <a:t>glicemiei</a:t>
          </a:r>
          <a:r>
            <a:rPr lang="en-US" b="0" i="0" dirty="0"/>
            <a:t>. </a:t>
          </a:r>
          <a:r>
            <a:rPr lang="en-US" b="0" i="0" dirty="0" err="1"/>
            <a:t>Alcoolul</a:t>
          </a:r>
          <a:r>
            <a:rPr lang="en-US" b="0" i="0" dirty="0"/>
            <a:t> </a:t>
          </a:r>
          <a:r>
            <a:rPr lang="en-US" b="0" i="0" dirty="0" err="1"/>
            <a:t>fiind</a:t>
          </a:r>
          <a:r>
            <a:rPr lang="en-US" b="0" i="0" dirty="0"/>
            <a:t> o </a:t>
          </a:r>
          <a:r>
            <a:rPr lang="en-US" b="0" i="0" dirty="0" err="1"/>
            <a:t>neurotoxină</a:t>
          </a:r>
          <a:r>
            <a:rPr lang="en-US" b="0" i="0" dirty="0"/>
            <a:t> </a:t>
          </a:r>
          <a:r>
            <a:rPr lang="en-US" b="0" i="0" dirty="0" err="1"/>
            <a:t>va</a:t>
          </a:r>
          <a:r>
            <a:rPr lang="en-US" b="0" i="0" dirty="0"/>
            <a:t> </a:t>
          </a:r>
          <a:r>
            <a:rPr lang="en-US" b="0" i="0" dirty="0" err="1"/>
            <a:t>trebui</a:t>
          </a:r>
          <a:r>
            <a:rPr lang="en-US" b="0" i="0" dirty="0"/>
            <a:t> </a:t>
          </a:r>
          <a:r>
            <a:rPr lang="en-US" b="0" i="0" dirty="0" err="1"/>
            <a:t>evitată</a:t>
          </a:r>
          <a:r>
            <a:rPr lang="en-US" b="0" i="0" dirty="0"/>
            <a:t> </a:t>
          </a:r>
          <a:r>
            <a:rPr lang="en-US" b="0" i="0" dirty="0" err="1"/>
            <a:t>în</a:t>
          </a:r>
          <a:r>
            <a:rPr lang="en-US" b="0" i="0" dirty="0"/>
            <a:t> mod special de </a:t>
          </a:r>
          <a:r>
            <a:rPr lang="en-US" b="0" i="0" dirty="0" err="1"/>
            <a:t>către</a:t>
          </a:r>
          <a:r>
            <a:rPr lang="en-US" b="0" i="0" dirty="0"/>
            <a:t> </a:t>
          </a:r>
          <a:r>
            <a:rPr lang="en-US" b="0" i="0" dirty="0" err="1"/>
            <a:t>pacienții</a:t>
          </a:r>
          <a:r>
            <a:rPr lang="en-US" b="0" i="0" dirty="0"/>
            <a:t> </a:t>
          </a:r>
          <a:r>
            <a:rPr lang="en-US" b="0" i="0" dirty="0" err="1"/>
            <a:t>diagnosticați</a:t>
          </a:r>
          <a:r>
            <a:rPr lang="en-US" b="0" i="0" dirty="0"/>
            <a:t> cu </a:t>
          </a:r>
          <a:r>
            <a:rPr lang="en-US" b="0" i="0" dirty="0" err="1"/>
            <a:t>Neuropatie</a:t>
          </a:r>
          <a:r>
            <a:rPr lang="en-US" b="0" i="0" dirty="0"/>
            <a:t> </a:t>
          </a:r>
          <a:r>
            <a:rPr lang="en-US" b="0" i="0" dirty="0" err="1"/>
            <a:t>Diabetică</a:t>
          </a:r>
          <a:r>
            <a:rPr lang="en-US" b="0" i="0" dirty="0"/>
            <a:t>. </a:t>
          </a:r>
          <a:r>
            <a:rPr lang="en-US" b="0" i="0" dirty="0" err="1"/>
            <a:t>În</a:t>
          </a:r>
          <a:r>
            <a:rPr lang="en-US" b="0" i="0" dirty="0"/>
            <a:t> </a:t>
          </a:r>
          <a:r>
            <a:rPr lang="en-US" b="0" i="0" dirty="0" err="1"/>
            <a:t>cazul</a:t>
          </a:r>
          <a:r>
            <a:rPr lang="en-US" b="0" i="0" dirty="0"/>
            <a:t> </a:t>
          </a:r>
          <a:r>
            <a:rPr lang="en-US" b="0" i="0" dirty="0" err="1"/>
            <a:t>consumului</a:t>
          </a:r>
          <a:r>
            <a:rPr lang="en-US" b="0" i="0" dirty="0"/>
            <a:t> de </a:t>
          </a:r>
          <a:r>
            <a:rPr lang="en-US" b="0" i="0" dirty="0" err="1"/>
            <a:t>alcool</a:t>
          </a:r>
          <a:r>
            <a:rPr lang="en-US" b="0" i="0" dirty="0"/>
            <a:t>, </a:t>
          </a:r>
          <a:r>
            <a:rPr lang="en-US" b="0" i="0" dirty="0" err="1"/>
            <a:t>ficatul</a:t>
          </a:r>
          <a:r>
            <a:rPr lang="en-US" b="0" i="0" dirty="0"/>
            <a:t> care </a:t>
          </a:r>
          <a:r>
            <a:rPr lang="en-US" b="0" i="0" dirty="0" err="1"/>
            <a:t>metabolizează</a:t>
          </a:r>
          <a:r>
            <a:rPr lang="en-US" b="0" i="0" dirty="0"/>
            <a:t> </a:t>
          </a:r>
          <a:r>
            <a:rPr lang="en-US" b="0" i="0" dirty="0" err="1"/>
            <a:t>alcoolul</a:t>
          </a:r>
          <a:r>
            <a:rPr lang="en-US" b="0" i="0" dirty="0"/>
            <a:t> </a:t>
          </a:r>
          <a:r>
            <a:rPr lang="en-US" b="0" i="0" dirty="0" err="1"/>
            <a:t>consumat</a:t>
          </a:r>
          <a:r>
            <a:rPr lang="en-US" b="0" i="0" dirty="0"/>
            <a:t>, nu </a:t>
          </a:r>
          <a:r>
            <a:rPr lang="en-US" b="0" i="0" dirty="0" err="1"/>
            <a:t>poate</a:t>
          </a:r>
          <a:r>
            <a:rPr lang="en-US" b="0" i="0" dirty="0"/>
            <a:t> </a:t>
          </a:r>
          <a:r>
            <a:rPr lang="en-US" b="0" i="0" dirty="0" err="1"/>
            <a:t>să-și</a:t>
          </a:r>
          <a:r>
            <a:rPr lang="en-US" b="0" i="0" dirty="0"/>
            <a:t> </a:t>
          </a:r>
          <a:r>
            <a:rPr lang="en-US" b="0" i="0" dirty="0" err="1"/>
            <a:t>îndeplinească</a:t>
          </a:r>
          <a:r>
            <a:rPr lang="en-US" b="0" i="0" dirty="0"/>
            <a:t> </a:t>
          </a:r>
          <a:r>
            <a:rPr lang="en-US" b="0" i="0" dirty="0" err="1"/>
            <a:t>concomitent</a:t>
          </a:r>
          <a:r>
            <a:rPr lang="en-US" b="0" i="0" dirty="0"/>
            <a:t> </a:t>
          </a:r>
          <a:r>
            <a:rPr lang="en-US" b="0" i="0" dirty="0" err="1"/>
            <a:t>și</a:t>
          </a:r>
          <a:r>
            <a:rPr lang="en-US" b="0" i="0" dirty="0"/>
            <a:t> la </a:t>
          </a:r>
          <a:r>
            <a:rPr lang="en-US" b="0" i="0" dirty="0" err="1"/>
            <a:t>fel</a:t>
          </a:r>
          <a:r>
            <a:rPr lang="en-US" b="0" i="0" dirty="0"/>
            <a:t> de bine </a:t>
          </a:r>
          <a:r>
            <a:rPr lang="en-US" b="0" i="0" dirty="0" err="1"/>
            <a:t>rolul</a:t>
          </a:r>
          <a:r>
            <a:rPr lang="en-US" b="0" i="0" dirty="0"/>
            <a:t> de </a:t>
          </a:r>
          <a:r>
            <a:rPr lang="en-US" b="0" i="0" dirty="0" err="1"/>
            <a:t>reglare</a:t>
          </a:r>
          <a:r>
            <a:rPr lang="en-US" b="0" i="0" dirty="0"/>
            <a:t> a </a:t>
          </a:r>
          <a:r>
            <a:rPr lang="en-US" b="0" i="0" dirty="0" err="1"/>
            <a:t>nivelului</a:t>
          </a:r>
          <a:r>
            <a:rPr lang="en-US" b="0" i="0" dirty="0"/>
            <a:t> </a:t>
          </a:r>
          <a:r>
            <a:rPr lang="en-US" b="0" i="0" dirty="0" err="1"/>
            <a:t>glucozei</a:t>
          </a:r>
          <a:r>
            <a:rPr lang="en-US" b="0" i="0" dirty="0"/>
            <a:t> din </a:t>
          </a:r>
          <a:r>
            <a:rPr lang="en-US" b="0" i="0" dirty="0" err="1"/>
            <a:t>sânge</a:t>
          </a:r>
          <a:r>
            <a:rPr lang="en-US" b="0" i="0" dirty="0"/>
            <a:t>. </a:t>
          </a:r>
          <a:r>
            <a:rPr lang="en-US" b="0" i="0" dirty="0" err="1"/>
            <a:t>Acest</a:t>
          </a:r>
          <a:r>
            <a:rPr lang="en-US" b="0" i="0" dirty="0"/>
            <a:t> </a:t>
          </a:r>
          <a:r>
            <a:rPr lang="en-US" b="0" i="0" dirty="0" err="1"/>
            <a:t>lucru</a:t>
          </a:r>
          <a:r>
            <a:rPr lang="en-US" b="0" i="0" dirty="0"/>
            <a:t> conduce la </a:t>
          </a:r>
          <a:r>
            <a:rPr lang="en-US" b="0" i="0" dirty="0" err="1"/>
            <a:t>hipoglicemie</a:t>
          </a:r>
          <a:r>
            <a:rPr lang="en-US" b="0" i="0" dirty="0"/>
            <a:t>. </a:t>
          </a:r>
          <a:endParaRPr lang="en-US" dirty="0"/>
        </a:p>
      </dgm:t>
    </dgm:pt>
    <dgm:pt modelId="{C7A5F803-A41E-4CA5-A8A3-A89B13BCA15F}" type="parTrans" cxnId="{C1024732-6F9C-48B7-ABD6-6C4B8FD10D16}">
      <dgm:prSet/>
      <dgm:spPr/>
      <dgm:t>
        <a:bodyPr/>
        <a:lstStyle/>
        <a:p>
          <a:endParaRPr lang="en-US"/>
        </a:p>
      </dgm:t>
    </dgm:pt>
    <dgm:pt modelId="{33DD9313-6094-48BC-9564-51181280534F}" type="sibTrans" cxnId="{C1024732-6F9C-48B7-ABD6-6C4B8FD10D16}">
      <dgm:prSet/>
      <dgm:spPr/>
      <dgm:t>
        <a:bodyPr/>
        <a:lstStyle/>
        <a:p>
          <a:endParaRPr lang="en-US"/>
        </a:p>
      </dgm:t>
    </dgm:pt>
    <dgm:pt modelId="{B02D6A64-2B6E-40FF-8FE7-653741F498ED}">
      <dgm:prSet/>
      <dgm:spPr/>
      <dgm:t>
        <a:bodyPr/>
        <a:lstStyle/>
        <a:p>
          <a:r>
            <a:rPr lang="en-US" b="0" i="0" dirty="0"/>
            <a:t>O </a:t>
          </a:r>
          <a:r>
            <a:rPr lang="en-US" b="0" i="0" dirty="0" err="1"/>
            <a:t>dietă</a:t>
          </a:r>
          <a:r>
            <a:rPr lang="en-US" b="0" i="0" dirty="0"/>
            <a:t> </a:t>
          </a:r>
          <a:r>
            <a:rPr lang="en-US" b="0" i="0" dirty="0" err="1"/>
            <a:t>sănătoasă</a:t>
          </a:r>
          <a:r>
            <a:rPr lang="en-US" b="0" i="0" dirty="0"/>
            <a:t> </a:t>
          </a:r>
          <a:r>
            <a:rPr lang="en-US" b="0" i="0" dirty="0" err="1"/>
            <a:t>și</a:t>
          </a:r>
          <a:r>
            <a:rPr lang="en-US" b="0" i="0" dirty="0"/>
            <a:t> </a:t>
          </a:r>
          <a:r>
            <a:rPr lang="en-US" b="0" i="0" dirty="0" err="1"/>
            <a:t>echilibrată</a:t>
          </a:r>
          <a:r>
            <a:rPr lang="en-US" b="0" i="0" dirty="0"/>
            <a:t> </a:t>
          </a:r>
          <a:r>
            <a:rPr lang="en-US" b="0" i="0" dirty="0" err="1"/>
            <a:t>însoțită</a:t>
          </a:r>
          <a:r>
            <a:rPr lang="en-US" b="0" i="0" dirty="0"/>
            <a:t> de </a:t>
          </a:r>
          <a:r>
            <a:rPr lang="en-US" b="0" i="0" dirty="0" err="1"/>
            <a:t>suficiente</a:t>
          </a:r>
          <a:r>
            <a:rPr lang="en-US" b="0" i="0" dirty="0"/>
            <a:t> </a:t>
          </a:r>
          <a:r>
            <a:rPr lang="en-US" b="0" i="0" dirty="0" err="1"/>
            <a:t>exerciții</a:t>
          </a:r>
          <a:r>
            <a:rPr lang="en-US" b="0" i="0" dirty="0"/>
            <a:t> </a:t>
          </a:r>
          <a:r>
            <a:rPr lang="en-US" b="0" i="0" dirty="0" err="1"/>
            <a:t>fizice</a:t>
          </a:r>
          <a:r>
            <a:rPr lang="en-US" b="0" i="0" dirty="0"/>
            <a:t>, </a:t>
          </a:r>
          <a:r>
            <a:rPr lang="en-US" b="0" i="0" dirty="0" err="1"/>
            <a:t>precum</a:t>
          </a:r>
          <a:r>
            <a:rPr lang="en-US" b="0" i="0" dirty="0"/>
            <a:t> </a:t>
          </a:r>
          <a:r>
            <a:rPr lang="en-US" b="0" i="0" dirty="0" err="1"/>
            <a:t>și</a:t>
          </a:r>
          <a:r>
            <a:rPr lang="en-US" b="0" i="0" dirty="0"/>
            <a:t> </a:t>
          </a:r>
          <a:r>
            <a:rPr lang="en-US" b="0" i="0" dirty="0" err="1"/>
            <a:t>evitarea</a:t>
          </a:r>
          <a:r>
            <a:rPr lang="en-US" b="0" i="0" dirty="0"/>
            <a:t> </a:t>
          </a:r>
          <a:r>
            <a:rPr lang="en-US" b="0" i="0" dirty="0" err="1"/>
            <a:t>creșterii</a:t>
          </a:r>
          <a:r>
            <a:rPr lang="en-US" b="0" i="0" dirty="0"/>
            <a:t> </a:t>
          </a:r>
          <a:r>
            <a:rPr lang="en-US" b="0" i="0" dirty="0" err="1"/>
            <a:t>în</a:t>
          </a:r>
          <a:r>
            <a:rPr lang="en-US" b="0" i="0" dirty="0"/>
            <a:t> </a:t>
          </a:r>
          <a:r>
            <a:rPr lang="en-US" b="0" i="0" dirty="0" err="1"/>
            <a:t>greutate</a:t>
          </a:r>
          <a:r>
            <a:rPr lang="en-US" b="0" i="0" dirty="0"/>
            <a:t>, </a:t>
          </a:r>
          <a:r>
            <a:rPr lang="en-US" b="0" i="0" dirty="0" err="1"/>
            <a:t>vă</a:t>
          </a:r>
          <a:r>
            <a:rPr lang="en-US" b="0" i="0" dirty="0"/>
            <a:t> </a:t>
          </a:r>
          <a:r>
            <a:rPr lang="en-US" b="0" i="0" dirty="0" err="1"/>
            <a:t>va</a:t>
          </a:r>
          <a:r>
            <a:rPr lang="en-US" b="0" i="0" dirty="0"/>
            <a:t> </a:t>
          </a:r>
          <a:r>
            <a:rPr lang="en-US" b="0" i="0" dirty="0" err="1"/>
            <a:t>ajuta</a:t>
          </a:r>
          <a:r>
            <a:rPr lang="en-US" b="0" i="0" dirty="0"/>
            <a:t> </a:t>
          </a:r>
          <a:r>
            <a:rPr lang="en-US" b="0" i="0" dirty="0" err="1"/>
            <a:t>să</a:t>
          </a:r>
          <a:r>
            <a:rPr lang="en-US" b="0" i="0" dirty="0"/>
            <a:t> </a:t>
          </a:r>
          <a:r>
            <a:rPr lang="en-US" b="0" i="0" dirty="0" err="1"/>
            <a:t>rămâneți</a:t>
          </a:r>
          <a:r>
            <a:rPr lang="en-US" b="0" i="0" dirty="0"/>
            <a:t> </a:t>
          </a:r>
          <a:r>
            <a:rPr lang="en-US" b="0" i="0" dirty="0" err="1"/>
            <a:t>fără</a:t>
          </a:r>
          <a:r>
            <a:rPr lang="en-US" b="0" i="0" dirty="0"/>
            <a:t> </a:t>
          </a:r>
          <a:r>
            <a:rPr lang="en-US" b="0" i="0" dirty="0" err="1"/>
            <a:t>simptome</a:t>
          </a:r>
          <a:r>
            <a:rPr lang="en-US" b="0" i="0" dirty="0"/>
            <a:t> </a:t>
          </a:r>
          <a:r>
            <a:rPr lang="en-US" b="0" i="0" dirty="0" err="1"/>
            <a:t>pentru</a:t>
          </a:r>
          <a:r>
            <a:rPr lang="en-US" b="0" i="0" dirty="0"/>
            <a:t> </a:t>
          </a:r>
          <a:r>
            <a:rPr lang="en-US" b="0" i="0" dirty="0" err="1"/>
            <a:t>mai</a:t>
          </a:r>
          <a:r>
            <a:rPr lang="en-US" b="0" i="0" dirty="0"/>
            <a:t> </a:t>
          </a:r>
          <a:r>
            <a:rPr lang="en-US" b="0" i="0" dirty="0" err="1"/>
            <a:t>mult</a:t>
          </a:r>
          <a:r>
            <a:rPr lang="en-US" b="0" i="0" dirty="0"/>
            <a:t> </a:t>
          </a:r>
          <a:r>
            <a:rPr lang="en-US" b="0" i="0" dirty="0" err="1"/>
            <a:t>timp</a:t>
          </a:r>
          <a:r>
            <a:rPr lang="en-US" b="0" i="0" dirty="0"/>
            <a:t>, </a:t>
          </a:r>
          <a:r>
            <a:rPr lang="en-US" b="0" i="0" dirty="0" err="1"/>
            <a:t>în</a:t>
          </a:r>
          <a:r>
            <a:rPr lang="en-US" b="0" i="0" dirty="0"/>
            <a:t> </a:t>
          </a:r>
          <a:r>
            <a:rPr lang="en-US" b="0" i="0" dirty="0" err="1"/>
            <a:t>ciuda</a:t>
          </a:r>
          <a:r>
            <a:rPr lang="en-US" b="0" i="0" dirty="0"/>
            <a:t> </a:t>
          </a:r>
          <a:r>
            <a:rPr lang="en-US" b="0" i="0" dirty="0" err="1"/>
            <a:t>existenței</a:t>
          </a:r>
          <a:r>
            <a:rPr lang="en-US" b="0" i="0" dirty="0"/>
            <a:t> </a:t>
          </a:r>
          <a:r>
            <a:rPr lang="en-US" b="0" i="0" dirty="0" err="1"/>
            <a:t>Diabetului</a:t>
          </a:r>
          <a:r>
            <a:rPr lang="en-US" b="0" i="0" dirty="0"/>
            <a:t> </a:t>
          </a:r>
          <a:r>
            <a:rPr lang="en-US" b="0" i="0" dirty="0" err="1"/>
            <a:t>zaharat</a:t>
          </a:r>
          <a:r>
            <a:rPr lang="en-US" b="0" i="0" dirty="0"/>
            <a:t>. </a:t>
          </a:r>
          <a:r>
            <a:rPr lang="en-US" b="0" i="0" dirty="0" err="1"/>
            <a:t>Separat</a:t>
          </a:r>
          <a:r>
            <a:rPr lang="en-US" b="0" i="0" dirty="0"/>
            <a:t> de </a:t>
          </a:r>
          <a:r>
            <a:rPr lang="en-US" b="0" i="0" dirty="0" err="1"/>
            <a:t>testarea</a:t>
          </a:r>
          <a:r>
            <a:rPr lang="en-US" b="0" i="0" dirty="0"/>
            <a:t> </a:t>
          </a:r>
          <a:r>
            <a:rPr lang="en-US" b="0" i="0" dirty="0" err="1"/>
            <a:t>glicemiei</a:t>
          </a:r>
          <a:r>
            <a:rPr lang="en-US" b="0" i="0" dirty="0"/>
            <a:t>, </a:t>
          </a:r>
          <a:r>
            <a:rPr lang="en-US" b="0" i="0" dirty="0" err="1"/>
            <a:t>trebuie</a:t>
          </a:r>
          <a:r>
            <a:rPr lang="en-US" b="0" i="0" dirty="0"/>
            <a:t> </a:t>
          </a:r>
          <a:r>
            <a:rPr lang="en-US" b="0" i="0" dirty="0" err="1"/>
            <a:t>monitorizate</a:t>
          </a:r>
          <a:r>
            <a:rPr lang="en-US" b="0" i="0" dirty="0"/>
            <a:t> </a:t>
          </a:r>
          <a:r>
            <a:rPr lang="en-US" b="0" i="0" dirty="0" err="1"/>
            <a:t>atât</a:t>
          </a:r>
          <a:r>
            <a:rPr lang="en-US" b="0" i="0" dirty="0"/>
            <a:t> </a:t>
          </a:r>
          <a:r>
            <a:rPr lang="en-US" b="0" i="0" dirty="0" err="1"/>
            <a:t>tensiunea</a:t>
          </a:r>
          <a:r>
            <a:rPr lang="en-US" b="0" i="0" dirty="0"/>
            <a:t> </a:t>
          </a:r>
          <a:r>
            <a:rPr lang="en-US" b="0" i="0" dirty="0" err="1"/>
            <a:t>arterială</a:t>
          </a:r>
          <a:r>
            <a:rPr lang="en-US" b="0" i="0" dirty="0"/>
            <a:t>, </a:t>
          </a:r>
          <a:r>
            <a:rPr lang="en-US" b="0" i="0" dirty="0" err="1"/>
            <a:t>cât</a:t>
          </a:r>
          <a:r>
            <a:rPr lang="en-US" b="0" i="0" dirty="0"/>
            <a:t> </a:t>
          </a:r>
          <a:r>
            <a:rPr lang="en-US" b="0" i="0" dirty="0" err="1"/>
            <a:t>și</a:t>
          </a:r>
          <a:r>
            <a:rPr lang="en-US" b="0" i="0" dirty="0"/>
            <a:t> </a:t>
          </a:r>
          <a:r>
            <a:rPr lang="en-US" b="0" i="0" dirty="0" err="1"/>
            <a:t>nivelul</a:t>
          </a:r>
          <a:r>
            <a:rPr lang="en-US" b="0" i="0" dirty="0"/>
            <a:t> </a:t>
          </a:r>
          <a:r>
            <a:rPr lang="en-US" b="0" i="0" dirty="0" err="1"/>
            <a:t>lipidelor</a:t>
          </a:r>
          <a:r>
            <a:rPr lang="en-US" b="0" i="0" dirty="0"/>
            <a:t> sanguine cu </a:t>
          </a:r>
          <a:r>
            <a:rPr lang="en-US" b="0" i="0" dirty="0" err="1"/>
            <a:t>scopul</a:t>
          </a:r>
          <a:r>
            <a:rPr lang="en-US" b="0" i="0" dirty="0"/>
            <a:t> de a </a:t>
          </a:r>
          <a:r>
            <a:rPr lang="en-US" b="0" i="0" dirty="0" err="1"/>
            <a:t>proteja</a:t>
          </a:r>
          <a:r>
            <a:rPr lang="en-US" b="0" i="0" dirty="0"/>
            <a:t> </a:t>
          </a:r>
          <a:r>
            <a:rPr lang="en-US" b="0" i="0" dirty="0" err="1"/>
            <a:t>în</a:t>
          </a:r>
          <a:r>
            <a:rPr lang="en-US" b="0" i="0" dirty="0"/>
            <a:t> plus </a:t>
          </a:r>
          <a:r>
            <a:rPr lang="en-US" b="0" i="0" dirty="0" err="1"/>
            <a:t>vasele</a:t>
          </a:r>
          <a:r>
            <a:rPr lang="en-US" b="0" i="0" dirty="0"/>
            <a:t> de </a:t>
          </a:r>
          <a:r>
            <a:rPr lang="en-US" b="0" i="0" dirty="0" err="1"/>
            <a:t>sânge</a:t>
          </a:r>
          <a:r>
            <a:rPr lang="en-US" b="0" i="0" dirty="0"/>
            <a:t>. </a:t>
          </a:r>
          <a:r>
            <a:rPr lang="en-US" b="0" i="0" dirty="0" err="1"/>
            <a:t>Deoarece</a:t>
          </a:r>
          <a:r>
            <a:rPr lang="en-US" b="0" i="0" dirty="0"/>
            <a:t> </a:t>
          </a:r>
          <a:r>
            <a:rPr lang="en-US" b="0" i="0" dirty="0" err="1"/>
            <a:t>administrarea</a:t>
          </a:r>
          <a:r>
            <a:rPr lang="en-US" b="0" i="0" dirty="0"/>
            <a:t>  </a:t>
          </a:r>
          <a:r>
            <a:rPr lang="en-US" b="0" i="0" dirty="0" err="1"/>
            <a:t>metforminului</a:t>
          </a:r>
          <a:r>
            <a:rPr lang="en-US" b="0" i="0" dirty="0"/>
            <a:t> </a:t>
          </a:r>
          <a:r>
            <a:rPr lang="en-US" b="0" i="0" dirty="0" err="1"/>
            <a:t>pentru</a:t>
          </a:r>
          <a:r>
            <a:rPr lang="en-US" b="0" i="0" dirty="0"/>
            <a:t> </a:t>
          </a:r>
          <a:r>
            <a:rPr lang="en-US" b="0" i="0" dirty="0" err="1"/>
            <a:t>tratamentul</a:t>
          </a:r>
          <a:r>
            <a:rPr lang="en-US" b="0" i="0" dirty="0"/>
            <a:t> </a:t>
          </a:r>
          <a:r>
            <a:rPr lang="en-US" b="0" i="0" dirty="0" err="1"/>
            <a:t>Diabetului</a:t>
          </a:r>
          <a:r>
            <a:rPr lang="en-US" b="0" i="0" dirty="0"/>
            <a:t> </a:t>
          </a:r>
          <a:r>
            <a:rPr lang="en-US" b="0" i="0" dirty="0" err="1"/>
            <a:t>zaharat</a:t>
          </a:r>
          <a:r>
            <a:rPr lang="en-US" b="0" i="0" dirty="0"/>
            <a:t> </a:t>
          </a:r>
          <a:r>
            <a:rPr lang="en-US" b="0" i="0" dirty="0" err="1"/>
            <a:t>poate</a:t>
          </a:r>
          <a:r>
            <a:rPr lang="en-US" b="0" i="0" dirty="0"/>
            <a:t> conduce la </a:t>
          </a:r>
          <a:r>
            <a:rPr lang="en-US" b="0" i="0" dirty="0" err="1"/>
            <a:t>scăderea</a:t>
          </a:r>
          <a:r>
            <a:rPr lang="en-US" b="0" i="0" dirty="0"/>
            <a:t> </a:t>
          </a:r>
          <a:r>
            <a:rPr lang="en-US" b="0" i="0" dirty="0" err="1"/>
            <a:t>nivelului</a:t>
          </a:r>
          <a:r>
            <a:rPr lang="en-US" b="0" i="0" dirty="0"/>
            <a:t> </a:t>
          </a:r>
          <a:r>
            <a:rPr lang="en-US" b="0" i="0" dirty="0" err="1"/>
            <a:t>sanguin</a:t>
          </a:r>
          <a:r>
            <a:rPr lang="en-US" b="0" i="0" dirty="0"/>
            <a:t> de </a:t>
          </a:r>
          <a:r>
            <a:rPr lang="en-US" b="0" i="0" dirty="0" err="1"/>
            <a:t>Vitamina</a:t>
          </a:r>
          <a:r>
            <a:rPr lang="en-US" b="0" i="0" dirty="0"/>
            <a:t> B12, </a:t>
          </a:r>
          <a:r>
            <a:rPr lang="en-US" b="0" i="0" dirty="0" err="1"/>
            <a:t>este</a:t>
          </a:r>
          <a:r>
            <a:rPr lang="en-US" b="0" i="0" dirty="0"/>
            <a:t> </a:t>
          </a:r>
          <a:r>
            <a:rPr lang="en-US" b="0" i="0" dirty="0" err="1"/>
            <a:t>recomandată</a:t>
          </a:r>
          <a:r>
            <a:rPr lang="en-US" b="0" i="0" dirty="0"/>
            <a:t> </a:t>
          </a:r>
          <a:r>
            <a:rPr lang="en-US" b="0" i="0" dirty="0" err="1"/>
            <a:t>dozarea</a:t>
          </a:r>
          <a:r>
            <a:rPr lang="en-US" b="0" i="0" dirty="0"/>
            <a:t> </a:t>
          </a:r>
          <a:r>
            <a:rPr lang="en-US" b="0" i="0" dirty="0" err="1"/>
            <a:t>periodică</a:t>
          </a:r>
          <a:r>
            <a:rPr lang="en-US" b="0" i="0" dirty="0"/>
            <a:t> a </a:t>
          </a:r>
          <a:r>
            <a:rPr lang="en-US" b="0" i="0" dirty="0" err="1"/>
            <a:t>acestei</a:t>
          </a:r>
          <a:r>
            <a:rPr lang="en-US" b="0" i="0" dirty="0"/>
            <a:t> </a:t>
          </a:r>
          <a:r>
            <a:rPr lang="en-US" b="0" i="0" dirty="0" err="1"/>
            <a:t>vitamine</a:t>
          </a:r>
          <a:r>
            <a:rPr lang="en-US" b="0" i="0" dirty="0"/>
            <a:t>.</a:t>
          </a:r>
          <a:endParaRPr lang="en-US" dirty="0"/>
        </a:p>
      </dgm:t>
    </dgm:pt>
    <dgm:pt modelId="{085B2CA6-543E-4FF2-8398-F3CB9A0A173F}" type="parTrans" cxnId="{F0F0A425-946B-482E-83AE-26C4C733C99E}">
      <dgm:prSet/>
      <dgm:spPr/>
      <dgm:t>
        <a:bodyPr/>
        <a:lstStyle/>
        <a:p>
          <a:endParaRPr lang="en-US"/>
        </a:p>
      </dgm:t>
    </dgm:pt>
    <dgm:pt modelId="{5406836D-832F-41A0-B309-619118165953}" type="sibTrans" cxnId="{F0F0A425-946B-482E-83AE-26C4C733C99E}">
      <dgm:prSet/>
      <dgm:spPr/>
      <dgm:t>
        <a:bodyPr/>
        <a:lstStyle/>
        <a:p>
          <a:endParaRPr lang="en-US"/>
        </a:p>
      </dgm:t>
    </dgm:pt>
    <dgm:pt modelId="{BDD9A05E-0863-4C89-95BA-3EF86CF827B6}" type="pres">
      <dgm:prSet presAssocID="{D8580263-3CAD-453F-AF5E-B8CB73B467D4}" presName="hierChild1" presStyleCnt="0">
        <dgm:presLayoutVars>
          <dgm:chPref val="1"/>
          <dgm:dir/>
          <dgm:animOne val="branch"/>
          <dgm:animLvl val="lvl"/>
          <dgm:resizeHandles/>
        </dgm:presLayoutVars>
      </dgm:prSet>
      <dgm:spPr/>
      <dgm:t>
        <a:bodyPr/>
        <a:lstStyle/>
        <a:p>
          <a:endParaRPr lang="ro-RO"/>
        </a:p>
      </dgm:t>
    </dgm:pt>
    <dgm:pt modelId="{D9F65A11-E365-43AD-A6CE-57C7DDD0B67F}" type="pres">
      <dgm:prSet presAssocID="{148685B2-9FCD-4D61-8941-92F2BC4FDDA2}" presName="hierRoot1" presStyleCnt="0"/>
      <dgm:spPr/>
    </dgm:pt>
    <dgm:pt modelId="{68BE0D7B-D875-4353-9912-A36B8FD5CD24}" type="pres">
      <dgm:prSet presAssocID="{148685B2-9FCD-4D61-8941-92F2BC4FDDA2}" presName="composite" presStyleCnt="0"/>
      <dgm:spPr/>
    </dgm:pt>
    <dgm:pt modelId="{6C353F5A-6B53-42D6-BF63-45083D725DD3}" type="pres">
      <dgm:prSet presAssocID="{148685B2-9FCD-4D61-8941-92F2BC4FDDA2}" presName="background" presStyleLbl="node0" presStyleIdx="0" presStyleCnt="2"/>
      <dgm:spPr/>
    </dgm:pt>
    <dgm:pt modelId="{7598E81E-B050-468F-99B3-FE233E003E22}" type="pres">
      <dgm:prSet presAssocID="{148685B2-9FCD-4D61-8941-92F2BC4FDDA2}" presName="text" presStyleLbl="fgAcc0" presStyleIdx="0" presStyleCnt="2">
        <dgm:presLayoutVars>
          <dgm:chPref val="3"/>
        </dgm:presLayoutVars>
      </dgm:prSet>
      <dgm:spPr/>
      <dgm:t>
        <a:bodyPr/>
        <a:lstStyle/>
        <a:p>
          <a:endParaRPr lang="ro-RO"/>
        </a:p>
      </dgm:t>
    </dgm:pt>
    <dgm:pt modelId="{BC2DF250-2E3C-4936-AC91-53BE475AA8F8}" type="pres">
      <dgm:prSet presAssocID="{148685B2-9FCD-4D61-8941-92F2BC4FDDA2}" presName="hierChild2" presStyleCnt="0"/>
      <dgm:spPr/>
    </dgm:pt>
    <dgm:pt modelId="{66DF663B-8C99-4F3E-A537-44F8F1864A67}" type="pres">
      <dgm:prSet presAssocID="{B02D6A64-2B6E-40FF-8FE7-653741F498ED}" presName="hierRoot1" presStyleCnt="0"/>
      <dgm:spPr/>
    </dgm:pt>
    <dgm:pt modelId="{E9C9FD12-C511-45E1-B92D-462C22E1FFCB}" type="pres">
      <dgm:prSet presAssocID="{B02D6A64-2B6E-40FF-8FE7-653741F498ED}" presName="composite" presStyleCnt="0"/>
      <dgm:spPr/>
    </dgm:pt>
    <dgm:pt modelId="{34068DBF-01EE-404E-BE0B-8C5B73D08847}" type="pres">
      <dgm:prSet presAssocID="{B02D6A64-2B6E-40FF-8FE7-653741F498ED}" presName="background" presStyleLbl="node0" presStyleIdx="1" presStyleCnt="2"/>
      <dgm:spPr/>
    </dgm:pt>
    <dgm:pt modelId="{B8F4178F-9F2F-4DF8-AD50-1E5F5EDD0F35}" type="pres">
      <dgm:prSet presAssocID="{B02D6A64-2B6E-40FF-8FE7-653741F498ED}" presName="text" presStyleLbl="fgAcc0" presStyleIdx="1" presStyleCnt="2">
        <dgm:presLayoutVars>
          <dgm:chPref val="3"/>
        </dgm:presLayoutVars>
      </dgm:prSet>
      <dgm:spPr/>
      <dgm:t>
        <a:bodyPr/>
        <a:lstStyle/>
        <a:p>
          <a:endParaRPr lang="ro-RO"/>
        </a:p>
      </dgm:t>
    </dgm:pt>
    <dgm:pt modelId="{19414177-C850-4EBB-A16F-39752CEB1A65}" type="pres">
      <dgm:prSet presAssocID="{B02D6A64-2B6E-40FF-8FE7-653741F498ED}" presName="hierChild2" presStyleCnt="0"/>
      <dgm:spPr/>
    </dgm:pt>
  </dgm:ptLst>
  <dgm:cxnLst>
    <dgm:cxn modelId="{CA2976C7-7B0D-42D4-80CB-FD3503EA7305}" type="presOf" srcId="{148685B2-9FCD-4D61-8941-92F2BC4FDDA2}" destId="{7598E81E-B050-468F-99B3-FE233E003E22}" srcOrd="0" destOrd="0" presId="urn:microsoft.com/office/officeart/2005/8/layout/hierarchy1"/>
    <dgm:cxn modelId="{C1024732-6F9C-48B7-ABD6-6C4B8FD10D16}" srcId="{D8580263-3CAD-453F-AF5E-B8CB73B467D4}" destId="{148685B2-9FCD-4D61-8941-92F2BC4FDDA2}" srcOrd="0" destOrd="0" parTransId="{C7A5F803-A41E-4CA5-A8A3-A89B13BCA15F}" sibTransId="{33DD9313-6094-48BC-9564-51181280534F}"/>
    <dgm:cxn modelId="{F0F0A425-946B-482E-83AE-26C4C733C99E}" srcId="{D8580263-3CAD-453F-AF5E-B8CB73B467D4}" destId="{B02D6A64-2B6E-40FF-8FE7-653741F498ED}" srcOrd="1" destOrd="0" parTransId="{085B2CA6-543E-4FF2-8398-F3CB9A0A173F}" sibTransId="{5406836D-832F-41A0-B309-619118165953}"/>
    <dgm:cxn modelId="{1295F0ED-199D-4DB6-8F3E-CC7F79DB162C}" type="presOf" srcId="{B02D6A64-2B6E-40FF-8FE7-653741F498ED}" destId="{B8F4178F-9F2F-4DF8-AD50-1E5F5EDD0F35}" srcOrd="0" destOrd="0" presId="urn:microsoft.com/office/officeart/2005/8/layout/hierarchy1"/>
    <dgm:cxn modelId="{30626203-1DC4-443E-ADA9-D6DC7EE4358B}" type="presOf" srcId="{D8580263-3CAD-453F-AF5E-B8CB73B467D4}" destId="{BDD9A05E-0863-4C89-95BA-3EF86CF827B6}" srcOrd="0" destOrd="0" presId="urn:microsoft.com/office/officeart/2005/8/layout/hierarchy1"/>
    <dgm:cxn modelId="{1A88D928-739F-4834-93A1-D36CAD3EE96B}" type="presParOf" srcId="{BDD9A05E-0863-4C89-95BA-3EF86CF827B6}" destId="{D9F65A11-E365-43AD-A6CE-57C7DDD0B67F}" srcOrd="0" destOrd="0" presId="urn:microsoft.com/office/officeart/2005/8/layout/hierarchy1"/>
    <dgm:cxn modelId="{8B5F413D-B349-47A8-AD0D-9AD0E840222E}" type="presParOf" srcId="{D9F65A11-E365-43AD-A6CE-57C7DDD0B67F}" destId="{68BE0D7B-D875-4353-9912-A36B8FD5CD24}" srcOrd="0" destOrd="0" presId="urn:microsoft.com/office/officeart/2005/8/layout/hierarchy1"/>
    <dgm:cxn modelId="{01AF73DB-884F-49DA-9F3F-1E230411B366}" type="presParOf" srcId="{68BE0D7B-D875-4353-9912-A36B8FD5CD24}" destId="{6C353F5A-6B53-42D6-BF63-45083D725DD3}" srcOrd="0" destOrd="0" presId="urn:microsoft.com/office/officeart/2005/8/layout/hierarchy1"/>
    <dgm:cxn modelId="{C88C2C62-DDBB-48A5-83BE-C5D1F3985AD3}" type="presParOf" srcId="{68BE0D7B-D875-4353-9912-A36B8FD5CD24}" destId="{7598E81E-B050-468F-99B3-FE233E003E22}" srcOrd="1" destOrd="0" presId="urn:microsoft.com/office/officeart/2005/8/layout/hierarchy1"/>
    <dgm:cxn modelId="{887D144F-D22B-4FAC-8066-880DE872206A}" type="presParOf" srcId="{D9F65A11-E365-43AD-A6CE-57C7DDD0B67F}" destId="{BC2DF250-2E3C-4936-AC91-53BE475AA8F8}" srcOrd="1" destOrd="0" presId="urn:microsoft.com/office/officeart/2005/8/layout/hierarchy1"/>
    <dgm:cxn modelId="{5C3A9738-D796-4252-A0DC-1EC0CF194BF8}" type="presParOf" srcId="{BDD9A05E-0863-4C89-95BA-3EF86CF827B6}" destId="{66DF663B-8C99-4F3E-A537-44F8F1864A67}" srcOrd="1" destOrd="0" presId="urn:microsoft.com/office/officeart/2005/8/layout/hierarchy1"/>
    <dgm:cxn modelId="{6F797E02-F3BB-4898-9F82-DD97E8CC0E5C}" type="presParOf" srcId="{66DF663B-8C99-4F3E-A537-44F8F1864A67}" destId="{E9C9FD12-C511-45E1-B92D-462C22E1FFCB}" srcOrd="0" destOrd="0" presId="urn:microsoft.com/office/officeart/2005/8/layout/hierarchy1"/>
    <dgm:cxn modelId="{9DA85258-8615-4EDD-BB66-83A10DDBD554}" type="presParOf" srcId="{E9C9FD12-C511-45E1-B92D-462C22E1FFCB}" destId="{34068DBF-01EE-404E-BE0B-8C5B73D08847}" srcOrd="0" destOrd="0" presId="urn:microsoft.com/office/officeart/2005/8/layout/hierarchy1"/>
    <dgm:cxn modelId="{AF488AEC-043B-4E1A-AA88-88F78BB6C984}" type="presParOf" srcId="{E9C9FD12-C511-45E1-B92D-462C22E1FFCB}" destId="{B8F4178F-9F2F-4DF8-AD50-1E5F5EDD0F35}" srcOrd="1" destOrd="0" presId="urn:microsoft.com/office/officeart/2005/8/layout/hierarchy1"/>
    <dgm:cxn modelId="{DAD74A8F-BA72-4965-A87B-E0E242DD2A0D}" type="presParOf" srcId="{66DF663B-8C99-4F3E-A537-44F8F1864A67}" destId="{19414177-C850-4EBB-A16F-39752CEB1A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DB8A3-0E4B-4EC1-A692-C3BE819261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A990989-EE34-4B91-A386-9A05FB87649D}">
      <dgm:prSet/>
      <dgm:spPr/>
      <dgm:t>
        <a:bodyPr/>
        <a:lstStyle/>
        <a:p>
          <a:r>
            <a:rPr lang="ro-RO" b="1" i="0" dirty="0" smtClean="0"/>
            <a:t>DIABETUL</a:t>
          </a:r>
          <a:r>
            <a:rPr lang="en-US" b="1" i="0" dirty="0" smtClean="0"/>
            <a:t> ZAHARAT DE TIP 1</a:t>
          </a:r>
          <a:endParaRPr lang="ro-RO" b="1" i="0" dirty="0" smtClean="0"/>
        </a:p>
        <a:p>
          <a:r>
            <a:rPr lang="en-US" b="0" i="0" dirty="0" err="1" smtClean="0"/>
            <a:t>pacienții</a:t>
          </a:r>
          <a:r>
            <a:rPr lang="en-US" b="0" i="0" dirty="0" smtClean="0"/>
            <a:t> </a:t>
          </a:r>
          <a:r>
            <a:rPr lang="en-US" b="0" i="0" dirty="0" err="1"/>
            <a:t>sunt</a:t>
          </a:r>
          <a:r>
            <a:rPr lang="en-US" b="0" i="0" dirty="0"/>
            <a:t> </a:t>
          </a:r>
          <a:r>
            <a:rPr lang="en-US" b="0" i="0" dirty="0" err="1"/>
            <a:t>dependenți</a:t>
          </a:r>
          <a:r>
            <a:rPr lang="en-US" b="0" i="0" dirty="0"/>
            <a:t> de </a:t>
          </a:r>
          <a:r>
            <a:rPr lang="en-US" b="0" i="0" dirty="0" err="1"/>
            <a:t>tratamentul</a:t>
          </a:r>
          <a:r>
            <a:rPr lang="en-US" b="0" i="0" dirty="0"/>
            <a:t> cu </a:t>
          </a:r>
          <a:r>
            <a:rPr lang="en-US" b="0" i="0" dirty="0" err="1"/>
            <a:t>insulină</a:t>
          </a:r>
          <a:r>
            <a:rPr lang="en-US" b="0" i="0" dirty="0"/>
            <a:t>, </a:t>
          </a:r>
          <a:r>
            <a:rPr lang="en-US" b="0" i="0" dirty="0" err="1"/>
            <a:t>recomandat</a:t>
          </a:r>
          <a:r>
            <a:rPr lang="en-US" b="0" i="0" dirty="0"/>
            <a:t> de </a:t>
          </a:r>
          <a:r>
            <a:rPr lang="en-US" b="0" i="0" dirty="0" err="1"/>
            <a:t>medicul</a:t>
          </a:r>
          <a:r>
            <a:rPr lang="en-US" b="0" i="0" dirty="0"/>
            <a:t> </a:t>
          </a:r>
          <a:r>
            <a:rPr lang="en-US" b="0" i="0" dirty="0" err="1"/>
            <a:t>diabetolog</a:t>
          </a:r>
          <a:r>
            <a:rPr lang="en-US" b="0" i="0" dirty="0"/>
            <a:t>.</a:t>
          </a:r>
          <a:endParaRPr lang="en-US" dirty="0"/>
        </a:p>
      </dgm:t>
    </dgm:pt>
    <dgm:pt modelId="{E9DFF3C5-3343-4FCE-9FA5-F97F40BCF223}" type="parTrans" cxnId="{8C2F7498-51CE-4C08-BA55-B6F6FDD14BD4}">
      <dgm:prSet/>
      <dgm:spPr/>
      <dgm:t>
        <a:bodyPr/>
        <a:lstStyle/>
        <a:p>
          <a:endParaRPr lang="en-US"/>
        </a:p>
      </dgm:t>
    </dgm:pt>
    <dgm:pt modelId="{6E54499D-0570-4EC3-9CFC-AE5589C57396}" type="sibTrans" cxnId="{8C2F7498-51CE-4C08-BA55-B6F6FDD14BD4}">
      <dgm:prSet/>
      <dgm:spPr/>
      <dgm:t>
        <a:bodyPr/>
        <a:lstStyle/>
        <a:p>
          <a:endParaRPr lang="en-US"/>
        </a:p>
      </dgm:t>
    </dgm:pt>
    <dgm:pt modelId="{78607BF2-C6FF-4A49-AFDD-A3F6CA63C327}">
      <dgm:prSet/>
      <dgm:spPr/>
      <dgm:t>
        <a:bodyPr/>
        <a:lstStyle/>
        <a:p>
          <a:r>
            <a:rPr lang="en-US" b="1" i="0" dirty="0" smtClean="0"/>
            <a:t>DIABETUL ZAHARAT DE TIP 2 </a:t>
          </a:r>
          <a:endParaRPr lang="ro-RO" b="1" i="0" dirty="0" smtClean="0"/>
        </a:p>
        <a:p>
          <a:r>
            <a:rPr lang="en-US" b="0" i="0" dirty="0" smtClean="0"/>
            <a:t> </a:t>
          </a:r>
          <a:r>
            <a:rPr lang="en-US" b="0" i="0" dirty="0" err="1"/>
            <a:t>insulină</a:t>
          </a:r>
          <a:r>
            <a:rPr lang="en-US" b="0" i="0" dirty="0"/>
            <a:t>, </a:t>
          </a:r>
          <a:r>
            <a:rPr lang="en-US" b="0" i="0" dirty="0" err="1"/>
            <a:t>dacă</a:t>
          </a:r>
          <a:r>
            <a:rPr lang="en-US" b="0" i="0" dirty="0"/>
            <a:t> </a:t>
          </a:r>
          <a:r>
            <a:rPr lang="en-US" b="0" i="0" dirty="0" err="1"/>
            <a:t>pacientul</a:t>
          </a:r>
          <a:r>
            <a:rPr lang="en-US" b="0" i="0" dirty="0"/>
            <a:t> se </a:t>
          </a:r>
          <a:r>
            <a:rPr lang="en-US" b="0" i="0" dirty="0" err="1"/>
            <a:t>află</a:t>
          </a:r>
          <a:r>
            <a:rPr lang="en-US" b="0" i="0" dirty="0"/>
            <a:t> </a:t>
          </a:r>
          <a:r>
            <a:rPr lang="en-US" b="0" i="0" dirty="0" err="1"/>
            <a:t>într</a:t>
          </a:r>
          <a:r>
            <a:rPr lang="en-US" b="0" i="0" dirty="0"/>
            <a:t>-un </a:t>
          </a:r>
          <a:r>
            <a:rPr lang="en-US" b="0" i="0" dirty="0" err="1"/>
            <a:t>stadiu</a:t>
          </a:r>
          <a:r>
            <a:rPr lang="en-US" b="0" i="0" dirty="0"/>
            <a:t> </a:t>
          </a:r>
          <a:r>
            <a:rPr lang="en-US" b="0" i="0" dirty="0" err="1"/>
            <a:t>avansat</a:t>
          </a:r>
          <a:r>
            <a:rPr lang="en-US" b="0" i="0" dirty="0"/>
            <a:t> al </a:t>
          </a:r>
          <a:r>
            <a:rPr lang="en-US" b="0" i="0" dirty="0" err="1"/>
            <a:t>bolii</a:t>
          </a:r>
          <a:r>
            <a:rPr lang="en-US" b="0" i="0" dirty="0"/>
            <a:t>, </a:t>
          </a:r>
          <a:endParaRPr lang="ro-RO" b="0" i="0" dirty="0" smtClean="0"/>
        </a:p>
        <a:p>
          <a:r>
            <a:rPr lang="en-US" b="0" i="0" dirty="0" smtClean="0"/>
            <a:t> </a:t>
          </a:r>
          <a:r>
            <a:rPr lang="en-US" b="0" i="0" dirty="0" err="1"/>
            <a:t>medicamente</a:t>
          </a:r>
          <a:r>
            <a:rPr lang="en-US" b="0" i="0" dirty="0"/>
            <a:t> </a:t>
          </a:r>
          <a:r>
            <a:rPr lang="ro-RO" b="0" i="0" dirty="0" smtClean="0"/>
            <a:t>per os </a:t>
          </a:r>
          <a:r>
            <a:rPr lang="en-US" b="0" i="0" dirty="0" err="1" smtClean="0"/>
            <a:t>pentru</a:t>
          </a:r>
          <a:r>
            <a:rPr lang="en-US" b="0" i="0" dirty="0" smtClean="0"/>
            <a:t> </a:t>
          </a:r>
          <a:r>
            <a:rPr lang="en-US" b="0" i="0" dirty="0" err="1"/>
            <a:t>reducerea</a:t>
          </a:r>
          <a:r>
            <a:rPr lang="en-US" b="0" i="0" dirty="0"/>
            <a:t> </a:t>
          </a:r>
          <a:r>
            <a:rPr lang="en-US" b="0" i="0" dirty="0" err="1"/>
            <a:t>nivelului</a:t>
          </a:r>
          <a:r>
            <a:rPr lang="en-US" b="0" i="0" dirty="0"/>
            <a:t> </a:t>
          </a:r>
          <a:r>
            <a:rPr lang="en-US" b="0" i="0" dirty="0" err="1"/>
            <a:t>glicemic</a:t>
          </a:r>
          <a:r>
            <a:rPr lang="en-US" b="0" i="0" dirty="0"/>
            <a:t>. </a:t>
          </a:r>
          <a:r>
            <a:rPr lang="en-US" b="0" i="0" dirty="0" err="1" smtClean="0"/>
            <a:t>Tratamentul</a:t>
          </a:r>
          <a:r>
            <a:rPr lang="en-US" b="0" i="0" dirty="0"/>
            <a:t>, </a:t>
          </a:r>
          <a:r>
            <a:rPr lang="en-US" b="0" i="0" dirty="0" err="1"/>
            <a:t>în</a:t>
          </a:r>
          <a:r>
            <a:rPr lang="en-US" b="0" i="0" dirty="0"/>
            <a:t> </a:t>
          </a:r>
          <a:r>
            <a:rPr lang="en-US" b="0" i="0" dirty="0" err="1"/>
            <a:t>acest</a:t>
          </a:r>
          <a:r>
            <a:rPr lang="en-US" b="0" i="0" dirty="0"/>
            <a:t> </a:t>
          </a:r>
          <a:r>
            <a:rPr lang="en-US" b="0" i="0" dirty="0" err="1"/>
            <a:t>caz</a:t>
          </a:r>
          <a:r>
            <a:rPr lang="en-US" b="0" i="0" dirty="0"/>
            <a:t>, se </a:t>
          </a:r>
          <a:r>
            <a:rPr lang="en-US" b="0" i="0" dirty="0" err="1"/>
            <a:t>bazează</a:t>
          </a:r>
          <a:r>
            <a:rPr lang="en-US" b="0" i="0" dirty="0"/>
            <a:t> </a:t>
          </a:r>
          <a:r>
            <a:rPr lang="en-US" b="0" i="0" dirty="0" err="1"/>
            <a:t>și</a:t>
          </a:r>
          <a:r>
            <a:rPr lang="en-US" b="0" i="0" dirty="0"/>
            <a:t> </a:t>
          </a:r>
          <a:r>
            <a:rPr lang="en-US" b="0" i="0" dirty="0" err="1"/>
            <a:t>pe</a:t>
          </a:r>
          <a:r>
            <a:rPr lang="en-US" b="0" i="0" dirty="0"/>
            <a:t> </a:t>
          </a:r>
          <a:r>
            <a:rPr lang="en-US" b="0" i="0" dirty="0" err="1"/>
            <a:t>urmarea</a:t>
          </a:r>
          <a:r>
            <a:rPr lang="en-US" b="0" i="0" dirty="0"/>
            <a:t> </a:t>
          </a:r>
          <a:r>
            <a:rPr lang="en-US" b="0" i="0" dirty="0" err="1"/>
            <a:t>unui</a:t>
          </a:r>
          <a:r>
            <a:rPr lang="en-US" b="0" i="0" dirty="0"/>
            <a:t> </a:t>
          </a:r>
          <a:r>
            <a:rPr lang="en-US" b="0" i="0" dirty="0" err="1"/>
            <a:t>regim</a:t>
          </a:r>
          <a:r>
            <a:rPr lang="en-US" b="0" i="0" dirty="0"/>
            <a:t> </a:t>
          </a:r>
          <a:r>
            <a:rPr lang="en-US" b="0" i="0" dirty="0" err="1"/>
            <a:t>alimentar</a:t>
          </a:r>
          <a:r>
            <a:rPr lang="en-US" b="0" i="0" dirty="0"/>
            <a:t> </a:t>
          </a:r>
          <a:r>
            <a:rPr lang="en-US" b="0" i="0" dirty="0" err="1"/>
            <a:t>sănătos</a:t>
          </a:r>
          <a:r>
            <a:rPr lang="en-US" b="0" i="0" dirty="0"/>
            <a:t> </a:t>
          </a:r>
          <a:r>
            <a:rPr lang="en-US" b="0" i="0" dirty="0" err="1"/>
            <a:t>și</a:t>
          </a:r>
          <a:r>
            <a:rPr lang="en-US" b="0" i="0" dirty="0"/>
            <a:t> </a:t>
          </a:r>
          <a:r>
            <a:rPr lang="en-US" b="0" i="0" dirty="0" err="1"/>
            <a:t>pe</a:t>
          </a:r>
          <a:r>
            <a:rPr lang="en-US" b="0" i="0" dirty="0"/>
            <a:t> </a:t>
          </a:r>
          <a:r>
            <a:rPr lang="en-US" b="0" i="0" dirty="0" err="1"/>
            <a:t>mișcare</a:t>
          </a:r>
          <a:r>
            <a:rPr lang="en-US" b="0" i="0" dirty="0"/>
            <a:t> </a:t>
          </a:r>
          <a:r>
            <a:rPr lang="en-US" b="0" i="0" dirty="0" err="1"/>
            <a:t>fizică</a:t>
          </a:r>
          <a:r>
            <a:rPr lang="en-US" b="0" i="0" dirty="0"/>
            <a:t>.</a:t>
          </a:r>
          <a:endParaRPr lang="en-US" dirty="0"/>
        </a:p>
      </dgm:t>
    </dgm:pt>
    <dgm:pt modelId="{AB1B5651-E060-4CC9-81EB-B695EA4E7042}" type="parTrans" cxnId="{2AB2F70A-77D7-487D-92B9-1BA7EC1E9433}">
      <dgm:prSet/>
      <dgm:spPr/>
      <dgm:t>
        <a:bodyPr/>
        <a:lstStyle/>
        <a:p>
          <a:endParaRPr lang="en-US"/>
        </a:p>
      </dgm:t>
    </dgm:pt>
    <dgm:pt modelId="{8E0D6EF2-7983-4215-BDD7-E37B5560CD72}" type="sibTrans" cxnId="{2AB2F70A-77D7-487D-92B9-1BA7EC1E9433}">
      <dgm:prSet/>
      <dgm:spPr/>
      <dgm:t>
        <a:bodyPr/>
        <a:lstStyle/>
        <a:p>
          <a:endParaRPr lang="en-US"/>
        </a:p>
      </dgm:t>
    </dgm:pt>
    <dgm:pt modelId="{850D250D-3DB7-47F3-9088-0AE7ACACF974}" type="pres">
      <dgm:prSet presAssocID="{97CDB8A3-0E4B-4EC1-A692-C3BE81926191}" presName="hierChild1" presStyleCnt="0">
        <dgm:presLayoutVars>
          <dgm:chPref val="1"/>
          <dgm:dir/>
          <dgm:animOne val="branch"/>
          <dgm:animLvl val="lvl"/>
          <dgm:resizeHandles/>
        </dgm:presLayoutVars>
      </dgm:prSet>
      <dgm:spPr/>
      <dgm:t>
        <a:bodyPr/>
        <a:lstStyle/>
        <a:p>
          <a:endParaRPr lang="ro-RO"/>
        </a:p>
      </dgm:t>
    </dgm:pt>
    <dgm:pt modelId="{96F96D9D-F111-4AB1-A3BA-7D62255B94A2}" type="pres">
      <dgm:prSet presAssocID="{4A990989-EE34-4B91-A386-9A05FB87649D}" presName="hierRoot1" presStyleCnt="0"/>
      <dgm:spPr/>
    </dgm:pt>
    <dgm:pt modelId="{98D8E982-5D2F-4A05-8E2E-0A94BC463A6E}" type="pres">
      <dgm:prSet presAssocID="{4A990989-EE34-4B91-A386-9A05FB87649D}" presName="composite" presStyleCnt="0"/>
      <dgm:spPr/>
    </dgm:pt>
    <dgm:pt modelId="{D887A261-A99F-47FF-A04B-53598C881361}" type="pres">
      <dgm:prSet presAssocID="{4A990989-EE34-4B91-A386-9A05FB87649D}" presName="background" presStyleLbl="node0" presStyleIdx="0" presStyleCnt="2"/>
      <dgm:spPr/>
    </dgm:pt>
    <dgm:pt modelId="{3D018815-C6E2-473D-9624-5D48ED88AF63}" type="pres">
      <dgm:prSet presAssocID="{4A990989-EE34-4B91-A386-9A05FB87649D}" presName="text" presStyleLbl="fgAcc0" presStyleIdx="0" presStyleCnt="2">
        <dgm:presLayoutVars>
          <dgm:chPref val="3"/>
        </dgm:presLayoutVars>
      </dgm:prSet>
      <dgm:spPr/>
      <dgm:t>
        <a:bodyPr/>
        <a:lstStyle/>
        <a:p>
          <a:endParaRPr lang="ro-RO"/>
        </a:p>
      </dgm:t>
    </dgm:pt>
    <dgm:pt modelId="{A8A7A685-BC93-4EAC-A8F5-D68B314039B5}" type="pres">
      <dgm:prSet presAssocID="{4A990989-EE34-4B91-A386-9A05FB87649D}" presName="hierChild2" presStyleCnt="0"/>
      <dgm:spPr/>
    </dgm:pt>
    <dgm:pt modelId="{C5FFD6F2-42BE-4D11-BCD4-C7530A9B0417}" type="pres">
      <dgm:prSet presAssocID="{78607BF2-C6FF-4A49-AFDD-A3F6CA63C327}" presName="hierRoot1" presStyleCnt="0"/>
      <dgm:spPr/>
    </dgm:pt>
    <dgm:pt modelId="{8B66A18B-B571-466F-BF69-5F5876E1BC32}" type="pres">
      <dgm:prSet presAssocID="{78607BF2-C6FF-4A49-AFDD-A3F6CA63C327}" presName="composite" presStyleCnt="0"/>
      <dgm:spPr/>
    </dgm:pt>
    <dgm:pt modelId="{974F3EE4-2BB5-499D-A078-263A00C73BA2}" type="pres">
      <dgm:prSet presAssocID="{78607BF2-C6FF-4A49-AFDD-A3F6CA63C327}" presName="background" presStyleLbl="node0" presStyleIdx="1" presStyleCnt="2"/>
      <dgm:spPr/>
    </dgm:pt>
    <dgm:pt modelId="{486D7396-DEB4-4561-899D-0AF2A197E3E3}" type="pres">
      <dgm:prSet presAssocID="{78607BF2-C6FF-4A49-AFDD-A3F6CA63C327}" presName="text" presStyleLbl="fgAcc0" presStyleIdx="1" presStyleCnt="2">
        <dgm:presLayoutVars>
          <dgm:chPref val="3"/>
        </dgm:presLayoutVars>
      </dgm:prSet>
      <dgm:spPr/>
      <dgm:t>
        <a:bodyPr/>
        <a:lstStyle/>
        <a:p>
          <a:endParaRPr lang="ro-RO"/>
        </a:p>
      </dgm:t>
    </dgm:pt>
    <dgm:pt modelId="{48D5A9A1-F676-4780-B9B5-9146352C9758}" type="pres">
      <dgm:prSet presAssocID="{78607BF2-C6FF-4A49-AFDD-A3F6CA63C327}" presName="hierChild2" presStyleCnt="0"/>
      <dgm:spPr/>
    </dgm:pt>
  </dgm:ptLst>
  <dgm:cxnLst>
    <dgm:cxn modelId="{2AB2F70A-77D7-487D-92B9-1BA7EC1E9433}" srcId="{97CDB8A3-0E4B-4EC1-A692-C3BE81926191}" destId="{78607BF2-C6FF-4A49-AFDD-A3F6CA63C327}" srcOrd="1" destOrd="0" parTransId="{AB1B5651-E060-4CC9-81EB-B695EA4E7042}" sibTransId="{8E0D6EF2-7983-4215-BDD7-E37B5560CD72}"/>
    <dgm:cxn modelId="{8C2F7498-51CE-4C08-BA55-B6F6FDD14BD4}" srcId="{97CDB8A3-0E4B-4EC1-A692-C3BE81926191}" destId="{4A990989-EE34-4B91-A386-9A05FB87649D}" srcOrd="0" destOrd="0" parTransId="{E9DFF3C5-3343-4FCE-9FA5-F97F40BCF223}" sibTransId="{6E54499D-0570-4EC3-9CFC-AE5589C57396}"/>
    <dgm:cxn modelId="{EE19916B-5FFC-4AB8-8E69-72363F8B669A}" type="presOf" srcId="{78607BF2-C6FF-4A49-AFDD-A3F6CA63C327}" destId="{486D7396-DEB4-4561-899D-0AF2A197E3E3}" srcOrd="0" destOrd="0" presId="urn:microsoft.com/office/officeart/2005/8/layout/hierarchy1"/>
    <dgm:cxn modelId="{1FFF3656-3E54-4B7E-8BD2-4796DA7A20E8}" type="presOf" srcId="{4A990989-EE34-4B91-A386-9A05FB87649D}" destId="{3D018815-C6E2-473D-9624-5D48ED88AF63}" srcOrd="0" destOrd="0" presId="urn:microsoft.com/office/officeart/2005/8/layout/hierarchy1"/>
    <dgm:cxn modelId="{B739DC65-EEDB-4DB3-9115-4C676094D6E5}" type="presOf" srcId="{97CDB8A3-0E4B-4EC1-A692-C3BE81926191}" destId="{850D250D-3DB7-47F3-9088-0AE7ACACF974}" srcOrd="0" destOrd="0" presId="urn:microsoft.com/office/officeart/2005/8/layout/hierarchy1"/>
    <dgm:cxn modelId="{83C890CD-3EB6-4DE5-8CCC-A74A43D6178D}" type="presParOf" srcId="{850D250D-3DB7-47F3-9088-0AE7ACACF974}" destId="{96F96D9D-F111-4AB1-A3BA-7D62255B94A2}" srcOrd="0" destOrd="0" presId="urn:microsoft.com/office/officeart/2005/8/layout/hierarchy1"/>
    <dgm:cxn modelId="{75991147-568C-466B-BA23-B24673B3543E}" type="presParOf" srcId="{96F96D9D-F111-4AB1-A3BA-7D62255B94A2}" destId="{98D8E982-5D2F-4A05-8E2E-0A94BC463A6E}" srcOrd="0" destOrd="0" presId="urn:microsoft.com/office/officeart/2005/8/layout/hierarchy1"/>
    <dgm:cxn modelId="{E27ACA3B-B505-4924-A2BF-31B94FC9321E}" type="presParOf" srcId="{98D8E982-5D2F-4A05-8E2E-0A94BC463A6E}" destId="{D887A261-A99F-47FF-A04B-53598C881361}" srcOrd="0" destOrd="0" presId="urn:microsoft.com/office/officeart/2005/8/layout/hierarchy1"/>
    <dgm:cxn modelId="{4646B6A9-4B44-468E-9A27-371E155B6AC5}" type="presParOf" srcId="{98D8E982-5D2F-4A05-8E2E-0A94BC463A6E}" destId="{3D018815-C6E2-473D-9624-5D48ED88AF63}" srcOrd="1" destOrd="0" presId="urn:microsoft.com/office/officeart/2005/8/layout/hierarchy1"/>
    <dgm:cxn modelId="{F17B5715-E848-4A00-A21C-D622E2EFEC51}" type="presParOf" srcId="{96F96D9D-F111-4AB1-A3BA-7D62255B94A2}" destId="{A8A7A685-BC93-4EAC-A8F5-D68B314039B5}" srcOrd="1" destOrd="0" presId="urn:microsoft.com/office/officeart/2005/8/layout/hierarchy1"/>
    <dgm:cxn modelId="{1BC75ABE-2BAD-4190-A94F-456235C0852A}" type="presParOf" srcId="{850D250D-3DB7-47F3-9088-0AE7ACACF974}" destId="{C5FFD6F2-42BE-4D11-BCD4-C7530A9B0417}" srcOrd="1" destOrd="0" presId="urn:microsoft.com/office/officeart/2005/8/layout/hierarchy1"/>
    <dgm:cxn modelId="{76A0B2DB-A707-4103-BE46-5B972E6794FE}" type="presParOf" srcId="{C5FFD6F2-42BE-4D11-BCD4-C7530A9B0417}" destId="{8B66A18B-B571-466F-BF69-5F5876E1BC32}" srcOrd="0" destOrd="0" presId="urn:microsoft.com/office/officeart/2005/8/layout/hierarchy1"/>
    <dgm:cxn modelId="{CA479674-8614-49B1-8421-18823735A017}" type="presParOf" srcId="{8B66A18B-B571-466F-BF69-5F5876E1BC32}" destId="{974F3EE4-2BB5-499D-A078-263A00C73BA2}" srcOrd="0" destOrd="0" presId="urn:microsoft.com/office/officeart/2005/8/layout/hierarchy1"/>
    <dgm:cxn modelId="{E09B91DF-3688-4667-B185-C5834A7EA40D}" type="presParOf" srcId="{8B66A18B-B571-466F-BF69-5F5876E1BC32}" destId="{486D7396-DEB4-4561-899D-0AF2A197E3E3}" srcOrd="1" destOrd="0" presId="urn:microsoft.com/office/officeart/2005/8/layout/hierarchy1"/>
    <dgm:cxn modelId="{3F801E13-2EE6-43F4-B5C2-ED7E4E158B0D}" type="presParOf" srcId="{C5FFD6F2-42BE-4D11-BCD4-C7530A9B0417}" destId="{48D5A9A1-F676-4780-B9B5-9146352C97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4343E-6D86-429E-AD48-CEDD38097705}">
      <dsp:nvSpPr>
        <dsp:cNvPr id="0" name=""/>
        <dsp:cNvSpPr/>
      </dsp:nvSpPr>
      <dsp:spPr>
        <a:xfrm>
          <a:off x="0" y="28346"/>
          <a:ext cx="10515600"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 Complicații acute:</a:t>
          </a:r>
        </a:p>
      </dsp:txBody>
      <dsp:txXfrm>
        <a:off x="22246" y="50592"/>
        <a:ext cx="10471108" cy="411223"/>
      </dsp:txXfrm>
    </dsp:sp>
    <dsp:sp modelId="{5D2C5EFB-B6FB-4386-8BD8-05291D6CF390}">
      <dsp:nvSpPr>
        <dsp:cNvPr id="0" name=""/>
        <dsp:cNvSpPr/>
      </dsp:nvSpPr>
      <dsp:spPr>
        <a:xfrm>
          <a:off x="0" y="484061"/>
          <a:ext cx="105156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err="1"/>
            <a:t>Cetoacidoza</a:t>
          </a:r>
          <a:r>
            <a:rPr lang="en-US" sz="1500" b="1" kern="1200" dirty="0"/>
            <a:t> </a:t>
          </a:r>
          <a:r>
            <a:rPr lang="en-US" sz="1500" b="1" kern="1200" dirty="0" err="1"/>
            <a:t>și</a:t>
          </a:r>
          <a:r>
            <a:rPr lang="en-US" sz="1500" b="1" kern="1200" dirty="0"/>
            <a:t> coma </a:t>
          </a:r>
          <a:r>
            <a:rPr lang="en-US" sz="1500" b="1" kern="1200" dirty="0" err="1"/>
            <a:t>cetoacidozică</a:t>
          </a:r>
          <a:r>
            <a:rPr lang="en-US" sz="1500" b="1" kern="1200" dirty="0"/>
            <a:t> </a:t>
          </a:r>
        </a:p>
        <a:p>
          <a:pPr marL="114300" lvl="1" indent="-114300" algn="l" defTabSz="666750">
            <a:lnSpc>
              <a:spcPct val="90000"/>
            </a:lnSpc>
            <a:spcBef>
              <a:spcPct val="0"/>
            </a:spcBef>
            <a:spcAft>
              <a:spcPct val="20000"/>
            </a:spcAft>
            <a:buChar char="••"/>
          </a:pPr>
          <a:r>
            <a:rPr lang="en-US" sz="1500" b="1" kern="1200" dirty="0"/>
            <a:t>Hipoglicemia</a:t>
          </a:r>
        </a:p>
        <a:p>
          <a:pPr marL="114300" lvl="1" indent="-114300" algn="l" defTabSz="666750">
            <a:lnSpc>
              <a:spcPct val="90000"/>
            </a:lnSpc>
            <a:spcBef>
              <a:spcPct val="0"/>
            </a:spcBef>
            <a:spcAft>
              <a:spcPct val="20000"/>
            </a:spcAft>
            <a:buChar char="••"/>
          </a:pPr>
          <a:r>
            <a:rPr lang="en-US" sz="1500" b="1" kern="1200" dirty="0"/>
            <a:t>Coma </a:t>
          </a:r>
          <a:r>
            <a:rPr lang="en-US" sz="1500" b="1" kern="1200" dirty="0" err="1"/>
            <a:t>hiperosmolară</a:t>
          </a:r>
          <a:r>
            <a:rPr lang="en-US" sz="1500" b="1" kern="1200" dirty="0"/>
            <a:t> </a:t>
          </a:r>
        </a:p>
        <a:p>
          <a:pPr marL="114300" lvl="1" indent="-114300" algn="l" defTabSz="666750">
            <a:lnSpc>
              <a:spcPct val="90000"/>
            </a:lnSpc>
            <a:spcBef>
              <a:spcPct val="0"/>
            </a:spcBef>
            <a:spcAft>
              <a:spcPct val="20000"/>
            </a:spcAft>
            <a:buChar char="••"/>
          </a:pPr>
          <a:r>
            <a:rPr lang="en-US" sz="1500" b="1" kern="1200" dirty="0"/>
            <a:t>Coma </a:t>
          </a:r>
          <a:r>
            <a:rPr lang="en-US" sz="1500" b="1" kern="1200" dirty="0" err="1"/>
            <a:t>lactacidozică</a:t>
          </a:r>
          <a:r>
            <a:rPr lang="en-US" sz="1500" b="1" kern="1200" dirty="0"/>
            <a:t> </a:t>
          </a:r>
        </a:p>
      </dsp:txBody>
      <dsp:txXfrm>
        <a:off x="0" y="484061"/>
        <a:ext cx="10515600" cy="1042245"/>
      </dsp:txXfrm>
    </dsp:sp>
    <dsp:sp modelId="{A9210B97-1E3B-42AC-B656-4D8B63EBE76E}">
      <dsp:nvSpPr>
        <dsp:cNvPr id="0" name=""/>
        <dsp:cNvSpPr/>
      </dsp:nvSpPr>
      <dsp:spPr>
        <a:xfrm>
          <a:off x="0" y="1526306"/>
          <a:ext cx="10515600" cy="45571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II. Complicații cronice: </a:t>
          </a:r>
        </a:p>
      </dsp:txBody>
      <dsp:txXfrm>
        <a:off x="22246" y="1548552"/>
        <a:ext cx="10471108" cy="411223"/>
      </dsp:txXfrm>
    </dsp:sp>
    <dsp:sp modelId="{38F675C6-2D9F-41D7-A3DC-E30D87C52224}">
      <dsp:nvSpPr>
        <dsp:cNvPr id="0" name=""/>
        <dsp:cNvSpPr/>
      </dsp:nvSpPr>
      <dsp:spPr>
        <a:xfrm>
          <a:off x="0" y="2036741"/>
          <a:ext cx="10515600" cy="45571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a. Microvasculare </a:t>
          </a:r>
        </a:p>
      </dsp:txBody>
      <dsp:txXfrm>
        <a:off x="22246" y="2058987"/>
        <a:ext cx="10471108" cy="411223"/>
      </dsp:txXfrm>
    </dsp:sp>
    <dsp:sp modelId="{1B907BE1-0AA4-4A3E-A813-AD8D5905D8B9}">
      <dsp:nvSpPr>
        <dsp:cNvPr id="0" name=""/>
        <dsp:cNvSpPr/>
      </dsp:nvSpPr>
      <dsp:spPr>
        <a:xfrm>
          <a:off x="0" y="2492456"/>
          <a:ext cx="105156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err="1"/>
            <a:t>Retinopatia</a:t>
          </a:r>
          <a:endParaRPr lang="en-US" sz="1500" b="1" kern="1200" dirty="0"/>
        </a:p>
        <a:p>
          <a:pPr marL="114300" lvl="1" indent="-114300" algn="l" defTabSz="666750">
            <a:lnSpc>
              <a:spcPct val="90000"/>
            </a:lnSpc>
            <a:spcBef>
              <a:spcPct val="0"/>
            </a:spcBef>
            <a:spcAft>
              <a:spcPct val="20000"/>
            </a:spcAft>
            <a:buChar char="••"/>
          </a:pPr>
          <a:r>
            <a:rPr lang="en-US" sz="1500" b="1" kern="1200" dirty="0" err="1"/>
            <a:t>Nefropatia</a:t>
          </a:r>
          <a:r>
            <a:rPr lang="en-US" sz="1500" b="1" kern="1200" dirty="0"/>
            <a:t> </a:t>
          </a:r>
        </a:p>
        <a:p>
          <a:pPr marL="114300" lvl="1" indent="-114300" algn="l" defTabSz="666750">
            <a:lnSpc>
              <a:spcPct val="90000"/>
            </a:lnSpc>
            <a:spcBef>
              <a:spcPct val="0"/>
            </a:spcBef>
            <a:spcAft>
              <a:spcPct val="20000"/>
            </a:spcAft>
            <a:buChar char="••"/>
          </a:pPr>
          <a:r>
            <a:rPr lang="en-US" sz="1500" b="1" kern="1200" dirty="0" err="1"/>
            <a:t>Neuropatia</a:t>
          </a:r>
          <a:r>
            <a:rPr lang="en-US" sz="1500" b="1" kern="1200" dirty="0"/>
            <a:t> </a:t>
          </a:r>
        </a:p>
        <a:p>
          <a:pPr marL="114300" lvl="1" indent="-114300" algn="l" defTabSz="666750">
            <a:lnSpc>
              <a:spcPct val="90000"/>
            </a:lnSpc>
            <a:spcBef>
              <a:spcPct val="0"/>
            </a:spcBef>
            <a:spcAft>
              <a:spcPct val="20000"/>
            </a:spcAft>
            <a:buChar char="••"/>
          </a:pPr>
          <a:r>
            <a:rPr lang="en-US" sz="1500" b="1" kern="1200" dirty="0" err="1"/>
            <a:t>Piciorul</a:t>
          </a:r>
          <a:r>
            <a:rPr lang="en-US" sz="1500" b="1" kern="1200" dirty="0"/>
            <a:t> diabetic</a:t>
          </a:r>
        </a:p>
      </dsp:txBody>
      <dsp:txXfrm>
        <a:off x="0" y="2492456"/>
        <a:ext cx="10515600" cy="1042245"/>
      </dsp:txXfrm>
    </dsp:sp>
    <dsp:sp modelId="{BB6B9FB3-E137-4ACB-B41C-38FD9A064BA4}">
      <dsp:nvSpPr>
        <dsp:cNvPr id="0" name=""/>
        <dsp:cNvSpPr/>
      </dsp:nvSpPr>
      <dsp:spPr>
        <a:xfrm>
          <a:off x="0" y="3534701"/>
          <a:ext cx="10515600" cy="45571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b. Macrovasculare </a:t>
          </a:r>
        </a:p>
      </dsp:txBody>
      <dsp:txXfrm>
        <a:off x="22246" y="3556947"/>
        <a:ext cx="10471108" cy="411223"/>
      </dsp:txXfrm>
    </dsp:sp>
    <dsp:sp modelId="{71509F02-8AFC-4210-81AE-608DDBA99A01}">
      <dsp:nvSpPr>
        <dsp:cNvPr id="0" name=""/>
        <dsp:cNvSpPr/>
      </dsp:nvSpPr>
      <dsp:spPr>
        <a:xfrm>
          <a:off x="0" y="3990416"/>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err="1"/>
            <a:t>Afectarea</a:t>
          </a:r>
          <a:r>
            <a:rPr lang="en-US" sz="1500" b="1" kern="1200" dirty="0"/>
            <a:t> </a:t>
          </a:r>
          <a:r>
            <a:rPr lang="en-US" sz="1500" b="1" kern="1200" dirty="0" err="1"/>
            <a:t>vaselor</a:t>
          </a:r>
          <a:r>
            <a:rPr lang="en-US" sz="1500" b="1" kern="1200" dirty="0"/>
            <a:t> </a:t>
          </a:r>
          <a:r>
            <a:rPr lang="en-US" sz="1500" b="1" kern="1200" dirty="0" err="1"/>
            <a:t>cerebrale</a:t>
          </a:r>
          <a:r>
            <a:rPr lang="en-US" sz="1500" b="1" kern="1200" dirty="0"/>
            <a:t> </a:t>
          </a:r>
        </a:p>
        <a:p>
          <a:pPr marL="114300" lvl="1" indent="-114300" algn="l" defTabSz="666750">
            <a:lnSpc>
              <a:spcPct val="90000"/>
            </a:lnSpc>
            <a:spcBef>
              <a:spcPct val="0"/>
            </a:spcBef>
            <a:spcAft>
              <a:spcPct val="20000"/>
            </a:spcAft>
            <a:buChar char="••"/>
          </a:pPr>
          <a:r>
            <a:rPr lang="en-US" sz="1500" b="1" kern="1200" dirty="0" err="1"/>
            <a:t>Afectarea</a:t>
          </a:r>
          <a:r>
            <a:rPr lang="en-US" sz="1500" b="1" kern="1200" dirty="0"/>
            <a:t> </a:t>
          </a:r>
          <a:r>
            <a:rPr lang="en-US" sz="1500" b="1" kern="1200" dirty="0" err="1"/>
            <a:t>vaselor</a:t>
          </a:r>
          <a:r>
            <a:rPr lang="en-US" sz="1500" b="1" kern="1200" dirty="0"/>
            <a:t> </a:t>
          </a:r>
          <a:r>
            <a:rPr lang="en-US" sz="1500" b="1" kern="1200" dirty="0" err="1"/>
            <a:t>coronare</a:t>
          </a:r>
          <a:r>
            <a:rPr lang="en-US" sz="1500" b="1" kern="1200" dirty="0"/>
            <a:t> </a:t>
          </a:r>
        </a:p>
        <a:p>
          <a:pPr marL="114300" lvl="1" indent="-114300" algn="l" defTabSz="666750">
            <a:lnSpc>
              <a:spcPct val="90000"/>
            </a:lnSpc>
            <a:spcBef>
              <a:spcPct val="0"/>
            </a:spcBef>
            <a:spcAft>
              <a:spcPct val="20000"/>
            </a:spcAft>
            <a:buChar char="••"/>
          </a:pPr>
          <a:r>
            <a:rPr lang="en-US" sz="1500" b="1" kern="1200" dirty="0" err="1"/>
            <a:t>Afectarea</a:t>
          </a:r>
          <a:r>
            <a:rPr lang="en-US" sz="1500" b="1" kern="1200" dirty="0"/>
            <a:t> </a:t>
          </a:r>
          <a:r>
            <a:rPr lang="en-US" sz="1500" b="1" kern="1200" dirty="0" err="1"/>
            <a:t>vaselor</a:t>
          </a:r>
          <a:r>
            <a:rPr lang="en-US" sz="1500" b="1" kern="1200" dirty="0"/>
            <a:t> </a:t>
          </a:r>
          <a:r>
            <a:rPr lang="en-US" sz="1500" b="1" kern="1200" dirty="0" err="1"/>
            <a:t>membrelor</a:t>
          </a:r>
          <a:r>
            <a:rPr lang="en-US" sz="1500" b="1" kern="1200" dirty="0"/>
            <a:t> </a:t>
          </a:r>
          <a:r>
            <a:rPr lang="en-US" sz="1500" b="1" kern="1200" dirty="0" err="1"/>
            <a:t>inferioare</a:t>
          </a:r>
          <a:endParaRPr lang="en-US" sz="1500" b="1" kern="1200" dirty="0"/>
        </a:p>
      </dsp:txBody>
      <dsp:txXfrm>
        <a:off x="0" y="3990416"/>
        <a:ext cx="10515600" cy="786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2BF3E-B8B5-466A-96E1-8E7C609F0F2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6AC03-7DAC-41C6-94FB-B5A202D57FB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a:t>Principala</a:t>
          </a:r>
          <a:r>
            <a:rPr lang="en-US" sz="1800" b="0" i="0" kern="1200" dirty="0"/>
            <a:t> </a:t>
          </a:r>
          <a:r>
            <a:rPr lang="en-US" sz="1800" b="0" i="0" kern="1200" dirty="0" err="1"/>
            <a:t>cauză</a:t>
          </a:r>
          <a:r>
            <a:rPr lang="en-US" sz="1800" b="0" i="0" kern="1200" dirty="0"/>
            <a:t> a </a:t>
          </a:r>
          <a:r>
            <a:rPr lang="en-US" sz="1800" b="0" i="0" kern="1200" dirty="0" err="1"/>
            <a:t>apariției</a:t>
          </a:r>
          <a:r>
            <a:rPr lang="en-US" sz="1800" b="0" i="0" kern="1200" dirty="0"/>
            <a:t> </a:t>
          </a:r>
          <a:r>
            <a:rPr lang="en-US" sz="1800" b="0" i="0" kern="1200" dirty="0" err="1"/>
            <a:t>piciorului</a:t>
          </a:r>
          <a:r>
            <a:rPr lang="en-US" sz="1800" b="0" i="0" kern="1200" dirty="0"/>
            <a:t> diabetic o </a:t>
          </a:r>
          <a:r>
            <a:rPr lang="en-US" sz="1800" b="0" i="0" kern="1200" dirty="0" err="1"/>
            <a:t>reprezintă</a:t>
          </a:r>
          <a:r>
            <a:rPr lang="en-US" sz="1800" b="0" i="0" kern="1200" dirty="0"/>
            <a:t> </a:t>
          </a:r>
          <a:r>
            <a:rPr lang="en-US" sz="1800" b="0" i="0" kern="1200" dirty="0" err="1"/>
            <a:t>diabetul</a:t>
          </a:r>
          <a:r>
            <a:rPr lang="en-US" sz="1800" b="0" i="0" kern="1200" dirty="0"/>
            <a:t> </a:t>
          </a:r>
          <a:r>
            <a:rPr lang="en-US" sz="1800" b="0" i="0" kern="1200" dirty="0" err="1"/>
            <a:t>zaharat</a:t>
          </a:r>
          <a:r>
            <a:rPr lang="en-US" sz="1800" b="0" i="0" kern="1200" dirty="0"/>
            <a:t>, care </a:t>
          </a:r>
          <a:r>
            <a:rPr lang="en-US" sz="1800" b="0" i="0" kern="1200" dirty="0" err="1"/>
            <a:t>poate</a:t>
          </a:r>
          <a:r>
            <a:rPr lang="en-US" sz="1800" b="0" i="0" kern="1200" dirty="0"/>
            <a:t> </a:t>
          </a:r>
          <a:r>
            <a:rPr lang="en-US" sz="1800" b="0" i="0" kern="1200" dirty="0" err="1"/>
            <a:t>crește</a:t>
          </a:r>
          <a:r>
            <a:rPr lang="en-US" sz="1800" b="0" i="0" kern="1200" dirty="0"/>
            <a:t> </a:t>
          </a:r>
          <a:r>
            <a:rPr lang="en-US" sz="1800" b="0" i="0" kern="1200" dirty="0" err="1"/>
            <a:t>riscul</a:t>
          </a:r>
          <a:r>
            <a:rPr lang="en-US" sz="1800" b="0" i="0" kern="1200" dirty="0"/>
            <a:t> de </a:t>
          </a:r>
          <a:r>
            <a:rPr lang="en-US" sz="1800" b="0" i="0" kern="1200" dirty="0" err="1"/>
            <a:t>complicații</a:t>
          </a:r>
          <a:r>
            <a:rPr lang="en-US" sz="1800" b="0" i="0" kern="1200" dirty="0"/>
            <a:t>.</a:t>
          </a:r>
          <a:endParaRPr lang="en-US" sz="1800" kern="1200" dirty="0"/>
        </a:p>
      </dsp:txBody>
      <dsp:txXfrm>
        <a:off x="608661" y="692298"/>
        <a:ext cx="4508047" cy="2799040"/>
      </dsp:txXfrm>
    </dsp:sp>
    <dsp:sp modelId="{882B5800-1412-4AF5-830F-738EFD0BACD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C86BD-6DD5-4481-BCDD-0583D74C9BA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a:t>Diabetul </a:t>
          </a:r>
          <a:r>
            <a:rPr lang="en-US" sz="1800" b="0" i="0" kern="1200" dirty="0" err="1"/>
            <a:t>poate</a:t>
          </a:r>
          <a:r>
            <a:rPr lang="en-US" sz="1800" b="0" i="0" kern="1200" dirty="0"/>
            <a:t> </a:t>
          </a:r>
          <a:r>
            <a:rPr lang="en-US" sz="1800" b="0" i="0" kern="1200" dirty="0" err="1"/>
            <a:t>afecta</a:t>
          </a:r>
          <a:r>
            <a:rPr lang="en-US" sz="1800" b="0" i="0" kern="1200" dirty="0"/>
            <a:t> </a:t>
          </a:r>
          <a:r>
            <a:rPr lang="en-US" sz="1800" b="0" i="0" kern="1200" dirty="0" err="1"/>
            <a:t>sau</a:t>
          </a:r>
          <a:r>
            <a:rPr lang="en-US" sz="1800" b="0" i="0" kern="1200" dirty="0"/>
            <a:t> </a:t>
          </a:r>
          <a:r>
            <a:rPr lang="en-US" sz="1800" b="0" i="0" kern="1200" dirty="0" err="1"/>
            <a:t>chiar</a:t>
          </a:r>
          <a:r>
            <a:rPr lang="en-US" sz="1800" b="0" i="0" kern="1200" dirty="0"/>
            <a:t> </a:t>
          </a:r>
          <a:r>
            <a:rPr lang="en-US" sz="1800" b="0" i="0" kern="1200" dirty="0" err="1"/>
            <a:t>deteriora</a:t>
          </a:r>
          <a:r>
            <a:rPr lang="en-US" sz="1800" b="0" i="0" kern="1200" dirty="0"/>
            <a:t> </a:t>
          </a:r>
          <a:r>
            <a:rPr lang="en-US" sz="1800" b="0" i="0" kern="1200" dirty="0" err="1"/>
            <a:t>nervii</a:t>
          </a:r>
          <a:r>
            <a:rPr lang="en-US" sz="1800" b="0" i="0" kern="1200" dirty="0"/>
            <a:t> de la </a:t>
          </a:r>
          <a:r>
            <a:rPr lang="en-US" sz="1800" b="0" i="0" kern="1200" dirty="0" err="1"/>
            <a:t>nivelul</a:t>
          </a:r>
          <a:r>
            <a:rPr lang="en-US" sz="1800" b="0" i="0" kern="1200" dirty="0"/>
            <a:t> </a:t>
          </a:r>
          <a:r>
            <a:rPr lang="en-US" sz="1800" b="0" i="0" kern="1200" dirty="0" err="1"/>
            <a:t>membrelor</a:t>
          </a:r>
          <a:r>
            <a:rPr lang="en-US" sz="1800" b="0" i="0" kern="1200" dirty="0"/>
            <a:t> </a:t>
          </a:r>
          <a:r>
            <a:rPr lang="en-US" sz="1800" b="0" i="0" kern="1200" dirty="0" err="1"/>
            <a:t>inferioare</a:t>
          </a:r>
          <a:r>
            <a:rPr lang="en-US" sz="1800" b="0" i="0" kern="1200" dirty="0"/>
            <a:t>, </a:t>
          </a:r>
          <a:r>
            <a:rPr lang="en-US" sz="1800" b="0" i="0" kern="1200" dirty="0" err="1"/>
            <a:t>astfel</a:t>
          </a:r>
          <a:r>
            <a:rPr lang="en-US" sz="1800" b="0" i="0" kern="1200" dirty="0"/>
            <a:t> </a:t>
          </a:r>
          <a:r>
            <a:rPr lang="en-US" sz="1800" b="0" i="0" kern="1200" dirty="0" err="1"/>
            <a:t>instalându</a:t>
          </a:r>
          <a:r>
            <a:rPr lang="en-US" sz="1800" b="0" i="0" kern="1200" dirty="0"/>
            <a:t>-se </a:t>
          </a:r>
          <a:r>
            <a:rPr lang="en-US" sz="1800" b="0" i="0" kern="1200" dirty="0" err="1"/>
            <a:t>neuropatia</a:t>
          </a:r>
          <a:r>
            <a:rPr lang="en-US" sz="1800" b="0" i="0" kern="1200" dirty="0"/>
            <a:t> </a:t>
          </a:r>
          <a:r>
            <a:rPr lang="en-US" sz="1800" b="0" i="0" kern="1200" dirty="0" err="1"/>
            <a:t>diabetică</a:t>
          </a:r>
          <a:r>
            <a:rPr lang="en-US" sz="1800" b="0" i="0" kern="1200" dirty="0"/>
            <a:t>. Poate, de </a:t>
          </a:r>
          <a:r>
            <a:rPr lang="en-US" sz="1800" b="0" i="0" kern="1200" dirty="0" err="1"/>
            <a:t>asemenea</a:t>
          </a:r>
          <a:r>
            <a:rPr lang="en-US" sz="1800" b="0" i="0" kern="1200" dirty="0"/>
            <a:t>, </a:t>
          </a:r>
          <a:r>
            <a:rPr lang="en-US" sz="1800" b="0" i="0" kern="1200" dirty="0" err="1"/>
            <a:t>afecta</a:t>
          </a:r>
          <a:r>
            <a:rPr lang="en-US" sz="1800" b="0" i="0" kern="1200" dirty="0"/>
            <a:t> </a:t>
          </a:r>
          <a:r>
            <a:rPr lang="en-US" sz="1800" b="0" i="0" kern="1200" dirty="0" err="1"/>
            <a:t>și</a:t>
          </a:r>
          <a:r>
            <a:rPr lang="en-US" sz="1800" b="0" i="0" kern="1200" dirty="0"/>
            <a:t> </a:t>
          </a:r>
          <a:r>
            <a:rPr lang="en-US" sz="1800" b="0" i="0" kern="1200" dirty="0" err="1"/>
            <a:t>circulația</a:t>
          </a:r>
          <a:r>
            <a:rPr lang="en-US" sz="1800" b="0" i="0" kern="1200" dirty="0"/>
            <a:t> </a:t>
          </a:r>
          <a:r>
            <a:rPr lang="en-US" sz="1800" b="0" i="0" kern="1200" dirty="0" err="1"/>
            <a:t>sângelui</a:t>
          </a:r>
          <a:r>
            <a:rPr lang="en-US" sz="1800" b="0" i="0" kern="1200" dirty="0"/>
            <a:t>, </a:t>
          </a:r>
          <a:r>
            <a:rPr lang="en-US" sz="1800" b="0" i="0" kern="1200" dirty="0" err="1"/>
            <a:t>ceea</a:t>
          </a:r>
          <a:r>
            <a:rPr lang="en-US" sz="1800" b="0" i="0" kern="1200" dirty="0"/>
            <a:t> </a:t>
          </a:r>
          <a:r>
            <a:rPr lang="en-US" sz="1800" b="0" i="0" kern="1200" dirty="0" err="1"/>
            <a:t>ce</a:t>
          </a:r>
          <a:r>
            <a:rPr lang="en-US" sz="1800" b="0" i="0" kern="1200" dirty="0"/>
            <a:t> face ca o </a:t>
          </a:r>
          <a:r>
            <a:rPr lang="en-US" sz="1800" b="0" i="0" kern="1200" dirty="0" err="1"/>
            <a:t>rană</a:t>
          </a:r>
          <a:r>
            <a:rPr lang="en-US" sz="1800" b="0" i="0" kern="1200" dirty="0"/>
            <a:t> </a:t>
          </a:r>
          <a:r>
            <a:rPr lang="en-US" sz="1800" b="0" i="0" kern="1200" dirty="0" err="1"/>
            <a:t>să</a:t>
          </a:r>
          <a:r>
            <a:rPr lang="en-US" sz="1800" b="0" i="0" kern="1200" dirty="0"/>
            <a:t> se </a:t>
          </a:r>
          <a:r>
            <a:rPr lang="en-US" sz="1800" b="0" i="0" kern="1200" dirty="0" err="1"/>
            <a:t>vindece</a:t>
          </a:r>
          <a:r>
            <a:rPr lang="en-US" sz="1800" b="0" i="0" kern="1200" dirty="0"/>
            <a:t> </a:t>
          </a:r>
          <a:r>
            <a:rPr lang="en-US" sz="1800" b="0" i="0" kern="1200" dirty="0" err="1"/>
            <a:t>mai</a:t>
          </a:r>
          <a:r>
            <a:rPr lang="en-US" sz="1800" b="0" i="0" kern="1200" dirty="0"/>
            <a:t> </a:t>
          </a:r>
          <a:r>
            <a:rPr lang="en-US" sz="1800" b="0" i="0" kern="1200" dirty="0" err="1"/>
            <a:t>greu</a:t>
          </a:r>
          <a:r>
            <a:rPr lang="en-US" sz="1800" b="0" i="0" kern="1200" dirty="0"/>
            <a:t> </a:t>
          </a:r>
          <a:r>
            <a:rPr lang="en-US" sz="1800" b="0" i="0" kern="1200" dirty="0" err="1"/>
            <a:t>decât</a:t>
          </a:r>
          <a:r>
            <a:rPr lang="en-US" sz="1800" b="0" i="0" kern="1200" dirty="0"/>
            <a:t> </a:t>
          </a:r>
          <a:r>
            <a:rPr lang="en-US" sz="1800" b="0" i="0" kern="1200" dirty="0" err="1"/>
            <a:t>în</a:t>
          </a:r>
          <a:r>
            <a:rPr lang="en-US" sz="1800" b="0" i="0" kern="1200" dirty="0"/>
            <a:t> </a:t>
          </a:r>
          <a:r>
            <a:rPr lang="en-US" sz="1800" b="0" i="0" kern="1200" dirty="0" err="1"/>
            <a:t>condiții</a:t>
          </a:r>
          <a:r>
            <a:rPr lang="en-US" sz="1800" b="0" i="0" kern="1200" dirty="0"/>
            <a:t> </a:t>
          </a:r>
          <a:r>
            <a:rPr lang="en-US" sz="1800" b="0" i="0" kern="1200" dirty="0" err="1"/>
            <a:t>normale</a:t>
          </a:r>
          <a:r>
            <a:rPr lang="en-US" sz="1800" b="0" i="0" kern="1200" dirty="0"/>
            <a:t>. De </a:t>
          </a:r>
          <a:r>
            <a:rPr lang="en-US" sz="1800" b="0" i="0" kern="1200" dirty="0" err="1"/>
            <a:t>aceea</a:t>
          </a:r>
          <a:r>
            <a:rPr lang="en-US" sz="1800" b="0" i="0" kern="1200" dirty="0"/>
            <a:t>, </a:t>
          </a:r>
          <a:r>
            <a:rPr lang="en-US" sz="1800" b="0" i="0" kern="1200" dirty="0" err="1"/>
            <a:t>vindecarea</a:t>
          </a:r>
          <a:r>
            <a:rPr lang="en-US" sz="1800" b="0" i="0" kern="1200" dirty="0"/>
            <a:t> </a:t>
          </a:r>
          <a:r>
            <a:rPr lang="en-US" sz="1800" b="0" i="0" kern="1200" dirty="0" err="1"/>
            <a:t>greoaie</a:t>
          </a:r>
          <a:r>
            <a:rPr lang="en-US" sz="1800" b="0" i="0" kern="1200" dirty="0"/>
            <a:t> </a:t>
          </a:r>
          <a:r>
            <a:rPr lang="en-US" sz="1800" b="0" i="0" kern="1200" dirty="0" err="1"/>
            <a:t>reprezintă</a:t>
          </a:r>
          <a:r>
            <a:rPr lang="en-US" sz="1800" b="0" i="0" kern="1200" dirty="0"/>
            <a:t> un </a:t>
          </a:r>
          <a:r>
            <a:rPr lang="en-US" sz="1800" b="0" i="0" kern="1200" dirty="0" err="1"/>
            <a:t>risc</a:t>
          </a:r>
          <a:r>
            <a:rPr lang="en-US" sz="1800" b="0" i="0" kern="1200" dirty="0"/>
            <a:t> </a:t>
          </a:r>
          <a:r>
            <a:rPr lang="en-US" sz="1800" b="0" i="0" kern="1200" dirty="0" err="1"/>
            <a:t>crescut</a:t>
          </a:r>
          <a:r>
            <a:rPr lang="en-US" sz="1800" b="0" i="0" kern="1200" dirty="0"/>
            <a:t> de a </a:t>
          </a:r>
          <a:r>
            <a:rPr lang="en-US" sz="1800" b="0" i="0" kern="1200" dirty="0" err="1"/>
            <a:t>dezvolta</a:t>
          </a:r>
          <a:r>
            <a:rPr lang="en-US" sz="1800" b="0" i="0" kern="1200" dirty="0"/>
            <a:t> </a:t>
          </a:r>
          <a:r>
            <a:rPr lang="en-US" sz="1800" b="0" i="0" kern="1200" dirty="0" err="1"/>
            <a:t>ulcerații</a:t>
          </a:r>
          <a:r>
            <a:rPr lang="en-US" sz="1800" b="0" i="0" kern="1200" dirty="0"/>
            <a:t> </a:t>
          </a:r>
          <a:r>
            <a:rPr lang="en-US" sz="1800" b="0" i="0" kern="1200" dirty="0" err="1"/>
            <a:t>sau</a:t>
          </a:r>
          <a:r>
            <a:rPr lang="en-US" sz="1800" b="0" i="0" kern="1200" dirty="0"/>
            <a:t> gangrene (</a:t>
          </a:r>
          <a:r>
            <a:rPr lang="en-US" sz="1800" b="0" i="0" kern="1200" dirty="0" err="1"/>
            <a:t>necrozarea</a:t>
          </a:r>
          <a:r>
            <a:rPr lang="en-US" sz="1800" b="0" i="0" kern="1200" dirty="0"/>
            <a:t> </a:t>
          </a:r>
          <a:r>
            <a:rPr lang="en-US" sz="1800" b="0" i="0" kern="1200" dirty="0" err="1"/>
            <a:t>țesutului</a:t>
          </a:r>
          <a:r>
            <a:rPr lang="en-US" sz="1800" b="0" i="0" kern="1200" dirty="0"/>
            <a:t>). </a:t>
          </a:r>
          <a:r>
            <a:rPr lang="en-US" sz="1800" b="0" i="0" kern="1200" dirty="0" err="1"/>
            <a:t>Proasta</a:t>
          </a:r>
          <a:r>
            <a:rPr lang="en-US" sz="1800" b="0" i="0" kern="1200" dirty="0"/>
            <a:t> </a:t>
          </a:r>
          <a:r>
            <a:rPr lang="en-US" sz="1800" b="0" i="0" kern="1200" dirty="0" err="1"/>
            <a:t>circulație</a:t>
          </a:r>
          <a:r>
            <a:rPr lang="en-US" sz="1800" b="0" i="0" kern="1200" dirty="0"/>
            <a:t> a </a:t>
          </a:r>
          <a:r>
            <a:rPr lang="en-US" sz="1800" b="0" i="0" kern="1200" dirty="0" err="1"/>
            <a:t>sângelui</a:t>
          </a:r>
          <a:r>
            <a:rPr lang="en-US" sz="1800" b="0" i="0" kern="1200" dirty="0"/>
            <a:t> </a:t>
          </a:r>
          <a:r>
            <a:rPr lang="en-US" sz="1800" b="0" i="0" kern="1200" dirty="0" err="1"/>
            <a:t>este</a:t>
          </a:r>
          <a:r>
            <a:rPr lang="en-US" sz="1800" b="0" i="0" kern="1200" dirty="0"/>
            <a:t> </a:t>
          </a:r>
          <a:r>
            <a:rPr lang="en-US" sz="1800" b="0" i="0" kern="1200" dirty="0" err="1"/>
            <a:t>numită</a:t>
          </a:r>
          <a:r>
            <a:rPr lang="en-US" sz="1800" b="0" i="0" kern="1200" dirty="0"/>
            <a:t> </a:t>
          </a:r>
          <a:r>
            <a:rPr lang="en-US" sz="1800" b="0" i="0" kern="1200" dirty="0" err="1"/>
            <a:t>boală</a:t>
          </a:r>
          <a:r>
            <a:rPr lang="en-US" sz="1800" b="0" i="0" kern="1200" dirty="0"/>
            <a:t> </a:t>
          </a:r>
          <a:r>
            <a:rPr lang="en-US" sz="1800" b="0" i="0" kern="1200" dirty="0" err="1"/>
            <a:t>vasculară</a:t>
          </a:r>
          <a:r>
            <a:rPr lang="en-US" sz="1800" b="0" i="0" kern="1200" dirty="0"/>
            <a:t> </a:t>
          </a:r>
          <a:r>
            <a:rPr lang="en-US" sz="1800" b="0" i="0" kern="1200" dirty="0" err="1"/>
            <a:t>periferică</a:t>
          </a:r>
          <a:r>
            <a:rPr lang="en-US" sz="1800" b="0" i="0" kern="1200" dirty="0"/>
            <a:t>.</a:t>
          </a:r>
          <a:endParaRPr lang="en-US" sz="1800" kern="1200" dirty="0"/>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01B6C-CD81-4244-8840-806AB849B2CA}">
      <dsp:nvSpPr>
        <dsp:cNvPr id="0" name=""/>
        <dsp:cNvSpPr/>
      </dsp:nvSpPr>
      <dsp:spPr>
        <a:xfrm>
          <a:off x="0" y="67306"/>
          <a:ext cx="6263640" cy="6955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Vărsături </a:t>
          </a:r>
          <a:endParaRPr lang="en-US" sz="2900" kern="1200"/>
        </a:p>
      </dsp:txBody>
      <dsp:txXfrm>
        <a:off x="33955" y="101261"/>
        <a:ext cx="6195730" cy="627655"/>
      </dsp:txXfrm>
    </dsp:sp>
    <dsp:sp modelId="{5B886A50-1BCA-45F2-9532-49ADBC9AF10A}">
      <dsp:nvSpPr>
        <dsp:cNvPr id="0" name=""/>
        <dsp:cNvSpPr/>
      </dsp:nvSpPr>
      <dsp:spPr>
        <a:xfrm>
          <a:off x="0" y="846391"/>
          <a:ext cx="6263640" cy="69556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Deshidratare </a:t>
          </a:r>
          <a:endParaRPr lang="en-US" sz="2900" kern="1200"/>
        </a:p>
      </dsp:txBody>
      <dsp:txXfrm>
        <a:off x="33955" y="880346"/>
        <a:ext cx="6195730" cy="627655"/>
      </dsp:txXfrm>
    </dsp:sp>
    <dsp:sp modelId="{B2202D58-6A63-4FE5-8308-4EF0D24271BA}">
      <dsp:nvSpPr>
        <dsp:cNvPr id="0" name=""/>
        <dsp:cNvSpPr/>
      </dsp:nvSpPr>
      <dsp:spPr>
        <a:xfrm>
          <a:off x="0" y="1625476"/>
          <a:ext cx="6263640" cy="69556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Miros de acetonă al respirației </a:t>
          </a:r>
          <a:endParaRPr lang="en-US" sz="2900" kern="1200"/>
        </a:p>
      </dsp:txBody>
      <dsp:txXfrm>
        <a:off x="33955" y="1659431"/>
        <a:ext cx="6195730" cy="627655"/>
      </dsp:txXfrm>
    </dsp:sp>
    <dsp:sp modelId="{8642C602-67C3-4ABD-B26C-518BBD08B17D}">
      <dsp:nvSpPr>
        <dsp:cNvPr id="0" name=""/>
        <dsp:cNvSpPr/>
      </dsp:nvSpPr>
      <dsp:spPr>
        <a:xfrm>
          <a:off x="0" y="2404561"/>
          <a:ext cx="6263640" cy="69556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Hiperventilație Kussmaul </a:t>
          </a:r>
          <a:endParaRPr lang="en-US" sz="2900" kern="1200"/>
        </a:p>
      </dsp:txBody>
      <dsp:txXfrm>
        <a:off x="33955" y="2438516"/>
        <a:ext cx="6195730" cy="627655"/>
      </dsp:txXfrm>
    </dsp:sp>
    <dsp:sp modelId="{E29F6F87-F13C-459F-A4B9-89748CAD12C6}">
      <dsp:nvSpPr>
        <dsp:cNvPr id="0" name=""/>
        <dsp:cNvSpPr/>
      </dsp:nvSpPr>
      <dsp:spPr>
        <a:xfrm>
          <a:off x="0" y="3183646"/>
          <a:ext cx="6263640" cy="69556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Bătăi rapide ale inimii </a:t>
          </a:r>
          <a:endParaRPr lang="en-US" sz="2900" kern="1200"/>
        </a:p>
      </dsp:txBody>
      <dsp:txXfrm>
        <a:off x="33955" y="3217601"/>
        <a:ext cx="6195730" cy="627655"/>
      </dsp:txXfrm>
    </dsp:sp>
    <dsp:sp modelId="{59C339E2-4374-4C7D-8346-B661A7BB63F1}">
      <dsp:nvSpPr>
        <dsp:cNvPr id="0" name=""/>
        <dsp:cNvSpPr/>
      </dsp:nvSpPr>
      <dsp:spPr>
        <a:xfrm>
          <a:off x="0" y="3962731"/>
          <a:ext cx="6263640" cy="695565"/>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a:t>• Somnolență și confuzie </a:t>
          </a:r>
          <a:endParaRPr lang="en-US" sz="2900" kern="1200"/>
        </a:p>
      </dsp:txBody>
      <dsp:txXfrm>
        <a:off x="33955" y="3996686"/>
        <a:ext cx="6195730" cy="627655"/>
      </dsp:txXfrm>
    </dsp:sp>
    <dsp:sp modelId="{F5CD0E99-59C9-41FC-BFD3-47AF8D107303}">
      <dsp:nvSpPr>
        <dsp:cNvPr id="0" name=""/>
        <dsp:cNvSpPr/>
      </dsp:nvSpPr>
      <dsp:spPr>
        <a:xfrm>
          <a:off x="0" y="4741816"/>
          <a:ext cx="6263640" cy="6955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i="0" kern="1200" dirty="0"/>
            <a:t>• </a:t>
          </a:r>
          <a:r>
            <a:rPr lang="en-US" sz="2900" b="0" i="0" kern="1200" dirty="0" err="1"/>
            <a:t>Dezorientare</a:t>
          </a:r>
          <a:r>
            <a:rPr lang="en-US" sz="2900" b="0" i="0" kern="1200" dirty="0"/>
            <a:t>, comă.</a:t>
          </a:r>
          <a:endParaRPr lang="en-US" sz="2900" kern="1200" dirty="0"/>
        </a:p>
      </dsp:txBody>
      <dsp:txXfrm>
        <a:off x="33955" y="4775771"/>
        <a:ext cx="6195730"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29BD-0493-4F5D-BB09-530B8C888D24}">
      <dsp:nvSpPr>
        <dsp:cNvPr id="0" name=""/>
        <dsp:cNvSpPr/>
      </dsp:nvSpPr>
      <dsp:spPr>
        <a:xfrm>
          <a:off x="2345290" y="61157"/>
          <a:ext cx="1898109" cy="1233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t>Diabetul </a:t>
          </a:r>
          <a:r>
            <a:rPr lang="en-US" sz="1500" b="0" i="0" kern="1200" dirty="0" err="1"/>
            <a:t>zaharat</a:t>
          </a:r>
          <a:r>
            <a:rPr lang="en-US" sz="1500" b="0" i="0" kern="1200" dirty="0"/>
            <a:t>  tip 1 la debut</a:t>
          </a:r>
          <a:endParaRPr lang="en-US" sz="1500" kern="1200" dirty="0"/>
        </a:p>
      </dsp:txBody>
      <dsp:txXfrm>
        <a:off x="2405518" y="121385"/>
        <a:ext cx="1777653" cy="1113314"/>
      </dsp:txXfrm>
    </dsp:sp>
    <dsp:sp modelId="{B2343A19-A982-4A08-8F0B-06118D597D9A}">
      <dsp:nvSpPr>
        <dsp:cNvPr id="0" name=""/>
        <dsp:cNvSpPr/>
      </dsp:nvSpPr>
      <dsp:spPr>
        <a:xfrm>
          <a:off x="829461" y="678043"/>
          <a:ext cx="4929768" cy="4929768"/>
        </a:xfrm>
        <a:custGeom>
          <a:avLst/>
          <a:gdLst/>
          <a:ahLst/>
          <a:cxnLst/>
          <a:rect l="0" t="0" r="0" b="0"/>
          <a:pathLst>
            <a:path>
              <a:moveTo>
                <a:pt x="3668207" y="313682"/>
              </a:moveTo>
              <a:arcTo wR="2464884" hR="2464884" stAng="17953287" swAng="121177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2D7CAC-903C-499D-8DD8-21C1E592DABF}">
      <dsp:nvSpPr>
        <dsp:cNvPr id="0" name=""/>
        <dsp:cNvSpPr/>
      </dsp:nvSpPr>
      <dsp:spPr>
        <a:xfrm>
          <a:off x="4689535" y="1764351"/>
          <a:ext cx="1898109" cy="1233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a:t>Omiterea injecțiilor de insulină</a:t>
          </a:r>
          <a:endParaRPr lang="en-US" sz="1500" kern="1200"/>
        </a:p>
      </dsp:txBody>
      <dsp:txXfrm>
        <a:off x="4749763" y="1824579"/>
        <a:ext cx="1777653" cy="1113314"/>
      </dsp:txXfrm>
    </dsp:sp>
    <dsp:sp modelId="{C2FA41A9-4DDE-483C-8803-F89A3EE34C96}">
      <dsp:nvSpPr>
        <dsp:cNvPr id="0" name=""/>
        <dsp:cNvSpPr/>
      </dsp:nvSpPr>
      <dsp:spPr>
        <a:xfrm>
          <a:off x="829461" y="678043"/>
          <a:ext cx="4929768" cy="4929768"/>
        </a:xfrm>
        <a:custGeom>
          <a:avLst/>
          <a:gdLst/>
          <a:ahLst/>
          <a:cxnLst/>
          <a:rect l="0" t="0" r="0" b="0"/>
          <a:pathLst>
            <a:path>
              <a:moveTo>
                <a:pt x="4923859" y="2635455"/>
              </a:moveTo>
              <a:arcTo wR="2464884" hR="2464884" stAng="21838085" swAng="135990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C4C24F6-A170-4E3C-AEE2-AB8573309CE8}">
      <dsp:nvSpPr>
        <dsp:cNvPr id="0" name=""/>
        <dsp:cNvSpPr/>
      </dsp:nvSpPr>
      <dsp:spPr>
        <a:xfrm>
          <a:off x="3794113" y="4520175"/>
          <a:ext cx="1898109" cy="1233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a:t>Defecțiune a stiloului sau pompei de insulină dacă nu se acționează la timp</a:t>
          </a:r>
          <a:endParaRPr lang="en-US" sz="1500" kern="1200"/>
        </a:p>
      </dsp:txBody>
      <dsp:txXfrm>
        <a:off x="3854341" y="4580403"/>
        <a:ext cx="1777653" cy="1113314"/>
      </dsp:txXfrm>
    </dsp:sp>
    <dsp:sp modelId="{9E1CB529-8F7D-4FBC-A352-A88617624F1B}">
      <dsp:nvSpPr>
        <dsp:cNvPr id="0" name=""/>
        <dsp:cNvSpPr/>
      </dsp:nvSpPr>
      <dsp:spPr>
        <a:xfrm>
          <a:off x="829461" y="678043"/>
          <a:ext cx="4929768" cy="4929768"/>
        </a:xfrm>
        <a:custGeom>
          <a:avLst/>
          <a:gdLst/>
          <a:ahLst/>
          <a:cxnLst/>
          <a:rect l="0" t="0" r="0" b="0"/>
          <a:pathLst>
            <a:path>
              <a:moveTo>
                <a:pt x="2767469" y="4911125"/>
              </a:moveTo>
              <a:arcTo wR="2464884" hR="2464884" stAng="4976921" swAng="84615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A0285F8-D6F0-4792-B885-20A9F68E931D}">
      <dsp:nvSpPr>
        <dsp:cNvPr id="0" name=""/>
        <dsp:cNvSpPr/>
      </dsp:nvSpPr>
      <dsp:spPr>
        <a:xfrm>
          <a:off x="896468" y="4520175"/>
          <a:ext cx="1898109" cy="1233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a:t>Infecții, viroze, unele medicamente</a:t>
          </a:r>
          <a:endParaRPr lang="en-US" sz="1500" kern="1200"/>
        </a:p>
      </dsp:txBody>
      <dsp:txXfrm>
        <a:off x="956696" y="4580403"/>
        <a:ext cx="1777653" cy="1113314"/>
      </dsp:txXfrm>
    </dsp:sp>
    <dsp:sp modelId="{BA7FB90B-2013-43DF-9DCE-D8CE1A37ED54}">
      <dsp:nvSpPr>
        <dsp:cNvPr id="0" name=""/>
        <dsp:cNvSpPr/>
      </dsp:nvSpPr>
      <dsp:spPr>
        <a:xfrm>
          <a:off x="829461" y="678043"/>
          <a:ext cx="4929768" cy="4929768"/>
        </a:xfrm>
        <a:custGeom>
          <a:avLst/>
          <a:gdLst/>
          <a:ahLst/>
          <a:cxnLst/>
          <a:rect l="0" t="0" r="0" b="0"/>
          <a:pathLst>
            <a:path>
              <a:moveTo>
                <a:pt x="261537" y="3569836"/>
              </a:moveTo>
              <a:arcTo wR="2464884" hR="2464884" stAng="9202007" swAng="135990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7C8F1D-09E5-4DAD-9D20-C9A68D99C16A}">
      <dsp:nvSpPr>
        <dsp:cNvPr id="0" name=""/>
        <dsp:cNvSpPr/>
      </dsp:nvSpPr>
      <dsp:spPr>
        <a:xfrm>
          <a:off x="1046" y="1764351"/>
          <a:ext cx="1898109" cy="1233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a:t>Intervenții chirurgicale, traumatisme, arsuri</a:t>
          </a:r>
          <a:endParaRPr lang="en-US" sz="1500" kern="1200"/>
        </a:p>
      </dsp:txBody>
      <dsp:txXfrm>
        <a:off x="61274" y="1824579"/>
        <a:ext cx="1777653" cy="1113314"/>
      </dsp:txXfrm>
    </dsp:sp>
    <dsp:sp modelId="{042B4FE8-0ED3-4161-A40F-C2FEC33E402C}">
      <dsp:nvSpPr>
        <dsp:cNvPr id="0" name=""/>
        <dsp:cNvSpPr/>
      </dsp:nvSpPr>
      <dsp:spPr>
        <a:xfrm>
          <a:off x="829461" y="678043"/>
          <a:ext cx="4929768" cy="4929768"/>
        </a:xfrm>
        <a:custGeom>
          <a:avLst/>
          <a:gdLst/>
          <a:ahLst/>
          <a:cxnLst/>
          <a:rect l="0" t="0" r="0" b="0"/>
          <a:pathLst>
            <a:path>
              <a:moveTo>
                <a:pt x="592873" y="861378"/>
              </a:moveTo>
              <a:arcTo wR="2464884" hR="2464884" stAng="13234939" swAng="121177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3F5A-6B53-42D6-BF63-45083D725DD3}">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8E81E-B050-468F-99B3-FE233E003E22}">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err="1"/>
            <a:t>Pentru</a:t>
          </a:r>
          <a:r>
            <a:rPr lang="en-US" sz="1400" b="0" i="0" kern="1200" dirty="0"/>
            <a:t> a reduce </a:t>
          </a:r>
          <a:r>
            <a:rPr lang="en-US" sz="1400" b="0" i="0" kern="1200" dirty="0" err="1"/>
            <a:t>riscul</a:t>
          </a:r>
          <a:r>
            <a:rPr lang="en-US" sz="1400" b="0" i="0" kern="1200" dirty="0"/>
            <a:t> de </a:t>
          </a:r>
          <a:r>
            <a:rPr lang="en-US" sz="1400" b="0" i="0" kern="1200" dirty="0" err="1"/>
            <a:t>apariție</a:t>
          </a:r>
          <a:r>
            <a:rPr lang="en-US" sz="1400" b="0" i="0" kern="1200" dirty="0"/>
            <a:t> a complicațiilor </a:t>
          </a:r>
          <a:r>
            <a:rPr lang="en-US" sz="1400" b="0" i="0" kern="1200" dirty="0" err="1"/>
            <a:t>Diabetului</a:t>
          </a:r>
          <a:r>
            <a:rPr lang="en-US" sz="1400" b="0" i="0" kern="1200" dirty="0"/>
            <a:t> </a:t>
          </a:r>
          <a:r>
            <a:rPr lang="en-US" sz="1400" b="0" i="0" kern="1200" dirty="0" err="1"/>
            <a:t>zaharat</a:t>
          </a:r>
          <a:r>
            <a:rPr lang="en-US" sz="1400" b="0" i="0" kern="1200" dirty="0"/>
            <a:t> </a:t>
          </a:r>
          <a:r>
            <a:rPr lang="en-US" sz="1400" b="0" i="0" kern="1200" dirty="0" err="1"/>
            <a:t>și</a:t>
          </a:r>
          <a:r>
            <a:rPr lang="en-US" sz="1400" b="0" i="0" kern="1200" dirty="0"/>
            <a:t> a </a:t>
          </a:r>
          <a:r>
            <a:rPr lang="en-US" sz="1400" b="0" i="0" kern="1200" dirty="0" err="1"/>
            <a:t>stopa</a:t>
          </a:r>
          <a:r>
            <a:rPr lang="en-US" sz="1400" b="0" i="0" kern="1200" dirty="0"/>
            <a:t> </a:t>
          </a:r>
          <a:r>
            <a:rPr lang="en-US" sz="1400" b="0" i="0" kern="1200" dirty="0" err="1"/>
            <a:t>evoluția</a:t>
          </a:r>
          <a:r>
            <a:rPr lang="en-US" sz="1400" b="0" i="0" kern="1200" dirty="0"/>
            <a:t> </a:t>
          </a:r>
          <a:r>
            <a:rPr lang="en-US" sz="1400" b="0" i="0" kern="1200" dirty="0" err="1"/>
            <a:t>celor</a:t>
          </a:r>
          <a:r>
            <a:rPr lang="en-US" sz="1400" b="0" i="0" kern="1200" dirty="0"/>
            <a:t> </a:t>
          </a:r>
          <a:r>
            <a:rPr lang="en-US" sz="1400" b="0" i="0" kern="1200" dirty="0" err="1"/>
            <a:t>deja</a:t>
          </a:r>
          <a:r>
            <a:rPr lang="en-US" sz="1400" b="0" i="0" kern="1200" dirty="0"/>
            <a:t> </a:t>
          </a:r>
          <a:r>
            <a:rPr lang="en-US" sz="1400" b="0" i="0" kern="1200" dirty="0" err="1"/>
            <a:t>existente</a:t>
          </a:r>
          <a:r>
            <a:rPr lang="en-US" sz="1400" b="0" i="0" kern="1200" dirty="0"/>
            <a:t>, pot fi </a:t>
          </a:r>
          <a:r>
            <a:rPr lang="en-US" sz="1400" b="0" i="0" kern="1200" dirty="0" err="1"/>
            <a:t>luate</a:t>
          </a:r>
          <a:r>
            <a:rPr lang="en-US" sz="1400" b="0" i="0" kern="1200" dirty="0"/>
            <a:t> </a:t>
          </a:r>
          <a:r>
            <a:rPr lang="en-US" sz="1400" b="0" i="0" kern="1200" dirty="0" err="1"/>
            <a:t>anumite</a:t>
          </a:r>
          <a:r>
            <a:rPr lang="en-US" sz="1400" b="0" i="0" kern="1200" dirty="0"/>
            <a:t> </a:t>
          </a:r>
          <a:r>
            <a:rPr lang="en-US" sz="1400" b="0" i="0" kern="1200" dirty="0" err="1"/>
            <a:t>măsuri</a:t>
          </a:r>
          <a:r>
            <a:rPr lang="en-US" sz="1400" b="0" i="0" kern="1200" dirty="0"/>
            <a:t>. </a:t>
          </a:r>
          <a:r>
            <a:rPr lang="en-US" sz="1400" b="0" i="0" kern="1200" dirty="0" err="1"/>
            <a:t>Pe</a:t>
          </a:r>
          <a:r>
            <a:rPr lang="en-US" sz="1400" b="0" i="0" kern="1200" dirty="0"/>
            <a:t> </a:t>
          </a:r>
          <a:r>
            <a:rPr lang="en-US" sz="1400" b="0" i="0" kern="1200" dirty="0" err="1"/>
            <a:t>primul</a:t>
          </a:r>
          <a:r>
            <a:rPr lang="en-US" sz="1400" b="0" i="0" kern="1200" dirty="0"/>
            <a:t> </a:t>
          </a:r>
          <a:r>
            <a:rPr lang="en-US" sz="1400" b="0" i="0" kern="1200" dirty="0" err="1"/>
            <a:t>loc</a:t>
          </a:r>
          <a:r>
            <a:rPr lang="en-US" sz="1400" b="0" i="0" kern="1200" dirty="0"/>
            <a:t> se </a:t>
          </a:r>
          <a:r>
            <a:rPr lang="en-US" sz="1400" b="0" i="0" kern="1200" dirty="0" err="1"/>
            <a:t>situează</a:t>
          </a:r>
          <a:r>
            <a:rPr lang="en-US" sz="1400" b="0" i="0" kern="1200" dirty="0"/>
            <a:t> </a:t>
          </a:r>
          <a:r>
            <a:rPr lang="en-US" sz="1400" b="0" i="0" kern="1200" dirty="0" err="1"/>
            <a:t>renunțarea</a:t>
          </a:r>
          <a:r>
            <a:rPr lang="en-US" sz="1400" b="0" i="0" kern="1200" dirty="0"/>
            <a:t> la </a:t>
          </a:r>
          <a:r>
            <a:rPr lang="en-US" sz="1400" b="0" i="0" kern="1200" dirty="0" err="1"/>
            <a:t>consumul</a:t>
          </a:r>
          <a:r>
            <a:rPr lang="en-US" sz="1400" b="0" i="0" kern="1200" dirty="0"/>
            <a:t> de </a:t>
          </a:r>
          <a:r>
            <a:rPr lang="en-US" sz="1400" b="0" i="0" kern="1200" dirty="0" err="1"/>
            <a:t>alcool</a:t>
          </a:r>
          <a:r>
            <a:rPr lang="en-US" sz="1400" b="0" i="0" kern="1200" dirty="0"/>
            <a:t> </a:t>
          </a:r>
          <a:r>
            <a:rPr lang="en-US" sz="1400" b="0" i="0" kern="1200" dirty="0" err="1"/>
            <a:t>și</a:t>
          </a:r>
          <a:r>
            <a:rPr lang="en-US" sz="1400" b="0" i="0" kern="1200" dirty="0"/>
            <a:t> la </a:t>
          </a:r>
          <a:r>
            <a:rPr lang="en-US" sz="1400" b="0" i="0" kern="1200" dirty="0" err="1"/>
            <a:t>fumat</a:t>
          </a:r>
          <a:r>
            <a:rPr lang="en-US" sz="1400" b="0" i="0" kern="1200" dirty="0"/>
            <a:t>. </a:t>
          </a:r>
          <a:r>
            <a:rPr lang="en-US" sz="1400" b="0" i="0" kern="1200" dirty="0" err="1"/>
            <a:t>Fumatul</a:t>
          </a:r>
          <a:r>
            <a:rPr lang="en-US" sz="1400" b="0" i="0" kern="1200" dirty="0"/>
            <a:t> </a:t>
          </a:r>
          <a:r>
            <a:rPr lang="en-US" sz="1400" b="0" i="0" kern="1200" dirty="0" err="1"/>
            <a:t>afectează</a:t>
          </a:r>
          <a:r>
            <a:rPr lang="en-US" sz="1400" b="0" i="0" kern="1200" dirty="0"/>
            <a:t> </a:t>
          </a:r>
          <a:r>
            <a:rPr lang="en-US" sz="1400" b="0" i="0" kern="1200" dirty="0" err="1"/>
            <a:t>suplimentar</a:t>
          </a:r>
          <a:r>
            <a:rPr lang="en-US" sz="1400" b="0" i="0" kern="1200" dirty="0"/>
            <a:t> </a:t>
          </a:r>
          <a:r>
            <a:rPr lang="en-US" sz="1400" b="0" i="0" kern="1200" dirty="0" err="1"/>
            <a:t>vasele</a:t>
          </a:r>
          <a:r>
            <a:rPr lang="en-US" sz="1400" b="0" i="0" kern="1200" dirty="0"/>
            <a:t> de </a:t>
          </a:r>
          <a:r>
            <a:rPr lang="en-US" sz="1400" b="0" i="0" kern="1200" dirty="0" err="1"/>
            <a:t>sânge</a:t>
          </a:r>
          <a:r>
            <a:rPr lang="en-US" sz="1400" b="0" i="0" kern="1200" dirty="0"/>
            <a:t> </a:t>
          </a:r>
          <a:r>
            <a:rPr lang="en-US" sz="1400" b="0" i="0" kern="1200" dirty="0" err="1"/>
            <a:t>deja</a:t>
          </a:r>
          <a:r>
            <a:rPr lang="en-US" sz="1400" b="0" i="0" kern="1200" dirty="0"/>
            <a:t> </a:t>
          </a:r>
          <a:r>
            <a:rPr lang="en-US" sz="1400" b="0" i="0" kern="1200" dirty="0" err="1"/>
            <a:t>afectate</a:t>
          </a:r>
          <a:r>
            <a:rPr lang="en-US" sz="1400" b="0" i="0" kern="1200" dirty="0"/>
            <a:t> de </a:t>
          </a:r>
          <a:r>
            <a:rPr lang="en-US" sz="1400" b="0" i="0" kern="1200" dirty="0" err="1"/>
            <a:t>nivelul</a:t>
          </a:r>
          <a:r>
            <a:rPr lang="en-US" sz="1400" b="0" i="0" kern="1200" dirty="0"/>
            <a:t> </a:t>
          </a:r>
          <a:r>
            <a:rPr lang="en-US" sz="1400" b="0" i="0" kern="1200" dirty="0" err="1"/>
            <a:t>ridicat</a:t>
          </a:r>
          <a:r>
            <a:rPr lang="en-US" sz="1400" b="0" i="0" kern="1200" dirty="0"/>
            <a:t> al </a:t>
          </a:r>
          <a:r>
            <a:rPr lang="en-US" sz="1400" b="0" i="0" kern="1200" dirty="0" err="1"/>
            <a:t>glicemiei</a:t>
          </a:r>
          <a:r>
            <a:rPr lang="en-US" sz="1400" b="0" i="0" kern="1200" dirty="0"/>
            <a:t>. </a:t>
          </a:r>
          <a:r>
            <a:rPr lang="en-US" sz="1400" b="0" i="0" kern="1200" dirty="0" err="1"/>
            <a:t>Alcoolul</a:t>
          </a:r>
          <a:r>
            <a:rPr lang="en-US" sz="1400" b="0" i="0" kern="1200" dirty="0"/>
            <a:t> </a:t>
          </a:r>
          <a:r>
            <a:rPr lang="en-US" sz="1400" b="0" i="0" kern="1200" dirty="0" err="1"/>
            <a:t>fiind</a:t>
          </a:r>
          <a:r>
            <a:rPr lang="en-US" sz="1400" b="0" i="0" kern="1200" dirty="0"/>
            <a:t> o </a:t>
          </a:r>
          <a:r>
            <a:rPr lang="en-US" sz="1400" b="0" i="0" kern="1200" dirty="0" err="1"/>
            <a:t>neurotoxină</a:t>
          </a:r>
          <a:r>
            <a:rPr lang="en-US" sz="1400" b="0" i="0" kern="1200" dirty="0"/>
            <a:t> </a:t>
          </a:r>
          <a:r>
            <a:rPr lang="en-US" sz="1400" b="0" i="0" kern="1200" dirty="0" err="1"/>
            <a:t>va</a:t>
          </a:r>
          <a:r>
            <a:rPr lang="en-US" sz="1400" b="0" i="0" kern="1200" dirty="0"/>
            <a:t> </a:t>
          </a:r>
          <a:r>
            <a:rPr lang="en-US" sz="1400" b="0" i="0" kern="1200" dirty="0" err="1"/>
            <a:t>trebui</a:t>
          </a:r>
          <a:r>
            <a:rPr lang="en-US" sz="1400" b="0" i="0" kern="1200" dirty="0"/>
            <a:t> </a:t>
          </a:r>
          <a:r>
            <a:rPr lang="en-US" sz="1400" b="0" i="0" kern="1200" dirty="0" err="1"/>
            <a:t>evitată</a:t>
          </a:r>
          <a:r>
            <a:rPr lang="en-US" sz="1400" b="0" i="0" kern="1200" dirty="0"/>
            <a:t> </a:t>
          </a:r>
          <a:r>
            <a:rPr lang="en-US" sz="1400" b="0" i="0" kern="1200" dirty="0" err="1"/>
            <a:t>în</a:t>
          </a:r>
          <a:r>
            <a:rPr lang="en-US" sz="1400" b="0" i="0" kern="1200" dirty="0"/>
            <a:t> mod special de </a:t>
          </a:r>
          <a:r>
            <a:rPr lang="en-US" sz="1400" b="0" i="0" kern="1200" dirty="0" err="1"/>
            <a:t>către</a:t>
          </a:r>
          <a:r>
            <a:rPr lang="en-US" sz="1400" b="0" i="0" kern="1200" dirty="0"/>
            <a:t> </a:t>
          </a:r>
          <a:r>
            <a:rPr lang="en-US" sz="1400" b="0" i="0" kern="1200" dirty="0" err="1"/>
            <a:t>pacienții</a:t>
          </a:r>
          <a:r>
            <a:rPr lang="en-US" sz="1400" b="0" i="0" kern="1200" dirty="0"/>
            <a:t> </a:t>
          </a:r>
          <a:r>
            <a:rPr lang="en-US" sz="1400" b="0" i="0" kern="1200" dirty="0" err="1"/>
            <a:t>diagnosticați</a:t>
          </a:r>
          <a:r>
            <a:rPr lang="en-US" sz="1400" b="0" i="0" kern="1200" dirty="0"/>
            <a:t> cu </a:t>
          </a:r>
          <a:r>
            <a:rPr lang="en-US" sz="1400" b="0" i="0" kern="1200" dirty="0" err="1"/>
            <a:t>Neuropatie</a:t>
          </a:r>
          <a:r>
            <a:rPr lang="en-US" sz="1400" b="0" i="0" kern="1200" dirty="0"/>
            <a:t> </a:t>
          </a:r>
          <a:r>
            <a:rPr lang="en-US" sz="1400" b="0" i="0" kern="1200" dirty="0" err="1"/>
            <a:t>Diabetică</a:t>
          </a:r>
          <a:r>
            <a:rPr lang="en-US" sz="1400" b="0" i="0" kern="1200" dirty="0"/>
            <a:t>. </a:t>
          </a:r>
          <a:r>
            <a:rPr lang="en-US" sz="1400" b="0" i="0" kern="1200" dirty="0" err="1"/>
            <a:t>În</a:t>
          </a:r>
          <a:r>
            <a:rPr lang="en-US" sz="1400" b="0" i="0" kern="1200" dirty="0"/>
            <a:t> </a:t>
          </a:r>
          <a:r>
            <a:rPr lang="en-US" sz="1400" b="0" i="0" kern="1200" dirty="0" err="1"/>
            <a:t>cazul</a:t>
          </a:r>
          <a:r>
            <a:rPr lang="en-US" sz="1400" b="0" i="0" kern="1200" dirty="0"/>
            <a:t> </a:t>
          </a:r>
          <a:r>
            <a:rPr lang="en-US" sz="1400" b="0" i="0" kern="1200" dirty="0" err="1"/>
            <a:t>consumului</a:t>
          </a:r>
          <a:r>
            <a:rPr lang="en-US" sz="1400" b="0" i="0" kern="1200" dirty="0"/>
            <a:t> de </a:t>
          </a:r>
          <a:r>
            <a:rPr lang="en-US" sz="1400" b="0" i="0" kern="1200" dirty="0" err="1"/>
            <a:t>alcool</a:t>
          </a:r>
          <a:r>
            <a:rPr lang="en-US" sz="1400" b="0" i="0" kern="1200" dirty="0"/>
            <a:t>, </a:t>
          </a:r>
          <a:r>
            <a:rPr lang="en-US" sz="1400" b="0" i="0" kern="1200" dirty="0" err="1"/>
            <a:t>ficatul</a:t>
          </a:r>
          <a:r>
            <a:rPr lang="en-US" sz="1400" b="0" i="0" kern="1200" dirty="0"/>
            <a:t> care </a:t>
          </a:r>
          <a:r>
            <a:rPr lang="en-US" sz="1400" b="0" i="0" kern="1200" dirty="0" err="1"/>
            <a:t>metabolizează</a:t>
          </a:r>
          <a:r>
            <a:rPr lang="en-US" sz="1400" b="0" i="0" kern="1200" dirty="0"/>
            <a:t> </a:t>
          </a:r>
          <a:r>
            <a:rPr lang="en-US" sz="1400" b="0" i="0" kern="1200" dirty="0" err="1"/>
            <a:t>alcoolul</a:t>
          </a:r>
          <a:r>
            <a:rPr lang="en-US" sz="1400" b="0" i="0" kern="1200" dirty="0"/>
            <a:t> </a:t>
          </a:r>
          <a:r>
            <a:rPr lang="en-US" sz="1400" b="0" i="0" kern="1200" dirty="0" err="1"/>
            <a:t>consumat</a:t>
          </a:r>
          <a:r>
            <a:rPr lang="en-US" sz="1400" b="0" i="0" kern="1200" dirty="0"/>
            <a:t>, nu </a:t>
          </a:r>
          <a:r>
            <a:rPr lang="en-US" sz="1400" b="0" i="0" kern="1200" dirty="0" err="1"/>
            <a:t>poate</a:t>
          </a:r>
          <a:r>
            <a:rPr lang="en-US" sz="1400" b="0" i="0" kern="1200" dirty="0"/>
            <a:t> </a:t>
          </a:r>
          <a:r>
            <a:rPr lang="en-US" sz="1400" b="0" i="0" kern="1200" dirty="0" err="1"/>
            <a:t>să-și</a:t>
          </a:r>
          <a:r>
            <a:rPr lang="en-US" sz="1400" b="0" i="0" kern="1200" dirty="0"/>
            <a:t> </a:t>
          </a:r>
          <a:r>
            <a:rPr lang="en-US" sz="1400" b="0" i="0" kern="1200" dirty="0" err="1"/>
            <a:t>îndeplinească</a:t>
          </a:r>
          <a:r>
            <a:rPr lang="en-US" sz="1400" b="0" i="0" kern="1200" dirty="0"/>
            <a:t> </a:t>
          </a:r>
          <a:r>
            <a:rPr lang="en-US" sz="1400" b="0" i="0" kern="1200" dirty="0" err="1"/>
            <a:t>concomitent</a:t>
          </a:r>
          <a:r>
            <a:rPr lang="en-US" sz="1400" b="0" i="0" kern="1200" dirty="0"/>
            <a:t> </a:t>
          </a:r>
          <a:r>
            <a:rPr lang="en-US" sz="1400" b="0" i="0" kern="1200" dirty="0" err="1"/>
            <a:t>și</a:t>
          </a:r>
          <a:r>
            <a:rPr lang="en-US" sz="1400" b="0" i="0" kern="1200" dirty="0"/>
            <a:t> la </a:t>
          </a:r>
          <a:r>
            <a:rPr lang="en-US" sz="1400" b="0" i="0" kern="1200" dirty="0" err="1"/>
            <a:t>fel</a:t>
          </a:r>
          <a:r>
            <a:rPr lang="en-US" sz="1400" b="0" i="0" kern="1200" dirty="0"/>
            <a:t> de bine </a:t>
          </a:r>
          <a:r>
            <a:rPr lang="en-US" sz="1400" b="0" i="0" kern="1200" dirty="0" err="1"/>
            <a:t>rolul</a:t>
          </a:r>
          <a:r>
            <a:rPr lang="en-US" sz="1400" b="0" i="0" kern="1200" dirty="0"/>
            <a:t> de </a:t>
          </a:r>
          <a:r>
            <a:rPr lang="en-US" sz="1400" b="0" i="0" kern="1200" dirty="0" err="1"/>
            <a:t>reglare</a:t>
          </a:r>
          <a:r>
            <a:rPr lang="en-US" sz="1400" b="0" i="0" kern="1200" dirty="0"/>
            <a:t> a </a:t>
          </a:r>
          <a:r>
            <a:rPr lang="en-US" sz="1400" b="0" i="0" kern="1200" dirty="0" err="1"/>
            <a:t>nivelului</a:t>
          </a:r>
          <a:r>
            <a:rPr lang="en-US" sz="1400" b="0" i="0" kern="1200" dirty="0"/>
            <a:t> </a:t>
          </a:r>
          <a:r>
            <a:rPr lang="en-US" sz="1400" b="0" i="0" kern="1200" dirty="0" err="1"/>
            <a:t>glucozei</a:t>
          </a:r>
          <a:r>
            <a:rPr lang="en-US" sz="1400" b="0" i="0" kern="1200" dirty="0"/>
            <a:t> din </a:t>
          </a:r>
          <a:r>
            <a:rPr lang="en-US" sz="1400" b="0" i="0" kern="1200" dirty="0" err="1"/>
            <a:t>sânge</a:t>
          </a:r>
          <a:r>
            <a:rPr lang="en-US" sz="1400" b="0" i="0" kern="1200" dirty="0"/>
            <a:t>. </a:t>
          </a:r>
          <a:r>
            <a:rPr lang="en-US" sz="1400" b="0" i="0" kern="1200" dirty="0" err="1"/>
            <a:t>Acest</a:t>
          </a:r>
          <a:r>
            <a:rPr lang="en-US" sz="1400" b="0" i="0" kern="1200" dirty="0"/>
            <a:t> </a:t>
          </a:r>
          <a:r>
            <a:rPr lang="en-US" sz="1400" b="0" i="0" kern="1200" dirty="0" err="1"/>
            <a:t>lucru</a:t>
          </a:r>
          <a:r>
            <a:rPr lang="en-US" sz="1400" b="0" i="0" kern="1200" dirty="0"/>
            <a:t> conduce la </a:t>
          </a:r>
          <a:r>
            <a:rPr lang="en-US" sz="1400" b="0" i="0" kern="1200" dirty="0" err="1"/>
            <a:t>hipoglicemie</a:t>
          </a:r>
          <a:r>
            <a:rPr lang="en-US" sz="1400" b="0" i="0" kern="1200" dirty="0"/>
            <a:t>. </a:t>
          </a:r>
          <a:endParaRPr lang="en-US" sz="1400" kern="1200" dirty="0"/>
        </a:p>
      </dsp:txBody>
      <dsp:txXfrm>
        <a:off x="585701" y="1066737"/>
        <a:ext cx="4337991" cy="2693452"/>
      </dsp:txXfrm>
    </dsp:sp>
    <dsp:sp modelId="{34068DBF-01EE-404E-BE0B-8C5B73D08847}">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4178F-9F2F-4DF8-AD50-1E5F5EDD0F35}">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t>O </a:t>
          </a:r>
          <a:r>
            <a:rPr lang="en-US" sz="1400" b="0" i="0" kern="1200" dirty="0" err="1"/>
            <a:t>dietă</a:t>
          </a:r>
          <a:r>
            <a:rPr lang="en-US" sz="1400" b="0" i="0" kern="1200" dirty="0"/>
            <a:t> </a:t>
          </a:r>
          <a:r>
            <a:rPr lang="en-US" sz="1400" b="0" i="0" kern="1200" dirty="0" err="1"/>
            <a:t>sănătoasă</a:t>
          </a:r>
          <a:r>
            <a:rPr lang="en-US" sz="1400" b="0" i="0" kern="1200" dirty="0"/>
            <a:t> </a:t>
          </a:r>
          <a:r>
            <a:rPr lang="en-US" sz="1400" b="0" i="0" kern="1200" dirty="0" err="1"/>
            <a:t>și</a:t>
          </a:r>
          <a:r>
            <a:rPr lang="en-US" sz="1400" b="0" i="0" kern="1200" dirty="0"/>
            <a:t> </a:t>
          </a:r>
          <a:r>
            <a:rPr lang="en-US" sz="1400" b="0" i="0" kern="1200" dirty="0" err="1"/>
            <a:t>echilibrată</a:t>
          </a:r>
          <a:r>
            <a:rPr lang="en-US" sz="1400" b="0" i="0" kern="1200" dirty="0"/>
            <a:t> </a:t>
          </a:r>
          <a:r>
            <a:rPr lang="en-US" sz="1400" b="0" i="0" kern="1200" dirty="0" err="1"/>
            <a:t>însoțită</a:t>
          </a:r>
          <a:r>
            <a:rPr lang="en-US" sz="1400" b="0" i="0" kern="1200" dirty="0"/>
            <a:t> de </a:t>
          </a:r>
          <a:r>
            <a:rPr lang="en-US" sz="1400" b="0" i="0" kern="1200" dirty="0" err="1"/>
            <a:t>suficiente</a:t>
          </a:r>
          <a:r>
            <a:rPr lang="en-US" sz="1400" b="0" i="0" kern="1200" dirty="0"/>
            <a:t> </a:t>
          </a:r>
          <a:r>
            <a:rPr lang="en-US" sz="1400" b="0" i="0" kern="1200" dirty="0" err="1"/>
            <a:t>exerciții</a:t>
          </a:r>
          <a:r>
            <a:rPr lang="en-US" sz="1400" b="0" i="0" kern="1200" dirty="0"/>
            <a:t> </a:t>
          </a:r>
          <a:r>
            <a:rPr lang="en-US" sz="1400" b="0" i="0" kern="1200" dirty="0" err="1"/>
            <a:t>fizice</a:t>
          </a:r>
          <a:r>
            <a:rPr lang="en-US" sz="1400" b="0" i="0" kern="1200" dirty="0"/>
            <a:t>, </a:t>
          </a:r>
          <a:r>
            <a:rPr lang="en-US" sz="1400" b="0" i="0" kern="1200" dirty="0" err="1"/>
            <a:t>precum</a:t>
          </a:r>
          <a:r>
            <a:rPr lang="en-US" sz="1400" b="0" i="0" kern="1200" dirty="0"/>
            <a:t> </a:t>
          </a:r>
          <a:r>
            <a:rPr lang="en-US" sz="1400" b="0" i="0" kern="1200" dirty="0" err="1"/>
            <a:t>și</a:t>
          </a:r>
          <a:r>
            <a:rPr lang="en-US" sz="1400" b="0" i="0" kern="1200" dirty="0"/>
            <a:t> </a:t>
          </a:r>
          <a:r>
            <a:rPr lang="en-US" sz="1400" b="0" i="0" kern="1200" dirty="0" err="1"/>
            <a:t>evitarea</a:t>
          </a:r>
          <a:r>
            <a:rPr lang="en-US" sz="1400" b="0" i="0" kern="1200" dirty="0"/>
            <a:t> </a:t>
          </a:r>
          <a:r>
            <a:rPr lang="en-US" sz="1400" b="0" i="0" kern="1200" dirty="0" err="1"/>
            <a:t>creșterii</a:t>
          </a:r>
          <a:r>
            <a:rPr lang="en-US" sz="1400" b="0" i="0" kern="1200" dirty="0"/>
            <a:t> </a:t>
          </a:r>
          <a:r>
            <a:rPr lang="en-US" sz="1400" b="0" i="0" kern="1200" dirty="0" err="1"/>
            <a:t>în</a:t>
          </a:r>
          <a:r>
            <a:rPr lang="en-US" sz="1400" b="0" i="0" kern="1200" dirty="0"/>
            <a:t> </a:t>
          </a:r>
          <a:r>
            <a:rPr lang="en-US" sz="1400" b="0" i="0" kern="1200" dirty="0" err="1"/>
            <a:t>greutate</a:t>
          </a:r>
          <a:r>
            <a:rPr lang="en-US" sz="1400" b="0" i="0" kern="1200" dirty="0"/>
            <a:t>, </a:t>
          </a:r>
          <a:r>
            <a:rPr lang="en-US" sz="1400" b="0" i="0" kern="1200" dirty="0" err="1"/>
            <a:t>vă</a:t>
          </a:r>
          <a:r>
            <a:rPr lang="en-US" sz="1400" b="0" i="0" kern="1200" dirty="0"/>
            <a:t> </a:t>
          </a:r>
          <a:r>
            <a:rPr lang="en-US" sz="1400" b="0" i="0" kern="1200" dirty="0" err="1"/>
            <a:t>va</a:t>
          </a:r>
          <a:r>
            <a:rPr lang="en-US" sz="1400" b="0" i="0" kern="1200" dirty="0"/>
            <a:t> </a:t>
          </a:r>
          <a:r>
            <a:rPr lang="en-US" sz="1400" b="0" i="0" kern="1200" dirty="0" err="1"/>
            <a:t>ajuta</a:t>
          </a:r>
          <a:r>
            <a:rPr lang="en-US" sz="1400" b="0" i="0" kern="1200" dirty="0"/>
            <a:t> </a:t>
          </a:r>
          <a:r>
            <a:rPr lang="en-US" sz="1400" b="0" i="0" kern="1200" dirty="0" err="1"/>
            <a:t>să</a:t>
          </a:r>
          <a:r>
            <a:rPr lang="en-US" sz="1400" b="0" i="0" kern="1200" dirty="0"/>
            <a:t> </a:t>
          </a:r>
          <a:r>
            <a:rPr lang="en-US" sz="1400" b="0" i="0" kern="1200" dirty="0" err="1"/>
            <a:t>rămâneți</a:t>
          </a:r>
          <a:r>
            <a:rPr lang="en-US" sz="1400" b="0" i="0" kern="1200" dirty="0"/>
            <a:t> </a:t>
          </a:r>
          <a:r>
            <a:rPr lang="en-US" sz="1400" b="0" i="0" kern="1200" dirty="0" err="1"/>
            <a:t>fără</a:t>
          </a:r>
          <a:r>
            <a:rPr lang="en-US" sz="1400" b="0" i="0" kern="1200" dirty="0"/>
            <a:t> </a:t>
          </a:r>
          <a:r>
            <a:rPr lang="en-US" sz="1400" b="0" i="0" kern="1200" dirty="0" err="1"/>
            <a:t>simptome</a:t>
          </a:r>
          <a:r>
            <a:rPr lang="en-US" sz="1400" b="0" i="0" kern="1200" dirty="0"/>
            <a:t> </a:t>
          </a:r>
          <a:r>
            <a:rPr lang="en-US" sz="1400" b="0" i="0" kern="1200" dirty="0" err="1"/>
            <a:t>pentru</a:t>
          </a:r>
          <a:r>
            <a:rPr lang="en-US" sz="1400" b="0" i="0" kern="1200" dirty="0"/>
            <a:t> </a:t>
          </a:r>
          <a:r>
            <a:rPr lang="en-US" sz="1400" b="0" i="0" kern="1200" dirty="0" err="1"/>
            <a:t>mai</a:t>
          </a:r>
          <a:r>
            <a:rPr lang="en-US" sz="1400" b="0" i="0" kern="1200" dirty="0"/>
            <a:t> </a:t>
          </a:r>
          <a:r>
            <a:rPr lang="en-US" sz="1400" b="0" i="0" kern="1200" dirty="0" err="1"/>
            <a:t>mult</a:t>
          </a:r>
          <a:r>
            <a:rPr lang="en-US" sz="1400" b="0" i="0" kern="1200" dirty="0"/>
            <a:t> </a:t>
          </a:r>
          <a:r>
            <a:rPr lang="en-US" sz="1400" b="0" i="0" kern="1200" dirty="0" err="1"/>
            <a:t>timp</a:t>
          </a:r>
          <a:r>
            <a:rPr lang="en-US" sz="1400" b="0" i="0" kern="1200" dirty="0"/>
            <a:t>, </a:t>
          </a:r>
          <a:r>
            <a:rPr lang="en-US" sz="1400" b="0" i="0" kern="1200" dirty="0" err="1"/>
            <a:t>în</a:t>
          </a:r>
          <a:r>
            <a:rPr lang="en-US" sz="1400" b="0" i="0" kern="1200" dirty="0"/>
            <a:t> </a:t>
          </a:r>
          <a:r>
            <a:rPr lang="en-US" sz="1400" b="0" i="0" kern="1200" dirty="0" err="1"/>
            <a:t>ciuda</a:t>
          </a:r>
          <a:r>
            <a:rPr lang="en-US" sz="1400" b="0" i="0" kern="1200" dirty="0"/>
            <a:t> </a:t>
          </a:r>
          <a:r>
            <a:rPr lang="en-US" sz="1400" b="0" i="0" kern="1200" dirty="0" err="1"/>
            <a:t>existenței</a:t>
          </a:r>
          <a:r>
            <a:rPr lang="en-US" sz="1400" b="0" i="0" kern="1200" dirty="0"/>
            <a:t> </a:t>
          </a:r>
          <a:r>
            <a:rPr lang="en-US" sz="1400" b="0" i="0" kern="1200" dirty="0" err="1"/>
            <a:t>Diabetului</a:t>
          </a:r>
          <a:r>
            <a:rPr lang="en-US" sz="1400" b="0" i="0" kern="1200" dirty="0"/>
            <a:t> </a:t>
          </a:r>
          <a:r>
            <a:rPr lang="en-US" sz="1400" b="0" i="0" kern="1200" dirty="0" err="1"/>
            <a:t>zaharat</a:t>
          </a:r>
          <a:r>
            <a:rPr lang="en-US" sz="1400" b="0" i="0" kern="1200" dirty="0"/>
            <a:t>. </a:t>
          </a:r>
          <a:r>
            <a:rPr lang="en-US" sz="1400" b="0" i="0" kern="1200" dirty="0" err="1"/>
            <a:t>Separat</a:t>
          </a:r>
          <a:r>
            <a:rPr lang="en-US" sz="1400" b="0" i="0" kern="1200" dirty="0"/>
            <a:t> de </a:t>
          </a:r>
          <a:r>
            <a:rPr lang="en-US" sz="1400" b="0" i="0" kern="1200" dirty="0" err="1"/>
            <a:t>testarea</a:t>
          </a:r>
          <a:r>
            <a:rPr lang="en-US" sz="1400" b="0" i="0" kern="1200" dirty="0"/>
            <a:t> </a:t>
          </a:r>
          <a:r>
            <a:rPr lang="en-US" sz="1400" b="0" i="0" kern="1200" dirty="0" err="1"/>
            <a:t>glicemiei</a:t>
          </a:r>
          <a:r>
            <a:rPr lang="en-US" sz="1400" b="0" i="0" kern="1200" dirty="0"/>
            <a:t>, </a:t>
          </a:r>
          <a:r>
            <a:rPr lang="en-US" sz="1400" b="0" i="0" kern="1200" dirty="0" err="1"/>
            <a:t>trebuie</a:t>
          </a:r>
          <a:r>
            <a:rPr lang="en-US" sz="1400" b="0" i="0" kern="1200" dirty="0"/>
            <a:t> </a:t>
          </a:r>
          <a:r>
            <a:rPr lang="en-US" sz="1400" b="0" i="0" kern="1200" dirty="0" err="1"/>
            <a:t>monitorizate</a:t>
          </a:r>
          <a:r>
            <a:rPr lang="en-US" sz="1400" b="0" i="0" kern="1200" dirty="0"/>
            <a:t> </a:t>
          </a:r>
          <a:r>
            <a:rPr lang="en-US" sz="1400" b="0" i="0" kern="1200" dirty="0" err="1"/>
            <a:t>atât</a:t>
          </a:r>
          <a:r>
            <a:rPr lang="en-US" sz="1400" b="0" i="0" kern="1200" dirty="0"/>
            <a:t> </a:t>
          </a:r>
          <a:r>
            <a:rPr lang="en-US" sz="1400" b="0" i="0" kern="1200" dirty="0" err="1"/>
            <a:t>tensiunea</a:t>
          </a:r>
          <a:r>
            <a:rPr lang="en-US" sz="1400" b="0" i="0" kern="1200" dirty="0"/>
            <a:t> </a:t>
          </a:r>
          <a:r>
            <a:rPr lang="en-US" sz="1400" b="0" i="0" kern="1200" dirty="0" err="1"/>
            <a:t>arterială</a:t>
          </a:r>
          <a:r>
            <a:rPr lang="en-US" sz="1400" b="0" i="0" kern="1200" dirty="0"/>
            <a:t>, </a:t>
          </a:r>
          <a:r>
            <a:rPr lang="en-US" sz="1400" b="0" i="0" kern="1200" dirty="0" err="1"/>
            <a:t>cât</a:t>
          </a:r>
          <a:r>
            <a:rPr lang="en-US" sz="1400" b="0" i="0" kern="1200" dirty="0"/>
            <a:t> </a:t>
          </a:r>
          <a:r>
            <a:rPr lang="en-US" sz="1400" b="0" i="0" kern="1200" dirty="0" err="1"/>
            <a:t>și</a:t>
          </a:r>
          <a:r>
            <a:rPr lang="en-US" sz="1400" b="0" i="0" kern="1200" dirty="0"/>
            <a:t> </a:t>
          </a:r>
          <a:r>
            <a:rPr lang="en-US" sz="1400" b="0" i="0" kern="1200" dirty="0" err="1"/>
            <a:t>nivelul</a:t>
          </a:r>
          <a:r>
            <a:rPr lang="en-US" sz="1400" b="0" i="0" kern="1200" dirty="0"/>
            <a:t> </a:t>
          </a:r>
          <a:r>
            <a:rPr lang="en-US" sz="1400" b="0" i="0" kern="1200" dirty="0" err="1"/>
            <a:t>lipidelor</a:t>
          </a:r>
          <a:r>
            <a:rPr lang="en-US" sz="1400" b="0" i="0" kern="1200" dirty="0"/>
            <a:t> sanguine cu </a:t>
          </a:r>
          <a:r>
            <a:rPr lang="en-US" sz="1400" b="0" i="0" kern="1200" dirty="0" err="1"/>
            <a:t>scopul</a:t>
          </a:r>
          <a:r>
            <a:rPr lang="en-US" sz="1400" b="0" i="0" kern="1200" dirty="0"/>
            <a:t> de a </a:t>
          </a:r>
          <a:r>
            <a:rPr lang="en-US" sz="1400" b="0" i="0" kern="1200" dirty="0" err="1"/>
            <a:t>proteja</a:t>
          </a:r>
          <a:r>
            <a:rPr lang="en-US" sz="1400" b="0" i="0" kern="1200" dirty="0"/>
            <a:t> </a:t>
          </a:r>
          <a:r>
            <a:rPr lang="en-US" sz="1400" b="0" i="0" kern="1200" dirty="0" err="1"/>
            <a:t>în</a:t>
          </a:r>
          <a:r>
            <a:rPr lang="en-US" sz="1400" b="0" i="0" kern="1200" dirty="0"/>
            <a:t> plus </a:t>
          </a:r>
          <a:r>
            <a:rPr lang="en-US" sz="1400" b="0" i="0" kern="1200" dirty="0" err="1"/>
            <a:t>vasele</a:t>
          </a:r>
          <a:r>
            <a:rPr lang="en-US" sz="1400" b="0" i="0" kern="1200" dirty="0"/>
            <a:t> de </a:t>
          </a:r>
          <a:r>
            <a:rPr lang="en-US" sz="1400" b="0" i="0" kern="1200" dirty="0" err="1"/>
            <a:t>sânge</a:t>
          </a:r>
          <a:r>
            <a:rPr lang="en-US" sz="1400" b="0" i="0" kern="1200" dirty="0"/>
            <a:t>. </a:t>
          </a:r>
          <a:r>
            <a:rPr lang="en-US" sz="1400" b="0" i="0" kern="1200" dirty="0" err="1"/>
            <a:t>Deoarece</a:t>
          </a:r>
          <a:r>
            <a:rPr lang="en-US" sz="1400" b="0" i="0" kern="1200" dirty="0"/>
            <a:t> </a:t>
          </a:r>
          <a:r>
            <a:rPr lang="en-US" sz="1400" b="0" i="0" kern="1200" dirty="0" err="1"/>
            <a:t>administrarea</a:t>
          </a:r>
          <a:r>
            <a:rPr lang="en-US" sz="1400" b="0" i="0" kern="1200" dirty="0"/>
            <a:t>  </a:t>
          </a:r>
          <a:r>
            <a:rPr lang="en-US" sz="1400" b="0" i="0" kern="1200" dirty="0" err="1"/>
            <a:t>metforminului</a:t>
          </a:r>
          <a:r>
            <a:rPr lang="en-US" sz="1400" b="0" i="0" kern="1200" dirty="0"/>
            <a:t> </a:t>
          </a:r>
          <a:r>
            <a:rPr lang="en-US" sz="1400" b="0" i="0" kern="1200" dirty="0" err="1"/>
            <a:t>pentru</a:t>
          </a:r>
          <a:r>
            <a:rPr lang="en-US" sz="1400" b="0" i="0" kern="1200" dirty="0"/>
            <a:t> </a:t>
          </a:r>
          <a:r>
            <a:rPr lang="en-US" sz="1400" b="0" i="0" kern="1200" dirty="0" err="1"/>
            <a:t>tratamentul</a:t>
          </a:r>
          <a:r>
            <a:rPr lang="en-US" sz="1400" b="0" i="0" kern="1200" dirty="0"/>
            <a:t> </a:t>
          </a:r>
          <a:r>
            <a:rPr lang="en-US" sz="1400" b="0" i="0" kern="1200" dirty="0" err="1"/>
            <a:t>Diabetului</a:t>
          </a:r>
          <a:r>
            <a:rPr lang="en-US" sz="1400" b="0" i="0" kern="1200" dirty="0"/>
            <a:t> </a:t>
          </a:r>
          <a:r>
            <a:rPr lang="en-US" sz="1400" b="0" i="0" kern="1200" dirty="0" err="1"/>
            <a:t>zaharat</a:t>
          </a:r>
          <a:r>
            <a:rPr lang="en-US" sz="1400" b="0" i="0" kern="1200" dirty="0"/>
            <a:t> </a:t>
          </a:r>
          <a:r>
            <a:rPr lang="en-US" sz="1400" b="0" i="0" kern="1200" dirty="0" err="1"/>
            <a:t>poate</a:t>
          </a:r>
          <a:r>
            <a:rPr lang="en-US" sz="1400" b="0" i="0" kern="1200" dirty="0"/>
            <a:t> conduce la </a:t>
          </a:r>
          <a:r>
            <a:rPr lang="en-US" sz="1400" b="0" i="0" kern="1200" dirty="0" err="1"/>
            <a:t>scăderea</a:t>
          </a:r>
          <a:r>
            <a:rPr lang="en-US" sz="1400" b="0" i="0" kern="1200" dirty="0"/>
            <a:t> </a:t>
          </a:r>
          <a:r>
            <a:rPr lang="en-US" sz="1400" b="0" i="0" kern="1200" dirty="0" err="1"/>
            <a:t>nivelului</a:t>
          </a:r>
          <a:r>
            <a:rPr lang="en-US" sz="1400" b="0" i="0" kern="1200" dirty="0"/>
            <a:t> </a:t>
          </a:r>
          <a:r>
            <a:rPr lang="en-US" sz="1400" b="0" i="0" kern="1200" dirty="0" err="1"/>
            <a:t>sanguin</a:t>
          </a:r>
          <a:r>
            <a:rPr lang="en-US" sz="1400" b="0" i="0" kern="1200" dirty="0"/>
            <a:t> de </a:t>
          </a:r>
          <a:r>
            <a:rPr lang="en-US" sz="1400" b="0" i="0" kern="1200" dirty="0" err="1"/>
            <a:t>Vitamina</a:t>
          </a:r>
          <a:r>
            <a:rPr lang="en-US" sz="1400" b="0" i="0" kern="1200" dirty="0"/>
            <a:t> B12, </a:t>
          </a:r>
          <a:r>
            <a:rPr lang="en-US" sz="1400" b="0" i="0" kern="1200" dirty="0" err="1"/>
            <a:t>este</a:t>
          </a:r>
          <a:r>
            <a:rPr lang="en-US" sz="1400" b="0" i="0" kern="1200" dirty="0"/>
            <a:t> </a:t>
          </a:r>
          <a:r>
            <a:rPr lang="en-US" sz="1400" b="0" i="0" kern="1200" dirty="0" err="1"/>
            <a:t>recomandată</a:t>
          </a:r>
          <a:r>
            <a:rPr lang="en-US" sz="1400" b="0" i="0" kern="1200" dirty="0"/>
            <a:t> </a:t>
          </a:r>
          <a:r>
            <a:rPr lang="en-US" sz="1400" b="0" i="0" kern="1200" dirty="0" err="1"/>
            <a:t>dozarea</a:t>
          </a:r>
          <a:r>
            <a:rPr lang="en-US" sz="1400" b="0" i="0" kern="1200" dirty="0"/>
            <a:t> </a:t>
          </a:r>
          <a:r>
            <a:rPr lang="en-US" sz="1400" b="0" i="0" kern="1200" dirty="0" err="1"/>
            <a:t>periodică</a:t>
          </a:r>
          <a:r>
            <a:rPr lang="en-US" sz="1400" b="0" i="0" kern="1200" dirty="0"/>
            <a:t> a </a:t>
          </a:r>
          <a:r>
            <a:rPr lang="en-US" sz="1400" b="0" i="0" kern="1200" dirty="0" err="1"/>
            <a:t>acestei</a:t>
          </a:r>
          <a:r>
            <a:rPr lang="en-US" sz="1400" b="0" i="0" kern="1200" dirty="0"/>
            <a:t> </a:t>
          </a:r>
          <a:r>
            <a:rPr lang="en-US" sz="1400" b="0" i="0" kern="1200" dirty="0" err="1"/>
            <a:t>vitamine</a:t>
          </a:r>
          <a:r>
            <a:rPr lang="en-US" sz="1400" b="0" i="0" kern="1200" dirty="0"/>
            <a:t>.</a:t>
          </a:r>
          <a:endParaRPr lang="en-US" sz="1400" kern="1200" dirty="0"/>
        </a:p>
      </dsp:txBody>
      <dsp:txXfrm>
        <a:off x="6092527" y="1066737"/>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7A261-A99F-47FF-A04B-53598C881361}">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18815-C6E2-473D-9624-5D48ED88AF63}">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i="0" kern="1200" dirty="0" smtClean="0"/>
            <a:t>DIABETUL</a:t>
          </a:r>
          <a:r>
            <a:rPr lang="en-US" sz="2000" b="1" i="0" kern="1200" dirty="0" smtClean="0"/>
            <a:t> ZAHARAT DE TIP 1</a:t>
          </a:r>
          <a:endParaRPr lang="ro-RO" sz="2000" b="1" i="0" kern="1200" dirty="0" smtClean="0"/>
        </a:p>
        <a:p>
          <a:pPr lvl="0" algn="ctr" defTabSz="889000">
            <a:lnSpc>
              <a:spcPct val="90000"/>
            </a:lnSpc>
            <a:spcBef>
              <a:spcPct val="0"/>
            </a:spcBef>
            <a:spcAft>
              <a:spcPct val="35000"/>
            </a:spcAft>
          </a:pPr>
          <a:r>
            <a:rPr lang="en-US" sz="2000" b="0" i="0" kern="1200" dirty="0" err="1" smtClean="0"/>
            <a:t>pacienții</a:t>
          </a:r>
          <a:r>
            <a:rPr lang="en-US" sz="2000" b="0" i="0" kern="1200" dirty="0" smtClean="0"/>
            <a:t> </a:t>
          </a:r>
          <a:r>
            <a:rPr lang="en-US" sz="2000" b="0" i="0" kern="1200" dirty="0" err="1"/>
            <a:t>sunt</a:t>
          </a:r>
          <a:r>
            <a:rPr lang="en-US" sz="2000" b="0" i="0" kern="1200" dirty="0"/>
            <a:t> </a:t>
          </a:r>
          <a:r>
            <a:rPr lang="en-US" sz="2000" b="0" i="0" kern="1200" dirty="0" err="1"/>
            <a:t>dependenți</a:t>
          </a:r>
          <a:r>
            <a:rPr lang="en-US" sz="2000" b="0" i="0" kern="1200" dirty="0"/>
            <a:t> de </a:t>
          </a:r>
          <a:r>
            <a:rPr lang="en-US" sz="2000" b="0" i="0" kern="1200" dirty="0" err="1"/>
            <a:t>tratamentul</a:t>
          </a:r>
          <a:r>
            <a:rPr lang="en-US" sz="2000" b="0" i="0" kern="1200" dirty="0"/>
            <a:t> cu </a:t>
          </a:r>
          <a:r>
            <a:rPr lang="en-US" sz="2000" b="0" i="0" kern="1200" dirty="0" err="1"/>
            <a:t>insulină</a:t>
          </a:r>
          <a:r>
            <a:rPr lang="en-US" sz="2000" b="0" i="0" kern="1200" dirty="0"/>
            <a:t>, </a:t>
          </a:r>
          <a:r>
            <a:rPr lang="en-US" sz="2000" b="0" i="0" kern="1200" dirty="0" err="1"/>
            <a:t>recomandat</a:t>
          </a:r>
          <a:r>
            <a:rPr lang="en-US" sz="2000" b="0" i="0" kern="1200" dirty="0"/>
            <a:t> de </a:t>
          </a:r>
          <a:r>
            <a:rPr lang="en-US" sz="2000" b="0" i="0" kern="1200" dirty="0" err="1"/>
            <a:t>medicul</a:t>
          </a:r>
          <a:r>
            <a:rPr lang="en-US" sz="2000" b="0" i="0" kern="1200" dirty="0"/>
            <a:t> </a:t>
          </a:r>
          <a:r>
            <a:rPr lang="en-US" sz="2000" b="0" i="0" kern="1200" dirty="0" err="1"/>
            <a:t>diabetolog</a:t>
          </a:r>
          <a:r>
            <a:rPr lang="en-US" sz="2000" b="0" i="0" kern="1200" dirty="0"/>
            <a:t>.</a:t>
          </a:r>
          <a:endParaRPr lang="en-US" sz="2000" kern="1200" dirty="0"/>
        </a:p>
      </dsp:txBody>
      <dsp:txXfrm>
        <a:off x="585701" y="1066737"/>
        <a:ext cx="4337991" cy="2693452"/>
      </dsp:txXfrm>
    </dsp:sp>
    <dsp:sp modelId="{974F3EE4-2BB5-499D-A078-263A00C73BA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D7396-DEB4-4561-899D-0AF2A197E3E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t>DIABETUL ZAHARAT DE TIP 2 </a:t>
          </a:r>
          <a:endParaRPr lang="ro-RO" sz="2000" b="1" i="0" kern="1200" dirty="0" smtClean="0"/>
        </a:p>
        <a:p>
          <a:pPr lvl="0" algn="ctr" defTabSz="889000">
            <a:lnSpc>
              <a:spcPct val="90000"/>
            </a:lnSpc>
            <a:spcBef>
              <a:spcPct val="0"/>
            </a:spcBef>
            <a:spcAft>
              <a:spcPct val="35000"/>
            </a:spcAft>
          </a:pPr>
          <a:r>
            <a:rPr lang="en-US" sz="2000" b="0" i="0" kern="1200" dirty="0" smtClean="0"/>
            <a:t> </a:t>
          </a:r>
          <a:r>
            <a:rPr lang="en-US" sz="2000" b="0" i="0" kern="1200" dirty="0" err="1"/>
            <a:t>insulină</a:t>
          </a:r>
          <a:r>
            <a:rPr lang="en-US" sz="2000" b="0" i="0" kern="1200" dirty="0"/>
            <a:t>, </a:t>
          </a:r>
          <a:r>
            <a:rPr lang="en-US" sz="2000" b="0" i="0" kern="1200" dirty="0" err="1"/>
            <a:t>dacă</a:t>
          </a:r>
          <a:r>
            <a:rPr lang="en-US" sz="2000" b="0" i="0" kern="1200" dirty="0"/>
            <a:t> </a:t>
          </a:r>
          <a:r>
            <a:rPr lang="en-US" sz="2000" b="0" i="0" kern="1200" dirty="0" err="1"/>
            <a:t>pacientul</a:t>
          </a:r>
          <a:r>
            <a:rPr lang="en-US" sz="2000" b="0" i="0" kern="1200" dirty="0"/>
            <a:t> se </a:t>
          </a:r>
          <a:r>
            <a:rPr lang="en-US" sz="2000" b="0" i="0" kern="1200" dirty="0" err="1"/>
            <a:t>află</a:t>
          </a:r>
          <a:r>
            <a:rPr lang="en-US" sz="2000" b="0" i="0" kern="1200" dirty="0"/>
            <a:t> </a:t>
          </a:r>
          <a:r>
            <a:rPr lang="en-US" sz="2000" b="0" i="0" kern="1200" dirty="0" err="1"/>
            <a:t>într</a:t>
          </a:r>
          <a:r>
            <a:rPr lang="en-US" sz="2000" b="0" i="0" kern="1200" dirty="0"/>
            <a:t>-un </a:t>
          </a:r>
          <a:r>
            <a:rPr lang="en-US" sz="2000" b="0" i="0" kern="1200" dirty="0" err="1"/>
            <a:t>stadiu</a:t>
          </a:r>
          <a:r>
            <a:rPr lang="en-US" sz="2000" b="0" i="0" kern="1200" dirty="0"/>
            <a:t> </a:t>
          </a:r>
          <a:r>
            <a:rPr lang="en-US" sz="2000" b="0" i="0" kern="1200" dirty="0" err="1"/>
            <a:t>avansat</a:t>
          </a:r>
          <a:r>
            <a:rPr lang="en-US" sz="2000" b="0" i="0" kern="1200" dirty="0"/>
            <a:t> al </a:t>
          </a:r>
          <a:r>
            <a:rPr lang="en-US" sz="2000" b="0" i="0" kern="1200" dirty="0" err="1"/>
            <a:t>bolii</a:t>
          </a:r>
          <a:r>
            <a:rPr lang="en-US" sz="2000" b="0" i="0" kern="1200" dirty="0"/>
            <a:t>, </a:t>
          </a:r>
          <a:endParaRPr lang="ro-RO" sz="2000" b="0" i="0" kern="1200" dirty="0" smtClean="0"/>
        </a:p>
        <a:p>
          <a:pPr lvl="0" algn="ctr" defTabSz="889000">
            <a:lnSpc>
              <a:spcPct val="90000"/>
            </a:lnSpc>
            <a:spcBef>
              <a:spcPct val="0"/>
            </a:spcBef>
            <a:spcAft>
              <a:spcPct val="35000"/>
            </a:spcAft>
          </a:pPr>
          <a:r>
            <a:rPr lang="en-US" sz="2000" b="0" i="0" kern="1200" dirty="0" smtClean="0"/>
            <a:t> </a:t>
          </a:r>
          <a:r>
            <a:rPr lang="en-US" sz="2000" b="0" i="0" kern="1200" dirty="0" err="1"/>
            <a:t>medicamente</a:t>
          </a:r>
          <a:r>
            <a:rPr lang="en-US" sz="2000" b="0" i="0" kern="1200" dirty="0"/>
            <a:t> </a:t>
          </a:r>
          <a:r>
            <a:rPr lang="ro-RO" sz="2000" b="0" i="0" kern="1200" dirty="0" smtClean="0"/>
            <a:t>per os </a:t>
          </a:r>
          <a:r>
            <a:rPr lang="en-US" sz="2000" b="0" i="0" kern="1200" dirty="0" err="1" smtClean="0"/>
            <a:t>pentru</a:t>
          </a:r>
          <a:r>
            <a:rPr lang="en-US" sz="2000" b="0" i="0" kern="1200" dirty="0" smtClean="0"/>
            <a:t> </a:t>
          </a:r>
          <a:r>
            <a:rPr lang="en-US" sz="2000" b="0" i="0" kern="1200" dirty="0" err="1"/>
            <a:t>reducerea</a:t>
          </a:r>
          <a:r>
            <a:rPr lang="en-US" sz="2000" b="0" i="0" kern="1200" dirty="0"/>
            <a:t> </a:t>
          </a:r>
          <a:r>
            <a:rPr lang="en-US" sz="2000" b="0" i="0" kern="1200" dirty="0" err="1"/>
            <a:t>nivelului</a:t>
          </a:r>
          <a:r>
            <a:rPr lang="en-US" sz="2000" b="0" i="0" kern="1200" dirty="0"/>
            <a:t> </a:t>
          </a:r>
          <a:r>
            <a:rPr lang="en-US" sz="2000" b="0" i="0" kern="1200" dirty="0" err="1"/>
            <a:t>glicemic</a:t>
          </a:r>
          <a:r>
            <a:rPr lang="en-US" sz="2000" b="0" i="0" kern="1200" dirty="0"/>
            <a:t>. </a:t>
          </a:r>
          <a:r>
            <a:rPr lang="en-US" sz="2000" b="0" i="0" kern="1200" dirty="0" err="1" smtClean="0"/>
            <a:t>Tratamentul</a:t>
          </a:r>
          <a:r>
            <a:rPr lang="en-US" sz="2000" b="0" i="0" kern="1200" dirty="0"/>
            <a:t>, </a:t>
          </a:r>
          <a:r>
            <a:rPr lang="en-US" sz="2000" b="0" i="0" kern="1200" dirty="0" err="1"/>
            <a:t>în</a:t>
          </a:r>
          <a:r>
            <a:rPr lang="en-US" sz="2000" b="0" i="0" kern="1200" dirty="0"/>
            <a:t> </a:t>
          </a:r>
          <a:r>
            <a:rPr lang="en-US" sz="2000" b="0" i="0" kern="1200" dirty="0" err="1"/>
            <a:t>acest</a:t>
          </a:r>
          <a:r>
            <a:rPr lang="en-US" sz="2000" b="0" i="0" kern="1200" dirty="0"/>
            <a:t> </a:t>
          </a:r>
          <a:r>
            <a:rPr lang="en-US" sz="2000" b="0" i="0" kern="1200" dirty="0" err="1"/>
            <a:t>caz</a:t>
          </a:r>
          <a:r>
            <a:rPr lang="en-US" sz="2000" b="0" i="0" kern="1200" dirty="0"/>
            <a:t>, se </a:t>
          </a:r>
          <a:r>
            <a:rPr lang="en-US" sz="2000" b="0" i="0" kern="1200" dirty="0" err="1"/>
            <a:t>bazează</a:t>
          </a:r>
          <a:r>
            <a:rPr lang="en-US" sz="2000" b="0" i="0" kern="1200" dirty="0"/>
            <a:t> </a:t>
          </a:r>
          <a:r>
            <a:rPr lang="en-US" sz="2000" b="0" i="0" kern="1200" dirty="0" err="1"/>
            <a:t>și</a:t>
          </a:r>
          <a:r>
            <a:rPr lang="en-US" sz="2000" b="0" i="0" kern="1200" dirty="0"/>
            <a:t> </a:t>
          </a:r>
          <a:r>
            <a:rPr lang="en-US" sz="2000" b="0" i="0" kern="1200" dirty="0" err="1"/>
            <a:t>pe</a:t>
          </a:r>
          <a:r>
            <a:rPr lang="en-US" sz="2000" b="0" i="0" kern="1200" dirty="0"/>
            <a:t> </a:t>
          </a:r>
          <a:r>
            <a:rPr lang="en-US" sz="2000" b="0" i="0" kern="1200" dirty="0" err="1"/>
            <a:t>urmarea</a:t>
          </a:r>
          <a:r>
            <a:rPr lang="en-US" sz="2000" b="0" i="0" kern="1200" dirty="0"/>
            <a:t> </a:t>
          </a:r>
          <a:r>
            <a:rPr lang="en-US" sz="2000" b="0" i="0" kern="1200" dirty="0" err="1"/>
            <a:t>unui</a:t>
          </a:r>
          <a:r>
            <a:rPr lang="en-US" sz="2000" b="0" i="0" kern="1200" dirty="0"/>
            <a:t> </a:t>
          </a:r>
          <a:r>
            <a:rPr lang="en-US" sz="2000" b="0" i="0" kern="1200" dirty="0" err="1"/>
            <a:t>regim</a:t>
          </a:r>
          <a:r>
            <a:rPr lang="en-US" sz="2000" b="0" i="0" kern="1200" dirty="0"/>
            <a:t> </a:t>
          </a:r>
          <a:r>
            <a:rPr lang="en-US" sz="2000" b="0" i="0" kern="1200" dirty="0" err="1"/>
            <a:t>alimentar</a:t>
          </a:r>
          <a:r>
            <a:rPr lang="en-US" sz="2000" b="0" i="0" kern="1200" dirty="0"/>
            <a:t> </a:t>
          </a:r>
          <a:r>
            <a:rPr lang="en-US" sz="2000" b="0" i="0" kern="1200" dirty="0" err="1"/>
            <a:t>sănătos</a:t>
          </a:r>
          <a:r>
            <a:rPr lang="en-US" sz="2000" b="0" i="0" kern="1200" dirty="0"/>
            <a:t> </a:t>
          </a:r>
          <a:r>
            <a:rPr lang="en-US" sz="2000" b="0" i="0" kern="1200" dirty="0" err="1"/>
            <a:t>și</a:t>
          </a:r>
          <a:r>
            <a:rPr lang="en-US" sz="2000" b="0" i="0" kern="1200" dirty="0"/>
            <a:t> </a:t>
          </a:r>
          <a:r>
            <a:rPr lang="en-US" sz="2000" b="0" i="0" kern="1200" dirty="0" err="1"/>
            <a:t>pe</a:t>
          </a:r>
          <a:r>
            <a:rPr lang="en-US" sz="2000" b="0" i="0" kern="1200" dirty="0"/>
            <a:t> </a:t>
          </a:r>
          <a:r>
            <a:rPr lang="en-US" sz="2000" b="0" i="0" kern="1200" dirty="0" err="1"/>
            <a:t>mișcare</a:t>
          </a:r>
          <a:r>
            <a:rPr lang="en-US" sz="2000" b="0" i="0" kern="1200" dirty="0"/>
            <a:t> </a:t>
          </a:r>
          <a:r>
            <a:rPr lang="en-US" sz="2000" b="0" i="0" kern="1200" dirty="0" err="1"/>
            <a:t>fizică</a:t>
          </a:r>
          <a:r>
            <a:rPr lang="en-US" sz="2000" b="0" i="0" kern="1200" dirty="0"/>
            <a:t>.</a:t>
          </a:r>
          <a:endParaRPr lang="en-US" sz="2000" kern="1200" dirty="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D66B9-3E4D-4D07-9843-4FCAE0E0DD62}"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CE62D-133D-47E0-B623-AE132590B8C5}" type="slidenum">
              <a:rPr lang="en-US" smtClean="0"/>
              <a:t>‹#›</a:t>
            </a:fld>
            <a:endParaRPr lang="en-US"/>
          </a:p>
        </p:txBody>
      </p:sp>
    </p:spTree>
    <p:extLst>
      <p:ext uri="{BB962C8B-B14F-4D97-AF65-F5344CB8AC3E}">
        <p14:creationId xmlns:p14="http://schemas.microsoft.com/office/powerpoint/2010/main" val="272300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CE62D-133D-47E0-B623-AE132590B8C5}" type="slidenum">
              <a:rPr lang="en-US" smtClean="0"/>
              <a:t>23</a:t>
            </a:fld>
            <a:endParaRPr lang="en-US"/>
          </a:p>
        </p:txBody>
      </p:sp>
    </p:spTree>
    <p:extLst>
      <p:ext uri="{BB962C8B-B14F-4D97-AF65-F5344CB8AC3E}">
        <p14:creationId xmlns:p14="http://schemas.microsoft.com/office/powerpoint/2010/main" val="10235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FBD66-9566-FDD7-0A18-118CC9B57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DE51669-6198-BAD3-084B-9EC8D619D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3E5ABDC-0C12-33E6-C712-2CFAA2A8C521}"/>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771D32BE-2004-932D-FDCE-60991BA72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FF5344-425F-0973-CED1-15034C023205}"/>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222851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769BE-7238-61B8-F415-8A7952C1E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1FFDB9B-F22A-20E0-93E2-09354ABC4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44944D-E9E1-363F-7FE5-549FCB1FEC88}"/>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933E87E2-0EB7-2501-20E8-4351AD62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BC50B9-C1F7-7AFE-CD0D-B3FB77E284E0}"/>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32739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85FDFA-384D-3727-19FA-FA952831C7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D59597A-65BF-31E2-02AB-C884EAFBAC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C4338D-A396-EAFE-43A0-9FCCE88608A1}"/>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1074472C-D775-1B90-3833-C6FE07C6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3F67FF-9463-9E6B-BA5A-E97F2D0AA6A2}"/>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26493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C328A-EC06-D8EC-AFDA-8072714A0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A0C345-24E4-56D5-E631-EA10FEF85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7D9E16-D951-5A62-F23C-FD352182A97A}"/>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6E02EBDB-0B23-F018-09A1-F0122281C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F226B1-1AD9-3E05-682E-74D272372A42}"/>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331152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51883-F46C-B036-F01F-07F62531F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E034B25-2B19-3539-0E47-64AB511D2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40A1CF-9028-0294-1424-012DE6F2B545}"/>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31B14E86-D8A5-4CF2-95BF-5F23EF03A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251B9C-AAF2-A6A9-46E7-F00176E4309E}"/>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13129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53B75-F251-F9B1-102E-B7E4892009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9A2BC4-6655-4655-0556-17E56939D5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2F20E6A-AE2A-B37F-4B69-01F70B6B6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94DADA0-54C6-586A-A6F0-96FBF2D35206}"/>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6" name="Footer Placeholder 5">
            <a:extLst>
              <a:ext uri="{FF2B5EF4-FFF2-40B4-BE49-F238E27FC236}">
                <a16:creationId xmlns:a16="http://schemas.microsoft.com/office/drawing/2014/main" xmlns="" id="{5720B59A-392C-7ACF-6559-B66274111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73EC5F-9FAD-9271-AFB6-B24E317E258D}"/>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379301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48ACE-44AC-E2F2-C5A7-6819B7EC49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FD782E-583F-EF17-B073-A23D35AC5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56C87C-00D3-E2F2-48F3-EE95DD397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2E97D84-5A38-FC3A-E1D3-DF5455F90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05ED60-75DE-DB68-E348-36CA64CDA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14A09A-675E-71A1-72BA-E3B124DFBAC8}"/>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8" name="Footer Placeholder 7">
            <a:extLst>
              <a:ext uri="{FF2B5EF4-FFF2-40B4-BE49-F238E27FC236}">
                <a16:creationId xmlns:a16="http://schemas.microsoft.com/office/drawing/2014/main" xmlns="" id="{96746907-1C2F-0CAF-083F-063D73471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01269C-DBAA-6293-7DE3-DFF2817440F2}"/>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260331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1FC65-3AEF-4087-6AA7-15BFE8C27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B7FF08-4B85-0B1F-76E2-1C2D9D130AB4}"/>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4" name="Footer Placeholder 3">
            <a:extLst>
              <a:ext uri="{FF2B5EF4-FFF2-40B4-BE49-F238E27FC236}">
                <a16:creationId xmlns:a16="http://schemas.microsoft.com/office/drawing/2014/main" xmlns="" id="{49951942-8D2F-082E-0916-0CC747413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0FA6A75-3412-B99B-9828-0BC36CE054F6}"/>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20253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F53171-781C-3CD4-C107-2DA77E530E3D}"/>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3" name="Footer Placeholder 2">
            <a:extLst>
              <a:ext uri="{FF2B5EF4-FFF2-40B4-BE49-F238E27FC236}">
                <a16:creationId xmlns:a16="http://schemas.microsoft.com/office/drawing/2014/main" xmlns="" id="{E646C201-B688-977C-F242-3657DA2FB0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519A2EA-0390-2EDF-9075-0192173DB416}"/>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344592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31891-DC39-F65F-7C6F-01C17F55C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79FA964-9B6A-C447-4E5E-514838C4A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811E84C-60C0-0CB7-80CF-70922B50B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B9BB51-0656-54E9-53CB-3CBC8975795B}"/>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6" name="Footer Placeholder 5">
            <a:extLst>
              <a:ext uri="{FF2B5EF4-FFF2-40B4-BE49-F238E27FC236}">
                <a16:creationId xmlns:a16="http://schemas.microsoft.com/office/drawing/2014/main" xmlns="" id="{AE3631A2-F55A-49EE-4AD3-1A1998180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9AC065-7B01-3A05-6202-F0404D97C33B}"/>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426881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D0877-CA89-7E0F-4406-FC5417042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C63F91-05C3-4B50-2BF0-A6A417F53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EA4F935-7876-059F-5665-E5849930C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E4FDC2-80BB-33AE-B04C-8E4581C59F68}"/>
              </a:ext>
            </a:extLst>
          </p:cNvPr>
          <p:cNvSpPr>
            <a:spLocks noGrp="1"/>
          </p:cNvSpPr>
          <p:nvPr>
            <p:ph type="dt" sz="half" idx="10"/>
          </p:nvPr>
        </p:nvSpPr>
        <p:spPr/>
        <p:txBody>
          <a:bodyPr/>
          <a:lstStyle/>
          <a:p>
            <a:fld id="{DDBFEB2D-8CF5-4B9F-9A07-E55659D0E5AE}" type="datetimeFigureOut">
              <a:rPr lang="en-US" smtClean="0"/>
              <a:t>11/9/2024</a:t>
            </a:fld>
            <a:endParaRPr lang="en-US"/>
          </a:p>
        </p:txBody>
      </p:sp>
      <p:sp>
        <p:nvSpPr>
          <p:cNvPr id="6" name="Footer Placeholder 5">
            <a:extLst>
              <a:ext uri="{FF2B5EF4-FFF2-40B4-BE49-F238E27FC236}">
                <a16:creationId xmlns:a16="http://schemas.microsoft.com/office/drawing/2014/main" xmlns="" id="{CE00284D-71D9-869D-D89E-7A6B1D617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3365D9-3A61-D3E9-4383-CAE6C2641EEE}"/>
              </a:ext>
            </a:extLst>
          </p:cNvPr>
          <p:cNvSpPr>
            <a:spLocks noGrp="1"/>
          </p:cNvSpPr>
          <p:nvPr>
            <p:ph type="sldNum" sz="quarter" idx="12"/>
          </p:nvPr>
        </p:nvSpPr>
        <p:spPr/>
        <p:txBody>
          <a:bodyPr/>
          <a:lstStyle/>
          <a:p>
            <a:fld id="{51E6CB3B-76B4-4A4E-BA65-094C3D268606}" type="slidenum">
              <a:rPr lang="en-US" smtClean="0"/>
              <a:t>‹#›</a:t>
            </a:fld>
            <a:endParaRPr lang="en-US"/>
          </a:p>
        </p:txBody>
      </p:sp>
    </p:spTree>
    <p:extLst>
      <p:ext uri="{BB962C8B-B14F-4D97-AF65-F5344CB8AC3E}">
        <p14:creationId xmlns:p14="http://schemas.microsoft.com/office/powerpoint/2010/main" val="93838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6188F7-C121-A902-AC03-5A0E164A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D07847-84A6-F890-888B-7DA16EE84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EA5494-0BAC-FDC0-3D57-91CE9332F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FEB2D-8CF5-4B9F-9A07-E55659D0E5AE}" type="datetimeFigureOut">
              <a:rPr lang="en-US" smtClean="0"/>
              <a:t>11/9/2024</a:t>
            </a:fld>
            <a:endParaRPr lang="en-US"/>
          </a:p>
        </p:txBody>
      </p:sp>
      <p:sp>
        <p:nvSpPr>
          <p:cNvPr id="5" name="Footer Placeholder 4">
            <a:extLst>
              <a:ext uri="{FF2B5EF4-FFF2-40B4-BE49-F238E27FC236}">
                <a16:creationId xmlns:a16="http://schemas.microsoft.com/office/drawing/2014/main" xmlns="" id="{E1953B01-93D1-0EEB-1D84-9BC003FAA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D5B98D2-F8A1-C668-AD5A-5619B1D9B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6CB3B-76B4-4A4E-BA65-094C3D268606}" type="slidenum">
              <a:rPr lang="en-US" smtClean="0"/>
              <a:t>‹#›</a:t>
            </a:fld>
            <a:endParaRPr lang="en-US"/>
          </a:p>
        </p:txBody>
      </p:sp>
    </p:spTree>
    <p:extLst>
      <p:ext uri="{BB962C8B-B14F-4D97-AF65-F5344CB8AC3E}">
        <p14:creationId xmlns:p14="http://schemas.microsoft.com/office/powerpoint/2010/main" val="411075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woerwagpharma.md/ro/subiecte/complicatiile-diabetului-zaharat/complicatiile-diabetului-zaharat#c3330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zadesanatate.ro/diagnostic-si-tratament-pentru-diabetul-insipid/"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hyperlink" Target="https://bioclinica.ro/analize/biochimie/glicem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diabetzaharat.ro/diagnostic" TargetMode="External"/><Relationship Id="rId3" Type="http://schemas.openxmlformats.org/officeDocument/2006/relationships/hyperlink" Target="https://bioclinica.ro/pentru-pacienti/articole-medicale/diabetul-zaharat-cauze-simptome-tratament-si-control" TargetMode="External"/><Relationship Id="rId7" Type="http://schemas.openxmlformats.org/officeDocument/2006/relationships/hyperlink" Target="https://www.diabet-az.ro/investigatii-paraclinice-ce-investigatii-trebuie-sa-faca-un-pacient-diabetic/" TargetMode="External"/><Relationship Id="rId2" Type="http://schemas.openxmlformats.org/officeDocument/2006/relationships/hyperlink" Target="https://www.anm.ro/_/ORDINE/Ordin%202.128-2021%20Ghid%20management%20diabet%20zaharat.pdf" TargetMode="External"/><Relationship Id="rId1" Type="http://schemas.openxmlformats.org/officeDocument/2006/relationships/slideLayout" Target="../slideLayouts/slideLayout2.xml"/><Relationship Id="rId6" Type="http://schemas.openxmlformats.org/officeDocument/2006/relationships/hyperlink" Target="https://podiatrie.ro/despre-podiatrie/piciorul-diabetic/?gclid=Cj0KCQjw--2aBhD5ARIsALiRlwAF38AGW7f1J9rbrtJr2ZryErl6FbOVGTCU0quKLWKZuRC055vpxrUaAsEKEALw_wcB" TargetMode="External"/><Relationship Id="rId5" Type="http://schemas.openxmlformats.org/officeDocument/2006/relationships/hyperlink" Target="https://www.doc.ro/diabet/coma-diabetica-tipuri-cauze-simptome-tratament" TargetMode="External"/><Relationship Id="rId4" Type="http://schemas.openxmlformats.org/officeDocument/2006/relationships/hyperlink" Target="https://viatacudiabet.ro/diabetul/recent-diagnosticat/diferenta-dintre-diabet-de-tip-1-si-diabet-de-tip-2-4" TargetMode="External"/><Relationship Id="rId9" Type="http://schemas.openxmlformats.org/officeDocument/2006/relationships/hyperlink" Target="https://bioclinica.ro/pentru-pacienti/articole-medicale/glicemia-valori-normale-testare-hipoglicem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oerwagpharma.md/ro/subiecte/complicatiile-diabetului-zaharat/complicatiile-diabetului-zaharat#c33300" TargetMode="External"/><Relationship Id="rId7" Type="http://schemas.openxmlformats.org/officeDocument/2006/relationships/image" Target="../media/image8.png"/><Relationship Id="rId2" Type="http://schemas.openxmlformats.org/officeDocument/2006/relationships/hyperlink" Target="https://www.woerwagpharma.md/ro/subiecte/complicatiile-diabetului-zaharat/complicatiile-diabetului-zaharat#c33306" TargetMode="External"/><Relationship Id="rId1" Type="http://schemas.openxmlformats.org/officeDocument/2006/relationships/slideLayout" Target="../slideLayouts/slideLayout2.xml"/><Relationship Id="rId6" Type="http://schemas.openxmlformats.org/officeDocument/2006/relationships/hyperlink" Target="https://www.woerwagpharma.md/ro/subiecte/complicatiile-diabetului-zaharat/complicatiile-diabetului-zaharat#c33288" TargetMode="External"/><Relationship Id="rId5" Type="http://schemas.openxmlformats.org/officeDocument/2006/relationships/hyperlink" Target="https://www.woerwagpharma.md/ro/subiecte/complicatiile-diabetului-zaharat/complicatiile-diabetului-zaharat#c33290" TargetMode="External"/><Relationship Id="rId4" Type="http://schemas.openxmlformats.org/officeDocument/2006/relationships/hyperlink" Target="https://www.woerwagpharma.md/ro/subiecte/complicatiile-diabetului-zaharat/complicatiile-diabetului-zaharat#c332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4D4677D2-D5AC-4CF9-9EED-2B89D0A1C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C6D54F7E-825A-4BBA-815F-35CCA8B97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6 semne care prevestesc apariția diabetului zaharat | SanoTeca">
            <a:extLst>
              <a:ext uri="{FF2B5EF4-FFF2-40B4-BE49-F238E27FC236}">
                <a16:creationId xmlns:a16="http://schemas.microsoft.com/office/drawing/2014/main" xmlns="" id="{946DB76A-A731-FD2D-DF31-F233E135A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3"/>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FEA6151-B4C8-C7BA-CDE6-82D91832A9A9}"/>
              </a:ext>
            </a:extLst>
          </p:cNvPr>
          <p:cNvSpPr>
            <a:spLocks noGrp="1"/>
          </p:cNvSpPr>
          <p:nvPr>
            <p:ph type="ctrTitle"/>
          </p:nvPr>
        </p:nvSpPr>
        <p:spPr>
          <a:xfrm>
            <a:off x="599818" y="5234320"/>
            <a:ext cx="6931319" cy="752217"/>
          </a:xfrm>
        </p:spPr>
        <p:txBody>
          <a:bodyPr anchor="b">
            <a:normAutofit/>
          </a:bodyPr>
          <a:lstStyle/>
          <a:p>
            <a:pPr algn="l"/>
            <a:r>
              <a:rPr lang="en-US" sz="3600" dirty="0">
                <a:solidFill>
                  <a:schemeClr val="tx1">
                    <a:lumMod val="85000"/>
                    <a:lumOff val="15000"/>
                  </a:schemeClr>
                </a:solidFill>
              </a:rPr>
              <a:t>Diabetul </a:t>
            </a:r>
            <a:r>
              <a:rPr lang="en-US" sz="3600" dirty="0" err="1">
                <a:solidFill>
                  <a:schemeClr val="tx1">
                    <a:lumMod val="85000"/>
                    <a:lumOff val="15000"/>
                  </a:schemeClr>
                </a:solidFill>
              </a:rPr>
              <a:t>zaharat</a:t>
            </a:r>
            <a:endParaRPr lang="en-US" sz="3600" dirty="0">
              <a:solidFill>
                <a:schemeClr val="tx1">
                  <a:lumMod val="85000"/>
                  <a:lumOff val="15000"/>
                </a:schemeClr>
              </a:solidFill>
            </a:endParaRPr>
          </a:p>
        </p:txBody>
      </p:sp>
    </p:spTree>
    <p:extLst>
      <p:ext uri="{BB962C8B-B14F-4D97-AF65-F5344CB8AC3E}">
        <p14:creationId xmlns:p14="http://schemas.microsoft.com/office/powerpoint/2010/main" val="220057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sz="4000" b="1" dirty="0" smtClean="0"/>
              <a:t>C</a:t>
            </a:r>
            <a:r>
              <a:rPr lang="en-US" sz="4000" b="1" dirty="0" smtClean="0"/>
              <a:t>OMPLICAȚIIL</a:t>
            </a:r>
            <a:r>
              <a:rPr lang="ro-RO" sz="4000" b="1" dirty="0" smtClean="0"/>
              <a:t>E</a:t>
            </a:r>
            <a:r>
              <a:rPr lang="en-US" sz="4000" b="1" dirty="0" smtClean="0"/>
              <a:t> DIABETULUI ZAHARAT</a:t>
            </a:r>
            <a:endParaRPr lang="ro-RO" b="1" dirty="0"/>
          </a:p>
        </p:txBody>
      </p:sp>
      <p:graphicFrame>
        <p:nvGraphicFramePr>
          <p:cNvPr id="4" name="Content Placeholder 2">
            <a:extLst>
              <a:ext uri="{FF2B5EF4-FFF2-40B4-BE49-F238E27FC236}">
                <a16:creationId xmlns:a16="http://schemas.microsoft.com/office/drawing/2014/main" xmlns="" id="{634D2806-ED7B-E316-674E-A86D480AF52D}"/>
              </a:ext>
            </a:extLst>
          </p:cNvPr>
          <p:cNvGraphicFramePr>
            <a:graphicFrameLocks noGrp="1"/>
          </p:cNvGraphicFramePr>
          <p:nvPr>
            <p:ph idx="1"/>
            <p:extLst>
              <p:ext uri="{D42A27DB-BD31-4B8C-83A1-F6EECF244321}">
                <p14:modId xmlns:p14="http://schemas.microsoft.com/office/powerpoint/2010/main" val="1799700595"/>
              </p:ext>
            </p:extLst>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38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0" name="Rectangle 6150">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CEA775A-C8DA-BE37-D787-BBDBFDD2A5AE}"/>
              </a:ext>
            </a:extLst>
          </p:cNvPr>
          <p:cNvSpPr>
            <a:spLocks noGrp="1"/>
          </p:cNvSpPr>
          <p:nvPr>
            <p:ph type="title"/>
          </p:nvPr>
        </p:nvSpPr>
        <p:spPr>
          <a:xfrm>
            <a:off x="643467" y="321734"/>
            <a:ext cx="10905066" cy="1135737"/>
          </a:xfrm>
        </p:spPr>
        <p:txBody>
          <a:bodyPr>
            <a:normAutofit/>
          </a:bodyPr>
          <a:lstStyle/>
          <a:p>
            <a:r>
              <a:rPr lang="en-US" sz="3600" strike="noStrike" dirty="0" err="1">
                <a:effectLst/>
                <a:hlinkClick r:id="rId2">
                  <a:extLst>
                    <a:ext uri="{A12FA001-AC4F-418D-AE19-62706E023703}">
                      <ahyp:hlinkClr xmlns:ahyp="http://schemas.microsoft.com/office/drawing/2018/hyperlinkcolor" xmlns="" val="tx"/>
                    </a:ext>
                  </a:extLst>
                </a:hlinkClick>
              </a:rPr>
              <a:t>Neuropatia</a:t>
            </a:r>
            <a:r>
              <a:rPr lang="en-US" sz="3600" strike="noStrike" dirty="0">
                <a:effectLst/>
                <a:hlinkClick r:id="rId2">
                  <a:extLst>
                    <a:ext uri="{A12FA001-AC4F-418D-AE19-62706E023703}">
                      <ahyp:hlinkClr xmlns:ahyp="http://schemas.microsoft.com/office/drawing/2018/hyperlinkcolor" xmlns="" val="tx"/>
                    </a:ext>
                  </a:extLst>
                </a:hlinkClick>
              </a:rPr>
              <a:t> </a:t>
            </a:r>
            <a:r>
              <a:rPr lang="en-US" sz="3600" strike="noStrike" dirty="0" err="1">
                <a:effectLst/>
                <a:hlinkClick r:id="rId2">
                  <a:extLst>
                    <a:ext uri="{A12FA001-AC4F-418D-AE19-62706E023703}">
                      <ahyp:hlinkClr xmlns:ahyp="http://schemas.microsoft.com/office/drawing/2018/hyperlinkcolor" xmlns="" val="tx"/>
                    </a:ext>
                  </a:extLst>
                </a:hlinkClick>
              </a:rPr>
              <a:t>Diabetică</a:t>
            </a:r>
            <a:r>
              <a:rPr lang="en-US" sz="3600" strike="noStrike" dirty="0">
                <a:effectLst/>
                <a:hlinkClick r:id="rId2">
                  <a:extLst>
                    <a:ext uri="{A12FA001-AC4F-418D-AE19-62706E023703}">
                      <ahyp:hlinkClr xmlns:ahyp="http://schemas.microsoft.com/office/drawing/2018/hyperlinkcolor" xmlns="" val="tx"/>
                    </a:ext>
                  </a:extLst>
                </a:hlinkClick>
              </a:rPr>
              <a:t> – </a:t>
            </a:r>
            <a:r>
              <a:rPr lang="en-US" sz="3600" strike="noStrike" dirty="0" err="1">
                <a:effectLst/>
              </a:rPr>
              <a:t>leziuni</a:t>
            </a:r>
            <a:r>
              <a:rPr lang="en-US" sz="3600" strike="noStrike" dirty="0">
                <a:effectLst/>
              </a:rPr>
              <a:t> ale </a:t>
            </a:r>
            <a:r>
              <a:rPr lang="en-US" sz="3600" strike="noStrike" dirty="0" err="1">
                <a:effectLst/>
              </a:rPr>
              <a:t>nervilor</a:t>
            </a:r>
            <a:r>
              <a:rPr lang="en-US" sz="3600" strike="noStrike" dirty="0">
                <a:effectLst/>
              </a:rPr>
              <a:t> </a:t>
            </a:r>
            <a:r>
              <a:rPr lang="en-US" sz="3600" strike="noStrike" dirty="0" err="1">
                <a:effectLst/>
              </a:rPr>
              <a:t>cauzate</a:t>
            </a:r>
            <a:r>
              <a:rPr lang="en-US" sz="3600" strike="noStrike" dirty="0">
                <a:effectLst/>
              </a:rPr>
              <a:t> de </a:t>
            </a:r>
            <a:r>
              <a:rPr lang="en-US" sz="3600" strike="noStrike" dirty="0" err="1">
                <a:effectLst/>
              </a:rPr>
              <a:t>diabetul</a:t>
            </a:r>
            <a:r>
              <a:rPr lang="en-US" sz="3600" strike="noStrike" dirty="0">
                <a:effectLst/>
              </a:rPr>
              <a:t> </a:t>
            </a:r>
            <a:r>
              <a:rPr lang="en-US" sz="3600" u="none" strike="noStrike" dirty="0" err="1">
                <a:effectLst/>
              </a:rPr>
              <a:t>zaharat</a:t>
            </a:r>
            <a:r>
              <a:rPr lang="en-US" sz="3600" u="none" strike="noStrike" dirty="0">
                <a:effectLst/>
              </a:rPr>
              <a:t>.</a:t>
            </a:r>
            <a:endParaRPr lang="en-US" sz="3600" dirty="0"/>
          </a:p>
        </p:txBody>
      </p:sp>
      <p:sp>
        <p:nvSpPr>
          <p:cNvPr id="3" name="Content Placeholder 2">
            <a:extLst>
              <a:ext uri="{FF2B5EF4-FFF2-40B4-BE49-F238E27FC236}">
                <a16:creationId xmlns:a16="http://schemas.microsoft.com/office/drawing/2014/main" xmlns="" id="{A7669DBD-89D0-FDB8-B206-F888490E2C25}"/>
              </a:ext>
            </a:extLst>
          </p:cNvPr>
          <p:cNvSpPr>
            <a:spLocks noGrp="1"/>
          </p:cNvSpPr>
          <p:nvPr>
            <p:ph idx="1"/>
          </p:nvPr>
        </p:nvSpPr>
        <p:spPr>
          <a:xfrm>
            <a:off x="670705" y="1343556"/>
            <a:ext cx="4495989" cy="5075019"/>
          </a:xfrm>
        </p:spPr>
        <p:txBody>
          <a:bodyPr>
            <a:normAutofit fontScale="92500" lnSpcReduction="20000"/>
          </a:bodyPr>
          <a:lstStyle/>
          <a:p>
            <a:endParaRPr lang="en-US" sz="1400" u="none" strike="noStrike" dirty="0">
              <a:effectLst/>
            </a:endParaRPr>
          </a:p>
          <a:p>
            <a:r>
              <a:rPr lang="en-US" sz="2200" b="0" i="0" dirty="0" err="1">
                <a:effectLst/>
                <a:latin typeface="Times New Roman" panose="02020603050405020304" pitchFamily="18" charset="0"/>
                <a:cs typeface="Times New Roman" panose="02020603050405020304" pitchFamily="18" charset="0"/>
              </a:rPr>
              <a:t>Deoarece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vasele</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sânge</a:t>
            </a:r>
            <a:r>
              <a:rPr lang="en-US" sz="2200" b="0" i="0" dirty="0">
                <a:effectLst/>
                <a:latin typeface="Times New Roman" panose="02020603050405020304" pitchFamily="18" charset="0"/>
                <a:cs typeface="Times New Roman" panose="02020603050405020304" pitchFamily="18" charset="0"/>
              </a:rPr>
              <a:t> sunt deteriorate din </a:t>
            </a:r>
            <a:r>
              <a:rPr lang="en-US" sz="2200" b="0" i="0" dirty="0" err="1">
                <a:effectLst/>
                <a:latin typeface="Times New Roman" panose="02020603050405020304" pitchFamily="18" charset="0"/>
                <a:cs typeface="Times New Roman" panose="02020603050405020304" pitchFamily="18" charset="0"/>
              </a:rPr>
              <a:t>cauza</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glicemiei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crescute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nervii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senzoriali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și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locomotori</a:t>
            </a:r>
            <a:r>
              <a:rPr lang="en-US" sz="2200" b="0" i="0" dirty="0">
                <a:effectLst/>
                <a:latin typeface="Times New Roman" panose="02020603050405020304" pitchFamily="18" charset="0"/>
                <a:cs typeface="Times New Roman" panose="02020603050405020304" pitchFamily="18" charset="0"/>
              </a:rPr>
              <a:t> sunt </a:t>
            </a:r>
            <a:r>
              <a:rPr lang="en-US" sz="2200" b="0" i="0" dirty="0" err="1">
                <a:effectLst/>
                <a:latin typeface="Times New Roman" panose="02020603050405020304" pitchFamily="18" charset="0"/>
                <a:cs typeface="Times New Roman" panose="02020603050405020304" pitchFamily="18" charset="0"/>
              </a:rPr>
              <a:t>insuficient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hrăniți</a:t>
            </a:r>
            <a:r>
              <a:rPr lang="en-US" sz="2200" b="0" i="0" dirty="0">
                <a:effectLst/>
                <a:latin typeface="Times New Roman" panose="02020603050405020304" pitchFamily="18" charset="0"/>
                <a:cs typeface="Times New Roman" panose="02020603050405020304" pitchFamily="18" charset="0"/>
              </a:rPr>
              <a:t> cu </a:t>
            </a:r>
            <a:r>
              <a:rPr lang="en-US" sz="2200" b="0" i="0" dirty="0" err="1">
                <a:effectLst/>
                <a:latin typeface="Times New Roman" panose="02020603050405020304" pitchFamily="18" charset="0"/>
                <a:cs typeface="Times New Roman" panose="02020603050405020304" pitchFamily="18" charset="0"/>
              </a:rPr>
              <a:t>oxigen</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și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nutrienți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Împreună</a:t>
            </a:r>
            <a:r>
              <a:rPr lang="en-US" sz="2200" b="0" i="0" dirty="0">
                <a:effectLst/>
                <a:latin typeface="Times New Roman" panose="02020603050405020304" pitchFamily="18" charset="0"/>
                <a:cs typeface="Times New Roman" panose="02020603050405020304" pitchFamily="18" charset="0"/>
              </a:rPr>
              <a:t> cu </a:t>
            </a:r>
            <a:r>
              <a:rPr lang="en-US" sz="2200" b="0" i="0" dirty="0" err="1">
                <a:effectLst/>
                <a:latin typeface="Times New Roman" panose="02020603050405020304" pitchFamily="18" charset="0"/>
                <a:cs typeface="Times New Roman" panose="02020603050405020304" pitchFamily="18" charset="0"/>
              </a:rPr>
              <a:t>alte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procese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metabolice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cauzate</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hiperglicemie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aceste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procese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conduc</a:t>
            </a:r>
            <a:r>
              <a:rPr lang="en-US" sz="2200" b="0" i="0" dirty="0">
                <a:effectLst/>
                <a:latin typeface="Times New Roman" panose="02020603050405020304" pitchFamily="18" charset="0"/>
                <a:cs typeface="Times New Roman" panose="02020603050405020304" pitchFamily="18" charset="0"/>
              </a:rPr>
              <a:t> la </a:t>
            </a:r>
            <a:r>
              <a:rPr lang="en-US" sz="2200" b="0" i="0" dirty="0" err="1">
                <a:effectLst/>
                <a:latin typeface="Times New Roman" panose="02020603050405020304" pitchFamily="18" charset="0"/>
                <a:cs typeface="Times New Roman" panose="02020603050405020304" pitchFamily="18" charset="0"/>
              </a:rPr>
              <a:t>necrozarea</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treptată</a:t>
            </a:r>
            <a:r>
              <a:rPr lang="en-US" sz="2200" b="0" i="0" dirty="0">
                <a:effectLst/>
                <a:latin typeface="Times New Roman" panose="02020603050405020304" pitchFamily="18" charset="0"/>
                <a:cs typeface="Times New Roman" panose="02020603050405020304" pitchFamily="18" charset="0"/>
              </a:rPr>
              <a:t> a </a:t>
            </a:r>
            <a:r>
              <a:rPr lang="en-US" sz="2200" b="0" i="0" dirty="0" err="1">
                <a:effectLst/>
                <a:latin typeface="Times New Roman" panose="02020603050405020304" pitchFamily="18" charset="0"/>
                <a:cs typeface="Times New Roman" panose="02020603050405020304" pitchFamily="18" charset="0"/>
              </a:rPr>
              <a:t>nervilor</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Aproximativ</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unul</a:t>
            </a:r>
            <a:r>
              <a:rPr lang="en-US" sz="2200" b="0" i="0" dirty="0">
                <a:effectLst/>
                <a:latin typeface="Times New Roman" panose="02020603050405020304" pitchFamily="18" charset="0"/>
                <a:cs typeface="Times New Roman" panose="02020603050405020304" pitchFamily="18" charset="0"/>
              </a:rPr>
              <a:t> din </a:t>
            </a:r>
            <a:r>
              <a:rPr lang="en-US" sz="2200" b="0" i="0" dirty="0" err="1">
                <a:effectLst/>
                <a:latin typeface="Times New Roman" panose="02020603050405020304" pitchFamily="18" charset="0"/>
                <a:cs typeface="Times New Roman" panose="02020603050405020304" pitchFamily="18" charset="0"/>
              </a:rPr>
              <a:t>trei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pacienți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este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afectat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în</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viața</a:t>
            </a:r>
            <a:r>
              <a:rPr lang="en-US" sz="2200" b="0" i="0" dirty="0">
                <a:effectLst/>
                <a:latin typeface="Times New Roman" panose="02020603050405020304" pitchFamily="18" charset="0"/>
                <a:cs typeface="Times New Roman" panose="02020603050405020304" pitchFamily="18" charset="0"/>
              </a:rPr>
              <a:t> de zi cu zi de </a:t>
            </a:r>
            <a:r>
              <a:rPr lang="en-US" sz="2200" b="0" i="0" dirty="0" err="1">
                <a:effectLst/>
                <a:latin typeface="Times New Roman" panose="02020603050405020304" pitchFamily="18" charset="0"/>
                <a:cs typeface="Times New Roman" panose="02020603050405020304" pitchFamily="18" charset="0"/>
              </a:rPr>
              <a:t>limitările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aduse</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această</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afectare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severă</a:t>
            </a:r>
            <a:r>
              <a:rPr lang="en-US" sz="2200" b="0" i="0" dirty="0">
                <a:effectLst/>
                <a:latin typeface="Times New Roman" panose="02020603050405020304" pitchFamily="18" charset="0"/>
                <a:cs typeface="Times New Roman" panose="02020603050405020304" pitchFamily="18" charset="0"/>
              </a:rPr>
              <a:t>. Cu </a:t>
            </a:r>
            <a:r>
              <a:rPr lang="en-US" sz="2200" b="0" i="0" dirty="0" err="1">
                <a:effectLst/>
                <a:latin typeface="Times New Roman" panose="02020603050405020304" pitchFamily="18" charset="0"/>
                <a:cs typeface="Times New Roman" panose="02020603050405020304" pitchFamily="18" charset="0"/>
              </a:rPr>
              <a:t>cât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terminațiile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nervoase</a:t>
            </a:r>
            <a:r>
              <a:rPr lang="en-US" sz="2200" b="0" i="0" dirty="0">
                <a:effectLst/>
                <a:latin typeface="Times New Roman" panose="02020603050405020304" pitchFamily="18" charset="0"/>
                <a:cs typeface="Times New Roman" panose="02020603050405020304" pitchFamily="18" charset="0"/>
              </a:rPr>
              <a:t> sunt </a:t>
            </a:r>
            <a:r>
              <a:rPr lang="en-US" sz="2200" b="0" i="0" dirty="0" err="1">
                <a:effectLst/>
                <a:latin typeface="Times New Roman" panose="02020603050405020304" pitchFamily="18" charset="0"/>
                <a:cs typeface="Times New Roman" panose="02020603050405020304" pitchFamily="18" charset="0"/>
              </a:rPr>
              <a:t>mai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departe</a:t>
            </a:r>
            <a:r>
              <a:rPr lang="en-US" sz="2200" b="0" i="0" dirty="0">
                <a:effectLst/>
                <a:latin typeface="Times New Roman" panose="02020603050405020304" pitchFamily="18" charset="0"/>
                <a:cs typeface="Times New Roman" panose="02020603050405020304" pitchFamily="18" charset="0"/>
              </a:rPr>
              <a:t> de cord, cu </a:t>
            </a:r>
            <a:r>
              <a:rPr lang="en-US" sz="2200" b="0" i="0" dirty="0" err="1">
                <a:effectLst/>
                <a:latin typeface="Times New Roman" panose="02020603050405020304" pitchFamily="18" charset="0"/>
                <a:cs typeface="Times New Roman" panose="02020603050405020304" pitchFamily="18" charset="0"/>
              </a:rPr>
              <a:t>atât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este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mai</a:t>
            </a:r>
            <a:r>
              <a:rPr lang="en-US" sz="2200" b="0" i="0" dirty="0">
                <a:effectLst/>
                <a:latin typeface="Times New Roman" panose="02020603050405020304" pitchFamily="18" charset="0"/>
                <a:cs typeface="Times New Roman" panose="02020603050405020304" pitchFamily="18" charset="0"/>
              </a:rPr>
              <a:t> mare </a:t>
            </a:r>
            <a:r>
              <a:rPr lang="en-US" sz="2200" b="0" i="0" dirty="0" err="1">
                <a:effectLst/>
                <a:latin typeface="Times New Roman" panose="02020603050405020304" pitchFamily="18" charset="0"/>
                <a:cs typeface="Times New Roman" panose="02020603050405020304" pitchFamily="18" charset="0"/>
              </a:rPr>
              <a:t>riscul</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privării</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substanțe</a:t>
            </a:r>
            <a:r>
              <a:rPr lang="en-US" sz="2200" b="0" i="0" dirty="0">
                <a:effectLst/>
                <a:latin typeface="Times New Roman" panose="02020603050405020304" pitchFamily="18" charset="0"/>
                <a:cs typeface="Times New Roman" panose="02020603050405020304" pitchFamily="18" charset="0"/>
              </a:rPr>
              <a:t> nutritive. Din </a:t>
            </a:r>
            <a:r>
              <a:rPr lang="en-US" sz="2200" b="0" i="0" dirty="0" err="1">
                <a:effectLst/>
                <a:latin typeface="Times New Roman" panose="02020603050405020304" pitchFamily="18" charset="0"/>
                <a:cs typeface="Times New Roman" panose="02020603050405020304" pitchFamily="18" charset="0"/>
              </a:rPr>
              <a:t>acest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motiv</a:t>
            </a:r>
            <a:r>
              <a:rPr lang="en-US" sz="2200" b="0" i="0" dirty="0">
                <a:effectLst/>
                <a:latin typeface="Times New Roman" panose="02020603050405020304" pitchFamily="18" charset="0"/>
                <a:cs typeface="Times New Roman" panose="02020603050405020304" pitchFamily="18" charset="0"/>
              </a:rPr>
              <a:t> sunt </a:t>
            </a:r>
            <a:r>
              <a:rPr lang="en-US" sz="2200" b="0" i="0" dirty="0" err="1">
                <a:effectLst/>
                <a:latin typeface="Times New Roman" panose="02020603050405020304" pitchFamily="18" charset="0"/>
                <a:cs typeface="Times New Roman" panose="02020603050405020304" pitchFamily="18" charset="0"/>
              </a:rPr>
              <a:t>afectați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mai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întâi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nervii</a:t>
            </a:r>
            <a:r>
              <a:rPr lang="en-US" sz="2200" b="0" i="0" dirty="0">
                <a:effectLst/>
                <a:latin typeface="Times New Roman" panose="02020603050405020304" pitchFamily="18" charset="0"/>
                <a:cs typeface="Times New Roman" panose="02020603050405020304" pitchFamily="18" charset="0"/>
              </a:rPr>
              <a:t> cu </a:t>
            </a:r>
            <a:r>
              <a:rPr lang="en-US" sz="2200" b="0" i="0" dirty="0" err="1">
                <a:effectLst/>
                <a:latin typeface="Times New Roman" panose="02020603050405020304" pitchFamily="18" charset="0"/>
                <a:cs typeface="Times New Roman" panose="02020603050405020304" pitchFamily="18" charset="0"/>
              </a:rPr>
              <a:t>diametrul</a:t>
            </a:r>
            <a:r>
              <a:rPr lang="en-US" sz="2200" b="0" i="0" dirty="0">
                <a:effectLst/>
                <a:latin typeface="Times New Roman" panose="02020603050405020304" pitchFamily="18" charset="0"/>
                <a:cs typeface="Times New Roman" panose="02020603050405020304" pitchFamily="18" charset="0"/>
              </a:rPr>
              <a:t> mic ai </a:t>
            </a:r>
            <a:r>
              <a:rPr lang="en-US" sz="2200" b="0" i="0" dirty="0" err="1">
                <a:effectLst/>
                <a:latin typeface="Times New Roman" panose="02020603050405020304" pitchFamily="18" charset="0"/>
                <a:cs typeface="Times New Roman" panose="02020603050405020304" pitchFamily="18" charset="0"/>
              </a:rPr>
              <a:t>membrelor</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inferioare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responsabile</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senzația</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durere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și</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temperatură</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asemenea</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sistemul</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nervos</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autonom</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poate</a:t>
            </a:r>
            <a:r>
              <a:rPr lang="en-US" sz="2200" b="0" i="0" dirty="0">
                <a:effectLst/>
                <a:latin typeface="Times New Roman" panose="02020603050405020304" pitchFamily="18" charset="0"/>
                <a:cs typeface="Times New Roman" panose="02020603050405020304" pitchFamily="18" charset="0"/>
              </a:rPr>
              <a:t> fi </a:t>
            </a:r>
            <a:r>
              <a:rPr lang="en-US" sz="2200" b="0" i="0" dirty="0" err="1">
                <a:effectLst/>
                <a:latin typeface="Times New Roman" panose="02020603050405020304" pitchFamily="18" charset="0"/>
                <a:cs typeface="Times New Roman" panose="02020603050405020304" pitchFamily="18" charset="0"/>
              </a:rPr>
              <a:t>afectat</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neuropatie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Acesta</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este</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responsabil</a:t>
            </a:r>
            <a:r>
              <a:rPr lang="en-US" sz="2200" b="0" i="0" dirty="0">
                <a:effectLst/>
                <a:latin typeface="Times New Roman" panose="02020603050405020304" pitchFamily="18" charset="0"/>
                <a:cs typeface="Times New Roman" panose="02020603050405020304" pitchFamily="18" charset="0"/>
              </a:rPr>
              <a:t> de </a:t>
            </a:r>
            <a:r>
              <a:rPr lang="en-US" sz="2200" b="0" i="0" dirty="0" err="1">
                <a:effectLst/>
                <a:latin typeface="Times New Roman" panose="02020603050405020304" pitchFamily="18" charset="0"/>
                <a:cs typeface="Times New Roman" panose="02020603050405020304" pitchFamily="18" charset="0"/>
              </a:rPr>
              <a:t>controlul</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autonom</a:t>
            </a:r>
            <a:r>
              <a:rPr lang="en-US" sz="2200" b="0" i="0" dirty="0">
                <a:effectLst/>
                <a:latin typeface="Times New Roman" panose="02020603050405020304" pitchFamily="18" charset="0"/>
                <a:cs typeface="Times New Roman" panose="02020603050405020304" pitchFamily="18" charset="0"/>
              </a:rPr>
              <a:t> al </a:t>
            </a:r>
            <a:r>
              <a:rPr lang="en-US" sz="2200" b="0" i="0" dirty="0" err="1">
                <a:effectLst/>
                <a:latin typeface="Times New Roman" panose="02020603050405020304" pitchFamily="18" charset="0"/>
                <a:cs typeface="Times New Roman" panose="02020603050405020304" pitchFamily="18" charset="0"/>
              </a:rPr>
              <a:t>organelor</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și</a:t>
            </a:r>
            <a:r>
              <a:rPr lang="en-US" sz="2200" b="0" i="0" dirty="0">
                <a:effectLst/>
                <a:latin typeface="Times New Roman" panose="02020603050405020304" pitchFamily="18" charset="0"/>
                <a:cs typeface="Times New Roman" panose="02020603050405020304" pitchFamily="18" charset="0"/>
              </a:rPr>
              <a:t> nu </a:t>
            </a:r>
            <a:r>
              <a:rPr lang="en-US" sz="2200" b="0" i="0" dirty="0" err="1">
                <a:effectLst/>
                <a:latin typeface="Times New Roman" panose="02020603050405020304" pitchFamily="18" charset="0"/>
                <a:cs typeface="Times New Roman" panose="02020603050405020304" pitchFamily="18" charset="0"/>
              </a:rPr>
              <a:t>poate</a:t>
            </a:r>
            <a:r>
              <a:rPr lang="en-US" sz="2200" b="0" i="0" dirty="0">
                <a:effectLst/>
                <a:latin typeface="Times New Roman" panose="02020603050405020304" pitchFamily="18" charset="0"/>
                <a:cs typeface="Times New Roman" panose="02020603050405020304" pitchFamily="18" charset="0"/>
              </a:rPr>
              <a:t> fi </a:t>
            </a:r>
            <a:r>
              <a:rPr lang="en-US" sz="2200" b="0" i="0" dirty="0" err="1">
                <a:effectLst/>
                <a:latin typeface="Times New Roman" panose="02020603050405020304" pitchFamily="18" charset="0"/>
                <a:cs typeface="Times New Roman" panose="02020603050405020304" pitchFamily="18" charset="0"/>
              </a:rPr>
              <a:t>influențat</a:t>
            </a:r>
            <a:r>
              <a:rPr lang="en-US" sz="2200" b="0" i="0" dirty="0">
                <a:effectLst/>
                <a:latin typeface="Times New Roman" panose="02020603050405020304" pitchFamily="18" charset="0"/>
                <a:cs typeface="Times New Roman" panose="02020603050405020304" pitchFamily="18" charset="0"/>
              </a:rPr>
              <a:t> </a:t>
            </a:r>
            <a:r>
              <a:rPr lang="en-US" sz="2200" b="0" i="0" dirty="0" err="1">
                <a:effectLst/>
                <a:latin typeface="Times New Roman" panose="02020603050405020304" pitchFamily="18" charset="0"/>
                <a:cs typeface="Times New Roman" panose="02020603050405020304" pitchFamily="18" charset="0"/>
              </a:rPr>
              <a:t>în</a:t>
            </a:r>
            <a:r>
              <a:rPr lang="en-US" sz="2200" b="0" i="0" dirty="0">
                <a:effectLst/>
                <a:latin typeface="Times New Roman" panose="02020603050405020304" pitchFamily="18" charset="0"/>
                <a:cs typeface="Times New Roman" panose="02020603050405020304" pitchFamily="18" charset="0"/>
              </a:rPr>
              <a:t> mod </a:t>
            </a:r>
            <a:r>
              <a:rPr lang="en-US" sz="2200" b="0" i="0" dirty="0" err="1">
                <a:effectLst/>
                <a:latin typeface="Times New Roman" panose="02020603050405020304" pitchFamily="18" charset="0"/>
                <a:cs typeface="Times New Roman" panose="02020603050405020304" pitchFamily="18" charset="0"/>
              </a:rPr>
              <a:t>conștient</a:t>
            </a:r>
            <a:r>
              <a:rPr lang="en-US" sz="2200" b="0" i="0" dirty="0">
                <a:effectLst/>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pSp>
        <p:nvGrpSpPr>
          <p:cNvPr id="6161" name="Group 6152">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6154" name="Isosceles Triangle 615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Rectangle 6154">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Neuropatia diabetică - Diabetul zaharat, pericol major pentru sănătatea  picioarelor">
            <a:extLst>
              <a:ext uri="{FF2B5EF4-FFF2-40B4-BE49-F238E27FC236}">
                <a16:creationId xmlns:a16="http://schemas.microsoft.com/office/drawing/2014/main" xmlns="" id="{9DC7AA09-0F98-2D63-32E4-90AD544CF0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320" y="1869101"/>
            <a:ext cx="6253212" cy="4189652"/>
          </a:xfrm>
          <a:prstGeom prst="rect">
            <a:avLst/>
          </a:prstGeom>
          <a:noFill/>
          <a:extLst>
            <a:ext uri="{909E8E84-426E-40DD-AFC4-6F175D3DCCD1}">
              <a14:hiddenFill xmlns:a14="http://schemas.microsoft.com/office/drawing/2010/main">
                <a:solidFill>
                  <a:srgbClr val="FFFFFF"/>
                </a:solidFill>
              </a14:hiddenFill>
            </a:ext>
          </a:extLst>
        </p:spPr>
      </p:pic>
      <p:grpSp>
        <p:nvGrpSpPr>
          <p:cNvPr id="6157" name="Group 6156">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6158" name="Rectangle 6157">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Isosceles Triangle 6158">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9830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C14F6-4E85-D9A4-6A5C-36CACFEBEB0B}"/>
              </a:ext>
            </a:extLst>
          </p:cNvPr>
          <p:cNvSpPr>
            <a:spLocks noGrp="1"/>
          </p:cNvSpPr>
          <p:nvPr>
            <p:ph type="title"/>
          </p:nvPr>
        </p:nvSpPr>
        <p:spPr>
          <a:xfrm>
            <a:off x="838200" y="365125"/>
            <a:ext cx="10515600" cy="1460500"/>
          </a:xfrm>
        </p:spPr>
        <p:txBody>
          <a:bodyPr>
            <a:normAutofit/>
          </a:bodyPr>
          <a:lstStyle/>
          <a:p>
            <a:pPr algn="ctr"/>
            <a:r>
              <a:rPr lang="en-US" sz="3600"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CLAUDICAȚIA INTERMITENTĂ </a:t>
            </a:r>
            <a:r>
              <a:rPr lang="ro-RO" sz="3600"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COMPLICAȚIE A </a:t>
            </a:r>
            <a:r>
              <a:rPr lang="ro-RO" sz="3600" b="1" dirty="0" smtClean="0">
                <a:solidFill>
                  <a:srgbClr val="4A4A49"/>
                </a:solidFill>
                <a:latin typeface="Cambria" panose="02040503050406030204" pitchFamily="18" charset="0"/>
                <a:ea typeface="Cambria" panose="02040503050406030204" pitchFamily="18" charset="0"/>
                <a:cs typeface="Times New Roman" panose="02020603050405020304" pitchFamily="18" charset="0"/>
              </a:rPr>
              <a:t>N</a:t>
            </a:r>
            <a:r>
              <a:rPr lang="en-US" sz="3600"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EUROPATIEI </a:t>
            </a:r>
            <a:r>
              <a:rPr lang="ro-RO" sz="3600" b="1" dirty="0" smtClean="0">
                <a:solidFill>
                  <a:srgbClr val="4A4A49"/>
                </a:solidFill>
                <a:latin typeface="Cambria" panose="02040503050406030204" pitchFamily="18" charset="0"/>
                <a:ea typeface="Cambria" panose="02040503050406030204" pitchFamily="18" charset="0"/>
                <a:cs typeface="Times New Roman" panose="02020603050405020304" pitchFamily="18" charset="0"/>
              </a:rPr>
              <a:t>D</a:t>
            </a:r>
            <a:r>
              <a:rPr lang="en-US" sz="3600"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IABETICE</a:t>
            </a:r>
            <a:endParaRPr lang="en-US" dirty="0"/>
          </a:p>
        </p:txBody>
      </p:sp>
      <p:sp>
        <p:nvSpPr>
          <p:cNvPr id="3" name="Content Placeholder 2">
            <a:extLst>
              <a:ext uri="{FF2B5EF4-FFF2-40B4-BE49-F238E27FC236}">
                <a16:creationId xmlns:a16="http://schemas.microsoft.com/office/drawing/2014/main" xmlns="" id="{50105C2C-61AB-D79C-92F2-00EB5FF891C4}"/>
              </a:ext>
            </a:extLst>
          </p:cNvPr>
          <p:cNvSpPr>
            <a:spLocks noGrp="1"/>
          </p:cNvSpPr>
          <p:nvPr>
            <p:ph idx="1"/>
          </p:nvPr>
        </p:nvSpPr>
        <p:spPr/>
        <p:txBody>
          <a:bodyPr>
            <a:normAutofit fontScale="92500" lnSpcReduction="10000"/>
          </a:bodyPr>
          <a:lstStyle/>
          <a:p>
            <a:pPr algn="just"/>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Dacă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îngustarea</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vaselor</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de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sânge</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are loc la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nivelul</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arterelor</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membrelor</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inferioare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afecțiunea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poartă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denumirea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de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Boala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Arterială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Periferică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endParaRPr lang="ro-RO" b="0"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endParaRPr>
          </a:p>
          <a:p>
            <a:pPr algn="just"/>
            <a:r>
              <a:rPr lang="en-US" b="1" i="0" dirty="0" err="1"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Inițial</a:t>
            </a:r>
            <a:r>
              <a:rPr lang="en-US" b="0"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se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manifestă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ca o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senzație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de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rece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și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furnicături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mai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târziu</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ca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durere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la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nivelul</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piciorului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în</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special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în</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timpul</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mersului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endParaRPr lang="ro-RO" b="0"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endParaRPr>
          </a:p>
          <a:p>
            <a:pPr algn="just"/>
            <a:r>
              <a:rPr lang="ro-RO"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U</a:t>
            </a:r>
            <a:r>
              <a:rPr lang="en-US" b="1" i="0" dirty="0" err="1"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rmare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persoana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afectată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se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oprește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adesea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și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simte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nevoia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de a face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pauze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scurte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În</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stadiile</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avansate</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această</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afecțiune</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poate</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conduce la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necroza</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completă</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 </a:t>
            </a:r>
            <a:r>
              <a:rPr lang="en-US" b="1"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vaselor</a:t>
            </a:r>
            <a:r>
              <a:rPr lang="en-US" b="1"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de </a:t>
            </a:r>
            <a:r>
              <a:rPr lang="en-US" b="1" i="0" dirty="0" err="1"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sânge</a:t>
            </a:r>
            <a:r>
              <a:rPr lang="ro-RO" dirty="0" smtClean="0">
                <a:solidFill>
                  <a:srgbClr val="4A4A49"/>
                </a:solidFill>
                <a:latin typeface="Cambria" panose="02040503050406030204" pitchFamily="18" charset="0"/>
                <a:ea typeface="Cambria" panose="02040503050406030204" pitchFamily="18" charset="0"/>
                <a:cs typeface="Times New Roman" panose="02020603050405020304" pitchFamily="18" charset="0"/>
              </a:rPr>
              <a:t>.</a:t>
            </a:r>
          </a:p>
          <a:p>
            <a:pPr algn="just"/>
            <a:r>
              <a:rPr lang="ro-RO" b="1" dirty="0" smtClean="0">
                <a:solidFill>
                  <a:srgbClr val="4A4A49"/>
                </a:solidFill>
                <a:latin typeface="Cambria" panose="02040503050406030204" pitchFamily="18" charset="0"/>
                <a:ea typeface="Cambria" panose="02040503050406030204" pitchFamily="18" charset="0"/>
                <a:cs typeface="Times New Roman" panose="02020603050405020304" pitchFamily="18" charset="0"/>
              </a:rPr>
              <a:t>U</a:t>
            </a:r>
            <a:r>
              <a:rPr lang="en-US" b="1" i="0" dirty="0" err="1"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rmare</a:t>
            </a:r>
            <a:r>
              <a:rPr lang="en-US" b="1" i="0" dirty="0" smtClean="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amputația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parțială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sau</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totală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membrului</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inferior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afectat</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Deoarece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primele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simptome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apar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doar</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după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ce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artera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este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90%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blocată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prevenția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este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esențială</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pentru</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evita</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complicațiile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 </a:t>
            </a:r>
            <a:r>
              <a:rPr lang="en-US" b="0" i="0" dirty="0" err="1">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ulterioare</a:t>
            </a:r>
            <a:r>
              <a:rPr lang="en-US" b="0" i="0" dirty="0">
                <a:solidFill>
                  <a:srgbClr val="4A4A49"/>
                </a:solidFill>
                <a:effectLst/>
                <a:latin typeface="Cambria" panose="02040503050406030204" pitchFamily="18" charset="0"/>
                <a:ea typeface="Cambria" panose="02040503050406030204" pitchFamily="18" charset="0"/>
                <a:cs typeface="Times New Roman" panose="02020603050405020304" pitchFamily="18" charset="0"/>
              </a:rPr>
              <a:t>.</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0529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D2B44D46-41B8-65D8-B6A7-B71C9AF24A7E}"/>
              </a:ext>
            </a:extLst>
          </p:cNvPr>
          <p:cNvSpPr>
            <a:spLocks noGrp="1"/>
          </p:cNvSpPr>
          <p:nvPr>
            <p:ph type="title"/>
          </p:nvPr>
        </p:nvSpPr>
        <p:spPr>
          <a:xfrm>
            <a:off x="958506" y="800392"/>
            <a:ext cx="10264697" cy="1212102"/>
          </a:xfrm>
        </p:spPr>
        <p:txBody>
          <a:bodyPr>
            <a:normAutofit/>
          </a:bodyPr>
          <a:lstStyle/>
          <a:p>
            <a:r>
              <a:rPr lang="en-US" sz="2500" b="0" i="0" dirty="0" err="1">
                <a:solidFill>
                  <a:srgbClr val="FFFFFF"/>
                </a:solidFill>
                <a:effectLst/>
                <a:latin typeface="Times New Roman" panose="02020603050405020304" pitchFamily="18" charset="0"/>
                <a:cs typeface="Times New Roman" panose="02020603050405020304" pitchFamily="18" charset="0"/>
              </a:rPr>
              <a:t>Riscul</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apariției</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trombozei</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și</a:t>
            </a:r>
            <a:r>
              <a:rPr lang="en-US" sz="2500" b="0" i="0" dirty="0">
                <a:solidFill>
                  <a:srgbClr val="FFFFFF"/>
                </a:solidFill>
                <a:effectLst/>
                <a:latin typeface="Times New Roman" panose="02020603050405020304" pitchFamily="18" charset="0"/>
                <a:cs typeface="Times New Roman" panose="02020603050405020304" pitchFamily="18" charset="0"/>
              </a:rPr>
              <a:t> al </a:t>
            </a:r>
            <a:r>
              <a:rPr lang="en-US" sz="2500" b="0" i="0" dirty="0" err="1">
                <a:solidFill>
                  <a:srgbClr val="FFFFFF"/>
                </a:solidFill>
                <a:effectLst/>
                <a:latin typeface="Times New Roman" panose="02020603050405020304" pitchFamily="18" charset="0"/>
                <a:cs typeface="Times New Roman" panose="02020603050405020304" pitchFamily="18" charset="0"/>
              </a:rPr>
              <a:t>ocluziei</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arterelor</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periferice</a:t>
            </a:r>
            <a:r>
              <a:rPr lang="en-US" sz="2500" b="0" i="0" dirty="0">
                <a:solidFill>
                  <a:srgbClr val="FFFFFF"/>
                </a:solidFill>
                <a:effectLst/>
                <a:latin typeface="Times New Roman" panose="02020603050405020304" pitchFamily="18" charset="0"/>
                <a:cs typeface="Times New Roman" panose="02020603050405020304" pitchFamily="18" charset="0"/>
              </a:rPr>
              <a:t> ca </a:t>
            </a:r>
            <a:r>
              <a:rPr lang="en-US" sz="2500" b="0" i="0" dirty="0" err="1">
                <a:solidFill>
                  <a:srgbClr val="FFFFFF"/>
                </a:solidFill>
                <a:effectLst/>
                <a:latin typeface="Times New Roman" panose="02020603050405020304" pitchFamily="18" charset="0"/>
                <a:cs typeface="Times New Roman" panose="02020603050405020304" pitchFamily="18" charset="0"/>
              </a:rPr>
              <a:t>și</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complicație</a:t>
            </a:r>
            <a:r>
              <a:rPr lang="en-US" sz="2500" b="0" i="0" dirty="0">
                <a:solidFill>
                  <a:srgbClr val="FFFFFF"/>
                </a:solidFill>
                <a:effectLst/>
                <a:latin typeface="Times New Roman" panose="02020603050405020304" pitchFamily="18" charset="0"/>
                <a:cs typeface="Times New Roman" panose="02020603050405020304" pitchFamily="18" charset="0"/>
              </a:rPr>
              <a:t> a </a:t>
            </a:r>
            <a:r>
              <a:rPr lang="en-US" sz="2500" b="0" i="0" dirty="0" err="1">
                <a:solidFill>
                  <a:srgbClr val="FFFFFF"/>
                </a:solidFill>
                <a:effectLst/>
                <a:latin typeface="Times New Roman" panose="02020603050405020304" pitchFamily="18" charset="0"/>
                <a:cs typeface="Times New Roman" panose="02020603050405020304" pitchFamily="18" charset="0"/>
              </a:rPr>
              <a:t>Diabetului</a:t>
            </a:r>
            <a:r>
              <a:rPr lang="en-US" sz="2500" b="0" i="0" dirty="0">
                <a:solidFill>
                  <a:srgbClr val="FFFFFF"/>
                </a:solidFill>
                <a:effectLst/>
                <a:latin typeface="Times New Roman" panose="02020603050405020304" pitchFamily="18" charset="0"/>
                <a:cs typeface="Times New Roman" panose="02020603050405020304" pitchFamily="18" charset="0"/>
              </a:rPr>
              <a:t> </a:t>
            </a:r>
            <a:r>
              <a:rPr lang="en-US" sz="2500" b="0" i="0" dirty="0" err="1">
                <a:solidFill>
                  <a:srgbClr val="FFFFFF"/>
                </a:solidFill>
                <a:effectLst/>
                <a:latin typeface="Times New Roman" panose="02020603050405020304" pitchFamily="18" charset="0"/>
                <a:cs typeface="Times New Roman" panose="02020603050405020304" pitchFamily="18" charset="0"/>
              </a:rPr>
              <a:t>zaharat</a:t>
            </a:r>
            <a:r>
              <a:rPr lang="en-US" sz="2500" b="0" i="0" dirty="0">
                <a:solidFill>
                  <a:srgbClr val="FFFFFF"/>
                </a:solidFill>
                <a:effectLst/>
                <a:latin typeface="Roboto" panose="02000000000000000000" pitchFamily="2" charset="0"/>
              </a:rPr>
              <a:t/>
            </a:r>
            <a:br>
              <a:rPr lang="en-US" sz="2500" b="0" i="0" dirty="0">
                <a:solidFill>
                  <a:srgbClr val="FFFFFF"/>
                </a:solidFill>
                <a:effectLst/>
                <a:latin typeface="Roboto" panose="02000000000000000000" pitchFamily="2" charset="0"/>
              </a:rPr>
            </a:br>
            <a:endParaRPr lang="en-US" sz="2500" dirty="0">
              <a:solidFill>
                <a:srgbClr val="FFFFFF"/>
              </a:solidFill>
            </a:endParaRPr>
          </a:p>
        </p:txBody>
      </p:sp>
      <p:sp>
        <p:nvSpPr>
          <p:cNvPr id="3" name="Content Placeholder 2">
            <a:extLst>
              <a:ext uri="{FF2B5EF4-FFF2-40B4-BE49-F238E27FC236}">
                <a16:creationId xmlns:a16="http://schemas.microsoft.com/office/drawing/2014/main" xmlns="" id="{3BECB96C-5927-20B5-9272-CA387787CA3B}"/>
              </a:ext>
            </a:extLst>
          </p:cNvPr>
          <p:cNvSpPr>
            <a:spLocks noGrp="1"/>
          </p:cNvSpPr>
          <p:nvPr>
            <p:ph idx="1"/>
          </p:nvPr>
        </p:nvSpPr>
        <p:spPr>
          <a:xfrm>
            <a:off x="1367624" y="2490436"/>
            <a:ext cx="9708995" cy="3567173"/>
          </a:xfrm>
        </p:spPr>
        <p:txBody>
          <a:bodyPr anchor="ctr">
            <a:normAutofit/>
          </a:bodyPr>
          <a:lstStyle/>
          <a:p>
            <a:r>
              <a:rPr lang="en-US" sz="2200" b="0" i="0">
                <a:effectLst/>
                <a:latin typeface="Times New Roman" panose="02020603050405020304" pitchFamily="18" charset="0"/>
                <a:cs typeface="Times New Roman" panose="02020603050405020304" pitchFamily="18" charset="0"/>
              </a:rPr>
              <a:t>Deteriorarea pereților vaselor de sânge conduce în timp la formarea unor depuneri de calciu favorizând apariția aterosclerozei cu reducerea fluxului sanguin prin micșorarea diametrului vaselor de sânge. Drept urmare, sângele oxigenat nu va mai ajunge acolo unde este necesar. În plus, se pot forma cheaguri de sânge pe depunerile de calciu. Riscul unui atac de cord precum și al unui accident vascular cerebral din cauza trombozei și desprinderea depunerilor de calciu de pe vasele de sânge crește semnificativ. În special, persoanele cu Diabet zaharat Tip 2 sunt predispuse la accident vascular cerebral din cauza afectării metabolismului lipidic și a hipertensiunii arteriale. Comparativ cu persoanele sănătoase, persoanele cu Diabet zaharat Tip 1 sunt mai predispuse la accident vascular cerebral, dar nu în aceeaşi măsură cu persoanele cu Diabet zaharat Tip 2.</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03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xmlns=""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F39FA316-6766-F8A6-933D-81F3DB50552E}"/>
              </a:ext>
            </a:extLst>
          </p:cNvPr>
          <p:cNvSpPr>
            <a:spLocks noGrp="1"/>
          </p:cNvSpPr>
          <p:nvPr>
            <p:ph type="title"/>
          </p:nvPr>
        </p:nvSpPr>
        <p:spPr>
          <a:xfrm>
            <a:off x="731520" y="609597"/>
            <a:ext cx="10766807" cy="1330841"/>
          </a:xfrm>
        </p:spPr>
        <p:txBody>
          <a:bodyPr>
            <a:normAutofit/>
          </a:bodyPr>
          <a:lstStyle/>
          <a:p>
            <a:r>
              <a:rPr lang="en-US" sz="4000" b="0" i="0" dirty="0" smtClean="0">
                <a:effectLst/>
                <a:latin typeface="Cambria" panose="02040503050406030204" pitchFamily="18" charset="0"/>
                <a:ea typeface="Cambria" panose="02040503050406030204" pitchFamily="18" charset="0"/>
                <a:cs typeface="Times New Roman" panose="02020603050405020304" pitchFamily="18" charset="0"/>
              </a:rPr>
              <a:t>AFECTAREA RENALĂ </a:t>
            </a:r>
            <a:r>
              <a:rPr lang="ro-RO" sz="4000" b="0" i="0" dirty="0" smtClean="0">
                <a:effectLst/>
                <a:latin typeface="Cambria" panose="02040503050406030204" pitchFamily="18" charset="0"/>
                <a:ea typeface="Cambria" panose="02040503050406030204" pitchFamily="18" charset="0"/>
                <a:cs typeface="Times New Roman" panose="02020603050405020304" pitchFamily="18" charset="0"/>
              </a:rPr>
              <a:t>ÎN</a:t>
            </a:r>
            <a:r>
              <a:rPr lang="en-US" sz="4000" b="0" i="0" dirty="0" smtClean="0">
                <a:effectLst/>
                <a:latin typeface="Cambria" panose="02040503050406030204" pitchFamily="18" charset="0"/>
                <a:ea typeface="Cambria" panose="02040503050406030204" pitchFamily="18" charset="0"/>
                <a:cs typeface="Times New Roman" panose="02020603050405020304" pitchFamily="18" charset="0"/>
              </a:rPr>
              <a:t> DIABETUL ZAHARAT</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D677A98-7778-90E5-0CDE-AE5532ACEF29}"/>
              </a:ext>
            </a:extLst>
          </p:cNvPr>
          <p:cNvSpPr>
            <a:spLocks noGrp="1"/>
          </p:cNvSpPr>
          <p:nvPr>
            <p:ph idx="1"/>
          </p:nvPr>
        </p:nvSpPr>
        <p:spPr>
          <a:xfrm>
            <a:off x="363794" y="1728216"/>
            <a:ext cx="7573198" cy="4387919"/>
          </a:xfrm>
        </p:spPr>
        <p:txBody>
          <a:bodyPr>
            <a:noAutofit/>
          </a:bodyPr>
          <a:lstStyle/>
          <a:p>
            <a:pPr algn="just"/>
            <a:r>
              <a:rPr lang="en-US" sz="1800" b="0" i="0" dirty="0" err="1">
                <a:effectLst/>
                <a:latin typeface="Cambria" panose="02040503050406030204" pitchFamily="18" charset="0"/>
                <a:ea typeface="Cambria" panose="02040503050406030204" pitchFamily="18" charset="0"/>
              </a:rPr>
              <a:t>Distrugerea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pereților</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vaselor</a:t>
            </a:r>
            <a:r>
              <a:rPr lang="en-US" sz="1800" b="0" i="0" dirty="0">
                <a:effectLst/>
                <a:latin typeface="Cambria" panose="02040503050406030204" pitchFamily="18" charset="0"/>
                <a:ea typeface="Cambria" panose="02040503050406030204" pitchFamily="18" charset="0"/>
              </a:rPr>
              <a:t> sanguine </a:t>
            </a:r>
            <a:r>
              <a:rPr lang="en-US" sz="1800" b="0" i="0" dirty="0" err="1">
                <a:effectLst/>
                <a:latin typeface="Cambria" panose="02040503050406030204" pitchFamily="18" charset="0"/>
                <a:ea typeface="Cambria" panose="02040503050406030204" pitchFamily="18" charset="0"/>
              </a:rPr>
              <a:t>cauzate</a:t>
            </a:r>
            <a:r>
              <a:rPr lang="en-US" sz="1800" b="0" i="0" dirty="0">
                <a:effectLst/>
                <a:latin typeface="Cambria" panose="02040503050406030204" pitchFamily="18" charset="0"/>
                <a:ea typeface="Cambria" panose="02040503050406030204" pitchFamily="18" charset="0"/>
              </a:rPr>
              <a:t> de </a:t>
            </a:r>
            <a:r>
              <a:rPr lang="en-US" sz="1800" b="0" i="0" dirty="0" err="1">
                <a:effectLst/>
                <a:latin typeface="Cambria" panose="02040503050406030204" pitchFamily="18" charset="0"/>
                <a:ea typeface="Cambria" panose="02040503050406030204" pitchFamily="18" charset="0"/>
              </a:rPr>
              <a:t>glicemia</a:t>
            </a:r>
            <a:r>
              <a:rPr lang="en-US" sz="1800" b="0" i="0" dirty="0">
                <a:effectLst/>
                <a:latin typeface="Cambria" panose="02040503050406030204" pitchFamily="18" charset="0"/>
                <a:ea typeface="Cambria" panose="02040503050406030204" pitchFamily="18" charset="0"/>
              </a:rPr>
              <a:t> constant </a:t>
            </a:r>
            <a:r>
              <a:rPr lang="en-US" sz="1800" b="0" i="0" dirty="0" err="1">
                <a:effectLst/>
                <a:latin typeface="Cambria" panose="02040503050406030204" pitchFamily="18" charset="0"/>
                <a:ea typeface="Cambria" panose="02040503050406030204" pitchFamily="18" charset="0"/>
              </a:rPr>
              <a:t>crescută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afectează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capilarele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rinichilor</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smtClean="0">
                <a:effectLst/>
                <a:latin typeface="Cambria" panose="02040503050406030204" pitchFamily="18" charset="0"/>
                <a:ea typeface="Cambria" panose="02040503050406030204" pitchFamily="18" charset="0"/>
              </a:rPr>
              <a:t>Când </a:t>
            </a:r>
            <a:r>
              <a:rPr lang="en-US" sz="1800" b="0" i="0" dirty="0" err="1">
                <a:effectLst/>
                <a:latin typeface="Cambria" panose="02040503050406030204" pitchFamily="18" charset="0"/>
                <a:ea typeface="Cambria" panose="02040503050406030204" pitchFamily="18" charset="0"/>
              </a:rPr>
              <a:t>glomerulii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renali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își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încetează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activitatea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procesul</a:t>
            </a:r>
            <a:r>
              <a:rPr lang="en-US" sz="1800" b="0" i="0" dirty="0">
                <a:effectLst/>
                <a:latin typeface="Cambria" panose="02040503050406030204" pitchFamily="18" charset="0"/>
                <a:ea typeface="Cambria" panose="02040503050406030204" pitchFamily="18" charset="0"/>
              </a:rPr>
              <a:t> important al </a:t>
            </a:r>
            <a:r>
              <a:rPr lang="en-US" sz="1800" b="0" i="0" dirty="0" err="1">
                <a:effectLst/>
                <a:latin typeface="Cambria" panose="02040503050406030204" pitchFamily="18" charset="0"/>
                <a:ea typeface="Cambria" panose="02040503050406030204" pitchFamily="18" charset="0"/>
              </a:rPr>
              <a:t>detoxifierii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organismului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prin</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intermediul</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filtrării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renale</a:t>
            </a:r>
            <a:r>
              <a:rPr lang="en-US" sz="1800" b="0" i="0" dirty="0">
                <a:effectLst/>
                <a:latin typeface="Cambria" panose="02040503050406030204" pitchFamily="18" charset="0"/>
                <a:ea typeface="Cambria" panose="02040503050406030204" pitchFamily="18" charset="0"/>
              </a:rPr>
              <a:t> se </a:t>
            </a:r>
            <a:r>
              <a:rPr lang="en-US" sz="1800" b="0" i="0" dirty="0" err="1">
                <a:effectLst/>
                <a:latin typeface="Cambria" panose="02040503050406030204" pitchFamily="18" charset="0"/>
                <a:ea typeface="Cambria" panose="02040503050406030204" pitchFamily="18" charset="0"/>
              </a:rPr>
              <a:t>înrăutățește</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err="1" smtClean="0">
                <a:effectLst/>
                <a:latin typeface="Cambria" panose="02040503050406030204" pitchFamily="18" charset="0"/>
                <a:ea typeface="Cambria" panose="02040503050406030204" pitchFamily="18" charset="0"/>
              </a:rPr>
              <a:t>Aproximativ</a:t>
            </a:r>
            <a:r>
              <a:rPr lang="en-US" sz="1800" b="0" i="0" dirty="0" smtClean="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una</a:t>
            </a:r>
            <a:r>
              <a:rPr lang="en-US" sz="1800" b="1" i="0" dirty="0">
                <a:effectLst/>
                <a:latin typeface="Cambria" panose="02040503050406030204" pitchFamily="18" charset="0"/>
                <a:ea typeface="Cambria" panose="02040503050406030204" pitchFamily="18" charset="0"/>
              </a:rPr>
              <a:t> din </a:t>
            </a:r>
            <a:r>
              <a:rPr lang="en-US" sz="1800" b="1" i="0" dirty="0" err="1">
                <a:effectLst/>
                <a:latin typeface="Cambria" panose="02040503050406030204" pitchFamily="18" charset="0"/>
                <a:ea typeface="Cambria" panose="02040503050406030204" pitchFamily="18" charset="0"/>
              </a:rPr>
              <a:t>zece</a:t>
            </a:r>
            <a:r>
              <a:rPr lang="en-US" sz="1800" b="1"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persoane</a:t>
            </a:r>
            <a:r>
              <a:rPr lang="en-US" sz="1800" b="0" i="0" dirty="0">
                <a:effectLst/>
                <a:latin typeface="Cambria" panose="02040503050406030204" pitchFamily="18" charset="0"/>
                <a:ea typeface="Cambria" panose="02040503050406030204" pitchFamily="18" charset="0"/>
              </a:rPr>
              <a:t> cu </a:t>
            </a:r>
            <a:r>
              <a:rPr lang="en-US" sz="1800" b="0" i="0" dirty="0" smtClean="0">
                <a:effectLst/>
                <a:latin typeface="Cambria" panose="02040503050406030204" pitchFamily="18" charset="0"/>
                <a:ea typeface="Cambria" panose="02040503050406030204" pitchFamily="18" charset="0"/>
              </a:rPr>
              <a:t>D</a:t>
            </a:r>
            <a:r>
              <a:rPr lang="ro-RO" sz="1800" b="0" i="0" dirty="0" smtClean="0">
                <a:effectLst/>
                <a:latin typeface="Cambria" panose="02040503050406030204" pitchFamily="18" charset="0"/>
                <a:ea typeface="Cambria" panose="02040503050406030204" pitchFamily="18" charset="0"/>
              </a:rPr>
              <a:t>Z </a:t>
            </a:r>
            <a:r>
              <a:rPr lang="en-US" sz="1800" b="0" i="0" dirty="0" err="1" smtClean="0">
                <a:effectLst/>
                <a:latin typeface="Cambria" panose="02040503050406030204" pitchFamily="18" charset="0"/>
                <a:ea typeface="Cambria" panose="02040503050406030204" pitchFamily="18" charset="0"/>
              </a:rPr>
              <a:t>suferă</a:t>
            </a:r>
            <a:r>
              <a:rPr lang="en-US" sz="1800" b="0" i="0" dirty="0" smtClean="0">
                <a:effectLst/>
                <a:latin typeface="Cambria" panose="02040503050406030204" pitchFamily="18" charset="0"/>
                <a:ea typeface="Cambria" panose="02040503050406030204" pitchFamily="18" charset="0"/>
              </a:rPr>
              <a:t> </a:t>
            </a:r>
            <a:r>
              <a:rPr lang="en-US" sz="1800" b="0" i="0" dirty="0">
                <a:effectLst/>
                <a:latin typeface="Cambria" panose="02040503050406030204" pitchFamily="18" charset="0"/>
                <a:ea typeface="Cambria" panose="02040503050406030204" pitchFamily="18" charset="0"/>
              </a:rPr>
              <a:t>de </a:t>
            </a:r>
            <a:r>
              <a:rPr lang="en-US" sz="1800" b="0" i="0" dirty="0" err="1">
                <a:effectLst/>
                <a:latin typeface="Cambria" panose="02040503050406030204" pitchFamily="18" charset="0"/>
                <a:ea typeface="Cambria" panose="02040503050406030204" pitchFamily="18" charset="0"/>
              </a:rPr>
              <a:t>afecțiuni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renale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datorate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acestei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afecțiuni</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err="1" smtClean="0">
                <a:effectLst/>
                <a:latin typeface="Cambria" panose="02040503050406030204" pitchFamily="18" charset="0"/>
                <a:ea typeface="Cambria" panose="02040503050406030204" pitchFamily="18" charset="0"/>
              </a:rPr>
              <a:t>Afectarea</a:t>
            </a:r>
            <a:r>
              <a:rPr lang="en-US" sz="1800" b="0" i="0" dirty="0" smtClean="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poate</a:t>
            </a:r>
            <a:r>
              <a:rPr lang="en-US" sz="1800" b="0" i="0" dirty="0">
                <a:effectLst/>
                <a:latin typeface="Cambria" panose="02040503050406030204" pitchFamily="18" charset="0"/>
                <a:ea typeface="Cambria" panose="02040503050406030204" pitchFamily="18" charset="0"/>
              </a:rPr>
              <a:t> fi </a:t>
            </a:r>
            <a:r>
              <a:rPr lang="en-US" sz="1800" b="0" i="0" dirty="0" err="1">
                <a:effectLst/>
                <a:latin typeface="Cambria" panose="02040503050406030204" pitchFamily="18" charset="0"/>
                <a:ea typeface="Cambria" panose="02040503050406030204" pitchFamily="18" charset="0"/>
              </a:rPr>
              <a:t>prezentă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încă</a:t>
            </a:r>
            <a:r>
              <a:rPr lang="en-US" sz="1800" b="0" i="0" dirty="0">
                <a:effectLst/>
                <a:latin typeface="Cambria" panose="02040503050406030204" pitchFamily="18" charset="0"/>
                <a:ea typeface="Cambria" panose="02040503050406030204" pitchFamily="18" charset="0"/>
              </a:rPr>
              <a:t> de la </a:t>
            </a:r>
            <a:r>
              <a:rPr lang="en-US" sz="1800" b="0" i="0" dirty="0" err="1">
                <a:effectLst/>
                <a:latin typeface="Cambria" panose="02040503050406030204" pitchFamily="18" charset="0"/>
                <a:ea typeface="Cambria" panose="02040503050406030204" pitchFamily="18" charset="0"/>
              </a:rPr>
              <a:t>debutul</a:t>
            </a:r>
            <a:r>
              <a:rPr lang="en-US" sz="1800" b="0" i="0" dirty="0">
                <a:effectLst/>
                <a:latin typeface="Cambria" panose="02040503050406030204" pitchFamily="18" charset="0"/>
                <a:ea typeface="Cambria" panose="02040503050406030204" pitchFamily="18" charset="0"/>
              </a:rPr>
              <a:t> </a:t>
            </a:r>
            <a:r>
              <a:rPr lang="en-US" sz="1800" b="0" i="0" dirty="0" smtClean="0">
                <a:effectLst/>
                <a:latin typeface="Cambria" panose="02040503050406030204" pitchFamily="18" charset="0"/>
                <a:ea typeface="Cambria" panose="02040503050406030204" pitchFamily="18" charset="0"/>
              </a:rPr>
              <a:t>D</a:t>
            </a:r>
            <a:r>
              <a:rPr lang="ro-RO" sz="1800" b="0" i="0" dirty="0" smtClean="0">
                <a:effectLst/>
                <a:latin typeface="Cambria" panose="02040503050406030204" pitchFamily="18" charset="0"/>
                <a:ea typeface="Cambria" panose="02040503050406030204" pitchFamily="18" charset="0"/>
              </a:rPr>
              <a:t>Z</a:t>
            </a:r>
            <a:r>
              <a:rPr lang="en-US" sz="1800" b="0" i="0" dirty="0" smtClean="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însă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poate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rămână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neobservată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pentru</a:t>
            </a:r>
            <a:r>
              <a:rPr lang="en-US" sz="1800" b="0" i="0" dirty="0">
                <a:effectLst/>
                <a:latin typeface="Cambria" panose="02040503050406030204" pitchFamily="18" charset="0"/>
                <a:ea typeface="Cambria" panose="02040503050406030204" pitchFamily="18" charset="0"/>
              </a:rPr>
              <a:t> o </a:t>
            </a:r>
            <a:r>
              <a:rPr lang="en-US" sz="1800" b="0" i="0" dirty="0" err="1">
                <a:effectLst/>
                <a:latin typeface="Cambria" panose="02040503050406030204" pitchFamily="18" charset="0"/>
                <a:ea typeface="Cambria" panose="02040503050406030204" pitchFamily="18" charset="0"/>
              </a:rPr>
              <a:t>lungă</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perioadă</a:t>
            </a:r>
            <a:r>
              <a:rPr lang="en-US" sz="1800" b="0" i="0" dirty="0">
                <a:effectLst/>
                <a:latin typeface="Cambria" panose="02040503050406030204" pitchFamily="18" charset="0"/>
                <a:ea typeface="Cambria" panose="02040503050406030204" pitchFamily="18" charset="0"/>
              </a:rPr>
              <a:t> de </a:t>
            </a:r>
            <a:r>
              <a:rPr lang="en-US" sz="1800" b="0" i="0" dirty="0" err="1">
                <a:effectLst/>
                <a:latin typeface="Cambria" panose="02040503050406030204" pitchFamily="18" charset="0"/>
                <a:ea typeface="Cambria" panose="02040503050406030204" pitchFamily="18" charset="0"/>
              </a:rPr>
              <a:t>timp</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err="1" smtClean="0">
                <a:effectLst/>
                <a:latin typeface="Cambria" panose="02040503050406030204" pitchFamily="18" charset="0"/>
                <a:ea typeface="Cambria" panose="02040503050406030204" pitchFamily="18" charset="0"/>
              </a:rPr>
              <a:t>Simptomele</a:t>
            </a:r>
            <a:r>
              <a:rPr lang="en-US" sz="1800" b="0" i="0" dirty="0" smtClean="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și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semnele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tipice</a:t>
            </a:r>
            <a:r>
              <a:rPr lang="en-US" sz="1800" b="0" i="0" dirty="0">
                <a:effectLst/>
                <a:latin typeface="Cambria" panose="02040503050406030204" pitchFamily="18" charset="0"/>
                <a:ea typeface="Cambria" panose="02040503050406030204" pitchFamily="18" charset="0"/>
              </a:rPr>
              <a:t> ale </a:t>
            </a:r>
            <a:r>
              <a:rPr lang="en-US" sz="1800" b="0" i="0" dirty="0" err="1">
                <a:effectLst/>
                <a:latin typeface="Cambria" panose="02040503050406030204" pitchFamily="18" charset="0"/>
                <a:ea typeface="Cambria" panose="02040503050406030204" pitchFamily="18" charset="0"/>
              </a:rPr>
              <a:t>intoxicației</a:t>
            </a:r>
            <a:r>
              <a:rPr lang="en-US" sz="1800" b="0" i="0" dirty="0">
                <a:effectLst/>
                <a:latin typeface="Cambria" panose="02040503050406030204" pitchFamily="18" charset="0"/>
                <a:ea typeface="Cambria" panose="02040503050406030204" pitchFamily="18" charset="0"/>
              </a:rPr>
              <a:t>, de </a:t>
            </a:r>
            <a:r>
              <a:rPr lang="en-US" sz="1800" b="0" i="0" dirty="0" err="1">
                <a:effectLst/>
                <a:latin typeface="Cambria" panose="02040503050406030204" pitchFamily="18" charset="0"/>
                <a:ea typeface="Cambria" panose="02040503050406030204" pitchFamily="18" charset="0"/>
              </a:rPr>
              <a:t>exemplu</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modificarea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culorii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ochilor</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și</a:t>
            </a:r>
            <a:r>
              <a:rPr lang="en-US" sz="1800" b="0" i="0" dirty="0">
                <a:effectLst/>
                <a:latin typeface="Cambria" panose="02040503050406030204" pitchFamily="18" charset="0"/>
                <a:ea typeface="Cambria" panose="02040503050406030204" pitchFamily="18" charset="0"/>
              </a:rPr>
              <a:t> a </a:t>
            </a:r>
            <a:r>
              <a:rPr lang="en-US" sz="1800" b="0" i="0" dirty="0" err="1">
                <a:effectLst/>
                <a:latin typeface="Cambria" panose="02040503050406030204" pitchFamily="18" charset="0"/>
                <a:ea typeface="Cambria" panose="02040503050406030204" pitchFamily="18" charset="0"/>
              </a:rPr>
              <a:t>pielii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galben-cenușiu</a:t>
            </a:r>
            <a:r>
              <a:rPr lang="en-US" sz="1800" b="0" i="0" dirty="0">
                <a:effectLst/>
                <a:latin typeface="Cambria" panose="02040503050406030204" pitchFamily="18" charset="0"/>
                <a:ea typeface="Cambria" panose="02040503050406030204" pitchFamily="18" charset="0"/>
              </a:rPr>
              <a:t>, apar </a:t>
            </a:r>
            <a:r>
              <a:rPr lang="en-US" sz="1800" b="0" i="0" dirty="0" err="1">
                <a:effectLst/>
                <a:latin typeface="Cambria" panose="02040503050406030204" pitchFamily="18" charset="0"/>
                <a:ea typeface="Cambria" panose="02040503050406030204" pitchFamily="18" charset="0"/>
              </a:rPr>
              <a:t>în</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cazul</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multor</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pacienți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abia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stadii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avansate</a:t>
            </a:r>
            <a:r>
              <a:rPr lang="en-US" sz="1800" b="0" i="0" dirty="0">
                <a:effectLst/>
                <a:latin typeface="Cambria" panose="02040503050406030204" pitchFamily="18" charset="0"/>
                <a:ea typeface="Cambria" panose="02040503050406030204" pitchFamily="18" charset="0"/>
              </a:rPr>
              <a:t> ale </a:t>
            </a:r>
            <a:r>
              <a:rPr lang="en-US" sz="1800" b="0" i="0" dirty="0" err="1">
                <a:effectLst/>
                <a:latin typeface="Cambria" panose="02040503050406030204" pitchFamily="18" charset="0"/>
                <a:ea typeface="Cambria" panose="02040503050406030204" pitchFamily="18" charset="0"/>
              </a:rPr>
              <a:t>bolii</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err="1" smtClean="0">
                <a:effectLst/>
                <a:latin typeface="Cambria" panose="02040503050406030204" pitchFamily="18" charset="0"/>
                <a:ea typeface="Cambria" panose="02040503050406030204" pitchFamily="18" charset="0"/>
              </a:rPr>
              <a:t>În</a:t>
            </a:r>
            <a:r>
              <a:rPr lang="en-US" sz="1800" b="0" i="0" dirty="0" smtClean="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cel</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mai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rău</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caz</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rinichiul</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își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poate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înceta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complet</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funcționarea</a:t>
            </a:r>
            <a:r>
              <a:rPr lang="en-US" sz="1800" b="0" i="0" dirty="0">
                <a:effectLst/>
                <a:latin typeface="Cambria" panose="02040503050406030204" pitchFamily="18" charset="0"/>
                <a:ea typeface="Cambria" panose="02040503050406030204" pitchFamily="18" charset="0"/>
              </a:rPr>
              <a:t>. </a:t>
            </a:r>
            <a:endParaRPr lang="ro-RO" sz="1800" b="0" i="0" dirty="0" smtClean="0">
              <a:effectLst/>
              <a:latin typeface="Cambria" panose="02040503050406030204" pitchFamily="18" charset="0"/>
              <a:ea typeface="Cambria" panose="02040503050406030204" pitchFamily="18" charset="0"/>
            </a:endParaRPr>
          </a:p>
          <a:p>
            <a:pPr algn="just"/>
            <a:r>
              <a:rPr lang="en-US" sz="1800" b="0" i="0" dirty="0" err="1" smtClean="0">
                <a:effectLst/>
                <a:latin typeface="Cambria" panose="02040503050406030204" pitchFamily="18" charset="0"/>
                <a:ea typeface="Cambria" panose="02040503050406030204" pitchFamily="18" charset="0"/>
              </a:rPr>
              <a:t>Atunci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singurul</a:t>
            </a:r>
            <a:r>
              <a:rPr lang="en-US" sz="1800" b="0"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remediu</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rămâne</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dializa</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sau</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chiar</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transplantul</a:t>
            </a:r>
            <a:r>
              <a:rPr lang="en-US" sz="1800" b="1" i="0" dirty="0">
                <a:effectLst/>
                <a:latin typeface="Cambria" panose="02040503050406030204" pitchFamily="18" charset="0"/>
                <a:ea typeface="Cambria" panose="02040503050406030204" pitchFamily="18" charset="0"/>
              </a:rPr>
              <a:t> de </a:t>
            </a:r>
            <a:r>
              <a:rPr lang="en-US" sz="1800" b="1" i="0" dirty="0" err="1">
                <a:effectLst/>
                <a:latin typeface="Cambria" panose="02040503050406030204" pitchFamily="18" charset="0"/>
                <a:ea typeface="Cambria" panose="02040503050406030204" pitchFamily="18" charset="0"/>
              </a:rPr>
              <a:t>rinichi</a:t>
            </a:r>
            <a:r>
              <a:rPr lang="en-US" sz="1800" b="0" i="0" dirty="0">
                <a:effectLst/>
                <a:latin typeface="Cambria" panose="02040503050406030204" pitchFamily="18" charset="0"/>
                <a:ea typeface="Cambria" panose="02040503050406030204" pitchFamily="18" charset="0"/>
              </a:rPr>
              <a:t>. Un test de </a:t>
            </a:r>
            <a:r>
              <a:rPr lang="en-US" sz="1800" b="0" i="0" dirty="0" err="1">
                <a:effectLst/>
                <a:latin typeface="Cambria" panose="02040503050406030204" pitchFamily="18" charset="0"/>
                <a:ea typeface="Cambria" panose="02040503050406030204" pitchFamily="18" charset="0"/>
              </a:rPr>
              <a:t>sânge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în</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stadiul</a:t>
            </a:r>
            <a:r>
              <a:rPr lang="en-US" sz="1800" b="0" i="0" dirty="0">
                <a:effectLst/>
                <a:latin typeface="Cambria" panose="02040503050406030204" pitchFamily="18" charset="0"/>
                <a:ea typeface="Cambria" panose="02040503050406030204" pitchFamily="18" charset="0"/>
              </a:rPr>
              <a:t> incipient al </a:t>
            </a:r>
            <a:r>
              <a:rPr lang="en-US" sz="1800" b="0" i="0" dirty="0" err="1">
                <a:effectLst/>
                <a:latin typeface="Cambria" panose="02040503050406030204" pitchFamily="18" charset="0"/>
                <a:ea typeface="Cambria" panose="02040503050406030204" pitchFamily="18" charset="0"/>
              </a:rPr>
              <a:t>bolii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poate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furniza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informații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despre</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existența</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afecțiunii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și</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stadiul</a:t>
            </a:r>
            <a:r>
              <a:rPr lang="en-US" sz="1800" b="0" i="0" dirty="0">
                <a:effectLst/>
                <a:latin typeface="Cambria" panose="02040503050406030204" pitchFamily="18" charset="0"/>
                <a:ea typeface="Cambria" panose="02040503050406030204" pitchFamily="18" charset="0"/>
              </a:rPr>
              <a:t> </a:t>
            </a:r>
            <a:r>
              <a:rPr lang="en-US" sz="1800" b="0" i="0" dirty="0" err="1">
                <a:effectLst/>
                <a:latin typeface="Cambria" panose="02040503050406030204" pitchFamily="18" charset="0"/>
                <a:ea typeface="Cambria" panose="02040503050406030204" pitchFamily="18" charset="0"/>
              </a:rPr>
              <a:t>acesteia</a:t>
            </a:r>
            <a:r>
              <a:rPr lang="en-US" sz="1800" b="0" i="0" dirty="0">
                <a:effectLst/>
                <a:latin typeface="Cambria" panose="02040503050406030204" pitchFamily="18" charset="0"/>
                <a:ea typeface="Cambria" panose="02040503050406030204" pitchFamily="18" charset="0"/>
              </a:rPr>
              <a:t>. </a:t>
            </a:r>
            <a:r>
              <a:rPr lang="en-US" sz="1800" b="1" i="0" dirty="0">
                <a:effectLst/>
                <a:latin typeface="Cambria" panose="02040503050406030204" pitchFamily="18" charset="0"/>
                <a:ea typeface="Cambria" panose="02040503050406030204" pitchFamily="18" charset="0"/>
              </a:rPr>
              <a:t>De </a:t>
            </a:r>
            <a:r>
              <a:rPr lang="en-US" sz="1800" b="1" i="0" dirty="0" err="1">
                <a:effectLst/>
                <a:latin typeface="Cambria" panose="02040503050406030204" pitchFamily="18" charset="0"/>
                <a:ea typeface="Cambria" panose="02040503050406030204" pitchFamily="18" charset="0"/>
              </a:rPr>
              <a:t>aceea</a:t>
            </a:r>
            <a:r>
              <a:rPr lang="en-US" sz="1800" b="1" i="0" dirty="0">
                <a:effectLst/>
                <a:latin typeface="Cambria" panose="02040503050406030204" pitchFamily="18" charset="0"/>
                <a:ea typeface="Cambria" panose="02040503050406030204" pitchFamily="18" charset="0"/>
              </a:rPr>
              <a:t> se </a:t>
            </a:r>
            <a:r>
              <a:rPr lang="en-US" sz="1800" b="1" i="0" dirty="0" err="1">
                <a:effectLst/>
                <a:latin typeface="Cambria" panose="02040503050406030204" pitchFamily="18" charset="0"/>
                <a:ea typeface="Cambria" panose="02040503050406030204" pitchFamily="18" charset="0"/>
              </a:rPr>
              <a:t>recomandă</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testarea</a:t>
            </a:r>
            <a:r>
              <a:rPr lang="en-US" sz="1800" b="1" i="0" dirty="0">
                <a:effectLst/>
                <a:latin typeface="Cambria" panose="02040503050406030204" pitchFamily="18" charset="0"/>
                <a:ea typeface="Cambria" panose="02040503050406030204" pitchFamily="18" charset="0"/>
              </a:rPr>
              <a:t> </a:t>
            </a:r>
            <a:r>
              <a:rPr lang="en-US" sz="1800" b="1" i="0" dirty="0" err="1">
                <a:effectLst/>
                <a:latin typeface="Cambria" panose="02040503050406030204" pitchFamily="18" charset="0"/>
                <a:ea typeface="Cambria" panose="02040503050406030204" pitchFamily="18" charset="0"/>
              </a:rPr>
              <a:t>în</a:t>
            </a:r>
            <a:r>
              <a:rPr lang="en-US" sz="1800" b="1" i="0" dirty="0">
                <a:effectLst/>
                <a:latin typeface="Cambria" panose="02040503050406030204" pitchFamily="18" charset="0"/>
                <a:ea typeface="Cambria" panose="02040503050406030204" pitchFamily="18" charset="0"/>
              </a:rPr>
              <a:t> mod </a:t>
            </a:r>
            <a:r>
              <a:rPr lang="en-US" sz="1800" b="1" i="0" dirty="0" err="1">
                <a:effectLst/>
                <a:latin typeface="Cambria" panose="02040503050406030204" pitchFamily="18" charset="0"/>
                <a:ea typeface="Cambria" panose="02040503050406030204" pitchFamily="18" charset="0"/>
              </a:rPr>
              <a:t>regulat</a:t>
            </a:r>
            <a:r>
              <a:rPr lang="en-US" sz="1800" b="1" i="0" dirty="0">
                <a:effectLst/>
                <a:latin typeface="Cambria" panose="02040503050406030204" pitchFamily="18" charset="0"/>
                <a:ea typeface="Cambria" panose="02040503050406030204" pitchFamily="18" charset="0"/>
              </a:rPr>
              <a:t>. </a:t>
            </a:r>
            <a:endParaRPr lang="en-US" sz="1800" b="1" dirty="0">
              <a:latin typeface="Cambria" panose="02040503050406030204" pitchFamily="18" charset="0"/>
              <a:ea typeface="Cambria" panose="02040503050406030204" pitchFamily="18" charset="0"/>
            </a:endParaRPr>
          </a:p>
        </p:txBody>
      </p:sp>
      <p:pic>
        <p:nvPicPr>
          <p:cNvPr id="1026" name="Picture 2" descr="Nefropatia diabetica">
            <a:extLst>
              <a:ext uri="{FF2B5EF4-FFF2-40B4-BE49-F238E27FC236}">
                <a16:creationId xmlns:a16="http://schemas.microsoft.com/office/drawing/2014/main" xmlns="" id="{D90B9A04-6403-BE0D-ACBE-F4E9006FB9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5008" y="2184914"/>
            <a:ext cx="3433319" cy="375591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xmlns=""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899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075F9F9-A46A-67B1-7A0B-34995DFE621C}"/>
              </a:ext>
            </a:extLst>
          </p:cNvPr>
          <p:cNvSpPr>
            <a:spLocks noGrp="1"/>
          </p:cNvSpPr>
          <p:nvPr>
            <p:ph type="title"/>
          </p:nvPr>
        </p:nvSpPr>
        <p:spPr>
          <a:xfrm>
            <a:off x="1137034" y="609597"/>
            <a:ext cx="9392421" cy="1330841"/>
          </a:xfrm>
        </p:spPr>
        <p:txBody>
          <a:bodyPr>
            <a:normAutofit/>
          </a:bodyPr>
          <a:lstStyle/>
          <a:p>
            <a:r>
              <a:rPr lang="pt-BR" sz="2800" b="0" i="0" dirty="0">
                <a:effectLst/>
                <a:latin typeface="Roboto" panose="02000000000000000000" pitchFamily="2" charset="0"/>
              </a:rPr>
              <a:t>Afectarea vederii ca și boală secundară a Diabetului – Retinopatia Diabetică</a:t>
            </a:r>
            <a:br>
              <a:rPr lang="pt-BR" sz="2800" b="0" i="0" dirty="0">
                <a:effectLst/>
                <a:latin typeface="Roboto" panose="02000000000000000000" pitchFamily="2" charset="0"/>
              </a:rPr>
            </a:br>
            <a:endParaRPr lang="en-US" sz="2800" dirty="0"/>
          </a:p>
        </p:txBody>
      </p:sp>
      <p:sp>
        <p:nvSpPr>
          <p:cNvPr id="3" name="Content Placeholder 2">
            <a:extLst>
              <a:ext uri="{FF2B5EF4-FFF2-40B4-BE49-F238E27FC236}">
                <a16:creationId xmlns:a16="http://schemas.microsoft.com/office/drawing/2014/main" xmlns="" id="{FE1B20D7-282E-23E7-62B2-37B0A10DFA04}"/>
              </a:ext>
            </a:extLst>
          </p:cNvPr>
          <p:cNvSpPr>
            <a:spLocks noGrp="1"/>
          </p:cNvSpPr>
          <p:nvPr>
            <p:ph idx="1"/>
          </p:nvPr>
        </p:nvSpPr>
        <p:spPr>
          <a:xfrm>
            <a:off x="1137034" y="2198362"/>
            <a:ext cx="4958966" cy="3917773"/>
          </a:xfrm>
        </p:spPr>
        <p:txBody>
          <a:bodyPr>
            <a:normAutofit/>
          </a:bodyPr>
          <a:lstStyle/>
          <a:p>
            <a:r>
              <a:rPr lang="en-US" sz="1900" b="0" i="0" dirty="0" err="1">
                <a:effectLst/>
                <a:latin typeface="Roboto" panose="02000000000000000000" pitchFamily="2" charset="0"/>
              </a:rPr>
              <a:t>Capilarele</a:t>
            </a:r>
            <a:r>
              <a:rPr lang="en-US" sz="1900" b="0" i="0" dirty="0">
                <a:effectLst/>
                <a:latin typeface="Roboto" panose="02000000000000000000" pitchFamily="2" charset="0"/>
              </a:rPr>
              <a:t> din </a:t>
            </a:r>
            <a:r>
              <a:rPr lang="en-US" sz="1900" b="0" i="0" dirty="0" err="1">
                <a:effectLst/>
                <a:latin typeface="Roboto" panose="02000000000000000000" pitchFamily="2" charset="0"/>
              </a:rPr>
              <a:t>retină</a:t>
            </a:r>
            <a:r>
              <a:rPr lang="en-US" sz="1900" b="0" i="0" dirty="0">
                <a:effectLst/>
                <a:latin typeface="Roboto" panose="02000000000000000000" pitchFamily="2" charset="0"/>
              </a:rPr>
              <a:t> sunt </a:t>
            </a:r>
            <a:r>
              <a:rPr lang="en-US" sz="1900" b="0" i="0" dirty="0" err="1">
                <a:effectLst/>
                <a:latin typeface="Roboto" panose="02000000000000000000" pitchFamily="2" charset="0"/>
              </a:rPr>
              <a:t>şi</a:t>
            </a:r>
            <a:r>
              <a:rPr lang="en-US" sz="1900" b="0" i="0" dirty="0">
                <a:effectLst/>
                <a:latin typeface="Roboto" panose="02000000000000000000" pitchFamily="2" charset="0"/>
              </a:rPr>
              <a:t> </a:t>
            </a:r>
            <a:r>
              <a:rPr lang="en-US" sz="1900" b="0" i="0" dirty="0" err="1">
                <a:effectLst/>
                <a:latin typeface="Roboto" panose="02000000000000000000" pitchFamily="2" charset="0"/>
              </a:rPr>
              <a:t>ele</a:t>
            </a:r>
            <a:r>
              <a:rPr lang="en-US" sz="1900" b="0" i="0" dirty="0">
                <a:effectLst/>
                <a:latin typeface="Roboto" panose="02000000000000000000" pitchFamily="2" charset="0"/>
              </a:rPr>
              <a:t> </a:t>
            </a:r>
            <a:r>
              <a:rPr lang="en-US" sz="1900" b="0" i="0" dirty="0" err="1">
                <a:effectLst/>
                <a:latin typeface="Roboto" panose="02000000000000000000" pitchFamily="2" charset="0"/>
              </a:rPr>
              <a:t>afectate</a:t>
            </a:r>
            <a:r>
              <a:rPr lang="en-US" sz="1900" b="0" i="0" dirty="0">
                <a:effectLst/>
                <a:latin typeface="Roboto" panose="02000000000000000000" pitchFamily="2" charset="0"/>
              </a:rPr>
              <a:t> de </a:t>
            </a:r>
            <a:r>
              <a:rPr lang="en-US" sz="1900" b="0" i="0" dirty="0" err="1">
                <a:effectLst/>
                <a:latin typeface="Roboto" panose="02000000000000000000" pitchFamily="2" charset="0"/>
              </a:rPr>
              <a:t>nivelul</a:t>
            </a:r>
            <a:r>
              <a:rPr lang="en-US" sz="1900" b="0" i="0" dirty="0">
                <a:effectLst/>
                <a:latin typeface="Roboto" panose="02000000000000000000" pitchFamily="2" charset="0"/>
              </a:rPr>
              <a:t> </a:t>
            </a:r>
            <a:r>
              <a:rPr lang="en-US" sz="1900" b="0" i="0" dirty="0" err="1">
                <a:effectLst/>
                <a:latin typeface="Roboto" panose="02000000000000000000" pitchFamily="2" charset="0"/>
              </a:rPr>
              <a:t>crescut</a:t>
            </a:r>
            <a:r>
              <a:rPr lang="en-US" sz="1900" b="0" i="0" dirty="0">
                <a:effectLst/>
                <a:latin typeface="Roboto" panose="02000000000000000000" pitchFamily="2" charset="0"/>
              </a:rPr>
              <a:t> al </a:t>
            </a:r>
            <a:r>
              <a:rPr lang="en-US" sz="1900" b="0" i="0" dirty="0" err="1">
                <a:effectLst/>
                <a:latin typeface="Roboto" panose="02000000000000000000" pitchFamily="2" charset="0"/>
              </a:rPr>
              <a:t>glicemiei</a:t>
            </a:r>
            <a:r>
              <a:rPr lang="en-US" sz="1900" b="0" i="0" dirty="0">
                <a:effectLst/>
                <a:latin typeface="Roboto" panose="02000000000000000000" pitchFamily="2" charset="0"/>
              </a:rPr>
              <a:t>. </a:t>
            </a:r>
            <a:r>
              <a:rPr lang="en-US" sz="1900" b="0" i="0" dirty="0" err="1">
                <a:effectLst/>
                <a:latin typeface="Roboto" panose="02000000000000000000" pitchFamily="2" charset="0"/>
              </a:rPr>
              <a:t>Retinopatia</a:t>
            </a:r>
            <a:r>
              <a:rPr lang="en-US" sz="1900" b="0" i="0" dirty="0">
                <a:effectLst/>
                <a:latin typeface="Roboto" panose="02000000000000000000" pitchFamily="2" charset="0"/>
              </a:rPr>
              <a:t> </a:t>
            </a:r>
            <a:r>
              <a:rPr lang="en-US" sz="1900" b="0" i="0" dirty="0" err="1">
                <a:effectLst/>
                <a:latin typeface="Roboto" panose="02000000000000000000" pitchFamily="2" charset="0"/>
              </a:rPr>
              <a:t>Diabetică</a:t>
            </a:r>
            <a:r>
              <a:rPr lang="en-US" sz="1900" b="0" i="0" dirty="0">
                <a:effectLst/>
                <a:latin typeface="Roboto" panose="02000000000000000000" pitchFamily="2" charset="0"/>
              </a:rPr>
              <a:t> </a:t>
            </a:r>
            <a:r>
              <a:rPr lang="en-US" sz="1900" b="0" i="0" dirty="0" err="1">
                <a:effectLst/>
                <a:latin typeface="Roboto" panose="02000000000000000000" pitchFamily="2" charset="0"/>
              </a:rPr>
              <a:t>este</a:t>
            </a:r>
            <a:r>
              <a:rPr lang="en-US" sz="1900" b="0" i="0" dirty="0">
                <a:effectLst/>
                <a:latin typeface="Roboto" panose="02000000000000000000" pitchFamily="2" charset="0"/>
              </a:rPr>
              <a:t> o </a:t>
            </a:r>
            <a:r>
              <a:rPr lang="en-US" sz="1900" b="0" i="0" dirty="0" err="1">
                <a:effectLst/>
                <a:latin typeface="Roboto" panose="02000000000000000000" pitchFamily="2" charset="0"/>
              </a:rPr>
              <a:t>cauză</a:t>
            </a:r>
            <a:r>
              <a:rPr lang="en-US" sz="1900" b="0" i="0" dirty="0">
                <a:effectLst/>
                <a:latin typeface="Roboto" panose="02000000000000000000" pitchFamily="2" charset="0"/>
              </a:rPr>
              <a:t> </a:t>
            </a:r>
            <a:r>
              <a:rPr lang="en-US" sz="1900" b="0" i="0" dirty="0" err="1">
                <a:effectLst/>
                <a:latin typeface="Roboto" panose="02000000000000000000" pitchFamily="2" charset="0"/>
              </a:rPr>
              <a:t>frecventă</a:t>
            </a:r>
            <a:r>
              <a:rPr lang="en-US" sz="1900" b="0" i="0" dirty="0">
                <a:effectLst/>
                <a:latin typeface="Roboto" panose="02000000000000000000" pitchFamily="2" charset="0"/>
              </a:rPr>
              <a:t> a </a:t>
            </a:r>
            <a:r>
              <a:rPr lang="en-US" sz="1900" b="0" i="0" dirty="0" err="1">
                <a:effectLst/>
                <a:latin typeface="Roboto" panose="02000000000000000000" pitchFamily="2" charset="0"/>
              </a:rPr>
              <a:t>orbirii</a:t>
            </a:r>
            <a:r>
              <a:rPr lang="en-US" sz="1900" b="0" i="0" dirty="0">
                <a:effectLst/>
                <a:latin typeface="Roboto" panose="02000000000000000000" pitchFamily="2" charset="0"/>
              </a:rPr>
              <a:t>. </a:t>
            </a:r>
            <a:r>
              <a:rPr lang="en-US" sz="1900" b="0" i="0" dirty="0" err="1">
                <a:effectLst/>
                <a:latin typeface="Roboto" panose="02000000000000000000" pitchFamily="2" charset="0"/>
              </a:rPr>
              <a:t>Arterele</a:t>
            </a:r>
            <a:r>
              <a:rPr lang="en-US" sz="1900" b="0" i="0" dirty="0">
                <a:effectLst/>
                <a:latin typeface="Roboto" panose="02000000000000000000" pitchFamily="2" charset="0"/>
              </a:rPr>
              <a:t> </a:t>
            </a:r>
            <a:r>
              <a:rPr lang="en-US" sz="1900" b="0" i="0" dirty="0" err="1">
                <a:effectLst/>
                <a:latin typeface="Roboto" panose="02000000000000000000" pitchFamily="2" charset="0"/>
              </a:rPr>
              <a:t>mici</a:t>
            </a:r>
            <a:r>
              <a:rPr lang="en-US" sz="1900" b="0" i="0" dirty="0">
                <a:effectLst/>
                <a:latin typeface="Roboto" panose="02000000000000000000" pitchFamily="2" charset="0"/>
              </a:rPr>
              <a:t>, delicate, din </a:t>
            </a:r>
            <a:r>
              <a:rPr lang="en-US" sz="1900" b="0" i="0" dirty="0" err="1">
                <a:effectLst/>
                <a:latin typeface="Roboto" panose="02000000000000000000" pitchFamily="2" charset="0"/>
              </a:rPr>
              <a:t>retină</a:t>
            </a:r>
            <a:r>
              <a:rPr lang="en-US" sz="1900" b="0" i="0" dirty="0">
                <a:effectLst/>
                <a:latin typeface="Roboto" panose="02000000000000000000" pitchFamily="2" charset="0"/>
              </a:rPr>
              <a:t> (</a:t>
            </a:r>
            <a:r>
              <a:rPr lang="en-US" sz="1900" b="0" i="0" dirty="0" err="1">
                <a:effectLst/>
                <a:latin typeface="Roboto" panose="02000000000000000000" pitchFamily="2" charset="0"/>
              </a:rPr>
              <a:t>capilarele</a:t>
            </a:r>
            <a:r>
              <a:rPr lang="en-US" sz="1900" b="0" i="0" dirty="0">
                <a:effectLst/>
                <a:latin typeface="Roboto" panose="02000000000000000000" pitchFamily="2" charset="0"/>
              </a:rPr>
              <a:t>) se </a:t>
            </a:r>
            <a:r>
              <a:rPr lang="en-US" sz="1900" b="0" i="0" dirty="0" err="1">
                <a:effectLst/>
                <a:latin typeface="Roboto" panose="02000000000000000000" pitchFamily="2" charset="0"/>
              </a:rPr>
              <a:t>necrozează</a:t>
            </a:r>
            <a:r>
              <a:rPr lang="en-US" sz="1900" b="0" i="0" dirty="0">
                <a:effectLst/>
                <a:latin typeface="Roboto" panose="02000000000000000000" pitchFamily="2" charset="0"/>
              </a:rPr>
              <a:t>, </a:t>
            </a:r>
            <a:r>
              <a:rPr lang="en-US" sz="1900" b="0" i="0" dirty="0" err="1">
                <a:effectLst/>
                <a:latin typeface="Roboto" panose="02000000000000000000" pitchFamily="2" charset="0"/>
              </a:rPr>
              <a:t>ducând</a:t>
            </a:r>
            <a:r>
              <a:rPr lang="en-US" sz="1900" b="0" i="0" dirty="0">
                <a:effectLst/>
                <a:latin typeface="Roboto" panose="02000000000000000000" pitchFamily="2" charset="0"/>
              </a:rPr>
              <a:t> la </a:t>
            </a:r>
            <a:r>
              <a:rPr lang="en-US" sz="1900" b="0" i="0" dirty="0" err="1">
                <a:effectLst/>
                <a:latin typeface="Roboto" panose="02000000000000000000" pitchFamily="2" charset="0"/>
              </a:rPr>
              <a:t>apariția</a:t>
            </a:r>
            <a:r>
              <a:rPr lang="en-US" sz="1900" b="0" i="0" dirty="0">
                <a:effectLst/>
                <a:latin typeface="Roboto" panose="02000000000000000000" pitchFamily="2" charset="0"/>
              </a:rPr>
              <a:t> </a:t>
            </a:r>
            <a:r>
              <a:rPr lang="en-US" sz="1900" b="0" i="0" dirty="0" err="1">
                <a:effectLst/>
                <a:latin typeface="Roboto" panose="02000000000000000000" pitchFamily="2" charset="0"/>
              </a:rPr>
              <a:t>unor</a:t>
            </a:r>
            <a:r>
              <a:rPr lang="en-US" sz="1900" b="0" i="0" dirty="0">
                <a:effectLst/>
                <a:latin typeface="Roboto" panose="02000000000000000000" pitchFamily="2" charset="0"/>
              </a:rPr>
              <a:t> </a:t>
            </a:r>
            <a:r>
              <a:rPr lang="en-US" sz="1900" b="0" i="0" dirty="0" err="1">
                <a:effectLst/>
                <a:latin typeface="Roboto" panose="02000000000000000000" pitchFamily="2" charset="0"/>
              </a:rPr>
              <a:t>anevrisme</a:t>
            </a:r>
            <a:r>
              <a:rPr lang="en-US" sz="1900" b="0" i="0" dirty="0">
                <a:effectLst/>
                <a:latin typeface="Roboto" panose="02000000000000000000" pitchFamily="2" charset="0"/>
              </a:rPr>
              <a:t> </a:t>
            </a:r>
            <a:r>
              <a:rPr lang="en-US" sz="1900" b="0" i="0" dirty="0" err="1">
                <a:effectLst/>
                <a:latin typeface="Roboto" panose="02000000000000000000" pitchFamily="2" charset="0"/>
              </a:rPr>
              <a:t>și</a:t>
            </a:r>
            <a:r>
              <a:rPr lang="en-US" sz="1900" b="0" i="0" dirty="0">
                <a:effectLst/>
                <a:latin typeface="Roboto" panose="02000000000000000000" pitchFamily="2" charset="0"/>
              </a:rPr>
              <a:t> </a:t>
            </a:r>
            <a:r>
              <a:rPr lang="en-US" sz="1900" b="0" i="0" dirty="0" err="1">
                <a:effectLst/>
                <a:latin typeface="Roboto" panose="02000000000000000000" pitchFamily="2" charset="0"/>
              </a:rPr>
              <a:t>ocluzii</a:t>
            </a:r>
            <a:r>
              <a:rPr lang="en-US" sz="1900" b="0" i="0" dirty="0">
                <a:effectLst/>
                <a:latin typeface="Roboto" panose="02000000000000000000" pitchFamily="2" charset="0"/>
              </a:rPr>
              <a:t> </a:t>
            </a:r>
            <a:r>
              <a:rPr lang="en-US" sz="1900" b="0" i="0" dirty="0" err="1">
                <a:effectLst/>
                <a:latin typeface="Roboto" panose="02000000000000000000" pitchFamily="2" charset="0"/>
              </a:rPr>
              <a:t>vasculare</a:t>
            </a:r>
            <a:r>
              <a:rPr lang="en-US" sz="1900" b="0" i="0" dirty="0">
                <a:effectLst/>
                <a:latin typeface="Roboto" panose="02000000000000000000" pitchFamily="2" charset="0"/>
              </a:rPr>
              <a:t>. </a:t>
            </a:r>
            <a:r>
              <a:rPr lang="en-US" sz="1900" b="0" i="0" dirty="0" err="1">
                <a:effectLst/>
                <a:latin typeface="Roboto" panose="02000000000000000000" pitchFamily="2" charset="0"/>
              </a:rPr>
              <a:t>Pentru</a:t>
            </a:r>
            <a:r>
              <a:rPr lang="en-US" sz="1900" b="0" i="0" dirty="0">
                <a:effectLst/>
                <a:latin typeface="Roboto" panose="02000000000000000000" pitchFamily="2" charset="0"/>
              </a:rPr>
              <a:t> </a:t>
            </a:r>
            <a:r>
              <a:rPr lang="en-US" sz="1900" b="0" i="0" dirty="0" err="1">
                <a:effectLst/>
                <a:latin typeface="Roboto" panose="02000000000000000000" pitchFamily="2" charset="0"/>
              </a:rPr>
              <a:t>compensarea</a:t>
            </a:r>
            <a:r>
              <a:rPr lang="en-US" sz="1900" b="0" i="0" dirty="0">
                <a:effectLst/>
                <a:latin typeface="Roboto" panose="02000000000000000000" pitchFamily="2" charset="0"/>
              </a:rPr>
              <a:t> </a:t>
            </a:r>
            <a:r>
              <a:rPr lang="en-US" sz="1900" b="0" i="0" dirty="0" err="1">
                <a:effectLst/>
                <a:latin typeface="Roboto" panose="02000000000000000000" pitchFamily="2" charset="0"/>
              </a:rPr>
              <a:t>necrozării</a:t>
            </a:r>
            <a:r>
              <a:rPr lang="en-US" sz="1900" b="0" i="0" dirty="0">
                <a:effectLst/>
                <a:latin typeface="Roboto" panose="02000000000000000000" pitchFamily="2" charset="0"/>
              </a:rPr>
              <a:t> </a:t>
            </a:r>
            <a:r>
              <a:rPr lang="en-US" sz="1900" b="0" i="0" dirty="0" err="1">
                <a:effectLst/>
                <a:latin typeface="Roboto" panose="02000000000000000000" pitchFamily="2" charset="0"/>
              </a:rPr>
              <a:t>vaselor</a:t>
            </a:r>
            <a:r>
              <a:rPr lang="en-US" sz="1900" b="0" i="0" dirty="0">
                <a:effectLst/>
                <a:latin typeface="Roboto" panose="02000000000000000000" pitchFamily="2" charset="0"/>
              </a:rPr>
              <a:t> de </a:t>
            </a:r>
            <a:r>
              <a:rPr lang="en-US" sz="1900" b="0" i="0" dirty="0" err="1">
                <a:effectLst/>
                <a:latin typeface="Roboto" panose="02000000000000000000" pitchFamily="2" charset="0"/>
              </a:rPr>
              <a:t>sânge</a:t>
            </a:r>
            <a:r>
              <a:rPr lang="en-US" sz="1900" b="0" i="0" dirty="0">
                <a:effectLst/>
                <a:latin typeface="Roboto" panose="02000000000000000000" pitchFamily="2" charset="0"/>
              </a:rPr>
              <a:t> se </a:t>
            </a:r>
            <a:r>
              <a:rPr lang="en-US" sz="1900" b="0" i="0" dirty="0" err="1">
                <a:effectLst/>
                <a:latin typeface="Roboto" panose="02000000000000000000" pitchFamily="2" charset="0"/>
              </a:rPr>
              <a:t>formează</a:t>
            </a:r>
            <a:r>
              <a:rPr lang="en-US" sz="1900" b="0" i="0" dirty="0">
                <a:effectLst/>
                <a:latin typeface="Roboto" panose="02000000000000000000" pitchFamily="2" charset="0"/>
              </a:rPr>
              <a:t> </a:t>
            </a:r>
            <a:r>
              <a:rPr lang="en-US" sz="1900" b="0" i="0" dirty="0" err="1">
                <a:effectLst/>
                <a:latin typeface="Roboto" panose="02000000000000000000" pitchFamily="2" charset="0"/>
              </a:rPr>
              <a:t>noi</a:t>
            </a:r>
            <a:r>
              <a:rPr lang="en-US" sz="1900" b="0" i="0" dirty="0">
                <a:effectLst/>
                <a:latin typeface="Roboto" panose="02000000000000000000" pitchFamily="2" charset="0"/>
              </a:rPr>
              <a:t> vase de </a:t>
            </a:r>
            <a:r>
              <a:rPr lang="en-US" sz="1900" b="0" i="0" dirty="0" err="1">
                <a:effectLst/>
                <a:latin typeface="Roboto" panose="02000000000000000000" pitchFamily="2" charset="0"/>
              </a:rPr>
              <a:t>sânge</a:t>
            </a:r>
            <a:r>
              <a:rPr lang="en-US" sz="1900" b="0" i="0" dirty="0">
                <a:effectLst/>
                <a:latin typeface="Roboto" panose="02000000000000000000" pitchFamily="2" charset="0"/>
              </a:rPr>
              <a:t>, </a:t>
            </a:r>
            <a:r>
              <a:rPr lang="en-US" sz="1900" b="0" i="0" dirty="0" err="1">
                <a:effectLst/>
                <a:latin typeface="Roboto" panose="02000000000000000000" pitchFamily="2" charset="0"/>
              </a:rPr>
              <a:t>dar</a:t>
            </a:r>
            <a:r>
              <a:rPr lang="en-US" sz="1900" b="0" i="0" dirty="0">
                <a:effectLst/>
                <a:latin typeface="Roboto" panose="02000000000000000000" pitchFamily="2" charset="0"/>
              </a:rPr>
              <a:t> care pot cu </a:t>
            </a:r>
            <a:r>
              <a:rPr lang="en-US" sz="1900" b="0" i="0" dirty="0" err="1">
                <a:effectLst/>
                <a:latin typeface="Roboto" panose="02000000000000000000" pitchFamily="2" charset="0"/>
              </a:rPr>
              <a:t>ușurință</a:t>
            </a:r>
            <a:r>
              <a:rPr lang="en-US" sz="1900" b="0" i="0" dirty="0">
                <a:effectLst/>
                <a:latin typeface="Roboto" panose="02000000000000000000" pitchFamily="2" charset="0"/>
              </a:rPr>
              <a:t> </a:t>
            </a:r>
            <a:r>
              <a:rPr lang="en-US" sz="1900" b="0" i="0" dirty="0" err="1">
                <a:effectLst/>
                <a:latin typeface="Roboto" panose="02000000000000000000" pitchFamily="2" charset="0"/>
              </a:rPr>
              <a:t>să</a:t>
            </a:r>
            <a:r>
              <a:rPr lang="en-US" sz="1900" b="0" i="0" dirty="0">
                <a:effectLst/>
                <a:latin typeface="Roboto" panose="02000000000000000000" pitchFamily="2" charset="0"/>
              </a:rPr>
              <a:t> se </a:t>
            </a:r>
            <a:r>
              <a:rPr lang="en-US" sz="1900" b="0" i="0" dirty="0" err="1">
                <a:effectLst/>
                <a:latin typeface="Roboto" panose="02000000000000000000" pitchFamily="2" charset="0"/>
              </a:rPr>
              <a:t>rupă</a:t>
            </a:r>
            <a:r>
              <a:rPr lang="en-US" sz="1900" b="0" i="0" dirty="0">
                <a:effectLst/>
                <a:latin typeface="Roboto" panose="02000000000000000000" pitchFamily="2" charset="0"/>
              </a:rPr>
              <a:t> </a:t>
            </a:r>
            <a:r>
              <a:rPr lang="en-US" sz="1900" b="0" i="0" dirty="0" err="1">
                <a:effectLst/>
                <a:latin typeface="Roboto" panose="02000000000000000000" pitchFamily="2" charset="0"/>
              </a:rPr>
              <a:t>conducând</a:t>
            </a:r>
            <a:r>
              <a:rPr lang="en-US" sz="1900" b="0" i="0" dirty="0">
                <a:effectLst/>
                <a:latin typeface="Roboto" panose="02000000000000000000" pitchFamily="2" charset="0"/>
              </a:rPr>
              <a:t> la </a:t>
            </a:r>
            <a:r>
              <a:rPr lang="en-US" sz="1900" b="0" i="0" dirty="0" err="1">
                <a:effectLst/>
                <a:latin typeface="Roboto" panose="02000000000000000000" pitchFamily="2" charset="0"/>
              </a:rPr>
              <a:t>desprinderea</a:t>
            </a:r>
            <a:r>
              <a:rPr lang="en-US" sz="1900" b="0" i="0" dirty="0">
                <a:effectLst/>
                <a:latin typeface="Roboto" panose="02000000000000000000" pitchFamily="2" charset="0"/>
              </a:rPr>
              <a:t> </a:t>
            </a:r>
            <a:r>
              <a:rPr lang="en-US" sz="1900" b="0" i="0" dirty="0" err="1">
                <a:effectLst/>
                <a:latin typeface="Roboto" panose="02000000000000000000" pitchFamily="2" charset="0"/>
              </a:rPr>
              <a:t>retinei</a:t>
            </a:r>
            <a:r>
              <a:rPr lang="en-US" sz="1900" b="0" i="0" dirty="0">
                <a:effectLst/>
                <a:latin typeface="Roboto" panose="02000000000000000000" pitchFamily="2" charset="0"/>
              </a:rPr>
              <a:t>. </a:t>
            </a:r>
            <a:r>
              <a:rPr lang="en-US" sz="1900" b="0" i="0" dirty="0" err="1">
                <a:effectLst/>
                <a:latin typeface="Roboto" panose="02000000000000000000" pitchFamily="2" charset="0"/>
              </a:rPr>
              <a:t>Tratamentul</a:t>
            </a:r>
            <a:r>
              <a:rPr lang="en-US" sz="1900" b="0" i="0" dirty="0">
                <a:effectLst/>
                <a:latin typeface="Roboto" panose="02000000000000000000" pitchFamily="2" charset="0"/>
              </a:rPr>
              <a:t> laser, </a:t>
            </a:r>
            <a:r>
              <a:rPr lang="en-US" sz="1900" b="0" i="0" dirty="0" err="1">
                <a:effectLst/>
                <a:latin typeface="Roboto" panose="02000000000000000000" pitchFamily="2" charset="0"/>
              </a:rPr>
              <a:t>împreună</a:t>
            </a:r>
            <a:r>
              <a:rPr lang="en-US" sz="1900" b="0" i="0" dirty="0">
                <a:effectLst/>
                <a:latin typeface="Roboto" panose="02000000000000000000" pitchFamily="2" charset="0"/>
              </a:rPr>
              <a:t> cu </a:t>
            </a:r>
            <a:r>
              <a:rPr lang="en-US" sz="1900" b="0" i="0" dirty="0" err="1">
                <a:effectLst/>
                <a:latin typeface="Roboto" panose="02000000000000000000" pitchFamily="2" charset="0"/>
              </a:rPr>
              <a:t>alte</a:t>
            </a:r>
            <a:r>
              <a:rPr lang="en-US" sz="1900" b="0" i="0" dirty="0">
                <a:effectLst/>
                <a:latin typeface="Roboto" panose="02000000000000000000" pitchFamily="2" charset="0"/>
              </a:rPr>
              <a:t> </a:t>
            </a:r>
            <a:r>
              <a:rPr lang="en-US" sz="1900" b="0" i="0" dirty="0" err="1">
                <a:effectLst/>
                <a:latin typeface="Roboto" panose="02000000000000000000" pitchFamily="2" charset="0"/>
              </a:rPr>
              <a:t>măsuri</a:t>
            </a:r>
            <a:r>
              <a:rPr lang="en-US" sz="1900" b="0" i="0" dirty="0">
                <a:effectLst/>
                <a:latin typeface="Roboto" panose="02000000000000000000" pitchFamily="2" charset="0"/>
              </a:rPr>
              <a:t> preventive, </a:t>
            </a:r>
            <a:r>
              <a:rPr lang="en-US" sz="1900" b="0" i="0" dirty="0" err="1">
                <a:effectLst/>
                <a:latin typeface="Roboto" panose="02000000000000000000" pitchFamily="2" charset="0"/>
              </a:rPr>
              <a:t>poate</a:t>
            </a:r>
            <a:r>
              <a:rPr lang="en-US" sz="1900" b="0" i="0" dirty="0">
                <a:effectLst/>
                <a:latin typeface="Roboto" panose="02000000000000000000" pitchFamily="2" charset="0"/>
              </a:rPr>
              <a:t> </a:t>
            </a:r>
            <a:r>
              <a:rPr lang="en-US" sz="1900" b="0" i="0" dirty="0" err="1">
                <a:effectLst/>
                <a:latin typeface="Roboto" panose="02000000000000000000" pitchFamily="2" charset="0"/>
              </a:rPr>
              <a:t>opri</a:t>
            </a:r>
            <a:r>
              <a:rPr lang="en-US" sz="1900" b="0" i="0" dirty="0">
                <a:effectLst/>
                <a:latin typeface="Roboto" panose="02000000000000000000" pitchFamily="2" charset="0"/>
              </a:rPr>
              <a:t> </a:t>
            </a:r>
            <a:r>
              <a:rPr lang="en-US" sz="1900" b="0" i="0" dirty="0" err="1">
                <a:effectLst/>
                <a:latin typeface="Roboto" panose="02000000000000000000" pitchFamily="2" charset="0"/>
              </a:rPr>
              <a:t>agravarea</a:t>
            </a:r>
            <a:r>
              <a:rPr lang="en-US" sz="1900" b="0" i="0" dirty="0">
                <a:effectLst/>
                <a:latin typeface="Roboto" panose="02000000000000000000" pitchFamily="2" charset="0"/>
              </a:rPr>
              <a:t> </a:t>
            </a:r>
            <a:r>
              <a:rPr lang="en-US" sz="1900" b="0" i="0" dirty="0" err="1">
                <a:effectLst/>
                <a:latin typeface="Roboto" panose="02000000000000000000" pitchFamily="2" charset="0"/>
              </a:rPr>
              <a:t>simptomatologiei</a:t>
            </a:r>
            <a:r>
              <a:rPr lang="en-US" sz="1900" b="0" i="0" dirty="0">
                <a:effectLst/>
                <a:latin typeface="Roboto" panose="02000000000000000000" pitchFamily="2" charset="0"/>
              </a:rPr>
              <a:t>.</a:t>
            </a:r>
          </a:p>
        </p:txBody>
      </p:sp>
      <p:pic>
        <p:nvPicPr>
          <p:cNvPr id="4" name="Picture 2" descr="Retinopatia diabetică – Complicaţia diabetului zaharat">
            <a:extLst>
              <a:ext uri="{FF2B5EF4-FFF2-40B4-BE49-F238E27FC236}">
                <a16:creationId xmlns:a16="http://schemas.microsoft.com/office/drawing/2014/main" xmlns="" id="{0F62F263-1DAA-C645-9499-524D35CB6E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67182"/>
            <a:ext cx="4788505" cy="359137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xmlns=""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664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D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F1B6070-73B1-BB75-5AA3-3A0867C8D75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Modificări fiziopatologice</a:t>
            </a:r>
          </a:p>
        </p:txBody>
      </p:sp>
      <p:pic>
        <p:nvPicPr>
          <p:cNvPr id="2050" name="Picture 2" descr="Retinopatia diabetica">
            <a:extLst>
              <a:ext uri="{FF2B5EF4-FFF2-40B4-BE49-F238E27FC236}">
                <a16:creationId xmlns:a16="http://schemas.microsoft.com/office/drawing/2014/main" xmlns="" id="{9125AE5D-F90C-7784-B8DD-71E7EB3D28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6130" y="137437"/>
            <a:ext cx="5179404" cy="641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5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Retinopatia diabetică: poate fi stopată boala după ce au apărut primele  simptome?">
            <a:extLst>
              <a:ext uri="{FF2B5EF4-FFF2-40B4-BE49-F238E27FC236}">
                <a16:creationId xmlns:a16="http://schemas.microsoft.com/office/drawing/2014/main" xmlns="" id="{89757ED6-DF26-D731-6F72-E28DD46978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3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366B892-3356-A2B7-41AD-0D3FCABDC43A}"/>
              </a:ext>
            </a:extLst>
          </p:cNvPr>
          <p:cNvSpPr>
            <a:spLocks noGrp="1"/>
          </p:cNvSpPr>
          <p:nvPr>
            <p:ph type="title"/>
          </p:nvPr>
        </p:nvSpPr>
        <p:spPr>
          <a:xfrm>
            <a:off x="1136397" y="502021"/>
            <a:ext cx="4959603" cy="1642969"/>
          </a:xfrm>
        </p:spPr>
        <p:txBody>
          <a:bodyPr anchor="b">
            <a:normAutofit/>
          </a:bodyPr>
          <a:lstStyle/>
          <a:p>
            <a:r>
              <a:rPr lang="en-US" sz="2500" b="0" i="0">
                <a:effectLst/>
                <a:latin typeface="Roboto" panose="02000000000000000000" pitchFamily="2" charset="0"/>
              </a:rPr>
              <a:t>Piciorul diabetic-consecință frecventă a Neuropatiei Diabetice</a:t>
            </a:r>
            <a:br>
              <a:rPr lang="en-US" sz="2500" b="0" i="0">
                <a:effectLst/>
                <a:latin typeface="Roboto" panose="02000000000000000000" pitchFamily="2" charset="0"/>
              </a:rPr>
            </a:br>
            <a:r>
              <a:rPr lang="en-US" sz="2500" b="0" i="0">
                <a:effectLst/>
                <a:latin typeface="Roboto" panose="02000000000000000000" pitchFamily="2" charset="0"/>
              </a:rPr>
              <a:t/>
            </a:r>
            <a:br>
              <a:rPr lang="en-US" sz="2500" b="0" i="0">
                <a:effectLst/>
                <a:latin typeface="Roboto" panose="02000000000000000000" pitchFamily="2" charset="0"/>
              </a:rPr>
            </a:br>
            <a:endParaRPr lang="en-US" sz="2500"/>
          </a:p>
        </p:txBody>
      </p:sp>
      <p:sp>
        <p:nvSpPr>
          <p:cNvPr id="3" name="Content Placeholder 2">
            <a:extLst>
              <a:ext uri="{FF2B5EF4-FFF2-40B4-BE49-F238E27FC236}">
                <a16:creationId xmlns:a16="http://schemas.microsoft.com/office/drawing/2014/main" xmlns="" id="{BD0954C3-ED20-5A3B-0D80-DF6FAF691CC3}"/>
              </a:ext>
            </a:extLst>
          </p:cNvPr>
          <p:cNvSpPr>
            <a:spLocks noGrp="1"/>
          </p:cNvSpPr>
          <p:nvPr>
            <p:ph idx="1"/>
          </p:nvPr>
        </p:nvSpPr>
        <p:spPr>
          <a:xfrm>
            <a:off x="1136397" y="2418408"/>
            <a:ext cx="4959603" cy="3522569"/>
          </a:xfrm>
        </p:spPr>
        <p:txBody>
          <a:bodyPr anchor="t">
            <a:normAutofit/>
          </a:bodyPr>
          <a:lstStyle/>
          <a:p>
            <a:r>
              <a:rPr lang="en-US" sz="1700" b="0" i="0" dirty="0" err="1">
                <a:effectLst/>
                <a:latin typeface="Roboto" panose="02000000000000000000" pitchFamily="2" charset="0"/>
              </a:rPr>
              <a:t>În</a:t>
            </a:r>
            <a:r>
              <a:rPr lang="en-US" sz="1700" b="0" i="0" dirty="0">
                <a:effectLst/>
                <a:latin typeface="Roboto" panose="02000000000000000000" pitchFamily="2" charset="0"/>
              </a:rPr>
              <a:t> </a:t>
            </a:r>
            <a:r>
              <a:rPr lang="en-US" sz="1700" b="0" i="0" dirty="0" err="1">
                <a:effectLst/>
                <a:latin typeface="Roboto" panose="02000000000000000000" pitchFamily="2" charset="0"/>
              </a:rPr>
              <a:t>cazul</a:t>
            </a:r>
            <a:r>
              <a:rPr lang="en-US" sz="1700" b="0" i="0" dirty="0">
                <a:effectLst/>
                <a:latin typeface="Roboto" panose="02000000000000000000" pitchFamily="2" charset="0"/>
              </a:rPr>
              <a:t> </a:t>
            </a:r>
            <a:r>
              <a:rPr lang="en-US" sz="1700" b="0" i="0" dirty="0" err="1">
                <a:effectLst/>
                <a:latin typeface="Roboto" panose="02000000000000000000" pitchFamily="2" charset="0"/>
              </a:rPr>
              <a:t>apariției</a:t>
            </a:r>
            <a:r>
              <a:rPr lang="en-US" sz="1700" b="0" i="0" dirty="0">
                <a:effectLst/>
                <a:latin typeface="Roboto" panose="02000000000000000000" pitchFamily="2" charset="0"/>
              </a:rPr>
              <a:t> </a:t>
            </a:r>
            <a:r>
              <a:rPr lang="en-US" sz="1700" b="0" i="0" dirty="0" err="1">
                <a:effectLst/>
                <a:latin typeface="Roboto" panose="02000000000000000000" pitchFamily="2" charset="0"/>
              </a:rPr>
              <a:t>Bolii</a:t>
            </a:r>
            <a:r>
              <a:rPr lang="en-US" sz="1700" b="0" i="0" dirty="0">
                <a:effectLst/>
                <a:latin typeface="Roboto" panose="02000000000000000000" pitchFamily="2" charset="0"/>
              </a:rPr>
              <a:t> </a:t>
            </a:r>
            <a:r>
              <a:rPr lang="en-US" sz="1700" b="0" i="0" dirty="0" err="1">
                <a:effectLst/>
                <a:latin typeface="Roboto" panose="02000000000000000000" pitchFamily="2" charset="0"/>
              </a:rPr>
              <a:t>Arteriale</a:t>
            </a:r>
            <a:r>
              <a:rPr lang="en-US" sz="1700" b="0" i="0" dirty="0">
                <a:effectLst/>
                <a:latin typeface="Roboto" panose="02000000000000000000" pitchFamily="2" charset="0"/>
              </a:rPr>
              <a:t> </a:t>
            </a:r>
            <a:r>
              <a:rPr lang="en-US" sz="1700" b="0" i="0" dirty="0" err="1">
                <a:effectLst/>
                <a:latin typeface="Roboto" panose="02000000000000000000" pitchFamily="2" charset="0"/>
              </a:rPr>
              <a:t>Periferice</a:t>
            </a:r>
            <a:r>
              <a:rPr lang="en-US" sz="1700" b="0" i="0" dirty="0">
                <a:effectLst/>
                <a:latin typeface="Roboto" panose="02000000000000000000" pitchFamily="2" charset="0"/>
              </a:rPr>
              <a:t> </a:t>
            </a:r>
            <a:r>
              <a:rPr lang="en-US" sz="1700" b="0" i="0" dirty="0" err="1">
                <a:effectLst/>
                <a:latin typeface="Roboto" panose="02000000000000000000" pitchFamily="2" charset="0"/>
              </a:rPr>
              <a:t>declanșate</a:t>
            </a:r>
            <a:r>
              <a:rPr lang="en-US" sz="1700" b="0" i="0" dirty="0">
                <a:effectLst/>
                <a:latin typeface="Roboto" panose="02000000000000000000" pitchFamily="2" charset="0"/>
              </a:rPr>
              <a:t> de </a:t>
            </a:r>
            <a:r>
              <a:rPr lang="en-US" sz="1700" b="0" i="0" dirty="0" err="1">
                <a:effectLst/>
                <a:latin typeface="Roboto" panose="02000000000000000000" pitchFamily="2" charset="0"/>
              </a:rPr>
              <a:t>Neuropatia</a:t>
            </a:r>
            <a:r>
              <a:rPr lang="en-US" sz="1700" b="0" i="0" dirty="0">
                <a:effectLst/>
                <a:latin typeface="Roboto" panose="02000000000000000000" pitchFamily="2" charset="0"/>
              </a:rPr>
              <a:t> </a:t>
            </a:r>
            <a:r>
              <a:rPr lang="en-US" sz="1700" b="0" i="0" dirty="0" err="1">
                <a:effectLst/>
                <a:latin typeface="Roboto" panose="02000000000000000000" pitchFamily="2" charset="0"/>
              </a:rPr>
              <a:t>Diabetică</a:t>
            </a:r>
            <a:r>
              <a:rPr lang="en-US" sz="1700" b="0" i="0" dirty="0">
                <a:effectLst/>
                <a:latin typeface="Roboto" panose="02000000000000000000" pitchFamily="2" charset="0"/>
              </a:rPr>
              <a:t>, o </a:t>
            </a:r>
            <a:r>
              <a:rPr lang="en-US" sz="1700" b="0" i="0" dirty="0" err="1">
                <a:effectLst/>
                <a:latin typeface="Roboto" panose="02000000000000000000" pitchFamily="2" charset="0"/>
              </a:rPr>
              <a:t>funcționare</a:t>
            </a:r>
            <a:r>
              <a:rPr lang="en-US" sz="1700" b="0" i="0" dirty="0">
                <a:effectLst/>
                <a:latin typeface="Roboto" panose="02000000000000000000" pitchFamily="2" charset="0"/>
              </a:rPr>
              <a:t> </a:t>
            </a:r>
            <a:r>
              <a:rPr lang="en-US" sz="1700" b="0" i="0" dirty="0" err="1">
                <a:effectLst/>
                <a:latin typeface="Roboto" panose="02000000000000000000" pitchFamily="2" charset="0"/>
              </a:rPr>
              <a:t>defectuoasă</a:t>
            </a:r>
            <a:r>
              <a:rPr lang="en-US" sz="1700" b="0" i="0" dirty="0">
                <a:effectLst/>
                <a:latin typeface="Roboto" panose="02000000000000000000" pitchFamily="2" charset="0"/>
              </a:rPr>
              <a:t> a </a:t>
            </a:r>
            <a:r>
              <a:rPr lang="en-US" sz="1700" b="0" i="0" dirty="0" err="1">
                <a:effectLst/>
                <a:latin typeface="Roboto" panose="02000000000000000000" pitchFamily="2" charset="0"/>
              </a:rPr>
              <a:t>nervilor</a:t>
            </a:r>
            <a:r>
              <a:rPr lang="en-US" sz="1700" b="0" i="0" dirty="0">
                <a:effectLst/>
                <a:latin typeface="Roboto" panose="02000000000000000000" pitchFamily="2" charset="0"/>
              </a:rPr>
              <a:t> </a:t>
            </a:r>
            <a:r>
              <a:rPr lang="en-US" sz="1700" b="0" i="0" dirty="0" err="1">
                <a:effectLst/>
                <a:latin typeface="Roboto" panose="02000000000000000000" pitchFamily="2" charset="0"/>
              </a:rPr>
              <a:t>periferici</a:t>
            </a:r>
            <a:r>
              <a:rPr lang="en-US" sz="1700" b="0" i="0" dirty="0">
                <a:effectLst/>
                <a:latin typeface="Roboto" panose="02000000000000000000" pitchFamily="2" charset="0"/>
              </a:rPr>
              <a:t> </a:t>
            </a:r>
            <a:r>
              <a:rPr lang="en-US" sz="1700" b="0" i="0" dirty="0" err="1">
                <a:effectLst/>
                <a:latin typeface="Roboto" panose="02000000000000000000" pitchFamily="2" charset="0"/>
              </a:rPr>
              <a:t>poate</a:t>
            </a:r>
            <a:r>
              <a:rPr lang="en-US" sz="1700" b="0" i="0" dirty="0">
                <a:effectLst/>
                <a:latin typeface="Roboto" panose="02000000000000000000" pitchFamily="2" charset="0"/>
              </a:rPr>
              <a:t> conduce la </a:t>
            </a:r>
            <a:r>
              <a:rPr lang="en-US" sz="1700" b="0" i="0" dirty="0" err="1">
                <a:effectLst/>
                <a:latin typeface="Roboto" panose="02000000000000000000" pitchFamily="2" charset="0"/>
              </a:rPr>
              <a:t>amputație</a:t>
            </a:r>
            <a:r>
              <a:rPr lang="en-US" sz="1700" b="0" i="0" dirty="0">
                <a:effectLst/>
                <a:latin typeface="Roboto" panose="02000000000000000000" pitchFamily="2" charset="0"/>
              </a:rPr>
              <a:t>. </a:t>
            </a:r>
            <a:r>
              <a:rPr lang="en-US" sz="1700" b="0" i="0" dirty="0" err="1">
                <a:effectLst/>
                <a:latin typeface="Roboto" panose="02000000000000000000" pitchFamily="2" charset="0"/>
              </a:rPr>
              <a:t>Adesea</a:t>
            </a:r>
            <a:r>
              <a:rPr lang="en-US" sz="1700" b="0" i="0" dirty="0">
                <a:effectLst/>
                <a:latin typeface="Roboto" panose="02000000000000000000" pitchFamily="2" charset="0"/>
              </a:rPr>
              <a:t>, din </a:t>
            </a:r>
            <a:r>
              <a:rPr lang="en-US" sz="1700" b="0" i="0" dirty="0" err="1">
                <a:effectLst/>
                <a:latin typeface="Roboto" panose="02000000000000000000" pitchFamily="2" charset="0"/>
              </a:rPr>
              <a:t>cauza</a:t>
            </a:r>
            <a:r>
              <a:rPr lang="en-US" sz="1700" b="0" i="0" dirty="0">
                <a:effectLst/>
                <a:latin typeface="Roboto" panose="02000000000000000000" pitchFamily="2" charset="0"/>
              </a:rPr>
              <a:t> </a:t>
            </a:r>
            <a:r>
              <a:rPr lang="en-US" sz="1700" b="0" i="0" dirty="0" err="1">
                <a:effectLst/>
                <a:latin typeface="Roboto" panose="02000000000000000000" pitchFamily="2" charset="0"/>
              </a:rPr>
              <a:t>nervilor</a:t>
            </a:r>
            <a:r>
              <a:rPr lang="en-US" sz="1700" b="0" i="0" dirty="0">
                <a:effectLst/>
                <a:latin typeface="Roboto" panose="02000000000000000000" pitchFamily="2" charset="0"/>
              </a:rPr>
              <a:t> </a:t>
            </a:r>
            <a:r>
              <a:rPr lang="en-US" sz="1700" b="0" i="0" dirty="0" err="1">
                <a:effectLst/>
                <a:latin typeface="Roboto" panose="02000000000000000000" pitchFamily="2" charset="0"/>
              </a:rPr>
              <a:t>distruși</a:t>
            </a:r>
            <a:r>
              <a:rPr lang="en-US" sz="1700" b="0" i="0" dirty="0">
                <a:effectLst/>
                <a:latin typeface="Roboto" panose="02000000000000000000" pitchFamily="2" charset="0"/>
              </a:rPr>
              <a:t>, </a:t>
            </a:r>
            <a:r>
              <a:rPr lang="en-US" sz="1700" b="0" i="0" dirty="0" err="1">
                <a:effectLst/>
                <a:latin typeface="Roboto" panose="02000000000000000000" pitchFamily="2" charset="0"/>
              </a:rPr>
              <a:t>pacienții</a:t>
            </a:r>
            <a:r>
              <a:rPr lang="en-US" sz="1700" b="0" i="0" dirty="0">
                <a:effectLst/>
                <a:latin typeface="Roboto" panose="02000000000000000000" pitchFamily="2" charset="0"/>
              </a:rPr>
              <a:t> nu </a:t>
            </a:r>
            <a:r>
              <a:rPr lang="en-US" sz="1700" b="0" i="0" dirty="0" err="1">
                <a:effectLst/>
                <a:latin typeface="Roboto" panose="02000000000000000000" pitchFamily="2" charset="0"/>
              </a:rPr>
              <a:t>simt</a:t>
            </a:r>
            <a:r>
              <a:rPr lang="en-US" sz="1700" b="0" i="0" dirty="0">
                <a:effectLst/>
                <a:latin typeface="Roboto" panose="02000000000000000000" pitchFamily="2" charset="0"/>
              </a:rPr>
              <a:t> </a:t>
            </a:r>
            <a:r>
              <a:rPr lang="en-US" sz="1700" b="0" i="0" dirty="0" err="1">
                <a:effectLst/>
                <a:latin typeface="Roboto" panose="02000000000000000000" pitchFamily="2" charset="0"/>
              </a:rPr>
              <a:t>rănile</a:t>
            </a:r>
            <a:r>
              <a:rPr lang="en-US" sz="1700" b="0" i="0" dirty="0">
                <a:effectLst/>
                <a:latin typeface="Roboto" panose="02000000000000000000" pitchFamily="2" charset="0"/>
              </a:rPr>
              <a:t> </a:t>
            </a:r>
            <a:r>
              <a:rPr lang="en-US" sz="1700" b="0" i="0" dirty="0" err="1">
                <a:effectLst/>
                <a:latin typeface="Roboto" panose="02000000000000000000" pitchFamily="2" charset="0"/>
              </a:rPr>
              <a:t>și</a:t>
            </a:r>
            <a:r>
              <a:rPr lang="en-US" sz="1700" b="0" i="0" dirty="0">
                <a:effectLst/>
                <a:latin typeface="Roboto" panose="02000000000000000000" pitchFamily="2" charset="0"/>
              </a:rPr>
              <a:t> </a:t>
            </a:r>
            <a:r>
              <a:rPr lang="en-US" sz="1700" b="0" i="0" dirty="0" err="1">
                <a:effectLst/>
                <a:latin typeface="Roboto" panose="02000000000000000000" pitchFamily="2" charset="0"/>
              </a:rPr>
              <a:t>nici</a:t>
            </a:r>
            <a:r>
              <a:rPr lang="en-US" sz="1700" b="0" i="0" dirty="0">
                <a:effectLst/>
                <a:latin typeface="Roboto" panose="02000000000000000000" pitchFamily="2" charset="0"/>
              </a:rPr>
              <a:t> </a:t>
            </a:r>
            <a:r>
              <a:rPr lang="en-US" sz="1700" b="0" i="0" dirty="0" err="1">
                <a:effectLst/>
                <a:latin typeface="Roboto" panose="02000000000000000000" pitchFamily="2" charset="0"/>
              </a:rPr>
              <a:t>punctele</a:t>
            </a:r>
            <a:r>
              <a:rPr lang="en-US" sz="1700" b="0" i="0" dirty="0">
                <a:effectLst/>
                <a:latin typeface="Roboto" panose="02000000000000000000" pitchFamily="2" charset="0"/>
              </a:rPr>
              <a:t> de </a:t>
            </a:r>
            <a:r>
              <a:rPr lang="en-US" sz="1700" b="0" i="0" dirty="0" err="1">
                <a:effectLst/>
                <a:latin typeface="Roboto" panose="02000000000000000000" pitchFamily="2" charset="0"/>
              </a:rPr>
              <a:t>presiune</a:t>
            </a:r>
            <a:r>
              <a:rPr lang="en-US" sz="1700" b="0" i="0" dirty="0">
                <a:effectLst/>
                <a:latin typeface="Roboto" panose="02000000000000000000" pitchFamily="2" charset="0"/>
              </a:rPr>
              <a:t> de la </a:t>
            </a:r>
            <a:r>
              <a:rPr lang="en-US" sz="1700" b="0" i="0" dirty="0" err="1">
                <a:effectLst/>
                <a:latin typeface="Roboto" panose="02000000000000000000" pitchFamily="2" charset="0"/>
              </a:rPr>
              <a:t>nivelul</a:t>
            </a:r>
            <a:r>
              <a:rPr lang="en-US" sz="1700" b="0" i="0" dirty="0">
                <a:effectLst/>
                <a:latin typeface="Roboto" panose="02000000000000000000" pitchFamily="2" charset="0"/>
              </a:rPr>
              <a:t> </a:t>
            </a:r>
            <a:r>
              <a:rPr lang="en-US" sz="1700" b="0" i="0" dirty="0" err="1">
                <a:effectLst/>
                <a:latin typeface="Roboto" panose="02000000000000000000" pitchFamily="2" charset="0"/>
              </a:rPr>
              <a:t>picioarelor</a:t>
            </a:r>
            <a:r>
              <a:rPr lang="en-US" sz="1700" b="0" i="0" dirty="0">
                <a:effectLst/>
                <a:latin typeface="Roboto" panose="02000000000000000000" pitchFamily="2" charset="0"/>
              </a:rPr>
              <a:t>. </a:t>
            </a:r>
            <a:r>
              <a:rPr lang="en-US" sz="1700" b="0" i="0" dirty="0" err="1">
                <a:effectLst/>
                <a:latin typeface="Roboto" panose="02000000000000000000" pitchFamily="2" charset="0"/>
              </a:rPr>
              <a:t>Eventualele</a:t>
            </a:r>
            <a:r>
              <a:rPr lang="en-US" sz="1700" b="0" i="0" dirty="0">
                <a:effectLst/>
                <a:latin typeface="Roboto" panose="02000000000000000000" pitchFamily="2" charset="0"/>
              </a:rPr>
              <a:t> </a:t>
            </a:r>
            <a:r>
              <a:rPr lang="en-US" sz="1700" b="0" i="0" dirty="0" err="1">
                <a:effectLst/>
                <a:latin typeface="Roboto" panose="02000000000000000000" pitchFamily="2" charset="0"/>
              </a:rPr>
              <a:t>răni</a:t>
            </a:r>
            <a:r>
              <a:rPr lang="en-US" sz="1700" b="0" i="0" dirty="0">
                <a:effectLst/>
                <a:latin typeface="Roboto" panose="02000000000000000000" pitchFamily="2" charset="0"/>
              </a:rPr>
              <a:t> se pot </a:t>
            </a:r>
            <a:r>
              <a:rPr lang="en-US" sz="1700" b="0" i="0" dirty="0" err="1">
                <a:effectLst/>
                <a:latin typeface="Roboto" panose="02000000000000000000" pitchFamily="2" charset="0"/>
              </a:rPr>
              <a:t>infecta</a:t>
            </a:r>
            <a:r>
              <a:rPr lang="en-US" sz="1700" b="0" i="0" dirty="0">
                <a:effectLst/>
                <a:latin typeface="Roboto" panose="02000000000000000000" pitchFamily="2" charset="0"/>
              </a:rPr>
              <a:t> cu </a:t>
            </a:r>
            <a:r>
              <a:rPr lang="en-US" sz="1700" b="0" i="0" dirty="0" err="1">
                <a:effectLst/>
                <a:latin typeface="Roboto" panose="02000000000000000000" pitchFamily="2" charset="0"/>
              </a:rPr>
              <a:t>ușurință</a:t>
            </a:r>
            <a:r>
              <a:rPr lang="en-US" sz="1700" b="0" i="0" dirty="0">
                <a:effectLst/>
                <a:latin typeface="Roboto" panose="02000000000000000000" pitchFamily="2" charset="0"/>
              </a:rPr>
              <a:t> </a:t>
            </a:r>
            <a:r>
              <a:rPr lang="en-US" sz="1700" b="0" i="0" dirty="0" err="1">
                <a:effectLst/>
                <a:latin typeface="Roboto" panose="02000000000000000000" pitchFamily="2" charset="0"/>
              </a:rPr>
              <a:t>și</a:t>
            </a:r>
            <a:r>
              <a:rPr lang="en-US" sz="1700" b="0" i="0" dirty="0">
                <a:effectLst/>
                <a:latin typeface="Roboto" panose="02000000000000000000" pitchFamily="2" charset="0"/>
              </a:rPr>
              <a:t> se pot </a:t>
            </a:r>
            <a:r>
              <a:rPr lang="en-US" sz="1700" b="0" i="0" dirty="0" err="1">
                <a:effectLst/>
                <a:latin typeface="Roboto" panose="02000000000000000000" pitchFamily="2" charset="0"/>
              </a:rPr>
              <a:t>vindeca</a:t>
            </a:r>
            <a:r>
              <a:rPr lang="en-US" sz="1700" b="0" i="0" dirty="0">
                <a:effectLst/>
                <a:latin typeface="Roboto" panose="02000000000000000000" pitchFamily="2" charset="0"/>
              </a:rPr>
              <a:t> </a:t>
            </a:r>
            <a:r>
              <a:rPr lang="en-US" sz="1700" b="0" i="0" dirty="0" err="1">
                <a:effectLst/>
                <a:latin typeface="Roboto" panose="02000000000000000000" pitchFamily="2" charset="0"/>
              </a:rPr>
              <a:t>foarte</a:t>
            </a:r>
            <a:r>
              <a:rPr lang="en-US" sz="1700" b="0" i="0" dirty="0">
                <a:effectLst/>
                <a:latin typeface="Roboto" panose="02000000000000000000" pitchFamily="2" charset="0"/>
              </a:rPr>
              <a:t> lent din </a:t>
            </a:r>
            <a:r>
              <a:rPr lang="en-US" sz="1700" b="0" i="0" dirty="0" err="1">
                <a:effectLst/>
                <a:latin typeface="Roboto" panose="02000000000000000000" pitchFamily="2" charset="0"/>
              </a:rPr>
              <a:t>cauza</a:t>
            </a:r>
            <a:r>
              <a:rPr lang="en-US" sz="1700" b="0" i="0" dirty="0">
                <a:effectLst/>
                <a:latin typeface="Roboto" panose="02000000000000000000" pitchFamily="2" charset="0"/>
              </a:rPr>
              <a:t> </a:t>
            </a:r>
            <a:r>
              <a:rPr lang="en-US" sz="1700" b="0" i="0" dirty="0" err="1">
                <a:effectLst/>
                <a:latin typeface="Roboto" panose="02000000000000000000" pitchFamily="2" charset="0"/>
              </a:rPr>
              <a:t>circulației</a:t>
            </a:r>
            <a:r>
              <a:rPr lang="en-US" sz="1700" b="0" i="0" dirty="0">
                <a:effectLst/>
                <a:latin typeface="Roboto" panose="02000000000000000000" pitchFamily="2" charset="0"/>
              </a:rPr>
              <a:t> </a:t>
            </a:r>
            <a:r>
              <a:rPr lang="en-US" sz="1700" b="0" i="0" dirty="0" err="1">
                <a:effectLst/>
                <a:latin typeface="Roboto" panose="02000000000000000000" pitchFamily="2" charset="0"/>
              </a:rPr>
              <a:t>deficitare</a:t>
            </a:r>
            <a:r>
              <a:rPr lang="en-US" sz="1700" b="0" i="0" dirty="0">
                <a:effectLst/>
                <a:latin typeface="Roboto" panose="02000000000000000000" pitchFamily="2" charset="0"/>
              </a:rPr>
              <a:t>. Se pot forma </a:t>
            </a:r>
            <a:r>
              <a:rPr lang="en-US" sz="1700" b="0" i="0" dirty="0" err="1">
                <a:effectLst/>
                <a:latin typeface="Roboto" panose="02000000000000000000" pitchFamily="2" charset="0"/>
              </a:rPr>
              <a:t>abcese</a:t>
            </a:r>
            <a:r>
              <a:rPr lang="en-US" sz="1700" b="0" i="0" dirty="0">
                <a:effectLst/>
                <a:latin typeface="Roboto" panose="02000000000000000000" pitchFamily="2" charset="0"/>
              </a:rPr>
              <a:t> care </a:t>
            </a:r>
            <a:r>
              <a:rPr lang="en-US" sz="1700" b="0" i="0" dirty="0" err="1">
                <a:effectLst/>
                <a:latin typeface="Roboto" panose="02000000000000000000" pitchFamily="2" charset="0"/>
              </a:rPr>
              <a:t>distrug</a:t>
            </a:r>
            <a:r>
              <a:rPr lang="en-US" sz="1700" b="0" i="0" dirty="0">
                <a:effectLst/>
                <a:latin typeface="Roboto" panose="02000000000000000000" pitchFamily="2" charset="0"/>
              </a:rPr>
              <a:t> </a:t>
            </a:r>
            <a:r>
              <a:rPr lang="en-US" sz="1700" b="0" i="0" dirty="0" err="1">
                <a:effectLst/>
                <a:latin typeface="Roboto" panose="02000000000000000000" pitchFamily="2" charset="0"/>
              </a:rPr>
              <a:t>țesutul</a:t>
            </a:r>
            <a:r>
              <a:rPr lang="en-US" sz="1700" b="0" i="0" dirty="0">
                <a:effectLst/>
                <a:latin typeface="Roboto" panose="02000000000000000000" pitchFamily="2" charset="0"/>
              </a:rPr>
              <a:t> </a:t>
            </a:r>
            <a:r>
              <a:rPr lang="en-US" sz="1700" b="0" i="0" dirty="0" err="1">
                <a:effectLst/>
                <a:latin typeface="Roboto" panose="02000000000000000000" pitchFamily="2" charset="0"/>
              </a:rPr>
              <a:t>și</a:t>
            </a:r>
            <a:r>
              <a:rPr lang="en-US" sz="1700" b="0" i="0" dirty="0">
                <a:effectLst/>
                <a:latin typeface="Roboto" panose="02000000000000000000" pitchFamily="2" charset="0"/>
              </a:rPr>
              <a:t> </a:t>
            </a:r>
            <a:r>
              <a:rPr lang="en-US" sz="1700" b="0" i="0" dirty="0" err="1">
                <a:effectLst/>
                <a:latin typeface="Roboto" panose="02000000000000000000" pitchFamily="2" charset="0"/>
              </a:rPr>
              <a:t>osul</a:t>
            </a:r>
            <a:r>
              <a:rPr lang="en-US" sz="1700" b="0" i="0" dirty="0">
                <a:effectLst/>
                <a:latin typeface="Roboto" panose="02000000000000000000" pitchFamily="2" charset="0"/>
              </a:rPr>
              <a:t> </a:t>
            </a:r>
            <a:r>
              <a:rPr lang="en-US" sz="1700" b="0" i="0" dirty="0" err="1">
                <a:effectLst/>
                <a:latin typeface="Roboto" panose="02000000000000000000" pitchFamily="2" charset="0"/>
              </a:rPr>
              <a:t>până</a:t>
            </a:r>
            <a:r>
              <a:rPr lang="en-US" sz="1700" b="0" i="0" dirty="0">
                <a:effectLst/>
                <a:latin typeface="Roboto" panose="02000000000000000000" pitchFamily="2" charset="0"/>
              </a:rPr>
              <a:t> </a:t>
            </a:r>
            <a:r>
              <a:rPr lang="en-US" sz="1700" b="0" i="0" dirty="0" err="1">
                <a:effectLst/>
                <a:latin typeface="Roboto" panose="02000000000000000000" pitchFamily="2" charset="0"/>
              </a:rPr>
              <a:t>când</a:t>
            </a:r>
            <a:r>
              <a:rPr lang="en-US" sz="1700" b="0" i="0" dirty="0">
                <a:effectLst/>
                <a:latin typeface="Roboto" panose="02000000000000000000" pitchFamily="2" charset="0"/>
              </a:rPr>
              <a:t> </a:t>
            </a:r>
            <a:r>
              <a:rPr lang="en-US" sz="1700" b="0" i="0" dirty="0" err="1">
                <a:effectLst/>
                <a:latin typeface="Roboto" panose="02000000000000000000" pitchFamily="2" charset="0"/>
              </a:rPr>
              <a:t>piciorul</a:t>
            </a:r>
            <a:r>
              <a:rPr lang="en-US" sz="1700" b="0" i="0" dirty="0">
                <a:effectLst/>
                <a:latin typeface="Roboto" panose="02000000000000000000" pitchFamily="2" charset="0"/>
              </a:rPr>
              <a:t> nu </a:t>
            </a:r>
            <a:r>
              <a:rPr lang="en-US" sz="1700" b="0" i="0" dirty="0" err="1">
                <a:effectLst/>
                <a:latin typeface="Roboto" panose="02000000000000000000" pitchFamily="2" charset="0"/>
              </a:rPr>
              <a:t>mai</a:t>
            </a:r>
            <a:r>
              <a:rPr lang="en-US" sz="1700" b="0" i="0" dirty="0">
                <a:effectLst/>
                <a:latin typeface="Roboto" panose="02000000000000000000" pitchFamily="2" charset="0"/>
              </a:rPr>
              <a:t> </a:t>
            </a:r>
            <a:r>
              <a:rPr lang="en-US" sz="1700" b="0" i="0" dirty="0" err="1">
                <a:effectLst/>
                <a:latin typeface="Roboto" panose="02000000000000000000" pitchFamily="2" charset="0"/>
              </a:rPr>
              <a:t>poate</a:t>
            </a:r>
            <a:r>
              <a:rPr lang="en-US" sz="1700" b="0" i="0" dirty="0">
                <a:effectLst/>
                <a:latin typeface="Roboto" panose="02000000000000000000" pitchFamily="2" charset="0"/>
              </a:rPr>
              <a:t> fi </a:t>
            </a:r>
            <a:r>
              <a:rPr lang="en-US" sz="1700" b="0" i="0" dirty="0" err="1">
                <a:effectLst/>
                <a:latin typeface="Roboto" panose="02000000000000000000" pitchFamily="2" charset="0"/>
              </a:rPr>
              <a:t>salvat</a:t>
            </a:r>
            <a:r>
              <a:rPr lang="en-US" sz="1700" b="0" i="0" dirty="0">
                <a:effectLst/>
                <a:latin typeface="Roboto" panose="02000000000000000000" pitchFamily="2" charset="0"/>
              </a:rPr>
              <a:t>. </a:t>
            </a:r>
            <a:r>
              <a:rPr lang="en-US" sz="1700" b="0" i="0" dirty="0" err="1">
                <a:effectLst/>
                <a:latin typeface="Roboto" panose="02000000000000000000" pitchFamily="2" charset="0"/>
              </a:rPr>
              <a:t>Controlul</a:t>
            </a:r>
            <a:r>
              <a:rPr lang="en-US" sz="1700" b="0" i="0" dirty="0">
                <a:effectLst/>
                <a:latin typeface="Roboto" panose="02000000000000000000" pitchFamily="2" charset="0"/>
              </a:rPr>
              <a:t> </a:t>
            </a:r>
            <a:r>
              <a:rPr lang="en-US" sz="1700" b="0" i="0" dirty="0" err="1">
                <a:effectLst/>
                <a:latin typeface="Roboto" panose="02000000000000000000" pitchFamily="2" charset="0"/>
              </a:rPr>
              <a:t>zilnic</a:t>
            </a:r>
            <a:r>
              <a:rPr lang="en-US" sz="1700" b="0" i="0" dirty="0">
                <a:effectLst/>
                <a:latin typeface="Roboto" panose="02000000000000000000" pitchFamily="2" charset="0"/>
              </a:rPr>
              <a:t> al </a:t>
            </a:r>
            <a:r>
              <a:rPr lang="en-US" sz="1700" b="0" i="0" dirty="0" err="1">
                <a:effectLst/>
                <a:latin typeface="Roboto" panose="02000000000000000000" pitchFamily="2" charset="0"/>
              </a:rPr>
              <a:t>picioarelor</a:t>
            </a:r>
            <a:r>
              <a:rPr lang="en-US" sz="1700" b="0" i="0" dirty="0">
                <a:effectLst/>
                <a:latin typeface="Roboto" panose="02000000000000000000" pitchFamily="2" charset="0"/>
              </a:rPr>
              <a:t> </a:t>
            </a:r>
            <a:r>
              <a:rPr lang="en-US" sz="1700" b="0" i="0" dirty="0" err="1">
                <a:effectLst/>
                <a:latin typeface="Roboto" panose="02000000000000000000" pitchFamily="2" charset="0"/>
              </a:rPr>
              <a:t>este</a:t>
            </a:r>
            <a:r>
              <a:rPr lang="en-US" sz="1700" b="0" i="0" dirty="0">
                <a:effectLst/>
                <a:latin typeface="Roboto" panose="02000000000000000000" pitchFamily="2" charset="0"/>
              </a:rPr>
              <a:t> vital </a:t>
            </a:r>
            <a:r>
              <a:rPr lang="en-US" sz="1700" b="0" i="0" dirty="0" err="1">
                <a:effectLst/>
                <a:latin typeface="Roboto" panose="02000000000000000000" pitchFamily="2" charset="0"/>
              </a:rPr>
              <a:t>pentru</a:t>
            </a:r>
            <a:r>
              <a:rPr lang="en-US" sz="1700" b="0" i="0" dirty="0">
                <a:effectLst/>
                <a:latin typeface="Roboto" panose="02000000000000000000" pitchFamily="2" charset="0"/>
              </a:rPr>
              <a:t> </a:t>
            </a:r>
            <a:r>
              <a:rPr lang="en-US" sz="1700" b="0" i="0" dirty="0" err="1">
                <a:effectLst/>
                <a:latin typeface="Roboto" panose="02000000000000000000" pitchFamily="2" charset="0"/>
              </a:rPr>
              <a:t>descoperirea</a:t>
            </a:r>
            <a:r>
              <a:rPr lang="en-US" sz="1700" b="0" i="0" dirty="0">
                <a:effectLst/>
                <a:latin typeface="Roboto" panose="02000000000000000000" pitchFamily="2" charset="0"/>
              </a:rPr>
              <a:t> </a:t>
            </a:r>
            <a:r>
              <a:rPr lang="en-US" sz="1700" b="0" i="0" dirty="0" err="1">
                <a:effectLst/>
                <a:latin typeface="Roboto" panose="02000000000000000000" pitchFamily="2" charset="0"/>
              </a:rPr>
              <a:t>rănilor</a:t>
            </a:r>
            <a:r>
              <a:rPr lang="en-US" sz="1700" b="0" i="0" dirty="0">
                <a:effectLst/>
                <a:latin typeface="Roboto" panose="02000000000000000000" pitchFamily="2" charset="0"/>
              </a:rPr>
              <a:t> </a:t>
            </a:r>
            <a:r>
              <a:rPr lang="en-US" sz="1700" b="0" i="0" dirty="0" err="1">
                <a:effectLst/>
                <a:latin typeface="Roboto" panose="02000000000000000000" pitchFamily="2" charset="0"/>
              </a:rPr>
              <a:t>în</a:t>
            </a:r>
            <a:r>
              <a:rPr lang="en-US" sz="1700" b="0" i="0" dirty="0">
                <a:effectLst/>
                <a:latin typeface="Roboto" panose="02000000000000000000" pitchFamily="2" charset="0"/>
              </a:rPr>
              <a:t> </a:t>
            </a:r>
            <a:r>
              <a:rPr lang="en-US" sz="1700" b="0" i="0" dirty="0" err="1">
                <a:effectLst/>
                <a:latin typeface="Roboto" panose="02000000000000000000" pitchFamily="2" charset="0"/>
              </a:rPr>
              <a:t>stadiu</a:t>
            </a:r>
            <a:r>
              <a:rPr lang="en-US" sz="1700" b="0" i="0" dirty="0">
                <a:effectLst/>
                <a:latin typeface="Roboto" panose="02000000000000000000" pitchFamily="2" charset="0"/>
              </a:rPr>
              <a:t> incipient </a:t>
            </a:r>
            <a:r>
              <a:rPr lang="en-US" sz="1700" b="0" i="0" dirty="0" err="1">
                <a:effectLst/>
                <a:latin typeface="Roboto" panose="02000000000000000000" pitchFamily="2" charset="0"/>
              </a:rPr>
              <a:t>și</a:t>
            </a:r>
            <a:r>
              <a:rPr lang="en-US" sz="1700" b="0" i="0" dirty="0">
                <a:effectLst/>
                <a:latin typeface="Roboto" panose="02000000000000000000" pitchFamily="2" charset="0"/>
              </a:rPr>
              <a:t> </a:t>
            </a:r>
            <a:r>
              <a:rPr lang="en-US" sz="1700" b="0" i="0" dirty="0" err="1">
                <a:effectLst/>
                <a:latin typeface="Roboto" panose="02000000000000000000" pitchFamily="2" charset="0"/>
              </a:rPr>
              <a:t>pentru</a:t>
            </a:r>
            <a:r>
              <a:rPr lang="en-US" sz="1700" b="0" i="0" dirty="0">
                <a:effectLst/>
                <a:latin typeface="Roboto" panose="02000000000000000000" pitchFamily="2" charset="0"/>
              </a:rPr>
              <a:t> </a:t>
            </a:r>
            <a:r>
              <a:rPr lang="en-US" sz="1700" b="0" i="0" dirty="0" err="1">
                <a:effectLst/>
                <a:latin typeface="Roboto" panose="02000000000000000000" pitchFamily="2" charset="0"/>
              </a:rPr>
              <a:t>evitarea</a:t>
            </a:r>
            <a:r>
              <a:rPr lang="en-US" sz="1700" b="0" i="0" dirty="0">
                <a:effectLst/>
                <a:latin typeface="Roboto" panose="02000000000000000000" pitchFamily="2" charset="0"/>
              </a:rPr>
              <a:t> </a:t>
            </a:r>
            <a:r>
              <a:rPr lang="en-US" sz="1700" b="0" i="0" dirty="0" err="1">
                <a:effectLst/>
                <a:latin typeface="Roboto" panose="02000000000000000000" pitchFamily="2" charset="0"/>
              </a:rPr>
              <a:t>infecțiilor</a:t>
            </a:r>
            <a:r>
              <a:rPr lang="en-US" sz="1700" b="0" i="0" dirty="0">
                <a:effectLst/>
                <a:latin typeface="Roboto" panose="02000000000000000000" pitchFamily="2" charset="0"/>
              </a:rPr>
              <a:t> </a:t>
            </a:r>
            <a:r>
              <a:rPr lang="en-US" sz="1700" b="0" i="0" dirty="0" err="1">
                <a:effectLst/>
                <a:latin typeface="Roboto" panose="02000000000000000000" pitchFamily="2" charset="0"/>
              </a:rPr>
              <a:t>ulterioare</a:t>
            </a:r>
            <a:r>
              <a:rPr lang="en-US" sz="1700" b="0" i="0" dirty="0">
                <a:effectLst/>
                <a:latin typeface="Roboto" panose="02000000000000000000" pitchFamily="2" charset="0"/>
              </a:rPr>
              <a:t>.</a:t>
            </a:r>
            <a:endParaRPr lang="en-US" sz="1700" dirty="0"/>
          </a:p>
        </p:txBody>
      </p:sp>
      <p:pic>
        <p:nvPicPr>
          <p:cNvPr id="7" name="Picture 6" descr="A close-up of a person's feet&#10;&#10;Description automatically generated with medium confidence">
            <a:extLst>
              <a:ext uri="{FF2B5EF4-FFF2-40B4-BE49-F238E27FC236}">
                <a16:creationId xmlns:a16="http://schemas.microsoft.com/office/drawing/2014/main" xmlns="" id="{70823B6E-7835-0084-DDD0-00A41BFA0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2012883"/>
            <a:ext cx="5201023" cy="2418476"/>
          </a:xfrm>
          <a:prstGeom prst="rect">
            <a:avLst/>
          </a:prstGeom>
        </p:spPr>
      </p:pic>
      <p:sp>
        <p:nvSpPr>
          <p:cNvPr id="27" name="Rectangle 26">
            <a:extLst>
              <a:ext uri="{FF2B5EF4-FFF2-40B4-BE49-F238E27FC236}">
                <a16:creationId xmlns:a16="http://schemas.microsoft.com/office/drawing/2014/main" xmlns=""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1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with medium confidence">
            <a:extLst>
              <a:ext uri="{FF2B5EF4-FFF2-40B4-BE49-F238E27FC236}">
                <a16:creationId xmlns:a16="http://schemas.microsoft.com/office/drawing/2014/main" xmlns="" id="{926489CC-2B51-7C22-D025-FCC5CDCA5A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630" y="457200"/>
            <a:ext cx="9250739" cy="5943600"/>
          </a:xfrm>
          <a:prstGeom prst="rect">
            <a:avLst/>
          </a:prstGeom>
        </p:spPr>
      </p:pic>
    </p:spTree>
    <p:extLst>
      <p:ext uri="{BB962C8B-B14F-4D97-AF65-F5344CB8AC3E}">
        <p14:creationId xmlns:p14="http://schemas.microsoft.com/office/powerpoint/2010/main" val="120717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BF1CC97-AB18-FCD9-9F0E-9C2CBC4C870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Cuprins</a:t>
            </a:r>
          </a:p>
        </p:txBody>
      </p:sp>
      <p:sp>
        <p:nvSpPr>
          <p:cNvPr id="3" name="Content Placeholder 2">
            <a:extLst>
              <a:ext uri="{FF2B5EF4-FFF2-40B4-BE49-F238E27FC236}">
                <a16:creationId xmlns:a16="http://schemas.microsoft.com/office/drawing/2014/main" xmlns="" id="{7D090414-D44E-18D6-C7C6-73DF6F65929A}"/>
              </a:ext>
            </a:extLst>
          </p:cNvPr>
          <p:cNvSpPr>
            <a:spLocks noGrp="1"/>
          </p:cNvSpPr>
          <p:nvPr>
            <p:ph idx="1"/>
          </p:nvPr>
        </p:nvSpPr>
        <p:spPr>
          <a:xfrm>
            <a:off x="6503158" y="649480"/>
            <a:ext cx="4862447" cy="5546047"/>
          </a:xfrm>
        </p:spPr>
        <p:txBody>
          <a:bodyPr anchor="ctr">
            <a:normAutofit/>
          </a:bodyPr>
          <a:lstStyle/>
          <a:p>
            <a:r>
              <a:rPr lang="en-US" sz="1900" dirty="0" err="1"/>
              <a:t>Definitie</a:t>
            </a:r>
            <a:endParaRPr lang="en-US" sz="1900" dirty="0"/>
          </a:p>
          <a:p>
            <a:r>
              <a:rPr lang="en-US" sz="1900" dirty="0" err="1"/>
              <a:t>Simptome</a:t>
            </a:r>
            <a:endParaRPr lang="en-US" sz="1900" dirty="0"/>
          </a:p>
          <a:p>
            <a:r>
              <a:rPr lang="en-US" sz="1900" dirty="0" err="1"/>
              <a:t>Factorii</a:t>
            </a:r>
            <a:r>
              <a:rPr lang="en-US" sz="1900" dirty="0"/>
              <a:t> de </a:t>
            </a:r>
            <a:r>
              <a:rPr lang="en-US" sz="1900" dirty="0" err="1"/>
              <a:t>risc</a:t>
            </a:r>
            <a:endParaRPr lang="en-US" sz="1900" dirty="0"/>
          </a:p>
          <a:p>
            <a:r>
              <a:rPr lang="en-US" sz="1900" dirty="0" err="1"/>
              <a:t>Tipurile</a:t>
            </a:r>
            <a:r>
              <a:rPr lang="en-US" sz="1900" dirty="0"/>
              <a:t> de </a:t>
            </a:r>
            <a:r>
              <a:rPr lang="en-US" sz="1900" dirty="0" err="1"/>
              <a:t>diabet</a:t>
            </a:r>
            <a:r>
              <a:rPr lang="en-US" sz="1900" dirty="0"/>
              <a:t> </a:t>
            </a:r>
            <a:r>
              <a:rPr lang="en-US" sz="1900" dirty="0" err="1"/>
              <a:t>zaharat.Diferenta</a:t>
            </a:r>
            <a:r>
              <a:rPr lang="en-US" sz="1900" dirty="0"/>
              <a:t> </a:t>
            </a:r>
            <a:r>
              <a:rPr lang="en-US" sz="1900" dirty="0" err="1"/>
              <a:t>dintre</a:t>
            </a:r>
            <a:r>
              <a:rPr lang="en-US" sz="1900" dirty="0"/>
              <a:t> </a:t>
            </a:r>
            <a:r>
              <a:rPr lang="en-US" sz="1900" dirty="0" err="1"/>
              <a:t>ele</a:t>
            </a:r>
            <a:r>
              <a:rPr lang="en-US" sz="1900" dirty="0"/>
              <a:t>.</a:t>
            </a:r>
          </a:p>
          <a:p>
            <a:r>
              <a:rPr lang="en-US" sz="1900" dirty="0" err="1"/>
              <a:t>Complicatii</a:t>
            </a:r>
            <a:endParaRPr lang="en-US" sz="1900" dirty="0"/>
          </a:p>
          <a:p>
            <a:r>
              <a:rPr lang="en-US" sz="1900" dirty="0" err="1"/>
              <a:t>Piciorul</a:t>
            </a:r>
            <a:r>
              <a:rPr lang="en-US" sz="1900" dirty="0"/>
              <a:t> diabetic</a:t>
            </a:r>
          </a:p>
          <a:p>
            <a:r>
              <a:rPr lang="en-US" sz="1900" dirty="0"/>
              <a:t>Coma </a:t>
            </a:r>
            <a:r>
              <a:rPr lang="en-US" sz="1900" dirty="0" err="1"/>
              <a:t>diabetica</a:t>
            </a:r>
            <a:endParaRPr lang="en-US" sz="1900" dirty="0"/>
          </a:p>
          <a:p>
            <a:r>
              <a:rPr lang="en-US" sz="1900" dirty="0"/>
              <a:t>Diabetul </a:t>
            </a:r>
            <a:r>
              <a:rPr lang="en-US" sz="1900" dirty="0" err="1"/>
              <a:t>si</a:t>
            </a:r>
            <a:r>
              <a:rPr lang="en-US" sz="1900" dirty="0"/>
              <a:t> </a:t>
            </a:r>
            <a:r>
              <a:rPr lang="en-US" sz="1900" dirty="0" err="1"/>
              <a:t>sarcina</a:t>
            </a:r>
            <a:endParaRPr lang="en-US" sz="1900" dirty="0"/>
          </a:p>
          <a:p>
            <a:r>
              <a:rPr lang="en-US" sz="1900" dirty="0"/>
              <a:t>Valorile </a:t>
            </a:r>
            <a:r>
              <a:rPr lang="en-US" sz="1900" dirty="0" err="1"/>
              <a:t>normale</a:t>
            </a:r>
            <a:r>
              <a:rPr lang="en-US" sz="1900" dirty="0"/>
              <a:t> ale </a:t>
            </a:r>
            <a:r>
              <a:rPr lang="en-US" sz="1900" dirty="0" err="1"/>
              <a:t>glicemiei</a:t>
            </a:r>
            <a:r>
              <a:rPr lang="en-US" sz="1900" dirty="0"/>
              <a:t>. Teste de </a:t>
            </a:r>
            <a:r>
              <a:rPr lang="en-US" sz="1900" dirty="0" err="1"/>
              <a:t>verificare</a:t>
            </a:r>
            <a:r>
              <a:rPr lang="en-US" sz="1900" dirty="0"/>
              <a:t> a </a:t>
            </a:r>
            <a:r>
              <a:rPr lang="en-US" sz="1900" dirty="0" err="1"/>
              <a:t>glicemiei</a:t>
            </a:r>
            <a:r>
              <a:rPr lang="en-US" sz="1900" dirty="0"/>
              <a:t>.</a:t>
            </a:r>
          </a:p>
          <a:p>
            <a:r>
              <a:rPr lang="en-US" sz="1900" dirty="0" err="1"/>
              <a:t>Tratamentul</a:t>
            </a:r>
            <a:endParaRPr lang="en-US" sz="1900" dirty="0"/>
          </a:p>
          <a:p>
            <a:r>
              <a:rPr lang="en-US" sz="1900" dirty="0" err="1"/>
              <a:t>Profilaxia</a:t>
            </a:r>
            <a:endParaRPr lang="en-US" sz="1900" dirty="0"/>
          </a:p>
          <a:p>
            <a:r>
              <a:rPr lang="en-US" sz="1900" dirty="0" err="1"/>
              <a:t>Rolul</a:t>
            </a:r>
            <a:r>
              <a:rPr lang="en-US" sz="1900" dirty="0"/>
              <a:t> </a:t>
            </a:r>
            <a:r>
              <a:rPr lang="en-US" sz="1900" dirty="0" err="1"/>
              <a:t>alimentatiei</a:t>
            </a:r>
            <a:r>
              <a:rPr lang="en-US" sz="1900" dirty="0"/>
              <a:t>. </a:t>
            </a:r>
            <a:r>
              <a:rPr lang="en-US" sz="1900" dirty="0" err="1"/>
              <a:t>Continutul</a:t>
            </a:r>
            <a:r>
              <a:rPr lang="en-US" sz="1900" dirty="0"/>
              <a:t> nutritive.</a:t>
            </a:r>
          </a:p>
          <a:p>
            <a:r>
              <a:rPr lang="en-US" sz="1900" dirty="0" err="1"/>
              <a:t>Investigatii</a:t>
            </a:r>
            <a:r>
              <a:rPr lang="en-US" sz="1900" dirty="0"/>
              <a:t> </a:t>
            </a:r>
            <a:r>
              <a:rPr lang="en-US" sz="1900" dirty="0" err="1"/>
              <a:t>paraclinice</a:t>
            </a:r>
            <a:endParaRPr lang="en-US" sz="1900" dirty="0"/>
          </a:p>
          <a:p>
            <a:pPr marL="0" indent="0">
              <a:buNone/>
            </a:pPr>
            <a:endParaRPr lang="en-US" sz="1900" dirty="0"/>
          </a:p>
        </p:txBody>
      </p:sp>
    </p:spTree>
    <p:extLst>
      <p:ext uri="{BB962C8B-B14F-4D97-AF65-F5344CB8AC3E}">
        <p14:creationId xmlns:p14="http://schemas.microsoft.com/office/powerpoint/2010/main" val="327244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BF0E00E-6475-0193-8A2D-06E5065EC303}"/>
              </a:ext>
            </a:extLst>
          </p:cNvPr>
          <p:cNvSpPr>
            <a:spLocks noGrp="1"/>
          </p:cNvSpPr>
          <p:nvPr>
            <p:ph type="title"/>
          </p:nvPr>
        </p:nvSpPr>
        <p:spPr>
          <a:xfrm>
            <a:off x="1383564" y="348865"/>
            <a:ext cx="9718111" cy="1576446"/>
          </a:xfrm>
        </p:spPr>
        <p:txBody>
          <a:bodyPr anchor="ctr">
            <a:normAutofit/>
          </a:bodyPr>
          <a:lstStyle/>
          <a:p>
            <a:r>
              <a:rPr lang="en-US" sz="4000" b="0" i="0">
                <a:solidFill>
                  <a:srgbClr val="FFFFFF"/>
                </a:solidFill>
                <a:effectLst/>
                <a:latin typeface="Circe W02 Bold"/>
              </a:rPr>
              <a:t>Cauze</a:t>
            </a:r>
            <a:br>
              <a:rPr lang="en-US" sz="4000" b="0" i="0">
                <a:solidFill>
                  <a:srgbClr val="FFFFFF"/>
                </a:solidFill>
                <a:effectLst/>
                <a:latin typeface="Circe W02 Bold"/>
              </a:rPr>
            </a:br>
            <a:endParaRPr lang="en-US" sz="4000">
              <a:solidFill>
                <a:srgbClr val="FFFFFF"/>
              </a:solidFill>
            </a:endParaRPr>
          </a:p>
        </p:txBody>
      </p:sp>
      <p:graphicFrame>
        <p:nvGraphicFramePr>
          <p:cNvPr id="19" name="Content Placeholder 2">
            <a:extLst>
              <a:ext uri="{FF2B5EF4-FFF2-40B4-BE49-F238E27FC236}">
                <a16:creationId xmlns:a16="http://schemas.microsoft.com/office/drawing/2014/main" xmlns="" id="{92A75081-4931-A839-D0F6-194C6B8D470C}"/>
              </a:ext>
            </a:extLst>
          </p:cNvPr>
          <p:cNvGraphicFramePr>
            <a:graphicFrameLocks noGrp="1"/>
          </p:cNvGraphicFramePr>
          <p:nvPr>
            <p:ph idx="1"/>
            <p:extLst>
              <p:ext uri="{D42A27DB-BD31-4B8C-83A1-F6EECF244321}">
                <p14:modId xmlns:p14="http://schemas.microsoft.com/office/powerpoint/2010/main" val="96200784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77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9C7914-0617-6FF1-059E-E571960BE54A}"/>
              </a:ext>
            </a:extLst>
          </p:cNvPr>
          <p:cNvSpPr>
            <a:spLocks noGrp="1"/>
          </p:cNvSpPr>
          <p:nvPr>
            <p:ph type="title"/>
          </p:nvPr>
        </p:nvSpPr>
        <p:spPr>
          <a:xfrm>
            <a:off x="1371599" y="294538"/>
            <a:ext cx="9895951" cy="1033669"/>
          </a:xfrm>
        </p:spPr>
        <p:txBody>
          <a:bodyPr>
            <a:normAutofit/>
          </a:bodyPr>
          <a:lstStyle/>
          <a:p>
            <a:r>
              <a:rPr lang="en-US" sz="3400" b="0" i="0">
                <a:solidFill>
                  <a:srgbClr val="FFFFFF"/>
                </a:solidFill>
                <a:effectLst/>
                <a:latin typeface="Circe W02 Bold"/>
              </a:rPr>
              <a:t>Simptome</a:t>
            </a:r>
            <a:br>
              <a:rPr lang="en-US" sz="3400" b="0" i="0">
                <a:solidFill>
                  <a:srgbClr val="FFFFFF"/>
                </a:solidFill>
                <a:effectLst/>
                <a:latin typeface="Circe W02 Bold"/>
              </a:rPr>
            </a:br>
            <a:endParaRPr lang="en-US" sz="3400">
              <a:solidFill>
                <a:srgbClr val="FFFFFF"/>
              </a:solidFill>
            </a:endParaRPr>
          </a:p>
        </p:txBody>
      </p:sp>
      <p:sp>
        <p:nvSpPr>
          <p:cNvPr id="3" name="Content Placeholder 2">
            <a:extLst>
              <a:ext uri="{FF2B5EF4-FFF2-40B4-BE49-F238E27FC236}">
                <a16:creationId xmlns:a16="http://schemas.microsoft.com/office/drawing/2014/main" xmlns="" id="{F10A3C32-6FEE-C83C-8D82-8AFBD56D3206}"/>
              </a:ext>
            </a:extLst>
          </p:cNvPr>
          <p:cNvSpPr>
            <a:spLocks noGrp="1"/>
          </p:cNvSpPr>
          <p:nvPr>
            <p:ph idx="1"/>
          </p:nvPr>
        </p:nvSpPr>
        <p:spPr>
          <a:xfrm>
            <a:off x="580103" y="1885279"/>
            <a:ext cx="10515527" cy="4116276"/>
          </a:xfrm>
        </p:spPr>
        <p:txBody>
          <a:bodyPr anchor="ctr">
            <a:normAutofit lnSpcReduction="10000"/>
          </a:bodyPr>
          <a:lstStyle/>
          <a:p>
            <a:r>
              <a:rPr lang="en-US" sz="1800" b="0" i="0" dirty="0">
                <a:effectLst/>
                <a:latin typeface="Times New Roman" panose="02020603050405020304" pitchFamily="18" charset="0"/>
                <a:cs typeface="Times New Roman" panose="02020603050405020304" pitchFamily="18" charset="0"/>
              </a:rPr>
              <a:t>Diabetul </a:t>
            </a:r>
            <a:r>
              <a:rPr lang="en-US" sz="1800" b="0" i="0" dirty="0" err="1">
                <a:effectLst/>
                <a:latin typeface="Times New Roman" panose="02020603050405020304" pitchFamily="18" charset="0"/>
                <a:cs typeface="Times New Roman" panose="02020603050405020304" pitchFamily="18" charset="0"/>
              </a:rPr>
              <a:t>zaharat</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provoacă</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afectarea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terminațiilor</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nervoase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responsabile</a:t>
            </a:r>
            <a:r>
              <a:rPr lang="en-US" sz="1800" b="0" i="0" dirty="0">
                <a:effectLst/>
                <a:latin typeface="Times New Roman" panose="02020603050405020304" pitchFamily="18" charset="0"/>
                <a:cs typeface="Times New Roman" panose="02020603050405020304" pitchFamily="18" charset="0"/>
              </a:rPr>
              <a:t> de </a:t>
            </a:r>
            <a:r>
              <a:rPr lang="en-US" sz="1800" b="0" i="0" dirty="0" err="1">
                <a:effectLst/>
                <a:latin typeface="Times New Roman" panose="02020603050405020304" pitchFamily="18" charset="0"/>
                <a:cs typeface="Times New Roman" panose="02020603050405020304" pitchFamily="18" charset="0"/>
              </a:rPr>
              <a:t>simțul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tactil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iar</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pacientul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poate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pierde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această</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sensibilitate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Pacienții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diagnosticați</a:t>
            </a:r>
            <a:r>
              <a:rPr lang="en-US" sz="1800" b="0" i="0" dirty="0">
                <a:effectLst/>
                <a:latin typeface="Times New Roman" panose="02020603050405020304" pitchFamily="18" charset="0"/>
                <a:cs typeface="Times New Roman" panose="02020603050405020304" pitchFamily="18" charset="0"/>
              </a:rPr>
              <a:t> cu </a:t>
            </a:r>
            <a:r>
              <a:rPr lang="en-US" sz="1800" b="0" i="0" dirty="0" err="1">
                <a:effectLst/>
                <a:latin typeface="Times New Roman" panose="02020603050405020304" pitchFamily="18" charset="0"/>
                <a:cs typeface="Times New Roman" panose="02020603050405020304" pitchFamily="18" charset="0"/>
              </a:rPr>
              <a:t>diabet</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zaharat</a:t>
            </a:r>
            <a:r>
              <a:rPr lang="en-US" sz="1800" b="0" i="0" dirty="0">
                <a:effectLst/>
                <a:latin typeface="Times New Roman" panose="02020603050405020304" pitchFamily="18" charset="0"/>
                <a:cs typeface="Times New Roman" panose="02020603050405020304" pitchFamily="18" charset="0"/>
              </a:rPr>
              <a:t> pot </a:t>
            </a:r>
            <a:r>
              <a:rPr lang="en-US" sz="1800" b="0" i="0" dirty="0" err="1">
                <a:effectLst/>
                <a:latin typeface="Times New Roman" panose="02020603050405020304" pitchFamily="18" charset="0"/>
                <a:cs typeface="Times New Roman" panose="02020603050405020304" pitchFamily="18" charset="0"/>
              </a:rPr>
              <a:t>avea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următoarele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simptome</a:t>
            </a:r>
            <a:r>
              <a:rPr lang="en-US" sz="1800" b="0" i="0" dirty="0">
                <a:effectLst/>
                <a:latin typeface="Times New Roman" panose="02020603050405020304" pitchFamily="18" charset="0"/>
                <a:cs typeface="Times New Roman" panose="02020603050405020304" pitchFamily="18" charset="0"/>
              </a:rPr>
              <a:t>, care </a:t>
            </a:r>
            <a:r>
              <a:rPr lang="en-US" sz="1800" b="0" i="0" dirty="0" err="1">
                <a:effectLst/>
                <a:latin typeface="Times New Roman" panose="02020603050405020304" pitchFamily="18" charset="0"/>
                <a:cs typeface="Times New Roman" panose="02020603050405020304" pitchFamily="18" charset="0"/>
              </a:rPr>
              <a:t>duc</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apariția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complicației</a:t>
            </a:r>
            <a:r>
              <a:rPr lang="en-US" sz="1800" b="0" i="0" dirty="0">
                <a:effectLst/>
                <a:latin typeface="Times New Roman" panose="02020603050405020304" pitchFamily="18" charset="0"/>
                <a:cs typeface="Times New Roman" panose="02020603050405020304" pitchFamily="18" charset="0"/>
              </a:rPr>
              <a:t> de </a:t>
            </a:r>
            <a:r>
              <a:rPr lang="en-US" sz="1800" b="0" i="0" dirty="0" err="1">
                <a:effectLst/>
                <a:latin typeface="Times New Roman" panose="02020603050405020304" pitchFamily="18" charset="0"/>
                <a:cs typeface="Times New Roman" panose="02020603050405020304" pitchFamily="18" charset="0"/>
              </a:rPr>
              <a:t>picior</a:t>
            </a:r>
            <a:r>
              <a:rPr lang="en-US" sz="1800" b="0" i="0" dirty="0">
                <a:effectLst/>
                <a:latin typeface="Times New Roman" panose="02020603050405020304" pitchFamily="18" charset="0"/>
                <a:cs typeface="Times New Roman" panose="02020603050405020304" pitchFamily="18" charset="0"/>
              </a:rPr>
              <a:t> diabetic:</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amorțeli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și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furnicături</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nivelul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membrelor</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inferioare</a:t>
            </a:r>
            <a:r>
              <a:rPr lang="en-US" sz="1800" b="0" i="0" dirty="0">
                <a:effectLst/>
                <a:latin typeface="Times New Roman" panose="02020603050405020304" pitchFamily="18" charset="0"/>
                <a:cs typeface="Times New Roman" panose="02020603050405020304" pitchFamily="18" charset="0"/>
              </a:rPr>
              <a:t>, cu </a:t>
            </a:r>
            <a:r>
              <a:rPr lang="en-US" sz="1800" b="0" i="0" dirty="0" err="1">
                <a:effectLst/>
                <a:latin typeface="Times New Roman" panose="02020603050405020304" pitchFamily="18" charset="0"/>
                <a:cs typeface="Times New Roman" panose="02020603050405020304" pitchFamily="18" charset="0"/>
              </a:rPr>
              <a:t>manifestări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în</a:t>
            </a:r>
            <a:r>
              <a:rPr lang="en-US" sz="1800" b="0" i="0" dirty="0">
                <a:effectLst/>
                <a:latin typeface="Times New Roman" panose="02020603050405020304" pitchFamily="18" charset="0"/>
                <a:cs typeface="Times New Roman" panose="02020603050405020304" pitchFamily="18" charset="0"/>
              </a:rPr>
              <a:t> special </a:t>
            </a:r>
            <a:r>
              <a:rPr lang="en-US" sz="1800" b="0" i="0" dirty="0" err="1">
                <a:effectLst/>
                <a:latin typeface="Times New Roman" panose="02020603050405020304" pitchFamily="18" charset="0"/>
                <a:cs typeface="Times New Roman" panose="02020603050405020304" pitchFamily="18" charset="0"/>
              </a:rPr>
              <a:t>noaptea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sau</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în</a:t>
            </a:r>
            <a:r>
              <a:rPr lang="en-US" sz="1800" b="0" i="0" dirty="0">
                <a:effectLst/>
                <a:latin typeface="Times New Roman" panose="02020603050405020304" pitchFamily="18" charset="0"/>
                <a:cs typeface="Times New Roman" panose="02020603050405020304" pitchFamily="18" charset="0"/>
              </a:rPr>
              <a:t> stare de </a:t>
            </a:r>
            <a:r>
              <a:rPr lang="en-US" sz="1800" b="0" i="0" dirty="0" err="1">
                <a:effectLst/>
                <a:latin typeface="Times New Roman" panose="02020603050405020304" pitchFamily="18" charset="0"/>
                <a:cs typeface="Times New Roman" panose="02020603050405020304" pitchFamily="18" charset="0"/>
              </a:rPr>
              <a:t>repaus</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înțepături</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nivelul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picioarelor</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diminuarea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sensibilității</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atingere</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membre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inferioare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reci</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atingere</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picioare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sau</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glezne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umflate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și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inflamate</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dureri</a:t>
            </a:r>
            <a:r>
              <a:rPr lang="en-US" sz="1800" b="0" i="0" dirty="0">
                <a:effectLst/>
                <a:latin typeface="Times New Roman" panose="02020603050405020304" pitchFamily="18" charset="0"/>
                <a:cs typeface="Times New Roman" panose="02020603050405020304" pitchFamily="18" charset="0"/>
              </a:rPr>
              <a:t> ale </a:t>
            </a:r>
            <a:r>
              <a:rPr lang="en-US" sz="1800" b="0" i="0" dirty="0" err="1">
                <a:effectLst/>
                <a:latin typeface="Times New Roman" panose="02020603050405020304" pitchFamily="18" charset="0"/>
                <a:cs typeface="Times New Roman" panose="02020603050405020304" pitchFamily="18" charset="0"/>
              </a:rPr>
              <a:t>membrelor</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inferioare</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prezența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rănilor</a:t>
            </a:r>
            <a:r>
              <a:rPr lang="en-US" sz="1800" b="0" i="0" dirty="0">
                <a:effectLst/>
                <a:latin typeface="Times New Roman" panose="02020603050405020304" pitchFamily="18" charset="0"/>
                <a:cs typeface="Times New Roman" panose="02020603050405020304" pitchFamily="18" charset="0"/>
              </a:rPr>
              <a:t>, a </a:t>
            </a:r>
            <a:r>
              <a:rPr lang="en-US" sz="1800" b="0" i="0" dirty="0" err="1">
                <a:effectLst/>
                <a:latin typeface="Times New Roman" panose="02020603050405020304" pitchFamily="18" charset="0"/>
                <a:cs typeface="Times New Roman" panose="02020603050405020304" pitchFamily="18" charset="0"/>
              </a:rPr>
              <a:t>leziunilor</a:t>
            </a:r>
            <a:r>
              <a:rPr lang="en-US" sz="1800" b="0" i="0" dirty="0">
                <a:effectLst/>
                <a:latin typeface="Times New Roman" panose="02020603050405020304" pitchFamily="18" charset="0"/>
                <a:cs typeface="Times New Roman" panose="02020603050405020304" pitchFamily="18" charset="0"/>
              </a:rPr>
              <a:t> care se </a:t>
            </a:r>
            <a:r>
              <a:rPr lang="en-US" sz="1800" b="0" i="0" dirty="0" err="1">
                <a:effectLst/>
                <a:latin typeface="Times New Roman" panose="02020603050405020304" pitchFamily="18" charset="0"/>
                <a:cs typeface="Times New Roman" panose="02020603050405020304" pitchFamily="18" charset="0"/>
              </a:rPr>
              <a:t>vindecă</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greu</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prezența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bătăturilor</a:t>
            </a:r>
            <a:r>
              <a:rPr lang="en-US" sz="1800" b="0" i="0" dirty="0">
                <a:effectLst/>
                <a:latin typeface="Times New Roman" panose="02020603050405020304" pitchFamily="18" charset="0"/>
                <a:cs typeface="Times New Roman" panose="02020603050405020304" pitchFamily="18" charset="0"/>
              </a:rPr>
              <a:t>, a </a:t>
            </a:r>
            <a:r>
              <a:rPr lang="en-US" sz="1800" b="0" i="0" dirty="0" err="1">
                <a:effectLst/>
                <a:latin typeface="Times New Roman" panose="02020603050405020304" pitchFamily="18" charset="0"/>
                <a:cs typeface="Times New Roman" panose="02020603050405020304" pitchFamily="18" charset="0"/>
              </a:rPr>
              <a:t>unghiilor</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crescute</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în</a:t>
            </a:r>
            <a:r>
              <a:rPr lang="en-US" sz="1800" b="0" i="0" dirty="0">
                <a:effectLst/>
                <a:latin typeface="Times New Roman" panose="02020603050405020304" pitchFamily="18" charset="0"/>
                <a:cs typeface="Times New Roman" panose="02020603050405020304" pitchFamily="18" charset="0"/>
              </a:rPr>
              <a:t> carne </a:t>
            </a:r>
            <a:r>
              <a:rPr lang="en-US" sz="1800" b="0" i="0" dirty="0" err="1">
                <a:effectLst/>
                <a:latin typeface="Times New Roman" panose="02020603050405020304" pitchFamily="18" charset="0"/>
                <a:cs typeface="Times New Roman" panose="02020603050405020304" pitchFamily="18" charset="0"/>
              </a:rPr>
              <a:t>și</a:t>
            </a:r>
            <a:r>
              <a:rPr lang="en-US" sz="1800" b="0" i="0" dirty="0">
                <a:effectLst/>
                <a:latin typeface="Times New Roman" panose="02020603050405020304" pitchFamily="18" charset="0"/>
                <a:cs typeface="Times New Roman" panose="02020603050405020304" pitchFamily="18" charset="0"/>
              </a:rPr>
              <a:t> a </a:t>
            </a:r>
            <a:r>
              <a:rPr lang="en-US" sz="1800" b="0" i="0" dirty="0" err="1">
                <a:effectLst/>
                <a:latin typeface="Times New Roman" panose="02020603050405020304" pitchFamily="18" charset="0"/>
                <a:cs typeface="Times New Roman" panose="02020603050405020304" pitchFamily="18" charset="0"/>
              </a:rPr>
              <a:t>crăpăturilor</a:t>
            </a:r>
            <a:r>
              <a:rPr lang="en-US" sz="1800" b="0" i="0" dirty="0">
                <a:effectLst/>
                <a:latin typeface="Times New Roman" panose="02020603050405020304" pitchFamily="18" charset="0"/>
                <a:cs typeface="Times New Roman" panose="02020603050405020304" pitchFamily="18" charset="0"/>
              </a:rPr>
              <a:t> la </a:t>
            </a:r>
            <a:r>
              <a:rPr lang="en-US" sz="1800" b="0" i="0" dirty="0" err="1">
                <a:effectLst/>
                <a:latin typeface="Times New Roman" panose="02020603050405020304" pitchFamily="18" charset="0"/>
                <a:cs typeface="Times New Roman" panose="02020603050405020304" pitchFamily="18" charset="0"/>
              </a:rPr>
              <a:t>nivelul</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călcâielor</a:t>
            </a:r>
            <a:r>
              <a:rPr lang="en-US" sz="18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800" b="0" i="0" dirty="0" err="1">
                <a:effectLst/>
                <a:latin typeface="Times New Roman" panose="02020603050405020304" pitchFamily="18" charset="0"/>
                <a:cs typeface="Times New Roman" panose="02020603050405020304" pitchFamily="18" charset="0"/>
              </a:rPr>
              <a:t>prezența</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mirosului</a:t>
            </a:r>
            <a:r>
              <a:rPr lang="en-US" sz="1800" b="0" i="0" dirty="0">
                <a:effectLst/>
                <a:latin typeface="Times New Roman" panose="02020603050405020304" pitchFamily="18" charset="0"/>
                <a:cs typeface="Times New Roman" panose="02020603050405020304" pitchFamily="18" charset="0"/>
              </a:rPr>
              <a:t> </a:t>
            </a:r>
            <a:r>
              <a:rPr lang="en-US" sz="1800" b="0" i="0" dirty="0" err="1">
                <a:effectLst/>
                <a:latin typeface="Times New Roman" panose="02020603050405020304" pitchFamily="18" charset="0"/>
                <a:cs typeface="Times New Roman" panose="02020603050405020304" pitchFamily="18" charset="0"/>
              </a:rPr>
              <a:t>neplăcut</a:t>
            </a:r>
            <a:r>
              <a:rPr lang="en-US" sz="1800" b="0" i="0" dirty="0">
                <a:effectLst/>
                <a:latin typeface="Times New Roman" panose="02020603050405020304" pitchFamily="18" charset="0"/>
                <a:cs typeface="Times New Roman" panose="02020603050405020304" pitchFamily="18" charset="0"/>
              </a:rPr>
              <a:t> persistent.</a:t>
            </a:r>
          </a:p>
          <a:p>
            <a:endParaRPr lang="en-US" sz="1400" dirty="0"/>
          </a:p>
        </p:txBody>
      </p:sp>
    </p:spTree>
    <p:extLst>
      <p:ext uri="{BB962C8B-B14F-4D97-AF65-F5344CB8AC3E}">
        <p14:creationId xmlns:p14="http://schemas.microsoft.com/office/powerpoint/2010/main" val="51995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0A5C62A-B17C-9CF0-038F-F426BB627C56}"/>
              </a:ext>
            </a:extLst>
          </p:cNvPr>
          <p:cNvSpPr>
            <a:spLocks noGrp="1"/>
          </p:cNvSpPr>
          <p:nvPr>
            <p:ph type="title"/>
          </p:nvPr>
        </p:nvSpPr>
        <p:spPr>
          <a:xfrm>
            <a:off x="934872" y="982272"/>
            <a:ext cx="3388419" cy="4560970"/>
          </a:xfrm>
        </p:spPr>
        <p:txBody>
          <a:bodyPr>
            <a:normAutofit/>
          </a:bodyPr>
          <a:lstStyle/>
          <a:p>
            <a:r>
              <a:rPr lang="en-US" sz="4000" b="0" i="0">
                <a:solidFill>
                  <a:srgbClr val="FFFFFF"/>
                </a:solidFill>
                <a:effectLst/>
                <a:latin typeface="Circe W02 Bold"/>
              </a:rPr>
              <a:t>Complicații</a:t>
            </a:r>
            <a:br>
              <a:rPr lang="en-US" sz="4000" b="0" i="0">
                <a:solidFill>
                  <a:srgbClr val="FFFFFF"/>
                </a:solidFill>
                <a:effectLst/>
                <a:latin typeface="Circe W02 Bold"/>
              </a:rPr>
            </a:br>
            <a:endParaRPr lang="en-US" sz="4000">
              <a:solidFill>
                <a:srgbClr val="FFFFFF"/>
              </a:solidFill>
            </a:endParaRPr>
          </a:p>
        </p:txBody>
      </p:sp>
      <p:sp>
        <p:nvSpPr>
          <p:cNvPr id="33"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xmlns="" id="{C5E49361-F0DA-A695-08A9-D0CA9AE5B5AA}"/>
              </a:ext>
            </a:extLst>
          </p:cNvPr>
          <p:cNvSpPr>
            <a:spLocks noGrp="1"/>
          </p:cNvSpPr>
          <p:nvPr>
            <p:ph idx="1"/>
          </p:nvPr>
        </p:nvSpPr>
        <p:spPr>
          <a:xfrm>
            <a:off x="5221862" y="1719618"/>
            <a:ext cx="5948831" cy="4334629"/>
          </a:xfrm>
        </p:spPr>
        <p:txBody>
          <a:bodyPr anchor="ctr">
            <a:normAutofit/>
          </a:bodyPr>
          <a:lstStyle/>
          <a:p>
            <a:r>
              <a:rPr lang="en-US" sz="2400" b="0" i="0">
                <a:solidFill>
                  <a:srgbClr val="FEFFFF"/>
                </a:solidFill>
                <a:effectLst/>
                <a:latin typeface="Times New Roman" panose="02020603050405020304" pitchFamily="18" charset="0"/>
                <a:cs typeface="Times New Roman" panose="02020603050405020304" pitchFamily="18" charset="0"/>
              </a:rPr>
              <a:t>Neglijarea tratamentelor prescrise de </a:t>
            </a:r>
            <a:r>
              <a:rPr lang="en-US" sz="2400">
                <a:solidFill>
                  <a:srgbClr val="FEFFFF"/>
                </a:solidFill>
                <a:latin typeface="Times New Roman" panose="02020603050405020304" pitchFamily="18" charset="0"/>
                <a:cs typeface="Times New Roman" panose="02020603050405020304" pitchFamily="18" charset="0"/>
              </a:rPr>
              <a:t>medic</a:t>
            </a:r>
            <a:r>
              <a:rPr lang="en-US" sz="2400" b="0" i="0">
                <a:solidFill>
                  <a:srgbClr val="FEFFFF"/>
                </a:solidFill>
                <a:effectLst/>
                <a:latin typeface="Times New Roman" panose="02020603050405020304" pitchFamily="18" charset="0"/>
                <a:cs typeface="Times New Roman" panose="02020603050405020304" pitchFamily="18" charset="0"/>
              </a:rPr>
              <a:t> și adoptarea unor tratamente naturiste reprezintă un risc major de a dezvolta complicații. Netratate, acestea pot duce la:</a:t>
            </a:r>
          </a:p>
          <a:p>
            <a:pPr>
              <a:buFont typeface="Arial" panose="020B0604020202020204" pitchFamily="34" charset="0"/>
              <a:buChar char="•"/>
            </a:pPr>
            <a:r>
              <a:rPr lang="en-US" sz="2400" b="0" i="0">
                <a:solidFill>
                  <a:srgbClr val="FEFFFF"/>
                </a:solidFill>
                <a:effectLst/>
                <a:latin typeface="Times New Roman" panose="02020603050405020304" pitchFamily="18" charset="0"/>
                <a:cs typeface="Times New Roman" panose="02020603050405020304" pitchFamily="18" charset="0"/>
              </a:rPr>
              <a:t>amputația piciorului diabetic;</a:t>
            </a:r>
          </a:p>
          <a:p>
            <a:pPr>
              <a:buFont typeface="Arial" panose="020B0604020202020204" pitchFamily="34" charset="0"/>
              <a:buChar char="•"/>
            </a:pPr>
            <a:r>
              <a:rPr lang="en-US" sz="2400" b="0" i="0">
                <a:solidFill>
                  <a:srgbClr val="FEFFFF"/>
                </a:solidFill>
                <a:effectLst/>
                <a:latin typeface="Times New Roman" panose="02020603050405020304" pitchFamily="18" charset="0"/>
                <a:cs typeface="Times New Roman" panose="02020603050405020304" pitchFamily="18" charset="0"/>
              </a:rPr>
              <a:t>gangrene diabetice;</a:t>
            </a:r>
          </a:p>
          <a:p>
            <a:pPr>
              <a:buFont typeface="Arial" panose="020B0604020202020204" pitchFamily="34" charset="0"/>
              <a:buChar char="•"/>
            </a:pPr>
            <a:r>
              <a:rPr lang="en-US" sz="2400" b="0" i="0">
                <a:solidFill>
                  <a:srgbClr val="FEFFFF"/>
                </a:solidFill>
                <a:effectLst/>
                <a:latin typeface="Times New Roman" panose="02020603050405020304" pitchFamily="18" charset="0"/>
                <a:cs typeface="Times New Roman" panose="02020603050405020304" pitchFamily="18" charset="0"/>
              </a:rPr>
              <a:t>deformări ale piciorului;</a:t>
            </a:r>
          </a:p>
          <a:p>
            <a:pPr>
              <a:buFont typeface="Arial" panose="020B0604020202020204" pitchFamily="34" charset="0"/>
              <a:buChar char="•"/>
            </a:pPr>
            <a:r>
              <a:rPr lang="en-US" sz="2400" b="0" i="0">
                <a:solidFill>
                  <a:srgbClr val="FEFFFF"/>
                </a:solidFill>
                <a:effectLst/>
                <a:latin typeface="Times New Roman" panose="02020603050405020304" pitchFamily="18" charset="0"/>
                <a:cs typeface="Times New Roman" panose="02020603050405020304" pitchFamily="18" charset="0"/>
              </a:rPr>
              <a:t>infecții.</a:t>
            </a:r>
          </a:p>
          <a:p>
            <a:endParaRPr lang="en-US" sz="2400">
              <a:solidFill>
                <a:srgbClr val="FEFFFF"/>
              </a:solidFill>
            </a:endParaRPr>
          </a:p>
        </p:txBody>
      </p:sp>
    </p:spTree>
    <p:extLst>
      <p:ext uri="{BB962C8B-B14F-4D97-AF65-F5344CB8AC3E}">
        <p14:creationId xmlns:p14="http://schemas.microsoft.com/office/powerpoint/2010/main" val="65697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91">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EA375E8-15CA-4ED5-5CD9-D7D53319DE11}"/>
              </a:ext>
            </a:extLst>
          </p:cNvPr>
          <p:cNvSpPr>
            <a:spLocks noGrp="1"/>
          </p:cNvSpPr>
          <p:nvPr>
            <p:ph type="title"/>
          </p:nvPr>
        </p:nvSpPr>
        <p:spPr>
          <a:xfrm>
            <a:off x="305737" y="0"/>
            <a:ext cx="6002110" cy="1495425"/>
          </a:xfrm>
        </p:spPr>
        <p:txBody>
          <a:bodyPr>
            <a:normAutofit/>
          </a:bodyPr>
          <a:lstStyle/>
          <a:p>
            <a:r>
              <a:rPr lang="en-US" sz="4000" b="0" i="0" dirty="0" err="1">
                <a:effectLst/>
                <a:latin typeface="Circe W02 Bold"/>
              </a:rPr>
              <a:t>Tratament</a:t>
            </a:r>
            <a:r>
              <a:rPr lang="en-US" sz="4000" b="0" i="0" dirty="0">
                <a:effectLst/>
                <a:latin typeface="Circe W02 Bold"/>
              </a:rPr>
              <a:t/>
            </a:r>
            <a:br>
              <a:rPr lang="en-US" sz="4000" b="0" i="0" dirty="0">
                <a:effectLst/>
                <a:latin typeface="Circe W02 Bold"/>
              </a:rPr>
            </a:br>
            <a:endParaRPr lang="en-US" sz="4000" dirty="0"/>
          </a:p>
        </p:txBody>
      </p:sp>
      <p:sp>
        <p:nvSpPr>
          <p:cNvPr id="3" name="Content Placeholder 2">
            <a:extLst>
              <a:ext uri="{FF2B5EF4-FFF2-40B4-BE49-F238E27FC236}">
                <a16:creationId xmlns:a16="http://schemas.microsoft.com/office/drawing/2014/main" xmlns="" id="{D0B14F70-2ECC-A4F8-D9FB-51C1726A639E}"/>
              </a:ext>
            </a:extLst>
          </p:cNvPr>
          <p:cNvSpPr>
            <a:spLocks noGrp="1"/>
          </p:cNvSpPr>
          <p:nvPr>
            <p:ph idx="1"/>
          </p:nvPr>
        </p:nvSpPr>
        <p:spPr>
          <a:xfrm>
            <a:off x="92364" y="851570"/>
            <a:ext cx="7222835" cy="4870804"/>
          </a:xfrm>
        </p:spPr>
        <p:txBody>
          <a:bodyPr>
            <a:normAutofit fontScale="92500" lnSpcReduction="20000"/>
          </a:bodyPr>
          <a:lstStyle/>
          <a:p>
            <a:pPr marL="0" indent="0">
              <a:buNone/>
            </a:pPr>
            <a:r>
              <a:rPr lang="en-US" sz="1700" b="0" i="0" dirty="0" err="1">
                <a:effectLst/>
                <a:latin typeface="Times New Roman" panose="02020603050405020304" pitchFamily="18" charset="0"/>
                <a:cs typeface="Times New Roman" panose="02020603050405020304" pitchFamily="18" charset="0"/>
              </a:rPr>
              <a:t>Tratamentul</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este</a:t>
            </a:r>
            <a:r>
              <a:rPr lang="en-US" sz="1700" b="0" i="0" dirty="0">
                <a:effectLst/>
                <a:latin typeface="Times New Roman" panose="02020603050405020304" pitchFamily="18" charset="0"/>
                <a:cs typeface="Times New Roman" panose="02020603050405020304" pitchFamily="18" charset="0"/>
              </a:rPr>
              <a:t> de </a:t>
            </a:r>
            <a:r>
              <a:rPr lang="en-US" sz="1700" b="0" i="0" dirty="0" err="1">
                <a:effectLst/>
                <a:latin typeface="Times New Roman" panose="02020603050405020304" pitchFamily="18" charset="0"/>
                <a:cs typeface="Times New Roman" panose="02020603050405020304" pitchFamily="18" charset="0"/>
              </a:rPr>
              <a:t>două</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tipuri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în</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funcție</a:t>
            </a:r>
            <a:r>
              <a:rPr lang="en-US" sz="1700" b="0" i="0" dirty="0">
                <a:effectLst/>
                <a:latin typeface="Times New Roman" panose="02020603050405020304" pitchFamily="18" charset="0"/>
                <a:cs typeface="Times New Roman" panose="02020603050405020304" pitchFamily="18" charset="0"/>
              </a:rPr>
              <a:t> de </a:t>
            </a:r>
            <a:r>
              <a:rPr lang="en-US" sz="1700" b="0" i="0" dirty="0" err="1">
                <a:effectLst/>
                <a:latin typeface="Times New Roman" panose="02020603050405020304" pitchFamily="18" charset="0"/>
                <a:cs typeface="Times New Roman" panose="02020603050405020304" pitchFamily="18" charset="0"/>
              </a:rPr>
              <a:t>stadiul</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piciorului</a:t>
            </a:r>
            <a:r>
              <a:rPr lang="en-US" sz="1700" b="0" i="0" dirty="0">
                <a:effectLst/>
                <a:latin typeface="Times New Roman" panose="02020603050405020304" pitchFamily="18" charset="0"/>
                <a:cs typeface="Times New Roman" panose="02020603050405020304" pitchFamily="18" charset="0"/>
              </a:rPr>
              <a:t> diabetic:</a:t>
            </a:r>
          </a:p>
          <a:p>
            <a:pPr marL="0" indent="0">
              <a:buNone/>
            </a:pPr>
            <a:r>
              <a:rPr lang="en-US" sz="1700" b="1" i="0" dirty="0" err="1">
                <a:effectLst/>
                <a:latin typeface="Times New Roman" panose="02020603050405020304" pitchFamily="18" charset="0"/>
                <a:cs typeface="Times New Roman" panose="02020603050405020304" pitchFamily="18" charset="0"/>
              </a:rPr>
              <a:t>Tratament</a:t>
            </a:r>
            <a:r>
              <a:rPr lang="en-US" sz="1700" b="1" i="0" dirty="0">
                <a:effectLst/>
                <a:latin typeface="Times New Roman" panose="02020603050405020304" pitchFamily="18" charset="0"/>
                <a:cs typeface="Times New Roman" panose="02020603050405020304" pitchFamily="18" charset="0"/>
              </a:rPr>
              <a:t> non-</a:t>
            </a:r>
            <a:r>
              <a:rPr lang="en-US" sz="1700" b="1" i="0" dirty="0" err="1">
                <a:effectLst/>
                <a:latin typeface="Times New Roman" panose="02020603050405020304" pitchFamily="18" charset="0"/>
                <a:cs typeface="Times New Roman" panose="02020603050405020304" pitchFamily="18" charset="0"/>
              </a:rPr>
              <a:t>invaziv</a:t>
            </a:r>
            <a:r>
              <a:rPr lang="en-US" sz="1700" b="1" i="0" dirty="0">
                <a:effectLst/>
                <a:latin typeface="Times New Roman" panose="02020603050405020304" pitchFamily="18" charset="0"/>
                <a:cs typeface="Times New Roman" panose="02020603050405020304" pitchFamily="18" charset="0"/>
              </a:rPr>
              <a:t> (non-chirurgical)</a:t>
            </a:r>
            <a:endParaRPr lang="en-US" sz="1700" b="0" i="0" dirty="0">
              <a:effectLst/>
              <a:latin typeface="Times New Roman" panose="02020603050405020304" pitchFamily="18" charset="0"/>
              <a:cs typeface="Times New Roman" panose="02020603050405020304" pitchFamily="18" charset="0"/>
            </a:endParaRPr>
          </a:p>
          <a:p>
            <a:r>
              <a:rPr lang="en-US" sz="1700" b="0" i="0" dirty="0" err="1">
                <a:effectLst/>
                <a:latin typeface="Times New Roman" panose="02020603050405020304" pitchFamily="18" charset="0"/>
                <a:cs typeface="Times New Roman" panose="02020603050405020304" pitchFamily="18" charset="0"/>
              </a:rPr>
              <a:t>Tratament</a:t>
            </a:r>
            <a:r>
              <a:rPr lang="en-US" sz="1700" b="0" i="0" dirty="0">
                <a:effectLst/>
                <a:latin typeface="Times New Roman" panose="02020603050405020304" pitchFamily="18" charset="0"/>
                <a:cs typeface="Times New Roman" panose="02020603050405020304" pitchFamily="18" charset="0"/>
              </a:rPr>
              <a:t> non-</a:t>
            </a:r>
            <a:r>
              <a:rPr lang="en-US" sz="1700" b="0" i="0" dirty="0" err="1">
                <a:effectLst/>
                <a:latin typeface="Times New Roman" panose="02020603050405020304" pitchFamily="18" charset="0"/>
                <a:cs typeface="Times New Roman" panose="02020603050405020304" pitchFamily="18" charset="0"/>
              </a:rPr>
              <a:t>invaziv</a:t>
            </a:r>
            <a:r>
              <a:rPr lang="en-US" sz="1700" b="0" i="0" dirty="0">
                <a:effectLst/>
                <a:latin typeface="Times New Roman" panose="02020603050405020304" pitchFamily="18" charset="0"/>
                <a:cs typeface="Times New Roman" panose="02020603050405020304" pitchFamily="18" charset="0"/>
              </a:rPr>
              <a:t> (non-chirurgical) </a:t>
            </a:r>
            <a:r>
              <a:rPr lang="en-US" sz="1700" b="0" i="0" dirty="0" err="1">
                <a:effectLst/>
                <a:latin typeface="Times New Roman" panose="02020603050405020304" pitchFamily="18" charset="0"/>
                <a:cs typeface="Times New Roman" panose="02020603050405020304" pitchFamily="18" charset="0"/>
              </a:rPr>
              <a:t>este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recomandat</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și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administrat</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exclusiv</a:t>
            </a:r>
            <a:r>
              <a:rPr lang="en-US" sz="1700" b="0" i="0" dirty="0">
                <a:effectLst/>
                <a:latin typeface="Times New Roman" panose="02020603050405020304" pitchFamily="18" charset="0"/>
                <a:cs typeface="Times New Roman" panose="02020603050405020304" pitchFamily="18" charset="0"/>
              </a:rPr>
              <a:t> de cadre </a:t>
            </a:r>
            <a:r>
              <a:rPr lang="en-US" sz="1700" b="0" i="0" dirty="0" err="1">
                <a:effectLst/>
                <a:latin typeface="Times New Roman" panose="02020603050405020304" pitchFamily="18" charset="0"/>
                <a:cs typeface="Times New Roman" panose="02020603050405020304" pitchFamily="18" charset="0"/>
              </a:rPr>
              <a:t>medicale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și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presupune</a:t>
            </a:r>
            <a:r>
              <a:rPr lang="en-US" sz="17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aplicarea</a:t>
            </a:r>
            <a:r>
              <a:rPr lang="en-US" sz="1700" b="0" i="0" dirty="0">
                <a:effectLst/>
                <a:latin typeface="Times New Roman" panose="02020603050405020304" pitchFamily="18" charset="0"/>
                <a:cs typeface="Times New Roman" panose="02020603050405020304" pitchFamily="18" charset="0"/>
              </a:rPr>
              <a:t> de creme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piciorul</a:t>
            </a:r>
            <a:r>
              <a:rPr lang="en-US" sz="1700" b="0" i="0" dirty="0">
                <a:effectLst/>
                <a:latin typeface="Times New Roman" panose="02020603050405020304" pitchFamily="18" charset="0"/>
                <a:cs typeface="Times New Roman" panose="02020603050405020304" pitchFamily="18" charset="0"/>
              </a:rPr>
              <a:t> diabetic;</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pansarea</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și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curățarea</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ulcerațiilor</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sau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leziunilor</a:t>
            </a:r>
            <a:r>
              <a:rPr lang="en-US" sz="1700" b="0" i="0" dirty="0">
                <a:effectLst/>
                <a:latin typeface="Times New Roman" panose="02020603050405020304" pitchFamily="18" charset="0"/>
                <a:cs typeface="Times New Roman" panose="02020603050405020304" pitchFamily="18" charset="0"/>
              </a:rPr>
              <a:t> cu diverse </a:t>
            </a:r>
            <a:r>
              <a:rPr lang="en-US" sz="1700" b="0" i="0" dirty="0" err="1">
                <a:effectLst/>
                <a:latin typeface="Times New Roman" panose="02020603050405020304" pitchFamily="18" charset="0"/>
                <a:cs typeface="Times New Roman" panose="02020603050405020304" pitchFamily="18" charset="0"/>
              </a:rPr>
              <a:t>soluții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și</a:t>
            </a:r>
            <a:r>
              <a:rPr lang="en-US" sz="1700" b="0" i="0" dirty="0">
                <a:effectLst/>
                <a:latin typeface="Times New Roman" panose="02020603050405020304" pitchFamily="18" charset="0"/>
                <a:cs typeface="Times New Roman" panose="02020603050405020304" pitchFamily="18" charset="0"/>
              </a:rPr>
              <a:t> spray-</a:t>
            </a:r>
            <a:r>
              <a:rPr lang="en-US" sz="1700" b="0" i="0" dirty="0" err="1">
                <a:effectLst/>
                <a:latin typeface="Times New Roman" panose="02020603050405020304" pitchFamily="18" charset="0"/>
                <a:cs typeface="Times New Roman" panose="02020603050405020304" pitchFamily="18" charset="0"/>
              </a:rPr>
              <a:t>uri</a:t>
            </a:r>
            <a:r>
              <a:rPr lang="en-US" sz="1700" b="0" i="0" dirty="0">
                <a:effectLst/>
                <a:latin typeface="Times New Roman" panose="02020603050405020304" pitchFamily="18" charset="0"/>
                <a:cs typeface="Times New Roman" panose="02020603050405020304" pitchFamily="18" charset="0"/>
              </a:rPr>
              <a:t> cu </a:t>
            </a:r>
            <a:r>
              <a:rPr lang="en-US" sz="1700" b="0" i="0" dirty="0" err="1">
                <a:effectLst/>
                <a:latin typeface="Times New Roman" panose="02020603050405020304" pitchFamily="18" charset="0"/>
                <a:cs typeface="Times New Roman" panose="02020603050405020304" pitchFamily="18" charset="0"/>
              </a:rPr>
              <a:t>proprietăți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cicatrizante</a:t>
            </a:r>
            <a:r>
              <a:rPr lang="en-US" sz="17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montarea</a:t>
            </a:r>
            <a:r>
              <a:rPr lang="en-US" sz="1700" b="0" i="0" dirty="0">
                <a:effectLst/>
                <a:latin typeface="Times New Roman" panose="02020603050405020304" pitchFamily="18" charset="0"/>
                <a:cs typeface="Times New Roman" panose="02020603050405020304" pitchFamily="18" charset="0"/>
              </a:rPr>
              <a:t> de </a:t>
            </a:r>
            <a:r>
              <a:rPr lang="en-US" sz="1700" b="0" i="0" dirty="0" err="1">
                <a:effectLst/>
                <a:latin typeface="Times New Roman" panose="02020603050405020304" pitchFamily="18" charset="0"/>
                <a:cs typeface="Times New Roman" panose="02020603050405020304" pitchFamily="18" charset="0"/>
              </a:rPr>
              <a:t>orteze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imobilizarea</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piciorului</a:t>
            </a:r>
            <a:r>
              <a:rPr lang="en-US" sz="1700" b="0" i="0" dirty="0">
                <a:effectLst/>
                <a:latin typeface="Times New Roman" panose="02020603050405020304" pitchFamily="18" charset="0"/>
                <a:cs typeface="Times New Roman" panose="02020603050405020304" pitchFamily="18" charset="0"/>
              </a:rPr>
              <a:t> diabetic;</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administrarea</a:t>
            </a:r>
            <a:r>
              <a:rPr lang="en-US" sz="1700" b="0" i="0" dirty="0">
                <a:effectLst/>
                <a:latin typeface="Times New Roman" panose="02020603050405020304" pitchFamily="18" charset="0"/>
                <a:cs typeface="Times New Roman" panose="02020603050405020304" pitchFamily="18" charset="0"/>
              </a:rPr>
              <a:t> de </a:t>
            </a:r>
            <a:r>
              <a:rPr lang="en-US" sz="1700" b="0" i="0" dirty="0" err="1">
                <a:effectLst/>
                <a:latin typeface="Times New Roman" panose="02020603050405020304" pitchFamily="18" charset="0"/>
                <a:cs typeface="Times New Roman" panose="02020603050405020304" pitchFamily="18" charset="0"/>
              </a:rPr>
              <a:t>medicamente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diverse </a:t>
            </a:r>
            <a:r>
              <a:rPr lang="en-US" sz="1700" b="0" i="0" dirty="0" err="1">
                <a:effectLst/>
                <a:latin typeface="Times New Roman" panose="02020603050405020304" pitchFamily="18" charset="0"/>
                <a:cs typeface="Times New Roman" panose="02020603050405020304" pitchFamily="18" charset="0"/>
              </a:rPr>
              <a:t>afecțiuni</a:t>
            </a:r>
            <a:r>
              <a:rPr lang="en-US" sz="1700" b="0" i="0" dirty="0">
                <a:effectLst/>
                <a:latin typeface="Times New Roman" panose="02020603050405020304" pitchFamily="18" charset="0"/>
                <a:cs typeface="Times New Roman" panose="02020603050405020304" pitchFamily="18" charset="0"/>
              </a:rPr>
              <a:t>.</a:t>
            </a:r>
          </a:p>
          <a:p>
            <a:pPr marL="0" indent="0">
              <a:buNone/>
            </a:pPr>
            <a:r>
              <a:rPr lang="en-US" sz="1700" b="1" i="0" dirty="0" err="1">
                <a:effectLst/>
                <a:latin typeface="Times New Roman" panose="02020603050405020304" pitchFamily="18" charset="0"/>
                <a:cs typeface="Times New Roman" panose="02020603050405020304" pitchFamily="18" charset="0"/>
              </a:rPr>
              <a:t>Tratamentul</a:t>
            </a:r>
            <a:r>
              <a:rPr lang="en-US" sz="1700" b="1" i="0" dirty="0">
                <a:effectLst/>
                <a:latin typeface="Times New Roman" panose="02020603050405020304" pitchFamily="18" charset="0"/>
                <a:cs typeface="Times New Roman" panose="02020603050405020304" pitchFamily="18" charset="0"/>
              </a:rPr>
              <a:t> </a:t>
            </a:r>
            <a:r>
              <a:rPr lang="en-US" sz="1700" b="1" i="0" dirty="0" err="1">
                <a:effectLst/>
                <a:latin typeface="Times New Roman" panose="02020603050405020304" pitchFamily="18" charset="0"/>
                <a:cs typeface="Times New Roman" panose="02020603050405020304" pitchFamily="18" charset="0"/>
              </a:rPr>
              <a:t>invaziv</a:t>
            </a:r>
            <a:r>
              <a:rPr lang="en-US" sz="1700" b="1" i="0" dirty="0">
                <a:effectLst/>
                <a:latin typeface="Times New Roman" panose="02020603050405020304" pitchFamily="18" charset="0"/>
                <a:cs typeface="Times New Roman" panose="02020603050405020304" pitchFamily="18" charset="0"/>
              </a:rPr>
              <a:t> (chirurgical)</a:t>
            </a:r>
            <a:endParaRPr lang="en-US" sz="1700" b="0" i="0" dirty="0">
              <a:effectLst/>
              <a:latin typeface="Times New Roman" panose="02020603050405020304" pitchFamily="18" charset="0"/>
              <a:cs typeface="Times New Roman" panose="02020603050405020304" pitchFamily="18" charset="0"/>
            </a:endParaRPr>
          </a:p>
          <a:p>
            <a:r>
              <a:rPr lang="en-US" sz="1700" b="0" i="0" dirty="0" err="1">
                <a:effectLst/>
                <a:latin typeface="Times New Roman" panose="02020603050405020304" pitchFamily="18" charset="0"/>
                <a:cs typeface="Times New Roman" panose="02020603050405020304" pitchFamily="18" charset="0"/>
              </a:rPr>
              <a:t>Tratamentul</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invaziv</a:t>
            </a:r>
            <a:r>
              <a:rPr lang="en-US" sz="1700" b="0" i="0" dirty="0">
                <a:effectLst/>
                <a:latin typeface="Times New Roman" panose="02020603050405020304" pitchFamily="18" charset="0"/>
                <a:cs typeface="Times New Roman" panose="02020603050405020304" pitchFamily="18" charset="0"/>
              </a:rPr>
              <a:t> (chirurgical) </a:t>
            </a:r>
            <a:r>
              <a:rPr lang="en-US" sz="1700" b="0" i="0" dirty="0" err="1">
                <a:effectLst/>
                <a:latin typeface="Times New Roman" panose="02020603050405020304" pitchFamily="18" charset="0"/>
                <a:cs typeface="Times New Roman" panose="02020603050405020304" pitchFamily="18" charset="0"/>
              </a:rPr>
              <a:t>este</a:t>
            </a:r>
            <a:r>
              <a:rPr lang="en-US" sz="1700" b="0" i="0" dirty="0">
                <a:effectLst/>
                <a:latin typeface="Times New Roman" panose="02020603050405020304" pitchFamily="18" charset="0"/>
                <a:cs typeface="Times New Roman" panose="02020603050405020304" pitchFamily="18" charset="0"/>
              </a:rPr>
              <a:t> pus </a:t>
            </a:r>
            <a:r>
              <a:rPr lang="en-US" sz="1700" b="0" i="0" dirty="0" err="1">
                <a:effectLst/>
                <a:latin typeface="Times New Roman" panose="02020603050405020304" pitchFamily="18" charset="0"/>
                <a:cs typeface="Times New Roman" panose="02020603050405020304" pitchFamily="18" charset="0"/>
              </a:rPr>
              <a:t>în</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practică</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în</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momentul</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în</a:t>
            </a:r>
            <a:r>
              <a:rPr lang="en-US" sz="1700" b="0" i="0" dirty="0">
                <a:effectLst/>
                <a:latin typeface="Times New Roman" panose="02020603050405020304" pitchFamily="18" charset="0"/>
                <a:cs typeface="Times New Roman" panose="02020603050405020304" pitchFamily="18" charset="0"/>
              </a:rPr>
              <a:t> care </a:t>
            </a:r>
            <a:r>
              <a:rPr lang="en-US" sz="1700" b="0" i="0" dirty="0" err="1">
                <a:effectLst/>
                <a:latin typeface="Times New Roman" panose="02020603050405020304" pitchFamily="18" charset="0"/>
                <a:cs typeface="Times New Roman" panose="02020603050405020304" pitchFamily="18" charset="0"/>
              </a:rPr>
              <a:t>cel</a:t>
            </a:r>
            <a:r>
              <a:rPr lang="en-US" sz="1700" b="0" i="0" dirty="0">
                <a:effectLst/>
                <a:latin typeface="Times New Roman" panose="02020603050405020304" pitchFamily="18" charset="0"/>
                <a:cs typeface="Times New Roman" panose="02020603050405020304" pitchFamily="18" charset="0"/>
              </a:rPr>
              <a:t> non-</a:t>
            </a:r>
            <a:r>
              <a:rPr lang="en-US" sz="1700" b="0" i="0" dirty="0" err="1">
                <a:effectLst/>
                <a:latin typeface="Times New Roman" panose="02020603050405020304" pitchFamily="18" charset="0"/>
                <a:cs typeface="Times New Roman" panose="02020603050405020304" pitchFamily="18" charset="0"/>
              </a:rPr>
              <a:t>invaziv</a:t>
            </a:r>
            <a:r>
              <a:rPr lang="en-US" sz="1700" b="0" i="0" dirty="0">
                <a:effectLst/>
                <a:latin typeface="Times New Roman" panose="02020603050405020304" pitchFamily="18" charset="0"/>
                <a:cs typeface="Times New Roman" panose="02020603050405020304" pitchFamily="18" charset="0"/>
              </a:rPr>
              <a:t> nu </a:t>
            </a:r>
            <a:r>
              <a:rPr lang="en-US" sz="1700" b="0" i="0" dirty="0" err="1">
                <a:effectLst/>
                <a:latin typeface="Times New Roman" panose="02020603050405020304" pitchFamily="18" charset="0"/>
                <a:cs typeface="Times New Roman" panose="02020603050405020304" pitchFamily="18" charset="0"/>
              </a:rPr>
              <a:t>mai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reprezintă</a:t>
            </a:r>
            <a:r>
              <a:rPr lang="en-US" sz="1700" b="0" i="0" dirty="0">
                <a:effectLst/>
                <a:latin typeface="Times New Roman" panose="02020603050405020304" pitchFamily="18" charset="0"/>
                <a:cs typeface="Times New Roman" panose="02020603050405020304" pitchFamily="18" charset="0"/>
              </a:rPr>
              <a:t> o </a:t>
            </a:r>
            <a:r>
              <a:rPr lang="en-US" sz="1700" b="0" i="0" dirty="0" err="1">
                <a:effectLst/>
                <a:latin typeface="Times New Roman" panose="02020603050405020304" pitchFamily="18" charset="0"/>
                <a:cs typeface="Times New Roman" panose="02020603050405020304" pitchFamily="18" charset="0"/>
              </a:rPr>
              <a:t>soluție</a:t>
            </a:r>
            <a:r>
              <a:rPr lang="en-US" sz="1700" b="0" i="0" dirty="0">
                <a:effectLst/>
                <a:latin typeface="Times New Roman" panose="02020603050405020304" pitchFamily="18" charset="0"/>
                <a:cs typeface="Times New Roman" panose="02020603050405020304" pitchFamily="18" charset="0"/>
              </a:rPr>
              <a:t>. Sunt </a:t>
            </a:r>
            <a:r>
              <a:rPr lang="en-US" sz="1700" b="0" i="0" dirty="0" err="1">
                <a:effectLst/>
                <a:latin typeface="Times New Roman" panose="02020603050405020304" pitchFamily="18" charset="0"/>
                <a:cs typeface="Times New Roman" panose="02020603050405020304" pitchFamily="18" charset="0"/>
              </a:rPr>
              <a:t>avute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în</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vedere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mai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multe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variante</a:t>
            </a:r>
            <a:r>
              <a:rPr lang="en-US" sz="17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bypass arterial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boala</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arterială</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periferică</a:t>
            </a:r>
            <a:r>
              <a:rPr lang="en-US" sz="17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terapii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endovasculare</a:t>
            </a:r>
            <a:r>
              <a:rPr lang="en-US" sz="1700" b="0" i="0" dirty="0">
                <a:effectLst/>
                <a:latin typeface="Times New Roman" panose="02020603050405020304" pitchFamily="18" charset="0"/>
                <a:cs typeface="Times New Roman" panose="02020603050405020304" pitchFamily="18" charset="0"/>
              </a:rPr>
              <a:t> cu </a:t>
            </a:r>
            <a:r>
              <a:rPr lang="en-US" sz="1700" b="0" i="0" dirty="0" err="1">
                <a:effectLst/>
                <a:latin typeface="Times New Roman" panose="02020603050405020304" pitchFamily="18" charset="0"/>
                <a:cs typeface="Times New Roman" panose="02020603050405020304" pitchFamily="18" charset="0"/>
              </a:rPr>
              <a:t>plasare</a:t>
            </a:r>
            <a:r>
              <a:rPr lang="en-US" sz="1700" b="0" i="0" dirty="0">
                <a:effectLst/>
                <a:latin typeface="Times New Roman" panose="02020603050405020304" pitchFamily="18" charset="0"/>
                <a:cs typeface="Times New Roman" panose="02020603050405020304" pitchFamily="18" charset="0"/>
              </a:rPr>
              <a:t> de </a:t>
            </a:r>
            <a:r>
              <a:rPr lang="en-US" sz="1700" b="0" i="0" dirty="0" err="1">
                <a:effectLst/>
                <a:latin typeface="Times New Roman" panose="02020603050405020304" pitchFamily="18" charset="0"/>
                <a:cs typeface="Times New Roman" panose="02020603050405020304" pitchFamily="18" charset="0"/>
              </a:rPr>
              <a:t>stenturi</a:t>
            </a:r>
            <a:r>
              <a:rPr lang="en-US" sz="1700" b="0" i="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b="0" i="0" dirty="0" err="1">
                <a:effectLst/>
                <a:latin typeface="Times New Roman" panose="02020603050405020304" pitchFamily="18" charset="0"/>
                <a:cs typeface="Times New Roman" panose="02020603050405020304" pitchFamily="18" charset="0"/>
              </a:rPr>
              <a:t>proceduri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chirurgicale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îndepărtarea</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țesuturilor</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degradate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și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infectate</a:t>
            </a:r>
            <a:r>
              <a:rPr lang="en-US" sz="1700" b="0" i="0" dirty="0">
                <a:effectLst/>
                <a:latin typeface="Times New Roman" panose="02020603050405020304" pitchFamily="18" charset="0"/>
                <a:cs typeface="Times New Roman" panose="02020603050405020304" pitchFamily="18" charset="0"/>
              </a:rPr>
              <a:t>.</a:t>
            </a:r>
          </a:p>
          <a:p>
            <a:r>
              <a:rPr lang="en-US" sz="1700" b="0" i="0" dirty="0" err="1">
                <a:effectLst/>
                <a:latin typeface="Times New Roman" panose="02020603050405020304" pitchFamily="18" charset="0"/>
                <a:cs typeface="Times New Roman" panose="02020603050405020304" pitchFamily="18" charset="0"/>
              </a:rPr>
              <a:t>Tratamentul</a:t>
            </a:r>
            <a:r>
              <a:rPr lang="en-US" sz="1700" b="0" i="0" dirty="0">
                <a:effectLst/>
                <a:latin typeface="Times New Roman" panose="02020603050405020304" pitchFamily="18" charset="0"/>
                <a:cs typeface="Times New Roman" panose="02020603050405020304" pitchFamily="18" charset="0"/>
              </a:rPr>
              <a:t> medical </a:t>
            </a:r>
            <a:r>
              <a:rPr lang="en-US" sz="1700" b="0" i="0" dirty="0" err="1">
                <a:effectLst/>
                <a:latin typeface="Times New Roman" panose="02020603050405020304" pitchFamily="18" charset="0"/>
                <a:cs typeface="Times New Roman" panose="02020603050405020304" pitchFamily="18" charset="0"/>
              </a:rPr>
              <a:t>este</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individualizat</a:t>
            </a:r>
            <a:r>
              <a:rPr lang="en-US" sz="1700" b="0" i="0" dirty="0">
                <a:effectLst/>
                <a:latin typeface="Times New Roman" panose="02020603050405020304" pitchFamily="18" charset="0"/>
                <a:cs typeface="Times New Roman" panose="02020603050405020304" pitchFamily="18" charset="0"/>
              </a:rPr>
              <a:t>, nu </a:t>
            </a:r>
            <a:r>
              <a:rPr lang="en-US" sz="1700" b="0" i="0" dirty="0" err="1">
                <a:effectLst/>
                <a:latin typeface="Times New Roman" panose="02020603050405020304" pitchFamily="18" charset="0"/>
                <a:cs typeface="Times New Roman" panose="02020603050405020304" pitchFamily="18" charset="0"/>
              </a:rPr>
              <a:t>este</a:t>
            </a:r>
            <a:r>
              <a:rPr lang="en-US" sz="1700" b="0" i="0" dirty="0">
                <a:effectLst/>
                <a:latin typeface="Times New Roman" panose="02020603050405020304" pitchFamily="18" charset="0"/>
                <a:cs typeface="Times New Roman" panose="02020603050405020304" pitchFamily="18" charset="0"/>
              </a:rPr>
              <a:t> general </a:t>
            </a:r>
            <a:r>
              <a:rPr lang="en-US" sz="1700" b="0" i="0" dirty="0" err="1">
                <a:effectLst/>
                <a:latin typeface="Times New Roman" panose="02020603050405020304" pitchFamily="18" charset="0"/>
                <a:cs typeface="Times New Roman" panose="02020603050405020304" pitchFamily="18" charset="0"/>
              </a:rPr>
              <a:t>valabil</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pentru</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toți</a:t>
            </a:r>
            <a:r>
              <a:rPr lang="en-US" sz="1700" b="0" i="0" dirty="0">
                <a:effectLst/>
                <a:latin typeface="Times New Roman" panose="02020603050405020304" pitchFamily="18" charset="0"/>
                <a:cs typeface="Times New Roman" panose="02020603050405020304" pitchFamily="18" charset="0"/>
              </a:rPr>
              <a:t> </a:t>
            </a:r>
            <a:r>
              <a:rPr lang="en-US" sz="1700" b="0" i="0" dirty="0" err="1">
                <a:effectLst/>
                <a:latin typeface="Times New Roman" panose="02020603050405020304" pitchFamily="18" charset="0"/>
                <a:cs typeface="Times New Roman" panose="02020603050405020304" pitchFamily="18" charset="0"/>
              </a:rPr>
              <a:t>pacienții</a:t>
            </a:r>
            <a:r>
              <a:rPr lang="en-US" sz="1700" b="0" i="0" dirty="0">
                <a:effectLst/>
                <a:latin typeface="Times New Roman" panose="02020603050405020304" pitchFamily="18" charset="0"/>
                <a:cs typeface="Times New Roman" panose="02020603050405020304" pitchFamily="18" charset="0"/>
              </a:rPr>
              <a:t>.</a:t>
            </a:r>
          </a:p>
          <a:p>
            <a:endParaRPr lang="en-US" sz="1000" dirty="0"/>
          </a:p>
        </p:txBody>
      </p:sp>
      <p:pic>
        <p:nvPicPr>
          <p:cNvPr id="3074" name="Picture 2" descr="B-Cure Laser inchide ranile diabetice - Oprește durerea">
            <a:extLst>
              <a:ext uri="{FF2B5EF4-FFF2-40B4-BE49-F238E27FC236}">
                <a16:creationId xmlns:a16="http://schemas.microsoft.com/office/drawing/2014/main" xmlns="" id="{9468FAA6-49E4-3D5C-AEFD-08A0839D3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50" r="21394"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93E8234-D7F6-F7CB-7DC5-927B3837B30A}"/>
              </a:ext>
            </a:extLst>
          </p:cNvPr>
          <p:cNvSpPr txBox="1"/>
          <p:nvPr/>
        </p:nvSpPr>
        <p:spPr>
          <a:xfrm>
            <a:off x="211847" y="5440655"/>
            <a:ext cx="7103352" cy="1323439"/>
          </a:xfrm>
          <a:prstGeom prst="rect">
            <a:avLst/>
          </a:prstGeom>
          <a:noFill/>
        </p:spPr>
        <p:txBody>
          <a:bodyPr wrap="square">
            <a:spAutoFit/>
          </a:bodyPr>
          <a:lstStyle/>
          <a:p>
            <a:r>
              <a:rPr lang="en-US" sz="1600" b="1" i="0" dirty="0">
                <a:solidFill>
                  <a:srgbClr val="222222"/>
                </a:solidFill>
                <a:effectLst/>
                <a:latin typeface="Times New Roman" panose="02020603050405020304" pitchFamily="18" charset="0"/>
                <a:cs typeface="Times New Roman" panose="02020603050405020304" pitchFamily="18" charset="0"/>
              </a:rPr>
              <a:t>B-Cure Laser </a:t>
            </a:r>
            <a:r>
              <a:rPr lang="en-US" sz="1600" b="0" i="0" dirty="0" err="1">
                <a:solidFill>
                  <a:srgbClr val="222222"/>
                </a:solidFill>
                <a:effectLst/>
                <a:latin typeface="Times New Roman" panose="02020603050405020304" pitchFamily="18" charset="0"/>
                <a:cs typeface="Times New Roman" panose="02020603050405020304" pitchFamily="18" charset="0"/>
              </a:rPr>
              <a:t>este</a:t>
            </a:r>
            <a:r>
              <a:rPr lang="en-US" sz="1600" b="0" i="0" dirty="0">
                <a:solidFill>
                  <a:srgbClr val="222222"/>
                </a:solidFill>
                <a:effectLst/>
                <a:latin typeface="Times New Roman" panose="02020603050405020304" pitchFamily="18" charset="0"/>
                <a:cs typeface="Times New Roman" panose="02020603050405020304" pitchFamily="18" charset="0"/>
              </a:rPr>
              <a:t> un </a:t>
            </a:r>
            <a:r>
              <a:rPr lang="en-US" sz="1600" b="0" i="0" dirty="0" err="1">
                <a:solidFill>
                  <a:srgbClr val="222222"/>
                </a:solidFill>
                <a:effectLst/>
                <a:latin typeface="Times New Roman" panose="02020603050405020304" pitchFamily="18" charset="0"/>
                <a:cs typeface="Times New Roman" panose="02020603050405020304" pitchFamily="18" charset="0"/>
              </a:rPr>
              <a:t>dispozitiv</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destinat</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opririi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durerii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vindecarii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sursei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acesteia</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stimuland</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mecanismele</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naturale</a:t>
            </a:r>
            <a:r>
              <a:rPr lang="en-US" sz="1600" b="0" i="0" dirty="0">
                <a:solidFill>
                  <a:srgbClr val="222222"/>
                </a:solidFill>
                <a:effectLst/>
                <a:latin typeface="Times New Roman" panose="02020603050405020304" pitchFamily="18" charset="0"/>
                <a:cs typeface="Times New Roman" panose="02020603050405020304" pitchFamily="18" charset="0"/>
              </a:rPr>
              <a:t> de </a:t>
            </a:r>
            <a:r>
              <a:rPr lang="en-US" sz="1600" b="0" i="0" dirty="0" err="1">
                <a:solidFill>
                  <a:srgbClr val="222222"/>
                </a:solidFill>
                <a:effectLst/>
                <a:latin typeface="Times New Roman" panose="02020603050405020304" pitchFamily="18" charset="0"/>
                <a:cs typeface="Times New Roman" panose="02020603050405020304" pitchFamily="18" charset="0"/>
              </a:rPr>
              <a:t>refacere</a:t>
            </a:r>
            <a:r>
              <a:rPr lang="en-US" sz="1600" b="0" i="0" dirty="0">
                <a:solidFill>
                  <a:srgbClr val="222222"/>
                </a:solidFill>
                <a:effectLst/>
                <a:latin typeface="Times New Roman" panose="02020603050405020304" pitchFamily="18" charset="0"/>
                <a:cs typeface="Times New Roman" panose="02020603050405020304" pitchFamily="18" charset="0"/>
              </a:rPr>
              <a:t> a </a:t>
            </a:r>
            <a:r>
              <a:rPr lang="en-US" sz="1600" b="0" i="0" dirty="0" err="1">
                <a:solidFill>
                  <a:srgbClr val="222222"/>
                </a:solidFill>
                <a:effectLst/>
                <a:latin typeface="Times New Roman" panose="02020603050405020304" pitchFamily="18" charset="0"/>
                <a:cs typeface="Times New Roman" panose="02020603050405020304" pitchFamily="18" charset="0"/>
              </a:rPr>
              <a:t>organismului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intarind</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comunicarea</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intercelulara</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favorizand</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circulatia</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sangelui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Produsul</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dezvoltat</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si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brevetat</a:t>
            </a:r>
            <a:r>
              <a:rPr lang="en-US" sz="1600" b="0" i="0" dirty="0">
                <a:solidFill>
                  <a:srgbClr val="222222"/>
                </a:solidFill>
                <a:effectLst/>
                <a:latin typeface="Times New Roman" panose="02020603050405020304" pitchFamily="18" charset="0"/>
                <a:cs typeface="Times New Roman" panose="02020603050405020304" pitchFamily="18" charset="0"/>
              </a:rPr>
              <a:t> in Israel, </a:t>
            </a:r>
            <a:r>
              <a:rPr lang="en-US" sz="1600" b="0" i="0" dirty="0" err="1">
                <a:solidFill>
                  <a:srgbClr val="222222"/>
                </a:solidFill>
                <a:effectLst/>
                <a:latin typeface="Times New Roman" panose="02020603050405020304" pitchFamily="18" charset="0"/>
                <a:cs typeface="Times New Roman" panose="02020603050405020304" pitchFamily="18" charset="0"/>
              </a:rPr>
              <a:t>constituie</a:t>
            </a:r>
            <a:r>
              <a:rPr lang="en-US" sz="1600" b="0" i="0" dirty="0">
                <a:solidFill>
                  <a:srgbClr val="222222"/>
                </a:solidFill>
                <a:effectLst/>
                <a:latin typeface="Times New Roman" panose="02020603050405020304" pitchFamily="18" charset="0"/>
                <a:cs typeface="Times New Roman" panose="02020603050405020304" pitchFamily="18" charset="0"/>
              </a:rPr>
              <a:t> o </a:t>
            </a:r>
            <a:r>
              <a:rPr lang="en-US" sz="1600" b="0" i="0" dirty="0" err="1">
                <a:solidFill>
                  <a:srgbClr val="222222"/>
                </a:solidFill>
                <a:effectLst/>
                <a:latin typeface="Times New Roman" panose="02020603050405020304" pitchFamily="18" charset="0"/>
                <a:cs typeface="Times New Roman" panose="02020603050405020304" pitchFamily="18" charset="0"/>
              </a:rPr>
              <a:t>inovatie</a:t>
            </a:r>
            <a:r>
              <a:rPr lang="en-US" sz="1600" b="0" i="0" dirty="0">
                <a:solidFill>
                  <a:srgbClr val="222222"/>
                </a:solidFill>
                <a:effectLst/>
                <a:latin typeface="Times New Roman" panose="02020603050405020304" pitchFamily="18" charset="0"/>
                <a:cs typeface="Times New Roman" panose="02020603050405020304" pitchFamily="18" charset="0"/>
              </a:rPr>
              <a:t> in </a:t>
            </a:r>
            <a:r>
              <a:rPr lang="en-US" sz="1600" b="0" i="0" dirty="0" err="1">
                <a:solidFill>
                  <a:srgbClr val="222222"/>
                </a:solidFill>
                <a:effectLst/>
                <a:latin typeface="Times New Roman" panose="02020603050405020304" pitchFamily="18" charset="0"/>
                <a:cs typeface="Times New Roman" panose="02020603050405020304" pitchFamily="18" charset="0"/>
              </a:rPr>
              <a:t>domeniul</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tehnologiei</a:t>
            </a:r>
            <a:r>
              <a:rPr lang="en-US" sz="1600" b="0" i="0" dirty="0">
                <a:solidFill>
                  <a:srgbClr val="222222"/>
                </a:solidFill>
                <a:effectLst/>
                <a:latin typeface="Times New Roman" panose="02020603050405020304" pitchFamily="18" charset="0"/>
                <a:cs typeface="Times New Roman" panose="02020603050405020304" pitchFamily="18" charset="0"/>
              </a:rPr>
              <a:t> Soft Laser (LLLT) </a:t>
            </a:r>
            <a:r>
              <a:rPr lang="en-US" sz="1600" b="0" i="0" dirty="0" err="1">
                <a:solidFill>
                  <a:srgbClr val="222222"/>
                </a:solidFill>
                <a:effectLst/>
                <a:latin typeface="Times New Roman" panose="02020603050405020304" pitchFamily="18" charset="0"/>
                <a:cs typeface="Times New Roman" panose="02020603050405020304" pitchFamily="18" charset="0"/>
              </a:rPr>
              <a:t>si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este</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destinat</a:t>
            </a:r>
            <a:r>
              <a:rPr lang="en-US" sz="1600" b="0" i="0" dirty="0">
                <a:solidFill>
                  <a:srgbClr val="222222"/>
                </a:solidFill>
                <a:effectLst/>
                <a:latin typeface="Times New Roman" panose="02020603050405020304" pitchFamily="18" charset="0"/>
                <a:cs typeface="Times New Roman" panose="02020603050405020304" pitchFamily="18" charset="0"/>
              </a:rPr>
              <a:t> in special </a:t>
            </a:r>
            <a:r>
              <a:rPr lang="en-US" sz="1600" b="0" i="0" dirty="0" err="1">
                <a:solidFill>
                  <a:srgbClr val="222222"/>
                </a:solidFill>
                <a:effectLst/>
                <a:latin typeface="Times New Roman" panose="02020603050405020304" pitchFamily="18" charset="0"/>
                <a:cs typeface="Times New Roman" panose="02020603050405020304" pitchFamily="18" charset="0"/>
              </a:rPr>
              <a:t>uzului</a:t>
            </a:r>
            <a:r>
              <a:rPr lang="en-US" sz="1600" b="0" i="0" dirty="0">
                <a:solidFill>
                  <a:srgbClr val="222222"/>
                </a:solidFill>
                <a:effectLst/>
                <a:latin typeface="Times New Roman" panose="02020603050405020304" pitchFamily="18" charset="0"/>
                <a:cs typeface="Times New Roman" panose="02020603050405020304" pitchFamily="18" charset="0"/>
              </a:rPr>
              <a:t> </a:t>
            </a:r>
            <a:r>
              <a:rPr lang="en-US" sz="1600" b="0" i="0" dirty="0" err="1">
                <a:solidFill>
                  <a:srgbClr val="222222"/>
                </a:solidFill>
                <a:effectLst/>
                <a:latin typeface="Times New Roman" panose="02020603050405020304" pitchFamily="18" charset="0"/>
                <a:cs typeface="Times New Roman" panose="02020603050405020304" pitchFamily="18" charset="0"/>
              </a:rPr>
              <a:t>casnic</a:t>
            </a:r>
            <a:r>
              <a:rPr lang="en-US" sz="1600" b="0" i="0" dirty="0">
                <a:solidFill>
                  <a:srgbClr val="222222"/>
                </a:solidFill>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0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C1454C18-EBC2-D6F0-FA0F-79591D61F2A4}"/>
              </a:ext>
            </a:extLst>
          </p:cNvPr>
          <p:cNvSpPr>
            <a:spLocks noGrp="1"/>
          </p:cNvSpPr>
          <p:nvPr>
            <p:ph type="title"/>
          </p:nvPr>
        </p:nvSpPr>
        <p:spPr>
          <a:xfrm>
            <a:off x="958506" y="800392"/>
            <a:ext cx="10264697" cy="1212102"/>
          </a:xfrm>
        </p:spPr>
        <p:txBody>
          <a:bodyPr>
            <a:normAutofit/>
          </a:bodyPr>
          <a:lstStyle/>
          <a:p>
            <a:r>
              <a:rPr lang="en-US" sz="4000" b="0" i="0">
                <a:solidFill>
                  <a:srgbClr val="FFFFFF"/>
                </a:solidFill>
                <a:effectLst/>
                <a:latin typeface="Circe W02 Bold"/>
              </a:rPr>
              <a:t>Prevenție</a:t>
            </a:r>
            <a:br>
              <a:rPr lang="en-US" sz="4000" b="0" i="0">
                <a:solidFill>
                  <a:srgbClr val="FFFFFF"/>
                </a:solidFill>
                <a:effectLst/>
                <a:latin typeface="Circe W02 Bold"/>
              </a:rPr>
            </a:br>
            <a:endParaRPr lang="en-US" sz="4000">
              <a:solidFill>
                <a:srgbClr val="FFFFFF"/>
              </a:solidFill>
            </a:endParaRPr>
          </a:p>
        </p:txBody>
      </p:sp>
      <p:sp>
        <p:nvSpPr>
          <p:cNvPr id="3" name="Content Placeholder 2">
            <a:extLst>
              <a:ext uri="{FF2B5EF4-FFF2-40B4-BE49-F238E27FC236}">
                <a16:creationId xmlns:a16="http://schemas.microsoft.com/office/drawing/2014/main" xmlns="" id="{0121B6B7-81DA-34FA-7A58-5B7F4462CA81}"/>
              </a:ext>
            </a:extLst>
          </p:cNvPr>
          <p:cNvSpPr>
            <a:spLocks noGrp="1"/>
          </p:cNvSpPr>
          <p:nvPr>
            <p:ph idx="1"/>
          </p:nvPr>
        </p:nvSpPr>
        <p:spPr>
          <a:xfrm>
            <a:off x="1367624" y="2490436"/>
            <a:ext cx="9708995" cy="3567173"/>
          </a:xfrm>
        </p:spPr>
        <p:txBody>
          <a:bodyPr anchor="ctr">
            <a:normAutofit/>
          </a:bodyPr>
          <a:lstStyle/>
          <a:p>
            <a:pPr marL="0" indent="0">
              <a:buNone/>
            </a:pPr>
            <a:r>
              <a:rPr lang="en-US" sz="1500" b="0" i="0" dirty="0" err="1">
                <a:effectLst/>
                <a:latin typeface="Circe W02 Regular"/>
              </a:rPr>
              <a:t>Pentru</a:t>
            </a:r>
            <a:r>
              <a:rPr lang="en-US" sz="1500" b="0" i="0" dirty="0">
                <a:effectLst/>
                <a:latin typeface="Circe W02 Regular"/>
              </a:rPr>
              <a:t> a </a:t>
            </a:r>
            <a:r>
              <a:rPr lang="en-US" sz="1500" b="0" i="0" dirty="0" err="1">
                <a:effectLst/>
                <a:latin typeface="Circe W02 Regular"/>
              </a:rPr>
              <a:t>putea</a:t>
            </a:r>
            <a:r>
              <a:rPr lang="en-US" sz="1500" b="0" i="0" dirty="0">
                <a:effectLst/>
                <a:latin typeface="Circe W02 Regular"/>
              </a:rPr>
              <a:t> </a:t>
            </a:r>
            <a:r>
              <a:rPr lang="en-US" sz="1500" b="0" i="0" dirty="0" err="1">
                <a:effectLst/>
                <a:latin typeface="Circe W02 Regular"/>
              </a:rPr>
              <a:t>preveni</a:t>
            </a:r>
            <a:r>
              <a:rPr lang="en-US" sz="1500" b="0" i="0" dirty="0">
                <a:effectLst/>
                <a:latin typeface="Circe W02 Regular"/>
              </a:rPr>
              <a:t> </a:t>
            </a:r>
            <a:r>
              <a:rPr lang="en-US" sz="1500" b="0" i="0" dirty="0" err="1">
                <a:effectLst/>
                <a:latin typeface="Circe W02 Regular"/>
              </a:rPr>
              <a:t>complicațiile</a:t>
            </a:r>
            <a:r>
              <a:rPr lang="en-US" sz="1500" b="0" i="0" dirty="0">
                <a:effectLst/>
                <a:latin typeface="Circe W02 Regular"/>
              </a:rPr>
              <a:t> </a:t>
            </a:r>
            <a:r>
              <a:rPr lang="en-US" sz="1500" b="0" i="0" dirty="0" err="1">
                <a:effectLst/>
                <a:latin typeface="Circe W02 Regular"/>
              </a:rPr>
              <a:t>acestei</a:t>
            </a:r>
            <a:r>
              <a:rPr lang="en-US" sz="1500" b="0" i="0" dirty="0">
                <a:effectLst/>
                <a:latin typeface="Circe W02 Regular"/>
              </a:rPr>
              <a:t> </a:t>
            </a:r>
            <a:r>
              <a:rPr lang="en-US" sz="1500" b="0" i="0" dirty="0" err="1">
                <a:effectLst/>
                <a:latin typeface="Circe W02 Regular"/>
              </a:rPr>
              <a:t>patologii</a:t>
            </a:r>
            <a:r>
              <a:rPr lang="en-US" sz="1500" b="0" i="0" dirty="0">
                <a:effectLst/>
                <a:latin typeface="Circe W02 Regular"/>
              </a:rPr>
              <a:t>, </a:t>
            </a:r>
            <a:r>
              <a:rPr lang="en-US" sz="1500" b="0" i="0" dirty="0" err="1">
                <a:effectLst/>
                <a:latin typeface="Circe W02 Regular"/>
              </a:rPr>
              <a:t>persoanele</a:t>
            </a:r>
            <a:r>
              <a:rPr lang="en-US" sz="1500" b="0" i="0" dirty="0">
                <a:effectLst/>
                <a:latin typeface="Circe W02 Regular"/>
              </a:rPr>
              <a:t> care sunt diagnosticate cu </a:t>
            </a:r>
            <a:r>
              <a:rPr lang="en-US" sz="1500" b="0" i="0" dirty="0" err="1">
                <a:effectLst/>
                <a:latin typeface="Circe W02 Regular"/>
              </a:rPr>
              <a:t>diabet</a:t>
            </a:r>
            <a:r>
              <a:rPr lang="en-US" sz="1500" b="0" i="0" dirty="0">
                <a:effectLst/>
                <a:latin typeface="Circe W02 Regular"/>
              </a:rPr>
              <a:t> </a:t>
            </a:r>
            <a:r>
              <a:rPr lang="en-US" sz="1500" b="0" i="0" dirty="0" err="1">
                <a:effectLst/>
                <a:latin typeface="Circe W02 Regular"/>
              </a:rPr>
              <a:t>zaharat</a:t>
            </a:r>
            <a:r>
              <a:rPr lang="en-US" sz="1500" b="0" i="0" dirty="0">
                <a:effectLst/>
                <a:latin typeface="Circe W02 Regular"/>
              </a:rPr>
              <a:t> </a:t>
            </a:r>
            <a:r>
              <a:rPr lang="en-US" sz="1500" b="0" i="0" dirty="0" err="1">
                <a:effectLst/>
                <a:latin typeface="Circe W02 Regular"/>
              </a:rPr>
              <a:t>trebuiă</a:t>
            </a:r>
            <a:r>
              <a:rPr lang="en-US" sz="1500" b="0" i="0" dirty="0">
                <a:effectLst/>
                <a:latin typeface="Circe W02 Regular"/>
              </a:rPr>
              <a:t> </a:t>
            </a: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respecte</a:t>
            </a:r>
            <a:r>
              <a:rPr lang="en-US" sz="1500" b="0" i="0" dirty="0">
                <a:effectLst/>
                <a:latin typeface="Circe W02 Regular"/>
              </a:rPr>
              <a:t> </a:t>
            </a:r>
            <a:r>
              <a:rPr lang="en-US" sz="1500" b="0" i="0" dirty="0" err="1">
                <a:effectLst/>
                <a:latin typeface="Circe W02 Regular"/>
              </a:rPr>
              <a:t>următoarele</a:t>
            </a:r>
            <a:r>
              <a:rPr lang="en-US" sz="1500" b="0" i="0" dirty="0">
                <a:effectLst/>
                <a:latin typeface="Circe W02 Regular"/>
              </a:rPr>
              <a:t> </a:t>
            </a:r>
            <a:r>
              <a:rPr lang="en-US" sz="1500" b="0" i="0" dirty="0" err="1">
                <a:effectLst/>
                <a:latin typeface="Circe W02 Regular"/>
              </a:rPr>
              <a:t>indicații</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aibă</a:t>
            </a:r>
            <a:r>
              <a:rPr lang="en-US" sz="1500" b="0" i="0" dirty="0">
                <a:effectLst/>
                <a:latin typeface="Circe W02 Regular"/>
              </a:rPr>
              <a:t> o </a:t>
            </a:r>
            <a:r>
              <a:rPr lang="en-US" sz="1500" b="0" i="0" dirty="0" err="1">
                <a:effectLst/>
                <a:latin typeface="Circe W02 Regular"/>
              </a:rPr>
              <a:t>dietă</a:t>
            </a:r>
            <a:r>
              <a:rPr lang="en-US" sz="1500" b="0" i="0" dirty="0">
                <a:effectLst/>
                <a:latin typeface="Circe W02 Regular"/>
              </a:rPr>
              <a:t> </a:t>
            </a:r>
            <a:r>
              <a:rPr lang="en-US" sz="1500" b="0" i="0" dirty="0" err="1">
                <a:effectLst/>
                <a:latin typeface="Circe W02 Regular"/>
              </a:rPr>
              <a:t>echilibrată</a:t>
            </a:r>
            <a:r>
              <a:rPr lang="en-US" sz="1500" b="0" i="0" dirty="0">
                <a:effectLst/>
                <a:latin typeface="Circe W02 Regular"/>
              </a:rPr>
              <a:t>, cu </a:t>
            </a:r>
            <a:r>
              <a:rPr lang="en-US" sz="1500" b="0" i="0" dirty="0" err="1">
                <a:effectLst/>
                <a:latin typeface="Circe W02 Regular"/>
              </a:rPr>
              <a:t>respectarea</a:t>
            </a:r>
            <a:r>
              <a:rPr lang="en-US" sz="1500" b="0" i="0" dirty="0">
                <a:effectLst/>
                <a:latin typeface="Circe W02 Regular"/>
              </a:rPr>
              <a:t> </a:t>
            </a:r>
            <a:r>
              <a:rPr lang="en-US" sz="1500" b="0" i="0" dirty="0" err="1">
                <a:effectLst/>
                <a:latin typeface="Circe W02 Regular"/>
              </a:rPr>
              <a:t>regimului</a:t>
            </a:r>
            <a:r>
              <a:rPr lang="en-US" sz="1500" b="0" i="0" dirty="0">
                <a:effectLst/>
                <a:latin typeface="Circe W02 Regular"/>
              </a:rPr>
              <a:t> </a:t>
            </a:r>
            <a:r>
              <a:rPr lang="en-US" sz="1500" b="0" i="0" dirty="0" err="1">
                <a:effectLst/>
                <a:latin typeface="Circe W02 Regular"/>
              </a:rPr>
              <a:t>alimentar</a:t>
            </a:r>
            <a:r>
              <a:rPr lang="en-US" sz="1500" b="0" i="0" dirty="0">
                <a:effectLst/>
                <a:latin typeface="Circe W02 Regular"/>
              </a:rPr>
              <a:t> </a:t>
            </a:r>
            <a:r>
              <a:rPr lang="en-US" sz="1500" b="0" i="0" dirty="0" err="1">
                <a:effectLst/>
                <a:latin typeface="Circe W02 Regular"/>
              </a:rPr>
              <a:t>pentru</a:t>
            </a:r>
            <a:r>
              <a:rPr lang="en-US" sz="1500" b="0" i="0" dirty="0">
                <a:effectLst/>
                <a:latin typeface="Circe W02 Regular"/>
              </a:rPr>
              <a:t> </a:t>
            </a:r>
            <a:r>
              <a:rPr lang="en-US" sz="1500" b="0" i="0" dirty="0" err="1">
                <a:effectLst/>
                <a:latin typeface="Circe W02 Regular"/>
              </a:rPr>
              <a:t>diabet</a:t>
            </a:r>
            <a:r>
              <a:rPr lang="en-US" sz="1500" b="0" i="0" dirty="0">
                <a:effectLst/>
                <a:latin typeface="Circe W02 Regular"/>
              </a:rPr>
              <a:t> (</a:t>
            </a:r>
            <a:r>
              <a:rPr lang="en-US" sz="1500" b="0" i="0" dirty="0" err="1">
                <a:effectLst/>
                <a:latin typeface="Circe W02 Regular"/>
              </a:rPr>
              <a:t>limitarea</a:t>
            </a:r>
            <a:r>
              <a:rPr lang="en-US" sz="1500" b="0" i="0" dirty="0">
                <a:effectLst/>
                <a:latin typeface="Circe W02 Regular"/>
              </a:rPr>
              <a:t> </a:t>
            </a:r>
            <a:r>
              <a:rPr lang="en-US" sz="1500" b="0" i="0" dirty="0" err="1">
                <a:effectLst/>
                <a:latin typeface="Circe W02 Regular"/>
              </a:rPr>
              <a:t>aportului</a:t>
            </a:r>
            <a:r>
              <a:rPr lang="en-US" sz="1500" b="0" i="0" dirty="0">
                <a:effectLst/>
                <a:latin typeface="Circe W02 Regular"/>
              </a:rPr>
              <a:t> de </a:t>
            </a:r>
            <a:r>
              <a:rPr lang="en-US" sz="1500" b="0" i="0" dirty="0" err="1">
                <a:effectLst/>
                <a:latin typeface="Circe W02 Regular"/>
              </a:rPr>
              <a:t>zahăr</a:t>
            </a:r>
            <a:r>
              <a:rPr lang="en-US" sz="1500" b="0" i="0" dirty="0">
                <a:effectLst/>
                <a:latin typeface="Circe W02 Regular"/>
              </a:rPr>
              <a:t>) </a:t>
            </a:r>
            <a:r>
              <a:rPr lang="en-US" sz="1500" b="0" i="0" dirty="0" err="1">
                <a:effectLst/>
                <a:latin typeface="Circe W02 Regular"/>
              </a:rPr>
              <a:t>indicat</a:t>
            </a:r>
            <a:r>
              <a:rPr lang="en-US" sz="1500" b="0" i="0" dirty="0">
                <a:effectLst/>
                <a:latin typeface="Circe W02 Regular"/>
              </a:rPr>
              <a:t> de </a:t>
            </a:r>
            <a:r>
              <a:rPr lang="en-US" sz="1500" b="0" i="0" dirty="0" err="1">
                <a:effectLst/>
                <a:latin typeface="Circe W02 Regular"/>
              </a:rPr>
              <a:t>dietetician</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își</a:t>
            </a:r>
            <a:r>
              <a:rPr lang="en-US" sz="1500" b="0" i="0" dirty="0">
                <a:effectLst/>
                <a:latin typeface="Circe W02 Regular"/>
              </a:rPr>
              <a:t> </a:t>
            </a:r>
            <a:r>
              <a:rPr lang="en-US" sz="1500" b="0" i="0" dirty="0" err="1">
                <a:effectLst/>
                <a:latin typeface="Circe W02 Regular"/>
              </a:rPr>
              <a:t>administreze</a:t>
            </a:r>
            <a:r>
              <a:rPr lang="en-US" sz="1500" b="0" i="0" dirty="0">
                <a:effectLst/>
                <a:latin typeface="Circe W02 Regular"/>
              </a:rPr>
              <a:t> </a:t>
            </a:r>
            <a:r>
              <a:rPr lang="en-US" sz="1500" b="0" i="0" dirty="0" err="1">
                <a:effectLst/>
                <a:latin typeface="Circe W02 Regular"/>
              </a:rPr>
              <a:t>medicația</a:t>
            </a:r>
            <a:r>
              <a:rPr lang="en-US" sz="1500" b="0" i="0" dirty="0">
                <a:effectLst/>
                <a:latin typeface="Circe W02 Regular"/>
              </a:rPr>
              <a:t> </a:t>
            </a:r>
            <a:r>
              <a:rPr lang="en-US" sz="1500" b="0" i="0" dirty="0" err="1">
                <a:effectLst/>
                <a:latin typeface="Circe W02 Regular"/>
              </a:rPr>
              <a:t>prescrisă</a:t>
            </a:r>
            <a:r>
              <a:rPr lang="en-US" sz="1500" b="0" i="0" dirty="0">
                <a:effectLst/>
                <a:latin typeface="Circe W02 Regular"/>
              </a:rPr>
              <a:t> de </a:t>
            </a:r>
            <a:r>
              <a:rPr lang="en-US" sz="1500" b="0" i="0" dirty="0" err="1">
                <a:effectLst/>
                <a:latin typeface="Circe W02 Regular"/>
              </a:rPr>
              <a:t>medicul</a:t>
            </a:r>
            <a:r>
              <a:rPr lang="en-US" sz="1500" b="0" i="0" dirty="0">
                <a:effectLst/>
                <a:latin typeface="Circe W02 Regular"/>
              </a:rPr>
              <a:t> </a:t>
            </a:r>
            <a:r>
              <a:rPr lang="en-US" sz="1500" b="0" i="0" dirty="0" err="1">
                <a:effectLst/>
                <a:latin typeface="Circe W02 Regular"/>
              </a:rPr>
              <a:t>curant</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adopte</a:t>
            </a:r>
            <a:r>
              <a:rPr lang="en-US" sz="1500" b="0" i="0" dirty="0">
                <a:effectLst/>
                <a:latin typeface="Circe W02 Regular"/>
              </a:rPr>
              <a:t> un </a:t>
            </a:r>
            <a:r>
              <a:rPr lang="en-US" sz="1500" b="0" i="0" dirty="0" err="1">
                <a:effectLst/>
                <a:latin typeface="Circe W02 Regular"/>
              </a:rPr>
              <a:t>stil</a:t>
            </a:r>
            <a:r>
              <a:rPr lang="en-US" sz="1500" b="0" i="0" dirty="0">
                <a:effectLst/>
                <a:latin typeface="Circe W02 Regular"/>
              </a:rPr>
              <a:t> de </a:t>
            </a:r>
            <a:r>
              <a:rPr lang="en-US" sz="1500" b="0" i="0" dirty="0" err="1">
                <a:effectLst/>
                <a:latin typeface="Circe W02 Regular"/>
              </a:rPr>
              <a:t>viață</a:t>
            </a:r>
            <a:r>
              <a:rPr lang="en-US" sz="1500" b="0" i="0" dirty="0">
                <a:effectLst/>
                <a:latin typeface="Circe W02 Regular"/>
              </a:rPr>
              <a:t> </a:t>
            </a:r>
            <a:r>
              <a:rPr lang="en-US" sz="1500" b="0" i="0" dirty="0" err="1">
                <a:effectLst/>
                <a:latin typeface="Circe W02 Regular"/>
              </a:rPr>
              <a:t>sănătos</a:t>
            </a:r>
            <a:r>
              <a:rPr lang="en-US" sz="1500" b="0" i="0" dirty="0">
                <a:effectLst/>
                <a:latin typeface="Circe W02 Regular"/>
              </a:rPr>
              <a:t> </a:t>
            </a:r>
            <a:r>
              <a:rPr lang="en-US" sz="1500" b="0" i="0" dirty="0" err="1">
                <a:effectLst/>
                <a:latin typeface="Circe W02 Regular"/>
              </a:rPr>
              <a:t>și</a:t>
            </a:r>
            <a:r>
              <a:rPr lang="en-US" sz="1500" b="0" i="0" dirty="0">
                <a:effectLst/>
                <a:latin typeface="Circe W02 Regular"/>
              </a:rPr>
              <a:t> </a:t>
            </a: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aibă</a:t>
            </a:r>
            <a:r>
              <a:rPr lang="en-US" sz="1500" b="0" i="0" dirty="0">
                <a:effectLst/>
                <a:latin typeface="Circe W02 Regular"/>
              </a:rPr>
              <a:t> o </a:t>
            </a:r>
            <a:r>
              <a:rPr lang="en-US" sz="1500" b="0" i="0" dirty="0" err="1">
                <a:effectLst/>
                <a:latin typeface="Circe W02 Regular"/>
              </a:rPr>
              <a:t>activitate</a:t>
            </a:r>
            <a:r>
              <a:rPr lang="en-US" sz="1500" b="0" i="0" dirty="0">
                <a:effectLst/>
                <a:latin typeface="Circe W02 Regular"/>
              </a:rPr>
              <a:t> </a:t>
            </a:r>
            <a:r>
              <a:rPr lang="en-US" sz="1500" b="0" i="0" dirty="0" err="1">
                <a:effectLst/>
                <a:latin typeface="Circe W02 Regular"/>
              </a:rPr>
              <a:t>fizică</a:t>
            </a:r>
            <a:r>
              <a:rPr lang="en-US" sz="1500" b="0" i="0" dirty="0">
                <a:effectLst/>
                <a:latin typeface="Circe W02 Regular"/>
              </a:rPr>
              <a:t> </a:t>
            </a:r>
            <a:r>
              <a:rPr lang="en-US" sz="1500" b="0" i="0" dirty="0" err="1">
                <a:effectLst/>
                <a:latin typeface="Circe W02 Regular"/>
              </a:rPr>
              <a:t>zilnică</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mențină</a:t>
            </a:r>
            <a:r>
              <a:rPr lang="en-US" sz="1500" b="0" i="0" dirty="0">
                <a:effectLst/>
                <a:latin typeface="Circe W02 Regular"/>
              </a:rPr>
              <a:t> o </a:t>
            </a:r>
            <a:r>
              <a:rPr lang="en-US" sz="1500" b="0" i="0" dirty="0" err="1">
                <a:effectLst/>
                <a:latin typeface="Circe W02 Regular"/>
              </a:rPr>
              <a:t>igienă</a:t>
            </a:r>
            <a:r>
              <a:rPr lang="en-US" sz="1500" b="0" i="0" dirty="0">
                <a:effectLst/>
                <a:latin typeface="Circe W02 Regular"/>
              </a:rPr>
              <a:t> </a:t>
            </a:r>
            <a:r>
              <a:rPr lang="en-US" sz="1500" b="0" i="0" dirty="0" err="1">
                <a:effectLst/>
                <a:latin typeface="Circe W02 Regular"/>
              </a:rPr>
              <a:t>zilnică</a:t>
            </a:r>
            <a:r>
              <a:rPr lang="en-US" sz="1500" b="0" i="0" dirty="0">
                <a:effectLst/>
                <a:latin typeface="Circe W02 Regular"/>
              </a:rPr>
              <a:t> </a:t>
            </a:r>
            <a:r>
              <a:rPr lang="en-US" sz="1500" b="0" i="0" dirty="0" err="1">
                <a:effectLst/>
                <a:latin typeface="Circe W02 Regular"/>
              </a:rPr>
              <a:t>adecvată</a:t>
            </a:r>
            <a:r>
              <a:rPr lang="en-US" sz="1500" b="0" i="0" dirty="0">
                <a:effectLst/>
                <a:latin typeface="Circe W02 Regular"/>
              </a:rPr>
              <a:t> (</a:t>
            </a:r>
            <a:r>
              <a:rPr lang="en-US" sz="1500" b="0" i="0" dirty="0" err="1">
                <a:effectLst/>
                <a:latin typeface="Circe W02 Regular"/>
              </a:rPr>
              <a:t>igiena</a:t>
            </a:r>
            <a:r>
              <a:rPr lang="en-US" sz="1500" b="0" i="0" dirty="0">
                <a:effectLst/>
                <a:latin typeface="Circe W02 Regular"/>
              </a:rPr>
              <a:t> </a:t>
            </a:r>
            <a:r>
              <a:rPr lang="en-US" sz="1500" b="0" i="0" dirty="0" err="1">
                <a:effectLst/>
                <a:latin typeface="Circe W02 Regular"/>
              </a:rPr>
              <a:t>picioarelor</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să-și</a:t>
            </a:r>
            <a:r>
              <a:rPr lang="en-US" sz="1500" b="0" i="0" dirty="0">
                <a:effectLst/>
                <a:latin typeface="Circe W02 Regular"/>
              </a:rPr>
              <a:t> </a:t>
            </a:r>
            <a:r>
              <a:rPr lang="en-US" sz="1500" b="0" i="0" dirty="0" err="1">
                <a:effectLst/>
                <a:latin typeface="Circe W02 Regular"/>
              </a:rPr>
              <a:t>facă</a:t>
            </a:r>
            <a:r>
              <a:rPr lang="en-US" sz="1500" b="0" i="0" dirty="0">
                <a:effectLst/>
                <a:latin typeface="Circe W02 Regular"/>
              </a:rPr>
              <a:t> un </a:t>
            </a:r>
            <a:r>
              <a:rPr lang="en-US" sz="1500" b="0" i="0" dirty="0" err="1">
                <a:effectLst/>
                <a:latin typeface="Circe W02 Regular"/>
              </a:rPr>
              <a:t>obicei</a:t>
            </a:r>
            <a:r>
              <a:rPr lang="en-US" sz="1500" b="0" i="0" dirty="0">
                <a:effectLst/>
                <a:latin typeface="Circe W02 Regular"/>
              </a:rPr>
              <a:t> constant din </a:t>
            </a:r>
            <a:r>
              <a:rPr lang="en-US" sz="1500" b="0" i="0" dirty="0" err="1">
                <a:effectLst/>
                <a:latin typeface="Circe W02 Regular"/>
              </a:rPr>
              <a:t>inspecția</a:t>
            </a:r>
            <a:r>
              <a:rPr lang="en-US" sz="1500" b="0" i="0" dirty="0">
                <a:effectLst/>
                <a:latin typeface="Circe W02 Regular"/>
              </a:rPr>
              <a:t> </a:t>
            </a:r>
            <a:r>
              <a:rPr lang="en-US" sz="1500" b="0" i="0" dirty="0" err="1">
                <a:effectLst/>
                <a:latin typeface="Circe W02 Regular"/>
              </a:rPr>
              <a:t>picioarelor</a:t>
            </a:r>
            <a:r>
              <a:rPr lang="en-US" sz="1500" b="0" i="0" dirty="0">
                <a:effectLst/>
                <a:latin typeface="Circe W02 Regular"/>
              </a:rPr>
              <a:t>, </a:t>
            </a:r>
            <a:r>
              <a:rPr lang="en-US" sz="1500" b="0" i="0" dirty="0" err="1">
                <a:effectLst/>
                <a:latin typeface="Circe W02 Regular"/>
              </a:rPr>
              <a:t>pentru</a:t>
            </a:r>
            <a:r>
              <a:rPr lang="en-US" sz="1500" b="0" i="0" dirty="0">
                <a:effectLst/>
                <a:latin typeface="Circe W02 Regular"/>
              </a:rPr>
              <a:t> a </a:t>
            </a:r>
            <a:r>
              <a:rPr lang="en-US" sz="1500" b="0" i="0" dirty="0" err="1">
                <a:effectLst/>
                <a:latin typeface="Circe W02 Regular"/>
              </a:rPr>
              <a:t>putea</a:t>
            </a:r>
            <a:r>
              <a:rPr lang="en-US" sz="1500" b="0" i="0" dirty="0">
                <a:effectLst/>
                <a:latin typeface="Circe W02 Regular"/>
              </a:rPr>
              <a:t> </a:t>
            </a:r>
            <a:r>
              <a:rPr lang="en-US" sz="1500" b="0" i="0" dirty="0" err="1">
                <a:effectLst/>
                <a:latin typeface="Circe W02 Regular"/>
              </a:rPr>
              <a:t>preveni</a:t>
            </a:r>
            <a:r>
              <a:rPr lang="en-US" sz="1500" b="0" i="0" dirty="0">
                <a:effectLst/>
                <a:latin typeface="Circe W02 Regular"/>
              </a:rPr>
              <a:t> </a:t>
            </a:r>
            <a:r>
              <a:rPr lang="en-US" sz="1500" b="0" i="0" dirty="0" err="1">
                <a:effectLst/>
                <a:latin typeface="Circe W02 Regular"/>
              </a:rPr>
              <a:t>complicațiile</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să-și</a:t>
            </a:r>
            <a:r>
              <a:rPr lang="en-US" sz="1500" b="0" i="0" dirty="0">
                <a:effectLst/>
                <a:latin typeface="Circe W02 Regular"/>
              </a:rPr>
              <a:t> </a:t>
            </a:r>
            <a:r>
              <a:rPr lang="en-US" sz="1500" b="0" i="0" dirty="0" err="1">
                <a:effectLst/>
                <a:latin typeface="Circe W02 Regular"/>
              </a:rPr>
              <a:t>hidrateze</a:t>
            </a:r>
            <a:r>
              <a:rPr lang="en-US" sz="1500" b="0" i="0" dirty="0">
                <a:effectLst/>
                <a:latin typeface="Circe W02 Regular"/>
              </a:rPr>
              <a:t> </a:t>
            </a:r>
            <a:r>
              <a:rPr lang="en-US" sz="1500" b="0" i="0" dirty="0" err="1">
                <a:effectLst/>
                <a:latin typeface="Circe W02 Regular"/>
              </a:rPr>
              <a:t>picioarele</a:t>
            </a:r>
            <a:r>
              <a:rPr lang="en-US" sz="1500" b="0" i="0" dirty="0">
                <a:effectLst/>
                <a:latin typeface="Circe W02 Regular"/>
              </a:rPr>
              <a:t> (</a:t>
            </a:r>
            <a:r>
              <a:rPr lang="en-US" sz="1500" b="0" i="0" dirty="0" err="1">
                <a:effectLst/>
                <a:latin typeface="Circe W02 Regular"/>
              </a:rPr>
              <a:t>prin</a:t>
            </a:r>
            <a:r>
              <a:rPr lang="en-US" sz="1500" b="0" i="0" dirty="0">
                <a:effectLst/>
                <a:latin typeface="Circe W02 Regular"/>
              </a:rPr>
              <a:t> </a:t>
            </a:r>
            <a:r>
              <a:rPr lang="en-US" sz="1500" b="0" i="0" dirty="0" err="1">
                <a:effectLst/>
                <a:latin typeface="Circe W02 Regular"/>
              </a:rPr>
              <a:t>utilizarea</a:t>
            </a:r>
            <a:r>
              <a:rPr lang="en-US" sz="1500" b="0" i="0" dirty="0">
                <a:effectLst/>
                <a:latin typeface="Circe W02 Regular"/>
              </a:rPr>
              <a:t> de creme </a:t>
            </a:r>
            <a:r>
              <a:rPr lang="en-US" sz="1500" b="0" i="0" dirty="0" err="1">
                <a:effectLst/>
                <a:latin typeface="Circe W02 Regular"/>
              </a:rPr>
              <a:t>pentru</a:t>
            </a:r>
            <a:r>
              <a:rPr lang="en-US" sz="1500" b="0" i="0" dirty="0">
                <a:effectLst/>
                <a:latin typeface="Circe W02 Regular"/>
              </a:rPr>
              <a:t> prevenirea </a:t>
            </a:r>
            <a:r>
              <a:rPr lang="en-US" sz="1500" b="0" i="0" dirty="0" err="1">
                <a:effectLst/>
                <a:latin typeface="Circe W02 Regular"/>
              </a:rPr>
              <a:t>crăpăturilor</a:t>
            </a:r>
            <a:r>
              <a:rPr lang="en-US" sz="1500" b="0" i="0" dirty="0">
                <a:effectLst/>
                <a:latin typeface="Circe W02 Regular"/>
              </a:rPr>
              <a:t>, a </a:t>
            </a:r>
            <a:r>
              <a:rPr lang="en-US" sz="1500" b="0" i="0" dirty="0" err="1">
                <a:effectLst/>
                <a:latin typeface="Circe W02 Regular"/>
              </a:rPr>
              <a:t>bătăturilor</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a:t>
            </a:r>
            <a:r>
              <a:rPr lang="en-US" sz="1500" b="0" i="0" dirty="0" err="1">
                <a:effectLst/>
                <a:latin typeface="Circe W02 Regular"/>
              </a:rPr>
              <a:t>poarte</a:t>
            </a:r>
            <a:r>
              <a:rPr lang="en-US" sz="1500" b="0" i="0" dirty="0">
                <a:effectLst/>
                <a:latin typeface="Circe W02 Regular"/>
              </a:rPr>
              <a:t> </a:t>
            </a:r>
            <a:r>
              <a:rPr lang="en-US" sz="1500" b="0" i="0" dirty="0" err="1">
                <a:effectLst/>
                <a:latin typeface="Circe W02 Regular"/>
              </a:rPr>
              <a:t>încălțăminte</a:t>
            </a:r>
            <a:r>
              <a:rPr lang="en-US" sz="1500" b="0" i="0" dirty="0">
                <a:effectLst/>
                <a:latin typeface="Circe W02 Regular"/>
              </a:rPr>
              <a:t> </a:t>
            </a:r>
            <a:r>
              <a:rPr lang="en-US" sz="1500" b="0" i="0" dirty="0" err="1">
                <a:effectLst/>
                <a:latin typeface="Circe W02 Regular"/>
              </a:rPr>
              <a:t>și</a:t>
            </a:r>
            <a:r>
              <a:rPr lang="en-US" sz="1500" b="0" i="0" dirty="0">
                <a:effectLst/>
                <a:latin typeface="Circe W02 Regular"/>
              </a:rPr>
              <a:t> </a:t>
            </a:r>
            <a:r>
              <a:rPr lang="en-US" sz="1500" b="0" i="0" dirty="0" err="1">
                <a:effectLst/>
                <a:latin typeface="Circe W02 Regular"/>
              </a:rPr>
              <a:t>șosete</a:t>
            </a:r>
            <a:r>
              <a:rPr lang="en-US" sz="1500" b="0" i="0" dirty="0">
                <a:effectLst/>
                <a:latin typeface="Circe W02 Regular"/>
              </a:rPr>
              <a:t> </a:t>
            </a:r>
            <a:r>
              <a:rPr lang="en-US" sz="1500" b="0" i="0" dirty="0" err="1">
                <a:effectLst/>
                <a:latin typeface="Circe W02 Regular"/>
              </a:rPr>
              <a:t>adecvate</a:t>
            </a:r>
            <a:r>
              <a:rPr lang="en-US" sz="1500" b="0" i="0" dirty="0">
                <a:effectLst/>
                <a:latin typeface="Circe W02 Regular"/>
              </a:rPr>
              <a:t>;</a:t>
            </a:r>
          </a:p>
          <a:p>
            <a:pPr>
              <a:buFont typeface="Arial" panose="020B0604020202020204" pitchFamily="34" charset="0"/>
              <a:buChar char="•"/>
            </a:pPr>
            <a:r>
              <a:rPr lang="en-US" sz="1500" b="0" i="0" dirty="0" err="1">
                <a:effectLst/>
                <a:latin typeface="Circe W02 Regular"/>
              </a:rPr>
              <a:t>să</a:t>
            </a:r>
            <a:r>
              <a:rPr lang="en-US" sz="1500" b="0" i="0" dirty="0">
                <a:effectLst/>
                <a:latin typeface="Circe W02 Regular"/>
              </a:rPr>
              <a:t> evite </a:t>
            </a:r>
            <a:r>
              <a:rPr lang="en-US" sz="1500" b="0" i="0" dirty="0" err="1">
                <a:effectLst/>
                <a:latin typeface="Circe W02 Regular"/>
              </a:rPr>
              <a:t>fumatul</a:t>
            </a:r>
            <a:r>
              <a:rPr lang="en-US" sz="1500" b="0" i="0" dirty="0">
                <a:effectLst/>
                <a:latin typeface="Circe W02 Regular"/>
              </a:rPr>
              <a:t> </a:t>
            </a:r>
            <a:r>
              <a:rPr lang="en-US" sz="1500" b="0" i="0" dirty="0" err="1">
                <a:effectLst/>
                <a:latin typeface="Circe W02 Regular"/>
              </a:rPr>
              <a:t>și</a:t>
            </a:r>
            <a:r>
              <a:rPr lang="en-US" sz="1500" b="0" i="0" dirty="0">
                <a:effectLst/>
                <a:latin typeface="Circe W02 Regular"/>
              </a:rPr>
              <a:t> </a:t>
            </a:r>
            <a:r>
              <a:rPr lang="en-US" sz="1500" b="0" i="0" dirty="0" err="1">
                <a:effectLst/>
                <a:latin typeface="Circe W02 Regular"/>
              </a:rPr>
              <a:t>consumul</a:t>
            </a:r>
            <a:r>
              <a:rPr lang="en-US" sz="1500" b="0" i="0" dirty="0">
                <a:effectLst/>
                <a:latin typeface="Circe W02 Regular"/>
              </a:rPr>
              <a:t> </a:t>
            </a:r>
            <a:r>
              <a:rPr lang="en-US" sz="1500" b="0" i="0" dirty="0" err="1">
                <a:effectLst/>
                <a:latin typeface="Circe W02 Regular"/>
              </a:rPr>
              <a:t>excesiv</a:t>
            </a:r>
            <a:r>
              <a:rPr lang="en-US" sz="1500" b="0" i="0" dirty="0">
                <a:effectLst/>
                <a:latin typeface="Circe W02 Regular"/>
              </a:rPr>
              <a:t> de </a:t>
            </a:r>
            <a:r>
              <a:rPr lang="en-US" sz="1500" b="0" i="0" dirty="0" err="1">
                <a:effectLst/>
                <a:latin typeface="Circe W02 Regular"/>
              </a:rPr>
              <a:t>alcool</a:t>
            </a:r>
            <a:r>
              <a:rPr lang="en-US" sz="1500" b="0" i="0" dirty="0">
                <a:effectLst/>
                <a:latin typeface="Circe W02 Regular"/>
              </a:rPr>
              <a:t>.</a:t>
            </a:r>
          </a:p>
          <a:p>
            <a:endParaRPr lang="en-US" sz="1500" dirty="0"/>
          </a:p>
        </p:txBody>
      </p:sp>
    </p:spTree>
    <p:extLst>
      <p:ext uri="{BB962C8B-B14F-4D97-AF65-F5344CB8AC3E}">
        <p14:creationId xmlns:p14="http://schemas.microsoft.com/office/powerpoint/2010/main" val="120767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5128">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5130"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5"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6"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3"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4" name="Rectangle 5133">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7488C2EE-E7DA-668A-C38C-656121CDFD81}"/>
              </a:ext>
            </a:extLst>
          </p:cNvPr>
          <p:cNvSpPr>
            <a:spLocks noGrp="1"/>
          </p:cNvSpPr>
          <p:nvPr>
            <p:ph type="title"/>
          </p:nvPr>
        </p:nvSpPr>
        <p:spPr>
          <a:xfrm>
            <a:off x="1047280" y="759805"/>
            <a:ext cx="10306520" cy="1325563"/>
          </a:xfrm>
        </p:spPr>
        <p:txBody>
          <a:bodyPr>
            <a:normAutofit/>
          </a:bodyPr>
          <a:lstStyle/>
          <a:p>
            <a:r>
              <a:rPr lang="en-US" sz="4000" b="1" i="0" u="none" strike="noStrike">
                <a:solidFill>
                  <a:srgbClr val="FFFFFF"/>
                </a:solidFill>
                <a:effectLst/>
                <a:latin typeface="Titillium Web" panose="020B0604020202020204" pitchFamily="2" charset="0"/>
              </a:rPr>
              <a:t>Coma diabetică</a:t>
            </a:r>
            <a:br>
              <a:rPr lang="en-US" sz="4000" b="1" i="0" u="none" strike="noStrike">
                <a:solidFill>
                  <a:srgbClr val="FFFFFF"/>
                </a:solidFill>
                <a:effectLst/>
                <a:latin typeface="Titillium Web" panose="020B0604020202020204" pitchFamily="2"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xmlns="" id="{D6C8280E-AA44-9043-F900-0694CA8D6C8E}"/>
              </a:ext>
            </a:extLst>
          </p:cNvPr>
          <p:cNvSpPr>
            <a:spLocks noGrp="1"/>
          </p:cNvSpPr>
          <p:nvPr>
            <p:ph idx="1"/>
          </p:nvPr>
        </p:nvSpPr>
        <p:spPr>
          <a:xfrm>
            <a:off x="1424904" y="2494450"/>
            <a:ext cx="4053545" cy="3563159"/>
          </a:xfrm>
        </p:spPr>
        <p:txBody>
          <a:bodyPr>
            <a:normAutofit/>
          </a:bodyPr>
          <a:lstStyle/>
          <a:p>
            <a:r>
              <a:rPr lang="en-US" sz="2000" b="1" i="0" dirty="0">
                <a:effectLst/>
                <a:latin typeface="Raleway" pitchFamily="2" charset="0"/>
              </a:rPr>
              <a:t>Coma </a:t>
            </a:r>
            <a:r>
              <a:rPr lang="en-US" sz="2000" b="1" i="0" dirty="0" err="1">
                <a:effectLst/>
                <a:latin typeface="Raleway" pitchFamily="2" charset="0"/>
              </a:rPr>
              <a:t>diabetică</a:t>
            </a:r>
            <a:r>
              <a:rPr lang="en-US" sz="2000" b="0" i="0" dirty="0">
                <a:effectLst/>
                <a:latin typeface="Raleway" pitchFamily="2" charset="0"/>
              </a:rPr>
              <a:t> </a:t>
            </a:r>
            <a:r>
              <a:rPr lang="en-US" sz="2000" b="0" i="0" dirty="0" err="1">
                <a:effectLst/>
                <a:latin typeface="Raleway" pitchFamily="2" charset="0"/>
              </a:rPr>
              <a:t>este</a:t>
            </a:r>
            <a:r>
              <a:rPr lang="en-US" sz="2000" b="0" i="0" dirty="0">
                <a:effectLst/>
                <a:latin typeface="Raleway" pitchFamily="2" charset="0"/>
              </a:rPr>
              <a:t> o </a:t>
            </a:r>
            <a:r>
              <a:rPr lang="en-US" sz="2000" b="0" i="0" dirty="0" err="1">
                <a:effectLst/>
                <a:latin typeface="Raleway" pitchFamily="2" charset="0"/>
              </a:rPr>
              <a:t>complicație</a:t>
            </a:r>
            <a:r>
              <a:rPr lang="en-US" sz="2000" b="0" i="0" dirty="0">
                <a:effectLst/>
                <a:latin typeface="Raleway" pitchFamily="2" charset="0"/>
              </a:rPr>
              <a:t> a </a:t>
            </a:r>
            <a:r>
              <a:rPr lang="en-US" sz="2000" b="0" i="0" dirty="0" err="1">
                <a:effectLst/>
                <a:latin typeface="Raleway" pitchFamily="2" charset="0"/>
              </a:rPr>
              <a:t>pacienților</a:t>
            </a:r>
            <a:r>
              <a:rPr lang="en-US" sz="2000" b="0" i="0" dirty="0">
                <a:effectLst/>
                <a:latin typeface="Raleway" pitchFamily="2" charset="0"/>
              </a:rPr>
              <a:t> cu </a:t>
            </a:r>
            <a:r>
              <a:rPr lang="en-US" sz="2000" b="0" i="0" dirty="0" err="1">
                <a:effectLst/>
                <a:latin typeface="Raleway" pitchFamily="2" charset="0"/>
              </a:rPr>
              <a:t>diabet</a:t>
            </a:r>
            <a:r>
              <a:rPr lang="en-US" sz="2000" b="0" i="0" dirty="0">
                <a:effectLst/>
                <a:latin typeface="Raleway" pitchFamily="2" charset="0"/>
              </a:rPr>
              <a:t> </a:t>
            </a:r>
            <a:r>
              <a:rPr lang="en-US" sz="2000" b="0" i="0" dirty="0" err="1">
                <a:effectLst/>
                <a:latin typeface="Raleway" pitchFamily="2" charset="0"/>
              </a:rPr>
              <a:t>determinată</a:t>
            </a:r>
            <a:r>
              <a:rPr lang="en-US" sz="2000" b="0" i="0" dirty="0">
                <a:effectLst/>
                <a:latin typeface="Raleway" pitchFamily="2" charset="0"/>
              </a:rPr>
              <a:t> de </a:t>
            </a:r>
            <a:r>
              <a:rPr lang="en-US" sz="2000" b="0" i="0" dirty="0" err="1">
                <a:effectLst/>
                <a:latin typeface="Raleway" pitchFamily="2" charset="0"/>
              </a:rPr>
              <a:t>creșterea</a:t>
            </a:r>
            <a:r>
              <a:rPr lang="en-US" sz="2000" b="0" i="0" dirty="0">
                <a:effectLst/>
                <a:latin typeface="Raleway" pitchFamily="2" charset="0"/>
              </a:rPr>
              <a:t> </a:t>
            </a:r>
            <a:r>
              <a:rPr lang="en-US" sz="2000" b="0" i="0" dirty="0" err="1">
                <a:effectLst/>
                <a:latin typeface="Raleway" pitchFamily="2" charset="0"/>
              </a:rPr>
              <a:t>sau</a:t>
            </a:r>
            <a:r>
              <a:rPr lang="en-US" sz="2000" b="0" i="0" dirty="0">
                <a:effectLst/>
                <a:latin typeface="Raleway" pitchFamily="2" charset="0"/>
              </a:rPr>
              <a:t> </a:t>
            </a:r>
            <a:r>
              <a:rPr lang="en-US" sz="2000" b="0" i="0" dirty="0" err="1">
                <a:effectLst/>
                <a:latin typeface="Raleway" pitchFamily="2" charset="0"/>
              </a:rPr>
              <a:t>scăderea</a:t>
            </a:r>
            <a:r>
              <a:rPr lang="en-US" sz="2000" b="0" i="0" dirty="0">
                <a:effectLst/>
                <a:latin typeface="Raleway" pitchFamily="2" charset="0"/>
              </a:rPr>
              <a:t> la </a:t>
            </a:r>
            <a:r>
              <a:rPr lang="en-US" sz="2000" b="0" i="0" dirty="0" err="1">
                <a:effectLst/>
                <a:latin typeface="Raleway" pitchFamily="2" charset="0"/>
              </a:rPr>
              <a:t>valori</a:t>
            </a:r>
            <a:r>
              <a:rPr lang="en-US" sz="2000" b="0" i="0" dirty="0">
                <a:effectLst/>
                <a:latin typeface="Raleway" pitchFamily="2" charset="0"/>
              </a:rPr>
              <a:t> extreme a </a:t>
            </a:r>
            <a:r>
              <a:rPr lang="en-US" sz="2000" b="0" i="0" dirty="0" err="1">
                <a:effectLst/>
                <a:latin typeface="Raleway" pitchFamily="2" charset="0"/>
              </a:rPr>
              <a:t>glicemiei</a:t>
            </a:r>
            <a:r>
              <a:rPr lang="en-US" sz="2000" b="0" i="0" dirty="0">
                <a:effectLst/>
                <a:latin typeface="Raleway" pitchFamily="2" charset="0"/>
              </a:rPr>
              <a:t>. </a:t>
            </a:r>
            <a:r>
              <a:rPr lang="en-US" sz="2000" b="0" i="0" dirty="0" err="1">
                <a:effectLst/>
                <a:latin typeface="Raleway" pitchFamily="2" charset="0"/>
              </a:rPr>
              <a:t>După</a:t>
            </a:r>
            <a:r>
              <a:rPr lang="en-US" sz="2000" b="0" i="0" dirty="0">
                <a:effectLst/>
                <a:latin typeface="Raleway" pitchFamily="2" charset="0"/>
              </a:rPr>
              <a:t> cum </a:t>
            </a:r>
            <a:r>
              <a:rPr lang="en-US" sz="2000" b="0" i="0" dirty="0" err="1">
                <a:effectLst/>
                <a:latin typeface="Raleway" pitchFamily="2" charset="0"/>
              </a:rPr>
              <a:t>îî</a:t>
            </a:r>
            <a:r>
              <a:rPr lang="en-US" sz="2000" b="0" i="0" dirty="0">
                <a:effectLst/>
                <a:latin typeface="Raleway" pitchFamily="2" charset="0"/>
              </a:rPr>
              <a:t> </a:t>
            </a:r>
            <a:r>
              <a:rPr lang="en-US" sz="2000" b="0" i="0" dirty="0" err="1">
                <a:effectLst/>
                <a:latin typeface="Raleway" pitchFamily="2" charset="0"/>
              </a:rPr>
              <a:t>spune</a:t>
            </a:r>
            <a:r>
              <a:rPr lang="en-US" sz="2000" b="0" i="0" dirty="0">
                <a:effectLst/>
                <a:latin typeface="Raleway" pitchFamily="2" charset="0"/>
              </a:rPr>
              <a:t> </a:t>
            </a:r>
            <a:r>
              <a:rPr lang="en-US" sz="2000" b="0" i="0" dirty="0" err="1">
                <a:effectLst/>
                <a:latin typeface="Raleway" pitchFamily="2" charset="0"/>
              </a:rPr>
              <a:t>și</a:t>
            </a:r>
            <a:r>
              <a:rPr lang="en-US" sz="2000" b="0" i="0" dirty="0">
                <a:effectLst/>
                <a:latin typeface="Raleway" pitchFamily="2" charset="0"/>
              </a:rPr>
              <a:t> </a:t>
            </a:r>
            <a:r>
              <a:rPr lang="en-US" sz="2000" b="0" i="0" dirty="0" err="1">
                <a:effectLst/>
                <a:latin typeface="Raleway" pitchFamily="2" charset="0"/>
              </a:rPr>
              <a:t>numele</a:t>
            </a:r>
            <a:r>
              <a:rPr lang="en-US" sz="2000" b="0" i="0" dirty="0">
                <a:effectLst/>
                <a:latin typeface="Raleway" pitchFamily="2" charset="0"/>
              </a:rPr>
              <a:t> – </a:t>
            </a:r>
            <a:r>
              <a:rPr lang="en-US" sz="2000" b="1" i="0" dirty="0">
                <a:effectLst/>
                <a:latin typeface="Raleway" pitchFamily="2" charset="0"/>
              </a:rPr>
              <a:t>comă</a:t>
            </a:r>
            <a:r>
              <a:rPr lang="en-US" sz="2000" b="0" i="0" dirty="0">
                <a:effectLst/>
                <a:latin typeface="Raleway" pitchFamily="2" charset="0"/>
              </a:rPr>
              <a:t> – </a:t>
            </a:r>
            <a:r>
              <a:rPr lang="en-US" sz="2000" b="0" i="0" dirty="0" err="1">
                <a:effectLst/>
                <a:latin typeface="Raleway" pitchFamily="2" charset="0"/>
              </a:rPr>
              <a:t>această</a:t>
            </a:r>
            <a:r>
              <a:rPr lang="en-US" sz="2000" b="0" i="0" dirty="0">
                <a:effectLst/>
                <a:latin typeface="Raleway" pitchFamily="2" charset="0"/>
              </a:rPr>
              <a:t> stare </a:t>
            </a:r>
            <a:r>
              <a:rPr lang="en-US" sz="2000" b="0" i="0" dirty="0" err="1">
                <a:effectLst/>
                <a:latin typeface="Raleway" pitchFamily="2" charset="0"/>
              </a:rPr>
              <a:t>poate</a:t>
            </a:r>
            <a:r>
              <a:rPr lang="en-US" sz="2000" b="0" i="0" dirty="0">
                <a:effectLst/>
                <a:latin typeface="Raleway" pitchFamily="2" charset="0"/>
              </a:rPr>
              <a:t> merge </a:t>
            </a:r>
            <a:r>
              <a:rPr lang="en-US" sz="2000" b="0" i="0" dirty="0" err="1">
                <a:effectLst/>
                <a:latin typeface="Raleway" pitchFamily="2" charset="0"/>
              </a:rPr>
              <a:t>până</a:t>
            </a:r>
            <a:r>
              <a:rPr lang="en-US" sz="2000" b="0" i="0" dirty="0">
                <a:effectLst/>
                <a:latin typeface="Raleway" pitchFamily="2" charset="0"/>
              </a:rPr>
              <a:t> la </a:t>
            </a:r>
            <a:r>
              <a:rPr lang="en-US" sz="2000" b="0" i="0" dirty="0" err="1">
                <a:effectLst/>
                <a:latin typeface="Raleway" pitchFamily="2" charset="0"/>
              </a:rPr>
              <a:t>pierderea</a:t>
            </a:r>
            <a:r>
              <a:rPr lang="en-US" sz="2000" b="0" i="0" dirty="0">
                <a:effectLst/>
                <a:latin typeface="Raleway" pitchFamily="2" charset="0"/>
              </a:rPr>
              <a:t> </a:t>
            </a:r>
            <a:r>
              <a:rPr lang="en-US" sz="2000" b="0" i="0" dirty="0" err="1">
                <a:effectLst/>
                <a:latin typeface="Raleway" pitchFamily="2" charset="0"/>
              </a:rPr>
              <a:t>cunoștinței</a:t>
            </a:r>
            <a:r>
              <a:rPr lang="en-US" sz="2000" b="0" i="0" dirty="0">
                <a:effectLst/>
                <a:latin typeface="Raleway" pitchFamily="2" charset="0"/>
              </a:rPr>
              <a:t>, </a:t>
            </a:r>
            <a:r>
              <a:rPr lang="en-US" sz="2000" b="0" i="0" dirty="0" err="1">
                <a:effectLst/>
                <a:latin typeface="Raleway" pitchFamily="2" charset="0"/>
              </a:rPr>
              <a:t>însoțită</a:t>
            </a:r>
            <a:r>
              <a:rPr lang="en-US" sz="2000" b="0" i="0" dirty="0">
                <a:effectLst/>
                <a:latin typeface="Raleway" pitchFamily="2" charset="0"/>
              </a:rPr>
              <a:t> de </a:t>
            </a:r>
            <a:r>
              <a:rPr lang="en-US" sz="2000" b="0" i="0" dirty="0" err="1">
                <a:effectLst/>
                <a:latin typeface="Raleway" pitchFamily="2" charset="0"/>
              </a:rPr>
              <a:t>incapacitatea</a:t>
            </a:r>
            <a:r>
              <a:rPr lang="en-US" sz="2000" b="0" i="0" dirty="0">
                <a:effectLst/>
                <a:latin typeface="Raleway" pitchFamily="2" charset="0"/>
              </a:rPr>
              <a:t> de a </a:t>
            </a:r>
            <a:r>
              <a:rPr lang="en-US" sz="2000" b="0" i="0" dirty="0" err="1">
                <a:effectLst/>
                <a:latin typeface="Raleway" pitchFamily="2" charset="0"/>
              </a:rPr>
              <a:t>răspunde</a:t>
            </a:r>
            <a:r>
              <a:rPr lang="en-US" sz="2000" b="0" i="0" dirty="0">
                <a:effectLst/>
                <a:latin typeface="Raleway" pitchFamily="2" charset="0"/>
              </a:rPr>
              <a:t> la stimuli </a:t>
            </a:r>
            <a:r>
              <a:rPr lang="en-US" sz="2000" b="0" i="0" dirty="0" err="1">
                <a:effectLst/>
                <a:latin typeface="Raleway" pitchFamily="2" charset="0"/>
              </a:rPr>
              <a:t>externi</a:t>
            </a:r>
            <a:r>
              <a:rPr lang="en-US" sz="2000" b="0" i="0" dirty="0">
                <a:effectLst/>
                <a:latin typeface="Raleway" pitchFamily="2" charset="0"/>
              </a:rPr>
              <a:t>.</a:t>
            </a:r>
            <a:endParaRPr lang="en-US" sz="2000" dirty="0"/>
          </a:p>
        </p:txBody>
      </p:sp>
      <p:pic>
        <p:nvPicPr>
          <p:cNvPr id="5122" name="Picture 2" descr="Medicii din SCR din nou au salvat un pacient din coma diabetică :: IMSP  Spitalul Clinic Republican „Timofei Moșneaga”">
            <a:extLst>
              <a:ext uri="{FF2B5EF4-FFF2-40B4-BE49-F238E27FC236}">
                <a16:creationId xmlns:a16="http://schemas.microsoft.com/office/drawing/2014/main" xmlns="" id="{8C1B3B9C-B03F-A493-1489-3E7DE8848C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40"/>
          <a:stretch/>
        </p:blipFill>
        <p:spPr bwMode="auto">
          <a:xfrm>
            <a:off x="5663381" y="2204824"/>
            <a:ext cx="5325477" cy="395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9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sz="5400" b="1" dirty="0" smtClean="0">
                <a:latin typeface="Cambria" panose="02040503050406030204" pitchFamily="18" charset="0"/>
                <a:ea typeface="Cambria" panose="02040503050406030204" pitchFamily="18" charset="0"/>
              </a:rPr>
              <a:t>COM</a:t>
            </a:r>
            <a:r>
              <a:rPr lang="ro-RO" sz="5400" b="1" dirty="0" smtClean="0">
                <a:latin typeface="Cambria" panose="02040503050406030204" pitchFamily="18" charset="0"/>
                <a:ea typeface="Cambria" panose="02040503050406030204" pitchFamily="18" charset="0"/>
              </a:rPr>
              <a:t>E</a:t>
            </a:r>
            <a:r>
              <a:rPr lang="en-US" sz="5400" b="1" dirty="0" smtClean="0">
                <a:latin typeface="Cambria" panose="02040503050406030204" pitchFamily="18" charset="0"/>
                <a:ea typeface="Cambria" panose="02040503050406030204" pitchFamily="18" charset="0"/>
              </a:rPr>
              <a:t> DIABETIC</a:t>
            </a:r>
            <a:r>
              <a:rPr lang="ro-RO" sz="5400" b="1" dirty="0" smtClean="0">
                <a:latin typeface="Cambria" panose="02040503050406030204" pitchFamily="18" charset="0"/>
                <a:ea typeface="Cambria" panose="02040503050406030204" pitchFamily="18" charset="0"/>
              </a:rPr>
              <a:t>E</a:t>
            </a:r>
            <a:r>
              <a:rPr lang="en-US" sz="5400" b="1"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p:txBody>
      </p:sp>
      <p:sp>
        <p:nvSpPr>
          <p:cNvPr id="3" name="Substituent conținut 2"/>
          <p:cNvSpPr>
            <a:spLocks noGrp="1"/>
          </p:cNvSpPr>
          <p:nvPr>
            <p:ph idx="1"/>
          </p:nvPr>
        </p:nvSpPr>
        <p:spPr/>
        <p:txBody>
          <a:bodyPr/>
          <a:lstStyle/>
          <a:p>
            <a:pPr lvl="0">
              <a:lnSpc>
                <a:spcPct val="100000"/>
              </a:lnSpc>
              <a:spcBef>
                <a:spcPts val="0"/>
              </a:spcBef>
            </a:pPr>
            <a:r>
              <a:rPr lang="en-US" sz="3600" kern="0" dirty="0" err="1">
                <a:solidFill>
                  <a:sysClr val="windowText" lastClr="000000"/>
                </a:solidFill>
                <a:latin typeface="Cambria" panose="02040503050406030204" pitchFamily="18" charset="0"/>
                <a:ea typeface="Cambria" panose="02040503050406030204" pitchFamily="18" charset="0"/>
              </a:rPr>
              <a:t>Cetoacidoza</a:t>
            </a:r>
            <a:r>
              <a:rPr lang="en-US" sz="3600" kern="0" dirty="0">
                <a:solidFill>
                  <a:sysClr val="windowText" lastClr="000000"/>
                </a:solidFill>
                <a:latin typeface="Cambria" panose="02040503050406030204" pitchFamily="18" charset="0"/>
                <a:ea typeface="Cambria" panose="02040503050406030204" pitchFamily="18" charset="0"/>
              </a:rPr>
              <a:t> </a:t>
            </a:r>
            <a:r>
              <a:rPr lang="en-US" sz="3600" kern="0" dirty="0" smtClean="0">
                <a:solidFill>
                  <a:sysClr val="windowText" lastClr="000000"/>
                </a:solidFill>
                <a:latin typeface="Cambria" panose="02040503050406030204" pitchFamily="18" charset="0"/>
                <a:ea typeface="Cambria" panose="02040503050406030204" pitchFamily="18" charset="0"/>
              </a:rPr>
              <a:t>diabetic</a:t>
            </a:r>
            <a:endParaRPr lang="ro-RO" sz="3600" kern="0" dirty="0" smtClean="0">
              <a:solidFill>
                <a:sysClr val="windowText" lastClr="000000"/>
              </a:solidFill>
              <a:latin typeface="Cambria" panose="02040503050406030204" pitchFamily="18" charset="0"/>
              <a:ea typeface="Cambria" panose="02040503050406030204" pitchFamily="18" charset="0"/>
            </a:endParaRPr>
          </a:p>
          <a:p>
            <a:pPr lvl="0"/>
            <a:r>
              <a:rPr lang="en-US" sz="3600" dirty="0" smtClean="0">
                <a:latin typeface="Cambria" panose="02040503050406030204" pitchFamily="18" charset="0"/>
                <a:ea typeface="Cambria" panose="02040503050406030204" pitchFamily="18" charset="0"/>
              </a:rPr>
              <a:t>Coma </a:t>
            </a:r>
            <a:r>
              <a:rPr lang="en-US" sz="3600" dirty="0" err="1">
                <a:latin typeface="Cambria" panose="02040503050406030204" pitchFamily="18" charset="0"/>
                <a:ea typeface="Cambria" panose="02040503050406030204" pitchFamily="18" charset="0"/>
              </a:rPr>
              <a:t>hiperglicemică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hipermosmolară</a:t>
            </a:r>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a:t>
            </a:r>
            <a:r>
              <a:rPr lang="en-US" sz="3600" dirty="0">
                <a:latin typeface="Cambria" panose="02040503050406030204" pitchFamily="18" charset="0"/>
                <a:ea typeface="Cambria" panose="02040503050406030204" pitchFamily="18" charset="0"/>
              </a:rPr>
              <a:t> </a:t>
            </a:r>
            <a:endParaRPr lang="ro-RO" sz="3600" dirty="0" smtClean="0">
              <a:latin typeface="Cambria" panose="02040503050406030204" pitchFamily="18" charset="0"/>
              <a:ea typeface="Cambria" panose="02040503050406030204" pitchFamily="18" charset="0"/>
            </a:endParaRPr>
          </a:p>
          <a:p>
            <a:pPr lvl="0"/>
            <a:r>
              <a:rPr lang="en-US" sz="3600" dirty="0" smtClean="0">
                <a:latin typeface="Cambria" panose="02040503050406030204" pitchFamily="18" charset="0"/>
                <a:ea typeface="Cambria" panose="02040503050406030204" pitchFamily="18" charset="0"/>
              </a:rPr>
              <a:t>Hipoglicemia </a:t>
            </a:r>
            <a:r>
              <a:rPr lang="en-US" sz="3600" dirty="0" err="1">
                <a:latin typeface="Cambria" panose="02040503050406030204" pitchFamily="18" charset="0"/>
                <a:ea typeface="Cambria" panose="02040503050406030204" pitchFamily="18" charset="0"/>
              </a:rPr>
              <a:t>severă</a:t>
            </a:r>
            <a:endParaRPr lang="ro-RO" sz="3600" dirty="0">
              <a:latin typeface="Cambria" panose="02040503050406030204" pitchFamily="18" charset="0"/>
              <a:ea typeface="Cambria" panose="02040503050406030204" pitchFamily="18" charset="0"/>
            </a:endParaRPr>
          </a:p>
          <a:p>
            <a:pPr lvl="0"/>
            <a:endParaRPr lang="en-US" dirty="0"/>
          </a:p>
          <a:p>
            <a:endParaRPr lang="ro-RO" dirty="0"/>
          </a:p>
        </p:txBody>
      </p:sp>
    </p:spTree>
    <p:extLst>
      <p:ext uri="{BB962C8B-B14F-4D97-AF65-F5344CB8AC3E}">
        <p14:creationId xmlns:p14="http://schemas.microsoft.com/office/powerpoint/2010/main" val="376985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BBD9D77F-6733-9688-6CF1-AFE15A55AADD}"/>
              </a:ext>
            </a:extLst>
          </p:cNvPr>
          <p:cNvSpPr>
            <a:spLocks noGrp="1"/>
          </p:cNvSpPr>
          <p:nvPr>
            <p:ph type="title"/>
          </p:nvPr>
        </p:nvSpPr>
        <p:spPr>
          <a:xfrm>
            <a:off x="1098468" y="885651"/>
            <a:ext cx="3229803" cy="4624603"/>
          </a:xfrm>
        </p:spPr>
        <p:txBody>
          <a:bodyPr>
            <a:normAutofit/>
          </a:bodyPr>
          <a:lstStyle/>
          <a:p>
            <a:r>
              <a:rPr lang="en-US" b="1" i="0" u="none" strike="noStrike">
                <a:solidFill>
                  <a:srgbClr val="FFFFFF"/>
                </a:solidFill>
                <a:effectLst/>
                <a:latin typeface="Titillium Web" panose="00000500000000000000" pitchFamily="2" charset="0"/>
              </a:rPr>
              <a:t> Cetoacidoza diabetică</a:t>
            </a:r>
            <a:br>
              <a:rPr lang="en-US" b="1" i="0" u="none" strike="noStrike">
                <a:solidFill>
                  <a:srgbClr val="FFFFFF"/>
                </a:solidFill>
                <a:effectLst/>
                <a:latin typeface="Titillium Web" panose="00000500000000000000" pitchFamily="2" charset="0"/>
              </a:rPr>
            </a:br>
            <a:endParaRPr lang="en-US">
              <a:solidFill>
                <a:srgbClr val="FFFFFF"/>
              </a:solidFill>
            </a:endParaRPr>
          </a:p>
        </p:txBody>
      </p:sp>
      <p:sp>
        <p:nvSpPr>
          <p:cNvPr id="3" name="Content Placeholder 2">
            <a:extLst>
              <a:ext uri="{FF2B5EF4-FFF2-40B4-BE49-F238E27FC236}">
                <a16:creationId xmlns:a16="http://schemas.microsoft.com/office/drawing/2014/main" xmlns="" id="{4E6A9671-DDAF-1A67-B69F-C418A7EC4973}"/>
              </a:ext>
            </a:extLst>
          </p:cNvPr>
          <p:cNvSpPr>
            <a:spLocks noGrp="1"/>
          </p:cNvSpPr>
          <p:nvPr>
            <p:ph idx="1"/>
          </p:nvPr>
        </p:nvSpPr>
        <p:spPr>
          <a:xfrm>
            <a:off x="4978708" y="885651"/>
            <a:ext cx="6525220" cy="4616849"/>
          </a:xfrm>
        </p:spPr>
        <p:txBody>
          <a:bodyPr anchor="ctr">
            <a:normAutofit/>
          </a:bodyPr>
          <a:lstStyle/>
          <a:p>
            <a:pPr marL="0" indent="0" fontAlgn="base">
              <a:buNone/>
            </a:pPr>
            <a:r>
              <a:rPr lang="en-US" sz="2400" b="0" i="0" dirty="0">
                <a:effectLst/>
                <a:latin typeface="Raleway" pitchFamily="2" charset="0"/>
              </a:rPr>
              <a:t>• Este </a:t>
            </a:r>
            <a:r>
              <a:rPr lang="en-US" sz="2400" b="0" i="0" dirty="0" err="1">
                <a:effectLst/>
                <a:latin typeface="Raleway" pitchFamily="2" charset="0"/>
              </a:rPr>
              <a:t>cea</a:t>
            </a:r>
            <a:r>
              <a:rPr lang="en-US" sz="2400" b="0" i="0" dirty="0">
                <a:effectLst/>
                <a:latin typeface="Raleway" pitchFamily="2" charset="0"/>
              </a:rPr>
              <a:t> </a:t>
            </a:r>
            <a:r>
              <a:rPr lang="en-US" sz="2400" b="0" i="0" dirty="0" err="1">
                <a:effectLst/>
                <a:latin typeface="Raleway" pitchFamily="2" charset="0"/>
              </a:rPr>
              <a:t>mai</a:t>
            </a:r>
            <a:r>
              <a:rPr lang="en-US" sz="2400" b="0" i="0" dirty="0">
                <a:effectLst/>
                <a:latin typeface="Raleway" pitchFamily="2" charset="0"/>
              </a:rPr>
              <a:t> </a:t>
            </a:r>
            <a:r>
              <a:rPr lang="en-US" sz="2400" b="0" i="0" dirty="0" err="1">
                <a:effectLst/>
                <a:latin typeface="Raleway" pitchFamily="2" charset="0"/>
              </a:rPr>
              <a:t>frecventă</a:t>
            </a:r>
            <a:r>
              <a:rPr lang="en-US" sz="2400" b="0" i="0" dirty="0">
                <a:effectLst/>
                <a:latin typeface="Raleway" pitchFamily="2" charset="0"/>
              </a:rPr>
              <a:t> </a:t>
            </a:r>
            <a:r>
              <a:rPr lang="en-US" sz="2400" b="0" i="0" dirty="0" err="1">
                <a:effectLst/>
                <a:latin typeface="Raleway" pitchFamily="2" charset="0"/>
              </a:rPr>
              <a:t>complicație</a:t>
            </a:r>
            <a:r>
              <a:rPr lang="en-US" sz="2400" b="0" i="0" dirty="0">
                <a:effectLst/>
                <a:latin typeface="Raleway" pitchFamily="2" charset="0"/>
              </a:rPr>
              <a:t> </a:t>
            </a:r>
            <a:r>
              <a:rPr lang="en-US" sz="2400" b="0" i="0" dirty="0" err="1">
                <a:effectLst/>
                <a:latin typeface="Raleway" pitchFamily="2" charset="0"/>
              </a:rPr>
              <a:t>acută</a:t>
            </a:r>
            <a:r>
              <a:rPr lang="en-US" sz="2400" b="0" i="0" dirty="0">
                <a:effectLst/>
                <a:latin typeface="Raleway" pitchFamily="2" charset="0"/>
              </a:rPr>
              <a:t> </a:t>
            </a:r>
            <a:r>
              <a:rPr lang="en-US" sz="2400" b="0" i="0" dirty="0" err="1">
                <a:effectLst/>
                <a:latin typeface="Raleway" pitchFamily="2" charset="0"/>
              </a:rPr>
              <a:t>gravă</a:t>
            </a:r>
            <a:r>
              <a:rPr lang="en-US" sz="2400" b="0" i="0" dirty="0">
                <a:effectLst/>
                <a:latin typeface="Raleway" pitchFamily="2" charset="0"/>
              </a:rPr>
              <a:t> a </a:t>
            </a:r>
            <a:r>
              <a:rPr lang="en-US" sz="2400" b="0" i="0" dirty="0" err="1">
                <a:effectLst/>
                <a:latin typeface="Raleway" pitchFamily="2" charset="0"/>
              </a:rPr>
              <a:t>diabetului</a:t>
            </a:r>
            <a:r>
              <a:rPr lang="en-US" sz="2400" b="0" i="0" dirty="0">
                <a:effectLst/>
                <a:latin typeface="Raleway" pitchFamily="2" charset="0"/>
              </a:rPr>
              <a:t> </a:t>
            </a:r>
            <a:r>
              <a:rPr lang="en-US" sz="2400" b="0" i="0" dirty="0" err="1">
                <a:effectLst/>
                <a:latin typeface="Raleway" pitchFamily="2" charset="0"/>
              </a:rPr>
              <a:t>zaharat</a:t>
            </a:r>
            <a:r>
              <a:rPr lang="en-US" sz="2400" b="0" i="0" dirty="0">
                <a:effectLst/>
                <a:latin typeface="Raleway" pitchFamily="2" charset="0"/>
              </a:rPr>
              <a:t>, </a:t>
            </a:r>
            <a:r>
              <a:rPr lang="en-US" sz="2400" b="1" i="0" dirty="0" err="1">
                <a:effectLst/>
                <a:latin typeface="Raleway" pitchFamily="2" charset="0"/>
              </a:rPr>
              <a:t>cauzată</a:t>
            </a:r>
            <a:r>
              <a:rPr lang="en-US" sz="2400" b="1" i="0" dirty="0">
                <a:effectLst/>
                <a:latin typeface="Raleway" pitchFamily="2" charset="0"/>
              </a:rPr>
              <a:t> de </a:t>
            </a:r>
            <a:r>
              <a:rPr lang="en-US" sz="2400" b="1" i="0" dirty="0" err="1">
                <a:effectLst/>
                <a:latin typeface="Raleway" pitchFamily="2" charset="0"/>
              </a:rPr>
              <a:t>deficitul</a:t>
            </a:r>
            <a:r>
              <a:rPr lang="en-US" sz="2400" b="1" i="0" dirty="0">
                <a:effectLst/>
                <a:latin typeface="Raleway" pitchFamily="2" charset="0"/>
              </a:rPr>
              <a:t> sever de </a:t>
            </a:r>
            <a:r>
              <a:rPr lang="en-US" sz="2400" b="1" i="0" dirty="0" err="1">
                <a:effectLst/>
                <a:latin typeface="Raleway" pitchFamily="2" charset="0"/>
              </a:rPr>
              <a:t>insulină</a:t>
            </a:r>
            <a:r>
              <a:rPr lang="en-US" sz="2400" b="0" i="0" dirty="0">
                <a:effectLst/>
                <a:latin typeface="Raleway" pitchFamily="2" charset="0"/>
              </a:rPr>
              <a:t>.</a:t>
            </a:r>
            <a:br>
              <a:rPr lang="en-US" sz="2400" b="0" i="0" dirty="0">
                <a:effectLst/>
                <a:latin typeface="Raleway" pitchFamily="2" charset="0"/>
              </a:rPr>
            </a:br>
            <a:r>
              <a:rPr lang="en-US" sz="2400" b="0" i="0" dirty="0">
                <a:effectLst/>
                <a:latin typeface="Raleway" pitchFamily="2" charset="0"/>
              </a:rPr>
              <a:t>• </a:t>
            </a:r>
            <a:r>
              <a:rPr lang="en-US" sz="2400" b="0" i="0" dirty="0" err="1">
                <a:effectLst/>
                <a:latin typeface="Raleway" pitchFamily="2" charset="0"/>
              </a:rPr>
              <a:t>În</a:t>
            </a:r>
            <a:r>
              <a:rPr lang="en-US" sz="2400" b="0" i="0" dirty="0">
                <a:effectLst/>
                <a:latin typeface="Raleway" pitchFamily="2" charset="0"/>
              </a:rPr>
              <a:t> </a:t>
            </a:r>
            <a:r>
              <a:rPr lang="en-US" sz="2400" b="0" i="0" dirty="0" err="1">
                <a:effectLst/>
                <a:latin typeface="Raleway" pitchFamily="2" charset="0"/>
              </a:rPr>
              <a:t>lipsa</a:t>
            </a:r>
            <a:r>
              <a:rPr lang="en-US" sz="2400" b="0" i="0" dirty="0">
                <a:effectLst/>
                <a:latin typeface="Raleway" pitchFamily="2" charset="0"/>
              </a:rPr>
              <a:t> </a:t>
            </a:r>
            <a:r>
              <a:rPr lang="en-US" sz="2400" b="0" i="0" dirty="0" err="1">
                <a:effectLst/>
                <a:latin typeface="Raleway" pitchFamily="2" charset="0"/>
              </a:rPr>
              <a:t>insulinei</a:t>
            </a:r>
            <a:r>
              <a:rPr lang="en-US" sz="2400" b="0" i="0" dirty="0">
                <a:effectLst/>
                <a:latin typeface="Raleway" pitchFamily="2" charset="0"/>
              </a:rPr>
              <a:t> </a:t>
            </a:r>
            <a:r>
              <a:rPr lang="en-US" sz="2400" b="0" i="0" dirty="0" err="1">
                <a:effectLst/>
                <a:latin typeface="Raleway" pitchFamily="2" charset="0"/>
              </a:rPr>
              <a:t>ce</a:t>
            </a:r>
            <a:r>
              <a:rPr lang="en-US" sz="2400" b="0" i="0" dirty="0">
                <a:effectLst/>
                <a:latin typeface="Raleway" pitchFamily="2" charset="0"/>
              </a:rPr>
              <a:t> </a:t>
            </a:r>
            <a:r>
              <a:rPr lang="en-US" sz="2400" b="0" i="0" dirty="0" err="1">
                <a:effectLst/>
                <a:latin typeface="Raleway" pitchFamily="2" charset="0"/>
              </a:rPr>
              <a:t>permite</a:t>
            </a:r>
            <a:r>
              <a:rPr lang="en-US" sz="2400" b="0" i="0" dirty="0">
                <a:effectLst/>
                <a:latin typeface="Raleway" pitchFamily="2" charset="0"/>
              </a:rPr>
              <a:t> </a:t>
            </a:r>
            <a:r>
              <a:rPr lang="en-US" sz="2400" b="0" i="0" dirty="0" err="1">
                <a:effectLst/>
                <a:latin typeface="Raleway" pitchFamily="2" charset="0"/>
              </a:rPr>
              <a:t>intrarea</a:t>
            </a:r>
            <a:r>
              <a:rPr lang="en-US" sz="2400" b="0" i="0" dirty="0">
                <a:effectLst/>
                <a:latin typeface="Raleway" pitchFamily="2" charset="0"/>
              </a:rPr>
              <a:t> </a:t>
            </a:r>
            <a:r>
              <a:rPr lang="en-US" sz="2400" b="0" i="0" dirty="0" err="1">
                <a:effectLst/>
                <a:latin typeface="Raleway" pitchFamily="2" charset="0"/>
              </a:rPr>
              <a:t>glucozei</a:t>
            </a:r>
            <a:r>
              <a:rPr lang="en-US" sz="2400" b="0" i="0" dirty="0">
                <a:effectLst/>
                <a:latin typeface="Raleway" pitchFamily="2" charset="0"/>
              </a:rPr>
              <a:t> </a:t>
            </a:r>
            <a:r>
              <a:rPr lang="en-US" sz="2400" b="0" i="0" dirty="0" err="1">
                <a:effectLst/>
                <a:latin typeface="Raleway" pitchFamily="2" charset="0"/>
              </a:rPr>
              <a:t>în</a:t>
            </a:r>
            <a:r>
              <a:rPr lang="en-US" sz="2400" dirty="0">
                <a:latin typeface="Raleway" pitchFamily="2" charset="0"/>
              </a:rPr>
              <a:t> </a:t>
            </a:r>
            <a:r>
              <a:rPr lang="en-US" sz="2400" b="0" i="0" dirty="0" err="1">
                <a:effectLst/>
                <a:latin typeface="Raleway" pitchFamily="2" charset="0"/>
              </a:rPr>
              <a:t>crește</a:t>
            </a:r>
            <a:r>
              <a:rPr lang="en-US" sz="2400" b="0" i="0" dirty="0">
                <a:effectLst/>
                <a:latin typeface="Raleway" pitchFamily="2" charset="0"/>
              </a:rPr>
              <a:t> </a:t>
            </a:r>
            <a:r>
              <a:rPr lang="en-US" sz="2400" b="0" i="0" dirty="0" err="1">
                <a:effectLst/>
                <a:latin typeface="Raleway" pitchFamily="2" charset="0"/>
              </a:rPr>
              <a:t>arderea</a:t>
            </a:r>
            <a:r>
              <a:rPr lang="en-US" sz="2400" b="0" i="0" dirty="0">
                <a:effectLst/>
                <a:latin typeface="Raleway" pitchFamily="2" charset="0"/>
              </a:rPr>
              <a:t> </a:t>
            </a:r>
            <a:r>
              <a:rPr lang="en-US" sz="2400" b="0" i="0" dirty="0" err="1">
                <a:effectLst/>
                <a:latin typeface="Raleway" pitchFamily="2" charset="0"/>
              </a:rPr>
              <a:t>grăsimilor</a:t>
            </a:r>
            <a:r>
              <a:rPr lang="en-US" sz="2400" b="0" i="0" dirty="0">
                <a:effectLst/>
                <a:latin typeface="Raleway" pitchFamily="2" charset="0"/>
              </a:rPr>
              <a:t> </a:t>
            </a:r>
            <a:r>
              <a:rPr lang="en-US" sz="2400" b="0" i="0" dirty="0" err="1">
                <a:effectLst/>
                <a:latin typeface="Raleway" pitchFamily="2" charset="0"/>
              </a:rPr>
              <a:t>și</a:t>
            </a:r>
            <a:r>
              <a:rPr lang="en-US" sz="2400" b="0" i="0" dirty="0">
                <a:effectLst/>
                <a:latin typeface="Raleway" pitchFamily="2" charset="0"/>
              </a:rPr>
              <a:t> </a:t>
            </a:r>
            <a:r>
              <a:rPr lang="en-US" sz="2400" b="0" i="0" dirty="0" err="1">
                <a:effectLst/>
                <a:latin typeface="Raleway" pitchFamily="2" charset="0"/>
              </a:rPr>
              <a:t>astfel</a:t>
            </a:r>
            <a:r>
              <a:rPr lang="en-US" sz="2400" b="0" i="0" dirty="0">
                <a:effectLst/>
                <a:latin typeface="Raleway" pitchFamily="2" charset="0"/>
              </a:rPr>
              <a:t> se </a:t>
            </a:r>
            <a:r>
              <a:rPr lang="en-US" sz="2400" b="0" i="0" dirty="0" err="1">
                <a:effectLst/>
                <a:latin typeface="Raleway" pitchFamily="2" charset="0"/>
              </a:rPr>
              <a:t>produc</a:t>
            </a:r>
            <a:r>
              <a:rPr lang="en-US" sz="2400" b="0" i="0" dirty="0">
                <a:effectLst/>
                <a:latin typeface="Raleway" pitchFamily="2" charset="0"/>
              </a:rPr>
              <a:t> </a:t>
            </a:r>
            <a:r>
              <a:rPr lang="en-US" sz="2400" b="0" i="0" dirty="0" err="1">
                <a:effectLst/>
                <a:latin typeface="Raleway" pitchFamily="2" charset="0"/>
              </a:rPr>
              <a:t>corpii</a:t>
            </a:r>
            <a:r>
              <a:rPr lang="en-US" sz="2400" b="0" i="0" dirty="0">
                <a:effectLst/>
                <a:latin typeface="Raleway" pitchFamily="2" charset="0"/>
              </a:rPr>
              <a:t> </a:t>
            </a:r>
            <a:r>
              <a:rPr lang="en-US" sz="2400" b="0" i="0" dirty="0" err="1">
                <a:effectLst/>
                <a:latin typeface="Raleway" pitchFamily="2" charset="0"/>
              </a:rPr>
              <a:t>cetonici</a:t>
            </a:r>
            <a:r>
              <a:rPr lang="en-US" sz="2400" b="0" i="0" dirty="0">
                <a:effectLst/>
                <a:latin typeface="Raleway" pitchFamily="2" charset="0"/>
              </a:rPr>
              <a:t>.</a:t>
            </a:r>
            <a:br>
              <a:rPr lang="en-US" sz="2400" b="0" i="0" dirty="0">
                <a:effectLst/>
                <a:latin typeface="Raleway" pitchFamily="2" charset="0"/>
              </a:rPr>
            </a:br>
            <a:r>
              <a:rPr lang="en-US" sz="2400" b="0" i="0" dirty="0">
                <a:effectLst/>
                <a:latin typeface="Raleway" pitchFamily="2" charset="0"/>
              </a:rPr>
              <a:t>• </a:t>
            </a:r>
            <a:r>
              <a:rPr lang="en-US" sz="2400" b="1" i="0" dirty="0" err="1">
                <a:effectLst/>
                <a:latin typeface="Raleway" pitchFamily="2" charset="0"/>
              </a:rPr>
              <a:t>Apare</a:t>
            </a:r>
            <a:r>
              <a:rPr lang="en-US" sz="2400" b="1" i="0" dirty="0">
                <a:effectLst/>
                <a:latin typeface="Raleway" pitchFamily="2" charset="0"/>
              </a:rPr>
              <a:t> </a:t>
            </a:r>
            <a:r>
              <a:rPr lang="en-US" sz="2400" b="1" i="0" dirty="0" err="1">
                <a:effectLst/>
                <a:latin typeface="Raleway" pitchFamily="2" charset="0"/>
              </a:rPr>
              <a:t>cel</a:t>
            </a:r>
            <a:r>
              <a:rPr lang="en-US" sz="2400" b="1" i="0" dirty="0">
                <a:effectLst/>
                <a:latin typeface="Raleway" pitchFamily="2" charset="0"/>
              </a:rPr>
              <a:t> </a:t>
            </a:r>
            <a:r>
              <a:rPr lang="en-US" sz="2400" b="1" i="0" dirty="0" err="1">
                <a:effectLst/>
                <a:latin typeface="Raleway" pitchFamily="2" charset="0"/>
              </a:rPr>
              <a:t>mai</a:t>
            </a:r>
            <a:r>
              <a:rPr lang="en-US" sz="2400" b="1" i="0" dirty="0">
                <a:effectLst/>
                <a:latin typeface="Raleway" pitchFamily="2" charset="0"/>
              </a:rPr>
              <a:t> </a:t>
            </a:r>
            <a:r>
              <a:rPr lang="en-US" sz="2400" b="1" i="0" dirty="0" err="1">
                <a:effectLst/>
                <a:latin typeface="Raleway" pitchFamily="2" charset="0"/>
              </a:rPr>
              <a:t>frecvent</a:t>
            </a:r>
            <a:r>
              <a:rPr lang="en-US" sz="2400" b="1" i="0" dirty="0">
                <a:effectLst/>
                <a:latin typeface="Raleway" pitchFamily="2" charset="0"/>
              </a:rPr>
              <a:t> </a:t>
            </a:r>
            <a:r>
              <a:rPr lang="en-US" sz="2400" b="1" i="0" dirty="0" err="1">
                <a:effectLst/>
                <a:latin typeface="Raleway" pitchFamily="2" charset="0"/>
              </a:rPr>
              <a:t>în</a:t>
            </a:r>
            <a:r>
              <a:rPr lang="en-US" sz="2400" b="1" i="0" dirty="0">
                <a:effectLst/>
                <a:latin typeface="Raleway" pitchFamily="2" charset="0"/>
              </a:rPr>
              <a:t> </a:t>
            </a:r>
            <a:r>
              <a:rPr lang="en-US" sz="2400" b="1" i="0" dirty="0" err="1">
                <a:effectLst/>
                <a:latin typeface="Raleway" pitchFamily="2" charset="0"/>
              </a:rPr>
              <a:t>diabetul</a:t>
            </a:r>
            <a:r>
              <a:rPr lang="en-US" sz="2400" b="1" i="0" dirty="0">
                <a:effectLst/>
                <a:latin typeface="Raleway" pitchFamily="2" charset="0"/>
              </a:rPr>
              <a:t> </a:t>
            </a:r>
            <a:r>
              <a:rPr lang="en-US" sz="2400" b="1" i="0" dirty="0" err="1">
                <a:effectLst/>
                <a:latin typeface="Raleway" pitchFamily="2" charset="0"/>
              </a:rPr>
              <a:t>zaharat</a:t>
            </a:r>
            <a:r>
              <a:rPr lang="en-US" sz="2400" b="1" i="0" dirty="0">
                <a:effectLst/>
                <a:latin typeface="Raleway" pitchFamily="2" charset="0"/>
              </a:rPr>
              <a:t> tip 1</a:t>
            </a:r>
            <a:r>
              <a:rPr lang="en-US" sz="2400" b="0" i="0" dirty="0">
                <a:effectLst/>
                <a:latin typeface="Raleway" pitchFamily="2" charset="0"/>
              </a:rPr>
              <a:t>, </a:t>
            </a:r>
            <a:r>
              <a:rPr lang="en-US" sz="2400" b="0" i="0" dirty="0" err="1">
                <a:effectLst/>
                <a:latin typeface="Raleway" pitchFamily="2" charset="0"/>
              </a:rPr>
              <a:t>dar</a:t>
            </a:r>
            <a:r>
              <a:rPr lang="en-US" sz="2400" b="0" i="0" dirty="0">
                <a:effectLst/>
                <a:latin typeface="Raleway" pitchFamily="2" charset="0"/>
              </a:rPr>
              <a:t> pot fi </a:t>
            </a:r>
            <a:r>
              <a:rPr lang="en-US" sz="2400" b="0" i="0" dirty="0" err="1">
                <a:effectLst/>
                <a:latin typeface="Raleway" pitchFamily="2" charset="0"/>
              </a:rPr>
              <a:t>afectate</a:t>
            </a:r>
            <a:r>
              <a:rPr lang="en-US" sz="2400" b="0" i="0" dirty="0">
                <a:effectLst/>
                <a:latin typeface="Raleway" pitchFamily="2" charset="0"/>
              </a:rPr>
              <a:t> </a:t>
            </a:r>
            <a:r>
              <a:rPr lang="en-US" sz="2400" b="0" i="0" dirty="0" err="1">
                <a:effectLst/>
                <a:latin typeface="Raleway" pitchFamily="2" charset="0"/>
              </a:rPr>
              <a:t>și</a:t>
            </a:r>
            <a:r>
              <a:rPr lang="en-US" sz="2400" b="0" i="0" dirty="0">
                <a:effectLst/>
                <a:latin typeface="Raleway" pitchFamily="2" charset="0"/>
              </a:rPr>
              <a:t> </a:t>
            </a:r>
            <a:r>
              <a:rPr lang="en-US" sz="2400" b="0" i="0" dirty="0" err="1">
                <a:effectLst/>
                <a:latin typeface="Raleway" pitchFamily="2" charset="0"/>
              </a:rPr>
              <a:t>persoanele</a:t>
            </a:r>
            <a:r>
              <a:rPr lang="en-US" sz="2400" b="0" i="0" dirty="0">
                <a:effectLst/>
                <a:latin typeface="Raleway" pitchFamily="2" charset="0"/>
              </a:rPr>
              <a:t> cu </a:t>
            </a:r>
            <a:r>
              <a:rPr lang="en-US" sz="2400" b="0" i="0" dirty="0" err="1">
                <a:effectLst/>
                <a:latin typeface="Raleway" pitchFamily="2" charset="0"/>
              </a:rPr>
              <a:t>diabet</a:t>
            </a:r>
            <a:r>
              <a:rPr lang="en-US" sz="2400" b="0" i="0" dirty="0">
                <a:effectLst/>
                <a:latin typeface="Raleway" pitchFamily="2" charset="0"/>
              </a:rPr>
              <a:t> </a:t>
            </a:r>
            <a:r>
              <a:rPr lang="en-US" sz="2400" b="0" i="0" dirty="0" err="1">
                <a:effectLst/>
                <a:latin typeface="Raleway" pitchFamily="2" charset="0"/>
              </a:rPr>
              <a:t>zaharat</a:t>
            </a:r>
            <a:r>
              <a:rPr lang="en-US" sz="2400" b="0" i="0" dirty="0">
                <a:effectLst/>
                <a:latin typeface="Raleway" pitchFamily="2" charset="0"/>
              </a:rPr>
              <a:t> tip 2 care </a:t>
            </a:r>
            <a:r>
              <a:rPr lang="en-US" sz="2400" b="0" i="0" dirty="0" err="1">
                <a:effectLst/>
                <a:latin typeface="Raleway" pitchFamily="2" charset="0"/>
              </a:rPr>
              <a:t>mai</a:t>
            </a:r>
            <a:r>
              <a:rPr lang="en-US" sz="2400" b="0" i="0" dirty="0">
                <a:effectLst/>
                <a:latin typeface="Raleway" pitchFamily="2" charset="0"/>
              </a:rPr>
              <a:t> </a:t>
            </a:r>
            <a:r>
              <a:rPr lang="en-US" sz="2400" b="0" i="0" dirty="0" err="1">
                <a:effectLst/>
                <a:latin typeface="Raleway" pitchFamily="2" charset="0"/>
              </a:rPr>
              <a:t>produc</a:t>
            </a:r>
            <a:r>
              <a:rPr lang="en-US" sz="2400" b="0" i="0" dirty="0">
                <a:effectLst/>
                <a:latin typeface="Raleway" pitchFamily="2" charset="0"/>
              </a:rPr>
              <a:t> </a:t>
            </a:r>
            <a:r>
              <a:rPr lang="en-US" sz="2400" b="0" i="0" dirty="0" err="1">
                <a:effectLst/>
                <a:latin typeface="Raleway" pitchFamily="2" charset="0"/>
              </a:rPr>
              <a:t>foarte</a:t>
            </a:r>
            <a:r>
              <a:rPr lang="en-US" sz="2400" b="0" i="0" dirty="0">
                <a:effectLst/>
                <a:latin typeface="Raleway" pitchFamily="2" charset="0"/>
              </a:rPr>
              <a:t> </a:t>
            </a:r>
            <a:r>
              <a:rPr lang="en-US" sz="2400" b="0" i="0" dirty="0" err="1">
                <a:effectLst/>
                <a:latin typeface="Raleway" pitchFamily="2" charset="0"/>
              </a:rPr>
              <a:t>puțin</a:t>
            </a:r>
            <a:r>
              <a:rPr lang="en-US" sz="2400" b="0" i="0" dirty="0">
                <a:effectLst/>
                <a:latin typeface="Raleway" pitchFamily="2" charset="0"/>
              </a:rPr>
              <a:t> din </a:t>
            </a:r>
            <a:r>
              <a:rPr lang="en-US" sz="2400" b="0" i="0" dirty="0" err="1">
                <a:effectLst/>
                <a:latin typeface="Raleway" pitchFamily="2" charset="0"/>
              </a:rPr>
              <a:t>propria</a:t>
            </a:r>
            <a:r>
              <a:rPr lang="en-US" sz="2400" b="0" i="0" dirty="0">
                <a:effectLst/>
                <a:latin typeface="Raleway" pitchFamily="2" charset="0"/>
              </a:rPr>
              <a:t> </a:t>
            </a:r>
            <a:r>
              <a:rPr lang="en-US" sz="2400" b="0" i="0" dirty="0" err="1">
                <a:effectLst/>
                <a:latin typeface="Raleway" pitchFamily="2" charset="0"/>
              </a:rPr>
              <a:t>insulină</a:t>
            </a:r>
            <a:r>
              <a:rPr lang="en-US" sz="2400" b="0" i="0" dirty="0">
                <a:effectLst/>
                <a:latin typeface="Raleway" pitchFamily="2" charset="0"/>
              </a:rPr>
              <a:t>.</a:t>
            </a:r>
            <a:br>
              <a:rPr lang="en-US" sz="2400" b="0" i="0" dirty="0">
                <a:effectLst/>
                <a:latin typeface="Raleway" pitchFamily="2" charset="0"/>
              </a:rPr>
            </a:br>
            <a:endParaRPr lang="en-US" sz="2400" dirty="0"/>
          </a:p>
        </p:txBody>
      </p:sp>
    </p:spTree>
    <p:extLst>
      <p:ext uri="{BB962C8B-B14F-4D97-AF65-F5344CB8AC3E}">
        <p14:creationId xmlns:p14="http://schemas.microsoft.com/office/powerpoint/2010/main" val="382716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22B5847-78CE-8992-DF20-40DD40D7E03E}"/>
              </a:ext>
            </a:extLst>
          </p:cNvPr>
          <p:cNvSpPr>
            <a:spLocks noGrp="1"/>
          </p:cNvSpPr>
          <p:nvPr>
            <p:ph type="title"/>
          </p:nvPr>
        </p:nvSpPr>
        <p:spPr>
          <a:xfrm>
            <a:off x="524741" y="620392"/>
            <a:ext cx="3808268" cy="5504688"/>
          </a:xfrm>
        </p:spPr>
        <p:txBody>
          <a:bodyPr>
            <a:normAutofit/>
          </a:bodyPr>
          <a:lstStyle/>
          <a:p>
            <a:r>
              <a:rPr lang="en-US" sz="5100" b="1" i="0" u="none" strike="noStrike" cap="all" dirty="0">
                <a:solidFill>
                  <a:schemeClr val="bg1"/>
                </a:solidFill>
                <a:effectLst/>
                <a:latin typeface="Raleway" pitchFamily="2" charset="0"/>
              </a:rPr>
              <a:t>SIMPTOME</a:t>
            </a:r>
            <a:br>
              <a:rPr lang="en-US" sz="5100" b="1" i="0" u="none" strike="noStrike" cap="all" dirty="0">
                <a:solidFill>
                  <a:schemeClr val="bg1"/>
                </a:solidFill>
                <a:effectLst/>
                <a:latin typeface="Raleway" pitchFamily="2" charset="0"/>
              </a:rPr>
            </a:br>
            <a:endParaRPr lang="en-US" sz="5100" dirty="0">
              <a:solidFill>
                <a:schemeClr val="bg1"/>
              </a:solidFill>
            </a:endParaRPr>
          </a:p>
        </p:txBody>
      </p:sp>
      <p:graphicFrame>
        <p:nvGraphicFramePr>
          <p:cNvPr id="15" name="Content Placeholder 2">
            <a:extLst>
              <a:ext uri="{FF2B5EF4-FFF2-40B4-BE49-F238E27FC236}">
                <a16:creationId xmlns:a16="http://schemas.microsoft.com/office/drawing/2014/main" xmlns="" id="{8566DB64-A723-CA86-735E-FCB608A8E36F}"/>
              </a:ext>
            </a:extLst>
          </p:cNvPr>
          <p:cNvGraphicFramePr>
            <a:graphicFrameLocks noGrp="1"/>
          </p:cNvGraphicFramePr>
          <p:nvPr>
            <p:ph idx="1"/>
            <p:extLst>
              <p:ext uri="{D42A27DB-BD31-4B8C-83A1-F6EECF244321}">
                <p14:modId xmlns:p14="http://schemas.microsoft.com/office/powerpoint/2010/main" val="304455454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34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20546C-AB37-6EB6-37CF-99B094751FEF}"/>
              </a:ext>
            </a:extLst>
          </p:cNvPr>
          <p:cNvSpPr>
            <a:spLocks noGrp="1"/>
          </p:cNvSpPr>
          <p:nvPr>
            <p:ph type="title"/>
          </p:nvPr>
        </p:nvSpPr>
        <p:spPr>
          <a:xfrm>
            <a:off x="594360" y="637125"/>
            <a:ext cx="3802276" cy="5256371"/>
          </a:xfrm>
        </p:spPr>
        <p:txBody>
          <a:bodyPr>
            <a:normAutofit/>
          </a:bodyPr>
          <a:lstStyle/>
          <a:p>
            <a:r>
              <a:rPr lang="en-US" sz="4800" b="1" i="0" u="none" strike="noStrike" cap="all">
                <a:solidFill>
                  <a:schemeClr val="bg1"/>
                </a:solidFill>
                <a:effectLst/>
                <a:latin typeface="Raleway" pitchFamily="2" charset="0"/>
              </a:rPr>
              <a:t>CAUZE ȘI FACTORI DE RISC</a:t>
            </a:r>
            <a:br>
              <a:rPr lang="en-US" sz="4800" b="1" i="0" u="none" strike="noStrike" cap="all">
                <a:solidFill>
                  <a:schemeClr val="bg1"/>
                </a:solidFill>
                <a:effectLst/>
                <a:latin typeface="Raleway" pitchFamily="2" charset="0"/>
              </a:rPr>
            </a:b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xmlns="" id="{5253077D-5FCE-8826-764E-6D58FA1299AC}"/>
              </a:ext>
            </a:extLst>
          </p:cNvPr>
          <p:cNvGraphicFramePr>
            <a:graphicFrameLocks noGrp="1"/>
          </p:cNvGraphicFramePr>
          <p:nvPr>
            <p:ph idx="1"/>
            <p:extLst>
              <p:ext uri="{D42A27DB-BD31-4B8C-83A1-F6EECF244321}">
                <p14:modId xmlns:p14="http://schemas.microsoft.com/office/powerpoint/2010/main" val="339646865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3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Ziua Mondială a Diabetului | Universitatea de Stat de Medicină și Farmacie  &quot;Nicolae Testimițeanu&quot; din Republica Moldova">
            <a:extLst>
              <a:ext uri="{FF2B5EF4-FFF2-40B4-BE49-F238E27FC236}">
                <a16:creationId xmlns:a16="http://schemas.microsoft.com/office/drawing/2014/main" xmlns="" id="{00AECA79-D9B7-56C9-F009-7BB1F65EC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Ziua Mondială a Diabetului | Universitatea de Stat de Medicină și Farmacie  &quot;Nicolae Testimițeanu&quot; din Republica Moldova">
            <a:extLst>
              <a:ext uri="{FF2B5EF4-FFF2-40B4-BE49-F238E27FC236}">
                <a16:creationId xmlns:a16="http://schemas.microsoft.com/office/drawing/2014/main" xmlns="" id="{484072D1-79AF-7E0F-F2E1-610B55459A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16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3C07D6-B4D4-B67D-E719-BB0C36069BB9}"/>
              </a:ext>
            </a:extLst>
          </p:cNvPr>
          <p:cNvSpPr>
            <a:spLocks noGrp="1"/>
          </p:cNvSpPr>
          <p:nvPr>
            <p:ph idx="1"/>
          </p:nvPr>
        </p:nvSpPr>
        <p:spPr>
          <a:xfrm>
            <a:off x="405580" y="331122"/>
            <a:ext cx="11570110" cy="4351338"/>
          </a:xfrm>
        </p:spPr>
        <p:txBody>
          <a:bodyPr>
            <a:normAutofit/>
          </a:bodyPr>
          <a:lstStyle/>
          <a:p>
            <a:pPr algn="l" fontAlgn="base"/>
            <a:r>
              <a:rPr lang="en-US" sz="2000" b="1" i="0" u="none" strike="noStrike" cap="all" dirty="0">
                <a:effectLst/>
                <a:latin typeface="Times New Roman" panose="02020603050405020304" pitchFamily="18" charset="0"/>
                <a:cs typeface="Times New Roman" panose="02020603050405020304" pitchFamily="18" charset="0"/>
              </a:rPr>
              <a:t>TRATAMENT – ÎN CONDIȚII DE SPITALIZARE</a:t>
            </a:r>
          </a:p>
          <a:p>
            <a:pPr algn="l" fontAlgn="base"/>
            <a:r>
              <a:rPr lang="en-US" sz="2000" b="0" i="0" dirty="0" err="1">
                <a:effectLst/>
                <a:latin typeface="Times New Roman" panose="02020603050405020304" pitchFamily="18" charset="0"/>
                <a:cs typeface="Times New Roman" panose="02020603050405020304" pitchFamily="18" charset="0"/>
              </a:rPr>
              <a:t>Administrarea</a:t>
            </a:r>
            <a:r>
              <a:rPr lang="en-US" sz="2000" b="0" i="0" dirty="0">
                <a:effectLst/>
                <a:latin typeface="Times New Roman" panose="02020603050405020304" pitchFamily="18" charset="0"/>
                <a:cs typeface="Times New Roman" panose="02020603050405020304" pitchFamily="18" charset="0"/>
              </a:rPr>
              <a:t> de </a:t>
            </a:r>
            <a:r>
              <a:rPr lang="en-US" sz="2000" b="0" i="0" dirty="0" err="1">
                <a:effectLst/>
                <a:latin typeface="Times New Roman" panose="02020603050405020304" pitchFamily="18" charset="0"/>
                <a:cs typeface="Times New Roman" panose="02020603050405020304" pitchFamily="18" charset="0"/>
              </a:rPr>
              <a:t>perfuzii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intravenoase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și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insulină</a:t>
            </a:r>
            <a:endParaRPr lang="en-US" sz="2000" b="0" i="0" dirty="0">
              <a:effectLst/>
              <a:latin typeface="Times New Roman" panose="02020603050405020304" pitchFamily="18" charset="0"/>
              <a:cs typeface="Times New Roman" panose="02020603050405020304" pitchFamily="18" charset="0"/>
            </a:endParaRPr>
          </a:p>
          <a:p>
            <a:pPr algn="l" fontAlgn="base"/>
            <a:r>
              <a:rPr lang="en-US" sz="2000" b="1" i="0" u="none" strike="noStrike" cap="all" dirty="0">
                <a:effectLst/>
                <a:latin typeface="Times New Roman" panose="02020603050405020304" pitchFamily="18" charset="0"/>
                <a:cs typeface="Times New Roman" panose="02020603050405020304" pitchFamily="18" charset="0"/>
              </a:rPr>
              <a:t>PREVENȚIE</a:t>
            </a:r>
          </a:p>
          <a:p>
            <a:r>
              <a:rPr lang="en-US" sz="2000" b="0" i="0" dirty="0" err="1">
                <a:effectLst/>
                <a:latin typeface="Times New Roman" panose="02020603050405020304" pitchFamily="18" charset="0"/>
                <a:cs typeface="Times New Roman" panose="02020603050405020304" pitchFamily="18" charset="0"/>
              </a:rPr>
              <a:t>Testați-vă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glicemia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regulat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adaptați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dozele</a:t>
            </a:r>
            <a:r>
              <a:rPr lang="en-US" sz="2000" b="0" i="0" dirty="0">
                <a:effectLst/>
                <a:latin typeface="Times New Roman" panose="02020603050405020304" pitchFamily="18" charset="0"/>
                <a:cs typeface="Times New Roman" panose="02020603050405020304" pitchFamily="18" charset="0"/>
              </a:rPr>
              <a:t> de </a:t>
            </a:r>
            <a:r>
              <a:rPr lang="en-US" sz="2000" b="0" i="0" dirty="0" err="1">
                <a:effectLst/>
                <a:latin typeface="Times New Roman" panose="02020603050405020304" pitchFamily="18" charset="0"/>
                <a:cs typeface="Times New Roman" panose="02020603050405020304" pitchFamily="18" charset="0"/>
              </a:rPr>
              <a:t>insulină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vorbiți</a:t>
            </a:r>
            <a:r>
              <a:rPr lang="en-US" sz="2000" b="0" i="0" dirty="0">
                <a:effectLst/>
                <a:latin typeface="Times New Roman" panose="02020603050405020304" pitchFamily="18" charset="0"/>
                <a:cs typeface="Times New Roman" panose="02020603050405020304" pitchFamily="18" charset="0"/>
              </a:rPr>
              <a:t> cu </a:t>
            </a:r>
            <a:r>
              <a:rPr lang="en-US" sz="2000" b="0" i="0" dirty="0" err="1">
                <a:effectLst/>
                <a:latin typeface="Times New Roman" panose="02020603050405020304" pitchFamily="18" charset="0"/>
                <a:cs typeface="Times New Roman" panose="02020603050405020304" pitchFamily="18" charset="0"/>
              </a:rPr>
              <a:t>medicul</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despre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această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complicație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și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despre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regulile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zilelor</a:t>
            </a:r>
            <a:r>
              <a:rPr lang="en-US" sz="2000" b="0" i="0" dirty="0">
                <a:effectLst/>
                <a:latin typeface="Times New Roman" panose="02020603050405020304" pitchFamily="18" charset="0"/>
                <a:cs typeface="Times New Roman" panose="02020603050405020304" pitchFamily="18" charset="0"/>
              </a:rPr>
              <a:t> de </a:t>
            </a:r>
            <a:r>
              <a:rPr lang="en-US" sz="2000" b="0" i="0" dirty="0" err="1">
                <a:effectLst/>
                <a:latin typeface="Times New Roman" panose="02020603050405020304" pitchFamily="18" charset="0"/>
                <a:cs typeface="Times New Roman" panose="02020603050405020304" pitchFamily="18" charset="0"/>
              </a:rPr>
              <a:t>boală</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146" name="Picture 2" descr="Pompa de insulina - Pro si Contra - Dr. Petrache">
            <a:extLst>
              <a:ext uri="{FF2B5EF4-FFF2-40B4-BE49-F238E27FC236}">
                <a16:creationId xmlns:a16="http://schemas.microsoft.com/office/drawing/2014/main" xmlns="" id="{6DFF533F-B9B3-F451-5697-92F1A40B4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29849"/>
            <a:ext cx="5619750" cy="3514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3801541-1949-83D2-0A0A-254CC9FDE087}"/>
              </a:ext>
            </a:extLst>
          </p:cNvPr>
          <p:cNvSpPr txBox="1"/>
          <p:nvPr/>
        </p:nvSpPr>
        <p:spPr>
          <a:xfrm>
            <a:off x="440915" y="2794549"/>
            <a:ext cx="5619750" cy="2585323"/>
          </a:xfrm>
          <a:prstGeom prst="rect">
            <a:avLst/>
          </a:prstGeom>
          <a:noFill/>
        </p:spPr>
        <p:txBody>
          <a:bodyPr wrap="square">
            <a:spAutoFit/>
          </a:bodyPr>
          <a:lstStyle/>
          <a:p>
            <a:r>
              <a:rPr lang="en-US" b="1" i="0" dirty="0" err="1">
                <a:solidFill>
                  <a:srgbClr val="414141"/>
                </a:solidFill>
                <a:effectLst/>
                <a:latin typeface="Merriweather" panose="00000500000000000000" pitchFamily="2" charset="0"/>
              </a:rPr>
              <a:t>Pompa</a:t>
            </a:r>
            <a:r>
              <a:rPr lang="en-US" b="1" i="0" dirty="0">
                <a:solidFill>
                  <a:srgbClr val="414141"/>
                </a:solidFill>
                <a:effectLst/>
                <a:latin typeface="Merriweather" panose="00000500000000000000" pitchFamily="2" charset="0"/>
              </a:rPr>
              <a:t> de </a:t>
            </a:r>
            <a:r>
              <a:rPr lang="en-US" b="1" i="0" dirty="0" err="1">
                <a:solidFill>
                  <a:srgbClr val="414141"/>
                </a:solidFill>
                <a:effectLst/>
                <a:latin typeface="Merriweather" panose="00000500000000000000" pitchFamily="2" charset="0"/>
              </a:rPr>
              <a:t>perfuzie</a:t>
            </a:r>
            <a:r>
              <a:rPr lang="en-US" b="1"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este</a:t>
            </a:r>
            <a:r>
              <a:rPr lang="en-US" i="0" dirty="0">
                <a:solidFill>
                  <a:srgbClr val="414141"/>
                </a:solidFill>
                <a:effectLst/>
                <a:latin typeface="Merriweather" panose="00000500000000000000" pitchFamily="2" charset="0"/>
              </a:rPr>
              <a:t> un </a:t>
            </a:r>
            <a:r>
              <a:rPr lang="en-US" i="0" dirty="0" err="1">
                <a:solidFill>
                  <a:srgbClr val="414141"/>
                </a:solidFill>
                <a:effectLst/>
                <a:latin typeface="Merriweather" panose="00000500000000000000" pitchFamily="2" charset="0"/>
              </a:rPr>
              <a:t>dispozitiv</a:t>
            </a:r>
            <a:r>
              <a:rPr lang="en-US" i="0" dirty="0">
                <a:solidFill>
                  <a:srgbClr val="414141"/>
                </a:solidFill>
                <a:effectLst/>
                <a:latin typeface="Merriweather" panose="00000500000000000000" pitchFamily="2" charset="0"/>
              </a:rPr>
              <a:t> mic care </a:t>
            </a:r>
            <a:r>
              <a:rPr lang="en-US" i="0" dirty="0" err="1">
                <a:solidFill>
                  <a:srgbClr val="414141"/>
                </a:solidFill>
                <a:effectLst/>
                <a:latin typeface="Merriweather" panose="00000500000000000000" pitchFamily="2" charset="0"/>
              </a:rPr>
              <a:t>este</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programat</a:t>
            </a:r>
            <a:r>
              <a:rPr lang="en-US" i="0" dirty="0">
                <a:solidFill>
                  <a:srgbClr val="414141"/>
                </a:solidFill>
                <a:effectLst/>
                <a:latin typeface="Merriweather" panose="00000500000000000000" pitchFamily="2" charset="0"/>
              </a:rPr>
              <a:t> </a:t>
            </a:r>
            <a:r>
              <a:rPr lang="en-US" i="0" u="none" strike="noStrike" dirty="0" err="1">
                <a:effectLst/>
                <a:latin typeface="Merriweather" panose="00000500000000000000" pitchFamily="2" charset="0"/>
                <a:hlinkClick r:id="rId3">
                  <a:extLst>
                    <a:ext uri="{A12FA001-AC4F-418D-AE19-62706E023703}">
                      <ahyp:hlinkClr xmlns:ahyp="http://schemas.microsoft.com/office/drawing/2018/hyperlinkcolor" xmlns="" val="tx"/>
                    </a:ext>
                  </a:extLst>
                </a:hlinkClick>
              </a:rPr>
              <a:t>să</a:t>
            </a:r>
            <a:r>
              <a:rPr lang="en-US" i="0" u="none" strike="noStrike" dirty="0">
                <a:effectLst/>
                <a:latin typeface="Merriweather" panose="00000500000000000000" pitchFamily="2" charset="0"/>
                <a:hlinkClick r:id="rId3">
                  <a:extLst>
                    <a:ext uri="{A12FA001-AC4F-418D-AE19-62706E023703}">
                      <ahyp:hlinkClr xmlns:ahyp="http://schemas.microsoft.com/office/drawing/2018/hyperlinkcolor" xmlns="" val="tx"/>
                    </a:ext>
                  </a:extLst>
                </a:hlinkClick>
              </a:rPr>
              <a:t> </a:t>
            </a:r>
            <a:r>
              <a:rPr lang="en-US" i="0" u="none" strike="noStrike" dirty="0" err="1">
                <a:effectLst/>
                <a:latin typeface="Merriweather" panose="00000500000000000000" pitchFamily="2" charset="0"/>
                <a:hlinkClick r:id="rId3">
                  <a:extLst>
                    <a:ext uri="{A12FA001-AC4F-418D-AE19-62706E023703}">
                      <ahyp:hlinkClr xmlns:ahyp="http://schemas.microsoft.com/office/drawing/2018/hyperlinkcolor" xmlns="" val="tx"/>
                    </a:ext>
                  </a:extLst>
                </a:hlinkClick>
              </a:rPr>
              <a:t>livreze</a:t>
            </a:r>
            <a:r>
              <a:rPr lang="en-US" i="0" u="none" strike="noStrike" dirty="0">
                <a:effectLst/>
                <a:latin typeface="Merriweather" panose="00000500000000000000" pitchFamily="2" charset="0"/>
                <a:hlinkClick r:id="rId3">
                  <a:extLst>
                    <a:ext uri="{A12FA001-AC4F-418D-AE19-62706E023703}">
                      <ahyp:hlinkClr xmlns:ahyp="http://schemas.microsoft.com/office/drawing/2018/hyperlinkcolor" xmlns="" val="tx"/>
                    </a:ext>
                  </a:extLst>
                </a:hlinkClick>
              </a:rPr>
              <a:t> </a:t>
            </a:r>
            <a:r>
              <a:rPr lang="en-US" i="0" u="none" strike="noStrike" dirty="0" err="1">
                <a:effectLst/>
                <a:latin typeface="Merriweather" panose="00000500000000000000" pitchFamily="2" charset="0"/>
                <a:hlinkClick r:id="rId3">
                  <a:extLst>
                    <a:ext uri="{A12FA001-AC4F-418D-AE19-62706E023703}">
                      <ahyp:hlinkClr xmlns:ahyp="http://schemas.microsoft.com/office/drawing/2018/hyperlinkcolor" xmlns="" val="tx"/>
                    </a:ext>
                  </a:extLst>
                </a:hlinkClick>
              </a:rPr>
              <a:t>insulina</a:t>
            </a:r>
            <a:r>
              <a:rPr lang="en-US" i="0" dirty="0">
                <a:effectLst/>
                <a:latin typeface="Merriweather" panose="00000500000000000000" pitchFamily="2" charset="0"/>
              </a:rPr>
              <a:t> </a:t>
            </a:r>
            <a:r>
              <a:rPr lang="en-US" i="0" dirty="0" err="1">
                <a:solidFill>
                  <a:srgbClr val="414141"/>
                </a:solidFill>
                <a:effectLst/>
                <a:latin typeface="Merriweather" panose="00000500000000000000" pitchFamily="2" charset="0"/>
              </a:rPr>
              <a:t>în</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țesutul</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adipos</a:t>
            </a:r>
            <a:r>
              <a:rPr lang="en-US" i="0" dirty="0">
                <a:solidFill>
                  <a:srgbClr val="414141"/>
                </a:solidFill>
                <a:effectLst/>
                <a:latin typeface="Merriweather" panose="00000500000000000000" pitchFamily="2" charset="0"/>
              </a:rPr>
              <a:t>, sub </a:t>
            </a:r>
            <a:r>
              <a:rPr lang="en-US" i="0" dirty="0" err="1">
                <a:solidFill>
                  <a:srgbClr val="414141"/>
                </a:solidFill>
                <a:effectLst/>
                <a:latin typeface="Merriweather" panose="00000500000000000000" pitchFamily="2" charset="0"/>
              </a:rPr>
              <a:t>piele</a:t>
            </a:r>
            <a:r>
              <a:rPr lang="en-US" i="0" dirty="0">
                <a:solidFill>
                  <a:srgbClr val="414141"/>
                </a:solidFill>
                <a:effectLst/>
                <a:latin typeface="Merriweather" panose="00000500000000000000" pitchFamily="2" charset="0"/>
              </a:rPr>
              <a:t>. Se </a:t>
            </a:r>
            <a:r>
              <a:rPr lang="en-US" i="0" dirty="0" err="1">
                <a:solidFill>
                  <a:srgbClr val="414141"/>
                </a:solidFill>
                <a:effectLst/>
                <a:latin typeface="Merriweather" panose="00000500000000000000" pitchFamily="2" charset="0"/>
              </a:rPr>
              <a:t>mai</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numește</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infuzor</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continuu</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subcutanat</a:t>
            </a:r>
            <a:r>
              <a:rPr lang="en-US" i="0" dirty="0">
                <a:solidFill>
                  <a:srgbClr val="414141"/>
                </a:solidFill>
                <a:effectLst/>
                <a:latin typeface="Merriweather" panose="00000500000000000000" pitchFamily="2" charset="0"/>
              </a:rPr>
              <a:t> de insulin. </a:t>
            </a:r>
            <a:r>
              <a:rPr lang="en-US" i="0" dirty="0" err="1">
                <a:solidFill>
                  <a:srgbClr val="414141"/>
                </a:solidFill>
                <a:effectLst/>
                <a:latin typeface="Merriweather" panose="00000500000000000000" pitchFamily="2" charset="0"/>
              </a:rPr>
              <a:t>Acest</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dispozitiv</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este</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programat</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în</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funcție</a:t>
            </a:r>
            <a:r>
              <a:rPr lang="en-US" i="0" dirty="0">
                <a:solidFill>
                  <a:srgbClr val="414141"/>
                </a:solidFill>
                <a:effectLst/>
                <a:latin typeface="Merriweather" panose="00000500000000000000" pitchFamily="2" charset="0"/>
              </a:rPr>
              <a:t> de </a:t>
            </a:r>
            <a:r>
              <a:rPr lang="en-US" i="0" dirty="0" err="1">
                <a:solidFill>
                  <a:srgbClr val="414141"/>
                </a:solidFill>
                <a:effectLst/>
                <a:latin typeface="Merriweather" panose="00000500000000000000" pitchFamily="2" charset="0"/>
              </a:rPr>
              <a:t>nevoile</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specifice</a:t>
            </a:r>
            <a:r>
              <a:rPr lang="en-US" i="0" dirty="0">
                <a:solidFill>
                  <a:srgbClr val="414141"/>
                </a:solidFill>
                <a:effectLst/>
                <a:latin typeface="Merriweather" panose="00000500000000000000" pitchFamily="2" charset="0"/>
              </a:rPr>
              <a:t> ale </a:t>
            </a:r>
            <a:r>
              <a:rPr lang="en-US" i="0" dirty="0" err="1">
                <a:solidFill>
                  <a:srgbClr val="414141"/>
                </a:solidFill>
                <a:effectLst/>
                <a:latin typeface="Merriweather" panose="00000500000000000000" pitchFamily="2" charset="0"/>
              </a:rPr>
              <a:t>persoanei</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bolnave</a:t>
            </a:r>
            <a:r>
              <a:rPr lang="en-US" i="0" dirty="0">
                <a:solidFill>
                  <a:srgbClr val="414141"/>
                </a:solidFill>
                <a:effectLst/>
                <a:latin typeface="Merriweather" panose="00000500000000000000" pitchFamily="2" charset="0"/>
              </a:rPr>
              <a:t>. Mai exact, </a:t>
            </a:r>
            <a:r>
              <a:rPr lang="en-US" i="0" dirty="0" err="1">
                <a:solidFill>
                  <a:srgbClr val="414141"/>
                </a:solidFill>
                <a:effectLst/>
                <a:latin typeface="Merriweather" panose="00000500000000000000" pitchFamily="2" charset="0"/>
              </a:rPr>
              <a:t>dozele</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și</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frecvența</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administrării</a:t>
            </a:r>
            <a:r>
              <a:rPr lang="en-US" i="0" dirty="0">
                <a:solidFill>
                  <a:srgbClr val="414141"/>
                </a:solidFill>
                <a:effectLst/>
                <a:latin typeface="Merriweather" panose="00000500000000000000" pitchFamily="2" charset="0"/>
              </a:rPr>
              <a:t> sunt </a:t>
            </a:r>
            <a:r>
              <a:rPr lang="en-US" i="0" dirty="0" err="1">
                <a:solidFill>
                  <a:srgbClr val="414141"/>
                </a:solidFill>
                <a:effectLst/>
                <a:latin typeface="Merriweather" panose="00000500000000000000" pitchFamily="2" charset="0"/>
              </a:rPr>
              <a:t>stabilite</a:t>
            </a:r>
            <a:r>
              <a:rPr lang="en-US" i="0" dirty="0">
                <a:solidFill>
                  <a:srgbClr val="414141"/>
                </a:solidFill>
                <a:effectLst/>
                <a:latin typeface="Merriweather" panose="00000500000000000000" pitchFamily="2" charset="0"/>
              </a:rPr>
              <a:t> pe </a:t>
            </a:r>
            <a:r>
              <a:rPr lang="en-US" i="0" dirty="0" err="1">
                <a:solidFill>
                  <a:srgbClr val="414141"/>
                </a:solidFill>
                <a:effectLst/>
                <a:latin typeface="Merriweather" panose="00000500000000000000" pitchFamily="2" charset="0"/>
              </a:rPr>
              <a:t>baza</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unui</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studiu</a:t>
            </a:r>
            <a:r>
              <a:rPr lang="en-US" i="0" dirty="0">
                <a:solidFill>
                  <a:srgbClr val="414141"/>
                </a:solidFill>
                <a:effectLst/>
                <a:latin typeface="Merriweather" panose="00000500000000000000" pitchFamily="2" charset="0"/>
              </a:rPr>
              <a:t> anterior al </a:t>
            </a:r>
            <a:r>
              <a:rPr lang="en-US" i="0" dirty="0" err="1">
                <a:solidFill>
                  <a:srgbClr val="414141"/>
                </a:solidFill>
                <a:effectLst/>
                <a:latin typeface="Merriweather" panose="00000500000000000000" pitchFamily="2" charset="0"/>
              </a:rPr>
              <a:t>fiecărui</a:t>
            </a:r>
            <a:r>
              <a:rPr lang="en-US" i="0" dirty="0">
                <a:solidFill>
                  <a:srgbClr val="414141"/>
                </a:solidFill>
                <a:effectLst/>
                <a:latin typeface="Merriweather" panose="00000500000000000000" pitchFamily="2" charset="0"/>
              </a:rPr>
              <a:t> </a:t>
            </a:r>
            <a:r>
              <a:rPr lang="en-US" i="0" dirty="0" err="1">
                <a:solidFill>
                  <a:srgbClr val="414141"/>
                </a:solidFill>
                <a:effectLst/>
                <a:latin typeface="Merriweather" panose="00000500000000000000" pitchFamily="2" charset="0"/>
              </a:rPr>
              <a:t>caz</a:t>
            </a:r>
            <a:r>
              <a:rPr lang="en-US" i="0" dirty="0">
                <a:solidFill>
                  <a:srgbClr val="414141"/>
                </a:solidFill>
                <a:effectLst/>
                <a:latin typeface="Merriweather" panose="00000500000000000000" pitchFamily="2" charset="0"/>
              </a:rPr>
              <a:t> de </a:t>
            </a:r>
            <a:r>
              <a:rPr lang="en-US" i="0" dirty="0" err="1">
                <a:solidFill>
                  <a:srgbClr val="414141"/>
                </a:solidFill>
                <a:effectLst/>
                <a:latin typeface="Merriweather" panose="00000500000000000000" pitchFamily="2" charset="0"/>
              </a:rPr>
              <a:t>diabet</a:t>
            </a:r>
            <a:r>
              <a:rPr lang="en-US" i="0" dirty="0">
                <a:solidFill>
                  <a:srgbClr val="414141"/>
                </a:solidFill>
                <a:effectLst/>
                <a:latin typeface="Merriweather" panose="00000500000000000000" pitchFamily="2" charset="0"/>
              </a:rPr>
              <a:t>.</a:t>
            </a:r>
            <a:endParaRPr lang="en-US" dirty="0"/>
          </a:p>
        </p:txBody>
      </p:sp>
    </p:spTree>
    <p:extLst>
      <p:ext uri="{BB962C8B-B14F-4D97-AF65-F5344CB8AC3E}">
        <p14:creationId xmlns:p14="http://schemas.microsoft.com/office/powerpoint/2010/main" val="143820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en-US" sz="4000" dirty="0" smtClean="0">
                <a:latin typeface="+mn-lt"/>
                <a:cs typeface="Times New Roman" panose="02020603050405020304" pitchFamily="18" charset="0"/>
              </a:rPr>
              <a:t>COMA HIPERGLICEMICĂ HIPEROSMOLARĂ</a:t>
            </a:r>
            <a:endParaRPr lang="ro-RO" sz="4000" dirty="0">
              <a:latin typeface="+mn-lt"/>
            </a:endParaRPr>
          </a:p>
        </p:txBody>
      </p:sp>
      <p:sp>
        <p:nvSpPr>
          <p:cNvPr id="3" name="Substituent conținut 2"/>
          <p:cNvSpPr>
            <a:spLocks noGrp="1"/>
          </p:cNvSpPr>
          <p:nvPr>
            <p:ph idx="1"/>
          </p:nvPr>
        </p:nvSpPr>
        <p:spPr/>
        <p:txBody>
          <a:bodyPr/>
          <a:lstStyle/>
          <a:p>
            <a:pPr lvl="0" fontAlgn="base"/>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Este o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complicație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acută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severă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fără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acidoză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dar</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cu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glicemii</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foarte</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mari</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(&gt;500mg/dl)</a:t>
            </a:r>
            <a:endPar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0" fontAlgn="base"/>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Poate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afecta</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ambele</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tipuri</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de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diabet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dar</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apare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mai</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frecvent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la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persoanele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în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vârstă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care nu se pot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autoîngriji</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cu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diabet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zaharat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tip 2.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Apare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în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special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când</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persoana</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în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vârstă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trece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printr</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-o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altă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boală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nu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verifică</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glicemia</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de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multe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ori</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întrerupe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medicația</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nu se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poate</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alimenta</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și</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hidrata</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corect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fontAlgn="base"/>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Are prognostic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rezervat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mortalitate</a:t>
            </a:r>
            <a:r>
              <a:rPr 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&gt;50%</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endParaRPr lang="en-US" sz="2400" dirty="0">
              <a:solidFill>
                <a:prstClr val="black"/>
              </a:solidFill>
            </a:endParaRPr>
          </a:p>
          <a:p>
            <a:endParaRPr lang="ro-RO" dirty="0"/>
          </a:p>
        </p:txBody>
      </p:sp>
    </p:spTree>
    <p:extLst>
      <p:ext uri="{BB962C8B-B14F-4D97-AF65-F5344CB8AC3E}">
        <p14:creationId xmlns:p14="http://schemas.microsoft.com/office/powerpoint/2010/main" val="94919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21D88B0-D45D-85E6-0A6F-E8395249BF20}"/>
              </a:ext>
            </a:extLst>
          </p:cNvPr>
          <p:cNvSpPr>
            <a:spLocks noGrp="1"/>
          </p:cNvSpPr>
          <p:nvPr>
            <p:ph type="title"/>
          </p:nvPr>
        </p:nvSpPr>
        <p:spPr>
          <a:xfrm>
            <a:off x="1245072" y="1289765"/>
            <a:ext cx="3651101" cy="4270963"/>
          </a:xfrm>
        </p:spPr>
        <p:txBody>
          <a:bodyPr anchor="ctr">
            <a:normAutofit/>
          </a:bodyPr>
          <a:lstStyle/>
          <a:p>
            <a:pPr algn="ctr"/>
            <a:r>
              <a:rPr lang="en-US" sz="5200" i="0" u="none" strike="noStrike" cap="all" dirty="0">
                <a:solidFill>
                  <a:srgbClr val="FFFFFF"/>
                </a:solidFill>
                <a:effectLst/>
                <a:latin typeface="Raleway" pitchFamily="2" charset="0"/>
              </a:rPr>
              <a:t>SIMPTOME</a:t>
            </a:r>
            <a:br>
              <a:rPr lang="en-US" sz="5200" i="0" u="none" strike="noStrike" cap="all" dirty="0">
                <a:solidFill>
                  <a:srgbClr val="FFFFFF"/>
                </a:solidFill>
                <a:effectLst/>
                <a:latin typeface="Raleway" pitchFamily="2" charset="0"/>
              </a:rPr>
            </a:br>
            <a:endParaRPr lang="en-US" sz="5200" dirty="0">
              <a:solidFill>
                <a:srgbClr val="FFFFFF"/>
              </a:solidFill>
            </a:endParaRP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C7177AA2-BA89-0BD9-3308-F6B8919BF0D3}"/>
              </a:ext>
            </a:extLst>
          </p:cNvPr>
          <p:cNvSpPr>
            <a:spLocks noGrp="1"/>
          </p:cNvSpPr>
          <p:nvPr>
            <p:ph idx="1"/>
          </p:nvPr>
        </p:nvSpPr>
        <p:spPr>
          <a:xfrm>
            <a:off x="6297233" y="518400"/>
            <a:ext cx="4771607" cy="5837949"/>
          </a:xfrm>
        </p:spPr>
        <p:txBody>
          <a:bodyPr anchor="ctr">
            <a:normAutofit/>
          </a:bodyPr>
          <a:lstStyle/>
          <a:p>
            <a:pPr fontAlgn="base">
              <a:buFont typeface="Arial" panose="020B0604020202020204" pitchFamily="34" charset="0"/>
              <a:buChar char="•"/>
            </a:pPr>
            <a:r>
              <a:rPr lang="en-US" sz="2000" i="0" dirty="0" err="1">
                <a:solidFill>
                  <a:schemeClr val="tx1">
                    <a:alpha val="80000"/>
                  </a:schemeClr>
                </a:solidFill>
                <a:effectLst/>
                <a:latin typeface="Raleway" pitchFamily="2" charset="0"/>
              </a:rPr>
              <a:t>Somnolență</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dezorientare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pană</a:t>
            </a:r>
            <a:r>
              <a:rPr lang="en-US" sz="2000" i="0" dirty="0">
                <a:solidFill>
                  <a:schemeClr val="tx1">
                    <a:alpha val="80000"/>
                  </a:schemeClr>
                </a:solidFill>
                <a:effectLst/>
                <a:latin typeface="Raleway" pitchFamily="2" charset="0"/>
              </a:rPr>
              <a:t> la comă </a:t>
            </a:r>
            <a:r>
              <a:rPr lang="en-US" sz="2000" i="0" dirty="0" err="1">
                <a:solidFill>
                  <a:schemeClr val="tx1">
                    <a:alpha val="80000"/>
                  </a:schemeClr>
                </a:solidFill>
                <a:effectLst/>
                <a:latin typeface="Raleway" pitchFamily="2" charset="0"/>
              </a:rPr>
              <a:t>profundă</a:t>
            </a:r>
            <a:endParaRPr lang="en-US" sz="2000" i="0" dirty="0">
              <a:solidFill>
                <a:schemeClr val="tx1">
                  <a:alpha val="80000"/>
                </a:schemeClr>
              </a:solidFill>
              <a:effectLst/>
              <a:latin typeface="Raleway" pitchFamily="2" charset="0"/>
            </a:endParaRPr>
          </a:p>
          <a:p>
            <a:pPr fontAlgn="base">
              <a:buFont typeface="Arial" panose="020B0604020202020204" pitchFamily="34" charset="0"/>
              <a:buChar char="•"/>
            </a:pPr>
            <a:r>
              <a:rPr lang="en-US" sz="2000" i="0" dirty="0">
                <a:solidFill>
                  <a:schemeClr val="tx1">
                    <a:alpha val="80000"/>
                  </a:schemeClr>
                </a:solidFill>
                <a:effectLst/>
                <a:latin typeface="Raleway" pitchFamily="2" charset="0"/>
              </a:rPr>
              <a:t>Grade variate de </a:t>
            </a:r>
            <a:r>
              <a:rPr lang="en-US" sz="2000" i="0" dirty="0" err="1">
                <a:solidFill>
                  <a:schemeClr val="tx1">
                    <a:alpha val="80000"/>
                  </a:schemeClr>
                </a:solidFill>
                <a:effectLst/>
                <a:latin typeface="Raleway" pitchFamily="2" charset="0"/>
              </a:rPr>
              <a:t>deshidratare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piele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uscată</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buze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și</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limbă</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deshidratate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tensiuni</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mici</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când</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persoana</a:t>
            </a:r>
            <a:r>
              <a:rPr lang="en-US" sz="2000" i="0" dirty="0">
                <a:solidFill>
                  <a:schemeClr val="tx1">
                    <a:alpha val="80000"/>
                  </a:schemeClr>
                </a:solidFill>
                <a:effectLst/>
                <a:latin typeface="Raleway" pitchFamily="2" charset="0"/>
              </a:rPr>
              <a:t> se </a:t>
            </a:r>
            <a:r>
              <a:rPr lang="en-US" sz="2000" i="0" dirty="0" err="1">
                <a:solidFill>
                  <a:schemeClr val="tx1">
                    <a:alpha val="80000"/>
                  </a:schemeClr>
                </a:solidFill>
                <a:effectLst/>
                <a:latin typeface="Raleway" pitchFamily="2" charset="0"/>
              </a:rPr>
              <a:t>ridică</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în</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picioare</a:t>
            </a:r>
            <a:r>
              <a:rPr lang="en-US" sz="2000" i="0" dirty="0">
                <a:solidFill>
                  <a:schemeClr val="tx1">
                    <a:alpha val="80000"/>
                  </a:schemeClr>
                </a:solidFill>
                <a:effectLst/>
                <a:latin typeface="Raleway" pitchFamily="2" charset="0"/>
              </a:rPr>
              <a:t>)</a:t>
            </a:r>
          </a:p>
          <a:p>
            <a:pPr marL="0" indent="0" fontAlgn="base">
              <a:buNone/>
            </a:pPr>
            <a:r>
              <a:rPr lang="en-US" sz="2000" b="1" i="0" u="none" strike="noStrike" cap="all" dirty="0">
                <a:solidFill>
                  <a:schemeClr val="tx1">
                    <a:alpha val="80000"/>
                  </a:schemeClr>
                </a:solidFill>
                <a:effectLst/>
                <a:latin typeface="Raleway" pitchFamily="2" charset="0"/>
              </a:rPr>
              <a:t>CAUZE ȘI FACTORI DE RISC</a:t>
            </a:r>
          </a:p>
          <a:p>
            <a:pPr fontAlgn="base">
              <a:buFont typeface="Arial" panose="020B0604020202020204" pitchFamily="34" charset="0"/>
              <a:buChar char="•"/>
            </a:pPr>
            <a:r>
              <a:rPr lang="en-US" sz="2000" i="0" dirty="0" err="1">
                <a:solidFill>
                  <a:schemeClr val="tx1">
                    <a:alpha val="80000"/>
                  </a:schemeClr>
                </a:solidFill>
                <a:effectLst/>
                <a:latin typeface="Raleway" pitchFamily="2" charset="0"/>
              </a:rPr>
              <a:t>Infecții</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stări</a:t>
            </a:r>
            <a:r>
              <a:rPr lang="en-US" sz="2000" i="0" dirty="0">
                <a:solidFill>
                  <a:schemeClr val="tx1">
                    <a:alpha val="80000"/>
                  </a:schemeClr>
                </a:solidFill>
                <a:effectLst/>
                <a:latin typeface="Raleway" pitchFamily="2" charset="0"/>
              </a:rPr>
              <a:t> febrile, </a:t>
            </a:r>
            <a:r>
              <a:rPr lang="en-US" sz="2000" i="0" dirty="0" err="1">
                <a:solidFill>
                  <a:schemeClr val="tx1">
                    <a:alpha val="80000"/>
                  </a:schemeClr>
                </a:solidFill>
                <a:effectLst/>
                <a:latin typeface="Raleway" pitchFamily="2" charset="0"/>
              </a:rPr>
              <a:t>afecțiuni</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intercurente</a:t>
            </a:r>
            <a:r>
              <a:rPr lang="en-US" sz="2000" i="0" dirty="0">
                <a:solidFill>
                  <a:schemeClr val="tx1">
                    <a:alpha val="80000"/>
                  </a:schemeClr>
                </a:solidFill>
                <a:effectLst/>
                <a:latin typeface="Raleway" pitchFamily="2" charset="0"/>
              </a:rPr>
              <a:t>(AVC, infarct </a:t>
            </a:r>
            <a:r>
              <a:rPr lang="en-US" sz="2000" i="0" dirty="0" err="1">
                <a:solidFill>
                  <a:schemeClr val="tx1">
                    <a:alpha val="80000"/>
                  </a:schemeClr>
                </a:solidFill>
                <a:effectLst/>
                <a:latin typeface="Raleway" pitchFamily="2" charset="0"/>
              </a:rPr>
              <a:t>miocardic</a:t>
            </a:r>
            <a:r>
              <a:rPr lang="en-US" sz="2000" i="0" dirty="0">
                <a:solidFill>
                  <a:schemeClr val="tx1">
                    <a:alpha val="80000"/>
                  </a:schemeClr>
                </a:solidFill>
                <a:effectLst/>
                <a:latin typeface="Raleway" pitchFamily="2" charset="0"/>
              </a:rPr>
              <a:t>)</a:t>
            </a:r>
          </a:p>
          <a:p>
            <a:pPr fontAlgn="base">
              <a:buFont typeface="Arial" panose="020B0604020202020204" pitchFamily="34" charset="0"/>
              <a:buChar char="•"/>
            </a:pPr>
            <a:r>
              <a:rPr lang="en-US" sz="2000" i="0" dirty="0" err="1">
                <a:solidFill>
                  <a:schemeClr val="tx1">
                    <a:alpha val="80000"/>
                  </a:schemeClr>
                </a:solidFill>
                <a:effectLst/>
                <a:latin typeface="Raleway" pitchFamily="2" charset="0"/>
              </a:rPr>
              <a:t>Alterarea</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senzației</a:t>
            </a:r>
            <a:r>
              <a:rPr lang="en-US" sz="2000" i="0" dirty="0">
                <a:solidFill>
                  <a:schemeClr val="tx1">
                    <a:alpha val="80000"/>
                  </a:schemeClr>
                </a:solidFill>
                <a:effectLst/>
                <a:latin typeface="Raleway" pitchFamily="2" charset="0"/>
              </a:rPr>
              <a:t> de </a:t>
            </a:r>
            <a:r>
              <a:rPr lang="en-US" sz="2000" i="0" dirty="0" err="1">
                <a:solidFill>
                  <a:schemeClr val="tx1">
                    <a:alpha val="80000"/>
                  </a:schemeClr>
                </a:solidFill>
                <a:effectLst/>
                <a:latin typeface="Raleway" pitchFamily="2" charset="0"/>
              </a:rPr>
              <a:t>sete</a:t>
            </a:r>
            <a:r>
              <a:rPr lang="en-US" sz="2000" i="0" dirty="0">
                <a:solidFill>
                  <a:schemeClr val="tx1">
                    <a:alpha val="80000"/>
                  </a:schemeClr>
                </a:solidFill>
                <a:effectLst/>
                <a:latin typeface="Raleway" pitchFamily="2" charset="0"/>
              </a:rPr>
              <a:t> cu </a:t>
            </a:r>
            <a:r>
              <a:rPr lang="en-US" sz="2000" i="0" dirty="0" err="1">
                <a:solidFill>
                  <a:schemeClr val="tx1">
                    <a:alpha val="80000"/>
                  </a:schemeClr>
                </a:solidFill>
                <a:effectLst/>
                <a:latin typeface="Raleway" pitchFamily="2" charset="0"/>
              </a:rPr>
              <a:t>ingestia</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insuficientă</a:t>
            </a:r>
            <a:r>
              <a:rPr lang="en-US" sz="2000" i="0" dirty="0">
                <a:solidFill>
                  <a:schemeClr val="tx1">
                    <a:alpha val="80000"/>
                  </a:schemeClr>
                </a:solidFill>
                <a:effectLst/>
                <a:latin typeface="Raleway" pitchFamily="2" charset="0"/>
              </a:rPr>
              <a:t> de </a:t>
            </a:r>
            <a:r>
              <a:rPr lang="en-US" sz="2000" i="0" dirty="0" err="1">
                <a:solidFill>
                  <a:schemeClr val="tx1">
                    <a:alpha val="80000"/>
                  </a:schemeClr>
                </a:solidFill>
                <a:effectLst/>
                <a:latin typeface="Raleway" pitchFamily="2" charset="0"/>
              </a:rPr>
              <a:t>lichide</a:t>
            </a:r>
            <a:endParaRPr lang="en-US" sz="2000" i="0" dirty="0">
              <a:solidFill>
                <a:schemeClr val="tx1">
                  <a:alpha val="80000"/>
                </a:schemeClr>
              </a:solidFill>
              <a:effectLst/>
              <a:latin typeface="Raleway" pitchFamily="2" charset="0"/>
            </a:endParaRPr>
          </a:p>
          <a:p>
            <a:pPr fontAlgn="base">
              <a:buFont typeface="Arial" panose="020B0604020202020204" pitchFamily="34" charset="0"/>
              <a:buChar char="•"/>
            </a:pPr>
            <a:r>
              <a:rPr lang="en-US" sz="2000" i="0" dirty="0" err="1">
                <a:solidFill>
                  <a:schemeClr val="tx1">
                    <a:alpha val="80000"/>
                  </a:schemeClr>
                </a:solidFill>
                <a:effectLst/>
                <a:latin typeface="Raleway" pitchFamily="2" charset="0"/>
              </a:rPr>
              <a:t>Abuz</a:t>
            </a:r>
            <a:r>
              <a:rPr lang="en-US" sz="2000" i="0" dirty="0">
                <a:solidFill>
                  <a:schemeClr val="tx1">
                    <a:alpha val="80000"/>
                  </a:schemeClr>
                </a:solidFill>
                <a:effectLst/>
                <a:latin typeface="Raleway" pitchFamily="2" charset="0"/>
              </a:rPr>
              <a:t> de </a:t>
            </a:r>
            <a:r>
              <a:rPr lang="en-US" sz="2000" i="0" dirty="0" err="1">
                <a:solidFill>
                  <a:schemeClr val="tx1">
                    <a:alpha val="80000"/>
                  </a:schemeClr>
                </a:solidFill>
                <a:effectLst/>
                <a:latin typeface="Raleway" pitchFamily="2" charset="0"/>
              </a:rPr>
              <a:t>alcool</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medicamente</a:t>
            </a:r>
            <a:endParaRPr lang="en-US" sz="2000" i="0" dirty="0">
              <a:solidFill>
                <a:schemeClr val="tx1">
                  <a:alpha val="80000"/>
                </a:schemeClr>
              </a:solidFill>
              <a:effectLst/>
              <a:latin typeface="Raleway" pitchFamily="2" charset="0"/>
            </a:endParaRPr>
          </a:p>
          <a:p>
            <a:pPr fontAlgn="base">
              <a:buFont typeface="Arial" panose="020B0604020202020204" pitchFamily="34" charset="0"/>
              <a:buChar char="•"/>
            </a:pPr>
            <a:r>
              <a:rPr lang="en-US" sz="2000" i="0" dirty="0" err="1">
                <a:solidFill>
                  <a:schemeClr val="tx1">
                    <a:alpha val="80000"/>
                  </a:schemeClr>
                </a:solidFill>
                <a:effectLst/>
                <a:latin typeface="Raleway" pitchFamily="2" charset="0"/>
              </a:rPr>
              <a:t>Probleme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sociale</a:t>
            </a:r>
            <a:r>
              <a:rPr lang="en-US" sz="2000" i="0" dirty="0">
                <a:solidFill>
                  <a:schemeClr val="tx1">
                    <a:alpha val="80000"/>
                  </a:schemeClr>
                </a:solidFill>
                <a:effectLst/>
                <a:latin typeface="Raleway" pitchFamily="2" charset="0"/>
              </a:rPr>
              <a:t> (</a:t>
            </a:r>
            <a:r>
              <a:rPr lang="en-US" sz="2000" i="0" dirty="0" err="1">
                <a:solidFill>
                  <a:schemeClr val="tx1">
                    <a:alpha val="80000"/>
                  </a:schemeClr>
                </a:solidFill>
                <a:effectLst/>
                <a:latin typeface="Raleway" pitchFamily="2" charset="0"/>
              </a:rPr>
              <a:t>singurătatea</a:t>
            </a:r>
            <a:r>
              <a:rPr lang="en-US" sz="2000" i="0" dirty="0">
                <a:solidFill>
                  <a:schemeClr val="tx1">
                    <a:alpha val="80000"/>
                  </a:schemeClr>
                </a:solidFill>
                <a:effectLst/>
                <a:latin typeface="Raleway" pitchFamily="2" charset="0"/>
              </a:rPr>
              <a:t>)</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3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7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ma hiperglicemica hiperosmolara - complicatiile terapiei - Dr. Petrache">
            <a:extLst>
              <a:ext uri="{FF2B5EF4-FFF2-40B4-BE49-F238E27FC236}">
                <a16:creationId xmlns:a16="http://schemas.microsoft.com/office/drawing/2014/main" xmlns="" id="{E19E66A7-3820-68AD-2651-23F04C560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9" r="8847"/>
          <a:stretch/>
        </p:blipFill>
        <p:spPr bwMode="auto">
          <a:xfrm>
            <a:off x="6629402" y="877824"/>
            <a:ext cx="5562598" cy="4398264"/>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BE920C5B-8126-95E5-FD80-54ACDF392824}"/>
              </a:ext>
            </a:extLst>
          </p:cNvPr>
          <p:cNvSpPr>
            <a:spLocks noGrp="1"/>
          </p:cNvSpPr>
          <p:nvPr>
            <p:ph idx="1"/>
          </p:nvPr>
        </p:nvSpPr>
        <p:spPr>
          <a:xfrm>
            <a:off x="77566" y="501445"/>
            <a:ext cx="6359810" cy="5871923"/>
          </a:xfrm>
        </p:spPr>
        <p:txBody>
          <a:bodyPr>
            <a:normAutofit/>
          </a:bodyPr>
          <a:lstStyle/>
          <a:p>
            <a:pPr marL="0" indent="0" algn="just" fontAlgn="base">
              <a:buNone/>
            </a:pPr>
            <a:endParaRPr lang="ro-RO" sz="1800" b="1" i="0" u="none" strike="noStrike" cap="all" dirty="0" smtClean="0">
              <a:effectLst/>
              <a:latin typeface="Raleway" pitchFamily="2" charset="0"/>
            </a:endParaRPr>
          </a:p>
          <a:p>
            <a:pPr marL="0" indent="0" algn="just" fontAlgn="base">
              <a:buNone/>
            </a:pPr>
            <a:endParaRPr lang="ro-RO" sz="1800" b="1" cap="all" dirty="0">
              <a:latin typeface="Raleway" pitchFamily="2" charset="0"/>
            </a:endParaRPr>
          </a:p>
          <a:p>
            <a:pPr marL="0" indent="0" algn="just" fontAlgn="base">
              <a:buNone/>
            </a:pPr>
            <a:r>
              <a:rPr lang="en-US" sz="1800" b="1" i="0" u="none" strike="noStrike" cap="all" dirty="0" smtClean="0">
                <a:effectLst/>
                <a:latin typeface="Raleway" pitchFamily="2" charset="0"/>
              </a:rPr>
              <a:t>TRATAMENT</a:t>
            </a:r>
            <a:endParaRPr lang="en-US" sz="1800" b="1" i="0" u="none" strike="noStrike" cap="all" dirty="0">
              <a:effectLst/>
              <a:latin typeface="Raleway" pitchFamily="2" charset="0"/>
            </a:endParaRPr>
          </a:p>
          <a:p>
            <a:pPr algn="just" fontAlgn="base"/>
            <a:r>
              <a:rPr lang="en-US" sz="1800" b="0" i="0" dirty="0" err="1">
                <a:effectLst/>
                <a:latin typeface="Raleway" pitchFamily="2" charset="0"/>
              </a:rPr>
              <a:t>Tratamentul</a:t>
            </a:r>
            <a:r>
              <a:rPr lang="en-US" sz="1800" b="0" i="0" dirty="0">
                <a:effectLst/>
                <a:latin typeface="Raleway" pitchFamily="2" charset="0"/>
              </a:rPr>
              <a:t> </a:t>
            </a:r>
            <a:r>
              <a:rPr lang="en-US" sz="1800" b="0" i="0" dirty="0" err="1">
                <a:effectLst/>
                <a:latin typeface="Raleway" pitchFamily="2" charset="0"/>
              </a:rPr>
              <a:t>este</a:t>
            </a:r>
            <a:r>
              <a:rPr lang="en-US" sz="1800" b="0" i="0" dirty="0">
                <a:effectLst/>
                <a:latin typeface="Raleway" pitchFamily="2" charset="0"/>
              </a:rPr>
              <a:t> </a:t>
            </a:r>
            <a:r>
              <a:rPr lang="en-US" sz="1800" b="0" i="0" dirty="0" err="1">
                <a:effectLst/>
                <a:latin typeface="Raleway" pitchFamily="2" charset="0"/>
              </a:rPr>
              <a:t>unul</a:t>
            </a:r>
            <a:r>
              <a:rPr lang="en-US" sz="1800" b="0" i="0" dirty="0">
                <a:effectLst/>
                <a:latin typeface="Raleway" pitchFamily="2" charset="0"/>
              </a:rPr>
              <a:t> complex, </a:t>
            </a:r>
            <a:r>
              <a:rPr lang="en-US" sz="1800" b="0" i="0" dirty="0" err="1">
                <a:effectLst/>
                <a:latin typeface="Raleway" pitchFamily="2" charset="0"/>
              </a:rPr>
              <a:t>în</a:t>
            </a:r>
            <a:r>
              <a:rPr lang="en-US" sz="1800" b="0" i="0" dirty="0">
                <a:effectLst/>
                <a:latin typeface="Raleway" pitchFamily="2" charset="0"/>
              </a:rPr>
              <a:t> </a:t>
            </a:r>
            <a:r>
              <a:rPr lang="en-US" sz="1800" b="0" i="0" dirty="0" err="1">
                <a:effectLst/>
                <a:latin typeface="Raleway" pitchFamily="2" charset="0"/>
              </a:rPr>
              <a:t>condiții</a:t>
            </a:r>
            <a:r>
              <a:rPr lang="en-US" sz="1800" b="0" i="0" dirty="0">
                <a:effectLst/>
                <a:latin typeface="Raleway" pitchFamily="2" charset="0"/>
              </a:rPr>
              <a:t> de </a:t>
            </a:r>
            <a:r>
              <a:rPr lang="en-US" sz="1800" b="0" i="0" dirty="0" err="1">
                <a:effectLst/>
                <a:latin typeface="Raleway" pitchFamily="2" charset="0"/>
              </a:rPr>
              <a:t>spitalizare</a:t>
            </a:r>
            <a:endParaRPr lang="en-US" sz="1800" b="0" i="0" dirty="0">
              <a:effectLst/>
              <a:latin typeface="Raleway" pitchFamily="2" charset="0"/>
            </a:endParaRPr>
          </a:p>
          <a:p>
            <a:pPr marL="0" indent="0" algn="just" fontAlgn="base">
              <a:buNone/>
            </a:pPr>
            <a:r>
              <a:rPr lang="en-US" sz="1800" b="1" i="0" u="none" strike="noStrike" cap="all" dirty="0">
                <a:effectLst/>
                <a:latin typeface="Raleway" pitchFamily="2" charset="0"/>
              </a:rPr>
              <a:t>PREVENȚIE</a:t>
            </a:r>
          </a:p>
          <a:p>
            <a:pPr algn="just" fontAlgn="base">
              <a:buFont typeface="Arial" panose="020B0604020202020204" pitchFamily="34" charset="0"/>
              <a:buChar char="•"/>
            </a:pPr>
            <a:r>
              <a:rPr lang="en-US" sz="1800" b="0" i="0" dirty="0" err="1">
                <a:effectLst/>
                <a:latin typeface="Raleway" pitchFamily="2" charset="0"/>
              </a:rPr>
              <a:t>Verificați</a:t>
            </a:r>
            <a:r>
              <a:rPr lang="en-US" sz="1800" b="0" i="0" dirty="0">
                <a:effectLst/>
                <a:latin typeface="Raleway" pitchFamily="2" charset="0"/>
              </a:rPr>
              <a:t> </a:t>
            </a:r>
            <a:r>
              <a:rPr lang="en-US" sz="1800" b="0" i="0" dirty="0" err="1">
                <a:effectLst/>
                <a:latin typeface="Raleway" pitchFamily="2" charset="0"/>
              </a:rPr>
              <a:t>regulat</a:t>
            </a:r>
            <a:r>
              <a:rPr lang="en-US" sz="1800" b="0" i="0" dirty="0">
                <a:effectLst/>
                <a:latin typeface="Raleway" pitchFamily="2" charset="0"/>
              </a:rPr>
              <a:t> </a:t>
            </a:r>
            <a:r>
              <a:rPr lang="en-US" sz="1800" b="0" i="0" dirty="0" err="1">
                <a:effectLst/>
                <a:latin typeface="Raleway" pitchFamily="2" charset="0"/>
              </a:rPr>
              <a:t>glicemia</a:t>
            </a:r>
            <a:r>
              <a:rPr lang="en-US" sz="1800" b="0" i="0" dirty="0">
                <a:effectLst/>
                <a:latin typeface="Raleway" pitchFamily="2" charset="0"/>
              </a:rPr>
              <a:t> </a:t>
            </a:r>
            <a:r>
              <a:rPr lang="en-US" sz="1800" b="0" i="0" dirty="0" err="1">
                <a:effectLst/>
                <a:latin typeface="Raleway" pitchFamily="2" charset="0"/>
              </a:rPr>
              <a:t>și</a:t>
            </a:r>
            <a:r>
              <a:rPr lang="en-US" sz="1800" b="0" i="0" dirty="0">
                <a:effectLst/>
                <a:latin typeface="Raleway" pitchFamily="2" charset="0"/>
              </a:rPr>
              <a:t> </a:t>
            </a:r>
            <a:r>
              <a:rPr lang="en-US" sz="1800" b="0" i="0" dirty="0" err="1">
                <a:effectLst/>
                <a:latin typeface="Raleway" pitchFamily="2" charset="0"/>
              </a:rPr>
              <a:t>mențineți</a:t>
            </a:r>
            <a:r>
              <a:rPr lang="en-US" sz="1800" b="0" i="0" dirty="0">
                <a:effectLst/>
                <a:latin typeface="Raleway" pitchFamily="2" charset="0"/>
              </a:rPr>
              <a:t> </a:t>
            </a:r>
            <a:r>
              <a:rPr lang="en-US" sz="1800" b="0" i="0" dirty="0" err="1">
                <a:effectLst/>
                <a:latin typeface="Raleway" pitchFamily="2" charset="0"/>
              </a:rPr>
              <a:t>valorile</a:t>
            </a:r>
            <a:r>
              <a:rPr lang="en-US" sz="1800" b="0" i="0" dirty="0">
                <a:effectLst/>
                <a:latin typeface="Raleway" pitchFamily="2" charset="0"/>
              </a:rPr>
              <a:t> pe </a:t>
            </a:r>
            <a:r>
              <a:rPr lang="en-US" sz="1800" b="0" i="0" dirty="0" err="1">
                <a:effectLst/>
                <a:latin typeface="Raleway" pitchFamily="2" charset="0"/>
              </a:rPr>
              <a:t>cât</a:t>
            </a:r>
            <a:r>
              <a:rPr lang="en-US" sz="1800" b="0" i="0" dirty="0">
                <a:effectLst/>
                <a:latin typeface="Raleway" pitchFamily="2" charset="0"/>
              </a:rPr>
              <a:t> </a:t>
            </a:r>
            <a:r>
              <a:rPr lang="en-US" sz="1800" b="0" i="0" dirty="0" err="1">
                <a:effectLst/>
                <a:latin typeface="Raleway" pitchFamily="2" charset="0"/>
              </a:rPr>
              <a:t>posibil</a:t>
            </a:r>
            <a:r>
              <a:rPr lang="en-US" sz="1800" b="0" i="0" dirty="0">
                <a:effectLst/>
                <a:latin typeface="Raleway" pitchFamily="2" charset="0"/>
              </a:rPr>
              <a:t> </a:t>
            </a:r>
            <a:r>
              <a:rPr lang="en-US" sz="1800" b="0" i="0" dirty="0" err="1">
                <a:effectLst/>
                <a:latin typeface="Raleway" pitchFamily="2" charset="0"/>
              </a:rPr>
              <a:t>în</a:t>
            </a:r>
            <a:r>
              <a:rPr lang="en-US" sz="1800" b="0" i="0" dirty="0">
                <a:effectLst/>
                <a:latin typeface="Raleway" pitchFamily="2" charset="0"/>
              </a:rPr>
              <a:t> </a:t>
            </a:r>
            <a:r>
              <a:rPr lang="en-US" sz="1800" b="0" i="0" dirty="0" err="1">
                <a:effectLst/>
                <a:latin typeface="Raleway" pitchFamily="2" charset="0"/>
              </a:rPr>
              <a:t>intervalul</a:t>
            </a:r>
            <a:r>
              <a:rPr lang="en-US" sz="1800" b="0" i="0" dirty="0">
                <a:effectLst/>
                <a:latin typeface="Raleway" pitchFamily="2" charset="0"/>
              </a:rPr>
              <a:t> </a:t>
            </a:r>
            <a:r>
              <a:rPr lang="en-US" sz="1800" b="0" i="0" dirty="0" err="1">
                <a:effectLst/>
                <a:latin typeface="Raleway" pitchFamily="2" charset="0"/>
              </a:rPr>
              <a:t>stabilit</a:t>
            </a:r>
            <a:r>
              <a:rPr lang="en-US" sz="1800" b="0" i="0" dirty="0">
                <a:effectLst/>
                <a:latin typeface="Raleway" pitchFamily="2" charset="0"/>
              </a:rPr>
              <a:t> </a:t>
            </a:r>
            <a:r>
              <a:rPr lang="en-US" sz="1800" b="0" i="0" dirty="0" err="1">
                <a:effectLst/>
                <a:latin typeface="Raleway" pitchFamily="2" charset="0"/>
              </a:rPr>
              <a:t>împreună</a:t>
            </a:r>
            <a:r>
              <a:rPr lang="en-US" sz="1800" b="0" i="0" dirty="0">
                <a:effectLst/>
                <a:latin typeface="Raleway" pitchFamily="2" charset="0"/>
              </a:rPr>
              <a:t> cu </a:t>
            </a:r>
            <a:r>
              <a:rPr lang="en-US" sz="1800" b="0" i="0" dirty="0" err="1">
                <a:effectLst/>
                <a:latin typeface="Raleway" pitchFamily="2" charset="0"/>
              </a:rPr>
              <a:t>medicul</a:t>
            </a:r>
            <a:r>
              <a:rPr lang="en-US" sz="1800" b="0" i="0" dirty="0">
                <a:effectLst/>
                <a:latin typeface="Raleway" pitchFamily="2" charset="0"/>
              </a:rPr>
              <a:t> specialist. </a:t>
            </a:r>
            <a:r>
              <a:rPr lang="en-US" sz="1800" b="0" i="0" dirty="0" err="1">
                <a:effectLst/>
                <a:latin typeface="Raleway" pitchFamily="2" charset="0"/>
              </a:rPr>
              <a:t>Dacă</a:t>
            </a:r>
            <a:r>
              <a:rPr lang="en-US" sz="1800" b="0" i="0" dirty="0">
                <a:effectLst/>
                <a:latin typeface="Raleway" pitchFamily="2" charset="0"/>
              </a:rPr>
              <a:t> </a:t>
            </a:r>
            <a:r>
              <a:rPr lang="en-US" sz="1800" b="0" i="0" dirty="0" err="1">
                <a:effectLst/>
                <a:latin typeface="Raleway" pitchFamily="2" charset="0"/>
              </a:rPr>
              <a:t>aveți</a:t>
            </a:r>
            <a:r>
              <a:rPr lang="en-US" sz="1800" b="0" i="0" dirty="0">
                <a:effectLst/>
                <a:latin typeface="Raleway" pitchFamily="2" charset="0"/>
              </a:rPr>
              <a:t> </a:t>
            </a:r>
            <a:r>
              <a:rPr lang="en-US" sz="1800" b="0" i="0" dirty="0" err="1">
                <a:effectLst/>
                <a:latin typeface="Raleway" pitchFamily="2" charset="0"/>
              </a:rPr>
              <a:t>în</a:t>
            </a:r>
            <a:r>
              <a:rPr lang="en-US" sz="1800" b="0" i="0" dirty="0">
                <a:effectLst/>
                <a:latin typeface="Raleway" pitchFamily="2" charset="0"/>
              </a:rPr>
              <a:t> </a:t>
            </a:r>
            <a:r>
              <a:rPr lang="en-US" sz="1800" b="0" i="0" dirty="0" err="1">
                <a:effectLst/>
                <a:latin typeface="Raleway" pitchFamily="2" charset="0"/>
              </a:rPr>
              <a:t>îngrijire</a:t>
            </a:r>
            <a:r>
              <a:rPr lang="en-US" sz="1800" b="0" i="0" dirty="0">
                <a:effectLst/>
                <a:latin typeface="Raleway" pitchFamily="2" charset="0"/>
              </a:rPr>
              <a:t> o </a:t>
            </a:r>
            <a:r>
              <a:rPr lang="en-US" sz="1800" b="0" i="0" dirty="0" err="1">
                <a:effectLst/>
                <a:latin typeface="Raleway" pitchFamily="2" charset="0"/>
              </a:rPr>
              <a:t>persoană</a:t>
            </a:r>
            <a:r>
              <a:rPr lang="en-US" sz="1800" b="0" i="0" dirty="0">
                <a:effectLst/>
                <a:latin typeface="Raleway" pitchFamily="2" charset="0"/>
              </a:rPr>
              <a:t> </a:t>
            </a:r>
            <a:r>
              <a:rPr lang="en-US" sz="1800" b="0" i="0" dirty="0" err="1">
                <a:effectLst/>
                <a:latin typeface="Raleway" pitchFamily="2" charset="0"/>
              </a:rPr>
              <a:t>vârstnică</a:t>
            </a:r>
            <a:r>
              <a:rPr lang="en-US" sz="1800" b="0" i="0" dirty="0">
                <a:effectLst/>
                <a:latin typeface="Raleway" pitchFamily="2" charset="0"/>
              </a:rPr>
              <a:t>, </a:t>
            </a:r>
            <a:r>
              <a:rPr lang="en-US" sz="1800" b="0" i="0" dirty="0" err="1">
                <a:effectLst/>
                <a:latin typeface="Raleway" pitchFamily="2" charset="0"/>
              </a:rPr>
              <a:t>asigurați-vă</a:t>
            </a:r>
            <a:r>
              <a:rPr lang="en-US" sz="1800" b="0" i="0" dirty="0">
                <a:effectLst/>
                <a:latin typeface="Raleway" pitchFamily="2" charset="0"/>
              </a:rPr>
              <a:t> de </a:t>
            </a:r>
            <a:r>
              <a:rPr lang="en-US" sz="1800" b="0" i="0" dirty="0" err="1">
                <a:effectLst/>
                <a:latin typeface="Raleway" pitchFamily="2" charset="0"/>
              </a:rPr>
              <a:t>capacitatea</a:t>
            </a:r>
            <a:r>
              <a:rPr lang="en-US" sz="1800" b="0" i="0" dirty="0">
                <a:effectLst/>
                <a:latin typeface="Raleway" pitchFamily="2" charset="0"/>
              </a:rPr>
              <a:t> </a:t>
            </a:r>
            <a:r>
              <a:rPr lang="en-US" sz="1800" b="0" i="0" dirty="0" err="1">
                <a:effectLst/>
                <a:latin typeface="Raleway" pitchFamily="2" charset="0"/>
              </a:rPr>
              <a:t>acesteia</a:t>
            </a:r>
            <a:r>
              <a:rPr lang="en-US" sz="1800" b="0" i="0" dirty="0">
                <a:effectLst/>
                <a:latin typeface="Raleway" pitchFamily="2" charset="0"/>
              </a:rPr>
              <a:t> de a se </a:t>
            </a:r>
            <a:r>
              <a:rPr lang="en-US" sz="1800" b="0" i="0" dirty="0" err="1">
                <a:effectLst/>
                <a:latin typeface="Raleway" pitchFamily="2" charset="0"/>
              </a:rPr>
              <a:t>autoîngriji</a:t>
            </a:r>
            <a:r>
              <a:rPr lang="en-US" sz="1800" b="0" i="0" dirty="0">
                <a:effectLst/>
                <a:latin typeface="Raleway" pitchFamily="2" charset="0"/>
              </a:rPr>
              <a:t> </a:t>
            </a:r>
            <a:r>
              <a:rPr lang="en-US" sz="1800" b="0" i="0" dirty="0" err="1">
                <a:effectLst/>
                <a:latin typeface="Raleway" pitchFamily="2" charset="0"/>
              </a:rPr>
              <a:t>corespunzător</a:t>
            </a:r>
            <a:r>
              <a:rPr lang="en-US" sz="1800" b="0" i="0" dirty="0">
                <a:effectLst/>
                <a:latin typeface="Raleway" pitchFamily="2" charset="0"/>
              </a:rPr>
              <a:t>.</a:t>
            </a:r>
          </a:p>
          <a:p>
            <a:pPr algn="just" fontAlgn="base">
              <a:buFont typeface="Arial" panose="020B0604020202020204" pitchFamily="34" charset="0"/>
              <a:buChar char="•"/>
            </a:pPr>
            <a:r>
              <a:rPr lang="en-US" sz="1800" b="0" i="0" dirty="0" err="1">
                <a:effectLst/>
                <a:latin typeface="Raleway" pitchFamily="2" charset="0"/>
              </a:rPr>
              <a:t>Dacă</a:t>
            </a:r>
            <a:r>
              <a:rPr lang="en-US" sz="1800" b="0" i="0" dirty="0">
                <a:effectLst/>
                <a:latin typeface="Raleway" pitchFamily="2" charset="0"/>
              </a:rPr>
              <a:t> </a:t>
            </a:r>
            <a:r>
              <a:rPr lang="en-US" sz="1800" b="0" i="0" dirty="0" err="1">
                <a:effectLst/>
                <a:latin typeface="Raleway" pitchFamily="2" charset="0"/>
              </a:rPr>
              <a:t>nivelul</a:t>
            </a:r>
            <a:r>
              <a:rPr lang="en-US" sz="1800" b="0" i="0" dirty="0">
                <a:effectLst/>
                <a:latin typeface="Raleway" pitchFamily="2" charset="0"/>
              </a:rPr>
              <a:t> </a:t>
            </a:r>
            <a:r>
              <a:rPr lang="en-US" sz="1800" b="0" i="0" dirty="0" err="1">
                <a:effectLst/>
                <a:latin typeface="Raleway" pitchFamily="2" charset="0"/>
              </a:rPr>
              <a:t>glicemiei</a:t>
            </a:r>
            <a:r>
              <a:rPr lang="en-US" sz="1800" b="0" i="0" dirty="0">
                <a:effectLst/>
                <a:latin typeface="Raleway" pitchFamily="2" charset="0"/>
              </a:rPr>
              <a:t> </a:t>
            </a:r>
            <a:r>
              <a:rPr lang="en-US" sz="1800" b="0" i="0" dirty="0" err="1">
                <a:effectLst/>
                <a:latin typeface="Raleway" pitchFamily="2" charset="0"/>
              </a:rPr>
              <a:t>voastre</a:t>
            </a:r>
            <a:r>
              <a:rPr lang="en-US" sz="1800" b="0" i="0" dirty="0">
                <a:effectLst/>
                <a:latin typeface="Raleway" pitchFamily="2" charset="0"/>
              </a:rPr>
              <a:t> </a:t>
            </a:r>
            <a:r>
              <a:rPr lang="en-US" sz="1800" b="0" i="0" dirty="0" err="1">
                <a:effectLst/>
                <a:latin typeface="Raleway" pitchFamily="2" charset="0"/>
              </a:rPr>
              <a:t>sau</a:t>
            </a:r>
            <a:r>
              <a:rPr lang="en-US" sz="1800" b="0" i="0" dirty="0">
                <a:effectLst/>
                <a:latin typeface="Raleway" pitchFamily="2" charset="0"/>
              </a:rPr>
              <a:t> a </a:t>
            </a:r>
            <a:r>
              <a:rPr lang="en-US" sz="1800" b="0" i="0" dirty="0" err="1">
                <a:effectLst/>
                <a:latin typeface="Raleway" pitchFamily="2" charset="0"/>
              </a:rPr>
              <a:t>persoanei</a:t>
            </a:r>
            <a:r>
              <a:rPr lang="en-US" sz="1800" b="0" i="0" dirty="0">
                <a:effectLst/>
                <a:latin typeface="Raleway" pitchFamily="2" charset="0"/>
              </a:rPr>
              <a:t> pe care o </a:t>
            </a:r>
            <a:r>
              <a:rPr lang="en-US" sz="1800" b="0" i="0" dirty="0" err="1">
                <a:effectLst/>
                <a:latin typeface="Raleway" pitchFamily="2" charset="0"/>
              </a:rPr>
              <a:t>îngrijiți</a:t>
            </a:r>
            <a:r>
              <a:rPr lang="en-US" sz="1800" b="0" i="0" dirty="0">
                <a:effectLst/>
                <a:latin typeface="Raleway" pitchFamily="2" charset="0"/>
              </a:rPr>
              <a:t> </a:t>
            </a:r>
            <a:r>
              <a:rPr lang="en-US" sz="1800" b="0" i="0" dirty="0" err="1">
                <a:effectLst/>
                <a:latin typeface="Raleway" pitchFamily="2" charset="0"/>
              </a:rPr>
              <a:t>este</a:t>
            </a:r>
            <a:r>
              <a:rPr lang="en-US" sz="1800" b="0" i="0" dirty="0">
                <a:effectLst/>
                <a:latin typeface="Raleway" pitchFamily="2" charset="0"/>
              </a:rPr>
              <a:t> </a:t>
            </a:r>
            <a:r>
              <a:rPr lang="en-US" sz="1800" b="0" i="0" dirty="0" err="1">
                <a:effectLst/>
                <a:latin typeface="Raleway" pitchFamily="2" charset="0"/>
              </a:rPr>
              <a:t>ridicat</a:t>
            </a:r>
            <a:r>
              <a:rPr lang="en-US" sz="1800" b="0" i="0" dirty="0">
                <a:effectLst/>
                <a:latin typeface="Raleway" pitchFamily="2" charset="0"/>
              </a:rPr>
              <a:t> </a:t>
            </a:r>
            <a:r>
              <a:rPr lang="en-US" sz="1800" b="0" i="0" dirty="0" err="1">
                <a:effectLst/>
                <a:latin typeface="Raleway" pitchFamily="2" charset="0"/>
              </a:rPr>
              <a:t>și</a:t>
            </a:r>
            <a:r>
              <a:rPr lang="en-US" sz="1800" b="0" i="0" dirty="0">
                <a:effectLst/>
                <a:latin typeface="Raleway" pitchFamily="2" charset="0"/>
              </a:rPr>
              <a:t> </a:t>
            </a:r>
            <a:r>
              <a:rPr lang="en-US" sz="1800" b="0" i="0" dirty="0" err="1">
                <a:effectLst/>
                <a:latin typeface="Raleway" pitchFamily="2" charset="0"/>
              </a:rPr>
              <a:t>există</a:t>
            </a:r>
            <a:r>
              <a:rPr lang="en-US" sz="1800" b="0" i="0" dirty="0">
                <a:effectLst/>
                <a:latin typeface="Raleway" pitchFamily="2" charset="0"/>
              </a:rPr>
              <a:t> </a:t>
            </a:r>
            <a:r>
              <a:rPr lang="en-US" sz="1800" b="0" i="0" dirty="0" err="1">
                <a:effectLst/>
                <a:latin typeface="Raleway" pitchFamily="2" charset="0"/>
              </a:rPr>
              <a:t>simptome</a:t>
            </a:r>
            <a:r>
              <a:rPr lang="en-US" sz="1800" b="0" i="0" dirty="0">
                <a:effectLst/>
                <a:latin typeface="Raleway" pitchFamily="2" charset="0"/>
              </a:rPr>
              <a:t> </a:t>
            </a:r>
            <a:r>
              <a:rPr lang="en-US" sz="1800" b="0" i="0" dirty="0" err="1">
                <a:effectLst/>
                <a:latin typeface="Raleway" pitchFamily="2" charset="0"/>
              </a:rPr>
              <a:t>specifice</a:t>
            </a:r>
            <a:r>
              <a:rPr lang="en-US" sz="1800" b="0" i="0" dirty="0">
                <a:effectLst/>
                <a:latin typeface="Raleway" pitchFamily="2" charset="0"/>
              </a:rPr>
              <a:t>, se </a:t>
            </a:r>
            <a:r>
              <a:rPr lang="en-US" sz="1800" b="0" i="0" dirty="0" err="1">
                <a:effectLst/>
                <a:latin typeface="Raleway" pitchFamily="2" charset="0"/>
              </a:rPr>
              <a:t>consumă</a:t>
            </a:r>
            <a:r>
              <a:rPr lang="en-US" sz="1800" b="0" i="0" dirty="0">
                <a:effectLst/>
                <a:latin typeface="Raleway" pitchFamily="2" charset="0"/>
              </a:rPr>
              <a:t> </a:t>
            </a:r>
            <a:r>
              <a:rPr lang="en-US" sz="1800" b="0" i="0" dirty="0" err="1">
                <a:effectLst/>
                <a:latin typeface="Raleway" pitchFamily="2" charset="0"/>
              </a:rPr>
              <a:t>lichide</a:t>
            </a:r>
            <a:r>
              <a:rPr lang="en-US" sz="1800" b="0" i="0" dirty="0">
                <a:effectLst/>
                <a:latin typeface="Raleway" pitchFamily="2" charset="0"/>
              </a:rPr>
              <a:t> </a:t>
            </a:r>
            <a:r>
              <a:rPr lang="en-US" sz="1800" b="0" i="0" dirty="0" err="1">
                <a:effectLst/>
                <a:latin typeface="Raleway" pitchFamily="2" charset="0"/>
              </a:rPr>
              <a:t>și</a:t>
            </a:r>
            <a:r>
              <a:rPr lang="en-US" sz="1800" b="1" i="0" dirty="0">
                <a:effectLst/>
                <a:latin typeface="Raleway" pitchFamily="2" charset="0"/>
              </a:rPr>
              <a:t> se </a:t>
            </a:r>
            <a:r>
              <a:rPr lang="en-US" sz="1800" b="1" i="0" dirty="0" err="1">
                <a:effectLst/>
                <a:latin typeface="Raleway" pitchFamily="2" charset="0"/>
              </a:rPr>
              <a:t>solicită</a:t>
            </a:r>
            <a:r>
              <a:rPr lang="en-US" sz="1800" b="1" i="0" dirty="0">
                <a:effectLst/>
                <a:latin typeface="Raleway" pitchFamily="2" charset="0"/>
              </a:rPr>
              <a:t> </a:t>
            </a:r>
            <a:r>
              <a:rPr lang="en-US" sz="1800" b="1" i="0" dirty="0" err="1">
                <a:effectLst/>
                <a:latin typeface="Raleway" pitchFamily="2" charset="0"/>
              </a:rPr>
              <a:t>imediat</a:t>
            </a:r>
            <a:r>
              <a:rPr lang="en-US" sz="1800" b="1" i="0" dirty="0">
                <a:effectLst/>
                <a:latin typeface="Raleway" pitchFamily="2" charset="0"/>
              </a:rPr>
              <a:t> </a:t>
            </a:r>
            <a:r>
              <a:rPr lang="en-US" sz="1800" b="1" i="0" dirty="0" err="1">
                <a:effectLst/>
                <a:latin typeface="Raleway" pitchFamily="2" charset="0"/>
              </a:rPr>
              <a:t>ajutor</a:t>
            </a:r>
            <a:r>
              <a:rPr lang="en-US" sz="1800" b="1" i="0" dirty="0">
                <a:effectLst/>
                <a:latin typeface="Raleway" pitchFamily="2" charset="0"/>
              </a:rPr>
              <a:t> medical.</a:t>
            </a:r>
            <a:endParaRPr lang="en-US" sz="1800" b="0" i="0" dirty="0">
              <a:effectLst/>
              <a:latin typeface="Raleway" pitchFamily="2" charset="0"/>
            </a:endParaRPr>
          </a:p>
          <a:p>
            <a:pPr algn="just"/>
            <a:endParaRPr lang="en-US" sz="1400" dirty="0"/>
          </a:p>
        </p:txBody>
      </p:sp>
    </p:spTree>
    <p:extLst>
      <p:ext uri="{BB962C8B-B14F-4D97-AF65-F5344CB8AC3E}">
        <p14:creationId xmlns:p14="http://schemas.microsoft.com/office/powerpoint/2010/main" val="143304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en-US" sz="3600" b="1" dirty="0" smtClean="0">
                <a:latin typeface="Titillium Web" panose="00000500000000000000" pitchFamily="2" charset="0"/>
              </a:rPr>
              <a:t>HIPOGLICEMIA SEVERĂ</a:t>
            </a:r>
            <a:endParaRPr lang="ro-RO" sz="3600" dirty="0"/>
          </a:p>
        </p:txBody>
      </p:sp>
      <p:sp>
        <p:nvSpPr>
          <p:cNvPr id="3" name="Substituent conținut 2"/>
          <p:cNvSpPr>
            <a:spLocks noGrp="1"/>
          </p:cNvSpPr>
          <p:nvPr>
            <p:ph idx="1"/>
          </p:nvPr>
        </p:nvSpPr>
        <p:spPr/>
        <p:txBody>
          <a:bodyPr/>
          <a:lstStyle/>
          <a:p>
            <a:pPr marL="0" lvl="0" indent="0">
              <a:lnSpc>
                <a:spcPct val="100000"/>
              </a:lnSpc>
              <a:spcBef>
                <a:spcPts val="0"/>
              </a:spcBef>
              <a:buNone/>
            </a:pPr>
            <a:r>
              <a:rPr lang="en-US" kern="0" dirty="0">
                <a:solidFill>
                  <a:sysClr val="windowText" lastClr="000000"/>
                </a:solidFill>
              </a:rPr>
              <a:t>Este </a:t>
            </a:r>
            <a:r>
              <a:rPr lang="en-US" kern="0" dirty="0" err="1">
                <a:solidFill>
                  <a:sysClr val="windowText" lastClr="000000"/>
                </a:solidFill>
              </a:rPr>
              <a:t>definită</a:t>
            </a:r>
            <a:r>
              <a:rPr lang="en-US" kern="0" dirty="0">
                <a:solidFill>
                  <a:sysClr val="windowText" lastClr="000000"/>
                </a:solidFill>
              </a:rPr>
              <a:t> ca </a:t>
            </a:r>
            <a:r>
              <a:rPr lang="en-US" kern="0" dirty="0" err="1">
                <a:solidFill>
                  <a:sysClr val="windowText" lastClr="000000"/>
                </a:solidFill>
              </a:rPr>
              <a:t>având</a:t>
            </a:r>
            <a:r>
              <a:rPr lang="en-US" kern="0" dirty="0">
                <a:solidFill>
                  <a:sysClr val="windowText" lastClr="000000"/>
                </a:solidFill>
              </a:rPr>
              <a:t> un </a:t>
            </a:r>
            <a:r>
              <a:rPr lang="en-US" b="1" kern="0" dirty="0" err="1">
                <a:solidFill>
                  <a:sysClr val="windowText" lastClr="000000"/>
                </a:solidFill>
              </a:rPr>
              <a:t>nivel</a:t>
            </a:r>
            <a:r>
              <a:rPr lang="en-US" b="1" kern="0" dirty="0">
                <a:solidFill>
                  <a:sysClr val="windowText" lastClr="000000"/>
                </a:solidFill>
              </a:rPr>
              <a:t> </a:t>
            </a:r>
            <a:r>
              <a:rPr lang="en-US" b="1" kern="0" dirty="0" err="1">
                <a:solidFill>
                  <a:sysClr val="windowText" lastClr="000000"/>
                </a:solidFill>
              </a:rPr>
              <a:t>foarte</a:t>
            </a:r>
            <a:r>
              <a:rPr lang="en-US" b="1" kern="0" dirty="0">
                <a:solidFill>
                  <a:sysClr val="windowText" lastClr="000000"/>
                </a:solidFill>
              </a:rPr>
              <a:t> </a:t>
            </a:r>
            <a:r>
              <a:rPr lang="en-US" b="1" kern="0" dirty="0" err="1">
                <a:solidFill>
                  <a:sysClr val="windowText" lastClr="000000"/>
                </a:solidFill>
              </a:rPr>
              <a:t>mic</a:t>
            </a:r>
            <a:r>
              <a:rPr lang="en-US" b="1" kern="0" dirty="0">
                <a:solidFill>
                  <a:sysClr val="windowText" lastClr="000000"/>
                </a:solidFill>
              </a:rPr>
              <a:t> al </a:t>
            </a:r>
            <a:r>
              <a:rPr lang="en-US" b="1" kern="0" dirty="0" err="1">
                <a:solidFill>
                  <a:sysClr val="windowText" lastClr="000000"/>
                </a:solidFill>
              </a:rPr>
              <a:t>zahărului</a:t>
            </a:r>
            <a:r>
              <a:rPr lang="en-US" b="1" kern="0" dirty="0">
                <a:solidFill>
                  <a:sysClr val="windowText" lastClr="000000"/>
                </a:solidFill>
              </a:rPr>
              <a:t> </a:t>
            </a:r>
            <a:r>
              <a:rPr lang="en-US" b="1" kern="0" dirty="0" err="1">
                <a:solidFill>
                  <a:sysClr val="windowText" lastClr="000000"/>
                </a:solidFill>
              </a:rPr>
              <a:t>în</a:t>
            </a:r>
            <a:r>
              <a:rPr lang="en-US" b="1" kern="0" dirty="0">
                <a:solidFill>
                  <a:sysClr val="windowText" lastClr="000000"/>
                </a:solidFill>
              </a:rPr>
              <a:t> </a:t>
            </a:r>
            <a:r>
              <a:rPr lang="en-US" b="1" kern="0" dirty="0" err="1">
                <a:solidFill>
                  <a:sysClr val="windowText" lastClr="000000"/>
                </a:solidFill>
              </a:rPr>
              <a:t>sânge</a:t>
            </a:r>
            <a:r>
              <a:rPr lang="en-US" b="1" kern="0" dirty="0">
                <a:solidFill>
                  <a:sysClr val="windowText" lastClr="000000"/>
                </a:solidFill>
              </a:rPr>
              <a:t>,</a:t>
            </a:r>
            <a:r>
              <a:rPr lang="en-US" kern="0" dirty="0">
                <a:solidFill>
                  <a:sysClr val="windowText" lastClr="000000"/>
                </a:solidFill>
              </a:rPr>
              <a:t> care </a:t>
            </a:r>
            <a:r>
              <a:rPr lang="en-US" kern="0" dirty="0" err="1">
                <a:solidFill>
                  <a:sysClr val="windowText" lastClr="000000"/>
                </a:solidFill>
              </a:rPr>
              <a:t>necesită</a:t>
            </a:r>
            <a:r>
              <a:rPr lang="en-US" kern="0" dirty="0">
                <a:solidFill>
                  <a:sysClr val="windowText" lastClr="000000"/>
                </a:solidFill>
              </a:rPr>
              <a:t> </a:t>
            </a:r>
            <a:r>
              <a:rPr lang="en-US" kern="0" dirty="0" err="1">
                <a:solidFill>
                  <a:sysClr val="windowText" lastClr="000000"/>
                </a:solidFill>
              </a:rPr>
              <a:t>asistență</a:t>
            </a:r>
            <a:r>
              <a:rPr lang="en-US" kern="0" dirty="0">
                <a:solidFill>
                  <a:sysClr val="windowText" lastClr="000000"/>
                </a:solidFill>
              </a:rPr>
              <a:t> din </a:t>
            </a:r>
            <a:r>
              <a:rPr lang="en-US" kern="0" dirty="0" err="1">
                <a:solidFill>
                  <a:sysClr val="windowText" lastClr="000000"/>
                </a:solidFill>
              </a:rPr>
              <a:t>partea</a:t>
            </a:r>
            <a:r>
              <a:rPr lang="en-US" kern="0" dirty="0">
                <a:solidFill>
                  <a:sysClr val="windowText" lastClr="000000"/>
                </a:solidFill>
              </a:rPr>
              <a:t> </a:t>
            </a:r>
            <a:r>
              <a:rPr lang="en-US" kern="0" dirty="0" err="1">
                <a:solidFill>
                  <a:sysClr val="windowText" lastClr="000000"/>
                </a:solidFill>
              </a:rPr>
              <a:t>unei</a:t>
            </a:r>
            <a:r>
              <a:rPr lang="en-US" kern="0" dirty="0">
                <a:solidFill>
                  <a:sysClr val="windowText" lastClr="000000"/>
                </a:solidFill>
              </a:rPr>
              <a:t> </a:t>
            </a:r>
            <a:r>
              <a:rPr lang="en-US" kern="0" dirty="0" err="1">
                <a:solidFill>
                  <a:sysClr val="windowText" lastClr="000000"/>
                </a:solidFill>
              </a:rPr>
              <a:t>alte</a:t>
            </a:r>
            <a:r>
              <a:rPr lang="en-US" kern="0" dirty="0">
                <a:solidFill>
                  <a:sysClr val="windowText" lastClr="000000"/>
                </a:solidFill>
              </a:rPr>
              <a:t> </a:t>
            </a:r>
            <a:r>
              <a:rPr lang="en-US" kern="0" dirty="0" err="1">
                <a:solidFill>
                  <a:sysClr val="windowText" lastClr="000000"/>
                </a:solidFill>
              </a:rPr>
              <a:t>persoane</a:t>
            </a:r>
            <a:r>
              <a:rPr lang="en-US" kern="0" dirty="0">
                <a:solidFill>
                  <a:sysClr val="windowText" lastClr="000000"/>
                </a:solidFill>
              </a:rPr>
              <a:t> – </a:t>
            </a:r>
            <a:r>
              <a:rPr lang="en-US" b="1" u="sng" kern="0" dirty="0" err="1">
                <a:solidFill>
                  <a:sysClr val="windowText" lastClr="000000"/>
                </a:solidFill>
              </a:rPr>
              <a:t>persoana</a:t>
            </a:r>
            <a:r>
              <a:rPr lang="en-US" b="1" u="sng" kern="0" dirty="0">
                <a:solidFill>
                  <a:sysClr val="windowText" lastClr="000000"/>
                </a:solidFill>
              </a:rPr>
              <a:t> are </a:t>
            </a:r>
            <a:r>
              <a:rPr lang="en-US" b="1" u="sng" kern="0" dirty="0" err="1">
                <a:solidFill>
                  <a:sysClr val="windowText" lastClr="000000"/>
                </a:solidFill>
              </a:rPr>
              <a:t>nevoie</a:t>
            </a:r>
            <a:r>
              <a:rPr lang="en-US" b="1" u="sng" kern="0" dirty="0">
                <a:solidFill>
                  <a:sysClr val="windowText" lastClr="000000"/>
                </a:solidFill>
              </a:rPr>
              <a:t> de </a:t>
            </a:r>
            <a:r>
              <a:rPr lang="en-US" b="1" u="sng" kern="0" dirty="0" err="1">
                <a:solidFill>
                  <a:sysClr val="windowText" lastClr="000000"/>
                </a:solidFill>
              </a:rPr>
              <a:t>altcineva</a:t>
            </a:r>
            <a:r>
              <a:rPr lang="en-US" b="1" u="sng" kern="0" dirty="0">
                <a:solidFill>
                  <a:sysClr val="windowText" lastClr="000000"/>
                </a:solidFill>
              </a:rPr>
              <a:t> </a:t>
            </a:r>
            <a:r>
              <a:rPr lang="en-US" b="1" u="sng" kern="0" dirty="0" err="1">
                <a:solidFill>
                  <a:sysClr val="windowText" lastClr="000000"/>
                </a:solidFill>
              </a:rPr>
              <a:t>pentru</a:t>
            </a:r>
            <a:r>
              <a:rPr lang="en-US" b="1" u="sng" kern="0" dirty="0">
                <a:solidFill>
                  <a:sysClr val="windowText" lastClr="000000"/>
                </a:solidFill>
              </a:rPr>
              <a:t> </a:t>
            </a:r>
            <a:r>
              <a:rPr lang="en-US" b="1" u="sng" kern="0" dirty="0" err="1">
                <a:solidFill>
                  <a:sysClr val="windowText" lastClr="000000"/>
                </a:solidFill>
              </a:rPr>
              <a:t>primul</a:t>
            </a:r>
            <a:r>
              <a:rPr lang="en-US" b="1" u="sng" kern="0" dirty="0">
                <a:solidFill>
                  <a:sysClr val="windowText" lastClr="000000"/>
                </a:solidFill>
              </a:rPr>
              <a:t> </a:t>
            </a:r>
            <a:r>
              <a:rPr lang="en-US" b="1" u="sng" kern="0" dirty="0" err="1" smtClean="0">
                <a:solidFill>
                  <a:sysClr val="windowText" lastClr="000000"/>
                </a:solidFill>
              </a:rPr>
              <a:t>ajutor</a:t>
            </a:r>
            <a:endParaRPr lang="ro-RO" b="1" u="sng" kern="0" dirty="0" smtClean="0">
              <a:solidFill>
                <a:sysClr val="windowText" lastClr="000000"/>
              </a:solidFill>
            </a:endParaRPr>
          </a:p>
          <a:p>
            <a:pPr marL="0" lvl="0" indent="0">
              <a:lnSpc>
                <a:spcPct val="100000"/>
              </a:lnSpc>
              <a:spcBef>
                <a:spcPts val="0"/>
              </a:spcBef>
              <a:buNone/>
            </a:pPr>
            <a:endParaRPr lang="ro-RO" sz="1800" b="1" u="sng" kern="0" dirty="0">
              <a:solidFill>
                <a:sysClr val="windowText" lastClr="000000"/>
              </a:solidFill>
            </a:endParaRPr>
          </a:p>
          <a:p>
            <a:pPr marL="0" lvl="0" indent="0">
              <a:lnSpc>
                <a:spcPct val="100000"/>
              </a:lnSpc>
              <a:spcBef>
                <a:spcPts val="0"/>
              </a:spcBef>
              <a:buNone/>
            </a:pPr>
            <a:endParaRPr lang="ro-RO" sz="1800" b="1" u="sng" kern="0" dirty="0" smtClean="0">
              <a:solidFill>
                <a:sysClr val="windowText" lastClr="000000"/>
              </a:solidFill>
            </a:endParaRPr>
          </a:p>
          <a:p>
            <a:pPr marL="0" lvl="0" indent="0">
              <a:lnSpc>
                <a:spcPct val="100000"/>
              </a:lnSpc>
              <a:spcBef>
                <a:spcPts val="0"/>
              </a:spcBef>
              <a:buNone/>
            </a:pPr>
            <a:endParaRPr lang="en-US" sz="1800" kern="0" dirty="0">
              <a:solidFill>
                <a:sysClr val="windowText" lastClr="000000"/>
              </a:solidFill>
            </a:endParaRPr>
          </a:p>
          <a:p>
            <a:pPr lvl="0"/>
            <a:r>
              <a:rPr lang="en-US" dirty="0"/>
              <a:t>Poate </a:t>
            </a:r>
            <a:r>
              <a:rPr lang="en-US" dirty="0" err="1"/>
              <a:t>apărea</a:t>
            </a:r>
            <a:r>
              <a:rPr lang="en-US" dirty="0"/>
              <a:t> la </a:t>
            </a:r>
            <a:r>
              <a:rPr lang="en-US" dirty="0" err="1"/>
              <a:t>persoanele</a:t>
            </a:r>
            <a:r>
              <a:rPr lang="en-US" dirty="0"/>
              <a:t> cu </a:t>
            </a:r>
            <a:r>
              <a:rPr lang="en-US" dirty="0" err="1"/>
              <a:t>diabet</a:t>
            </a:r>
            <a:r>
              <a:rPr lang="en-US" dirty="0"/>
              <a:t> </a:t>
            </a:r>
            <a:r>
              <a:rPr lang="en-US" dirty="0" err="1"/>
              <a:t>în</a:t>
            </a:r>
            <a:r>
              <a:rPr lang="en-US" dirty="0"/>
              <a:t> </a:t>
            </a:r>
            <a:r>
              <a:rPr lang="en-US" dirty="0" err="1"/>
              <a:t>tratament</a:t>
            </a:r>
            <a:r>
              <a:rPr lang="en-US" dirty="0"/>
              <a:t> cu </a:t>
            </a:r>
            <a:r>
              <a:rPr lang="en-US" dirty="0" err="1"/>
              <a:t>insulină</a:t>
            </a:r>
            <a:r>
              <a:rPr lang="en-US" dirty="0"/>
              <a:t> </a:t>
            </a:r>
            <a:r>
              <a:rPr lang="en-US" dirty="0" err="1"/>
              <a:t>și</a:t>
            </a:r>
            <a:r>
              <a:rPr lang="en-US" dirty="0"/>
              <a:t>/</a:t>
            </a:r>
            <a:r>
              <a:rPr lang="en-US" dirty="0" err="1"/>
              <a:t>sau</a:t>
            </a:r>
            <a:r>
              <a:rPr lang="en-US" dirty="0"/>
              <a:t> </a:t>
            </a:r>
            <a:r>
              <a:rPr lang="en-US" dirty="0" err="1"/>
              <a:t>anumite</a:t>
            </a:r>
            <a:r>
              <a:rPr lang="en-US" dirty="0"/>
              <a:t> </a:t>
            </a:r>
            <a:r>
              <a:rPr lang="en-US" dirty="0" err="1"/>
              <a:t>medicamente</a:t>
            </a:r>
            <a:r>
              <a:rPr lang="en-US" dirty="0"/>
              <a:t> </a:t>
            </a:r>
            <a:r>
              <a:rPr lang="en-US" dirty="0" err="1"/>
              <a:t>antidiabetice</a:t>
            </a:r>
            <a:endParaRPr lang="ro-RO" dirty="0"/>
          </a:p>
          <a:p>
            <a:endParaRPr lang="ro-RO" dirty="0"/>
          </a:p>
        </p:txBody>
      </p:sp>
    </p:spTree>
    <p:extLst>
      <p:ext uri="{BB962C8B-B14F-4D97-AF65-F5344CB8AC3E}">
        <p14:creationId xmlns:p14="http://schemas.microsoft.com/office/powerpoint/2010/main" val="1995584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ro-RO" sz="4000" b="1" dirty="0" smtClean="0"/>
              <a:t>SIMPTOME SI FACTORII DE RISC</a:t>
            </a:r>
            <a:endParaRPr lang="ro-RO" sz="4000" b="1" dirty="0"/>
          </a:p>
        </p:txBody>
      </p:sp>
      <p:sp>
        <p:nvSpPr>
          <p:cNvPr id="3" name="Substituent conținut 2"/>
          <p:cNvSpPr>
            <a:spLocks noGrp="1"/>
          </p:cNvSpPr>
          <p:nvPr>
            <p:ph idx="1"/>
          </p:nvPr>
        </p:nvSpPr>
        <p:spPr/>
        <p:txBody>
          <a:bodyPr>
            <a:normAutofit lnSpcReduction="10000"/>
          </a:bodyPr>
          <a:lstStyle/>
          <a:p>
            <a:pPr marL="0" lvl="0" indent="0" fontAlgn="base">
              <a:buNone/>
            </a:pPr>
            <a:r>
              <a:rPr lang="en-US" sz="2200" b="1" cap="all" dirty="0">
                <a:solidFill>
                  <a:prstClr val="black"/>
                </a:solidFill>
                <a:latin typeface="Raleway" pitchFamily="2" charset="0"/>
              </a:rPr>
              <a:t>SIMPTOME </a:t>
            </a:r>
          </a:p>
          <a:p>
            <a:pPr lvl="0" fontAlgn="base"/>
            <a:r>
              <a:rPr lang="en-US" sz="2200" dirty="0" err="1">
                <a:solidFill>
                  <a:prstClr val="black"/>
                </a:solidFill>
                <a:latin typeface="Raleway" pitchFamily="2" charset="0"/>
              </a:rPr>
              <a:t>Confuzie</a:t>
            </a:r>
            <a:r>
              <a:rPr lang="en-US" sz="2200" dirty="0">
                <a:solidFill>
                  <a:prstClr val="black"/>
                </a:solidFill>
                <a:latin typeface="Raleway" pitchFamily="2" charset="0"/>
              </a:rPr>
              <a:t> </a:t>
            </a:r>
            <a:r>
              <a:rPr lang="en-US" sz="2200" dirty="0" err="1">
                <a:solidFill>
                  <a:prstClr val="black"/>
                </a:solidFill>
                <a:latin typeface="Raleway" pitchFamily="2" charset="0"/>
              </a:rPr>
              <a:t>și</a:t>
            </a:r>
            <a:r>
              <a:rPr lang="en-US" sz="2200" dirty="0">
                <a:solidFill>
                  <a:prstClr val="black"/>
                </a:solidFill>
                <a:latin typeface="Raleway" pitchFamily="2" charset="0"/>
              </a:rPr>
              <a:t> </a:t>
            </a:r>
            <a:r>
              <a:rPr lang="en-US" sz="2200" dirty="0" err="1">
                <a:solidFill>
                  <a:prstClr val="black"/>
                </a:solidFill>
                <a:latin typeface="Raleway" pitchFamily="2" charset="0"/>
              </a:rPr>
              <a:t>dezorientare</a:t>
            </a:r>
            <a:endParaRPr lang="en-US" sz="2200" dirty="0">
              <a:solidFill>
                <a:prstClr val="black"/>
              </a:solidFill>
              <a:latin typeface="Raleway" pitchFamily="2" charset="0"/>
            </a:endParaRPr>
          </a:p>
          <a:p>
            <a:pPr lvl="0" fontAlgn="base"/>
            <a:r>
              <a:rPr lang="en-US" sz="2200" dirty="0" err="1">
                <a:solidFill>
                  <a:prstClr val="black"/>
                </a:solidFill>
                <a:latin typeface="Raleway" pitchFamily="2" charset="0"/>
              </a:rPr>
              <a:t>Convulsii</a:t>
            </a:r>
            <a:endParaRPr lang="en-US" sz="2200" dirty="0">
              <a:solidFill>
                <a:prstClr val="black"/>
              </a:solidFill>
              <a:latin typeface="Raleway" pitchFamily="2" charset="0"/>
            </a:endParaRPr>
          </a:p>
          <a:p>
            <a:pPr lvl="0" fontAlgn="base"/>
            <a:r>
              <a:rPr lang="en-US" sz="2200" dirty="0">
                <a:solidFill>
                  <a:prstClr val="black"/>
                </a:solidFill>
                <a:latin typeface="Raleway" pitchFamily="2" charset="0"/>
              </a:rPr>
              <a:t>Comă (de </a:t>
            </a:r>
            <a:r>
              <a:rPr lang="en-US" sz="2200" dirty="0" err="1">
                <a:solidFill>
                  <a:prstClr val="black"/>
                </a:solidFill>
                <a:latin typeface="Raleway" pitchFamily="2" charset="0"/>
              </a:rPr>
              <a:t>obicei</a:t>
            </a:r>
            <a:r>
              <a:rPr lang="en-US" sz="2200" dirty="0">
                <a:solidFill>
                  <a:prstClr val="black"/>
                </a:solidFill>
                <a:latin typeface="Raleway" pitchFamily="2" charset="0"/>
              </a:rPr>
              <a:t> </a:t>
            </a:r>
            <a:r>
              <a:rPr lang="en-US" sz="2200" dirty="0" err="1">
                <a:solidFill>
                  <a:prstClr val="black"/>
                </a:solidFill>
                <a:latin typeface="Raleway" pitchFamily="2" charset="0"/>
              </a:rPr>
              <a:t>glicemii</a:t>
            </a:r>
            <a:r>
              <a:rPr lang="en-US" sz="2200" dirty="0">
                <a:solidFill>
                  <a:prstClr val="black"/>
                </a:solidFill>
                <a:latin typeface="Raleway" pitchFamily="2" charset="0"/>
              </a:rPr>
              <a:t>&lt;40mg/dl) – </a:t>
            </a:r>
            <a:r>
              <a:rPr lang="en-US" sz="2200" dirty="0" err="1">
                <a:solidFill>
                  <a:prstClr val="black"/>
                </a:solidFill>
                <a:latin typeface="Raleway" pitchFamily="2" charset="0"/>
              </a:rPr>
              <a:t>persoana</a:t>
            </a:r>
            <a:r>
              <a:rPr lang="en-US" sz="2200" dirty="0">
                <a:solidFill>
                  <a:prstClr val="black"/>
                </a:solidFill>
                <a:latin typeface="Raleway" pitchFamily="2" charset="0"/>
              </a:rPr>
              <a:t> nu </a:t>
            </a:r>
            <a:r>
              <a:rPr lang="en-US" sz="2200" dirty="0" err="1">
                <a:solidFill>
                  <a:prstClr val="black"/>
                </a:solidFill>
                <a:latin typeface="Raleway" pitchFamily="2" charset="0"/>
              </a:rPr>
              <a:t>răspunde</a:t>
            </a:r>
            <a:r>
              <a:rPr lang="en-US" sz="2200" dirty="0">
                <a:solidFill>
                  <a:prstClr val="black"/>
                </a:solidFill>
                <a:latin typeface="Raleway" pitchFamily="2" charset="0"/>
              </a:rPr>
              <a:t> la stimuli</a:t>
            </a:r>
          </a:p>
          <a:p>
            <a:pPr marL="0" lvl="0" indent="0" fontAlgn="base">
              <a:buNone/>
            </a:pPr>
            <a:r>
              <a:rPr lang="en-US" sz="2200" b="1" cap="all" dirty="0">
                <a:solidFill>
                  <a:prstClr val="black"/>
                </a:solidFill>
                <a:latin typeface="Raleway" pitchFamily="2" charset="0"/>
              </a:rPr>
              <a:t>CAUZE ȘI FACTORI DE RISC</a:t>
            </a:r>
          </a:p>
          <a:p>
            <a:pPr lvl="0" fontAlgn="base"/>
            <a:r>
              <a:rPr lang="en-US" sz="2200" dirty="0" err="1">
                <a:solidFill>
                  <a:prstClr val="black"/>
                </a:solidFill>
                <a:latin typeface="Raleway" pitchFamily="2" charset="0"/>
              </a:rPr>
              <a:t>Mese</a:t>
            </a:r>
            <a:r>
              <a:rPr lang="en-US" sz="2200" dirty="0">
                <a:solidFill>
                  <a:prstClr val="black"/>
                </a:solidFill>
                <a:latin typeface="Raleway" pitchFamily="2" charset="0"/>
              </a:rPr>
              <a:t> </a:t>
            </a:r>
            <a:r>
              <a:rPr lang="en-US" sz="2200" dirty="0" err="1">
                <a:solidFill>
                  <a:prstClr val="black"/>
                </a:solidFill>
                <a:latin typeface="Raleway" pitchFamily="2" charset="0"/>
              </a:rPr>
              <a:t>neregulate</a:t>
            </a:r>
            <a:r>
              <a:rPr lang="en-US" sz="2200" dirty="0">
                <a:solidFill>
                  <a:prstClr val="black"/>
                </a:solidFill>
                <a:latin typeface="Raleway" pitchFamily="2" charset="0"/>
              </a:rPr>
              <a:t> </a:t>
            </a:r>
            <a:r>
              <a:rPr lang="en-US" sz="2200" dirty="0" err="1">
                <a:solidFill>
                  <a:prstClr val="black"/>
                </a:solidFill>
                <a:latin typeface="Raleway" pitchFamily="2" charset="0"/>
              </a:rPr>
              <a:t>și</a:t>
            </a:r>
            <a:r>
              <a:rPr lang="en-US" sz="2200" dirty="0">
                <a:solidFill>
                  <a:prstClr val="black"/>
                </a:solidFill>
                <a:latin typeface="Raleway" pitchFamily="2" charset="0"/>
              </a:rPr>
              <a:t> </a:t>
            </a:r>
            <a:r>
              <a:rPr lang="en-US" sz="2200" dirty="0" err="1">
                <a:solidFill>
                  <a:prstClr val="black"/>
                </a:solidFill>
                <a:latin typeface="Raleway" pitchFamily="2" charset="0"/>
              </a:rPr>
              <a:t>medicamentele</a:t>
            </a:r>
            <a:r>
              <a:rPr lang="en-US" sz="2200" dirty="0">
                <a:solidFill>
                  <a:prstClr val="black"/>
                </a:solidFill>
                <a:latin typeface="Raleway" pitchFamily="2" charset="0"/>
              </a:rPr>
              <a:t> </a:t>
            </a:r>
            <a:r>
              <a:rPr lang="en-US" sz="2200" dirty="0" err="1">
                <a:solidFill>
                  <a:prstClr val="black"/>
                </a:solidFill>
                <a:latin typeface="Raleway" pitchFamily="2" charset="0"/>
              </a:rPr>
              <a:t>antidiabetice</a:t>
            </a:r>
            <a:r>
              <a:rPr lang="en-US" sz="2200" dirty="0">
                <a:solidFill>
                  <a:prstClr val="black"/>
                </a:solidFill>
                <a:latin typeface="Raleway" pitchFamily="2" charset="0"/>
              </a:rPr>
              <a:t> administrate </a:t>
            </a:r>
            <a:r>
              <a:rPr lang="en-US" sz="2200" dirty="0" err="1">
                <a:solidFill>
                  <a:prstClr val="black"/>
                </a:solidFill>
                <a:latin typeface="Raleway" pitchFamily="2" charset="0"/>
              </a:rPr>
              <a:t>incorect</a:t>
            </a:r>
            <a:endParaRPr lang="en-US" sz="2200" dirty="0">
              <a:solidFill>
                <a:prstClr val="black"/>
              </a:solidFill>
              <a:latin typeface="Raleway" pitchFamily="2" charset="0"/>
            </a:endParaRPr>
          </a:p>
          <a:p>
            <a:pPr lvl="0" fontAlgn="base"/>
            <a:r>
              <a:rPr lang="en-US" sz="2200" dirty="0" err="1">
                <a:solidFill>
                  <a:prstClr val="black"/>
                </a:solidFill>
                <a:latin typeface="Raleway" pitchFamily="2" charset="0"/>
              </a:rPr>
              <a:t>Supradozaj</a:t>
            </a:r>
            <a:r>
              <a:rPr lang="en-US" sz="2200" dirty="0">
                <a:solidFill>
                  <a:prstClr val="black"/>
                </a:solidFill>
                <a:latin typeface="Raleway" pitchFamily="2" charset="0"/>
              </a:rPr>
              <a:t> de </a:t>
            </a:r>
            <a:r>
              <a:rPr lang="en-US" sz="2200" dirty="0" err="1">
                <a:solidFill>
                  <a:prstClr val="black"/>
                </a:solidFill>
                <a:latin typeface="Raleway" pitchFamily="2" charset="0"/>
              </a:rPr>
              <a:t>medicamente</a:t>
            </a:r>
            <a:r>
              <a:rPr lang="en-US" sz="2200" dirty="0">
                <a:solidFill>
                  <a:prstClr val="black"/>
                </a:solidFill>
                <a:latin typeface="Raleway" pitchFamily="2" charset="0"/>
              </a:rPr>
              <a:t> care </a:t>
            </a:r>
            <a:r>
              <a:rPr lang="en-US" sz="2200" dirty="0" err="1">
                <a:solidFill>
                  <a:prstClr val="black"/>
                </a:solidFill>
                <a:latin typeface="Raleway" pitchFamily="2" charset="0"/>
              </a:rPr>
              <a:t>reduc</a:t>
            </a:r>
            <a:r>
              <a:rPr lang="en-US" sz="2200" dirty="0">
                <a:solidFill>
                  <a:prstClr val="black"/>
                </a:solidFill>
                <a:latin typeface="Raleway" pitchFamily="2" charset="0"/>
              </a:rPr>
              <a:t> </a:t>
            </a:r>
            <a:r>
              <a:rPr lang="en-US" sz="2200" dirty="0" err="1">
                <a:solidFill>
                  <a:prstClr val="black"/>
                </a:solidFill>
                <a:latin typeface="Raleway" pitchFamily="2" charset="0"/>
              </a:rPr>
              <a:t>glicemia</a:t>
            </a:r>
            <a:endParaRPr lang="en-US" sz="2200" dirty="0">
              <a:solidFill>
                <a:prstClr val="black"/>
              </a:solidFill>
              <a:latin typeface="Raleway" pitchFamily="2" charset="0"/>
            </a:endParaRPr>
          </a:p>
          <a:p>
            <a:pPr lvl="0" fontAlgn="base"/>
            <a:r>
              <a:rPr lang="en-US" sz="2200" dirty="0" err="1">
                <a:solidFill>
                  <a:prstClr val="black"/>
                </a:solidFill>
                <a:latin typeface="Raleway" pitchFamily="2" charset="0"/>
              </a:rPr>
              <a:t>Exerciții</a:t>
            </a:r>
            <a:r>
              <a:rPr lang="en-US" sz="2200" dirty="0">
                <a:solidFill>
                  <a:prstClr val="black"/>
                </a:solidFill>
                <a:latin typeface="Raleway" pitchFamily="2" charset="0"/>
              </a:rPr>
              <a:t> </a:t>
            </a:r>
            <a:r>
              <a:rPr lang="en-US" sz="2200" dirty="0" err="1">
                <a:solidFill>
                  <a:prstClr val="black"/>
                </a:solidFill>
                <a:latin typeface="Raleway" pitchFamily="2" charset="0"/>
              </a:rPr>
              <a:t>fizice</a:t>
            </a:r>
            <a:r>
              <a:rPr lang="en-US" sz="2200" dirty="0">
                <a:solidFill>
                  <a:prstClr val="black"/>
                </a:solidFill>
                <a:latin typeface="Raleway" pitchFamily="2" charset="0"/>
              </a:rPr>
              <a:t> </a:t>
            </a:r>
            <a:r>
              <a:rPr lang="en-US" sz="2200" dirty="0" err="1">
                <a:solidFill>
                  <a:prstClr val="black"/>
                </a:solidFill>
                <a:latin typeface="Raleway" pitchFamily="2" charset="0"/>
              </a:rPr>
              <a:t>efectuate</a:t>
            </a:r>
            <a:r>
              <a:rPr lang="en-US" sz="2200" dirty="0">
                <a:solidFill>
                  <a:prstClr val="black"/>
                </a:solidFill>
                <a:latin typeface="Raleway" pitchFamily="2" charset="0"/>
              </a:rPr>
              <a:t> </a:t>
            </a:r>
            <a:r>
              <a:rPr lang="en-US" sz="2200" dirty="0" err="1">
                <a:solidFill>
                  <a:prstClr val="black"/>
                </a:solidFill>
                <a:latin typeface="Raleway" pitchFamily="2" charset="0"/>
              </a:rPr>
              <a:t>fără</a:t>
            </a:r>
            <a:r>
              <a:rPr lang="en-US" sz="2200" dirty="0">
                <a:solidFill>
                  <a:prstClr val="black"/>
                </a:solidFill>
                <a:latin typeface="Raleway" pitchFamily="2" charset="0"/>
              </a:rPr>
              <a:t> </a:t>
            </a:r>
            <a:r>
              <a:rPr lang="en-US" sz="2200" dirty="0" err="1">
                <a:solidFill>
                  <a:prstClr val="black"/>
                </a:solidFill>
                <a:latin typeface="Raleway" pitchFamily="2" charset="0"/>
              </a:rPr>
              <a:t>adaptarea</a:t>
            </a:r>
            <a:r>
              <a:rPr lang="en-US" sz="2200" dirty="0">
                <a:solidFill>
                  <a:prstClr val="black"/>
                </a:solidFill>
                <a:latin typeface="Raleway" pitchFamily="2" charset="0"/>
              </a:rPr>
              <a:t> </a:t>
            </a:r>
            <a:r>
              <a:rPr lang="en-US" sz="2200" dirty="0" err="1">
                <a:solidFill>
                  <a:prstClr val="black"/>
                </a:solidFill>
                <a:latin typeface="Raleway" pitchFamily="2" charset="0"/>
              </a:rPr>
              <a:t>dozelor</a:t>
            </a:r>
            <a:r>
              <a:rPr lang="en-US" sz="2200" dirty="0">
                <a:solidFill>
                  <a:prstClr val="black"/>
                </a:solidFill>
                <a:latin typeface="Raleway" pitchFamily="2" charset="0"/>
              </a:rPr>
              <a:t> de </a:t>
            </a:r>
            <a:r>
              <a:rPr lang="en-US" sz="2200" dirty="0" err="1">
                <a:solidFill>
                  <a:prstClr val="black"/>
                </a:solidFill>
                <a:latin typeface="Raleway" pitchFamily="2" charset="0"/>
              </a:rPr>
              <a:t>medicamente</a:t>
            </a:r>
            <a:r>
              <a:rPr lang="en-US" sz="2200" dirty="0">
                <a:solidFill>
                  <a:prstClr val="black"/>
                </a:solidFill>
                <a:latin typeface="Raleway" pitchFamily="2" charset="0"/>
              </a:rPr>
              <a:t> </a:t>
            </a:r>
            <a:r>
              <a:rPr lang="en-US" sz="2200" dirty="0" err="1">
                <a:solidFill>
                  <a:prstClr val="black"/>
                </a:solidFill>
                <a:latin typeface="Raleway" pitchFamily="2" charset="0"/>
              </a:rPr>
              <a:t>și</a:t>
            </a:r>
            <a:r>
              <a:rPr lang="en-US" sz="2200" dirty="0">
                <a:solidFill>
                  <a:prstClr val="black"/>
                </a:solidFill>
                <a:latin typeface="Raleway" pitchFamily="2" charset="0"/>
              </a:rPr>
              <a:t>/</a:t>
            </a:r>
            <a:r>
              <a:rPr lang="en-US" sz="2200" dirty="0" err="1">
                <a:solidFill>
                  <a:prstClr val="black"/>
                </a:solidFill>
                <a:latin typeface="Raleway" pitchFamily="2" charset="0"/>
              </a:rPr>
              <a:t>sau</a:t>
            </a:r>
            <a:r>
              <a:rPr lang="en-US" sz="2200" dirty="0">
                <a:solidFill>
                  <a:prstClr val="black"/>
                </a:solidFill>
                <a:latin typeface="Raleway" pitchFamily="2" charset="0"/>
              </a:rPr>
              <a:t> a </a:t>
            </a:r>
            <a:r>
              <a:rPr lang="en-US" sz="2200" dirty="0" err="1">
                <a:solidFill>
                  <a:prstClr val="black"/>
                </a:solidFill>
                <a:latin typeface="Raleway" pitchFamily="2" charset="0"/>
              </a:rPr>
              <a:t>alimentației</a:t>
            </a:r>
            <a:endParaRPr lang="en-US" sz="2200" dirty="0">
              <a:solidFill>
                <a:prstClr val="black"/>
              </a:solidFill>
              <a:latin typeface="Raleway" pitchFamily="2" charset="0"/>
            </a:endParaRPr>
          </a:p>
          <a:p>
            <a:pPr lvl="0" fontAlgn="base"/>
            <a:r>
              <a:rPr lang="en-US" sz="2200" dirty="0" err="1">
                <a:solidFill>
                  <a:prstClr val="black"/>
                </a:solidFill>
                <a:latin typeface="Raleway" pitchFamily="2" charset="0"/>
              </a:rPr>
              <a:t>Consum</a:t>
            </a:r>
            <a:r>
              <a:rPr lang="en-US" sz="2200" dirty="0">
                <a:solidFill>
                  <a:prstClr val="black"/>
                </a:solidFill>
                <a:latin typeface="Raleway" pitchFamily="2" charset="0"/>
              </a:rPr>
              <a:t> de </a:t>
            </a:r>
            <a:r>
              <a:rPr lang="en-US" sz="2200" dirty="0" err="1">
                <a:solidFill>
                  <a:prstClr val="black"/>
                </a:solidFill>
                <a:latin typeface="Raleway" pitchFamily="2" charset="0"/>
              </a:rPr>
              <a:t>alcool</a:t>
            </a:r>
            <a:endParaRPr lang="en-US" sz="2200" dirty="0">
              <a:solidFill>
                <a:prstClr val="black"/>
              </a:solidFill>
              <a:latin typeface="Raleway" pitchFamily="2" charset="0"/>
            </a:endParaRPr>
          </a:p>
          <a:p>
            <a:pPr lvl="0" fontAlgn="base"/>
            <a:r>
              <a:rPr lang="en-US" sz="2200" dirty="0" err="1">
                <a:solidFill>
                  <a:prstClr val="black"/>
                </a:solidFill>
                <a:latin typeface="Raleway" pitchFamily="2" charset="0"/>
              </a:rPr>
              <a:t>Hipoglicemii</a:t>
            </a:r>
            <a:r>
              <a:rPr lang="en-US" sz="2200" dirty="0">
                <a:solidFill>
                  <a:prstClr val="black"/>
                </a:solidFill>
                <a:latin typeface="Raleway" pitchFamily="2" charset="0"/>
              </a:rPr>
              <a:t> </a:t>
            </a:r>
            <a:r>
              <a:rPr lang="en-US" sz="2200" dirty="0" err="1">
                <a:solidFill>
                  <a:prstClr val="black"/>
                </a:solidFill>
                <a:latin typeface="Raleway" pitchFamily="2" charset="0"/>
              </a:rPr>
              <a:t>neconștientizate</a:t>
            </a:r>
            <a:endParaRPr lang="en-US" sz="2200" dirty="0">
              <a:solidFill>
                <a:prstClr val="black"/>
              </a:solidFill>
              <a:latin typeface="Raleway" pitchFamily="2" charset="0"/>
            </a:endParaRPr>
          </a:p>
          <a:p>
            <a:endParaRPr lang="ro-RO" dirty="0"/>
          </a:p>
        </p:txBody>
      </p:sp>
    </p:spTree>
    <p:extLst>
      <p:ext uri="{BB962C8B-B14F-4D97-AF65-F5344CB8AC3E}">
        <p14:creationId xmlns:p14="http://schemas.microsoft.com/office/powerpoint/2010/main" val="2196451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4000" b="1" dirty="0" smtClean="0"/>
              <a:t>TRATAMENT ȘI PREVENȚIE A DIABETULUI ZAHARAT</a:t>
            </a:r>
            <a:endParaRPr lang="ro-RO" sz="4000" b="1" dirty="0"/>
          </a:p>
        </p:txBody>
      </p:sp>
      <p:sp>
        <p:nvSpPr>
          <p:cNvPr id="3" name="Substituent conținut 2"/>
          <p:cNvSpPr>
            <a:spLocks noGrp="1"/>
          </p:cNvSpPr>
          <p:nvPr>
            <p:ph idx="1"/>
          </p:nvPr>
        </p:nvSpPr>
        <p:spPr/>
        <p:txBody>
          <a:bodyPr>
            <a:normAutofit lnSpcReduction="10000"/>
          </a:bodyPr>
          <a:lstStyle/>
          <a:p>
            <a:pPr lvl="0" fontAlgn="base"/>
            <a:r>
              <a:rPr lang="en-US" sz="2000" b="1" cap="all" dirty="0">
                <a:solidFill>
                  <a:prstClr val="black"/>
                </a:solidFill>
                <a:latin typeface="Raleway" pitchFamily="2" charset="0"/>
              </a:rPr>
              <a:t>TRATAMENT</a:t>
            </a:r>
          </a:p>
          <a:p>
            <a:pPr lvl="0" fontAlgn="base"/>
            <a:r>
              <a:rPr lang="en-US" sz="2000" dirty="0">
                <a:solidFill>
                  <a:prstClr val="black"/>
                </a:solidFill>
                <a:latin typeface="Raleway" pitchFamily="2" charset="0"/>
              </a:rPr>
              <a:t>Administrare de glucagon </a:t>
            </a:r>
            <a:r>
              <a:rPr lang="en-US" sz="2000" dirty="0" err="1">
                <a:solidFill>
                  <a:prstClr val="black"/>
                </a:solidFill>
                <a:latin typeface="Raleway" pitchFamily="2" charset="0"/>
              </a:rPr>
              <a:t>injectabil</a:t>
            </a:r>
            <a:r>
              <a:rPr lang="en-US" sz="2000" dirty="0">
                <a:solidFill>
                  <a:prstClr val="black"/>
                </a:solidFill>
                <a:latin typeface="Raleway" pitchFamily="2" charset="0"/>
              </a:rPr>
              <a:t> (intramuscular/</a:t>
            </a:r>
            <a:r>
              <a:rPr lang="en-US" sz="2000" dirty="0" err="1">
                <a:solidFill>
                  <a:prstClr val="black"/>
                </a:solidFill>
                <a:latin typeface="Raleway" pitchFamily="2" charset="0"/>
              </a:rPr>
              <a:t>subcutanat</a:t>
            </a:r>
            <a:r>
              <a:rPr lang="en-US" sz="2000" dirty="0">
                <a:solidFill>
                  <a:prstClr val="black"/>
                </a:solidFill>
                <a:latin typeface="Raleway" pitchFamily="2" charset="0"/>
              </a:rPr>
              <a:t>) / glucagon cu </a:t>
            </a:r>
            <a:r>
              <a:rPr lang="en-US" sz="2000" dirty="0" err="1">
                <a:solidFill>
                  <a:prstClr val="black"/>
                </a:solidFill>
                <a:latin typeface="Raleway" pitchFamily="2" charset="0"/>
              </a:rPr>
              <a:t>administrare</a:t>
            </a:r>
            <a:r>
              <a:rPr lang="en-US" sz="2000" dirty="0">
                <a:solidFill>
                  <a:prstClr val="black"/>
                </a:solidFill>
                <a:latin typeface="Raleway" pitchFamily="2" charset="0"/>
              </a:rPr>
              <a:t> </a:t>
            </a:r>
            <a:r>
              <a:rPr lang="en-US" sz="2000" dirty="0" err="1">
                <a:solidFill>
                  <a:prstClr val="black"/>
                </a:solidFill>
                <a:latin typeface="Raleway" pitchFamily="2" charset="0"/>
              </a:rPr>
              <a:t>nazală</a:t>
            </a:r>
            <a:endParaRPr lang="en-US" sz="2000" dirty="0">
              <a:solidFill>
                <a:prstClr val="black"/>
              </a:solidFill>
              <a:latin typeface="Raleway" pitchFamily="2" charset="0"/>
            </a:endParaRPr>
          </a:p>
          <a:p>
            <a:pPr lvl="0" fontAlgn="base"/>
            <a:r>
              <a:rPr lang="en-US" sz="2000" dirty="0" err="1">
                <a:solidFill>
                  <a:prstClr val="black"/>
                </a:solidFill>
                <a:latin typeface="Raleway" pitchFamily="2" charset="0"/>
              </a:rPr>
              <a:t>Consum</a:t>
            </a:r>
            <a:r>
              <a:rPr lang="en-US" sz="2000" dirty="0">
                <a:solidFill>
                  <a:prstClr val="black"/>
                </a:solidFill>
                <a:latin typeface="Raleway" pitchFamily="2" charset="0"/>
              </a:rPr>
              <a:t> urgent de </a:t>
            </a:r>
            <a:r>
              <a:rPr lang="en-US" sz="2000" dirty="0" err="1">
                <a:solidFill>
                  <a:prstClr val="black"/>
                </a:solidFill>
                <a:latin typeface="Raleway" pitchFamily="2" charset="0"/>
              </a:rPr>
              <a:t>carbohidrați</a:t>
            </a:r>
            <a:r>
              <a:rPr lang="en-US" sz="2000" dirty="0">
                <a:solidFill>
                  <a:prstClr val="black"/>
                </a:solidFill>
                <a:latin typeface="Raleway" pitchFamily="2" charset="0"/>
              </a:rPr>
              <a:t> cu </a:t>
            </a:r>
            <a:r>
              <a:rPr lang="en-US" sz="2000" dirty="0" err="1">
                <a:solidFill>
                  <a:prstClr val="black"/>
                </a:solidFill>
                <a:latin typeface="Raleway" pitchFamily="2" charset="0"/>
              </a:rPr>
              <a:t>absorbție</a:t>
            </a:r>
            <a:r>
              <a:rPr lang="en-US" sz="2000" dirty="0">
                <a:solidFill>
                  <a:prstClr val="black"/>
                </a:solidFill>
                <a:latin typeface="Raleway" pitchFamily="2" charset="0"/>
              </a:rPr>
              <a:t> </a:t>
            </a:r>
            <a:r>
              <a:rPr lang="en-US" sz="2000" dirty="0" err="1">
                <a:solidFill>
                  <a:prstClr val="black"/>
                </a:solidFill>
                <a:latin typeface="Raleway" pitchFamily="2" charset="0"/>
              </a:rPr>
              <a:t>rapidă</a:t>
            </a:r>
            <a:r>
              <a:rPr lang="en-US" sz="2000" dirty="0">
                <a:solidFill>
                  <a:prstClr val="black"/>
                </a:solidFill>
                <a:latin typeface="Raleway" pitchFamily="2" charset="0"/>
              </a:rPr>
              <a:t> (</a:t>
            </a:r>
            <a:r>
              <a:rPr lang="en-US" sz="2000" dirty="0" err="1">
                <a:solidFill>
                  <a:prstClr val="black"/>
                </a:solidFill>
                <a:latin typeface="Raleway" pitchFamily="2" charset="0"/>
              </a:rPr>
              <a:t>suc</a:t>
            </a:r>
            <a:r>
              <a:rPr lang="en-US" sz="2000" dirty="0">
                <a:solidFill>
                  <a:prstClr val="black"/>
                </a:solidFill>
                <a:latin typeface="Raleway" pitchFamily="2" charset="0"/>
              </a:rPr>
              <a:t>, </a:t>
            </a:r>
            <a:r>
              <a:rPr lang="en-US" sz="2000" dirty="0" err="1">
                <a:solidFill>
                  <a:prstClr val="black"/>
                </a:solidFill>
                <a:latin typeface="Raleway" pitchFamily="2" charset="0"/>
              </a:rPr>
              <a:t>glucoză</a:t>
            </a:r>
            <a:r>
              <a:rPr lang="en-US" sz="2000" dirty="0">
                <a:solidFill>
                  <a:prstClr val="black"/>
                </a:solidFill>
                <a:latin typeface="Raleway" pitchFamily="2" charset="0"/>
              </a:rPr>
              <a:t>, </a:t>
            </a:r>
            <a:r>
              <a:rPr lang="en-US" sz="2000" dirty="0" err="1">
                <a:solidFill>
                  <a:prstClr val="black"/>
                </a:solidFill>
                <a:latin typeface="Raleway" pitchFamily="2" charset="0"/>
              </a:rPr>
              <a:t>zahăr</a:t>
            </a:r>
            <a:r>
              <a:rPr lang="en-US" sz="2000" dirty="0">
                <a:solidFill>
                  <a:prstClr val="black"/>
                </a:solidFill>
                <a:latin typeface="Raleway" pitchFamily="2" charset="0"/>
              </a:rPr>
              <a:t>) </a:t>
            </a:r>
            <a:r>
              <a:rPr lang="en-US" sz="2000" dirty="0" err="1">
                <a:solidFill>
                  <a:prstClr val="black"/>
                </a:solidFill>
                <a:latin typeface="Raleway" pitchFamily="2" charset="0"/>
              </a:rPr>
              <a:t>dacă</a:t>
            </a:r>
            <a:r>
              <a:rPr lang="en-US" sz="2000" dirty="0">
                <a:solidFill>
                  <a:prstClr val="black"/>
                </a:solidFill>
                <a:latin typeface="Raleway" pitchFamily="2" charset="0"/>
              </a:rPr>
              <a:t> </a:t>
            </a:r>
            <a:r>
              <a:rPr lang="en-US" sz="2000" dirty="0" err="1">
                <a:solidFill>
                  <a:prstClr val="black"/>
                </a:solidFill>
                <a:latin typeface="Raleway" pitchFamily="2" charset="0"/>
              </a:rPr>
              <a:t>persoana</a:t>
            </a:r>
            <a:r>
              <a:rPr lang="en-US" sz="2000" dirty="0">
                <a:solidFill>
                  <a:prstClr val="black"/>
                </a:solidFill>
                <a:latin typeface="Raleway" pitchFamily="2" charset="0"/>
              </a:rPr>
              <a:t> </a:t>
            </a:r>
            <a:r>
              <a:rPr lang="en-US" sz="2000" dirty="0" err="1">
                <a:solidFill>
                  <a:prstClr val="black"/>
                </a:solidFill>
                <a:latin typeface="Raleway" pitchFamily="2" charset="0"/>
              </a:rPr>
              <a:t>poate</a:t>
            </a:r>
            <a:r>
              <a:rPr lang="en-US" sz="2000" dirty="0">
                <a:solidFill>
                  <a:prstClr val="black"/>
                </a:solidFill>
                <a:latin typeface="Raleway" pitchFamily="2" charset="0"/>
              </a:rPr>
              <a:t> </a:t>
            </a:r>
            <a:r>
              <a:rPr lang="en-US" sz="2000" dirty="0" err="1">
                <a:solidFill>
                  <a:prstClr val="black"/>
                </a:solidFill>
                <a:latin typeface="Raleway" pitchFamily="2" charset="0"/>
              </a:rPr>
              <a:t>înghiți</a:t>
            </a:r>
            <a:endParaRPr lang="en-US" sz="2000" dirty="0">
              <a:solidFill>
                <a:prstClr val="black"/>
              </a:solidFill>
              <a:latin typeface="Raleway" pitchFamily="2" charset="0"/>
            </a:endParaRPr>
          </a:p>
          <a:p>
            <a:pPr lvl="0" fontAlgn="base"/>
            <a:r>
              <a:rPr lang="en-US" sz="2000" dirty="0" err="1">
                <a:solidFill>
                  <a:prstClr val="black"/>
                </a:solidFill>
                <a:latin typeface="Raleway" pitchFamily="2" charset="0"/>
              </a:rPr>
              <a:t>Administratre</a:t>
            </a:r>
            <a:r>
              <a:rPr lang="en-US" sz="2000" dirty="0">
                <a:solidFill>
                  <a:prstClr val="black"/>
                </a:solidFill>
                <a:latin typeface="Raleway" pitchFamily="2" charset="0"/>
              </a:rPr>
              <a:t> </a:t>
            </a:r>
            <a:r>
              <a:rPr lang="en-US" sz="2000" dirty="0" err="1">
                <a:solidFill>
                  <a:prstClr val="black"/>
                </a:solidFill>
                <a:latin typeface="Raleway" pitchFamily="2" charset="0"/>
              </a:rPr>
              <a:t>intravenoasă</a:t>
            </a:r>
            <a:r>
              <a:rPr lang="en-US" sz="2000" dirty="0">
                <a:solidFill>
                  <a:prstClr val="black"/>
                </a:solidFill>
                <a:latin typeface="Raleway" pitchFamily="2" charset="0"/>
              </a:rPr>
              <a:t> de </a:t>
            </a:r>
            <a:r>
              <a:rPr lang="en-US" sz="2000" dirty="0" err="1">
                <a:solidFill>
                  <a:prstClr val="black"/>
                </a:solidFill>
                <a:latin typeface="Raleway" pitchFamily="2" charset="0"/>
              </a:rPr>
              <a:t>soluții</a:t>
            </a:r>
            <a:r>
              <a:rPr lang="en-US" sz="2000" dirty="0">
                <a:solidFill>
                  <a:prstClr val="black"/>
                </a:solidFill>
                <a:latin typeface="Raleway" pitchFamily="2" charset="0"/>
              </a:rPr>
              <a:t> de </a:t>
            </a:r>
            <a:r>
              <a:rPr lang="en-US" sz="2000" dirty="0" err="1">
                <a:solidFill>
                  <a:prstClr val="black"/>
                </a:solidFill>
                <a:latin typeface="Raleway" pitchFamily="2" charset="0"/>
              </a:rPr>
              <a:t>glucoză</a:t>
            </a:r>
            <a:endParaRPr lang="en-US" sz="2000" dirty="0">
              <a:solidFill>
                <a:prstClr val="black"/>
              </a:solidFill>
              <a:latin typeface="Raleway" pitchFamily="2" charset="0"/>
            </a:endParaRPr>
          </a:p>
          <a:p>
            <a:pPr lvl="0" fontAlgn="base"/>
            <a:r>
              <a:rPr lang="en-US" sz="2000" b="1" cap="all" dirty="0">
                <a:solidFill>
                  <a:prstClr val="black"/>
                </a:solidFill>
                <a:latin typeface="Raleway" pitchFamily="2" charset="0"/>
              </a:rPr>
              <a:t>PREVENȚIE</a:t>
            </a:r>
          </a:p>
          <a:p>
            <a:pPr lvl="0" fontAlgn="base"/>
            <a:r>
              <a:rPr lang="en-US" sz="2000" dirty="0">
                <a:solidFill>
                  <a:prstClr val="black"/>
                </a:solidFill>
                <a:latin typeface="Raleway" pitchFamily="2" charset="0"/>
              </a:rPr>
              <a:t>Nu </a:t>
            </a:r>
            <a:r>
              <a:rPr lang="en-US" sz="2000" dirty="0" err="1">
                <a:solidFill>
                  <a:prstClr val="black"/>
                </a:solidFill>
                <a:latin typeface="Raleway" pitchFamily="2" charset="0"/>
              </a:rPr>
              <a:t>omiteți</a:t>
            </a:r>
            <a:r>
              <a:rPr lang="en-US" sz="2000" dirty="0">
                <a:solidFill>
                  <a:prstClr val="black"/>
                </a:solidFill>
                <a:latin typeface="Raleway" pitchFamily="2" charset="0"/>
              </a:rPr>
              <a:t> </a:t>
            </a:r>
            <a:r>
              <a:rPr lang="en-US" sz="2000" dirty="0" err="1">
                <a:solidFill>
                  <a:prstClr val="black"/>
                </a:solidFill>
                <a:latin typeface="Raleway" pitchFamily="2" charset="0"/>
              </a:rPr>
              <a:t>mesele</a:t>
            </a:r>
            <a:endParaRPr lang="en-US" sz="2000" dirty="0">
              <a:solidFill>
                <a:prstClr val="black"/>
              </a:solidFill>
              <a:latin typeface="Raleway" pitchFamily="2" charset="0"/>
            </a:endParaRPr>
          </a:p>
          <a:p>
            <a:pPr lvl="0" fontAlgn="base"/>
            <a:r>
              <a:rPr lang="en-US" sz="2000" dirty="0" err="1">
                <a:solidFill>
                  <a:prstClr val="black"/>
                </a:solidFill>
                <a:latin typeface="Raleway" pitchFamily="2" charset="0"/>
              </a:rPr>
              <a:t>Adaptați</a:t>
            </a:r>
            <a:r>
              <a:rPr lang="en-US" sz="2000" dirty="0">
                <a:solidFill>
                  <a:prstClr val="black"/>
                </a:solidFill>
                <a:latin typeface="Raleway" pitchFamily="2" charset="0"/>
              </a:rPr>
              <a:t> </a:t>
            </a:r>
            <a:r>
              <a:rPr lang="en-US" sz="2000" dirty="0" err="1">
                <a:solidFill>
                  <a:prstClr val="black"/>
                </a:solidFill>
                <a:latin typeface="Raleway" pitchFamily="2" charset="0"/>
              </a:rPr>
              <a:t>tratamentul</a:t>
            </a:r>
            <a:r>
              <a:rPr lang="en-US" sz="2000" dirty="0">
                <a:solidFill>
                  <a:prstClr val="black"/>
                </a:solidFill>
                <a:latin typeface="Raleway" pitchFamily="2" charset="0"/>
              </a:rPr>
              <a:t> </a:t>
            </a:r>
            <a:r>
              <a:rPr lang="en-US" sz="2000" dirty="0" err="1">
                <a:solidFill>
                  <a:prstClr val="black"/>
                </a:solidFill>
                <a:latin typeface="Raleway" pitchFamily="2" charset="0"/>
              </a:rPr>
              <a:t>și</a:t>
            </a:r>
            <a:r>
              <a:rPr lang="en-US" sz="2000" dirty="0">
                <a:solidFill>
                  <a:prstClr val="black"/>
                </a:solidFill>
                <a:latin typeface="Raleway" pitchFamily="2" charset="0"/>
              </a:rPr>
              <a:t> </a:t>
            </a:r>
            <a:r>
              <a:rPr lang="en-US" sz="2000" dirty="0" err="1">
                <a:solidFill>
                  <a:prstClr val="black"/>
                </a:solidFill>
                <a:latin typeface="Raleway" pitchFamily="2" charset="0"/>
              </a:rPr>
              <a:t>aportul</a:t>
            </a:r>
            <a:r>
              <a:rPr lang="en-US" sz="2000" dirty="0">
                <a:solidFill>
                  <a:prstClr val="black"/>
                </a:solidFill>
                <a:latin typeface="Raleway" pitchFamily="2" charset="0"/>
              </a:rPr>
              <a:t> de </a:t>
            </a:r>
            <a:r>
              <a:rPr lang="en-US" sz="2000" dirty="0" err="1">
                <a:solidFill>
                  <a:prstClr val="black"/>
                </a:solidFill>
                <a:latin typeface="Raleway" pitchFamily="2" charset="0"/>
              </a:rPr>
              <a:t>alimente</a:t>
            </a:r>
            <a:r>
              <a:rPr lang="en-US" sz="2000" dirty="0">
                <a:solidFill>
                  <a:prstClr val="black"/>
                </a:solidFill>
                <a:latin typeface="Raleway" pitchFamily="2" charset="0"/>
              </a:rPr>
              <a:t> la </a:t>
            </a:r>
            <a:r>
              <a:rPr lang="en-US" sz="2000" dirty="0" err="1">
                <a:solidFill>
                  <a:prstClr val="black"/>
                </a:solidFill>
                <a:latin typeface="Raleway" pitchFamily="2" charset="0"/>
              </a:rPr>
              <a:t>efort</a:t>
            </a:r>
            <a:endParaRPr lang="en-US" sz="2000" dirty="0">
              <a:solidFill>
                <a:prstClr val="black"/>
              </a:solidFill>
              <a:latin typeface="Raleway" pitchFamily="2" charset="0"/>
            </a:endParaRPr>
          </a:p>
          <a:p>
            <a:pPr lvl="0" fontAlgn="base"/>
            <a:r>
              <a:rPr lang="en-US" sz="2000" dirty="0">
                <a:solidFill>
                  <a:prstClr val="black"/>
                </a:solidFill>
                <a:latin typeface="Raleway" pitchFamily="2" charset="0"/>
              </a:rPr>
              <a:t>Nu </a:t>
            </a:r>
            <a:r>
              <a:rPr lang="en-US" sz="2000" dirty="0" err="1">
                <a:solidFill>
                  <a:prstClr val="black"/>
                </a:solidFill>
                <a:latin typeface="Raleway" pitchFamily="2" charset="0"/>
              </a:rPr>
              <a:t>beți</a:t>
            </a:r>
            <a:r>
              <a:rPr lang="en-US" sz="2000" dirty="0">
                <a:solidFill>
                  <a:prstClr val="black"/>
                </a:solidFill>
                <a:latin typeface="Raleway" pitchFamily="2" charset="0"/>
              </a:rPr>
              <a:t> </a:t>
            </a:r>
            <a:r>
              <a:rPr lang="en-US" sz="2000" dirty="0" err="1">
                <a:solidFill>
                  <a:prstClr val="black"/>
                </a:solidFill>
                <a:latin typeface="Raleway" pitchFamily="2" charset="0"/>
              </a:rPr>
              <a:t>alcool</a:t>
            </a:r>
            <a:r>
              <a:rPr lang="en-US" sz="2000" dirty="0">
                <a:solidFill>
                  <a:prstClr val="black"/>
                </a:solidFill>
                <a:latin typeface="Raleway" pitchFamily="2" charset="0"/>
              </a:rPr>
              <a:t> </a:t>
            </a:r>
            <a:r>
              <a:rPr lang="en-US" sz="2000" dirty="0" err="1">
                <a:solidFill>
                  <a:prstClr val="black"/>
                </a:solidFill>
                <a:latin typeface="Raleway" pitchFamily="2" charset="0"/>
              </a:rPr>
              <a:t>după</a:t>
            </a:r>
            <a:r>
              <a:rPr lang="en-US" sz="2000" dirty="0">
                <a:solidFill>
                  <a:prstClr val="black"/>
                </a:solidFill>
                <a:latin typeface="Raleway" pitchFamily="2" charset="0"/>
              </a:rPr>
              <a:t> </a:t>
            </a:r>
            <a:r>
              <a:rPr lang="en-US" sz="2000" dirty="0" err="1">
                <a:solidFill>
                  <a:prstClr val="black"/>
                </a:solidFill>
                <a:latin typeface="Raleway" pitchFamily="2" charset="0"/>
              </a:rPr>
              <a:t>exerciții</a:t>
            </a:r>
            <a:endParaRPr lang="en-US" sz="2000" dirty="0">
              <a:solidFill>
                <a:prstClr val="black"/>
              </a:solidFill>
              <a:latin typeface="Raleway" pitchFamily="2" charset="0"/>
            </a:endParaRPr>
          </a:p>
          <a:p>
            <a:pPr lvl="0" fontAlgn="base"/>
            <a:r>
              <a:rPr lang="en-US" sz="2000" dirty="0" err="1">
                <a:solidFill>
                  <a:prstClr val="black"/>
                </a:solidFill>
                <a:latin typeface="Raleway" pitchFamily="2" charset="0"/>
              </a:rPr>
              <a:t>Testați-vă</a:t>
            </a:r>
            <a:r>
              <a:rPr lang="en-US" sz="2000" dirty="0">
                <a:solidFill>
                  <a:prstClr val="black"/>
                </a:solidFill>
                <a:latin typeface="Raleway" pitchFamily="2" charset="0"/>
              </a:rPr>
              <a:t> </a:t>
            </a:r>
            <a:r>
              <a:rPr lang="en-US" sz="2000" dirty="0" err="1">
                <a:solidFill>
                  <a:prstClr val="black"/>
                </a:solidFill>
                <a:latin typeface="Raleway" pitchFamily="2" charset="0"/>
              </a:rPr>
              <a:t>glicemia</a:t>
            </a:r>
            <a:r>
              <a:rPr lang="en-US" sz="2000" dirty="0">
                <a:solidFill>
                  <a:prstClr val="black"/>
                </a:solidFill>
                <a:latin typeface="Raleway" pitchFamily="2" charset="0"/>
              </a:rPr>
              <a:t> </a:t>
            </a:r>
            <a:r>
              <a:rPr lang="en-US" sz="2000" dirty="0" err="1">
                <a:solidFill>
                  <a:prstClr val="black"/>
                </a:solidFill>
                <a:latin typeface="Raleway" pitchFamily="2" charset="0"/>
              </a:rPr>
              <a:t>după</a:t>
            </a:r>
            <a:r>
              <a:rPr lang="en-US" sz="2000" dirty="0">
                <a:solidFill>
                  <a:prstClr val="black"/>
                </a:solidFill>
                <a:latin typeface="Raleway" pitchFamily="2" charset="0"/>
              </a:rPr>
              <a:t> </a:t>
            </a:r>
            <a:r>
              <a:rPr lang="en-US" sz="2000" dirty="0" err="1">
                <a:solidFill>
                  <a:prstClr val="black"/>
                </a:solidFill>
                <a:latin typeface="Raleway" pitchFamily="2" charset="0"/>
              </a:rPr>
              <a:t>efort</a:t>
            </a:r>
            <a:endParaRPr lang="en-US" sz="2000" dirty="0">
              <a:solidFill>
                <a:prstClr val="black"/>
              </a:solidFill>
              <a:latin typeface="Raleway" pitchFamily="2" charset="0"/>
            </a:endParaRPr>
          </a:p>
          <a:p>
            <a:pPr lvl="0" fontAlgn="base"/>
            <a:r>
              <a:rPr lang="en-US" sz="2000" dirty="0" err="1">
                <a:solidFill>
                  <a:prstClr val="black"/>
                </a:solidFill>
                <a:latin typeface="Raleway" pitchFamily="2" charset="0"/>
              </a:rPr>
              <a:t>Recunoașteți</a:t>
            </a:r>
            <a:r>
              <a:rPr lang="en-US" sz="2000" dirty="0">
                <a:solidFill>
                  <a:prstClr val="black"/>
                </a:solidFill>
                <a:latin typeface="Raleway" pitchFamily="2" charset="0"/>
              </a:rPr>
              <a:t> </a:t>
            </a:r>
            <a:r>
              <a:rPr lang="en-US" sz="2000" dirty="0" err="1">
                <a:solidFill>
                  <a:prstClr val="black"/>
                </a:solidFill>
                <a:latin typeface="Raleway" pitchFamily="2" charset="0"/>
              </a:rPr>
              <a:t>și</a:t>
            </a:r>
            <a:r>
              <a:rPr lang="en-US" sz="2000" dirty="0">
                <a:solidFill>
                  <a:prstClr val="black"/>
                </a:solidFill>
                <a:latin typeface="Raleway" pitchFamily="2" charset="0"/>
              </a:rPr>
              <a:t> </a:t>
            </a:r>
            <a:r>
              <a:rPr lang="en-US" sz="2000" dirty="0" err="1">
                <a:solidFill>
                  <a:prstClr val="black"/>
                </a:solidFill>
                <a:latin typeface="Raleway" pitchFamily="2" charset="0"/>
              </a:rPr>
              <a:t>corectați</a:t>
            </a:r>
            <a:r>
              <a:rPr lang="en-US" sz="2000" dirty="0">
                <a:solidFill>
                  <a:prstClr val="black"/>
                </a:solidFill>
                <a:latin typeface="Raleway" pitchFamily="2" charset="0"/>
              </a:rPr>
              <a:t> la </a:t>
            </a:r>
            <a:r>
              <a:rPr lang="en-US" sz="2000" dirty="0" err="1">
                <a:solidFill>
                  <a:prstClr val="black"/>
                </a:solidFill>
                <a:latin typeface="Raleway" pitchFamily="2" charset="0"/>
              </a:rPr>
              <a:t>timp</a:t>
            </a:r>
            <a:r>
              <a:rPr lang="en-US" sz="2000" dirty="0">
                <a:solidFill>
                  <a:prstClr val="black"/>
                </a:solidFill>
                <a:latin typeface="Raleway" pitchFamily="2" charset="0"/>
              </a:rPr>
              <a:t> </a:t>
            </a:r>
            <a:r>
              <a:rPr lang="en-US" sz="2000" dirty="0" err="1">
                <a:solidFill>
                  <a:prstClr val="black"/>
                </a:solidFill>
                <a:latin typeface="Raleway" pitchFamily="2" charset="0"/>
              </a:rPr>
              <a:t>hipoglicemiile</a:t>
            </a:r>
            <a:r>
              <a:rPr lang="en-US" sz="2000" dirty="0">
                <a:solidFill>
                  <a:prstClr val="black"/>
                </a:solidFill>
                <a:latin typeface="Raleway" pitchFamily="2" charset="0"/>
              </a:rPr>
              <a:t> </a:t>
            </a:r>
            <a:r>
              <a:rPr lang="en-US" sz="2000" dirty="0" err="1">
                <a:solidFill>
                  <a:prstClr val="black"/>
                </a:solidFill>
                <a:latin typeface="Raleway" pitchFamily="2" charset="0"/>
              </a:rPr>
              <a:t>ușoare</a:t>
            </a:r>
            <a:r>
              <a:rPr lang="en-US" sz="2000" dirty="0">
                <a:solidFill>
                  <a:prstClr val="black"/>
                </a:solidFill>
                <a:latin typeface="Raleway" pitchFamily="2" charset="0"/>
              </a:rPr>
              <a:t>/moderate</a:t>
            </a:r>
          </a:p>
          <a:p>
            <a:endParaRPr lang="ro-RO" dirty="0"/>
          </a:p>
        </p:txBody>
      </p:sp>
    </p:spTree>
    <p:extLst>
      <p:ext uri="{BB962C8B-B14F-4D97-AF65-F5344CB8AC3E}">
        <p14:creationId xmlns:p14="http://schemas.microsoft.com/office/powerpoint/2010/main" val="199447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8B573B-AEC8-BF57-537F-204347BBDAAA}"/>
              </a:ext>
            </a:extLst>
          </p:cNvPr>
          <p:cNvSpPr>
            <a:spLocks noGrp="1"/>
          </p:cNvSpPr>
          <p:nvPr>
            <p:ph type="title"/>
          </p:nvPr>
        </p:nvSpPr>
        <p:spPr>
          <a:xfrm>
            <a:off x="572493" y="238539"/>
            <a:ext cx="11018520" cy="1434415"/>
          </a:xfrm>
        </p:spPr>
        <p:txBody>
          <a:bodyPr anchor="b">
            <a:normAutofit/>
          </a:bodyPr>
          <a:lstStyle/>
          <a:p>
            <a:r>
              <a:rPr lang="en-US" sz="5400" dirty="0"/>
              <a:t>Diabetul </a:t>
            </a:r>
            <a:r>
              <a:rPr lang="en-US" sz="5400" dirty="0" err="1"/>
              <a:t>şi</a:t>
            </a:r>
            <a:r>
              <a:rPr lang="en-US" sz="5400" dirty="0"/>
              <a:t> </a:t>
            </a:r>
            <a:r>
              <a:rPr lang="en-US" sz="5400" dirty="0" err="1"/>
              <a:t>sarcina</a:t>
            </a:r>
            <a:endParaRPr lang="en-US" sz="5400" dirty="0"/>
          </a:p>
        </p:txBody>
      </p:sp>
      <p:sp>
        <p:nvSpPr>
          <p:cNvPr id="8201"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E11F1EC-AD37-6DB6-3740-ACE7D4E203B9}"/>
              </a:ext>
            </a:extLst>
          </p:cNvPr>
          <p:cNvSpPr>
            <a:spLocks noGrp="1"/>
          </p:cNvSpPr>
          <p:nvPr>
            <p:ph idx="1"/>
          </p:nvPr>
        </p:nvSpPr>
        <p:spPr>
          <a:xfrm>
            <a:off x="572493" y="2071316"/>
            <a:ext cx="6713552" cy="4119172"/>
          </a:xfrm>
        </p:spPr>
        <p:txBody>
          <a:bodyPr anchor="t">
            <a:normAutofit/>
          </a:bodyPr>
          <a:lstStyle/>
          <a:p>
            <a:pPr marL="0" indent="0">
              <a:buNone/>
            </a:pPr>
            <a:r>
              <a:rPr lang="en-US" sz="1700" b="1"/>
              <a:t>Factori de risc</a:t>
            </a:r>
          </a:p>
          <a:p>
            <a:pPr marL="0" indent="0">
              <a:buNone/>
            </a:pPr>
            <a:r>
              <a:rPr lang="en-US" sz="1700"/>
              <a:t>Pentru sănătatea mamei ce suferă de diabet zaharat:</a:t>
            </a:r>
          </a:p>
          <a:p>
            <a:r>
              <a:rPr lang="en-US" sz="1700"/>
              <a:t>progresarea complicaţiilor vasculare (retinopatia, nefropatia, cardiopatia ischemică); </a:t>
            </a:r>
          </a:p>
          <a:p>
            <a:r>
              <a:rPr lang="en-US" sz="1700"/>
              <a:t>dezvoltarea frecventă a hipoglicemiilor şi cetoacidozei;  complicaţii în timpul sarcinii (gestoză tardivă, infecţii ).</a:t>
            </a:r>
          </a:p>
          <a:p>
            <a:r>
              <a:rPr lang="en-US" sz="1700"/>
              <a:t>Pentru sănătatea fătului de la mama bolnavă cu diabet zaharat </a:t>
            </a:r>
          </a:p>
          <a:p>
            <a:r>
              <a:rPr lang="en-US" sz="1700"/>
              <a:t>mortalitatea perinatală înaltă; </a:t>
            </a:r>
          </a:p>
          <a:p>
            <a:r>
              <a:rPr lang="en-US" sz="1700"/>
              <a:t>anomalii de dezvoltare (de 2-4 ori mai frecvent);</a:t>
            </a:r>
          </a:p>
          <a:p>
            <a:r>
              <a:rPr lang="en-US" sz="1700"/>
              <a:t> complicaţii neonatale; </a:t>
            </a:r>
          </a:p>
          <a:p>
            <a:r>
              <a:rPr lang="en-US" sz="1700"/>
              <a:t>risc de dezvoltare a diabetului ( 1,3% - daca mama suferă de diabet de tip 1, 6,1% - dacă tatăl are diabet de tip 1)</a:t>
            </a:r>
          </a:p>
        </p:txBody>
      </p:sp>
      <p:pic>
        <p:nvPicPr>
          <p:cNvPr id="8194" name="Picture 2" descr="Diabetul zaharat - Eurolab">
            <a:extLst>
              <a:ext uri="{FF2B5EF4-FFF2-40B4-BE49-F238E27FC236}">
                <a16:creationId xmlns:a16="http://schemas.microsoft.com/office/drawing/2014/main" xmlns="" id="{039E658F-039C-6ACB-EA82-58802E38E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83"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0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sz="3400" dirty="0" smtClean="0">
                <a:latin typeface="+mn-lt"/>
              </a:rPr>
              <a:t>PREVENIREA COMPLICAȚIILOR DIABETULUI ZAHARAT</a:t>
            </a:r>
            <a:endParaRPr lang="ro-RO" dirty="0">
              <a:latin typeface="+mn-lt"/>
            </a:endParaRPr>
          </a:p>
        </p:txBody>
      </p:sp>
      <p:graphicFrame>
        <p:nvGraphicFramePr>
          <p:cNvPr id="4" name="Content Placeholder 2">
            <a:extLst>
              <a:ext uri="{FF2B5EF4-FFF2-40B4-BE49-F238E27FC236}">
                <a16:creationId xmlns:a16="http://schemas.microsoft.com/office/drawing/2014/main" xmlns="" id="{3EEE3CDF-321F-8F2F-57D2-921942AB622A}"/>
              </a:ext>
            </a:extLst>
          </p:cNvPr>
          <p:cNvGraphicFramePr>
            <a:graphicFrameLocks noGrp="1"/>
          </p:cNvGraphicFramePr>
          <p:nvPr>
            <p:ph idx="1"/>
            <p:extLst>
              <p:ext uri="{D42A27DB-BD31-4B8C-83A1-F6EECF244321}">
                <p14:modId xmlns:p14="http://schemas.microsoft.com/office/powerpoint/2010/main" val="300978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04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it-IT" sz="3600" dirty="0" smtClean="0">
                <a:latin typeface="IvarDisplay"/>
              </a:rPr>
              <a:t>VALORILE NORMALE ALE GLICEMIEI</a:t>
            </a:r>
            <a:endParaRPr lang="ro-RO" sz="3600" dirty="0"/>
          </a:p>
        </p:txBody>
      </p:sp>
      <p:sp>
        <p:nvSpPr>
          <p:cNvPr id="3" name="Substituent conținut 2"/>
          <p:cNvSpPr>
            <a:spLocks noGrp="1"/>
          </p:cNvSpPr>
          <p:nvPr>
            <p:ph idx="1"/>
          </p:nvPr>
        </p:nvSpPr>
        <p:spPr>
          <a:xfrm>
            <a:off x="667512" y="1490472"/>
            <a:ext cx="10686288" cy="4686491"/>
          </a:xfrm>
        </p:spPr>
        <p:txBody>
          <a:bodyPr>
            <a:normAutofit/>
          </a:bodyPr>
          <a:lstStyle/>
          <a:p>
            <a:pPr lvl="0" algn="just"/>
            <a:r>
              <a:rPr lang="en-US" sz="2000" dirty="0"/>
              <a:t>Diabetul nu </a:t>
            </a:r>
            <a:r>
              <a:rPr lang="en-US" sz="2000" dirty="0" err="1"/>
              <a:t>este</a:t>
            </a:r>
            <a:r>
              <a:rPr lang="en-US" sz="2000" dirty="0"/>
              <a:t> o </a:t>
            </a:r>
            <a:r>
              <a:rPr lang="en-US" sz="2000" dirty="0" err="1"/>
              <a:t>boală</a:t>
            </a:r>
            <a:r>
              <a:rPr lang="en-US" sz="2000" dirty="0"/>
              <a:t> </a:t>
            </a:r>
            <a:r>
              <a:rPr lang="en-US" sz="2000" dirty="0" err="1"/>
              <a:t>vindecabilă</a:t>
            </a:r>
            <a:r>
              <a:rPr lang="en-US" sz="2000" dirty="0"/>
              <a:t>, </a:t>
            </a:r>
            <a:r>
              <a:rPr lang="en-US" sz="2000" dirty="0" err="1"/>
              <a:t>dar</a:t>
            </a:r>
            <a:r>
              <a:rPr lang="en-US" sz="2000" dirty="0"/>
              <a:t> </a:t>
            </a:r>
            <a:r>
              <a:rPr lang="en-US" sz="2000" dirty="0" err="1"/>
              <a:t>pacienții</a:t>
            </a:r>
            <a:r>
              <a:rPr lang="en-US" sz="2000" dirty="0"/>
              <a:t> au </a:t>
            </a:r>
            <a:r>
              <a:rPr lang="en-US" sz="2000" dirty="0" err="1"/>
              <a:t>nevoie</a:t>
            </a:r>
            <a:r>
              <a:rPr lang="en-US" sz="2000" dirty="0"/>
              <a:t> de </a:t>
            </a:r>
            <a:r>
              <a:rPr lang="en-US" sz="2000" dirty="0" err="1"/>
              <a:t>tratament</a:t>
            </a:r>
            <a:r>
              <a:rPr lang="en-US" sz="2000" dirty="0"/>
              <a:t> </a:t>
            </a:r>
            <a:r>
              <a:rPr lang="en-US" sz="2000" dirty="0" err="1"/>
              <a:t>pentru</a:t>
            </a:r>
            <a:r>
              <a:rPr lang="en-US" sz="2000" dirty="0"/>
              <a:t> a </a:t>
            </a:r>
            <a:r>
              <a:rPr lang="en-US" sz="2000" dirty="0" err="1"/>
              <a:t>menține</a:t>
            </a:r>
            <a:r>
              <a:rPr lang="en-US" sz="2000" dirty="0"/>
              <a:t> </a:t>
            </a:r>
            <a:r>
              <a:rPr lang="en-US" sz="2000" dirty="0" err="1"/>
              <a:t>nivelul</a:t>
            </a:r>
            <a:r>
              <a:rPr lang="en-US" sz="2000" dirty="0"/>
              <a:t> </a:t>
            </a:r>
            <a:r>
              <a:rPr lang="en-US" sz="2000" dirty="0" err="1"/>
              <a:t>glicemiei</a:t>
            </a:r>
            <a:r>
              <a:rPr lang="en-US" sz="2000" dirty="0"/>
              <a:t> </a:t>
            </a:r>
            <a:r>
              <a:rPr lang="en-US" sz="2000" dirty="0" err="1"/>
              <a:t>în</a:t>
            </a:r>
            <a:r>
              <a:rPr lang="en-US" sz="2000" dirty="0"/>
              <a:t> </a:t>
            </a:r>
            <a:r>
              <a:rPr lang="en-US" sz="2000" dirty="0" err="1"/>
              <a:t>parametrii</a:t>
            </a:r>
            <a:r>
              <a:rPr lang="en-US" sz="2000" dirty="0"/>
              <a:t> </a:t>
            </a:r>
            <a:r>
              <a:rPr lang="en-US" sz="2000" dirty="0" err="1"/>
              <a:t>normali</a:t>
            </a:r>
            <a:r>
              <a:rPr lang="en-US" sz="2000" dirty="0"/>
              <a:t> </a:t>
            </a:r>
            <a:r>
              <a:rPr lang="en-US" sz="2000" dirty="0" err="1"/>
              <a:t>și</a:t>
            </a:r>
            <a:r>
              <a:rPr lang="en-US" sz="2000" dirty="0"/>
              <a:t> </a:t>
            </a:r>
            <a:r>
              <a:rPr lang="en-US" sz="2000" dirty="0" err="1"/>
              <a:t>pentru</a:t>
            </a:r>
            <a:r>
              <a:rPr lang="en-US" sz="2000" dirty="0"/>
              <a:t> a reduce </a:t>
            </a:r>
            <a:r>
              <a:rPr lang="en-US" sz="2000" dirty="0" err="1"/>
              <a:t>riscul</a:t>
            </a:r>
            <a:r>
              <a:rPr lang="en-US" sz="2000" dirty="0"/>
              <a:t> de </a:t>
            </a:r>
            <a:r>
              <a:rPr lang="en-US" sz="2000" dirty="0" err="1"/>
              <a:t>apariție</a:t>
            </a:r>
            <a:r>
              <a:rPr lang="en-US" sz="2000" dirty="0"/>
              <a:t> a complicațiilor. Valorile </a:t>
            </a:r>
            <a:r>
              <a:rPr lang="en-US" sz="2000" dirty="0" err="1"/>
              <a:t>ideale</a:t>
            </a:r>
            <a:r>
              <a:rPr lang="en-US" sz="2000" dirty="0"/>
              <a:t> ale </a:t>
            </a:r>
            <a:r>
              <a:rPr lang="en-US" sz="2000" dirty="0" err="1"/>
              <a:t>glicemiei</a:t>
            </a:r>
            <a:r>
              <a:rPr lang="en-US" sz="2000" dirty="0"/>
              <a:t> </a:t>
            </a:r>
            <a:r>
              <a:rPr lang="en-US" sz="2000" dirty="0" err="1"/>
              <a:t>măsurate</a:t>
            </a:r>
            <a:r>
              <a:rPr lang="en-US" sz="2000" dirty="0"/>
              <a:t> </a:t>
            </a:r>
            <a:r>
              <a:rPr lang="en-US" sz="2000" dirty="0" err="1"/>
              <a:t>pe</a:t>
            </a:r>
            <a:r>
              <a:rPr lang="en-US" sz="2000" dirty="0"/>
              <a:t> </a:t>
            </a:r>
            <a:r>
              <a:rPr lang="en-US" sz="2000" dirty="0" err="1"/>
              <a:t>stomacul</a:t>
            </a:r>
            <a:r>
              <a:rPr lang="en-US" sz="2000" dirty="0"/>
              <a:t> </a:t>
            </a:r>
            <a:r>
              <a:rPr lang="en-US" sz="2000" dirty="0" err="1"/>
              <a:t>gol</a:t>
            </a:r>
            <a:r>
              <a:rPr lang="en-US" sz="2000" dirty="0"/>
              <a:t> (</a:t>
            </a:r>
            <a:r>
              <a:rPr lang="en-US" sz="2000" dirty="0" err="1"/>
              <a:t>fără</a:t>
            </a:r>
            <a:r>
              <a:rPr lang="en-US" sz="2000" dirty="0"/>
              <a:t> ca </a:t>
            </a:r>
            <a:r>
              <a:rPr lang="en-US" sz="2000" dirty="0" err="1"/>
              <a:t>persoana</a:t>
            </a:r>
            <a:r>
              <a:rPr lang="en-US" sz="2000" dirty="0"/>
              <a:t> </a:t>
            </a:r>
            <a:r>
              <a:rPr lang="en-US" sz="2000" dirty="0" err="1"/>
              <a:t>să</a:t>
            </a:r>
            <a:r>
              <a:rPr lang="en-US" sz="2000" dirty="0"/>
              <a:t> fi </a:t>
            </a:r>
            <a:r>
              <a:rPr lang="en-US" sz="2000" dirty="0" err="1"/>
              <a:t>mâncat</a:t>
            </a:r>
            <a:r>
              <a:rPr lang="en-US" sz="2000" dirty="0"/>
              <a:t> </a:t>
            </a:r>
            <a:r>
              <a:rPr lang="en-US" sz="2000" dirty="0" err="1"/>
              <a:t>timp</a:t>
            </a:r>
            <a:r>
              <a:rPr lang="en-US" sz="2000" dirty="0"/>
              <a:t> de </a:t>
            </a:r>
            <a:r>
              <a:rPr lang="en-US" sz="2000" dirty="0" err="1"/>
              <a:t>cel</a:t>
            </a:r>
            <a:r>
              <a:rPr lang="en-US" sz="2000" dirty="0"/>
              <a:t> </a:t>
            </a:r>
            <a:r>
              <a:rPr lang="en-US" sz="2000" dirty="0" err="1"/>
              <a:t>puțin</a:t>
            </a:r>
            <a:r>
              <a:rPr lang="en-US" sz="2000" dirty="0"/>
              <a:t> opt ore) </a:t>
            </a:r>
            <a:r>
              <a:rPr lang="en-US" sz="2000" dirty="0" err="1"/>
              <a:t>sunt</a:t>
            </a:r>
            <a:r>
              <a:rPr lang="en-US" sz="2000" dirty="0"/>
              <a:t> </a:t>
            </a:r>
            <a:r>
              <a:rPr lang="en-US" sz="2000" dirty="0" err="1"/>
              <a:t>între</a:t>
            </a:r>
            <a:r>
              <a:rPr lang="en-US" sz="2000" dirty="0"/>
              <a:t> </a:t>
            </a:r>
            <a:r>
              <a:rPr lang="en-US" sz="2000" b="1" dirty="0"/>
              <a:t>72 mg/dl </a:t>
            </a:r>
            <a:r>
              <a:rPr lang="en-US" sz="2000" b="1" dirty="0" err="1"/>
              <a:t>și</a:t>
            </a:r>
            <a:r>
              <a:rPr lang="en-US" sz="2000" b="1" dirty="0"/>
              <a:t> 108 mg/dl</a:t>
            </a:r>
            <a:r>
              <a:rPr lang="en-US" sz="2000" dirty="0"/>
              <a:t>, </a:t>
            </a:r>
            <a:r>
              <a:rPr lang="en-US" sz="2000" dirty="0" err="1"/>
              <a:t>caz</a:t>
            </a:r>
            <a:r>
              <a:rPr lang="en-US" sz="2000" dirty="0"/>
              <a:t> care nu </a:t>
            </a:r>
            <a:r>
              <a:rPr lang="en-US" sz="2000" dirty="0" err="1"/>
              <a:t>prezintă</a:t>
            </a:r>
            <a:r>
              <a:rPr lang="en-US" sz="2000" dirty="0"/>
              <a:t> </a:t>
            </a:r>
            <a:r>
              <a:rPr lang="en-US" sz="2000" dirty="0" err="1"/>
              <a:t>riscuri</a:t>
            </a:r>
            <a:r>
              <a:rPr lang="en-US" sz="2000" dirty="0"/>
              <a:t> </a:t>
            </a:r>
            <a:r>
              <a:rPr lang="en-US" sz="2000" dirty="0" err="1"/>
              <a:t>medicale</a:t>
            </a:r>
            <a:r>
              <a:rPr lang="en-US" sz="2000" dirty="0" smtClean="0"/>
              <a:t>.</a:t>
            </a:r>
            <a:endParaRPr lang="ro-RO" sz="2000" dirty="0" smtClean="0"/>
          </a:p>
          <a:p>
            <a:pPr lvl="0"/>
            <a:r>
              <a:rPr lang="en-US" sz="2000" dirty="0"/>
              <a:t>Valorile </a:t>
            </a:r>
            <a:r>
              <a:rPr lang="en-US" sz="2000" dirty="0" err="1"/>
              <a:t>între</a:t>
            </a:r>
            <a:r>
              <a:rPr lang="en-US" sz="2000" dirty="0"/>
              <a:t> </a:t>
            </a:r>
            <a:r>
              <a:rPr lang="en-US" sz="2000" b="1" dirty="0"/>
              <a:t>120 mg/dl </a:t>
            </a:r>
            <a:r>
              <a:rPr lang="en-US" sz="2000" b="1" dirty="0" err="1"/>
              <a:t>și</a:t>
            </a:r>
            <a:r>
              <a:rPr lang="en-US" sz="2000" b="1" dirty="0"/>
              <a:t> 180 mg/dl</a:t>
            </a:r>
            <a:r>
              <a:rPr lang="en-US" sz="2000" dirty="0"/>
              <a:t> </a:t>
            </a:r>
            <a:r>
              <a:rPr lang="en-US" sz="2000" dirty="0" err="1"/>
              <a:t>sunt</a:t>
            </a:r>
            <a:r>
              <a:rPr lang="en-US" sz="2000" dirty="0"/>
              <a:t> considerate a fi la </a:t>
            </a:r>
            <a:r>
              <a:rPr lang="en-US" sz="2000" dirty="0" err="1"/>
              <a:t>limită</a:t>
            </a:r>
            <a:r>
              <a:rPr lang="en-US" sz="2000" dirty="0"/>
              <a:t>, </a:t>
            </a:r>
            <a:r>
              <a:rPr lang="en-US" sz="2000" dirty="0" err="1"/>
              <a:t>iar</a:t>
            </a:r>
            <a:r>
              <a:rPr lang="en-US" sz="2000" dirty="0"/>
              <a:t> </a:t>
            </a:r>
            <a:r>
              <a:rPr lang="en-US" sz="2000" dirty="0" err="1"/>
              <a:t>riscul</a:t>
            </a:r>
            <a:r>
              <a:rPr lang="en-US" sz="2000" dirty="0"/>
              <a:t> </a:t>
            </a:r>
            <a:r>
              <a:rPr lang="en-US" sz="2000" dirty="0" err="1"/>
              <a:t>pe</a:t>
            </a:r>
            <a:r>
              <a:rPr lang="en-US" sz="2000" dirty="0"/>
              <a:t> care </a:t>
            </a:r>
            <a:r>
              <a:rPr lang="en-US" sz="2000" dirty="0" err="1"/>
              <a:t>îl</a:t>
            </a:r>
            <a:r>
              <a:rPr lang="en-US" sz="2000" dirty="0"/>
              <a:t> </a:t>
            </a:r>
            <a:r>
              <a:rPr lang="en-US" sz="2000" dirty="0" err="1"/>
              <a:t>presupun</a:t>
            </a:r>
            <a:r>
              <a:rPr lang="en-US" sz="2000" dirty="0"/>
              <a:t> </a:t>
            </a:r>
            <a:r>
              <a:rPr lang="en-US" sz="2000" dirty="0" err="1"/>
              <a:t>acestea</a:t>
            </a:r>
            <a:r>
              <a:rPr lang="en-US" sz="2000" dirty="0"/>
              <a:t> </a:t>
            </a:r>
            <a:r>
              <a:rPr lang="en-US" sz="2000" dirty="0" err="1"/>
              <a:t>este</a:t>
            </a:r>
            <a:r>
              <a:rPr lang="en-US" sz="2000" dirty="0"/>
              <a:t> </a:t>
            </a:r>
            <a:r>
              <a:rPr lang="en-US" sz="2000" dirty="0" err="1"/>
              <a:t>mediu</a:t>
            </a:r>
            <a:r>
              <a:rPr lang="en-US" sz="2000" dirty="0"/>
              <a:t>. Un </a:t>
            </a:r>
            <a:r>
              <a:rPr lang="en-US" sz="2000" dirty="0" err="1"/>
              <a:t>nivel</a:t>
            </a:r>
            <a:r>
              <a:rPr lang="en-US" sz="2000" dirty="0"/>
              <a:t> </a:t>
            </a:r>
            <a:r>
              <a:rPr lang="en-US" sz="2000" dirty="0" err="1"/>
              <a:t>mai</a:t>
            </a:r>
            <a:r>
              <a:rPr lang="en-US" sz="2000" dirty="0"/>
              <a:t> mare de 215 mg/dl </a:t>
            </a:r>
            <a:r>
              <a:rPr lang="en-US" sz="2000" dirty="0" err="1"/>
              <a:t>este</a:t>
            </a:r>
            <a:r>
              <a:rPr lang="en-US" sz="2000" dirty="0"/>
              <a:t> </a:t>
            </a:r>
            <a:r>
              <a:rPr lang="en-US" sz="2000" dirty="0" err="1"/>
              <a:t>considerat</a:t>
            </a:r>
            <a:r>
              <a:rPr lang="en-US" sz="2000" dirty="0"/>
              <a:t> mare, </a:t>
            </a:r>
            <a:r>
              <a:rPr lang="en-US" sz="2000" dirty="0" err="1"/>
              <a:t>iar</a:t>
            </a:r>
            <a:r>
              <a:rPr lang="en-US" sz="2000" dirty="0"/>
              <a:t> </a:t>
            </a:r>
            <a:r>
              <a:rPr lang="en-US" sz="2000" dirty="0" err="1"/>
              <a:t>riscul</a:t>
            </a:r>
            <a:r>
              <a:rPr lang="en-US" sz="2000" dirty="0"/>
              <a:t> de </a:t>
            </a:r>
            <a:r>
              <a:rPr lang="en-US" sz="2000" dirty="0" err="1"/>
              <a:t>îmbolnăvire</a:t>
            </a:r>
            <a:r>
              <a:rPr lang="en-US" sz="2000" dirty="0"/>
              <a:t> </a:t>
            </a:r>
            <a:r>
              <a:rPr lang="en-US" sz="2000" dirty="0" err="1"/>
              <a:t>este</a:t>
            </a:r>
            <a:r>
              <a:rPr lang="en-US" sz="2000" dirty="0"/>
              <a:t>, de </a:t>
            </a:r>
            <a:r>
              <a:rPr lang="en-US" sz="2000" dirty="0" err="1"/>
              <a:t>asemenea</a:t>
            </a:r>
            <a:r>
              <a:rPr lang="en-US" sz="2000" dirty="0"/>
              <a:t>, </a:t>
            </a:r>
            <a:r>
              <a:rPr lang="en-US" sz="2000" dirty="0" err="1"/>
              <a:t>ridicat</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o </a:t>
            </a:r>
            <a:r>
              <a:rPr lang="en-US" sz="2000" dirty="0" err="1">
                <a:hlinkClick r:id="rId2"/>
              </a:rPr>
              <a:t>glicemie</a:t>
            </a:r>
            <a:r>
              <a:rPr lang="en-US" sz="2000" dirty="0"/>
              <a:t> </a:t>
            </a:r>
            <a:r>
              <a:rPr lang="en-US" sz="2000" b="1" dirty="0" err="1"/>
              <a:t>mai</a:t>
            </a:r>
            <a:r>
              <a:rPr lang="en-US" sz="2000" b="1" dirty="0"/>
              <a:t> mare de 315 mg/dl </a:t>
            </a:r>
            <a:r>
              <a:rPr lang="en-US" sz="2000" b="1" dirty="0" err="1"/>
              <a:t>este</a:t>
            </a:r>
            <a:r>
              <a:rPr lang="en-US" sz="2000" b="1" dirty="0"/>
              <a:t> </a:t>
            </a:r>
            <a:r>
              <a:rPr lang="en-US" sz="2000" b="1" dirty="0" err="1"/>
              <a:t>extrem</a:t>
            </a:r>
            <a:r>
              <a:rPr lang="en-US" sz="2000" b="1" dirty="0"/>
              <a:t> de </a:t>
            </a:r>
            <a:r>
              <a:rPr lang="en-US" sz="2000" b="1" dirty="0" err="1"/>
              <a:t>periculoasă</a:t>
            </a:r>
            <a:r>
              <a:rPr lang="en-US" sz="2000" dirty="0" smtClean="0"/>
              <a:t>.</a:t>
            </a:r>
            <a:endParaRPr lang="ro-RO" sz="2000" dirty="0" smtClean="0"/>
          </a:p>
          <a:p>
            <a:pPr lvl="0"/>
            <a:r>
              <a:rPr lang="en-US" sz="2000" dirty="0"/>
              <a:t>Când </a:t>
            </a:r>
            <a:r>
              <a:rPr lang="en-US" sz="2000" dirty="0" err="1"/>
              <a:t>glucoza</a:t>
            </a:r>
            <a:r>
              <a:rPr lang="en-US" sz="2000" dirty="0"/>
              <a:t> din </a:t>
            </a:r>
            <a:r>
              <a:rPr lang="en-US" sz="2000" dirty="0" err="1"/>
              <a:t>sânge</a:t>
            </a:r>
            <a:r>
              <a:rPr lang="en-US" sz="2000" dirty="0"/>
              <a:t> </a:t>
            </a:r>
            <a:r>
              <a:rPr lang="en-US" sz="2000" dirty="0" err="1"/>
              <a:t>depășește</a:t>
            </a:r>
            <a:r>
              <a:rPr lang="en-US" sz="2000" dirty="0"/>
              <a:t> 180 mg/dl, </a:t>
            </a:r>
            <a:r>
              <a:rPr lang="en-US" sz="2000" dirty="0" err="1"/>
              <a:t>aceasta</a:t>
            </a:r>
            <a:r>
              <a:rPr lang="en-US" sz="2000" dirty="0"/>
              <a:t> </a:t>
            </a:r>
            <a:r>
              <a:rPr lang="en-US" sz="2000" dirty="0" err="1"/>
              <a:t>apare</a:t>
            </a:r>
            <a:r>
              <a:rPr lang="en-US" sz="2000" dirty="0"/>
              <a:t> </a:t>
            </a:r>
            <a:r>
              <a:rPr lang="en-US" sz="2000" dirty="0" err="1"/>
              <a:t>și</a:t>
            </a:r>
            <a:r>
              <a:rPr lang="en-US" sz="2000" dirty="0"/>
              <a:t> </a:t>
            </a:r>
            <a:r>
              <a:rPr lang="en-US" sz="2000" dirty="0" err="1"/>
              <a:t>în</a:t>
            </a:r>
            <a:r>
              <a:rPr lang="en-US" sz="2000" dirty="0"/>
              <a:t> </a:t>
            </a:r>
            <a:r>
              <a:rPr lang="en-US" sz="2000" dirty="0" err="1"/>
              <a:t>urină</a:t>
            </a:r>
            <a:r>
              <a:rPr lang="en-US" sz="2000" dirty="0"/>
              <a:t>, din </a:t>
            </a:r>
            <a:r>
              <a:rPr lang="en-US" sz="2000" dirty="0" err="1"/>
              <a:t>componența</a:t>
            </a:r>
            <a:r>
              <a:rPr lang="en-US" sz="2000" dirty="0"/>
              <a:t> </a:t>
            </a:r>
            <a:r>
              <a:rPr lang="en-US" sz="2000" dirty="0" err="1"/>
              <a:t>căreia</a:t>
            </a:r>
            <a:r>
              <a:rPr lang="en-US" sz="2000" dirty="0"/>
              <a:t>, </a:t>
            </a:r>
            <a:r>
              <a:rPr lang="en-US" sz="2000" dirty="0" err="1"/>
              <a:t>în</a:t>
            </a:r>
            <a:r>
              <a:rPr lang="en-US" sz="2000" dirty="0"/>
              <a:t> mod normal, </a:t>
            </a:r>
            <a:r>
              <a:rPr lang="en-US" sz="2000" dirty="0" err="1"/>
              <a:t>ar</a:t>
            </a:r>
            <a:r>
              <a:rPr lang="en-US" sz="2000" dirty="0"/>
              <a:t> </a:t>
            </a:r>
            <a:r>
              <a:rPr lang="en-US" sz="2000" dirty="0" err="1"/>
              <a:t>trebui</a:t>
            </a:r>
            <a:r>
              <a:rPr lang="en-US" sz="2000" dirty="0"/>
              <a:t> </a:t>
            </a:r>
            <a:r>
              <a:rPr lang="en-US" sz="2000" dirty="0" err="1"/>
              <a:t>să</a:t>
            </a:r>
            <a:r>
              <a:rPr lang="en-US" sz="2000" dirty="0"/>
              <a:t> </a:t>
            </a:r>
            <a:r>
              <a:rPr lang="en-US" sz="2000" dirty="0" err="1" smtClean="0"/>
              <a:t>lipsească</a:t>
            </a:r>
            <a:endParaRPr lang="ro-RO" sz="2000" dirty="0" smtClean="0"/>
          </a:p>
          <a:p>
            <a:pPr lvl="0"/>
            <a:r>
              <a:rPr lang="en-US" sz="2000" dirty="0"/>
              <a:t>O </a:t>
            </a:r>
            <a:r>
              <a:rPr lang="en-US" sz="2000" dirty="0" err="1"/>
              <a:t>valoare</a:t>
            </a:r>
            <a:r>
              <a:rPr lang="en-US" sz="2000" dirty="0"/>
              <a:t> a </a:t>
            </a:r>
            <a:r>
              <a:rPr lang="en-US" sz="2000" dirty="0" err="1"/>
              <a:t>glicemiei</a:t>
            </a:r>
            <a:r>
              <a:rPr lang="en-US" sz="2000" dirty="0"/>
              <a:t> </a:t>
            </a:r>
            <a:r>
              <a:rPr lang="en-US" sz="2000" b="1" dirty="0"/>
              <a:t>sub 50 mg/dl</a:t>
            </a:r>
            <a:r>
              <a:rPr lang="en-US" sz="2000" dirty="0"/>
              <a:t> </a:t>
            </a:r>
            <a:r>
              <a:rPr lang="en-US" sz="2000" dirty="0" err="1"/>
              <a:t>este</a:t>
            </a:r>
            <a:r>
              <a:rPr lang="en-US" sz="2000" dirty="0"/>
              <a:t> </a:t>
            </a:r>
            <a:r>
              <a:rPr lang="en-US" sz="2000" dirty="0" err="1"/>
              <a:t>periculos</a:t>
            </a:r>
            <a:r>
              <a:rPr lang="en-US" sz="2000" dirty="0"/>
              <a:t> de </a:t>
            </a:r>
            <a:r>
              <a:rPr lang="en-US" sz="2000" dirty="0" err="1"/>
              <a:t>mică</a:t>
            </a:r>
            <a:r>
              <a:rPr lang="en-US" sz="2000" dirty="0"/>
              <a:t> </a:t>
            </a:r>
            <a:r>
              <a:rPr lang="en-US" sz="2000" dirty="0" err="1"/>
              <a:t>și</a:t>
            </a:r>
            <a:r>
              <a:rPr lang="en-US" sz="2000" dirty="0"/>
              <a:t> </a:t>
            </a:r>
            <a:r>
              <a:rPr lang="en-US" sz="2000" dirty="0" err="1"/>
              <a:t>presupune</a:t>
            </a:r>
            <a:r>
              <a:rPr lang="en-US" sz="2000" dirty="0"/>
              <a:t> un </a:t>
            </a:r>
            <a:r>
              <a:rPr lang="en-US" sz="2000" dirty="0" err="1"/>
              <a:t>risc</a:t>
            </a:r>
            <a:r>
              <a:rPr lang="en-US" sz="2000" dirty="0"/>
              <a:t> mare </a:t>
            </a:r>
            <a:r>
              <a:rPr lang="en-US" sz="2000" dirty="0" err="1"/>
              <a:t>pentru</a:t>
            </a:r>
            <a:r>
              <a:rPr lang="en-US" sz="2000" dirty="0"/>
              <a:t> </a:t>
            </a:r>
            <a:r>
              <a:rPr lang="en-US" sz="2000" dirty="0" err="1"/>
              <a:t>sănătate</a:t>
            </a:r>
            <a:r>
              <a:rPr lang="en-US" sz="2000" dirty="0" smtClean="0"/>
              <a:t>.</a:t>
            </a:r>
            <a:endParaRPr lang="ro-RO" sz="2000" dirty="0" smtClean="0"/>
          </a:p>
          <a:p>
            <a:pPr lvl="0"/>
            <a:r>
              <a:rPr lang="en-US" sz="2000" dirty="0" smtClean="0"/>
              <a:t>Este </a:t>
            </a:r>
            <a:r>
              <a:rPr lang="en-US" sz="2000" dirty="0"/>
              <a:t>normal ca </a:t>
            </a:r>
            <a:r>
              <a:rPr lang="en-US" sz="2000" dirty="0" err="1"/>
              <a:t>nivelul</a:t>
            </a:r>
            <a:r>
              <a:rPr lang="en-US" sz="2000" dirty="0"/>
              <a:t> </a:t>
            </a:r>
            <a:r>
              <a:rPr lang="en-US" sz="2000" dirty="0" err="1"/>
              <a:t>glicemiei</a:t>
            </a:r>
            <a:r>
              <a:rPr lang="en-US" sz="2000" dirty="0"/>
              <a:t> </a:t>
            </a:r>
            <a:r>
              <a:rPr lang="en-US" sz="2000" dirty="0" err="1"/>
              <a:t>să</a:t>
            </a:r>
            <a:r>
              <a:rPr lang="en-US" sz="2000" dirty="0"/>
              <a:t> fie </a:t>
            </a:r>
            <a:r>
              <a:rPr lang="en-US" sz="2000" dirty="0" err="1"/>
              <a:t>mai</a:t>
            </a:r>
            <a:r>
              <a:rPr lang="en-US" sz="2000" dirty="0"/>
              <a:t> </a:t>
            </a:r>
            <a:r>
              <a:rPr lang="en-US" sz="2000" dirty="0" err="1"/>
              <a:t>ridicat</a:t>
            </a:r>
            <a:r>
              <a:rPr lang="en-US" sz="2000" dirty="0"/>
              <a:t> </a:t>
            </a:r>
            <a:r>
              <a:rPr lang="en-US" sz="2000" dirty="0" err="1"/>
              <a:t>după</a:t>
            </a:r>
            <a:r>
              <a:rPr lang="en-US" sz="2000" dirty="0"/>
              <a:t> </a:t>
            </a:r>
            <a:r>
              <a:rPr lang="en-US" sz="2000" dirty="0" err="1"/>
              <a:t>masă</a:t>
            </a:r>
            <a:r>
              <a:rPr lang="en-US" sz="2000" dirty="0"/>
              <a:t>. </a:t>
            </a:r>
            <a:r>
              <a:rPr lang="en-US" sz="2000" dirty="0" err="1"/>
              <a:t>În</a:t>
            </a:r>
            <a:r>
              <a:rPr lang="en-US" sz="2000" dirty="0"/>
              <a:t> plus, </a:t>
            </a:r>
            <a:r>
              <a:rPr lang="en-US" sz="2000" dirty="0" err="1"/>
              <a:t>valorile</a:t>
            </a:r>
            <a:r>
              <a:rPr lang="en-US" sz="2000" dirty="0"/>
              <a:t> </a:t>
            </a:r>
            <a:r>
              <a:rPr lang="en-US" sz="2000" dirty="0" err="1"/>
              <a:t>ideale</a:t>
            </a:r>
            <a:r>
              <a:rPr lang="en-US" sz="2000" dirty="0"/>
              <a:t> pot fi </a:t>
            </a:r>
            <a:r>
              <a:rPr lang="en-US" sz="2000" dirty="0" err="1"/>
              <a:t>diferite</a:t>
            </a:r>
            <a:r>
              <a:rPr lang="en-US" sz="2000" dirty="0"/>
              <a:t> </a:t>
            </a:r>
            <a:r>
              <a:rPr lang="en-US" sz="2000" dirty="0" err="1"/>
              <a:t>în</a:t>
            </a:r>
            <a:r>
              <a:rPr lang="en-US" sz="2000" dirty="0"/>
              <a:t> </a:t>
            </a:r>
            <a:r>
              <a:rPr lang="en-US" sz="2000" dirty="0" err="1"/>
              <a:t>funcție</a:t>
            </a:r>
            <a:r>
              <a:rPr lang="en-US" sz="2000" dirty="0"/>
              <a:t> de </a:t>
            </a:r>
            <a:r>
              <a:rPr lang="en-US" sz="2000" dirty="0" err="1"/>
              <a:t>persoană</a:t>
            </a:r>
            <a:r>
              <a:rPr lang="en-US" sz="2000" dirty="0"/>
              <a:t> </a:t>
            </a:r>
            <a:r>
              <a:rPr lang="en-US" sz="2000" dirty="0" err="1"/>
              <a:t>și</a:t>
            </a:r>
            <a:r>
              <a:rPr lang="en-US" sz="2000" dirty="0"/>
              <a:t> de </a:t>
            </a:r>
            <a:r>
              <a:rPr lang="en-US" sz="2000" dirty="0" err="1"/>
              <a:t>metoda</a:t>
            </a:r>
            <a:r>
              <a:rPr lang="en-US" sz="2000" dirty="0"/>
              <a:t> de </a:t>
            </a:r>
            <a:r>
              <a:rPr lang="en-US" sz="2000" dirty="0" err="1"/>
              <a:t>laborator</a:t>
            </a:r>
            <a:r>
              <a:rPr lang="en-US" sz="2000" dirty="0"/>
              <a:t> </a:t>
            </a:r>
            <a:r>
              <a:rPr lang="en-US" sz="2000" dirty="0" err="1"/>
              <a:t>folosită</a:t>
            </a:r>
            <a:r>
              <a:rPr lang="en-US" sz="2000" dirty="0"/>
              <a:t> </a:t>
            </a:r>
            <a:r>
              <a:rPr lang="en-US" sz="2000" dirty="0" err="1"/>
              <a:t>pentru</a:t>
            </a:r>
            <a:r>
              <a:rPr lang="en-US" sz="2000" dirty="0"/>
              <a:t> </a:t>
            </a:r>
            <a:r>
              <a:rPr lang="en-US" sz="2000" dirty="0" err="1"/>
              <a:t>măsurare</a:t>
            </a:r>
            <a:endParaRPr lang="en-US" sz="2000" dirty="0"/>
          </a:p>
          <a:p>
            <a:pPr lvl="0"/>
            <a:endParaRPr lang="ro-RO" dirty="0"/>
          </a:p>
          <a:p>
            <a:pPr lvl="0"/>
            <a:endParaRPr lang="en-US" sz="700" dirty="0"/>
          </a:p>
          <a:p>
            <a:pPr lvl="0" algn="just"/>
            <a:endParaRPr lang="en-US" sz="1800" dirty="0"/>
          </a:p>
          <a:p>
            <a:endParaRPr lang="ro-RO" dirty="0"/>
          </a:p>
        </p:txBody>
      </p:sp>
    </p:spTree>
    <p:extLst>
      <p:ext uri="{BB962C8B-B14F-4D97-AF65-F5344CB8AC3E}">
        <p14:creationId xmlns:p14="http://schemas.microsoft.com/office/powerpoint/2010/main" val="373085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72">
            <a:extLst>
              <a:ext uri="{FF2B5EF4-FFF2-40B4-BE49-F238E27FC236}">
                <a16:creationId xmlns:a16="http://schemas.microsoft.com/office/drawing/2014/main" xmlns=""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E44F4E3-21FB-CFA8-837E-19E315EBD3AD}"/>
              </a:ext>
            </a:extLst>
          </p:cNvPr>
          <p:cNvSpPr>
            <a:spLocks noGrp="1"/>
          </p:cNvSpPr>
          <p:nvPr>
            <p:ph type="title"/>
          </p:nvPr>
        </p:nvSpPr>
        <p:spPr>
          <a:xfrm>
            <a:off x="599258" y="47741"/>
            <a:ext cx="4959603" cy="1642969"/>
          </a:xfrm>
        </p:spPr>
        <p:txBody>
          <a:bodyPr anchor="b">
            <a:normAutofit/>
          </a:bodyPr>
          <a:lstStyle/>
          <a:p>
            <a:r>
              <a:rPr lang="en-US" sz="4000" dirty="0" err="1"/>
              <a:t>Definitie</a:t>
            </a:r>
            <a:endParaRPr lang="en-US" sz="4000" dirty="0"/>
          </a:p>
        </p:txBody>
      </p:sp>
      <p:sp>
        <p:nvSpPr>
          <p:cNvPr id="3" name="Content Placeholder 2">
            <a:extLst>
              <a:ext uri="{FF2B5EF4-FFF2-40B4-BE49-F238E27FC236}">
                <a16:creationId xmlns:a16="http://schemas.microsoft.com/office/drawing/2014/main" xmlns="" id="{1ADD49DA-7032-157F-A2E5-22429B616CCB}"/>
              </a:ext>
            </a:extLst>
          </p:cNvPr>
          <p:cNvSpPr>
            <a:spLocks noGrp="1"/>
          </p:cNvSpPr>
          <p:nvPr>
            <p:ph idx="1"/>
          </p:nvPr>
        </p:nvSpPr>
        <p:spPr>
          <a:xfrm>
            <a:off x="359991" y="2466205"/>
            <a:ext cx="4959603" cy="3522569"/>
          </a:xfrm>
        </p:spPr>
        <p:txBody>
          <a:bodyPr anchor="t">
            <a:normAutofit/>
          </a:bodyPr>
          <a:lstStyle/>
          <a:p>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Diabetul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zaharat</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este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mai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des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întâlnită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boală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sistemului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endocrin</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și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se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declanșează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atunci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când</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în</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organism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cantitatea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de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insulină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secretată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nu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este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optimă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sau</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când</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celulele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periferice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nu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răspund</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la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acțiunea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sa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insulina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este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un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hormon</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participă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la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micșorarea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concentrației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glucozei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din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sânge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Această</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afecțiune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produce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tulburări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la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nivelul</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întregului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metabolism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și</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în</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timp</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poate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afecta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funcționarea</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diverselor</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0" i="0" dirty="0" err="1">
                <a:effectLst/>
                <a:latin typeface="Times New Roman" panose="02020603050405020304" pitchFamily="18" charset="0"/>
                <a:ea typeface="Tahoma" panose="020B0604030504040204" pitchFamily="34" charset="0"/>
                <a:cs typeface="Times New Roman" panose="02020603050405020304" pitchFamily="18" charset="0"/>
              </a:rPr>
              <a:t>organe</a:t>
            </a:r>
            <a:r>
              <a:rPr lang="en-US" sz="2000" b="0" i="0" dirty="0">
                <a:effectLst/>
                <a:latin typeface="Times New Roman" panose="02020603050405020304" pitchFamily="18" charset="0"/>
                <a:ea typeface="Tahoma" panose="020B0604030504040204" pitchFamily="34" charset="0"/>
                <a:cs typeface="Times New Roman" panose="02020603050405020304" pitchFamily="18" charset="0"/>
              </a:rPr>
              <a:t> din corp.</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2" name="Picture 4" descr="Sfaturi pentru a evita complicatiile diabetului">
            <a:extLst>
              <a:ext uri="{FF2B5EF4-FFF2-40B4-BE49-F238E27FC236}">
                <a16:creationId xmlns:a16="http://schemas.microsoft.com/office/drawing/2014/main" xmlns="" id="{D85C2A7E-90EB-5964-E185-CCA20E7CAD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0479" y="696192"/>
            <a:ext cx="6611530" cy="5465616"/>
          </a:xfrm>
          <a:prstGeom prst="rect">
            <a:avLst/>
          </a:prstGeom>
          <a:noFill/>
          <a:extLst>
            <a:ext uri="{909E8E84-426E-40DD-AFC4-6F175D3DCCD1}">
              <a14:hiddenFill xmlns:a14="http://schemas.microsoft.com/office/drawing/2010/main">
                <a:solidFill>
                  <a:srgbClr val="FFFFFF"/>
                </a:solidFill>
              </a14:hiddenFill>
            </a:ext>
          </a:extLst>
        </p:spPr>
      </p:pic>
      <p:sp>
        <p:nvSpPr>
          <p:cNvPr id="2084" name="Rectangle 2074">
            <a:extLst>
              <a:ext uri="{FF2B5EF4-FFF2-40B4-BE49-F238E27FC236}">
                <a16:creationId xmlns:a16="http://schemas.microsoft.com/office/drawing/2014/main" xmlns=""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76">
            <a:extLst>
              <a:ext uri="{FF2B5EF4-FFF2-40B4-BE49-F238E27FC236}">
                <a16:creationId xmlns:a16="http://schemas.microsoft.com/office/drawing/2014/main" xmlns=""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340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6B2D2-D9D7-DBC5-85DE-E9E42EAFEE97}"/>
              </a:ext>
            </a:extLst>
          </p:cNvPr>
          <p:cNvSpPr>
            <a:spLocks noGrp="1"/>
          </p:cNvSpPr>
          <p:nvPr>
            <p:ph type="title"/>
          </p:nvPr>
        </p:nvSpPr>
        <p:spPr>
          <a:xfrm>
            <a:off x="4965430" y="629268"/>
            <a:ext cx="6586491" cy="1286160"/>
          </a:xfrm>
        </p:spPr>
        <p:txBody>
          <a:bodyPr anchor="b">
            <a:normAutofit fontScale="90000"/>
          </a:bodyPr>
          <a:lstStyle/>
          <a:p>
            <a:r>
              <a:rPr lang="en-US" sz="4100" b="0" i="0">
                <a:effectLst/>
                <a:latin typeface="IvarDisplay"/>
              </a:rPr>
              <a:t>Teste de </a:t>
            </a:r>
            <a:r>
              <a:rPr lang="en-US" sz="4100" b="0" i="0" err="1">
                <a:effectLst/>
                <a:latin typeface="IvarDisplay"/>
              </a:rPr>
              <a:t>verificare</a:t>
            </a:r>
            <a:r>
              <a:rPr lang="en-US" sz="4100" b="0" i="0">
                <a:effectLst/>
                <a:latin typeface="IvarDisplay"/>
              </a:rPr>
              <a:t> a </a:t>
            </a:r>
            <a:r>
              <a:rPr lang="en-US" sz="4100" b="0" i="0" err="1">
                <a:effectLst/>
                <a:latin typeface="IvarDisplay"/>
              </a:rPr>
              <a:t>glicemiei</a:t>
            </a:r>
            <a:r>
              <a:rPr lang="en-US" sz="4100" b="0" i="0">
                <a:effectLst/>
                <a:latin typeface="IvarDisplay"/>
              </a:rPr>
              <a:t/>
            </a:r>
            <a:br>
              <a:rPr lang="en-US" sz="4100" b="0" i="0">
                <a:effectLst/>
                <a:latin typeface="IvarDisplay"/>
              </a:rPr>
            </a:br>
            <a:endParaRPr lang="en-US" sz="4100"/>
          </a:p>
        </p:txBody>
      </p:sp>
      <p:sp>
        <p:nvSpPr>
          <p:cNvPr id="3" name="Content Placeholder 2">
            <a:extLst>
              <a:ext uri="{FF2B5EF4-FFF2-40B4-BE49-F238E27FC236}">
                <a16:creationId xmlns:a16="http://schemas.microsoft.com/office/drawing/2014/main" xmlns="" id="{B119A13E-39C1-505D-28B9-10832AE01160}"/>
              </a:ext>
            </a:extLst>
          </p:cNvPr>
          <p:cNvSpPr>
            <a:spLocks noGrp="1"/>
          </p:cNvSpPr>
          <p:nvPr>
            <p:ph idx="1"/>
          </p:nvPr>
        </p:nvSpPr>
        <p:spPr>
          <a:xfrm>
            <a:off x="4965431" y="2438400"/>
            <a:ext cx="6586489" cy="3785419"/>
          </a:xfrm>
        </p:spPr>
        <p:txBody>
          <a:bodyPr>
            <a:normAutofit lnSpcReduction="10000"/>
          </a:bodyPr>
          <a:lstStyle/>
          <a:p>
            <a:r>
              <a:rPr lang="en-US" sz="2000" b="0" i="0" dirty="0" err="1">
                <a:effectLst/>
                <a:latin typeface="Aeonik"/>
              </a:rPr>
              <a:t>Verificarea</a:t>
            </a:r>
            <a:r>
              <a:rPr lang="en-US" sz="2000" b="0" i="0" dirty="0">
                <a:effectLst/>
                <a:latin typeface="Aeonik"/>
              </a:rPr>
              <a:t> </a:t>
            </a:r>
            <a:r>
              <a:rPr lang="en-US" sz="2000" b="0" i="0" dirty="0" err="1">
                <a:effectLst/>
                <a:latin typeface="Aeonik"/>
              </a:rPr>
              <a:t>glicemiei</a:t>
            </a:r>
            <a:r>
              <a:rPr lang="en-US" sz="2000" b="0" i="0" dirty="0">
                <a:effectLst/>
                <a:latin typeface="Aeonik"/>
              </a:rPr>
              <a:t> se </a:t>
            </a:r>
            <a:r>
              <a:rPr lang="en-US" sz="2000" b="0" i="0" dirty="0" err="1">
                <a:effectLst/>
                <a:latin typeface="Aeonik"/>
              </a:rPr>
              <a:t>poate</a:t>
            </a:r>
            <a:r>
              <a:rPr lang="en-US" sz="2000" b="0" i="0" dirty="0">
                <a:effectLst/>
                <a:latin typeface="Aeonik"/>
              </a:rPr>
              <a:t> face </a:t>
            </a:r>
            <a:r>
              <a:rPr lang="en-US" sz="2000" b="0" i="0" dirty="0" err="1">
                <a:effectLst/>
                <a:latin typeface="Aeonik"/>
              </a:rPr>
              <a:t>prin</a:t>
            </a:r>
            <a:r>
              <a:rPr lang="en-US" sz="2000" b="0" i="0" dirty="0">
                <a:effectLst/>
                <a:latin typeface="Aeonik"/>
              </a:rPr>
              <a:t> </a:t>
            </a:r>
            <a:r>
              <a:rPr lang="en-US" sz="2000" b="0" i="0" dirty="0" err="1">
                <a:effectLst/>
                <a:latin typeface="Aeonik"/>
              </a:rPr>
              <a:t>mai</a:t>
            </a:r>
            <a:r>
              <a:rPr lang="en-US" sz="2000" b="0" i="0" dirty="0">
                <a:effectLst/>
                <a:latin typeface="Aeonik"/>
              </a:rPr>
              <a:t> </a:t>
            </a:r>
            <a:r>
              <a:rPr lang="en-US" sz="2000" b="0" i="0" dirty="0" err="1">
                <a:effectLst/>
                <a:latin typeface="Aeonik"/>
              </a:rPr>
              <a:t>multe</a:t>
            </a:r>
            <a:r>
              <a:rPr lang="en-US" sz="2000" b="0" i="0" dirty="0">
                <a:effectLst/>
                <a:latin typeface="Aeonik"/>
              </a:rPr>
              <a:t> teste, </a:t>
            </a:r>
            <a:r>
              <a:rPr lang="en-US" sz="2000" b="0" i="0" dirty="0" err="1">
                <a:effectLst/>
                <a:latin typeface="Aeonik"/>
              </a:rPr>
              <a:t>fiecare</a:t>
            </a:r>
            <a:r>
              <a:rPr lang="en-US" sz="2000" b="0" i="0" dirty="0">
                <a:effectLst/>
                <a:latin typeface="Aeonik"/>
              </a:rPr>
              <a:t> </a:t>
            </a:r>
            <a:r>
              <a:rPr lang="en-US" sz="2000" b="0" i="0" dirty="0" err="1">
                <a:effectLst/>
                <a:latin typeface="Aeonik"/>
              </a:rPr>
              <a:t>presupunând</a:t>
            </a:r>
            <a:r>
              <a:rPr lang="en-US" sz="2000" b="0" i="0" dirty="0">
                <a:effectLst/>
                <a:latin typeface="Aeonik"/>
              </a:rPr>
              <a:t> </a:t>
            </a:r>
            <a:r>
              <a:rPr lang="en-US" sz="2000" b="0" i="0" dirty="0" err="1">
                <a:effectLst/>
                <a:latin typeface="Aeonik"/>
              </a:rPr>
              <a:t>recoltarea</a:t>
            </a:r>
            <a:r>
              <a:rPr lang="en-US" sz="2000" b="0" i="0" dirty="0">
                <a:effectLst/>
                <a:latin typeface="Aeonik"/>
              </a:rPr>
              <a:t> de </a:t>
            </a:r>
            <a:r>
              <a:rPr lang="en-US" sz="2000" b="0" i="0" dirty="0" err="1">
                <a:effectLst/>
                <a:latin typeface="Aeonik"/>
              </a:rPr>
              <a:t>sânge</a:t>
            </a:r>
            <a:r>
              <a:rPr lang="en-US" sz="2000" b="0" i="0" dirty="0">
                <a:effectLst/>
                <a:latin typeface="Aeonik"/>
              </a:rPr>
              <a:t>:</a:t>
            </a:r>
          </a:p>
          <a:p>
            <a:pPr>
              <a:buFont typeface="Arial" panose="020B0604020202020204" pitchFamily="34" charset="0"/>
              <a:buChar char="•"/>
            </a:pPr>
            <a:r>
              <a:rPr lang="en-US" sz="2000" b="1" i="0" dirty="0" err="1">
                <a:effectLst/>
                <a:latin typeface="Aeonik"/>
              </a:rPr>
              <a:t>analize</a:t>
            </a:r>
            <a:r>
              <a:rPr lang="en-US" sz="2000" b="1" i="0" dirty="0">
                <a:effectLst/>
                <a:latin typeface="Aeonik"/>
              </a:rPr>
              <a:t> de </a:t>
            </a:r>
            <a:r>
              <a:rPr lang="en-US" sz="2000" b="1" i="0" dirty="0" err="1">
                <a:effectLst/>
                <a:latin typeface="Aeonik"/>
              </a:rPr>
              <a:t>sânge</a:t>
            </a:r>
            <a:r>
              <a:rPr lang="en-US" sz="2000" b="0" i="0" dirty="0">
                <a:effectLst/>
                <a:latin typeface="Aeonik"/>
              </a:rPr>
              <a:t> - </a:t>
            </a:r>
            <a:r>
              <a:rPr lang="en-US" sz="2000" b="0" i="0" dirty="0" err="1">
                <a:effectLst/>
                <a:latin typeface="Aeonik"/>
              </a:rPr>
              <a:t>cele</a:t>
            </a:r>
            <a:r>
              <a:rPr lang="en-US" sz="2000" b="0" i="0" dirty="0">
                <a:effectLst/>
                <a:latin typeface="Aeonik"/>
              </a:rPr>
              <a:t> </a:t>
            </a:r>
            <a:r>
              <a:rPr lang="en-US" sz="2000" b="0" i="0" dirty="0" err="1">
                <a:effectLst/>
                <a:latin typeface="Aeonik"/>
              </a:rPr>
              <a:t>mai</a:t>
            </a:r>
            <a:r>
              <a:rPr lang="en-US" sz="2000" b="0" i="0" dirty="0">
                <a:effectLst/>
                <a:latin typeface="Aeonik"/>
              </a:rPr>
              <a:t> </a:t>
            </a:r>
            <a:r>
              <a:rPr lang="en-US" sz="2000" b="0" i="0" dirty="0" err="1">
                <a:effectLst/>
                <a:latin typeface="Aeonik"/>
              </a:rPr>
              <a:t>utilizate</a:t>
            </a:r>
            <a:r>
              <a:rPr lang="en-US" sz="2000" b="0" i="0" dirty="0">
                <a:effectLst/>
                <a:latin typeface="Aeonik"/>
              </a:rPr>
              <a:t>; </a:t>
            </a:r>
            <a:r>
              <a:rPr lang="en-US" sz="2000" b="0" i="0" dirty="0" err="1">
                <a:effectLst/>
                <a:latin typeface="Aeonik"/>
              </a:rPr>
              <a:t>recoltarea</a:t>
            </a:r>
            <a:r>
              <a:rPr lang="en-US" sz="2000" b="0" i="0" dirty="0">
                <a:effectLst/>
                <a:latin typeface="Aeonik"/>
              </a:rPr>
              <a:t> se face la </a:t>
            </a:r>
            <a:r>
              <a:rPr lang="en-US" sz="2000" b="0" i="0" dirty="0" err="1">
                <a:effectLst/>
                <a:latin typeface="Aeonik"/>
              </a:rPr>
              <a:t>cel</a:t>
            </a:r>
            <a:r>
              <a:rPr lang="en-US" sz="2000" b="0" i="0" dirty="0">
                <a:effectLst/>
                <a:latin typeface="Aeonik"/>
              </a:rPr>
              <a:t> </a:t>
            </a:r>
            <a:r>
              <a:rPr lang="en-US" sz="2000" b="0" i="0" dirty="0" err="1">
                <a:effectLst/>
                <a:latin typeface="Aeonik"/>
              </a:rPr>
              <a:t>puțin</a:t>
            </a:r>
            <a:r>
              <a:rPr lang="en-US" sz="2000" b="0" i="0" dirty="0">
                <a:effectLst/>
                <a:latin typeface="Aeonik"/>
              </a:rPr>
              <a:t> opt ore de la ultima </a:t>
            </a:r>
            <a:r>
              <a:rPr lang="en-US" sz="2000" b="0" i="0" dirty="0" err="1">
                <a:effectLst/>
                <a:latin typeface="Aeonik"/>
              </a:rPr>
              <a:t>masă</a:t>
            </a:r>
            <a:r>
              <a:rPr lang="en-US" sz="2000" b="0" i="0" dirty="0">
                <a:effectLst/>
                <a:latin typeface="Aeonik"/>
              </a:rPr>
              <a:t>, de </a:t>
            </a:r>
            <a:r>
              <a:rPr lang="en-US" sz="2000" b="0" i="0" dirty="0" err="1">
                <a:effectLst/>
                <a:latin typeface="Aeonik"/>
              </a:rPr>
              <a:t>obicei</a:t>
            </a:r>
            <a:r>
              <a:rPr lang="en-US" sz="2000" b="0" i="0" dirty="0">
                <a:effectLst/>
                <a:latin typeface="Aeonik"/>
              </a:rPr>
              <a:t> </a:t>
            </a:r>
            <a:r>
              <a:rPr lang="en-US" sz="2000" b="0" i="0" dirty="0" err="1">
                <a:effectLst/>
                <a:latin typeface="Aeonik"/>
              </a:rPr>
              <a:t>dimineața</a:t>
            </a:r>
            <a:r>
              <a:rPr lang="en-US" sz="2000" b="0" i="0" dirty="0">
                <a:effectLst/>
                <a:latin typeface="Aeonik"/>
              </a:rPr>
              <a:t>;</a:t>
            </a:r>
          </a:p>
          <a:p>
            <a:pPr>
              <a:buFont typeface="Arial" panose="020B0604020202020204" pitchFamily="34" charset="0"/>
              <a:buChar char="•"/>
            </a:pPr>
            <a:r>
              <a:rPr lang="en-US" sz="2000" b="1" i="0" dirty="0" err="1">
                <a:effectLst/>
                <a:latin typeface="Aeonik"/>
              </a:rPr>
              <a:t>testul</a:t>
            </a:r>
            <a:r>
              <a:rPr lang="en-US" sz="2000" b="1" i="0" dirty="0">
                <a:effectLst/>
                <a:latin typeface="Aeonik"/>
              </a:rPr>
              <a:t> oral de </a:t>
            </a:r>
            <a:r>
              <a:rPr lang="en-US" sz="2000" b="1" i="0" dirty="0" err="1">
                <a:effectLst/>
                <a:latin typeface="Aeonik"/>
              </a:rPr>
              <a:t>rezistență</a:t>
            </a:r>
            <a:r>
              <a:rPr lang="en-US" sz="2000" b="1" i="0" dirty="0">
                <a:effectLst/>
                <a:latin typeface="Aeonik"/>
              </a:rPr>
              <a:t> la </a:t>
            </a:r>
            <a:r>
              <a:rPr lang="en-US" sz="2000" b="1" i="0" dirty="0" err="1">
                <a:effectLst/>
                <a:latin typeface="Aeonik"/>
              </a:rPr>
              <a:t>glucoză</a:t>
            </a:r>
            <a:r>
              <a:rPr lang="en-US" sz="2000" b="0" i="0" dirty="0">
                <a:effectLst/>
                <a:latin typeface="Aeonik"/>
              </a:rPr>
              <a:t> - se </a:t>
            </a:r>
            <a:r>
              <a:rPr lang="en-US" sz="2000" b="0" i="0" dirty="0" err="1">
                <a:effectLst/>
                <a:latin typeface="Aeonik"/>
              </a:rPr>
              <a:t>recoltează</a:t>
            </a:r>
            <a:r>
              <a:rPr lang="en-US" sz="2000" b="0" i="0" dirty="0">
                <a:effectLst/>
                <a:latin typeface="Aeonik"/>
              </a:rPr>
              <a:t> </a:t>
            </a:r>
            <a:r>
              <a:rPr lang="en-US" sz="2000" b="0" i="0" dirty="0" err="1">
                <a:effectLst/>
                <a:latin typeface="Aeonik"/>
              </a:rPr>
              <a:t>sânge</a:t>
            </a:r>
            <a:r>
              <a:rPr lang="en-US" sz="2000" b="0" i="0" dirty="0">
                <a:effectLst/>
                <a:latin typeface="Aeonik"/>
              </a:rPr>
              <a:t> pe </a:t>
            </a:r>
            <a:r>
              <a:rPr lang="en-US" sz="2000" b="0" i="0" dirty="0" err="1">
                <a:effectLst/>
                <a:latin typeface="Aeonik"/>
              </a:rPr>
              <a:t>stomacul</a:t>
            </a:r>
            <a:r>
              <a:rPr lang="en-US" sz="2000" b="0" i="0" dirty="0">
                <a:effectLst/>
                <a:latin typeface="Aeonik"/>
              </a:rPr>
              <a:t> </a:t>
            </a:r>
            <a:r>
              <a:rPr lang="en-US" sz="2000" b="0" i="0" dirty="0" err="1">
                <a:effectLst/>
                <a:latin typeface="Aeonik"/>
              </a:rPr>
              <a:t>gol</a:t>
            </a:r>
            <a:r>
              <a:rPr lang="en-US" sz="2000" b="0" i="0" dirty="0">
                <a:effectLst/>
                <a:latin typeface="Aeonik"/>
              </a:rPr>
              <a:t>, </a:t>
            </a:r>
            <a:r>
              <a:rPr lang="en-US" sz="2000" b="0" i="0" dirty="0" err="1">
                <a:effectLst/>
                <a:latin typeface="Aeonik"/>
              </a:rPr>
              <a:t>iar</a:t>
            </a:r>
            <a:r>
              <a:rPr lang="en-US" sz="2000" b="0" i="0" dirty="0">
                <a:effectLst/>
                <a:latin typeface="Aeonik"/>
              </a:rPr>
              <a:t> ulterior </a:t>
            </a:r>
            <a:r>
              <a:rPr lang="en-US" sz="2000" b="0" i="0" dirty="0" err="1">
                <a:effectLst/>
                <a:latin typeface="Aeonik"/>
              </a:rPr>
              <a:t>pacientului</a:t>
            </a:r>
            <a:r>
              <a:rPr lang="en-US" sz="2000" b="0" i="0" dirty="0">
                <a:effectLst/>
                <a:latin typeface="Aeonik"/>
              </a:rPr>
              <a:t> </a:t>
            </a:r>
            <a:r>
              <a:rPr lang="en-US" sz="2000" b="0" i="0" dirty="0" err="1">
                <a:effectLst/>
                <a:latin typeface="Aeonik"/>
              </a:rPr>
              <a:t>i</a:t>
            </a:r>
            <a:r>
              <a:rPr lang="en-US" sz="2000" b="0" i="0" dirty="0">
                <a:effectLst/>
                <a:latin typeface="Aeonik"/>
              </a:rPr>
              <a:t> se </a:t>
            </a:r>
            <a:r>
              <a:rPr lang="en-US" sz="2000" b="0" i="0" dirty="0" err="1">
                <a:effectLst/>
                <a:latin typeface="Aeonik"/>
              </a:rPr>
              <a:t>dă</a:t>
            </a:r>
            <a:r>
              <a:rPr lang="en-US" sz="2000" b="0" i="0" dirty="0">
                <a:effectLst/>
                <a:latin typeface="Aeonik"/>
              </a:rPr>
              <a:t> o </a:t>
            </a:r>
            <a:r>
              <a:rPr lang="en-US" sz="2000" b="0" i="0" dirty="0" err="1">
                <a:effectLst/>
                <a:latin typeface="Aeonik"/>
              </a:rPr>
              <a:t>băutură</a:t>
            </a:r>
            <a:r>
              <a:rPr lang="en-US" sz="2000" b="0" i="0" dirty="0">
                <a:effectLst/>
                <a:latin typeface="Aeonik"/>
              </a:rPr>
              <a:t> </a:t>
            </a:r>
            <a:r>
              <a:rPr lang="en-US" sz="2000" b="0" i="0" dirty="0" err="1">
                <a:effectLst/>
                <a:latin typeface="Aeonik"/>
              </a:rPr>
              <a:t>foarte</a:t>
            </a:r>
            <a:r>
              <a:rPr lang="en-US" sz="2000" b="0" i="0" dirty="0">
                <a:effectLst/>
                <a:latin typeface="Aeonik"/>
              </a:rPr>
              <a:t> dulce, cu un </a:t>
            </a:r>
            <a:r>
              <a:rPr lang="en-US" sz="2000" b="0" i="0" dirty="0" err="1">
                <a:effectLst/>
                <a:latin typeface="Aeonik"/>
              </a:rPr>
              <a:t>conținut</a:t>
            </a:r>
            <a:r>
              <a:rPr lang="en-US" sz="2000" b="0" i="0" dirty="0">
                <a:effectLst/>
                <a:latin typeface="Aeonik"/>
              </a:rPr>
              <a:t> de 75 de </a:t>
            </a:r>
            <a:r>
              <a:rPr lang="en-US" sz="2000" b="0" i="0" dirty="0" err="1">
                <a:effectLst/>
                <a:latin typeface="Aeonik"/>
              </a:rPr>
              <a:t>grame</a:t>
            </a:r>
            <a:r>
              <a:rPr lang="en-US" sz="2000" b="0" i="0" dirty="0">
                <a:effectLst/>
                <a:latin typeface="Aeonik"/>
              </a:rPr>
              <a:t> de </a:t>
            </a:r>
            <a:r>
              <a:rPr lang="en-US" sz="2000" b="0" i="0" dirty="0" err="1">
                <a:effectLst/>
                <a:latin typeface="Aeonik"/>
              </a:rPr>
              <a:t>glucoză</a:t>
            </a:r>
            <a:r>
              <a:rPr lang="en-US" sz="2000" b="0" i="0" dirty="0">
                <a:effectLst/>
                <a:latin typeface="Aeonik"/>
              </a:rPr>
              <a:t>; </a:t>
            </a:r>
            <a:r>
              <a:rPr lang="en-US" sz="2000" b="0" i="0" dirty="0" err="1">
                <a:effectLst/>
                <a:latin typeface="Aeonik"/>
              </a:rPr>
              <a:t>după</a:t>
            </a:r>
            <a:r>
              <a:rPr lang="en-US" sz="2000" b="0" i="0" dirty="0">
                <a:effectLst/>
                <a:latin typeface="Aeonik"/>
              </a:rPr>
              <a:t> </a:t>
            </a:r>
            <a:r>
              <a:rPr lang="en-US" sz="2000" b="0" i="0" dirty="0" err="1">
                <a:effectLst/>
                <a:latin typeface="Aeonik"/>
              </a:rPr>
              <a:t>două</a:t>
            </a:r>
            <a:r>
              <a:rPr lang="en-US" sz="2000" b="0" i="0" dirty="0">
                <a:effectLst/>
                <a:latin typeface="Aeonik"/>
              </a:rPr>
              <a:t> ore, </a:t>
            </a:r>
            <a:r>
              <a:rPr lang="en-US" sz="2000" b="0" i="0" dirty="0" err="1">
                <a:effectLst/>
                <a:latin typeface="Aeonik"/>
              </a:rPr>
              <a:t>analiza</a:t>
            </a:r>
            <a:r>
              <a:rPr lang="en-US" sz="2000" b="0" i="0" dirty="0">
                <a:effectLst/>
                <a:latin typeface="Aeonik"/>
              </a:rPr>
              <a:t> </a:t>
            </a:r>
            <a:r>
              <a:rPr lang="en-US" sz="2000" b="0" i="0" dirty="0" err="1">
                <a:effectLst/>
                <a:latin typeface="Aeonik"/>
              </a:rPr>
              <a:t>sângelui</a:t>
            </a:r>
            <a:r>
              <a:rPr lang="en-US" sz="2000" b="0" i="0" dirty="0">
                <a:effectLst/>
                <a:latin typeface="Aeonik"/>
              </a:rPr>
              <a:t> se </a:t>
            </a:r>
            <a:r>
              <a:rPr lang="en-US" sz="2000" b="0" i="0" dirty="0" err="1">
                <a:effectLst/>
                <a:latin typeface="Aeonik"/>
              </a:rPr>
              <a:t>repetă</a:t>
            </a:r>
            <a:r>
              <a:rPr lang="en-US" sz="2000" b="0" i="0" dirty="0">
                <a:effectLst/>
                <a:latin typeface="Aeonik"/>
              </a:rPr>
              <a:t>, </a:t>
            </a:r>
            <a:r>
              <a:rPr lang="en-US" sz="2000" b="0" i="0" dirty="0" err="1">
                <a:effectLst/>
                <a:latin typeface="Aeonik"/>
              </a:rPr>
              <a:t>pentru</a:t>
            </a:r>
            <a:r>
              <a:rPr lang="en-US" sz="2000" b="0" i="0" dirty="0">
                <a:effectLst/>
                <a:latin typeface="Aeonik"/>
              </a:rPr>
              <a:t> a se </a:t>
            </a:r>
            <a:r>
              <a:rPr lang="en-US" sz="2000" b="0" i="0" dirty="0" err="1">
                <a:effectLst/>
                <a:latin typeface="Aeonik"/>
              </a:rPr>
              <a:t>observa</a:t>
            </a:r>
            <a:r>
              <a:rPr lang="en-US" sz="2000" b="0" i="0" dirty="0">
                <a:effectLst/>
                <a:latin typeface="Aeonik"/>
              </a:rPr>
              <a:t> cu </a:t>
            </a:r>
            <a:r>
              <a:rPr lang="en-US" sz="2000" b="0" i="0" dirty="0" err="1">
                <a:effectLst/>
                <a:latin typeface="Aeonik"/>
              </a:rPr>
              <a:t>cât</a:t>
            </a:r>
            <a:r>
              <a:rPr lang="en-US" sz="2000" b="0" i="0" dirty="0">
                <a:effectLst/>
                <a:latin typeface="Aeonik"/>
              </a:rPr>
              <a:t> a </a:t>
            </a:r>
            <a:r>
              <a:rPr lang="en-US" sz="2000" b="0" i="0" dirty="0" err="1">
                <a:effectLst/>
                <a:latin typeface="Aeonik"/>
              </a:rPr>
              <a:t>crescut</a:t>
            </a:r>
            <a:r>
              <a:rPr lang="en-US" sz="2000" b="0" i="0" dirty="0">
                <a:effectLst/>
                <a:latin typeface="Aeonik"/>
              </a:rPr>
              <a:t> </a:t>
            </a:r>
            <a:r>
              <a:rPr lang="en-US" sz="2000" b="0" i="0" dirty="0" err="1">
                <a:effectLst/>
                <a:latin typeface="Aeonik"/>
              </a:rPr>
              <a:t>nivelul</a:t>
            </a:r>
            <a:r>
              <a:rPr lang="en-US" sz="2000" b="0" i="0" dirty="0">
                <a:effectLst/>
                <a:latin typeface="Aeonik"/>
              </a:rPr>
              <a:t> </a:t>
            </a:r>
            <a:r>
              <a:rPr lang="en-US" sz="2000" b="0" i="0" dirty="0" err="1">
                <a:effectLst/>
                <a:latin typeface="Aeonik"/>
              </a:rPr>
              <a:t>glicemiei</a:t>
            </a:r>
            <a:r>
              <a:rPr lang="en-US" sz="2000" b="0" i="0" dirty="0">
                <a:effectLst/>
                <a:latin typeface="Aeonik"/>
              </a:rPr>
              <a:t> </a:t>
            </a:r>
            <a:r>
              <a:rPr lang="en-US" sz="2000" b="0" i="0" dirty="0" err="1">
                <a:effectLst/>
                <a:latin typeface="Aeonik"/>
              </a:rPr>
              <a:t>în</a:t>
            </a:r>
            <a:r>
              <a:rPr lang="en-US" sz="2000" b="0" i="0" dirty="0">
                <a:effectLst/>
                <a:latin typeface="Aeonik"/>
              </a:rPr>
              <a:t> </a:t>
            </a:r>
            <a:r>
              <a:rPr lang="en-US" sz="2000" b="0" i="0" dirty="0" err="1">
                <a:effectLst/>
                <a:latin typeface="Aeonik"/>
              </a:rPr>
              <a:t>acest</a:t>
            </a:r>
            <a:r>
              <a:rPr lang="en-US" sz="2000" b="0" i="0" dirty="0">
                <a:effectLst/>
                <a:latin typeface="Aeonik"/>
              </a:rPr>
              <a:t> interval;</a:t>
            </a:r>
          </a:p>
          <a:p>
            <a:pPr>
              <a:buFont typeface="Arial" panose="020B0604020202020204" pitchFamily="34" charset="0"/>
              <a:buChar char="•"/>
            </a:pPr>
            <a:r>
              <a:rPr lang="en-US" sz="2000" b="1" i="0" dirty="0" err="1">
                <a:effectLst/>
                <a:latin typeface="Aeonik"/>
              </a:rPr>
              <a:t>hemoglobina</a:t>
            </a:r>
            <a:r>
              <a:rPr lang="en-US" sz="2000" b="1" i="0" dirty="0">
                <a:effectLst/>
                <a:latin typeface="Aeonik"/>
              </a:rPr>
              <a:t> </a:t>
            </a:r>
            <a:r>
              <a:rPr lang="en-US" sz="2000" b="1" i="0" dirty="0" err="1">
                <a:effectLst/>
                <a:latin typeface="Aeonik"/>
              </a:rPr>
              <a:t>glicată</a:t>
            </a:r>
            <a:r>
              <a:rPr lang="en-US" sz="2000" b="1" i="0" dirty="0">
                <a:effectLst/>
                <a:latin typeface="Aeonik"/>
              </a:rPr>
              <a:t> ( HbA1c)</a:t>
            </a:r>
            <a:r>
              <a:rPr lang="en-US" sz="2000" b="0" i="0" dirty="0">
                <a:effectLst/>
                <a:latin typeface="Aeonik"/>
              </a:rPr>
              <a:t> - </a:t>
            </a:r>
            <a:r>
              <a:rPr lang="en-US" sz="2000" b="0" i="0" dirty="0" err="1">
                <a:effectLst/>
                <a:latin typeface="Aeonik"/>
              </a:rPr>
              <a:t>arată</a:t>
            </a:r>
            <a:r>
              <a:rPr lang="en-US" sz="2000" b="0" i="0" dirty="0">
                <a:effectLst/>
                <a:latin typeface="Aeonik"/>
              </a:rPr>
              <a:t> </a:t>
            </a:r>
            <a:r>
              <a:rPr lang="en-US" sz="2000" b="0" i="0" dirty="0" err="1">
                <a:effectLst/>
                <a:latin typeface="Aeonik"/>
              </a:rPr>
              <a:t>variația</a:t>
            </a:r>
            <a:r>
              <a:rPr lang="en-US" sz="2000" b="0" i="0" dirty="0">
                <a:effectLst/>
                <a:latin typeface="Aeonik"/>
              </a:rPr>
              <a:t> </a:t>
            </a:r>
            <a:r>
              <a:rPr lang="en-US" sz="2000" b="0" i="0" dirty="0" err="1">
                <a:effectLst/>
                <a:latin typeface="Aeonik"/>
              </a:rPr>
              <a:t>nivelului</a:t>
            </a:r>
            <a:r>
              <a:rPr lang="en-US" sz="2000" b="0" i="0" dirty="0">
                <a:effectLst/>
                <a:latin typeface="Aeonik"/>
              </a:rPr>
              <a:t> </a:t>
            </a:r>
            <a:r>
              <a:rPr lang="en-US" sz="2000" b="0" i="0" dirty="0" err="1">
                <a:effectLst/>
                <a:latin typeface="Aeonik"/>
              </a:rPr>
              <a:t>glicemiei</a:t>
            </a:r>
            <a:r>
              <a:rPr lang="en-US" sz="2000" b="0" i="0" dirty="0">
                <a:effectLst/>
                <a:latin typeface="Aeonik"/>
              </a:rPr>
              <a:t> din </a:t>
            </a:r>
            <a:r>
              <a:rPr lang="en-US" sz="2000" b="0" i="0" dirty="0" err="1">
                <a:effectLst/>
                <a:latin typeface="Aeonik"/>
              </a:rPr>
              <a:t>ultimele</a:t>
            </a:r>
            <a:r>
              <a:rPr lang="en-US" sz="2000" b="0" i="0" dirty="0">
                <a:effectLst/>
                <a:latin typeface="Aeonik"/>
              </a:rPr>
              <a:t> </a:t>
            </a:r>
            <a:r>
              <a:rPr lang="en-US" sz="2000" b="0" i="0" dirty="0" err="1">
                <a:effectLst/>
                <a:latin typeface="Aeonik"/>
              </a:rPr>
              <a:t>trei</a:t>
            </a:r>
            <a:r>
              <a:rPr lang="en-US" sz="2000" b="0" i="0" dirty="0">
                <a:effectLst/>
                <a:latin typeface="Aeonik"/>
              </a:rPr>
              <a:t> </a:t>
            </a:r>
            <a:r>
              <a:rPr lang="en-US" sz="2000" b="0" i="0" dirty="0" err="1">
                <a:effectLst/>
                <a:latin typeface="Aeonik"/>
              </a:rPr>
              <a:t>luni</a:t>
            </a:r>
            <a:r>
              <a:rPr lang="en-US" sz="2000" b="0" i="0" dirty="0">
                <a:effectLst/>
                <a:latin typeface="Aeonik"/>
              </a:rPr>
              <a:t>.</a:t>
            </a:r>
          </a:p>
          <a:p>
            <a:endParaRPr lang="en-US" sz="2000" dirty="0"/>
          </a:p>
        </p:txBody>
      </p:sp>
      <p:pic>
        <p:nvPicPr>
          <p:cNvPr id="9218" name="Picture 2" descr="Măsurarea Glicemiei cu Glucotestul – testare rapidă – Realmed">
            <a:extLst>
              <a:ext uri="{FF2B5EF4-FFF2-40B4-BE49-F238E27FC236}">
                <a16:creationId xmlns:a16="http://schemas.microsoft.com/office/drawing/2014/main" xmlns="" id="{664E99C5-93B9-37F4-01F6-5F1B28642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87" r="3146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223" name="Straight Connector 9222">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0BC4DD"/>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24C0EC1F-07D2-459E-AE42-9DBE834AB6C9}"/>
              </a:ext>
            </a:extLst>
          </p:cNvPr>
          <p:cNvSpPr txBox="1"/>
          <p:nvPr/>
        </p:nvSpPr>
        <p:spPr>
          <a:xfrm>
            <a:off x="4522838" y="6423511"/>
            <a:ext cx="1342424" cy="369332"/>
          </a:xfrm>
          <a:prstGeom prst="rect">
            <a:avLst/>
          </a:prstGeom>
          <a:noFill/>
        </p:spPr>
        <p:txBody>
          <a:bodyPr wrap="square">
            <a:spAutoFit/>
          </a:bodyPr>
          <a:lstStyle/>
          <a:p>
            <a:pPr algn="r"/>
            <a:r>
              <a:rPr lang="en-US" b="1" i="0" dirty="0" err="1">
                <a:effectLst/>
                <a:latin typeface="Raleway" pitchFamily="2" charset="0"/>
              </a:rPr>
              <a:t>Glucotest</a:t>
            </a:r>
            <a:endParaRPr lang="en-US" b="1" i="0" dirty="0">
              <a:effectLst/>
              <a:latin typeface="Raleway" pitchFamily="2" charset="0"/>
            </a:endParaRPr>
          </a:p>
        </p:txBody>
      </p:sp>
    </p:spTree>
    <p:extLst>
      <p:ext uri="{BB962C8B-B14F-4D97-AF65-F5344CB8AC3E}">
        <p14:creationId xmlns:p14="http://schemas.microsoft.com/office/powerpoint/2010/main" val="3969927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ro-RO" sz="4000" b="1" dirty="0" smtClean="0"/>
              <a:t>PRINCIPII DE TRATAMENT </a:t>
            </a:r>
            <a:br>
              <a:rPr lang="ro-RO" sz="4000" b="1" dirty="0" smtClean="0"/>
            </a:br>
            <a:r>
              <a:rPr lang="ro-RO" sz="4000" b="1" dirty="0" smtClean="0"/>
              <a:t>A LE DIABETULUI ZAHARAT</a:t>
            </a:r>
            <a:endParaRPr lang="ro-RO" sz="4000" b="1" dirty="0"/>
          </a:p>
        </p:txBody>
      </p:sp>
      <p:graphicFrame>
        <p:nvGraphicFramePr>
          <p:cNvPr id="4" name="Content Placeholder 2">
            <a:extLst>
              <a:ext uri="{FF2B5EF4-FFF2-40B4-BE49-F238E27FC236}">
                <a16:creationId xmlns:a16="http://schemas.microsoft.com/office/drawing/2014/main" xmlns="" id="{6A82E011-4593-968E-C658-179CC7B30843}"/>
              </a:ext>
            </a:extLst>
          </p:cNvPr>
          <p:cNvGraphicFramePr>
            <a:graphicFrameLocks noGrp="1"/>
          </p:cNvGraphicFramePr>
          <p:nvPr>
            <p:ph idx="1"/>
            <p:extLst>
              <p:ext uri="{D42A27DB-BD31-4B8C-83A1-F6EECF244321}">
                <p14:modId xmlns:p14="http://schemas.microsoft.com/office/powerpoint/2010/main" val="21388693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923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sz="4000" b="1" dirty="0" smtClean="0"/>
              <a:t>P</a:t>
            </a:r>
            <a:r>
              <a:rPr lang="en-US" sz="4000" b="1" dirty="0" smtClean="0"/>
              <a:t>ROFILAXI</a:t>
            </a:r>
            <a:r>
              <a:rPr lang="ro-RO" sz="4000" b="1" dirty="0" smtClean="0"/>
              <a:t>A</a:t>
            </a:r>
            <a:r>
              <a:rPr lang="en-US" sz="4000" b="1" dirty="0" smtClean="0"/>
              <a:t> DIABETULUI ZAHARAT</a:t>
            </a:r>
            <a:endParaRPr lang="ro-RO" b="1" dirty="0"/>
          </a:p>
        </p:txBody>
      </p:sp>
      <p:pic>
        <p:nvPicPr>
          <p:cNvPr id="4" name="Content Placeholder 4">
            <a:extLst>
              <a:ext uri="{FF2B5EF4-FFF2-40B4-BE49-F238E27FC236}">
                <a16:creationId xmlns:a16="http://schemas.microsoft.com/office/drawing/2014/main" xmlns="" id="{044F0A5D-CAEC-9369-F12F-EC412A526ED6}"/>
              </a:ext>
            </a:extLst>
          </p:cNvPr>
          <p:cNvPicPr>
            <a:picLocks noGrp="1" noChangeAspect="1"/>
          </p:cNvPicPr>
          <p:nvPr>
            <p:ph idx="1"/>
          </p:nvPr>
        </p:nvPicPr>
        <p:blipFill>
          <a:blip r:embed="rId2"/>
          <a:stretch>
            <a:fillRect/>
          </a:stretch>
        </p:blipFill>
        <p:spPr>
          <a:xfrm>
            <a:off x="1161288" y="1426464"/>
            <a:ext cx="10579608" cy="4750499"/>
          </a:xfrm>
          <a:prstGeom prst="rect">
            <a:avLst/>
          </a:prstGeom>
        </p:spPr>
      </p:pic>
    </p:spTree>
    <p:extLst>
      <p:ext uri="{BB962C8B-B14F-4D97-AF65-F5344CB8AC3E}">
        <p14:creationId xmlns:p14="http://schemas.microsoft.com/office/powerpoint/2010/main" val="1124256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pt-BR" sz="4000" dirty="0">
                <a:solidFill>
                  <a:srgbClr val="FFFFFF"/>
                </a:solidFill>
                <a:latin typeface="IvarDisplay"/>
              </a:rPr>
              <a:t>rolul </a:t>
            </a:r>
            <a:r>
              <a:rPr lang="pt-BR" sz="4000" dirty="0" smtClean="0">
                <a:latin typeface="IvarDisplay"/>
              </a:rPr>
              <a:t>ALIMENTAȚI</a:t>
            </a:r>
            <a:r>
              <a:rPr lang="ro-RO" sz="4000" dirty="0" smtClean="0">
                <a:latin typeface="IvarDisplay"/>
              </a:rPr>
              <a:t>A</a:t>
            </a:r>
            <a:r>
              <a:rPr lang="pt-BR" sz="4000" dirty="0" smtClean="0">
                <a:latin typeface="IvarDisplay"/>
              </a:rPr>
              <a:t> ÎN DIABET</a:t>
            </a:r>
            <a:r>
              <a:rPr lang="ro-RO" sz="4000" dirty="0" smtClean="0">
                <a:latin typeface="IvarDisplay"/>
              </a:rPr>
              <a:t>UL ZAHARAT</a:t>
            </a:r>
            <a:endParaRPr lang="ro-RO" dirty="0"/>
          </a:p>
        </p:txBody>
      </p:sp>
      <p:sp>
        <p:nvSpPr>
          <p:cNvPr id="3" name="Substituent conținut 2"/>
          <p:cNvSpPr>
            <a:spLocks noGrp="1"/>
          </p:cNvSpPr>
          <p:nvPr>
            <p:ph idx="1"/>
          </p:nvPr>
        </p:nvSpPr>
        <p:spPr/>
        <p:txBody>
          <a:bodyPr/>
          <a:lstStyle/>
          <a:p>
            <a:pPr marL="0" lvl="0" indent="0" algn="just">
              <a:buNone/>
            </a:pPr>
            <a:r>
              <a:rPr lang="en-US" sz="2000" dirty="0" err="1" smtClean="0">
                <a:solidFill>
                  <a:prstClr val="black"/>
                </a:solidFill>
                <a:latin typeface="Aeonik"/>
              </a:rPr>
              <a:t>Persoanel</a:t>
            </a:r>
            <a:r>
              <a:rPr lang="ro-RO" sz="2000" dirty="0" smtClean="0">
                <a:solidFill>
                  <a:prstClr val="black"/>
                </a:solidFill>
                <a:latin typeface="Aeonik"/>
              </a:rPr>
              <a:t>e</a:t>
            </a:r>
            <a:r>
              <a:rPr lang="en-US" sz="2000" dirty="0" smtClean="0">
                <a:solidFill>
                  <a:prstClr val="black"/>
                </a:solidFill>
                <a:latin typeface="Aeonik"/>
              </a:rPr>
              <a:t> </a:t>
            </a:r>
            <a:r>
              <a:rPr lang="en-US" sz="2000" dirty="0">
                <a:solidFill>
                  <a:prstClr val="black"/>
                </a:solidFill>
                <a:latin typeface="Aeonik"/>
              </a:rPr>
              <a:t>care </a:t>
            </a:r>
            <a:r>
              <a:rPr lang="en-US" sz="2000" dirty="0" err="1">
                <a:solidFill>
                  <a:prstClr val="black"/>
                </a:solidFill>
                <a:latin typeface="Aeonik"/>
              </a:rPr>
              <a:t>suferă</a:t>
            </a:r>
            <a:r>
              <a:rPr lang="en-US" sz="2000" dirty="0">
                <a:solidFill>
                  <a:prstClr val="black"/>
                </a:solidFill>
                <a:latin typeface="Aeonik"/>
              </a:rPr>
              <a:t> de </a:t>
            </a:r>
            <a:r>
              <a:rPr lang="en-US" sz="2000" dirty="0" err="1">
                <a:solidFill>
                  <a:prstClr val="black"/>
                </a:solidFill>
                <a:latin typeface="Aeonik"/>
              </a:rPr>
              <a:t>diabet</a:t>
            </a:r>
            <a:r>
              <a:rPr lang="en-US" sz="2000" dirty="0">
                <a:solidFill>
                  <a:prstClr val="black"/>
                </a:solidFill>
                <a:latin typeface="Aeonik"/>
              </a:rPr>
              <a:t> </a:t>
            </a:r>
            <a:r>
              <a:rPr lang="en-US" sz="2000" dirty="0" err="1">
                <a:solidFill>
                  <a:prstClr val="black"/>
                </a:solidFill>
                <a:latin typeface="Aeonik"/>
              </a:rPr>
              <a:t>zaharat</a:t>
            </a:r>
            <a:r>
              <a:rPr lang="en-US" sz="2000" dirty="0">
                <a:solidFill>
                  <a:prstClr val="black"/>
                </a:solidFill>
                <a:latin typeface="Aeonik"/>
              </a:rPr>
              <a:t> </a:t>
            </a:r>
            <a:r>
              <a:rPr lang="ro-RO" sz="2000" dirty="0" smtClean="0">
                <a:solidFill>
                  <a:prstClr val="black"/>
                </a:solidFill>
                <a:latin typeface="Aeonik"/>
              </a:rPr>
              <a:t>trebuie </a:t>
            </a:r>
            <a:r>
              <a:rPr lang="en-US" sz="2000" dirty="0" err="1" smtClean="0">
                <a:solidFill>
                  <a:prstClr val="black"/>
                </a:solidFill>
                <a:latin typeface="Aeonik"/>
              </a:rPr>
              <a:t>să</a:t>
            </a:r>
            <a:r>
              <a:rPr lang="en-US" sz="2000" dirty="0" smtClean="0">
                <a:solidFill>
                  <a:prstClr val="black"/>
                </a:solidFill>
                <a:latin typeface="Aeonik"/>
              </a:rPr>
              <a:t> </a:t>
            </a:r>
            <a:r>
              <a:rPr lang="en-US" sz="2000" dirty="0" err="1">
                <a:solidFill>
                  <a:prstClr val="black"/>
                </a:solidFill>
                <a:latin typeface="Aeonik"/>
              </a:rPr>
              <a:t>acorde</a:t>
            </a:r>
            <a:r>
              <a:rPr lang="en-US" sz="2000" dirty="0">
                <a:solidFill>
                  <a:prstClr val="black"/>
                </a:solidFill>
                <a:latin typeface="Aeonik"/>
              </a:rPr>
              <a:t> o </a:t>
            </a:r>
            <a:r>
              <a:rPr lang="en-US" sz="2000" dirty="0" err="1">
                <a:solidFill>
                  <a:prstClr val="black"/>
                </a:solidFill>
                <a:latin typeface="Aeonik"/>
              </a:rPr>
              <a:t>atenție</a:t>
            </a:r>
            <a:r>
              <a:rPr lang="en-US" sz="2000" dirty="0">
                <a:solidFill>
                  <a:prstClr val="black"/>
                </a:solidFill>
                <a:latin typeface="Aeonik"/>
              </a:rPr>
              <a:t> </a:t>
            </a:r>
            <a:r>
              <a:rPr lang="en-US" sz="2000" dirty="0" err="1">
                <a:solidFill>
                  <a:prstClr val="black"/>
                </a:solidFill>
                <a:latin typeface="Aeonik"/>
              </a:rPr>
              <a:t>deosebită</a:t>
            </a:r>
            <a:r>
              <a:rPr lang="en-US" sz="2000" dirty="0">
                <a:solidFill>
                  <a:prstClr val="black"/>
                </a:solidFill>
                <a:latin typeface="Aeonik"/>
              </a:rPr>
              <a:t> </a:t>
            </a:r>
            <a:r>
              <a:rPr lang="en-US" sz="2000" dirty="0" err="1">
                <a:solidFill>
                  <a:prstClr val="black"/>
                </a:solidFill>
                <a:latin typeface="Aeonik"/>
              </a:rPr>
              <a:t>alimentației</a:t>
            </a:r>
            <a:r>
              <a:rPr lang="en-US" sz="2000" dirty="0">
                <a:solidFill>
                  <a:prstClr val="black"/>
                </a:solidFill>
                <a:latin typeface="Aeonik"/>
              </a:rPr>
              <a:t>, </a:t>
            </a:r>
            <a:r>
              <a:rPr lang="en-US" sz="2000" dirty="0" err="1">
                <a:solidFill>
                  <a:prstClr val="black"/>
                </a:solidFill>
                <a:latin typeface="Aeonik"/>
              </a:rPr>
              <a:t>pentru</a:t>
            </a:r>
            <a:r>
              <a:rPr lang="en-US" sz="2000" dirty="0">
                <a:solidFill>
                  <a:prstClr val="black"/>
                </a:solidFill>
                <a:latin typeface="Aeonik"/>
              </a:rPr>
              <a:t> a </a:t>
            </a:r>
            <a:r>
              <a:rPr lang="en-US" sz="2000" dirty="0" err="1">
                <a:solidFill>
                  <a:prstClr val="black"/>
                </a:solidFill>
                <a:latin typeface="Aeonik"/>
              </a:rPr>
              <a:t>putea</a:t>
            </a:r>
            <a:r>
              <a:rPr lang="en-US" sz="2000" dirty="0">
                <a:solidFill>
                  <a:prstClr val="black"/>
                </a:solidFill>
                <a:latin typeface="Aeonik"/>
              </a:rPr>
              <a:t> </a:t>
            </a:r>
            <a:r>
              <a:rPr lang="en-US" sz="2000" dirty="0" err="1">
                <a:solidFill>
                  <a:prstClr val="black"/>
                </a:solidFill>
                <a:latin typeface="Aeonik"/>
              </a:rPr>
              <a:t>ține</a:t>
            </a:r>
            <a:r>
              <a:rPr lang="en-US" sz="2000" dirty="0">
                <a:solidFill>
                  <a:prstClr val="black"/>
                </a:solidFill>
                <a:latin typeface="Aeonik"/>
              </a:rPr>
              <a:t> </a:t>
            </a:r>
            <a:r>
              <a:rPr lang="en-US" sz="2000" dirty="0" err="1">
                <a:solidFill>
                  <a:prstClr val="black"/>
                </a:solidFill>
                <a:latin typeface="Aeonik"/>
              </a:rPr>
              <a:t>boala</a:t>
            </a:r>
            <a:r>
              <a:rPr lang="en-US" sz="2000" dirty="0">
                <a:solidFill>
                  <a:prstClr val="black"/>
                </a:solidFill>
                <a:latin typeface="Aeonik"/>
              </a:rPr>
              <a:t> sub control. </a:t>
            </a:r>
            <a:endParaRPr lang="ro-RO" sz="2000" dirty="0" smtClean="0">
              <a:solidFill>
                <a:prstClr val="black"/>
              </a:solidFill>
              <a:latin typeface="Aeonik"/>
            </a:endParaRPr>
          </a:p>
          <a:p>
            <a:pPr marL="0" lvl="0" indent="0" algn="just">
              <a:buNone/>
            </a:pPr>
            <a:r>
              <a:rPr lang="en-US" sz="2000" dirty="0" err="1" smtClean="0">
                <a:solidFill>
                  <a:prstClr val="black"/>
                </a:solidFill>
                <a:latin typeface="Aeonik"/>
              </a:rPr>
              <a:t>Alimentele</a:t>
            </a:r>
            <a:r>
              <a:rPr lang="en-US" sz="2000" dirty="0" smtClean="0">
                <a:solidFill>
                  <a:prstClr val="black"/>
                </a:solidFill>
                <a:latin typeface="Aeonik"/>
              </a:rPr>
              <a:t> </a:t>
            </a:r>
            <a:r>
              <a:rPr lang="en-US" sz="2000" dirty="0" err="1">
                <a:solidFill>
                  <a:prstClr val="black"/>
                </a:solidFill>
                <a:latin typeface="Aeonik"/>
              </a:rPr>
              <a:t>sunt</a:t>
            </a:r>
            <a:r>
              <a:rPr lang="en-US" sz="2000" dirty="0">
                <a:solidFill>
                  <a:prstClr val="black"/>
                </a:solidFill>
                <a:latin typeface="Aeonik"/>
              </a:rPr>
              <a:t> </a:t>
            </a:r>
            <a:r>
              <a:rPr lang="en-US" sz="2000" dirty="0" err="1">
                <a:solidFill>
                  <a:prstClr val="black"/>
                </a:solidFill>
                <a:latin typeface="Aeonik"/>
              </a:rPr>
              <a:t>împărțite</a:t>
            </a:r>
            <a:r>
              <a:rPr lang="en-US" sz="2000" dirty="0">
                <a:solidFill>
                  <a:prstClr val="black"/>
                </a:solidFill>
                <a:latin typeface="Aeonik"/>
              </a:rPr>
              <a:t> </a:t>
            </a:r>
            <a:r>
              <a:rPr lang="en-US" sz="2000" dirty="0" err="1">
                <a:solidFill>
                  <a:prstClr val="black"/>
                </a:solidFill>
                <a:latin typeface="Aeonik"/>
              </a:rPr>
              <a:t>în</a:t>
            </a:r>
            <a:r>
              <a:rPr lang="en-US" sz="2000" dirty="0">
                <a:solidFill>
                  <a:prstClr val="black"/>
                </a:solidFill>
                <a:latin typeface="Aeonik"/>
              </a:rPr>
              <a:t> </a:t>
            </a:r>
            <a:r>
              <a:rPr lang="en-US" sz="2000" dirty="0" err="1">
                <a:solidFill>
                  <a:prstClr val="black"/>
                </a:solidFill>
                <a:latin typeface="Aeonik"/>
              </a:rPr>
              <a:t>trei</a:t>
            </a:r>
            <a:r>
              <a:rPr lang="en-US" sz="2000" dirty="0">
                <a:solidFill>
                  <a:prstClr val="black"/>
                </a:solidFill>
                <a:latin typeface="Aeonik"/>
              </a:rPr>
              <a:t> </a:t>
            </a:r>
            <a:r>
              <a:rPr lang="en-US" sz="2000" dirty="0" err="1">
                <a:solidFill>
                  <a:prstClr val="black"/>
                </a:solidFill>
                <a:latin typeface="Aeonik"/>
              </a:rPr>
              <a:t>clase</a:t>
            </a:r>
            <a:r>
              <a:rPr lang="en-US" sz="2000" dirty="0">
                <a:solidFill>
                  <a:prstClr val="black"/>
                </a:solidFill>
                <a:latin typeface="Aeonik"/>
              </a:rPr>
              <a:t>, de care </a:t>
            </a:r>
            <a:r>
              <a:rPr lang="en-US" sz="2000" dirty="0" err="1">
                <a:solidFill>
                  <a:prstClr val="black"/>
                </a:solidFill>
                <a:latin typeface="Aeonik"/>
              </a:rPr>
              <a:t>pacienții</a:t>
            </a:r>
            <a:r>
              <a:rPr lang="en-US" sz="2000" dirty="0">
                <a:solidFill>
                  <a:prstClr val="black"/>
                </a:solidFill>
                <a:latin typeface="Aeonik"/>
              </a:rPr>
              <a:t> </a:t>
            </a:r>
            <a:r>
              <a:rPr lang="en-US" sz="2000" dirty="0" err="1">
                <a:solidFill>
                  <a:prstClr val="black"/>
                </a:solidFill>
                <a:latin typeface="Aeonik"/>
              </a:rPr>
              <a:t>trebuie</a:t>
            </a:r>
            <a:r>
              <a:rPr lang="en-US" sz="2000" dirty="0">
                <a:solidFill>
                  <a:prstClr val="black"/>
                </a:solidFill>
                <a:latin typeface="Aeonik"/>
              </a:rPr>
              <a:t> </a:t>
            </a:r>
            <a:r>
              <a:rPr lang="en-US" sz="2000" dirty="0" err="1">
                <a:solidFill>
                  <a:prstClr val="black"/>
                </a:solidFill>
                <a:latin typeface="Aeonik"/>
              </a:rPr>
              <a:t>să</a:t>
            </a:r>
            <a:r>
              <a:rPr lang="en-US" sz="2000" dirty="0">
                <a:solidFill>
                  <a:prstClr val="black"/>
                </a:solidFill>
                <a:latin typeface="Aeonik"/>
              </a:rPr>
              <a:t> </a:t>
            </a:r>
            <a:r>
              <a:rPr lang="en-US" sz="2000" dirty="0" err="1">
                <a:solidFill>
                  <a:prstClr val="black"/>
                </a:solidFill>
                <a:latin typeface="Aeonik"/>
              </a:rPr>
              <a:t>țină</a:t>
            </a:r>
            <a:r>
              <a:rPr lang="en-US" sz="2000" dirty="0">
                <a:solidFill>
                  <a:prstClr val="black"/>
                </a:solidFill>
                <a:latin typeface="Aeonik"/>
              </a:rPr>
              <a:t> </a:t>
            </a:r>
            <a:r>
              <a:rPr lang="en-US" sz="2000" dirty="0" err="1">
                <a:solidFill>
                  <a:prstClr val="black"/>
                </a:solidFill>
                <a:latin typeface="Aeonik"/>
              </a:rPr>
              <a:t>cont</a:t>
            </a:r>
            <a:r>
              <a:rPr lang="en-US" sz="2000" dirty="0">
                <a:solidFill>
                  <a:prstClr val="black"/>
                </a:solidFill>
                <a:latin typeface="Aeonik"/>
              </a:rPr>
              <a:t>:</a:t>
            </a:r>
          </a:p>
          <a:p>
            <a:pPr lvl="0" algn="just"/>
            <a:r>
              <a:rPr lang="en-US" sz="2000" b="1" dirty="0" err="1">
                <a:solidFill>
                  <a:prstClr val="black"/>
                </a:solidFill>
                <a:latin typeface="Aeonik"/>
              </a:rPr>
              <a:t>alimente</a:t>
            </a:r>
            <a:r>
              <a:rPr lang="en-US" sz="2000" b="1" dirty="0">
                <a:solidFill>
                  <a:prstClr val="black"/>
                </a:solidFill>
                <a:latin typeface="Aeonik"/>
              </a:rPr>
              <a:t> </a:t>
            </a:r>
            <a:r>
              <a:rPr lang="en-US" sz="2000" b="1" dirty="0" err="1">
                <a:solidFill>
                  <a:prstClr val="black"/>
                </a:solidFill>
                <a:latin typeface="Aeonik"/>
              </a:rPr>
              <a:t>permise</a:t>
            </a:r>
            <a:r>
              <a:rPr lang="en-US" sz="2000" b="1" dirty="0">
                <a:solidFill>
                  <a:prstClr val="black"/>
                </a:solidFill>
                <a:latin typeface="Aeonik"/>
              </a:rPr>
              <a:t> cu </a:t>
            </a:r>
            <a:r>
              <a:rPr lang="en-US" sz="2000" b="1" dirty="0" err="1">
                <a:solidFill>
                  <a:prstClr val="black"/>
                </a:solidFill>
                <a:latin typeface="Aeonik"/>
              </a:rPr>
              <a:t>cântarul</a:t>
            </a:r>
            <a:r>
              <a:rPr lang="en-US" sz="2000" dirty="0">
                <a:solidFill>
                  <a:prstClr val="black"/>
                </a:solidFill>
                <a:latin typeface="Aeonik"/>
              </a:rPr>
              <a:t> - </a:t>
            </a:r>
            <a:r>
              <a:rPr lang="en-US" sz="2000" dirty="0" err="1">
                <a:solidFill>
                  <a:prstClr val="black"/>
                </a:solidFill>
                <a:latin typeface="Aeonik"/>
              </a:rPr>
              <a:t>acestea</a:t>
            </a:r>
            <a:r>
              <a:rPr lang="en-US" sz="2000" dirty="0">
                <a:solidFill>
                  <a:prstClr val="black"/>
                </a:solidFill>
                <a:latin typeface="Aeonik"/>
              </a:rPr>
              <a:t> au un </a:t>
            </a:r>
            <a:r>
              <a:rPr lang="en-US" sz="2000" dirty="0" err="1">
                <a:solidFill>
                  <a:prstClr val="black"/>
                </a:solidFill>
                <a:latin typeface="Aeonik"/>
              </a:rPr>
              <a:t>conținut</a:t>
            </a:r>
            <a:r>
              <a:rPr lang="en-US" sz="2000" dirty="0">
                <a:solidFill>
                  <a:prstClr val="black"/>
                </a:solidFill>
                <a:latin typeface="Aeonik"/>
              </a:rPr>
              <a:t> </a:t>
            </a:r>
            <a:r>
              <a:rPr lang="en-US" sz="2000" dirty="0" err="1">
                <a:solidFill>
                  <a:prstClr val="black"/>
                </a:solidFill>
                <a:latin typeface="Aeonik"/>
              </a:rPr>
              <a:t>mediu</a:t>
            </a:r>
            <a:r>
              <a:rPr lang="en-US" sz="2000" dirty="0">
                <a:solidFill>
                  <a:prstClr val="black"/>
                </a:solidFill>
                <a:latin typeface="Aeonik"/>
              </a:rPr>
              <a:t> </a:t>
            </a:r>
            <a:r>
              <a:rPr lang="en-US" sz="2000" dirty="0" err="1">
                <a:solidFill>
                  <a:prstClr val="black"/>
                </a:solidFill>
                <a:latin typeface="Aeonik"/>
              </a:rPr>
              <a:t>spre</a:t>
            </a:r>
            <a:r>
              <a:rPr lang="en-US" sz="2000" dirty="0">
                <a:solidFill>
                  <a:prstClr val="black"/>
                </a:solidFill>
                <a:latin typeface="Aeonik"/>
              </a:rPr>
              <a:t> mare de </a:t>
            </a:r>
            <a:r>
              <a:rPr lang="en-US" sz="2000" dirty="0" err="1">
                <a:solidFill>
                  <a:prstClr val="black"/>
                </a:solidFill>
                <a:latin typeface="Aeonik"/>
              </a:rPr>
              <a:t>glucide</a:t>
            </a:r>
            <a:r>
              <a:rPr lang="en-US" sz="2000" dirty="0">
                <a:solidFill>
                  <a:prstClr val="black"/>
                </a:solidFill>
                <a:latin typeface="Aeonik"/>
              </a:rPr>
              <a:t>: </a:t>
            </a:r>
            <a:r>
              <a:rPr lang="en-US" sz="2000" dirty="0" err="1">
                <a:solidFill>
                  <a:prstClr val="black"/>
                </a:solidFill>
                <a:latin typeface="Aeonik"/>
              </a:rPr>
              <a:t>cerealele</a:t>
            </a:r>
            <a:r>
              <a:rPr lang="en-US" sz="2000" dirty="0">
                <a:solidFill>
                  <a:prstClr val="black"/>
                </a:solidFill>
                <a:latin typeface="Aeonik"/>
              </a:rPr>
              <a:t> </a:t>
            </a:r>
            <a:r>
              <a:rPr lang="en-US" sz="2000" dirty="0" err="1">
                <a:solidFill>
                  <a:prstClr val="black"/>
                </a:solidFill>
                <a:latin typeface="Aeonik"/>
              </a:rPr>
              <a:t>și</a:t>
            </a:r>
            <a:r>
              <a:rPr lang="en-US" sz="2000" dirty="0">
                <a:solidFill>
                  <a:prstClr val="black"/>
                </a:solidFill>
                <a:latin typeface="Aeonik"/>
              </a:rPr>
              <a:t> </a:t>
            </a:r>
            <a:r>
              <a:rPr lang="en-US" sz="2000" dirty="0" err="1">
                <a:solidFill>
                  <a:prstClr val="black"/>
                </a:solidFill>
                <a:latin typeface="Aeonik"/>
              </a:rPr>
              <a:t>produsele</a:t>
            </a:r>
            <a:r>
              <a:rPr lang="en-US" sz="2000" dirty="0">
                <a:solidFill>
                  <a:prstClr val="black"/>
                </a:solidFill>
                <a:latin typeface="Aeonik"/>
              </a:rPr>
              <a:t> care le </a:t>
            </a:r>
            <a:r>
              <a:rPr lang="en-US" sz="2000" dirty="0" err="1">
                <a:solidFill>
                  <a:prstClr val="black"/>
                </a:solidFill>
                <a:latin typeface="Aeonik"/>
              </a:rPr>
              <a:t>conțin</a:t>
            </a:r>
            <a:r>
              <a:rPr lang="en-US" sz="2000" dirty="0">
                <a:solidFill>
                  <a:prstClr val="black"/>
                </a:solidFill>
                <a:latin typeface="Aeonik"/>
              </a:rPr>
              <a:t>, </a:t>
            </a:r>
            <a:r>
              <a:rPr lang="en-US" sz="2000" dirty="0" err="1">
                <a:solidFill>
                  <a:prstClr val="black"/>
                </a:solidFill>
                <a:latin typeface="Aeonik"/>
              </a:rPr>
              <a:t>fructele</a:t>
            </a:r>
            <a:r>
              <a:rPr lang="en-US" sz="2000" dirty="0">
                <a:solidFill>
                  <a:prstClr val="black"/>
                </a:solidFill>
                <a:latin typeface="Aeonik"/>
              </a:rPr>
              <a:t>, </a:t>
            </a:r>
            <a:r>
              <a:rPr lang="en-US" sz="2000" dirty="0" err="1">
                <a:solidFill>
                  <a:prstClr val="black"/>
                </a:solidFill>
                <a:latin typeface="Aeonik"/>
              </a:rPr>
              <a:t>lactatele</a:t>
            </a:r>
            <a:r>
              <a:rPr lang="en-US" sz="2000" dirty="0">
                <a:solidFill>
                  <a:prstClr val="black"/>
                </a:solidFill>
                <a:latin typeface="Aeonik"/>
              </a:rPr>
              <a:t> </a:t>
            </a:r>
            <a:r>
              <a:rPr lang="en-US" sz="2000" dirty="0" err="1">
                <a:solidFill>
                  <a:prstClr val="black"/>
                </a:solidFill>
                <a:latin typeface="Aeonik"/>
              </a:rPr>
              <a:t>proaspete</a:t>
            </a:r>
            <a:r>
              <a:rPr lang="en-US" sz="2000" dirty="0">
                <a:solidFill>
                  <a:prstClr val="black"/>
                </a:solidFill>
                <a:latin typeface="Aeonik"/>
              </a:rPr>
              <a:t>;</a:t>
            </a:r>
          </a:p>
          <a:p>
            <a:pPr lvl="0" algn="just"/>
            <a:r>
              <a:rPr lang="en-US" sz="2000" b="1" dirty="0" err="1">
                <a:solidFill>
                  <a:prstClr val="black"/>
                </a:solidFill>
                <a:latin typeface="Aeonik"/>
              </a:rPr>
              <a:t>alimente</a:t>
            </a:r>
            <a:r>
              <a:rPr lang="en-US" sz="2000" b="1" dirty="0">
                <a:solidFill>
                  <a:prstClr val="black"/>
                </a:solidFill>
                <a:latin typeface="Aeonik"/>
              </a:rPr>
              <a:t> </a:t>
            </a:r>
            <a:r>
              <a:rPr lang="en-US" sz="2000" b="1" dirty="0" err="1">
                <a:solidFill>
                  <a:prstClr val="black"/>
                </a:solidFill>
                <a:latin typeface="Aeonik"/>
              </a:rPr>
              <a:t>permise</a:t>
            </a:r>
            <a:r>
              <a:rPr lang="en-US" sz="2000" b="1" dirty="0">
                <a:solidFill>
                  <a:prstClr val="black"/>
                </a:solidFill>
                <a:latin typeface="Aeonik"/>
              </a:rPr>
              <a:t> la liber </a:t>
            </a:r>
            <a:r>
              <a:rPr lang="en-US" sz="2000" b="1" dirty="0" err="1">
                <a:solidFill>
                  <a:prstClr val="black"/>
                </a:solidFill>
                <a:latin typeface="Aeonik"/>
              </a:rPr>
              <a:t>în</a:t>
            </a:r>
            <a:r>
              <a:rPr lang="en-US" sz="2000" b="1" dirty="0">
                <a:solidFill>
                  <a:prstClr val="black"/>
                </a:solidFill>
                <a:latin typeface="Aeonik"/>
              </a:rPr>
              <a:t> </a:t>
            </a:r>
            <a:r>
              <a:rPr lang="en-US" sz="2000" b="1" dirty="0" err="1">
                <a:solidFill>
                  <a:prstClr val="black"/>
                </a:solidFill>
                <a:latin typeface="Aeonik"/>
              </a:rPr>
              <a:t>ceea</a:t>
            </a:r>
            <a:r>
              <a:rPr lang="en-US" sz="2000" b="1" dirty="0">
                <a:solidFill>
                  <a:prstClr val="black"/>
                </a:solidFill>
                <a:latin typeface="Aeonik"/>
              </a:rPr>
              <a:t> </a:t>
            </a:r>
            <a:r>
              <a:rPr lang="en-US" sz="2000" b="1" dirty="0" err="1">
                <a:solidFill>
                  <a:prstClr val="black"/>
                </a:solidFill>
                <a:latin typeface="Aeonik"/>
              </a:rPr>
              <a:t>ce</a:t>
            </a:r>
            <a:r>
              <a:rPr lang="en-US" sz="2000" b="1" dirty="0">
                <a:solidFill>
                  <a:prstClr val="black"/>
                </a:solidFill>
                <a:latin typeface="Aeonik"/>
              </a:rPr>
              <a:t> </a:t>
            </a:r>
            <a:r>
              <a:rPr lang="en-US" sz="2000" b="1" dirty="0" err="1">
                <a:solidFill>
                  <a:prstClr val="black"/>
                </a:solidFill>
                <a:latin typeface="Aeonik"/>
              </a:rPr>
              <a:t>privește</a:t>
            </a:r>
            <a:r>
              <a:rPr lang="en-US" sz="2000" b="1" dirty="0">
                <a:solidFill>
                  <a:prstClr val="black"/>
                </a:solidFill>
                <a:latin typeface="Aeonik"/>
              </a:rPr>
              <a:t> </a:t>
            </a:r>
            <a:r>
              <a:rPr lang="en-US" sz="2000" b="1" dirty="0" err="1">
                <a:solidFill>
                  <a:prstClr val="black"/>
                </a:solidFill>
                <a:latin typeface="Aeonik"/>
              </a:rPr>
              <a:t>conținutul</a:t>
            </a:r>
            <a:r>
              <a:rPr lang="en-US" sz="2000" b="1" dirty="0">
                <a:solidFill>
                  <a:prstClr val="black"/>
                </a:solidFill>
                <a:latin typeface="Aeonik"/>
              </a:rPr>
              <a:t> </a:t>
            </a:r>
            <a:r>
              <a:rPr lang="en-US" sz="2000" b="1" dirty="0" err="1">
                <a:solidFill>
                  <a:prstClr val="black"/>
                </a:solidFill>
                <a:latin typeface="Aeonik"/>
              </a:rPr>
              <a:t>glucidic</a:t>
            </a:r>
            <a:r>
              <a:rPr lang="en-US" sz="2000" b="1" dirty="0">
                <a:solidFill>
                  <a:prstClr val="black"/>
                </a:solidFill>
                <a:latin typeface="Aeonik"/>
              </a:rPr>
              <a:t>, </a:t>
            </a:r>
            <a:r>
              <a:rPr lang="en-US" sz="2000" b="1" dirty="0" err="1">
                <a:solidFill>
                  <a:prstClr val="black"/>
                </a:solidFill>
                <a:latin typeface="Aeonik"/>
              </a:rPr>
              <a:t>dar</a:t>
            </a:r>
            <a:r>
              <a:rPr lang="en-US" sz="2000" b="1" dirty="0">
                <a:solidFill>
                  <a:prstClr val="black"/>
                </a:solidFill>
                <a:latin typeface="Aeonik"/>
              </a:rPr>
              <a:t> cu </a:t>
            </a:r>
            <a:r>
              <a:rPr lang="en-US" sz="2000" b="1" dirty="0" err="1">
                <a:solidFill>
                  <a:prstClr val="black"/>
                </a:solidFill>
                <a:latin typeface="Aeonik"/>
              </a:rPr>
              <a:t>limitare</a:t>
            </a:r>
            <a:r>
              <a:rPr lang="en-US" sz="2000" b="1" dirty="0">
                <a:solidFill>
                  <a:prstClr val="black"/>
                </a:solidFill>
                <a:latin typeface="Aeonik"/>
              </a:rPr>
              <a:t> </a:t>
            </a:r>
            <a:r>
              <a:rPr lang="en-US" sz="2000" b="1" dirty="0" err="1">
                <a:solidFill>
                  <a:prstClr val="black"/>
                </a:solidFill>
                <a:latin typeface="Aeonik"/>
              </a:rPr>
              <a:t>calorică</a:t>
            </a:r>
            <a:r>
              <a:rPr lang="en-US" sz="2000" b="1" dirty="0">
                <a:solidFill>
                  <a:prstClr val="black"/>
                </a:solidFill>
                <a:latin typeface="Aeonik"/>
              </a:rPr>
              <a:t>:</a:t>
            </a:r>
            <a:r>
              <a:rPr lang="en-US" sz="2000" dirty="0">
                <a:solidFill>
                  <a:prstClr val="black"/>
                </a:solidFill>
                <a:latin typeface="Aeonik"/>
              </a:rPr>
              <a:t> </a:t>
            </a:r>
            <a:r>
              <a:rPr lang="en-US" sz="2000" dirty="0" err="1">
                <a:solidFill>
                  <a:prstClr val="black"/>
                </a:solidFill>
                <a:latin typeface="Aeonik"/>
              </a:rPr>
              <a:t>carnea</a:t>
            </a:r>
            <a:r>
              <a:rPr lang="en-US" sz="2000" dirty="0">
                <a:solidFill>
                  <a:prstClr val="black"/>
                </a:solidFill>
                <a:latin typeface="Aeonik"/>
              </a:rPr>
              <a:t>, </a:t>
            </a:r>
            <a:r>
              <a:rPr lang="en-US" sz="2000" dirty="0" err="1">
                <a:solidFill>
                  <a:prstClr val="black"/>
                </a:solidFill>
                <a:latin typeface="Aeonik"/>
              </a:rPr>
              <a:t>peștele</a:t>
            </a:r>
            <a:r>
              <a:rPr lang="en-US" sz="2000" dirty="0">
                <a:solidFill>
                  <a:prstClr val="black"/>
                </a:solidFill>
                <a:latin typeface="Aeonik"/>
              </a:rPr>
              <a:t>, </a:t>
            </a:r>
            <a:r>
              <a:rPr lang="en-US" sz="2000" dirty="0" err="1">
                <a:solidFill>
                  <a:prstClr val="black"/>
                </a:solidFill>
                <a:latin typeface="Aeonik"/>
              </a:rPr>
              <a:t>ouăle</a:t>
            </a:r>
            <a:r>
              <a:rPr lang="en-US" sz="2000" dirty="0">
                <a:solidFill>
                  <a:prstClr val="black"/>
                </a:solidFill>
                <a:latin typeface="Aeonik"/>
              </a:rPr>
              <a:t>, </a:t>
            </a:r>
            <a:r>
              <a:rPr lang="en-US" sz="2000" dirty="0" err="1">
                <a:solidFill>
                  <a:prstClr val="black"/>
                </a:solidFill>
                <a:latin typeface="Aeonik"/>
              </a:rPr>
              <a:t>legumele</a:t>
            </a:r>
            <a:r>
              <a:rPr lang="en-US" sz="2000" dirty="0">
                <a:solidFill>
                  <a:prstClr val="black"/>
                </a:solidFill>
                <a:latin typeface="Aeonik"/>
              </a:rPr>
              <a:t> </a:t>
            </a:r>
            <a:r>
              <a:rPr lang="en-US" sz="2000" dirty="0" err="1">
                <a:solidFill>
                  <a:prstClr val="black"/>
                </a:solidFill>
                <a:latin typeface="Aeonik"/>
              </a:rPr>
              <a:t>fără</a:t>
            </a:r>
            <a:r>
              <a:rPr lang="en-US" sz="2000" dirty="0">
                <a:solidFill>
                  <a:prstClr val="black"/>
                </a:solidFill>
                <a:latin typeface="Aeonik"/>
              </a:rPr>
              <a:t> </a:t>
            </a:r>
            <a:r>
              <a:rPr lang="en-US" sz="2000" dirty="0" err="1">
                <a:solidFill>
                  <a:prstClr val="black"/>
                </a:solidFill>
                <a:latin typeface="Aeonik"/>
              </a:rPr>
              <a:t>amidon</a:t>
            </a:r>
            <a:r>
              <a:rPr lang="en-US" sz="2000" dirty="0">
                <a:solidFill>
                  <a:prstClr val="black"/>
                </a:solidFill>
                <a:latin typeface="Aeonik"/>
              </a:rPr>
              <a:t>, </a:t>
            </a:r>
            <a:r>
              <a:rPr lang="en-US" sz="2000" dirty="0" err="1">
                <a:solidFill>
                  <a:prstClr val="black"/>
                </a:solidFill>
                <a:latin typeface="Aeonik"/>
              </a:rPr>
              <a:t>lactatele</a:t>
            </a:r>
            <a:r>
              <a:rPr lang="en-US" sz="2000" dirty="0">
                <a:solidFill>
                  <a:prstClr val="black"/>
                </a:solidFill>
                <a:latin typeface="Aeonik"/>
              </a:rPr>
              <a:t> maturate;</a:t>
            </a:r>
          </a:p>
          <a:p>
            <a:pPr lvl="0" algn="just"/>
            <a:r>
              <a:rPr lang="en-US" sz="2000" b="1" dirty="0" err="1" smtClean="0">
                <a:solidFill>
                  <a:prstClr val="black"/>
                </a:solidFill>
                <a:latin typeface="Aeonik"/>
              </a:rPr>
              <a:t>alimente</a:t>
            </a:r>
            <a:r>
              <a:rPr lang="en-US" sz="2000" b="1" dirty="0" smtClean="0">
                <a:solidFill>
                  <a:prstClr val="black"/>
                </a:solidFill>
                <a:latin typeface="Aeonik"/>
              </a:rPr>
              <a:t> </a:t>
            </a:r>
            <a:r>
              <a:rPr lang="en-US" sz="2000" b="1" dirty="0" err="1">
                <a:solidFill>
                  <a:prstClr val="black"/>
                </a:solidFill>
                <a:latin typeface="Aeonik"/>
              </a:rPr>
              <a:t>interzise</a:t>
            </a:r>
            <a:r>
              <a:rPr lang="en-US" sz="2000" dirty="0">
                <a:solidFill>
                  <a:prstClr val="black"/>
                </a:solidFill>
                <a:latin typeface="Aeonik"/>
              </a:rPr>
              <a:t>: </a:t>
            </a:r>
            <a:r>
              <a:rPr lang="en-US" sz="2000" dirty="0" err="1">
                <a:solidFill>
                  <a:prstClr val="black"/>
                </a:solidFill>
                <a:latin typeface="Aeonik"/>
              </a:rPr>
              <a:t>zahărul</a:t>
            </a:r>
            <a:r>
              <a:rPr lang="en-US" sz="2000" dirty="0">
                <a:solidFill>
                  <a:prstClr val="black"/>
                </a:solidFill>
                <a:latin typeface="Aeonik"/>
              </a:rPr>
              <a:t> </a:t>
            </a:r>
            <a:r>
              <a:rPr lang="en-US" sz="2000" dirty="0" err="1">
                <a:solidFill>
                  <a:prstClr val="black"/>
                </a:solidFill>
                <a:latin typeface="Aeonik"/>
              </a:rPr>
              <a:t>și</a:t>
            </a:r>
            <a:r>
              <a:rPr lang="en-US" sz="2000" dirty="0">
                <a:solidFill>
                  <a:prstClr val="black"/>
                </a:solidFill>
                <a:latin typeface="Aeonik"/>
              </a:rPr>
              <a:t> </a:t>
            </a:r>
            <a:r>
              <a:rPr lang="en-US" sz="2000" dirty="0" err="1">
                <a:solidFill>
                  <a:prstClr val="black"/>
                </a:solidFill>
                <a:latin typeface="Aeonik"/>
              </a:rPr>
              <a:t>derivatele</a:t>
            </a:r>
            <a:r>
              <a:rPr lang="en-US" sz="2000" dirty="0">
                <a:solidFill>
                  <a:prstClr val="black"/>
                </a:solidFill>
                <a:latin typeface="Aeonik"/>
              </a:rPr>
              <a:t> concentrate, </a:t>
            </a:r>
            <a:r>
              <a:rPr lang="en-US" sz="2000" dirty="0" err="1">
                <a:solidFill>
                  <a:prstClr val="black"/>
                </a:solidFill>
                <a:latin typeface="Aeonik"/>
              </a:rPr>
              <a:t>alcoolul</a:t>
            </a:r>
            <a:r>
              <a:rPr lang="en-US" sz="2000" dirty="0">
                <a:solidFill>
                  <a:prstClr val="black"/>
                </a:solidFill>
                <a:latin typeface="Aeonik"/>
              </a:rPr>
              <a:t>, </a:t>
            </a:r>
            <a:r>
              <a:rPr lang="en-US" sz="2000" dirty="0" err="1">
                <a:solidFill>
                  <a:prstClr val="black"/>
                </a:solidFill>
                <a:latin typeface="Aeonik"/>
              </a:rPr>
              <a:t>grăsimile</a:t>
            </a:r>
            <a:r>
              <a:rPr lang="en-US" sz="2000" dirty="0">
                <a:solidFill>
                  <a:prstClr val="black"/>
                </a:solidFill>
                <a:latin typeface="Aeonik"/>
              </a:rPr>
              <a:t>, </a:t>
            </a:r>
            <a:r>
              <a:rPr lang="en-US" sz="2000" dirty="0" err="1">
                <a:solidFill>
                  <a:prstClr val="black"/>
                </a:solidFill>
                <a:latin typeface="Aeonik"/>
              </a:rPr>
              <a:t>prăjeala</a:t>
            </a:r>
            <a:r>
              <a:rPr lang="en-US" sz="2000" dirty="0">
                <a:solidFill>
                  <a:prstClr val="black"/>
                </a:solidFill>
                <a:latin typeface="Aeonik"/>
              </a:rPr>
              <a:t>.</a:t>
            </a:r>
          </a:p>
          <a:p>
            <a:pPr lvl="0" algn="just"/>
            <a:endParaRPr lang="en-US" sz="2000" dirty="0">
              <a:solidFill>
                <a:prstClr val="black"/>
              </a:solidFill>
            </a:endParaRPr>
          </a:p>
          <a:p>
            <a:pPr algn="just"/>
            <a:endParaRPr lang="ro-RO" dirty="0"/>
          </a:p>
        </p:txBody>
      </p:sp>
    </p:spTree>
    <p:extLst>
      <p:ext uri="{BB962C8B-B14F-4D97-AF65-F5344CB8AC3E}">
        <p14:creationId xmlns:p14="http://schemas.microsoft.com/office/powerpoint/2010/main" val="472370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solidFill>
                  <a:prstClr val="black"/>
                </a:solidFill>
              </a:rPr>
              <a:t>CON</a:t>
            </a:r>
            <a:r>
              <a:rPr lang="ro-RO" b="1" dirty="0">
                <a:solidFill>
                  <a:prstClr val="black"/>
                </a:solidFill>
              </a:rPr>
              <a:t>Ț</a:t>
            </a:r>
            <a:r>
              <a:rPr lang="en-US" b="1" dirty="0">
                <a:solidFill>
                  <a:prstClr val="black"/>
                </a:solidFill>
              </a:rPr>
              <a:t>INUTUL NUTRITIV AL RA</a:t>
            </a:r>
            <a:r>
              <a:rPr lang="ro-RO" b="1" dirty="0">
                <a:solidFill>
                  <a:prstClr val="black"/>
                </a:solidFill>
              </a:rPr>
              <a:t>Ț</a:t>
            </a:r>
            <a:r>
              <a:rPr lang="en-US" b="1" dirty="0">
                <a:solidFill>
                  <a:prstClr val="black"/>
                </a:solidFill>
              </a:rPr>
              <a:t>IEI CALORICE</a:t>
            </a:r>
            <a:endParaRPr lang="ro-RO" dirty="0"/>
          </a:p>
        </p:txBody>
      </p:sp>
      <p:sp>
        <p:nvSpPr>
          <p:cNvPr id="3" name="Substituent conținut 2"/>
          <p:cNvSpPr>
            <a:spLocks noGrp="1"/>
          </p:cNvSpPr>
          <p:nvPr>
            <p:ph idx="1"/>
          </p:nvPr>
        </p:nvSpPr>
        <p:spPr>
          <a:xfrm>
            <a:off x="493776" y="1609344"/>
            <a:ext cx="10860024" cy="5084064"/>
          </a:xfrm>
        </p:spPr>
        <p:txBody>
          <a:bodyPr>
            <a:normAutofit fontScale="92500"/>
          </a:bodyPr>
          <a:lstStyle/>
          <a:p>
            <a:pPr lvl="0" algn="just"/>
            <a:r>
              <a:rPr lang="en-US" sz="2000" dirty="0">
                <a:solidFill>
                  <a:prstClr val="black"/>
                </a:solidFill>
              </a:rPr>
              <a:t>Regimul </a:t>
            </a:r>
            <a:r>
              <a:rPr lang="en-US" sz="2000" dirty="0" err="1">
                <a:solidFill>
                  <a:prstClr val="black"/>
                </a:solidFill>
              </a:rPr>
              <a:t>alimentar</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distribuția</a:t>
            </a:r>
            <a:r>
              <a:rPr lang="en-US" sz="2000" dirty="0">
                <a:solidFill>
                  <a:prstClr val="black"/>
                </a:solidFill>
              </a:rPr>
              <a:t> </a:t>
            </a:r>
            <a:r>
              <a:rPr lang="en-US" sz="2000" dirty="0" err="1">
                <a:solidFill>
                  <a:prstClr val="black"/>
                </a:solidFill>
              </a:rPr>
              <a:t>macronutrienților</a:t>
            </a:r>
            <a:r>
              <a:rPr lang="en-US" sz="2000" dirty="0">
                <a:solidFill>
                  <a:prstClr val="black"/>
                </a:solidFill>
              </a:rPr>
              <a:t>: </a:t>
            </a:r>
            <a:r>
              <a:rPr lang="en-US" sz="2000" dirty="0" err="1">
                <a:solidFill>
                  <a:prstClr val="black"/>
                </a:solidFill>
              </a:rPr>
              <a:t>pentru</a:t>
            </a:r>
            <a:r>
              <a:rPr lang="en-US" sz="2000" dirty="0">
                <a:solidFill>
                  <a:prstClr val="black"/>
                </a:solidFill>
              </a:rPr>
              <a:t> </a:t>
            </a:r>
            <a:r>
              <a:rPr lang="en-US" sz="2000" dirty="0" err="1">
                <a:solidFill>
                  <a:prstClr val="black"/>
                </a:solidFill>
              </a:rPr>
              <a:t>persoanele</a:t>
            </a:r>
            <a:r>
              <a:rPr lang="en-US" sz="2000" dirty="0">
                <a:solidFill>
                  <a:prstClr val="black"/>
                </a:solidFill>
              </a:rPr>
              <a:t> </a:t>
            </a:r>
            <a:r>
              <a:rPr lang="en-US" sz="2000" dirty="0" err="1">
                <a:solidFill>
                  <a:prstClr val="black"/>
                </a:solidFill>
              </a:rPr>
              <a:t>diabetice</a:t>
            </a:r>
            <a:r>
              <a:rPr lang="en-US" sz="2000" dirty="0">
                <a:solidFill>
                  <a:prstClr val="black"/>
                </a:solidFill>
              </a:rPr>
              <a:t> nu </a:t>
            </a:r>
            <a:r>
              <a:rPr lang="en-US" sz="2000" dirty="0" err="1">
                <a:solidFill>
                  <a:prstClr val="black"/>
                </a:solidFill>
              </a:rPr>
              <a:t>există</a:t>
            </a:r>
            <a:r>
              <a:rPr lang="en-US" sz="2000" dirty="0">
                <a:solidFill>
                  <a:prstClr val="black"/>
                </a:solidFill>
              </a:rPr>
              <a:t> o </a:t>
            </a:r>
            <a:r>
              <a:rPr lang="en-US" sz="2000" dirty="0" err="1">
                <a:solidFill>
                  <a:prstClr val="black"/>
                </a:solidFill>
              </a:rPr>
              <a:t>distribuție</a:t>
            </a:r>
            <a:r>
              <a:rPr lang="en-US" sz="2000" dirty="0">
                <a:solidFill>
                  <a:prstClr val="black"/>
                </a:solidFill>
              </a:rPr>
              <a:t> </a:t>
            </a:r>
            <a:r>
              <a:rPr lang="en-US" sz="2000" dirty="0" err="1">
                <a:solidFill>
                  <a:prstClr val="black"/>
                </a:solidFill>
              </a:rPr>
              <a:t>ideală</a:t>
            </a:r>
            <a:r>
              <a:rPr lang="en-US" sz="2000" dirty="0">
                <a:solidFill>
                  <a:prstClr val="black"/>
                </a:solidFill>
              </a:rPr>
              <a:t> a </a:t>
            </a:r>
            <a:r>
              <a:rPr lang="en-US" sz="2000" dirty="0" err="1">
                <a:solidFill>
                  <a:prstClr val="black"/>
                </a:solidFill>
              </a:rPr>
              <a:t>caloriilor</a:t>
            </a:r>
            <a:r>
              <a:rPr lang="en-US" sz="2000" dirty="0">
                <a:solidFill>
                  <a:prstClr val="black"/>
                </a:solidFill>
              </a:rPr>
              <a:t> </a:t>
            </a:r>
            <a:r>
              <a:rPr lang="en-US" sz="2000" dirty="0" err="1">
                <a:solidFill>
                  <a:prstClr val="black"/>
                </a:solidFill>
              </a:rPr>
              <a:t>între</a:t>
            </a:r>
            <a:r>
              <a:rPr lang="en-US" sz="2000" dirty="0">
                <a:solidFill>
                  <a:prstClr val="black"/>
                </a:solidFill>
              </a:rPr>
              <a:t> </a:t>
            </a:r>
            <a:r>
              <a:rPr lang="en-US" sz="2000" dirty="0" err="1">
                <a:solidFill>
                  <a:prstClr val="black"/>
                </a:solidFill>
              </a:rPr>
              <a:t>glucide</a:t>
            </a:r>
            <a:r>
              <a:rPr lang="en-US" sz="2000" dirty="0">
                <a:solidFill>
                  <a:prstClr val="black"/>
                </a:solidFill>
              </a:rPr>
              <a:t>, </a:t>
            </a:r>
            <a:r>
              <a:rPr lang="en-US" sz="2000" dirty="0" err="1">
                <a:solidFill>
                  <a:prstClr val="black"/>
                </a:solidFill>
              </a:rPr>
              <a:t>lipide</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proteine</a:t>
            </a:r>
            <a:r>
              <a:rPr lang="en-US" sz="2000" dirty="0">
                <a:solidFill>
                  <a:prstClr val="black"/>
                </a:solidFill>
              </a:rPr>
              <a:t>, </a:t>
            </a:r>
            <a:r>
              <a:rPr lang="en-US" sz="2000" dirty="0" err="1">
                <a:solidFill>
                  <a:prstClr val="black"/>
                </a:solidFill>
              </a:rPr>
              <a:t>distribuția</a:t>
            </a:r>
            <a:r>
              <a:rPr lang="en-US" sz="2000" dirty="0">
                <a:solidFill>
                  <a:prstClr val="black"/>
                </a:solidFill>
              </a:rPr>
              <a:t> </a:t>
            </a:r>
            <a:r>
              <a:rPr lang="en-US" sz="2000" dirty="0" err="1">
                <a:solidFill>
                  <a:prstClr val="black"/>
                </a:solidFill>
              </a:rPr>
              <a:t>macronutrienților</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individualizată</a:t>
            </a:r>
            <a:r>
              <a:rPr lang="en-US" sz="2000" dirty="0">
                <a:solidFill>
                  <a:prstClr val="black"/>
                </a:solidFill>
              </a:rPr>
              <a:t>, </a:t>
            </a:r>
            <a:r>
              <a:rPr lang="en-US" sz="2000" dirty="0" err="1">
                <a:solidFill>
                  <a:prstClr val="black"/>
                </a:solidFill>
              </a:rPr>
              <a:t>ținînd</a:t>
            </a:r>
            <a:r>
              <a:rPr lang="en-US" sz="2000" dirty="0">
                <a:solidFill>
                  <a:prstClr val="black"/>
                </a:solidFill>
              </a:rPr>
              <a:t> </a:t>
            </a:r>
            <a:r>
              <a:rPr lang="en-US" sz="2000" dirty="0" err="1">
                <a:solidFill>
                  <a:prstClr val="black"/>
                </a:solidFill>
              </a:rPr>
              <a:t>cont</a:t>
            </a:r>
            <a:r>
              <a:rPr lang="en-US" sz="2000" dirty="0">
                <a:solidFill>
                  <a:prstClr val="black"/>
                </a:solidFill>
              </a:rPr>
              <a:t> de </a:t>
            </a:r>
            <a:r>
              <a:rPr lang="en-US" sz="2000" dirty="0" err="1">
                <a:solidFill>
                  <a:prstClr val="black"/>
                </a:solidFill>
              </a:rPr>
              <a:t>obiectivele</a:t>
            </a:r>
            <a:r>
              <a:rPr lang="en-US" sz="2000" dirty="0">
                <a:solidFill>
                  <a:prstClr val="black"/>
                </a:solidFill>
              </a:rPr>
              <a:t> </a:t>
            </a:r>
            <a:r>
              <a:rPr lang="en-US" sz="2000" dirty="0" err="1">
                <a:solidFill>
                  <a:prstClr val="black"/>
                </a:solidFill>
              </a:rPr>
              <a:t>calorice</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metabolice</a:t>
            </a:r>
            <a:r>
              <a:rPr lang="en-US" sz="2000" dirty="0">
                <a:solidFill>
                  <a:prstClr val="black"/>
                </a:solidFill>
              </a:rPr>
              <a:t>.  </a:t>
            </a:r>
          </a:p>
          <a:p>
            <a:pPr lvl="0"/>
            <a:r>
              <a:rPr lang="en-US" sz="2000" dirty="0" err="1">
                <a:solidFill>
                  <a:prstClr val="black"/>
                </a:solidFill>
              </a:rPr>
              <a:t>Calorii</a:t>
            </a:r>
            <a:r>
              <a:rPr lang="en-US" sz="2000" dirty="0">
                <a:solidFill>
                  <a:prstClr val="black"/>
                </a:solidFill>
              </a:rPr>
              <a:t>: </a:t>
            </a:r>
            <a:r>
              <a:rPr lang="en-US" sz="2000" dirty="0" err="1">
                <a:solidFill>
                  <a:prstClr val="black"/>
                </a:solidFill>
              </a:rPr>
              <a:t>dieta</a:t>
            </a:r>
            <a:r>
              <a:rPr lang="en-US" sz="2000" dirty="0">
                <a:solidFill>
                  <a:prstClr val="black"/>
                </a:solidFill>
              </a:rPr>
              <a:t> </a:t>
            </a:r>
            <a:r>
              <a:rPr lang="en-US" sz="2000" dirty="0" err="1">
                <a:solidFill>
                  <a:prstClr val="black"/>
                </a:solidFill>
              </a:rPr>
              <a:t>normocalorică</a:t>
            </a:r>
            <a:r>
              <a:rPr lang="en-US" sz="2000" dirty="0">
                <a:solidFill>
                  <a:prstClr val="black"/>
                </a:solidFill>
              </a:rPr>
              <a:t> la </a:t>
            </a:r>
            <a:r>
              <a:rPr lang="en-US" sz="2000" dirty="0" err="1">
                <a:solidFill>
                  <a:prstClr val="black"/>
                </a:solidFill>
              </a:rPr>
              <a:t>normoponderali</a:t>
            </a:r>
            <a:r>
              <a:rPr lang="en-US" sz="2000" dirty="0">
                <a:solidFill>
                  <a:prstClr val="black"/>
                </a:solidFill>
              </a:rPr>
              <a:t>, </a:t>
            </a:r>
            <a:r>
              <a:rPr lang="en-US" sz="2000" dirty="0" err="1">
                <a:solidFill>
                  <a:prstClr val="black"/>
                </a:solidFill>
              </a:rPr>
              <a:t>hipocalorică</a:t>
            </a:r>
            <a:r>
              <a:rPr lang="en-US" sz="2000" dirty="0">
                <a:solidFill>
                  <a:prstClr val="black"/>
                </a:solidFill>
              </a:rPr>
              <a:t> la </a:t>
            </a:r>
            <a:r>
              <a:rPr lang="en-US" sz="2000" dirty="0" err="1">
                <a:solidFill>
                  <a:prstClr val="black"/>
                </a:solidFill>
              </a:rPr>
              <a:t>supraponderali</a:t>
            </a:r>
            <a:r>
              <a:rPr lang="en-US" sz="2000" dirty="0">
                <a:solidFill>
                  <a:prstClr val="black"/>
                </a:solidFill>
              </a:rPr>
              <a:t> </a:t>
            </a:r>
            <a:r>
              <a:rPr lang="en-US" sz="2000" dirty="0" err="1">
                <a:solidFill>
                  <a:prstClr val="black"/>
                </a:solidFill>
              </a:rPr>
              <a:t>şi</a:t>
            </a:r>
            <a:r>
              <a:rPr lang="en-US" sz="2000" dirty="0">
                <a:solidFill>
                  <a:prstClr val="black"/>
                </a:solidFill>
              </a:rPr>
              <a:t> </a:t>
            </a:r>
            <a:r>
              <a:rPr lang="en-US" sz="2000" dirty="0" err="1">
                <a:solidFill>
                  <a:prstClr val="black"/>
                </a:solidFill>
              </a:rPr>
              <a:t>hipercalorică</a:t>
            </a:r>
            <a:r>
              <a:rPr lang="en-US" sz="2000" dirty="0">
                <a:solidFill>
                  <a:prstClr val="black"/>
                </a:solidFill>
              </a:rPr>
              <a:t> la </a:t>
            </a:r>
            <a:r>
              <a:rPr lang="en-US" sz="2000" dirty="0" err="1">
                <a:solidFill>
                  <a:prstClr val="black"/>
                </a:solidFill>
              </a:rPr>
              <a:t>subponderali</a:t>
            </a:r>
            <a:r>
              <a:rPr lang="en-US" sz="2000" dirty="0">
                <a:solidFill>
                  <a:prstClr val="black"/>
                </a:solidFill>
              </a:rPr>
              <a:t>.</a:t>
            </a:r>
          </a:p>
          <a:p>
            <a:pPr lvl="0"/>
            <a:r>
              <a:rPr lang="en-US" sz="2000" dirty="0" err="1">
                <a:solidFill>
                  <a:prstClr val="black"/>
                </a:solidFill>
              </a:rPr>
              <a:t>Glucide</a:t>
            </a:r>
            <a:r>
              <a:rPr lang="en-US" sz="2000" dirty="0">
                <a:solidFill>
                  <a:prstClr val="black"/>
                </a:solidFill>
              </a:rPr>
              <a:t>: 50 – 60% din </a:t>
            </a:r>
            <a:r>
              <a:rPr lang="en-US" sz="2000" dirty="0" err="1">
                <a:solidFill>
                  <a:prstClr val="black"/>
                </a:solidFill>
              </a:rPr>
              <a:t>aportul</a:t>
            </a:r>
            <a:r>
              <a:rPr lang="en-US" sz="2000" dirty="0">
                <a:solidFill>
                  <a:prstClr val="black"/>
                </a:solidFill>
              </a:rPr>
              <a:t> caloric, </a:t>
            </a:r>
            <a:r>
              <a:rPr lang="en-US" sz="2000" dirty="0" err="1">
                <a:solidFill>
                  <a:prstClr val="black"/>
                </a:solidFill>
              </a:rPr>
              <a:t>evitîndu</a:t>
            </a:r>
            <a:r>
              <a:rPr lang="en-US" sz="2000" dirty="0">
                <a:solidFill>
                  <a:prstClr val="black"/>
                </a:solidFill>
              </a:rPr>
              <a:t>-se </a:t>
            </a:r>
            <a:r>
              <a:rPr lang="en-US" sz="2000" dirty="0" err="1">
                <a:solidFill>
                  <a:prstClr val="black"/>
                </a:solidFill>
              </a:rPr>
              <a:t>glucidele</a:t>
            </a:r>
            <a:r>
              <a:rPr lang="en-US" sz="2000" dirty="0">
                <a:solidFill>
                  <a:prstClr val="black"/>
                </a:solidFill>
              </a:rPr>
              <a:t> simple cu </a:t>
            </a:r>
            <a:r>
              <a:rPr lang="en-US" sz="2000" dirty="0" err="1">
                <a:solidFill>
                  <a:prstClr val="black"/>
                </a:solidFill>
              </a:rPr>
              <a:t>absorbţie</a:t>
            </a:r>
            <a:r>
              <a:rPr lang="en-US" sz="2000" dirty="0">
                <a:solidFill>
                  <a:prstClr val="black"/>
                </a:solidFill>
              </a:rPr>
              <a:t> </a:t>
            </a:r>
            <a:r>
              <a:rPr lang="en-US" sz="2000" dirty="0" err="1">
                <a:solidFill>
                  <a:prstClr val="black"/>
                </a:solidFill>
              </a:rPr>
              <a:t>rapidă</a:t>
            </a:r>
            <a:r>
              <a:rPr lang="en-US" sz="2000" dirty="0">
                <a:solidFill>
                  <a:prstClr val="black"/>
                </a:solidFill>
              </a:rPr>
              <a:t> </a:t>
            </a:r>
            <a:r>
              <a:rPr lang="en-US" sz="2000" dirty="0" err="1">
                <a:solidFill>
                  <a:prstClr val="black"/>
                </a:solidFill>
              </a:rPr>
              <a:t>şi</a:t>
            </a:r>
            <a:r>
              <a:rPr lang="en-US" sz="2000" dirty="0">
                <a:solidFill>
                  <a:prstClr val="black"/>
                </a:solidFill>
              </a:rPr>
              <a:t> </a:t>
            </a:r>
            <a:r>
              <a:rPr lang="en-US" sz="2000" dirty="0" err="1">
                <a:solidFill>
                  <a:prstClr val="black"/>
                </a:solidFill>
              </a:rPr>
              <a:t>produsele</a:t>
            </a:r>
            <a:r>
              <a:rPr lang="en-US" sz="2000" dirty="0">
                <a:solidFill>
                  <a:prstClr val="black"/>
                </a:solidFill>
              </a:rPr>
              <a:t> </a:t>
            </a:r>
            <a:r>
              <a:rPr lang="en-US" sz="2000" dirty="0" err="1">
                <a:solidFill>
                  <a:prstClr val="black"/>
                </a:solidFill>
              </a:rPr>
              <a:t>rafinate</a:t>
            </a:r>
            <a:r>
              <a:rPr lang="en-US" sz="2000" dirty="0">
                <a:solidFill>
                  <a:prstClr val="black"/>
                </a:solidFill>
              </a:rPr>
              <a:t> (</a:t>
            </a:r>
            <a:r>
              <a:rPr lang="en-US" sz="2000" dirty="0" err="1">
                <a:solidFill>
                  <a:prstClr val="black"/>
                </a:solidFill>
              </a:rPr>
              <a:t>zahărul</a:t>
            </a:r>
            <a:r>
              <a:rPr lang="en-US" sz="2000" dirty="0">
                <a:solidFill>
                  <a:prstClr val="black"/>
                </a:solidFill>
              </a:rPr>
              <a:t> </a:t>
            </a:r>
            <a:r>
              <a:rPr lang="en-US" sz="2000" dirty="0" err="1">
                <a:solidFill>
                  <a:prstClr val="black"/>
                </a:solidFill>
              </a:rPr>
              <a:t>şi</a:t>
            </a:r>
            <a:r>
              <a:rPr lang="en-US" sz="2000" dirty="0">
                <a:solidFill>
                  <a:prstClr val="black"/>
                </a:solidFill>
              </a:rPr>
              <a:t> </a:t>
            </a:r>
            <a:r>
              <a:rPr lang="en-US" sz="2000" dirty="0" err="1">
                <a:solidFill>
                  <a:prstClr val="black"/>
                </a:solidFill>
              </a:rPr>
              <a:t>derivatele</a:t>
            </a:r>
            <a:r>
              <a:rPr lang="en-US" sz="2000" dirty="0">
                <a:solidFill>
                  <a:prstClr val="black"/>
                </a:solidFill>
              </a:rPr>
              <a:t>), care pot fi </a:t>
            </a:r>
            <a:r>
              <a:rPr lang="en-US" sz="2000" dirty="0" err="1">
                <a:solidFill>
                  <a:prstClr val="black"/>
                </a:solidFill>
              </a:rPr>
              <a:t>permise</a:t>
            </a:r>
            <a:r>
              <a:rPr lang="en-US" sz="2000" dirty="0">
                <a:solidFill>
                  <a:prstClr val="black"/>
                </a:solidFill>
              </a:rPr>
              <a:t> </a:t>
            </a:r>
            <a:r>
              <a:rPr lang="en-US" sz="2000" dirty="0" err="1">
                <a:solidFill>
                  <a:prstClr val="black"/>
                </a:solidFill>
              </a:rPr>
              <a:t>între</a:t>
            </a:r>
            <a:r>
              <a:rPr lang="en-US" sz="2000" dirty="0">
                <a:solidFill>
                  <a:prstClr val="black"/>
                </a:solidFill>
              </a:rPr>
              <a:t> 5-10% din </a:t>
            </a:r>
            <a:r>
              <a:rPr lang="en-US" sz="2000" dirty="0" err="1">
                <a:solidFill>
                  <a:prstClr val="black"/>
                </a:solidFill>
              </a:rPr>
              <a:t>aportul</a:t>
            </a:r>
            <a:r>
              <a:rPr lang="en-US" sz="2000" dirty="0">
                <a:solidFill>
                  <a:prstClr val="black"/>
                </a:solidFill>
              </a:rPr>
              <a:t> energetic </a:t>
            </a:r>
            <a:r>
              <a:rPr lang="en-US" sz="2000" dirty="0" err="1">
                <a:solidFill>
                  <a:prstClr val="black"/>
                </a:solidFill>
              </a:rPr>
              <a:t>numai</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tipul</a:t>
            </a:r>
            <a:r>
              <a:rPr lang="en-US" sz="2000" dirty="0">
                <a:solidFill>
                  <a:prstClr val="black"/>
                </a:solidFill>
              </a:rPr>
              <a:t> 1de DZ bine </a:t>
            </a:r>
            <a:r>
              <a:rPr lang="en-US" sz="2000" dirty="0" err="1">
                <a:solidFill>
                  <a:prstClr val="black"/>
                </a:solidFill>
              </a:rPr>
              <a:t>echilibrat</a:t>
            </a:r>
            <a:r>
              <a:rPr lang="en-US" sz="2000" dirty="0">
                <a:solidFill>
                  <a:prstClr val="black"/>
                </a:solidFill>
              </a:rPr>
              <a:t>. </a:t>
            </a:r>
            <a:r>
              <a:rPr lang="en-US" sz="2000" dirty="0" err="1">
                <a:solidFill>
                  <a:prstClr val="black"/>
                </a:solidFill>
              </a:rPr>
              <a:t>Notă</a:t>
            </a:r>
            <a:r>
              <a:rPr lang="en-US" sz="2000" dirty="0">
                <a:solidFill>
                  <a:prstClr val="black"/>
                </a:solidFill>
              </a:rPr>
              <a:t>: se </a:t>
            </a:r>
            <a:r>
              <a:rPr lang="en-US" sz="2000" dirty="0" err="1">
                <a:solidFill>
                  <a:prstClr val="black"/>
                </a:solidFill>
              </a:rPr>
              <a:t>recomandă</a:t>
            </a:r>
            <a:r>
              <a:rPr lang="en-US" sz="2000" dirty="0">
                <a:solidFill>
                  <a:prstClr val="black"/>
                </a:solidFill>
              </a:rPr>
              <a:t> </a:t>
            </a:r>
            <a:r>
              <a:rPr lang="en-US" sz="2000" dirty="0" err="1">
                <a:solidFill>
                  <a:prstClr val="black"/>
                </a:solidFill>
              </a:rPr>
              <a:t>aportul</a:t>
            </a:r>
            <a:r>
              <a:rPr lang="en-US" sz="2000" dirty="0">
                <a:solidFill>
                  <a:prstClr val="black"/>
                </a:solidFill>
              </a:rPr>
              <a:t> de </a:t>
            </a:r>
            <a:r>
              <a:rPr lang="en-US" sz="2000" dirty="0" err="1">
                <a:solidFill>
                  <a:prstClr val="black"/>
                </a:solidFill>
              </a:rPr>
              <a:t>carbohidrați</a:t>
            </a:r>
            <a:r>
              <a:rPr lang="en-US" sz="2000" dirty="0">
                <a:solidFill>
                  <a:prstClr val="black"/>
                </a:solidFill>
              </a:rPr>
              <a:t> </a:t>
            </a:r>
            <a:r>
              <a:rPr lang="en-US" sz="2000" dirty="0" err="1">
                <a:solidFill>
                  <a:prstClr val="black"/>
                </a:solidFill>
              </a:rPr>
              <a:t>proveniți</a:t>
            </a:r>
            <a:r>
              <a:rPr lang="en-US" sz="2000" dirty="0">
                <a:solidFill>
                  <a:prstClr val="black"/>
                </a:solidFill>
              </a:rPr>
              <a:t> din </a:t>
            </a:r>
            <a:r>
              <a:rPr lang="en-US" sz="2000" dirty="0" err="1">
                <a:solidFill>
                  <a:prstClr val="black"/>
                </a:solidFill>
              </a:rPr>
              <a:t>cereale</a:t>
            </a:r>
            <a:r>
              <a:rPr lang="en-US" sz="2000" dirty="0">
                <a:solidFill>
                  <a:prstClr val="black"/>
                </a:solidFill>
              </a:rPr>
              <a:t> </a:t>
            </a:r>
            <a:r>
              <a:rPr lang="en-US" sz="2000" dirty="0" err="1">
                <a:solidFill>
                  <a:prstClr val="black"/>
                </a:solidFill>
              </a:rPr>
              <a:t>integrale</a:t>
            </a:r>
            <a:r>
              <a:rPr lang="en-US" sz="2000" dirty="0">
                <a:solidFill>
                  <a:prstClr val="black"/>
                </a:solidFill>
              </a:rPr>
              <a:t>, legume, </a:t>
            </a:r>
            <a:r>
              <a:rPr lang="en-US" sz="2000" dirty="0" err="1">
                <a:solidFill>
                  <a:prstClr val="black"/>
                </a:solidFill>
              </a:rPr>
              <a:t>fructe</a:t>
            </a:r>
            <a:r>
              <a:rPr lang="en-US" sz="2000" dirty="0">
                <a:solidFill>
                  <a:prstClr val="black"/>
                </a:solidFill>
              </a:rPr>
              <a:t> </a:t>
            </a:r>
            <a:r>
              <a:rPr lang="en-US" sz="2000" dirty="0" err="1">
                <a:solidFill>
                  <a:prstClr val="black"/>
                </a:solidFill>
              </a:rPr>
              <a:t>și</a:t>
            </a:r>
            <a:r>
              <a:rPr lang="en-US" sz="2000" dirty="0">
                <a:solidFill>
                  <a:prstClr val="black"/>
                </a:solidFill>
              </a:rPr>
              <a:t> lactate, </a:t>
            </a:r>
            <a:r>
              <a:rPr lang="en-US" sz="2000" dirty="0" err="1">
                <a:solidFill>
                  <a:prstClr val="black"/>
                </a:solidFill>
              </a:rPr>
              <a:t>în</a:t>
            </a:r>
            <a:r>
              <a:rPr lang="en-US" sz="2000" dirty="0">
                <a:solidFill>
                  <a:prstClr val="black"/>
                </a:solidFill>
              </a:rPr>
              <a:t> special </a:t>
            </a:r>
            <a:r>
              <a:rPr lang="en-US" sz="2000" dirty="0" err="1">
                <a:solidFill>
                  <a:prstClr val="black"/>
                </a:solidFill>
              </a:rPr>
              <a:t>produsele</a:t>
            </a:r>
            <a:r>
              <a:rPr lang="en-US" sz="2000" dirty="0">
                <a:solidFill>
                  <a:prstClr val="black"/>
                </a:solidFill>
              </a:rPr>
              <a:t> cu </a:t>
            </a:r>
            <a:r>
              <a:rPr lang="en-US" sz="2000" dirty="0" err="1">
                <a:solidFill>
                  <a:prstClr val="black"/>
                </a:solidFill>
              </a:rPr>
              <a:t>conținut</a:t>
            </a:r>
            <a:r>
              <a:rPr lang="en-US" sz="2000" dirty="0">
                <a:solidFill>
                  <a:prstClr val="black"/>
                </a:solidFill>
              </a:rPr>
              <a:t> </a:t>
            </a:r>
            <a:r>
              <a:rPr lang="en-US" sz="2000" dirty="0" err="1">
                <a:solidFill>
                  <a:prstClr val="black"/>
                </a:solidFill>
              </a:rPr>
              <a:t>înalt</a:t>
            </a:r>
            <a:r>
              <a:rPr lang="en-US" sz="2000" dirty="0">
                <a:solidFill>
                  <a:prstClr val="black"/>
                </a:solidFill>
              </a:rPr>
              <a:t> de </a:t>
            </a:r>
            <a:r>
              <a:rPr lang="en-US" sz="2000" dirty="0" err="1">
                <a:solidFill>
                  <a:prstClr val="black"/>
                </a:solidFill>
              </a:rPr>
              <a:t>fibre</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redus</a:t>
            </a:r>
            <a:r>
              <a:rPr lang="en-US" sz="2000" dirty="0">
                <a:solidFill>
                  <a:prstClr val="black"/>
                </a:solidFill>
              </a:rPr>
              <a:t> de </a:t>
            </a:r>
            <a:r>
              <a:rPr lang="en-US" sz="2000" dirty="0" err="1">
                <a:solidFill>
                  <a:prstClr val="black"/>
                </a:solidFill>
              </a:rPr>
              <a:t>glucide</a:t>
            </a:r>
            <a:r>
              <a:rPr lang="en-US" sz="2000" dirty="0">
                <a:solidFill>
                  <a:prstClr val="black"/>
                </a:solidFill>
              </a:rPr>
              <a:t>. </a:t>
            </a:r>
            <a:r>
              <a:rPr lang="en-US" sz="2000" dirty="0" err="1">
                <a:solidFill>
                  <a:prstClr val="black"/>
                </a:solidFill>
              </a:rPr>
              <a:t>Persoanele</a:t>
            </a:r>
            <a:r>
              <a:rPr lang="en-US" sz="2000" dirty="0">
                <a:solidFill>
                  <a:prstClr val="black"/>
                </a:solidFill>
              </a:rPr>
              <a:t> cu </a:t>
            </a:r>
            <a:r>
              <a:rPr lang="en-US" sz="2000" dirty="0" err="1">
                <a:solidFill>
                  <a:prstClr val="black"/>
                </a:solidFill>
              </a:rPr>
              <a:t>diabet</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cele</a:t>
            </a:r>
            <a:r>
              <a:rPr lang="en-US" sz="2000" dirty="0">
                <a:solidFill>
                  <a:prstClr val="black"/>
                </a:solidFill>
              </a:rPr>
              <a:t> cu </a:t>
            </a:r>
            <a:r>
              <a:rPr lang="en-US" sz="2000" dirty="0" err="1">
                <a:solidFill>
                  <a:prstClr val="black"/>
                </a:solidFill>
              </a:rPr>
              <a:t>risc</a:t>
            </a:r>
            <a:r>
              <a:rPr lang="en-US" sz="2000" dirty="0">
                <a:solidFill>
                  <a:prstClr val="black"/>
                </a:solidFill>
              </a:rPr>
              <a:t> de a </a:t>
            </a:r>
            <a:r>
              <a:rPr lang="en-US" sz="2000" dirty="0" err="1">
                <a:solidFill>
                  <a:prstClr val="black"/>
                </a:solidFill>
              </a:rPr>
              <a:t>dezvolta</a:t>
            </a:r>
            <a:r>
              <a:rPr lang="en-US" sz="2000" dirty="0">
                <a:solidFill>
                  <a:prstClr val="black"/>
                </a:solidFill>
              </a:rPr>
              <a:t> </a:t>
            </a:r>
            <a:r>
              <a:rPr lang="en-US" sz="2000" dirty="0" err="1">
                <a:solidFill>
                  <a:prstClr val="black"/>
                </a:solidFill>
              </a:rPr>
              <a:t>diabetul</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să</a:t>
            </a:r>
            <a:r>
              <a:rPr lang="en-US" sz="2000" dirty="0">
                <a:solidFill>
                  <a:prstClr val="black"/>
                </a:solidFill>
              </a:rPr>
              <a:t> </a:t>
            </a:r>
            <a:r>
              <a:rPr lang="en-US" sz="2000" dirty="0" err="1">
                <a:solidFill>
                  <a:prstClr val="black"/>
                </a:solidFill>
              </a:rPr>
              <a:t>evite</a:t>
            </a:r>
            <a:r>
              <a:rPr lang="en-US" sz="2000" dirty="0">
                <a:solidFill>
                  <a:prstClr val="black"/>
                </a:solidFill>
              </a:rPr>
              <a:t> </a:t>
            </a:r>
            <a:r>
              <a:rPr lang="en-US" sz="2000" dirty="0" err="1">
                <a:solidFill>
                  <a:prstClr val="black"/>
                </a:solidFill>
              </a:rPr>
              <a:t>băuturile</a:t>
            </a:r>
            <a:r>
              <a:rPr lang="en-US" sz="2000" dirty="0">
                <a:solidFill>
                  <a:prstClr val="black"/>
                </a:solidFill>
              </a:rPr>
              <a:t> </a:t>
            </a:r>
            <a:r>
              <a:rPr lang="en-US" sz="2000" dirty="0" err="1">
                <a:solidFill>
                  <a:prstClr val="black"/>
                </a:solidFill>
              </a:rPr>
              <a:t>ce</a:t>
            </a:r>
            <a:r>
              <a:rPr lang="en-US" sz="2000" dirty="0">
                <a:solidFill>
                  <a:prstClr val="black"/>
                </a:solidFill>
              </a:rPr>
              <a:t> </a:t>
            </a:r>
            <a:r>
              <a:rPr lang="en-US" sz="2000" dirty="0" err="1">
                <a:solidFill>
                  <a:prstClr val="black"/>
                </a:solidFill>
              </a:rPr>
              <a:t>conțin</a:t>
            </a:r>
            <a:r>
              <a:rPr lang="en-US" sz="2000" dirty="0">
                <a:solidFill>
                  <a:prstClr val="black"/>
                </a:solidFill>
              </a:rPr>
              <a:t> </a:t>
            </a:r>
            <a:r>
              <a:rPr lang="en-US" sz="2000" dirty="0" err="1">
                <a:solidFill>
                  <a:prstClr val="black"/>
                </a:solidFill>
              </a:rPr>
              <a:t>zahăr</a:t>
            </a:r>
            <a:r>
              <a:rPr lang="en-US" sz="2000" dirty="0">
                <a:solidFill>
                  <a:prstClr val="black"/>
                </a:solidFill>
              </a:rPr>
              <a:t>, cu </a:t>
            </a:r>
            <a:r>
              <a:rPr lang="en-US" sz="2000" dirty="0" err="1">
                <a:solidFill>
                  <a:prstClr val="black"/>
                </a:solidFill>
              </a:rPr>
              <a:t>scopul</a:t>
            </a:r>
            <a:r>
              <a:rPr lang="en-US" sz="2000" dirty="0">
                <a:solidFill>
                  <a:prstClr val="black"/>
                </a:solidFill>
              </a:rPr>
              <a:t> de a </a:t>
            </a:r>
            <a:r>
              <a:rPr lang="en-US" sz="2000" dirty="0" err="1">
                <a:solidFill>
                  <a:prstClr val="black"/>
                </a:solidFill>
              </a:rPr>
              <a:t>controla</a:t>
            </a:r>
            <a:r>
              <a:rPr lang="en-US" sz="2000" dirty="0">
                <a:solidFill>
                  <a:prstClr val="black"/>
                </a:solidFill>
              </a:rPr>
              <a:t> masa </a:t>
            </a:r>
            <a:r>
              <a:rPr lang="en-US" sz="2000" dirty="0" err="1">
                <a:solidFill>
                  <a:prstClr val="black"/>
                </a:solidFill>
              </a:rPr>
              <a:t>corpului</a:t>
            </a:r>
            <a:r>
              <a:rPr lang="en-US" sz="2000" dirty="0">
                <a:solidFill>
                  <a:prstClr val="black"/>
                </a:solidFill>
              </a:rPr>
              <a:t> </a:t>
            </a:r>
            <a:r>
              <a:rPr lang="en-US" sz="2000" dirty="0" err="1">
                <a:solidFill>
                  <a:prstClr val="black"/>
                </a:solidFill>
              </a:rPr>
              <a:t>și</a:t>
            </a:r>
            <a:r>
              <a:rPr lang="en-US" sz="2000" dirty="0">
                <a:solidFill>
                  <a:prstClr val="black"/>
                </a:solidFill>
              </a:rPr>
              <a:t> de a reduce </a:t>
            </a:r>
            <a:r>
              <a:rPr lang="en-US" sz="2000" dirty="0" err="1">
                <a:solidFill>
                  <a:prstClr val="black"/>
                </a:solidFill>
              </a:rPr>
              <a:t>riscul</a:t>
            </a:r>
            <a:r>
              <a:rPr lang="en-US" sz="2000" dirty="0">
                <a:solidFill>
                  <a:prstClr val="black"/>
                </a:solidFill>
              </a:rPr>
              <a:t> </a:t>
            </a:r>
            <a:r>
              <a:rPr lang="en-US" sz="2000" dirty="0" err="1">
                <a:solidFill>
                  <a:prstClr val="black"/>
                </a:solidFill>
              </a:rPr>
              <a:t>dezvoltării</a:t>
            </a:r>
            <a:r>
              <a:rPr lang="en-US" sz="2000" dirty="0">
                <a:solidFill>
                  <a:prstClr val="black"/>
                </a:solidFill>
              </a:rPr>
              <a:t> </a:t>
            </a:r>
            <a:r>
              <a:rPr lang="en-US" sz="2000" dirty="0" err="1">
                <a:solidFill>
                  <a:prstClr val="black"/>
                </a:solidFill>
              </a:rPr>
              <a:t>patologiilor</a:t>
            </a:r>
            <a:r>
              <a:rPr lang="en-US" sz="2000" dirty="0">
                <a:solidFill>
                  <a:prstClr val="black"/>
                </a:solidFill>
              </a:rPr>
              <a:t> </a:t>
            </a:r>
            <a:r>
              <a:rPr lang="en-US" sz="2000" dirty="0" err="1">
                <a:solidFill>
                  <a:prstClr val="black"/>
                </a:solidFill>
              </a:rPr>
              <a:t>cardiovasculare</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hepatitei</a:t>
            </a:r>
            <a:r>
              <a:rPr lang="en-US" sz="2000" dirty="0">
                <a:solidFill>
                  <a:prstClr val="black"/>
                </a:solidFill>
              </a:rPr>
              <a:t> </a:t>
            </a:r>
            <a:r>
              <a:rPr lang="en-US" sz="2000" dirty="0" err="1">
                <a:solidFill>
                  <a:prstClr val="black"/>
                </a:solidFill>
              </a:rPr>
              <a:t>grăsoase</a:t>
            </a:r>
            <a:r>
              <a:rPr lang="en-US" sz="2000" dirty="0">
                <a:solidFill>
                  <a:prstClr val="black"/>
                </a:solidFill>
              </a:rPr>
              <a:t>; la </a:t>
            </a:r>
            <a:r>
              <a:rPr lang="en-US" sz="2000" dirty="0" err="1">
                <a:solidFill>
                  <a:prstClr val="black"/>
                </a:solidFill>
              </a:rPr>
              <a:t>fel</a:t>
            </a:r>
            <a:r>
              <a:rPr lang="en-US" sz="2000" dirty="0">
                <a:solidFill>
                  <a:prstClr val="black"/>
                </a:solidFill>
              </a:rPr>
              <a:t>, </a:t>
            </a:r>
            <a:r>
              <a:rPr lang="en-US" sz="2000" dirty="0" err="1">
                <a:solidFill>
                  <a:prstClr val="black"/>
                </a:solidFill>
              </a:rPr>
              <a:t>ele</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să</a:t>
            </a:r>
            <a:r>
              <a:rPr lang="en-US" sz="2000" dirty="0">
                <a:solidFill>
                  <a:prstClr val="black"/>
                </a:solidFill>
              </a:rPr>
              <a:t> </a:t>
            </a:r>
            <a:r>
              <a:rPr lang="en-US" sz="2000" dirty="0" err="1">
                <a:solidFill>
                  <a:prstClr val="black"/>
                </a:solidFill>
              </a:rPr>
              <a:t>minimizeze</a:t>
            </a:r>
            <a:r>
              <a:rPr lang="en-US" sz="2000" dirty="0">
                <a:solidFill>
                  <a:prstClr val="black"/>
                </a:solidFill>
              </a:rPr>
              <a:t> </a:t>
            </a:r>
            <a:r>
              <a:rPr lang="en-US" sz="2000" dirty="0" err="1">
                <a:solidFill>
                  <a:prstClr val="black"/>
                </a:solidFill>
              </a:rPr>
              <a:t>consumul</a:t>
            </a:r>
            <a:r>
              <a:rPr lang="en-US" sz="2000" dirty="0">
                <a:solidFill>
                  <a:prstClr val="black"/>
                </a:solidFill>
              </a:rPr>
              <a:t> </a:t>
            </a:r>
            <a:r>
              <a:rPr lang="en-US" sz="2000" dirty="0" err="1">
                <a:solidFill>
                  <a:prstClr val="black"/>
                </a:solidFill>
              </a:rPr>
              <a:t>produselor</a:t>
            </a:r>
            <a:r>
              <a:rPr lang="en-US" sz="2000" dirty="0">
                <a:solidFill>
                  <a:prstClr val="black"/>
                </a:solidFill>
              </a:rPr>
              <a:t> cu </a:t>
            </a:r>
            <a:r>
              <a:rPr lang="en-US" sz="2000" dirty="0" err="1">
                <a:solidFill>
                  <a:prstClr val="black"/>
                </a:solidFill>
              </a:rPr>
              <a:t>adaos</a:t>
            </a:r>
            <a:r>
              <a:rPr lang="en-US" sz="2000" dirty="0">
                <a:solidFill>
                  <a:prstClr val="black"/>
                </a:solidFill>
              </a:rPr>
              <a:t> de </a:t>
            </a:r>
            <a:r>
              <a:rPr lang="en-US" sz="2000" dirty="0" err="1">
                <a:solidFill>
                  <a:prstClr val="black"/>
                </a:solidFill>
              </a:rPr>
              <a:t>zahăr</a:t>
            </a:r>
            <a:r>
              <a:rPr lang="en-US" sz="2000" dirty="0">
                <a:solidFill>
                  <a:prstClr val="black"/>
                </a:solidFill>
              </a:rPr>
              <a:t>, care </a:t>
            </a:r>
            <a:r>
              <a:rPr lang="en-US" sz="2000" dirty="0" err="1">
                <a:solidFill>
                  <a:prstClr val="black"/>
                </a:solidFill>
              </a:rPr>
              <a:t>ar</a:t>
            </a:r>
            <a:r>
              <a:rPr lang="en-US" sz="2000" dirty="0">
                <a:solidFill>
                  <a:prstClr val="black"/>
                </a:solidFill>
              </a:rPr>
              <a:t> </a:t>
            </a:r>
            <a:r>
              <a:rPr lang="en-US" sz="2000" dirty="0" err="1">
                <a:solidFill>
                  <a:prstClr val="black"/>
                </a:solidFill>
              </a:rPr>
              <a:t>înlocui</a:t>
            </a:r>
            <a:r>
              <a:rPr lang="en-US" sz="2000" dirty="0">
                <a:solidFill>
                  <a:prstClr val="black"/>
                </a:solidFill>
              </a:rPr>
              <a:t> </a:t>
            </a:r>
            <a:r>
              <a:rPr lang="en-US" sz="2000" dirty="0" err="1">
                <a:solidFill>
                  <a:prstClr val="black"/>
                </a:solidFill>
              </a:rPr>
              <a:t>alimentele</a:t>
            </a:r>
            <a:r>
              <a:rPr lang="en-US" sz="2000" dirty="0">
                <a:solidFill>
                  <a:prstClr val="black"/>
                </a:solidFill>
              </a:rPr>
              <a:t> </a:t>
            </a:r>
            <a:r>
              <a:rPr lang="en-US" sz="2000" dirty="0" err="1">
                <a:solidFill>
                  <a:prstClr val="black"/>
                </a:solidFill>
              </a:rPr>
              <a:t>mai</a:t>
            </a:r>
            <a:r>
              <a:rPr lang="en-US" sz="2000" dirty="0">
                <a:solidFill>
                  <a:prstClr val="black"/>
                </a:solidFill>
              </a:rPr>
              <a:t> </a:t>
            </a:r>
            <a:r>
              <a:rPr lang="en-US" sz="2000" dirty="0" err="1">
                <a:solidFill>
                  <a:prstClr val="black"/>
                </a:solidFill>
              </a:rPr>
              <a:t>sănătoase</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mai</a:t>
            </a:r>
            <a:r>
              <a:rPr lang="en-US" sz="2000" dirty="0">
                <a:solidFill>
                  <a:prstClr val="black"/>
                </a:solidFill>
              </a:rPr>
              <a:t> </a:t>
            </a:r>
            <a:r>
              <a:rPr lang="en-US" sz="2000" dirty="0" err="1">
                <a:solidFill>
                  <a:prstClr val="black"/>
                </a:solidFill>
              </a:rPr>
              <a:t>bogate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nutrienți</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a:t>
            </a:r>
            <a:r>
              <a:rPr lang="en-US" sz="2000" dirty="0" err="1">
                <a:solidFill>
                  <a:prstClr val="black"/>
                </a:solidFill>
              </a:rPr>
              <a:t>IIa</a:t>
            </a:r>
            <a:r>
              <a:rPr lang="en-US" sz="2000" dirty="0">
                <a:solidFill>
                  <a:prstClr val="black"/>
                </a:solidFill>
              </a:rPr>
              <a:t>,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B) </a:t>
            </a:r>
          </a:p>
          <a:p>
            <a:pPr lvl="0"/>
            <a:r>
              <a:rPr lang="en-US" sz="2000" dirty="0" err="1">
                <a:solidFill>
                  <a:prstClr val="black"/>
                </a:solidFill>
              </a:rPr>
              <a:t>Proteine</a:t>
            </a:r>
            <a:r>
              <a:rPr lang="en-US" sz="2000" dirty="0">
                <a:solidFill>
                  <a:prstClr val="black"/>
                </a:solidFill>
              </a:rPr>
              <a:t>: 12-15%din </a:t>
            </a:r>
            <a:r>
              <a:rPr lang="en-US" sz="2000" dirty="0" err="1">
                <a:solidFill>
                  <a:prstClr val="black"/>
                </a:solidFill>
              </a:rPr>
              <a:t>aportul</a:t>
            </a:r>
            <a:r>
              <a:rPr lang="en-US" sz="2000" dirty="0">
                <a:solidFill>
                  <a:prstClr val="black"/>
                </a:solidFill>
              </a:rPr>
              <a:t> caloric cu </a:t>
            </a:r>
            <a:r>
              <a:rPr lang="en-US" sz="2000" dirty="0" err="1">
                <a:solidFill>
                  <a:prstClr val="black"/>
                </a:solidFill>
              </a:rPr>
              <a:t>reducere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insuficienţa</a:t>
            </a:r>
            <a:r>
              <a:rPr lang="en-US" sz="2000" dirty="0">
                <a:solidFill>
                  <a:prstClr val="black"/>
                </a:solidFill>
              </a:rPr>
              <a:t> </a:t>
            </a:r>
            <a:r>
              <a:rPr lang="en-US" sz="2000" dirty="0" err="1">
                <a:solidFill>
                  <a:prstClr val="black"/>
                </a:solidFill>
              </a:rPr>
              <a:t>renală</a:t>
            </a:r>
            <a:r>
              <a:rPr lang="en-US" sz="2000" dirty="0">
                <a:solidFill>
                  <a:prstClr val="black"/>
                </a:solidFill>
              </a:rPr>
              <a:t> (0,8 g/kg </a:t>
            </a:r>
            <a:r>
              <a:rPr lang="en-US" sz="2000" dirty="0" err="1">
                <a:solidFill>
                  <a:prstClr val="black"/>
                </a:solidFill>
              </a:rPr>
              <a:t>corp</a:t>
            </a:r>
            <a:r>
              <a:rPr lang="en-US" sz="2000" dirty="0">
                <a:solidFill>
                  <a:prstClr val="black"/>
                </a:solidFill>
              </a:rPr>
              <a:t>/</a:t>
            </a:r>
            <a:r>
              <a:rPr lang="en-US" sz="2000" dirty="0" err="1">
                <a:solidFill>
                  <a:prstClr val="black"/>
                </a:solidFill>
              </a:rPr>
              <a:t>zi</a:t>
            </a:r>
            <a:r>
              <a:rPr lang="en-US" sz="2000" dirty="0">
                <a:solidFill>
                  <a:prstClr val="black"/>
                </a:solidFill>
              </a:rPr>
              <a:t>). </a:t>
            </a:r>
            <a:r>
              <a:rPr lang="en-US" sz="2000" dirty="0" err="1">
                <a:solidFill>
                  <a:prstClr val="black"/>
                </a:solidFill>
              </a:rPr>
              <a:t>Notă</a:t>
            </a:r>
            <a:r>
              <a:rPr lang="en-US" sz="2000" dirty="0">
                <a:solidFill>
                  <a:prstClr val="black"/>
                </a:solidFill>
              </a:rPr>
              <a:t>: La </a:t>
            </a:r>
            <a:r>
              <a:rPr lang="en-US" sz="2000" dirty="0" err="1">
                <a:solidFill>
                  <a:prstClr val="black"/>
                </a:solidFill>
              </a:rPr>
              <a:t>persoanele</a:t>
            </a:r>
            <a:r>
              <a:rPr lang="en-US" sz="2000" dirty="0">
                <a:solidFill>
                  <a:prstClr val="black"/>
                </a:solidFill>
              </a:rPr>
              <a:t> cu </a:t>
            </a:r>
            <a:r>
              <a:rPr lang="en-US" sz="2000" dirty="0" err="1">
                <a:solidFill>
                  <a:prstClr val="black"/>
                </a:solidFill>
              </a:rPr>
              <a:t>diabet</a:t>
            </a:r>
            <a:r>
              <a:rPr lang="en-US" sz="2000" dirty="0">
                <a:solidFill>
                  <a:prstClr val="black"/>
                </a:solidFill>
              </a:rPr>
              <a:t> </a:t>
            </a:r>
            <a:r>
              <a:rPr lang="en-US" sz="2000" dirty="0" err="1">
                <a:solidFill>
                  <a:prstClr val="black"/>
                </a:solidFill>
              </a:rPr>
              <a:t>zaharat</a:t>
            </a:r>
            <a:r>
              <a:rPr lang="en-US" sz="2000" dirty="0">
                <a:solidFill>
                  <a:prstClr val="black"/>
                </a:solidFill>
              </a:rPr>
              <a:t> de tip 2, </a:t>
            </a:r>
            <a:r>
              <a:rPr lang="en-US" sz="2000" dirty="0" err="1">
                <a:solidFill>
                  <a:prstClr val="black"/>
                </a:solidFill>
              </a:rPr>
              <a:t>consumul</a:t>
            </a:r>
            <a:r>
              <a:rPr lang="en-US" sz="2000" dirty="0">
                <a:solidFill>
                  <a:prstClr val="black"/>
                </a:solidFill>
              </a:rPr>
              <a:t> de </a:t>
            </a:r>
            <a:r>
              <a:rPr lang="en-US" sz="2000" dirty="0" err="1">
                <a:solidFill>
                  <a:prstClr val="black"/>
                </a:solidFill>
              </a:rPr>
              <a:t>proteine</a:t>
            </a:r>
            <a:r>
              <a:rPr lang="en-US" sz="2000" dirty="0">
                <a:solidFill>
                  <a:prstClr val="black"/>
                </a:solidFill>
              </a:rPr>
              <a:t> pare </a:t>
            </a:r>
            <a:r>
              <a:rPr lang="en-US" sz="2000" dirty="0" err="1">
                <a:solidFill>
                  <a:prstClr val="black"/>
                </a:solidFill>
              </a:rPr>
              <a:t>să</a:t>
            </a:r>
            <a:r>
              <a:rPr lang="en-US" sz="2000" dirty="0">
                <a:solidFill>
                  <a:prstClr val="black"/>
                </a:solidFill>
              </a:rPr>
              <a:t> </a:t>
            </a:r>
            <a:r>
              <a:rPr lang="en-US" sz="2000" dirty="0" err="1">
                <a:solidFill>
                  <a:prstClr val="black"/>
                </a:solidFill>
              </a:rPr>
              <a:t>crească</a:t>
            </a:r>
            <a:r>
              <a:rPr lang="en-US" sz="2000" dirty="0">
                <a:solidFill>
                  <a:prstClr val="black"/>
                </a:solidFill>
              </a:rPr>
              <a:t> </a:t>
            </a:r>
            <a:r>
              <a:rPr lang="en-US" sz="2000" dirty="0" err="1">
                <a:solidFill>
                  <a:prstClr val="black"/>
                </a:solidFill>
              </a:rPr>
              <a:t>secreția</a:t>
            </a:r>
            <a:r>
              <a:rPr lang="en-US" sz="2000" dirty="0">
                <a:solidFill>
                  <a:prstClr val="black"/>
                </a:solidFill>
              </a:rPr>
              <a:t> </a:t>
            </a:r>
            <a:r>
              <a:rPr lang="en-US" sz="2000" dirty="0" err="1">
                <a:solidFill>
                  <a:prstClr val="black"/>
                </a:solidFill>
              </a:rPr>
              <a:t>insulinei</a:t>
            </a:r>
            <a:r>
              <a:rPr lang="en-US" sz="2000" dirty="0">
                <a:solidFill>
                  <a:prstClr val="black"/>
                </a:solidFill>
              </a:rPr>
              <a:t>, </a:t>
            </a:r>
            <a:r>
              <a:rPr lang="en-US" sz="2000" dirty="0" err="1">
                <a:solidFill>
                  <a:prstClr val="black"/>
                </a:solidFill>
              </a:rPr>
              <a:t>fără</a:t>
            </a:r>
            <a:r>
              <a:rPr lang="en-US" sz="2000" dirty="0">
                <a:solidFill>
                  <a:prstClr val="black"/>
                </a:solidFill>
              </a:rPr>
              <a:t> a </a:t>
            </a:r>
            <a:r>
              <a:rPr lang="en-US" sz="2000" dirty="0" err="1">
                <a:solidFill>
                  <a:prstClr val="black"/>
                </a:solidFill>
              </a:rPr>
              <a:t>mări</a:t>
            </a:r>
            <a:r>
              <a:rPr lang="en-US" sz="2000" dirty="0">
                <a:solidFill>
                  <a:prstClr val="black"/>
                </a:solidFill>
              </a:rPr>
              <a:t> </a:t>
            </a:r>
            <a:r>
              <a:rPr lang="en-US" sz="2000" dirty="0" err="1">
                <a:solidFill>
                  <a:prstClr val="black"/>
                </a:solidFill>
              </a:rPr>
              <a:t>concentrația</a:t>
            </a:r>
            <a:r>
              <a:rPr lang="en-US" sz="2000" dirty="0">
                <a:solidFill>
                  <a:prstClr val="black"/>
                </a:solidFill>
              </a:rPr>
              <a:t> </a:t>
            </a:r>
            <a:r>
              <a:rPr lang="en-US" sz="2000" dirty="0" err="1">
                <a:solidFill>
                  <a:prstClr val="black"/>
                </a:solidFill>
              </a:rPr>
              <a:t>plasmatică</a:t>
            </a:r>
            <a:r>
              <a:rPr lang="en-US" sz="2000" dirty="0">
                <a:solidFill>
                  <a:prstClr val="black"/>
                </a:solidFill>
              </a:rPr>
              <a:t> a </a:t>
            </a:r>
            <a:r>
              <a:rPr lang="en-US" sz="2000" dirty="0" err="1">
                <a:solidFill>
                  <a:prstClr val="black"/>
                </a:solidFill>
              </a:rPr>
              <a:t>glucozei</a:t>
            </a:r>
            <a:r>
              <a:rPr lang="en-US" sz="2000" dirty="0">
                <a:solidFill>
                  <a:prstClr val="black"/>
                </a:solidFill>
              </a:rPr>
              <a:t>. </a:t>
            </a:r>
            <a:r>
              <a:rPr lang="en-US" sz="2000" dirty="0" err="1">
                <a:solidFill>
                  <a:prstClr val="black"/>
                </a:solidFill>
              </a:rPr>
              <a:t>Astfel</a:t>
            </a:r>
            <a:r>
              <a:rPr lang="en-US" sz="2000" dirty="0">
                <a:solidFill>
                  <a:prstClr val="black"/>
                </a:solidFill>
              </a:rPr>
              <a:t>, </a:t>
            </a:r>
            <a:r>
              <a:rPr lang="en-US" sz="2000" dirty="0" err="1">
                <a:solidFill>
                  <a:prstClr val="black"/>
                </a:solidFill>
              </a:rPr>
              <a:t>sursele</a:t>
            </a:r>
            <a:r>
              <a:rPr lang="en-US" sz="2000" dirty="0">
                <a:solidFill>
                  <a:prstClr val="black"/>
                </a:solidFill>
              </a:rPr>
              <a:t> de </a:t>
            </a:r>
            <a:r>
              <a:rPr lang="en-US" sz="2000" dirty="0" err="1">
                <a:solidFill>
                  <a:prstClr val="black"/>
                </a:solidFill>
              </a:rPr>
              <a:t>carbohidrați</a:t>
            </a:r>
            <a:r>
              <a:rPr lang="en-US" sz="2000" dirty="0">
                <a:solidFill>
                  <a:prstClr val="black"/>
                </a:solidFill>
              </a:rPr>
              <a:t> care </a:t>
            </a:r>
            <a:r>
              <a:rPr lang="en-US" sz="2000" dirty="0" err="1">
                <a:solidFill>
                  <a:prstClr val="black"/>
                </a:solidFill>
              </a:rPr>
              <a:t>sunt</a:t>
            </a:r>
            <a:r>
              <a:rPr lang="en-US" sz="2000" dirty="0">
                <a:solidFill>
                  <a:prstClr val="black"/>
                </a:solidFill>
              </a:rPr>
              <a:t> </a:t>
            </a:r>
            <a:r>
              <a:rPr lang="en-US" sz="2000" dirty="0" err="1">
                <a:solidFill>
                  <a:prstClr val="black"/>
                </a:solidFill>
              </a:rPr>
              <a:t>bogate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proteine</a:t>
            </a:r>
            <a:r>
              <a:rPr lang="en-US" sz="2000" dirty="0">
                <a:solidFill>
                  <a:prstClr val="black"/>
                </a:solidFill>
              </a:rPr>
              <a:t>, nu </a:t>
            </a:r>
            <a:r>
              <a:rPr lang="en-US" sz="2000" dirty="0" err="1">
                <a:solidFill>
                  <a:prstClr val="black"/>
                </a:solidFill>
              </a:rPr>
              <a:t>trebuie</a:t>
            </a:r>
            <a:r>
              <a:rPr lang="en-US" sz="2000" dirty="0">
                <a:solidFill>
                  <a:prstClr val="black"/>
                </a:solidFill>
              </a:rPr>
              <a:t> </a:t>
            </a:r>
            <a:r>
              <a:rPr lang="en-US" sz="2000" dirty="0" err="1">
                <a:solidFill>
                  <a:prstClr val="black"/>
                </a:solidFill>
              </a:rPr>
              <a:t>folosite</a:t>
            </a:r>
            <a:r>
              <a:rPr lang="en-US" sz="2000" dirty="0">
                <a:solidFill>
                  <a:prstClr val="black"/>
                </a:solidFill>
              </a:rPr>
              <a:t> </a:t>
            </a:r>
            <a:r>
              <a:rPr lang="en-US" sz="2000" dirty="0" err="1">
                <a:solidFill>
                  <a:prstClr val="black"/>
                </a:solidFill>
              </a:rPr>
              <a:t>pentru</a:t>
            </a:r>
            <a:r>
              <a:rPr lang="en-US" sz="2000" dirty="0">
                <a:solidFill>
                  <a:prstClr val="black"/>
                </a:solidFill>
              </a:rPr>
              <a:t> a </a:t>
            </a:r>
            <a:r>
              <a:rPr lang="en-US" sz="2000" dirty="0" err="1">
                <a:solidFill>
                  <a:prstClr val="black"/>
                </a:solidFill>
              </a:rPr>
              <a:t>trata</a:t>
            </a:r>
            <a:r>
              <a:rPr lang="en-US" sz="2000" dirty="0">
                <a:solidFill>
                  <a:prstClr val="black"/>
                </a:solidFill>
              </a:rPr>
              <a:t> </a:t>
            </a:r>
            <a:r>
              <a:rPr lang="en-US" sz="2000" dirty="0" err="1">
                <a:solidFill>
                  <a:prstClr val="black"/>
                </a:solidFill>
              </a:rPr>
              <a:t>sau</a:t>
            </a:r>
            <a:r>
              <a:rPr lang="en-US" sz="2000" dirty="0">
                <a:solidFill>
                  <a:prstClr val="black"/>
                </a:solidFill>
              </a:rPr>
              <a:t> a </a:t>
            </a:r>
            <a:r>
              <a:rPr lang="en-US" sz="2000" dirty="0" err="1">
                <a:solidFill>
                  <a:prstClr val="black"/>
                </a:solidFill>
              </a:rPr>
              <a:t>preveni</a:t>
            </a:r>
            <a:r>
              <a:rPr lang="en-US" sz="2000" dirty="0">
                <a:solidFill>
                  <a:prstClr val="black"/>
                </a:solidFill>
              </a:rPr>
              <a:t> </a:t>
            </a:r>
            <a:r>
              <a:rPr lang="en-US" sz="2000" dirty="0" err="1">
                <a:solidFill>
                  <a:prstClr val="black"/>
                </a:solidFill>
              </a:rPr>
              <a:t>hipoglicemia</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a:t>
            </a:r>
            <a:r>
              <a:rPr lang="en-US" sz="2000" dirty="0" err="1">
                <a:solidFill>
                  <a:prstClr val="black"/>
                </a:solidFill>
              </a:rPr>
              <a:t>IIa</a:t>
            </a:r>
            <a:r>
              <a:rPr lang="en-US" sz="2000" dirty="0">
                <a:solidFill>
                  <a:prstClr val="black"/>
                </a:solidFill>
              </a:rPr>
              <a:t>,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B)</a:t>
            </a:r>
          </a:p>
          <a:p>
            <a:endParaRPr lang="ro-RO" dirty="0"/>
          </a:p>
        </p:txBody>
      </p:sp>
    </p:spTree>
    <p:extLst>
      <p:ext uri="{BB962C8B-B14F-4D97-AF65-F5344CB8AC3E}">
        <p14:creationId xmlns:p14="http://schemas.microsoft.com/office/powerpoint/2010/main" val="1690992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8200" y="365125"/>
            <a:ext cx="10515600" cy="933323"/>
          </a:xfrm>
        </p:spPr>
        <p:txBody>
          <a:bodyPr>
            <a:normAutofit/>
          </a:bodyPr>
          <a:lstStyle/>
          <a:p>
            <a:pPr algn="ctr"/>
            <a:r>
              <a:rPr lang="en-US" b="1" dirty="0" smtClean="0"/>
              <a:t>CON</a:t>
            </a:r>
            <a:r>
              <a:rPr lang="ro-RO" b="1" dirty="0"/>
              <a:t>Ț</a:t>
            </a:r>
            <a:r>
              <a:rPr lang="en-US" b="1" dirty="0" smtClean="0"/>
              <a:t>INUTUL NUTRITIV AL RA</a:t>
            </a:r>
            <a:r>
              <a:rPr lang="ro-RO" b="1" dirty="0" smtClean="0"/>
              <a:t>Ț</a:t>
            </a:r>
            <a:r>
              <a:rPr lang="en-US" b="1" dirty="0" smtClean="0"/>
              <a:t>IEI CALORICE</a:t>
            </a:r>
            <a:endParaRPr lang="ro-RO" b="1" dirty="0"/>
          </a:p>
        </p:txBody>
      </p:sp>
      <p:sp>
        <p:nvSpPr>
          <p:cNvPr id="3" name="Substituent conținut 2"/>
          <p:cNvSpPr>
            <a:spLocks noGrp="1"/>
          </p:cNvSpPr>
          <p:nvPr>
            <p:ph idx="1"/>
          </p:nvPr>
        </p:nvSpPr>
        <p:spPr>
          <a:xfrm>
            <a:off x="676656" y="1298448"/>
            <a:ext cx="10677144" cy="4878515"/>
          </a:xfrm>
        </p:spPr>
        <p:txBody>
          <a:bodyPr>
            <a:normAutofit/>
          </a:bodyPr>
          <a:lstStyle/>
          <a:p>
            <a:pPr lvl="0" algn="just"/>
            <a:r>
              <a:rPr lang="en-US" sz="2000" b="1" dirty="0" err="1">
                <a:solidFill>
                  <a:prstClr val="black"/>
                </a:solidFill>
              </a:rPr>
              <a:t>Lipide</a:t>
            </a:r>
            <a:r>
              <a:rPr lang="en-US" sz="2000" b="1" dirty="0">
                <a:solidFill>
                  <a:prstClr val="black"/>
                </a:solidFill>
              </a:rPr>
              <a:t>:</a:t>
            </a:r>
            <a:r>
              <a:rPr lang="en-US" sz="2000" dirty="0">
                <a:solidFill>
                  <a:prstClr val="black"/>
                </a:solidFill>
              </a:rPr>
              <a:t> 25-30% din </a:t>
            </a:r>
            <a:r>
              <a:rPr lang="en-US" sz="2000" dirty="0" err="1">
                <a:solidFill>
                  <a:prstClr val="black"/>
                </a:solidFill>
              </a:rPr>
              <a:t>calorii</a:t>
            </a:r>
            <a:r>
              <a:rPr lang="en-US" sz="2000" dirty="0">
                <a:solidFill>
                  <a:prstClr val="black"/>
                </a:solidFill>
              </a:rPr>
              <a:t>, din care 1/3 </a:t>
            </a:r>
            <a:r>
              <a:rPr lang="en-US" sz="2000" dirty="0" err="1">
                <a:solidFill>
                  <a:prstClr val="black"/>
                </a:solidFill>
              </a:rPr>
              <a:t>animale</a:t>
            </a:r>
            <a:r>
              <a:rPr lang="en-US" sz="2000" dirty="0">
                <a:solidFill>
                  <a:prstClr val="black"/>
                </a:solidFill>
              </a:rPr>
              <a:t> </a:t>
            </a:r>
            <a:r>
              <a:rPr lang="en-US" sz="2000" dirty="0" err="1">
                <a:solidFill>
                  <a:prstClr val="black"/>
                </a:solidFill>
              </a:rPr>
              <a:t>şi</a:t>
            </a:r>
            <a:r>
              <a:rPr lang="en-US" sz="2000" dirty="0">
                <a:solidFill>
                  <a:prstClr val="black"/>
                </a:solidFill>
              </a:rPr>
              <a:t> 2/3 </a:t>
            </a:r>
            <a:r>
              <a:rPr lang="en-US" sz="2000" dirty="0" err="1">
                <a:solidFill>
                  <a:prstClr val="black"/>
                </a:solidFill>
              </a:rPr>
              <a:t>vegetale</a:t>
            </a:r>
            <a:r>
              <a:rPr lang="en-US" sz="2000" dirty="0">
                <a:solidFill>
                  <a:prstClr val="black"/>
                </a:solidFill>
              </a:rPr>
              <a:t>. </a:t>
            </a:r>
            <a:r>
              <a:rPr lang="en-US" sz="2000" dirty="0" err="1">
                <a:solidFill>
                  <a:prstClr val="black"/>
                </a:solidFill>
              </a:rPr>
              <a:t>Notă</a:t>
            </a:r>
            <a:r>
              <a:rPr lang="en-US" sz="2000" dirty="0">
                <a:solidFill>
                  <a:prstClr val="black"/>
                </a:solidFill>
              </a:rPr>
              <a:t>: un </a:t>
            </a:r>
            <a:r>
              <a:rPr lang="en-US" sz="2000" dirty="0" err="1">
                <a:solidFill>
                  <a:prstClr val="black"/>
                </a:solidFill>
              </a:rPr>
              <a:t>regim</a:t>
            </a:r>
            <a:r>
              <a:rPr lang="en-US" sz="2000" dirty="0">
                <a:solidFill>
                  <a:prstClr val="black"/>
                </a:solidFill>
              </a:rPr>
              <a:t> </a:t>
            </a:r>
            <a:r>
              <a:rPr lang="en-US" sz="2000" dirty="0" err="1">
                <a:solidFill>
                  <a:prstClr val="black"/>
                </a:solidFill>
              </a:rPr>
              <a:t>alimentar</a:t>
            </a:r>
            <a:r>
              <a:rPr lang="en-US" sz="2000" dirty="0">
                <a:solidFill>
                  <a:prstClr val="black"/>
                </a:solidFill>
              </a:rPr>
              <a:t> care </a:t>
            </a:r>
            <a:r>
              <a:rPr lang="en-US" sz="2000" dirty="0" err="1">
                <a:solidFill>
                  <a:prstClr val="black"/>
                </a:solidFill>
              </a:rPr>
              <a:t>ar</a:t>
            </a:r>
            <a:r>
              <a:rPr lang="en-US" sz="2000" dirty="0">
                <a:solidFill>
                  <a:prstClr val="black"/>
                </a:solidFill>
              </a:rPr>
              <a:t> </a:t>
            </a:r>
            <a:r>
              <a:rPr lang="en-US" sz="2000" dirty="0" err="1">
                <a:solidFill>
                  <a:prstClr val="black"/>
                </a:solidFill>
              </a:rPr>
              <a:t>pune</a:t>
            </a:r>
            <a:r>
              <a:rPr lang="en-US" sz="2000" dirty="0">
                <a:solidFill>
                  <a:prstClr val="black"/>
                </a:solidFill>
              </a:rPr>
              <a:t> accent </a:t>
            </a:r>
            <a:r>
              <a:rPr lang="en-US" sz="2000" dirty="0" err="1">
                <a:solidFill>
                  <a:prstClr val="black"/>
                </a:solidFill>
              </a:rPr>
              <a:t>pe</a:t>
            </a:r>
            <a:r>
              <a:rPr lang="en-US" sz="2000" dirty="0">
                <a:solidFill>
                  <a:prstClr val="black"/>
                </a:solidFill>
              </a:rPr>
              <a:t> </a:t>
            </a:r>
            <a:r>
              <a:rPr lang="en-US" sz="2000" dirty="0" err="1">
                <a:solidFill>
                  <a:prstClr val="black"/>
                </a:solidFill>
              </a:rPr>
              <a:t>produsele</a:t>
            </a:r>
            <a:r>
              <a:rPr lang="en-US" sz="2000" dirty="0">
                <a:solidFill>
                  <a:prstClr val="black"/>
                </a:solidFill>
              </a:rPr>
              <a:t> </a:t>
            </a:r>
            <a:r>
              <a:rPr lang="en-US" sz="2000" dirty="0" err="1">
                <a:solidFill>
                  <a:prstClr val="black"/>
                </a:solidFill>
              </a:rPr>
              <a:t>ce</a:t>
            </a:r>
            <a:r>
              <a:rPr lang="en-US" sz="2000" dirty="0">
                <a:solidFill>
                  <a:prstClr val="black"/>
                </a:solidFill>
              </a:rPr>
              <a:t> se </a:t>
            </a:r>
            <a:r>
              <a:rPr lang="en-US" sz="2000" dirty="0" err="1">
                <a:solidFill>
                  <a:prstClr val="black"/>
                </a:solidFill>
              </a:rPr>
              <a:t>conțin</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dieta</a:t>
            </a:r>
            <a:r>
              <a:rPr lang="en-US" sz="2000" dirty="0">
                <a:solidFill>
                  <a:prstClr val="black"/>
                </a:solidFill>
              </a:rPr>
              <a:t> </a:t>
            </a:r>
            <a:r>
              <a:rPr lang="en-US" sz="2000" dirty="0" err="1">
                <a:solidFill>
                  <a:prstClr val="black"/>
                </a:solidFill>
              </a:rPr>
              <a:t>Mediteraneană</a:t>
            </a:r>
            <a:r>
              <a:rPr lang="en-US" sz="2000" dirty="0">
                <a:solidFill>
                  <a:prstClr val="black"/>
                </a:solidFill>
              </a:rPr>
              <a:t>, </a:t>
            </a:r>
            <a:r>
              <a:rPr lang="en-US" sz="2000" dirty="0" err="1">
                <a:solidFill>
                  <a:prstClr val="black"/>
                </a:solidFill>
              </a:rPr>
              <a:t>bogate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grăsimi</a:t>
            </a:r>
            <a:r>
              <a:rPr lang="en-US" sz="2000" dirty="0">
                <a:solidFill>
                  <a:prstClr val="black"/>
                </a:solidFill>
              </a:rPr>
              <a:t> </a:t>
            </a:r>
            <a:r>
              <a:rPr lang="en-US" sz="2000" dirty="0" err="1">
                <a:solidFill>
                  <a:prstClr val="black"/>
                </a:solidFill>
              </a:rPr>
              <a:t>mononesaturate</a:t>
            </a:r>
            <a:r>
              <a:rPr lang="en-US" sz="2000" dirty="0">
                <a:solidFill>
                  <a:prstClr val="black"/>
                </a:solidFill>
              </a:rPr>
              <a:t>, </a:t>
            </a:r>
            <a:r>
              <a:rPr lang="en-US" sz="2000" dirty="0" err="1">
                <a:solidFill>
                  <a:prstClr val="black"/>
                </a:solidFill>
              </a:rPr>
              <a:t>ar</a:t>
            </a:r>
            <a:r>
              <a:rPr lang="en-US" sz="2000" dirty="0">
                <a:solidFill>
                  <a:prstClr val="black"/>
                </a:solidFill>
              </a:rPr>
              <a:t> </a:t>
            </a:r>
            <a:r>
              <a:rPr lang="en-US" sz="2000" dirty="0" err="1">
                <a:solidFill>
                  <a:prstClr val="black"/>
                </a:solidFill>
              </a:rPr>
              <a:t>putea</a:t>
            </a:r>
            <a:r>
              <a:rPr lang="en-US" sz="2000" dirty="0">
                <a:solidFill>
                  <a:prstClr val="black"/>
                </a:solidFill>
              </a:rPr>
              <a:t> </a:t>
            </a:r>
            <a:r>
              <a:rPr lang="en-US" sz="2000" dirty="0" err="1">
                <a:solidFill>
                  <a:prstClr val="black"/>
                </a:solidFill>
              </a:rPr>
              <a:t>îmbunătăți</a:t>
            </a:r>
            <a:r>
              <a:rPr lang="en-US" sz="2000" dirty="0">
                <a:solidFill>
                  <a:prstClr val="black"/>
                </a:solidFill>
              </a:rPr>
              <a:t> </a:t>
            </a:r>
            <a:r>
              <a:rPr lang="en-US" sz="2000" dirty="0" err="1">
                <a:solidFill>
                  <a:prstClr val="black"/>
                </a:solidFill>
              </a:rPr>
              <a:t>metabolismul</a:t>
            </a:r>
            <a:r>
              <a:rPr lang="en-US" sz="2000" dirty="0">
                <a:solidFill>
                  <a:prstClr val="black"/>
                </a:solidFill>
              </a:rPr>
              <a:t> </a:t>
            </a:r>
            <a:r>
              <a:rPr lang="en-US" sz="2000" dirty="0" err="1">
                <a:solidFill>
                  <a:prstClr val="black"/>
                </a:solidFill>
              </a:rPr>
              <a:t>glucidic</a:t>
            </a:r>
            <a:r>
              <a:rPr lang="en-US" sz="2000" dirty="0">
                <a:solidFill>
                  <a:prstClr val="black"/>
                </a:solidFill>
              </a:rPr>
              <a:t> </a:t>
            </a:r>
            <a:r>
              <a:rPr lang="en-US" sz="2000" dirty="0" err="1">
                <a:solidFill>
                  <a:prstClr val="black"/>
                </a:solidFill>
              </a:rPr>
              <a:t>și</a:t>
            </a:r>
            <a:r>
              <a:rPr lang="en-US" sz="2000" dirty="0">
                <a:solidFill>
                  <a:prstClr val="black"/>
                </a:solidFill>
              </a:rPr>
              <a:t> reduce </a:t>
            </a:r>
            <a:r>
              <a:rPr lang="en-US" sz="2000" dirty="0" err="1">
                <a:solidFill>
                  <a:prstClr val="black"/>
                </a:solidFill>
              </a:rPr>
              <a:t>riscul</a:t>
            </a:r>
            <a:r>
              <a:rPr lang="en-US" sz="2000" dirty="0">
                <a:solidFill>
                  <a:prstClr val="black"/>
                </a:solidFill>
              </a:rPr>
              <a:t> cardiovascular, </a:t>
            </a:r>
            <a:r>
              <a:rPr lang="en-US" sz="2000" dirty="0" err="1">
                <a:solidFill>
                  <a:prstClr val="black"/>
                </a:solidFill>
              </a:rPr>
              <a:t>și</a:t>
            </a:r>
            <a:r>
              <a:rPr lang="en-US" sz="2000" dirty="0">
                <a:solidFill>
                  <a:prstClr val="black"/>
                </a:solidFill>
              </a:rPr>
              <a:t> </a:t>
            </a:r>
            <a:r>
              <a:rPr lang="en-US" sz="2000" dirty="0" err="1">
                <a:solidFill>
                  <a:prstClr val="black"/>
                </a:solidFill>
              </a:rPr>
              <a:t>ar</a:t>
            </a:r>
            <a:r>
              <a:rPr lang="en-US" sz="2000" dirty="0">
                <a:solidFill>
                  <a:prstClr val="black"/>
                </a:solidFill>
              </a:rPr>
              <a:t> </a:t>
            </a:r>
            <a:r>
              <a:rPr lang="en-US" sz="2000" dirty="0" err="1">
                <a:solidFill>
                  <a:prstClr val="black"/>
                </a:solidFill>
              </a:rPr>
              <a:t>putea</a:t>
            </a:r>
            <a:r>
              <a:rPr lang="en-US" sz="2000" dirty="0">
                <a:solidFill>
                  <a:prstClr val="black"/>
                </a:solidFill>
              </a:rPr>
              <a:t> </a:t>
            </a:r>
            <a:r>
              <a:rPr lang="en-US" sz="2000" dirty="0" err="1">
                <a:solidFill>
                  <a:prstClr val="black"/>
                </a:solidFill>
              </a:rPr>
              <a:t>constitui</a:t>
            </a:r>
            <a:r>
              <a:rPr lang="en-US" sz="2000" dirty="0">
                <a:solidFill>
                  <a:prstClr val="black"/>
                </a:solidFill>
              </a:rPr>
              <a:t> </a:t>
            </a:r>
            <a:r>
              <a:rPr lang="en-US" sz="2000" dirty="0" err="1">
                <a:solidFill>
                  <a:prstClr val="black"/>
                </a:solidFill>
              </a:rPr>
              <a:t>alternativa</a:t>
            </a:r>
            <a:r>
              <a:rPr lang="en-US" sz="2000" dirty="0">
                <a:solidFill>
                  <a:prstClr val="black"/>
                </a:solidFill>
              </a:rPr>
              <a:t> </a:t>
            </a:r>
            <a:r>
              <a:rPr lang="en-US" sz="2000" dirty="0" err="1">
                <a:solidFill>
                  <a:prstClr val="black"/>
                </a:solidFill>
              </a:rPr>
              <a:t>unei</a:t>
            </a:r>
            <a:r>
              <a:rPr lang="en-US" sz="2000" dirty="0">
                <a:solidFill>
                  <a:prstClr val="black"/>
                </a:solidFill>
              </a:rPr>
              <a:t> </a:t>
            </a:r>
            <a:r>
              <a:rPr lang="en-US" sz="2000" dirty="0" err="1">
                <a:solidFill>
                  <a:prstClr val="black"/>
                </a:solidFill>
              </a:rPr>
              <a:t>diete</a:t>
            </a:r>
            <a:r>
              <a:rPr lang="en-US" sz="2000" dirty="0">
                <a:solidFill>
                  <a:prstClr val="black"/>
                </a:solidFill>
              </a:rPr>
              <a:t> cu </a:t>
            </a:r>
            <a:r>
              <a:rPr lang="en-US" sz="2000" dirty="0" err="1">
                <a:solidFill>
                  <a:prstClr val="black"/>
                </a:solidFill>
              </a:rPr>
              <a:t>conținut</a:t>
            </a:r>
            <a:r>
              <a:rPr lang="en-US" sz="2000" dirty="0">
                <a:solidFill>
                  <a:prstClr val="black"/>
                </a:solidFill>
              </a:rPr>
              <a:t> </a:t>
            </a:r>
            <a:r>
              <a:rPr lang="en-US" sz="2000" dirty="0" err="1">
                <a:solidFill>
                  <a:prstClr val="black"/>
                </a:solidFill>
              </a:rPr>
              <a:t>redus</a:t>
            </a:r>
            <a:r>
              <a:rPr lang="en-US" sz="2000" dirty="0">
                <a:solidFill>
                  <a:prstClr val="black"/>
                </a:solidFill>
              </a:rPr>
              <a:t> de </a:t>
            </a:r>
            <a:r>
              <a:rPr lang="en-US" sz="2000" dirty="0" err="1">
                <a:solidFill>
                  <a:prstClr val="black"/>
                </a:solidFill>
              </a:rPr>
              <a:t>grăsimi</a:t>
            </a:r>
            <a:r>
              <a:rPr lang="en-US" sz="2000" dirty="0">
                <a:solidFill>
                  <a:prstClr val="black"/>
                </a:solidFill>
              </a:rPr>
              <a:t>, </a:t>
            </a:r>
            <a:r>
              <a:rPr lang="en-US" sz="2000" dirty="0" err="1">
                <a:solidFill>
                  <a:prstClr val="black"/>
                </a:solidFill>
              </a:rPr>
              <a:t>dar</a:t>
            </a:r>
            <a:r>
              <a:rPr lang="en-US" sz="2000" dirty="0">
                <a:solidFill>
                  <a:prstClr val="black"/>
                </a:solidFill>
              </a:rPr>
              <a:t> </a:t>
            </a:r>
            <a:r>
              <a:rPr lang="en-US" sz="2000" dirty="0" err="1">
                <a:solidFill>
                  <a:prstClr val="black"/>
                </a:solidFill>
              </a:rPr>
              <a:t>bogată</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carbohidrați</a:t>
            </a:r>
            <a:r>
              <a:rPr lang="en-US" sz="2000" dirty="0">
                <a:solidFill>
                  <a:prstClr val="black"/>
                </a:solidFill>
              </a:rPr>
              <a:t>. </a:t>
            </a:r>
            <a:r>
              <a:rPr lang="en-US" sz="2000" dirty="0" err="1">
                <a:solidFill>
                  <a:prstClr val="black"/>
                </a:solidFill>
              </a:rPr>
              <a:t>Consumul</a:t>
            </a:r>
            <a:r>
              <a:rPr lang="en-US" sz="2000" dirty="0">
                <a:solidFill>
                  <a:prstClr val="black"/>
                </a:solidFill>
              </a:rPr>
              <a:t> </a:t>
            </a:r>
            <a:r>
              <a:rPr lang="en-US" sz="2000" dirty="0" err="1">
                <a:solidFill>
                  <a:prstClr val="black"/>
                </a:solidFill>
              </a:rPr>
              <a:t>alimentelor</a:t>
            </a:r>
            <a:r>
              <a:rPr lang="en-US" sz="2000" dirty="0">
                <a:solidFill>
                  <a:prstClr val="black"/>
                </a:solidFill>
              </a:rPr>
              <a:t> </a:t>
            </a:r>
            <a:r>
              <a:rPr lang="en-US" sz="2000" dirty="0" err="1">
                <a:solidFill>
                  <a:prstClr val="black"/>
                </a:solidFill>
              </a:rPr>
              <a:t>bogate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acizi</a:t>
            </a:r>
            <a:r>
              <a:rPr lang="en-US" sz="2000" dirty="0">
                <a:solidFill>
                  <a:prstClr val="black"/>
                </a:solidFill>
              </a:rPr>
              <a:t> </a:t>
            </a:r>
            <a:r>
              <a:rPr lang="en-US" sz="2000" dirty="0" err="1">
                <a:solidFill>
                  <a:prstClr val="black"/>
                </a:solidFill>
              </a:rPr>
              <a:t>grași</a:t>
            </a:r>
            <a:r>
              <a:rPr lang="en-US" sz="2000" dirty="0">
                <a:solidFill>
                  <a:prstClr val="black"/>
                </a:solidFill>
              </a:rPr>
              <a:t> cu </a:t>
            </a:r>
            <a:r>
              <a:rPr lang="en-US" sz="2000" dirty="0" err="1">
                <a:solidFill>
                  <a:prstClr val="black"/>
                </a:solidFill>
              </a:rPr>
              <a:t>lanț</a:t>
            </a:r>
            <a:r>
              <a:rPr lang="en-US" sz="2000" dirty="0">
                <a:solidFill>
                  <a:prstClr val="black"/>
                </a:solidFill>
              </a:rPr>
              <a:t> lung </a:t>
            </a:r>
            <a:r>
              <a:rPr lang="el-GR" sz="2000" dirty="0">
                <a:solidFill>
                  <a:prstClr val="black"/>
                </a:solidFill>
              </a:rPr>
              <a:t>ω-3, </a:t>
            </a:r>
            <a:r>
              <a:rPr lang="en-US" sz="2000" dirty="0" err="1">
                <a:solidFill>
                  <a:prstClr val="black"/>
                </a:solidFill>
              </a:rPr>
              <a:t>precum</a:t>
            </a:r>
            <a:r>
              <a:rPr lang="en-US" sz="2000" dirty="0">
                <a:solidFill>
                  <a:prstClr val="black"/>
                </a:solidFill>
              </a:rPr>
              <a:t> </a:t>
            </a:r>
            <a:r>
              <a:rPr lang="en-US" sz="2000" dirty="0" err="1">
                <a:solidFill>
                  <a:prstClr val="black"/>
                </a:solidFill>
              </a:rPr>
              <a:t>peștele</a:t>
            </a:r>
            <a:r>
              <a:rPr lang="en-US" sz="2000" dirty="0">
                <a:solidFill>
                  <a:prstClr val="black"/>
                </a:solidFill>
              </a:rPr>
              <a:t> </a:t>
            </a:r>
            <a:r>
              <a:rPr lang="en-US" sz="2000" dirty="0" err="1">
                <a:solidFill>
                  <a:prstClr val="black"/>
                </a:solidFill>
              </a:rPr>
              <a:t>gras</a:t>
            </a:r>
            <a:r>
              <a:rPr lang="en-US" sz="2000" dirty="0">
                <a:solidFill>
                  <a:prstClr val="black"/>
                </a:solidFill>
              </a:rPr>
              <a:t>, </a:t>
            </a:r>
            <a:r>
              <a:rPr lang="en-US" sz="2000" dirty="0" err="1">
                <a:solidFill>
                  <a:prstClr val="black"/>
                </a:solidFill>
              </a:rPr>
              <a:t>nucile</a:t>
            </a:r>
            <a:r>
              <a:rPr lang="en-US" sz="2000" dirty="0">
                <a:solidFill>
                  <a:prstClr val="black"/>
                </a:solidFill>
              </a:rPr>
              <a:t>, </a:t>
            </a:r>
            <a:r>
              <a:rPr lang="en-US" sz="2000" dirty="0" err="1">
                <a:solidFill>
                  <a:prstClr val="black"/>
                </a:solidFill>
              </a:rPr>
              <a:t>semințele</a:t>
            </a:r>
            <a:r>
              <a:rPr lang="en-US" sz="2000" dirty="0">
                <a:solidFill>
                  <a:prstClr val="black"/>
                </a:solidFill>
              </a:rPr>
              <a:t>, </a:t>
            </a:r>
            <a:r>
              <a:rPr lang="en-US" sz="2000" dirty="0" err="1">
                <a:solidFill>
                  <a:prstClr val="black"/>
                </a:solidFill>
              </a:rPr>
              <a:t>este</a:t>
            </a:r>
            <a:r>
              <a:rPr lang="en-US" sz="2000" dirty="0">
                <a:solidFill>
                  <a:prstClr val="black"/>
                </a:solidFill>
              </a:rPr>
              <a:t> </a:t>
            </a:r>
            <a:r>
              <a:rPr lang="en-US" sz="2000" dirty="0" err="1">
                <a:solidFill>
                  <a:prstClr val="black"/>
                </a:solidFill>
              </a:rPr>
              <a:t>recomandat</a:t>
            </a:r>
            <a:r>
              <a:rPr lang="en-US" sz="2000" dirty="0">
                <a:solidFill>
                  <a:prstClr val="black"/>
                </a:solidFill>
              </a:rPr>
              <a:t> </a:t>
            </a:r>
            <a:r>
              <a:rPr lang="en-US" sz="2000" dirty="0" err="1">
                <a:solidFill>
                  <a:prstClr val="black"/>
                </a:solidFill>
              </a:rPr>
              <a:t>pentru</a:t>
            </a:r>
            <a:r>
              <a:rPr lang="en-US" sz="2000" dirty="0">
                <a:solidFill>
                  <a:prstClr val="black"/>
                </a:solidFill>
              </a:rPr>
              <a:t> a </a:t>
            </a:r>
            <a:r>
              <a:rPr lang="en-US" sz="2000" dirty="0" err="1">
                <a:solidFill>
                  <a:prstClr val="black"/>
                </a:solidFill>
              </a:rPr>
              <a:t>preveni</a:t>
            </a:r>
            <a:r>
              <a:rPr lang="en-US" sz="2000" dirty="0">
                <a:solidFill>
                  <a:prstClr val="black"/>
                </a:solidFill>
              </a:rPr>
              <a:t> </a:t>
            </a:r>
            <a:r>
              <a:rPr lang="en-US" sz="2000" dirty="0" err="1">
                <a:solidFill>
                  <a:prstClr val="black"/>
                </a:solidFill>
              </a:rPr>
              <a:t>sau</a:t>
            </a:r>
            <a:r>
              <a:rPr lang="en-US" sz="2000" dirty="0">
                <a:solidFill>
                  <a:prstClr val="black"/>
                </a:solidFill>
              </a:rPr>
              <a:t> a </a:t>
            </a:r>
            <a:r>
              <a:rPr lang="en-US" sz="2000" dirty="0" err="1">
                <a:solidFill>
                  <a:prstClr val="black"/>
                </a:solidFill>
              </a:rPr>
              <a:t>trata</a:t>
            </a:r>
            <a:r>
              <a:rPr lang="en-US" sz="2000" dirty="0">
                <a:solidFill>
                  <a:prstClr val="black"/>
                </a:solidFill>
              </a:rPr>
              <a:t> </a:t>
            </a:r>
            <a:r>
              <a:rPr lang="en-US" sz="2000" dirty="0" err="1">
                <a:solidFill>
                  <a:prstClr val="black"/>
                </a:solidFill>
              </a:rPr>
              <a:t>patologia</a:t>
            </a:r>
            <a:r>
              <a:rPr lang="en-US" sz="2000" dirty="0">
                <a:solidFill>
                  <a:prstClr val="black"/>
                </a:solidFill>
              </a:rPr>
              <a:t> </a:t>
            </a:r>
            <a:r>
              <a:rPr lang="en-US" sz="2000" dirty="0" err="1">
                <a:solidFill>
                  <a:prstClr val="black"/>
                </a:solidFill>
              </a:rPr>
              <a:t>cardiovasculară</a:t>
            </a:r>
            <a:r>
              <a:rPr lang="en-US" sz="2000" dirty="0">
                <a:solidFill>
                  <a:prstClr val="black"/>
                </a:solidFill>
              </a:rPr>
              <a:t>; </a:t>
            </a:r>
            <a:r>
              <a:rPr lang="en-US" sz="2000" dirty="0" err="1">
                <a:solidFill>
                  <a:prstClr val="black"/>
                </a:solidFill>
              </a:rPr>
              <a:t>totuși</a:t>
            </a:r>
            <a:r>
              <a:rPr lang="en-US" sz="2000" dirty="0">
                <a:solidFill>
                  <a:prstClr val="black"/>
                </a:solidFill>
              </a:rPr>
              <a:t>, nu </a:t>
            </a:r>
            <a:r>
              <a:rPr lang="en-US" sz="2000" dirty="0" err="1">
                <a:solidFill>
                  <a:prstClr val="black"/>
                </a:solidFill>
              </a:rPr>
              <a:t>există</a:t>
            </a:r>
            <a:r>
              <a:rPr lang="en-US" sz="2000" dirty="0">
                <a:solidFill>
                  <a:prstClr val="black"/>
                </a:solidFill>
              </a:rPr>
              <a:t> date </a:t>
            </a:r>
            <a:r>
              <a:rPr lang="en-US" sz="2000" dirty="0" err="1">
                <a:solidFill>
                  <a:prstClr val="black"/>
                </a:solidFill>
              </a:rPr>
              <a:t>despre</a:t>
            </a:r>
            <a:r>
              <a:rPr lang="en-US" sz="2000" dirty="0">
                <a:solidFill>
                  <a:prstClr val="black"/>
                </a:solidFill>
              </a:rPr>
              <a:t> </a:t>
            </a:r>
            <a:r>
              <a:rPr lang="en-US" sz="2000" dirty="0" err="1">
                <a:solidFill>
                  <a:prstClr val="black"/>
                </a:solidFill>
              </a:rPr>
              <a:t>rolul</a:t>
            </a:r>
            <a:r>
              <a:rPr lang="en-US" sz="2000" dirty="0">
                <a:solidFill>
                  <a:prstClr val="black"/>
                </a:solidFill>
              </a:rPr>
              <a:t> benefic al </a:t>
            </a:r>
            <a:r>
              <a:rPr lang="en-US" sz="2000" dirty="0" err="1">
                <a:solidFill>
                  <a:prstClr val="black"/>
                </a:solidFill>
              </a:rPr>
              <a:t>suplimentelor</a:t>
            </a:r>
            <a:r>
              <a:rPr lang="en-US" sz="2000" dirty="0">
                <a:solidFill>
                  <a:prstClr val="black"/>
                </a:solidFill>
              </a:rPr>
              <a:t> nutritive de </a:t>
            </a:r>
            <a:r>
              <a:rPr lang="el-GR" sz="2000" dirty="0">
                <a:solidFill>
                  <a:prstClr val="black"/>
                </a:solidFill>
              </a:rPr>
              <a:t>ω-3.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a:t>
            </a:r>
            <a:r>
              <a:rPr lang="en-US" sz="2000" dirty="0" err="1">
                <a:solidFill>
                  <a:prstClr val="black"/>
                </a:solidFill>
              </a:rPr>
              <a:t>IIa</a:t>
            </a:r>
            <a:r>
              <a:rPr lang="en-US" sz="2000" dirty="0">
                <a:solidFill>
                  <a:prstClr val="black"/>
                </a:solidFill>
              </a:rPr>
              <a:t>,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B)</a:t>
            </a:r>
          </a:p>
          <a:p>
            <a:pPr lvl="0" algn="just"/>
            <a:r>
              <a:rPr lang="en-US" sz="2000" b="1" dirty="0" err="1">
                <a:solidFill>
                  <a:prstClr val="black"/>
                </a:solidFill>
              </a:rPr>
              <a:t>Fibre</a:t>
            </a:r>
            <a:r>
              <a:rPr lang="en-US" sz="2000" b="1" dirty="0">
                <a:solidFill>
                  <a:prstClr val="black"/>
                </a:solidFill>
              </a:rPr>
              <a:t> </a:t>
            </a:r>
            <a:r>
              <a:rPr lang="en-US" sz="2000" b="1" dirty="0" err="1">
                <a:solidFill>
                  <a:prstClr val="black"/>
                </a:solidFill>
              </a:rPr>
              <a:t>alimentare</a:t>
            </a:r>
            <a:r>
              <a:rPr lang="en-US" sz="2000" b="1" dirty="0">
                <a:solidFill>
                  <a:prstClr val="black"/>
                </a:solidFill>
              </a:rPr>
              <a:t>: </a:t>
            </a:r>
            <a:r>
              <a:rPr lang="en-US" sz="2000" dirty="0">
                <a:solidFill>
                  <a:prstClr val="black"/>
                </a:solidFill>
              </a:rPr>
              <a:t>30-40 g </a:t>
            </a:r>
            <a:r>
              <a:rPr lang="en-US" sz="2000" dirty="0" err="1">
                <a:solidFill>
                  <a:prstClr val="black"/>
                </a:solidFill>
              </a:rPr>
              <a:t>fibre</a:t>
            </a:r>
            <a:r>
              <a:rPr lang="en-US" sz="2000" dirty="0">
                <a:solidFill>
                  <a:prstClr val="black"/>
                </a:solidFill>
              </a:rPr>
              <a:t>/ </a:t>
            </a:r>
            <a:r>
              <a:rPr lang="en-US" sz="2000" dirty="0" err="1">
                <a:solidFill>
                  <a:prstClr val="black"/>
                </a:solidFill>
              </a:rPr>
              <a:t>zi</a:t>
            </a:r>
            <a:r>
              <a:rPr lang="en-US" sz="2000" dirty="0">
                <a:solidFill>
                  <a:prstClr val="black"/>
                </a:solidFill>
              </a:rPr>
              <a:t>.</a:t>
            </a:r>
          </a:p>
          <a:p>
            <a:pPr lvl="0" algn="just"/>
            <a:r>
              <a:rPr lang="en-US" sz="2000" dirty="0">
                <a:solidFill>
                  <a:prstClr val="black"/>
                </a:solidFill>
              </a:rPr>
              <a:t> </a:t>
            </a:r>
            <a:r>
              <a:rPr lang="en-US" sz="2000" b="1" dirty="0" err="1">
                <a:solidFill>
                  <a:prstClr val="black"/>
                </a:solidFill>
              </a:rPr>
              <a:t>Alcoolul</a:t>
            </a:r>
            <a:r>
              <a:rPr lang="en-US" sz="2000" b="1" dirty="0">
                <a:solidFill>
                  <a:prstClr val="black"/>
                </a:solidFill>
              </a:rPr>
              <a:t>:</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consumat</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cantități</a:t>
            </a:r>
            <a:r>
              <a:rPr lang="en-US" sz="2000" dirty="0">
                <a:solidFill>
                  <a:prstClr val="black"/>
                </a:solidFill>
              </a:rPr>
              <a:t> moderate (nu </a:t>
            </a:r>
            <a:r>
              <a:rPr lang="en-US" sz="2000" dirty="0" err="1">
                <a:solidFill>
                  <a:prstClr val="black"/>
                </a:solidFill>
              </a:rPr>
              <a:t>mai</a:t>
            </a:r>
            <a:r>
              <a:rPr lang="en-US" sz="2000" dirty="0">
                <a:solidFill>
                  <a:prstClr val="black"/>
                </a:solidFill>
              </a:rPr>
              <a:t> </a:t>
            </a:r>
            <a:r>
              <a:rPr lang="en-US" sz="2000" dirty="0" err="1">
                <a:solidFill>
                  <a:prstClr val="black"/>
                </a:solidFill>
              </a:rPr>
              <a:t>mult</a:t>
            </a:r>
            <a:r>
              <a:rPr lang="en-US" sz="2000" dirty="0">
                <a:solidFill>
                  <a:prstClr val="black"/>
                </a:solidFill>
              </a:rPr>
              <a:t> de un </a:t>
            </a:r>
            <a:r>
              <a:rPr lang="en-US" sz="2000" dirty="0" err="1">
                <a:solidFill>
                  <a:prstClr val="black"/>
                </a:solidFill>
              </a:rPr>
              <a:t>păhar</a:t>
            </a:r>
            <a:r>
              <a:rPr lang="en-US" sz="2000" dirty="0">
                <a:solidFill>
                  <a:prstClr val="black"/>
                </a:solidFill>
              </a:rPr>
              <a:t> </a:t>
            </a:r>
            <a:r>
              <a:rPr lang="en-US" sz="2000" dirty="0" err="1">
                <a:solidFill>
                  <a:prstClr val="black"/>
                </a:solidFill>
              </a:rPr>
              <a:t>pe</a:t>
            </a:r>
            <a:r>
              <a:rPr lang="en-US" sz="2000" dirty="0">
                <a:solidFill>
                  <a:prstClr val="black"/>
                </a:solidFill>
              </a:rPr>
              <a:t> </a:t>
            </a:r>
            <a:r>
              <a:rPr lang="en-US" sz="2000" dirty="0" err="1">
                <a:solidFill>
                  <a:prstClr val="black"/>
                </a:solidFill>
              </a:rPr>
              <a:t>zi</a:t>
            </a:r>
            <a:r>
              <a:rPr lang="en-US" sz="2000" dirty="0">
                <a:solidFill>
                  <a:prstClr val="black"/>
                </a:solidFill>
              </a:rPr>
              <a:t> </a:t>
            </a:r>
            <a:r>
              <a:rPr lang="en-US" sz="2000" dirty="0" err="1">
                <a:solidFill>
                  <a:prstClr val="black"/>
                </a:solidFill>
              </a:rPr>
              <a:t>pentru</a:t>
            </a:r>
            <a:r>
              <a:rPr lang="en-US" sz="2000" dirty="0">
                <a:solidFill>
                  <a:prstClr val="black"/>
                </a:solidFill>
              </a:rPr>
              <a:t> </a:t>
            </a:r>
            <a:r>
              <a:rPr lang="en-US" sz="2000" dirty="0" err="1">
                <a:solidFill>
                  <a:prstClr val="black"/>
                </a:solidFill>
              </a:rPr>
              <a:t>femei</a:t>
            </a:r>
            <a:r>
              <a:rPr lang="en-US" sz="2000" dirty="0">
                <a:solidFill>
                  <a:prstClr val="black"/>
                </a:solidFill>
              </a:rPr>
              <a:t> </a:t>
            </a:r>
            <a:r>
              <a:rPr lang="en-US" sz="2000" dirty="0" err="1">
                <a:solidFill>
                  <a:prstClr val="black"/>
                </a:solidFill>
              </a:rPr>
              <a:t>și</a:t>
            </a:r>
            <a:r>
              <a:rPr lang="en-US" sz="2000" dirty="0">
                <a:solidFill>
                  <a:prstClr val="black"/>
                </a:solidFill>
              </a:rPr>
              <a:t> nu </a:t>
            </a:r>
            <a:r>
              <a:rPr lang="en-US" sz="2000" dirty="0" err="1">
                <a:solidFill>
                  <a:prstClr val="black"/>
                </a:solidFill>
              </a:rPr>
              <a:t>mai</a:t>
            </a:r>
            <a:r>
              <a:rPr lang="en-US" sz="2000" dirty="0">
                <a:solidFill>
                  <a:prstClr val="black"/>
                </a:solidFill>
              </a:rPr>
              <a:t> </a:t>
            </a:r>
            <a:r>
              <a:rPr lang="en-US" sz="2000" dirty="0" err="1">
                <a:solidFill>
                  <a:prstClr val="black"/>
                </a:solidFill>
              </a:rPr>
              <a:t>mult</a:t>
            </a:r>
            <a:r>
              <a:rPr lang="en-US" sz="2000" dirty="0">
                <a:solidFill>
                  <a:prstClr val="black"/>
                </a:solidFill>
              </a:rPr>
              <a:t> de 2 </a:t>
            </a:r>
            <a:r>
              <a:rPr lang="en-US" sz="2000" dirty="0" err="1">
                <a:solidFill>
                  <a:prstClr val="black"/>
                </a:solidFill>
              </a:rPr>
              <a:t>păhare</a:t>
            </a:r>
            <a:r>
              <a:rPr lang="en-US" sz="2000" dirty="0">
                <a:solidFill>
                  <a:prstClr val="black"/>
                </a:solidFill>
              </a:rPr>
              <a:t> </a:t>
            </a:r>
            <a:r>
              <a:rPr lang="en-US" sz="2000" dirty="0" err="1">
                <a:solidFill>
                  <a:prstClr val="black"/>
                </a:solidFill>
              </a:rPr>
              <a:t>pe</a:t>
            </a:r>
            <a:r>
              <a:rPr lang="en-US" sz="2000" dirty="0">
                <a:solidFill>
                  <a:prstClr val="black"/>
                </a:solidFill>
              </a:rPr>
              <a:t> </a:t>
            </a:r>
            <a:r>
              <a:rPr lang="en-US" sz="2000" dirty="0" err="1">
                <a:solidFill>
                  <a:prstClr val="black"/>
                </a:solidFill>
              </a:rPr>
              <a:t>zi</a:t>
            </a:r>
            <a:r>
              <a:rPr lang="en-US" sz="2000" dirty="0">
                <a:solidFill>
                  <a:prstClr val="black"/>
                </a:solidFill>
              </a:rPr>
              <a:t> </a:t>
            </a:r>
            <a:r>
              <a:rPr lang="en-US" sz="2000" dirty="0" err="1">
                <a:solidFill>
                  <a:prstClr val="black"/>
                </a:solidFill>
              </a:rPr>
              <a:t>pentru</a:t>
            </a:r>
            <a:r>
              <a:rPr lang="en-US" sz="2000" dirty="0">
                <a:solidFill>
                  <a:prstClr val="black"/>
                </a:solidFill>
              </a:rPr>
              <a:t> </a:t>
            </a:r>
            <a:r>
              <a:rPr lang="en-US" sz="2000" dirty="0" err="1">
                <a:solidFill>
                  <a:prstClr val="black"/>
                </a:solidFill>
              </a:rPr>
              <a:t>bărbați</a:t>
            </a:r>
            <a:r>
              <a:rPr lang="en-US" sz="2000" dirty="0">
                <a:solidFill>
                  <a:prstClr val="black"/>
                </a:solidFill>
              </a:rPr>
              <a:t>). </a:t>
            </a:r>
            <a:r>
              <a:rPr lang="en-US" sz="2000" dirty="0" err="1">
                <a:solidFill>
                  <a:prstClr val="black"/>
                </a:solidFill>
              </a:rPr>
              <a:t>Consumul</a:t>
            </a:r>
            <a:r>
              <a:rPr lang="en-US" sz="2000" dirty="0">
                <a:solidFill>
                  <a:prstClr val="black"/>
                </a:solidFill>
              </a:rPr>
              <a:t> de </a:t>
            </a:r>
            <a:r>
              <a:rPr lang="en-US" sz="2000" dirty="0" err="1">
                <a:solidFill>
                  <a:prstClr val="black"/>
                </a:solidFill>
              </a:rPr>
              <a:t>alcool</a:t>
            </a:r>
            <a:r>
              <a:rPr lang="en-US" sz="2000" dirty="0">
                <a:solidFill>
                  <a:prstClr val="black"/>
                </a:solidFill>
              </a:rPr>
              <a:t> </a:t>
            </a:r>
            <a:r>
              <a:rPr lang="en-US" sz="2000" dirty="0" err="1">
                <a:solidFill>
                  <a:prstClr val="black"/>
                </a:solidFill>
              </a:rPr>
              <a:t>crește</a:t>
            </a:r>
            <a:r>
              <a:rPr lang="en-US" sz="2000" dirty="0">
                <a:solidFill>
                  <a:prstClr val="black"/>
                </a:solidFill>
              </a:rPr>
              <a:t> </a:t>
            </a:r>
            <a:r>
              <a:rPr lang="en-US" sz="2000" dirty="0" err="1">
                <a:solidFill>
                  <a:prstClr val="black"/>
                </a:solidFill>
              </a:rPr>
              <a:t>riscul</a:t>
            </a:r>
            <a:r>
              <a:rPr lang="en-US" sz="2000" dirty="0">
                <a:solidFill>
                  <a:prstClr val="black"/>
                </a:solidFill>
              </a:rPr>
              <a:t> </a:t>
            </a:r>
            <a:r>
              <a:rPr lang="en-US" sz="2000" dirty="0" err="1">
                <a:solidFill>
                  <a:prstClr val="black"/>
                </a:solidFill>
              </a:rPr>
              <a:t>persoanelor</a:t>
            </a:r>
            <a:r>
              <a:rPr lang="en-US" sz="2000" dirty="0">
                <a:solidFill>
                  <a:prstClr val="black"/>
                </a:solidFill>
              </a:rPr>
              <a:t> cu </a:t>
            </a:r>
            <a:r>
              <a:rPr lang="en-US" sz="2000" dirty="0" err="1">
                <a:solidFill>
                  <a:prstClr val="black"/>
                </a:solidFill>
              </a:rPr>
              <a:t>diabet</a:t>
            </a:r>
            <a:r>
              <a:rPr lang="en-US" sz="2000" dirty="0">
                <a:solidFill>
                  <a:prstClr val="black"/>
                </a:solidFill>
              </a:rPr>
              <a:t>, </a:t>
            </a:r>
            <a:r>
              <a:rPr lang="en-US" sz="2000" dirty="0" err="1">
                <a:solidFill>
                  <a:prstClr val="black"/>
                </a:solidFill>
              </a:rPr>
              <a:t>în</a:t>
            </a:r>
            <a:r>
              <a:rPr lang="en-US" sz="2000" dirty="0">
                <a:solidFill>
                  <a:prstClr val="black"/>
                </a:solidFill>
              </a:rPr>
              <a:t> special a </a:t>
            </a:r>
            <a:r>
              <a:rPr lang="en-US" sz="2000" dirty="0" err="1">
                <a:solidFill>
                  <a:prstClr val="black"/>
                </a:solidFill>
              </a:rPr>
              <a:t>celor</a:t>
            </a:r>
            <a:r>
              <a:rPr lang="en-US" sz="2000" dirty="0">
                <a:solidFill>
                  <a:prstClr val="black"/>
                </a:solidFill>
              </a:rPr>
              <a:t> care </a:t>
            </a:r>
            <a:r>
              <a:rPr lang="en-US" sz="2000" dirty="0" err="1">
                <a:solidFill>
                  <a:prstClr val="black"/>
                </a:solidFill>
              </a:rPr>
              <a:t>administrează</a:t>
            </a:r>
            <a:r>
              <a:rPr lang="en-US" sz="2000" dirty="0">
                <a:solidFill>
                  <a:prstClr val="black"/>
                </a:solidFill>
              </a:rPr>
              <a:t> </a:t>
            </a:r>
            <a:r>
              <a:rPr lang="en-US" sz="2000" dirty="0" err="1">
                <a:solidFill>
                  <a:prstClr val="black"/>
                </a:solidFill>
              </a:rPr>
              <a:t>insulină</a:t>
            </a:r>
            <a:r>
              <a:rPr lang="en-US" sz="2000" dirty="0">
                <a:solidFill>
                  <a:prstClr val="black"/>
                </a:solidFill>
              </a:rPr>
              <a:t> </a:t>
            </a:r>
            <a:r>
              <a:rPr lang="en-US" sz="2000" dirty="0" err="1">
                <a:solidFill>
                  <a:prstClr val="black"/>
                </a:solidFill>
              </a:rPr>
              <a:t>sau</a:t>
            </a:r>
            <a:r>
              <a:rPr lang="en-US" sz="2000" dirty="0">
                <a:solidFill>
                  <a:prstClr val="black"/>
                </a:solidFill>
              </a:rPr>
              <a:t> </a:t>
            </a:r>
            <a:r>
              <a:rPr lang="en-US" sz="2000" dirty="0" err="1">
                <a:solidFill>
                  <a:prstClr val="black"/>
                </a:solidFill>
              </a:rPr>
              <a:t>secretagogi</a:t>
            </a:r>
            <a:r>
              <a:rPr lang="en-US" sz="2000" dirty="0">
                <a:solidFill>
                  <a:prstClr val="black"/>
                </a:solidFill>
              </a:rPr>
              <a:t> </a:t>
            </a:r>
            <a:r>
              <a:rPr lang="en-US" sz="2000" dirty="0" err="1">
                <a:solidFill>
                  <a:prstClr val="black"/>
                </a:solidFill>
              </a:rPr>
              <a:t>ai</a:t>
            </a:r>
            <a:r>
              <a:rPr lang="en-US" sz="2000" dirty="0">
                <a:solidFill>
                  <a:prstClr val="black"/>
                </a:solidFill>
              </a:rPr>
              <a:t> </a:t>
            </a:r>
            <a:r>
              <a:rPr lang="en-US" sz="2000" dirty="0" err="1">
                <a:solidFill>
                  <a:prstClr val="black"/>
                </a:solidFill>
              </a:rPr>
              <a:t>insulinei</a:t>
            </a:r>
            <a:r>
              <a:rPr lang="en-US" sz="2000" dirty="0">
                <a:solidFill>
                  <a:prstClr val="black"/>
                </a:solidFill>
              </a:rPr>
              <a:t>, de a </a:t>
            </a:r>
            <a:r>
              <a:rPr lang="en-US" sz="2000" dirty="0" err="1">
                <a:solidFill>
                  <a:prstClr val="black"/>
                </a:solidFill>
              </a:rPr>
              <a:t>dezvolta</a:t>
            </a:r>
            <a:r>
              <a:rPr lang="en-US" sz="2000" dirty="0">
                <a:solidFill>
                  <a:prstClr val="black"/>
                </a:solidFill>
              </a:rPr>
              <a:t> </a:t>
            </a:r>
            <a:r>
              <a:rPr lang="en-US" sz="2000" dirty="0" err="1">
                <a:solidFill>
                  <a:prstClr val="black"/>
                </a:solidFill>
              </a:rPr>
              <a:t>hipoglicemia</a:t>
            </a:r>
            <a:r>
              <a:rPr lang="en-US" sz="2000" dirty="0">
                <a:solidFill>
                  <a:prstClr val="black"/>
                </a:solidFill>
              </a:rPr>
              <a:t>. Este </a:t>
            </a:r>
            <a:r>
              <a:rPr lang="en-US" sz="2000" dirty="0" err="1">
                <a:solidFill>
                  <a:prstClr val="black"/>
                </a:solidFill>
              </a:rPr>
              <a:t>necesară</a:t>
            </a:r>
            <a:r>
              <a:rPr lang="en-US" sz="2000" dirty="0">
                <a:solidFill>
                  <a:prstClr val="black"/>
                </a:solidFill>
              </a:rPr>
              <a:t> </a:t>
            </a:r>
            <a:r>
              <a:rPr lang="en-US" sz="2000" dirty="0" err="1">
                <a:solidFill>
                  <a:prstClr val="black"/>
                </a:solidFill>
              </a:rPr>
              <a:t>educarea</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sensibilizarea</a:t>
            </a:r>
            <a:r>
              <a:rPr lang="en-US" sz="2000" dirty="0">
                <a:solidFill>
                  <a:prstClr val="black"/>
                </a:solidFill>
              </a:rPr>
              <a:t> </a:t>
            </a:r>
            <a:r>
              <a:rPr lang="en-US" sz="2000" dirty="0" err="1">
                <a:solidFill>
                  <a:prstClr val="black"/>
                </a:solidFill>
              </a:rPr>
              <a:t>pacienților</a:t>
            </a:r>
            <a:r>
              <a:rPr lang="en-US" sz="2000" dirty="0">
                <a:solidFill>
                  <a:prstClr val="black"/>
                </a:solidFill>
              </a:rPr>
              <a:t> </a:t>
            </a:r>
            <a:r>
              <a:rPr lang="en-US" sz="2000" dirty="0" err="1">
                <a:solidFill>
                  <a:prstClr val="black"/>
                </a:solidFill>
              </a:rPr>
              <a:t>referitor</a:t>
            </a:r>
            <a:r>
              <a:rPr lang="en-US" sz="2000" dirty="0">
                <a:solidFill>
                  <a:prstClr val="black"/>
                </a:solidFill>
              </a:rPr>
              <a:t> la </a:t>
            </a:r>
            <a:r>
              <a:rPr lang="en-US" sz="2000" dirty="0" err="1">
                <a:solidFill>
                  <a:prstClr val="black"/>
                </a:solidFill>
              </a:rPr>
              <a:t>recunoașterea</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managementul</a:t>
            </a:r>
            <a:r>
              <a:rPr lang="en-US" sz="2000" dirty="0">
                <a:solidFill>
                  <a:prstClr val="black"/>
                </a:solidFill>
              </a:rPr>
              <a:t> </a:t>
            </a:r>
            <a:r>
              <a:rPr lang="en-US" sz="2000" dirty="0" err="1">
                <a:solidFill>
                  <a:prstClr val="black"/>
                </a:solidFill>
              </a:rPr>
              <a:t>hipoglicemiilor</a:t>
            </a:r>
            <a:r>
              <a:rPr lang="en-US" sz="2000" dirty="0">
                <a:solidFill>
                  <a:prstClr val="black"/>
                </a:solidFill>
              </a:rPr>
              <a:t> </a:t>
            </a:r>
            <a:r>
              <a:rPr lang="en-US" sz="2000" dirty="0" err="1">
                <a:solidFill>
                  <a:prstClr val="black"/>
                </a:solidFill>
              </a:rPr>
              <a:t>întîrziate</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III,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C) </a:t>
            </a:r>
            <a:r>
              <a:rPr lang="en-US" sz="2000" dirty="0" err="1">
                <a:solidFill>
                  <a:prstClr val="black"/>
                </a:solidFill>
              </a:rPr>
              <a:t>Alcoolul</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evitat</a:t>
            </a:r>
            <a:r>
              <a:rPr lang="en-US" sz="2000" dirty="0">
                <a:solidFill>
                  <a:prstClr val="black"/>
                </a:solidFill>
              </a:rPr>
              <a:t>: la </a:t>
            </a:r>
            <a:r>
              <a:rPr lang="en-US" sz="2000" dirty="0" err="1">
                <a:solidFill>
                  <a:prstClr val="black"/>
                </a:solidFill>
              </a:rPr>
              <a:t>pacienţii</a:t>
            </a:r>
            <a:r>
              <a:rPr lang="en-US" sz="2000" dirty="0">
                <a:solidFill>
                  <a:prstClr val="black"/>
                </a:solidFill>
              </a:rPr>
              <a:t> </a:t>
            </a:r>
            <a:r>
              <a:rPr lang="en-US" sz="2000" dirty="0" err="1">
                <a:solidFill>
                  <a:prstClr val="black"/>
                </a:solidFill>
              </a:rPr>
              <a:t>obezi</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cazul</a:t>
            </a:r>
            <a:r>
              <a:rPr lang="en-US" sz="2000" dirty="0">
                <a:solidFill>
                  <a:prstClr val="black"/>
                </a:solidFill>
              </a:rPr>
              <a:t> </a:t>
            </a:r>
            <a:r>
              <a:rPr lang="en-US" sz="2000" dirty="0" err="1">
                <a:solidFill>
                  <a:prstClr val="black"/>
                </a:solidFill>
              </a:rPr>
              <a:t>dezechilibrului</a:t>
            </a:r>
            <a:r>
              <a:rPr lang="en-US" sz="2000" dirty="0">
                <a:solidFill>
                  <a:prstClr val="black"/>
                </a:solidFill>
              </a:rPr>
              <a:t> metabolic, la </a:t>
            </a:r>
            <a:r>
              <a:rPr lang="en-US" sz="2000" dirty="0" err="1">
                <a:solidFill>
                  <a:prstClr val="black"/>
                </a:solidFill>
              </a:rPr>
              <a:t>cei</a:t>
            </a:r>
            <a:r>
              <a:rPr lang="en-US" sz="2000" dirty="0">
                <a:solidFill>
                  <a:prstClr val="black"/>
                </a:solidFill>
              </a:rPr>
              <a:t> cu </a:t>
            </a:r>
            <a:r>
              <a:rPr lang="en-US" sz="2000" dirty="0" err="1">
                <a:solidFill>
                  <a:prstClr val="black"/>
                </a:solidFill>
              </a:rPr>
              <a:t>hipertensiune</a:t>
            </a:r>
            <a:r>
              <a:rPr lang="en-US" sz="2000" dirty="0">
                <a:solidFill>
                  <a:prstClr val="black"/>
                </a:solidFill>
              </a:rPr>
              <a:t> </a:t>
            </a:r>
            <a:r>
              <a:rPr lang="en-US" sz="2000" dirty="0" err="1">
                <a:solidFill>
                  <a:prstClr val="black"/>
                </a:solidFill>
              </a:rPr>
              <a:t>şi</a:t>
            </a:r>
            <a:r>
              <a:rPr lang="en-US" sz="2000" dirty="0">
                <a:solidFill>
                  <a:prstClr val="black"/>
                </a:solidFill>
              </a:rPr>
              <a:t>/</a:t>
            </a:r>
            <a:r>
              <a:rPr lang="en-US" sz="2000" dirty="0" err="1">
                <a:solidFill>
                  <a:prstClr val="black"/>
                </a:solidFill>
              </a:rPr>
              <a:t>sau</a:t>
            </a:r>
            <a:r>
              <a:rPr lang="en-US" sz="2000" dirty="0">
                <a:solidFill>
                  <a:prstClr val="black"/>
                </a:solidFill>
              </a:rPr>
              <a:t> cu </a:t>
            </a:r>
            <a:r>
              <a:rPr lang="en-US" sz="2000" dirty="0" err="1">
                <a:solidFill>
                  <a:prstClr val="black"/>
                </a:solidFill>
              </a:rPr>
              <a:t>hipertrigliceridemie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cazul</a:t>
            </a:r>
            <a:r>
              <a:rPr lang="en-US" sz="2000" dirty="0">
                <a:solidFill>
                  <a:prstClr val="black"/>
                </a:solidFill>
              </a:rPr>
              <a:t> </a:t>
            </a:r>
            <a:r>
              <a:rPr lang="en-US" sz="2000" dirty="0" err="1">
                <a:solidFill>
                  <a:prstClr val="black"/>
                </a:solidFill>
              </a:rPr>
              <a:t>afecţiunilor</a:t>
            </a:r>
            <a:r>
              <a:rPr lang="en-US" sz="2000" dirty="0">
                <a:solidFill>
                  <a:prstClr val="black"/>
                </a:solidFill>
              </a:rPr>
              <a:t> </a:t>
            </a:r>
            <a:r>
              <a:rPr lang="en-US" sz="2000" dirty="0" err="1">
                <a:solidFill>
                  <a:prstClr val="black"/>
                </a:solidFill>
              </a:rPr>
              <a:t>hepatice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cazul</a:t>
            </a:r>
            <a:r>
              <a:rPr lang="en-US" sz="2000" dirty="0">
                <a:solidFill>
                  <a:prstClr val="black"/>
                </a:solidFill>
              </a:rPr>
              <a:t> </a:t>
            </a:r>
            <a:r>
              <a:rPr lang="en-US" sz="2000" dirty="0" err="1">
                <a:solidFill>
                  <a:prstClr val="black"/>
                </a:solidFill>
              </a:rPr>
              <a:t>neuropatiilor</a:t>
            </a:r>
            <a:r>
              <a:rPr lang="en-US" sz="2000" dirty="0">
                <a:solidFill>
                  <a:prstClr val="black"/>
                </a:solidFill>
              </a:rPr>
              <a:t>. </a:t>
            </a:r>
            <a:endParaRPr lang="en-US" sz="2000" dirty="0">
              <a:solidFill>
                <a:prstClr val="black"/>
              </a:solidFill>
            </a:endParaRPr>
          </a:p>
        </p:txBody>
      </p:sp>
    </p:spTree>
    <p:extLst>
      <p:ext uri="{BB962C8B-B14F-4D97-AF65-F5344CB8AC3E}">
        <p14:creationId xmlns:p14="http://schemas.microsoft.com/office/powerpoint/2010/main" val="891278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t>CON</a:t>
            </a:r>
            <a:r>
              <a:rPr lang="ro-RO" b="1" dirty="0"/>
              <a:t>Ț</a:t>
            </a:r>
            <a:r>
              <a:rPr lang="en-US" b="1" dirty="0"/>
              <a:t>INUTUL NUTRITIV AL RA</a:t>
            </a:r>
            <a:r>
              <a:rPr lang="ro-RO" b="1" dirty="0"/>
              <a:t>Ț</a:t>
            </a:r>
            <a:r>
              <a:rPr lang="en-US" b="1" dirty="0"/>
              <a:t>IEI CALORICE</a:t>
            </a:r>
            <a:endParaRPr lang="ro-RO" dirty="0"/>
          </a:p>
        </p:txBody>
      </p:sp>
      <p:sp>
        <p:nvSpPr>
          <p:cNvPr id="3" name="Substituent conținut 2"/>
          <p:cNvSpPr>
            <a:spLocks noGrp="1"/>
          </p:cNvSpPr>
          <p:nvPr>
            <p:ph idx="1"/>
          </p:nvPr>
        </p:nvSpPr>
        <p:spPr/>
        <p:txBody>
          <a:bodyPr>
            <a:normAutofit fontScale="92500" lnSpcReduction="10000"/>
          </a:bodyPr>
          <a:lstStyle/>
          <a:p>
            <a:pPr lvl="0"/>
            <a:r>
              <a:rPr lang="en-US" sz="2000" b="1" dirty="0">
                <a:solidFill>
                  <a:prstClr val="black"/>
                </a:solidFill>
              </a:rPr>
              <a:t>Sarea:</a:t>
            </a:r>
            <a:r>
              <a:rPr lang="en-US" sz="2000" dirty="0">
                <a:solidFill>
                  <a:prstClr val="black"/>
                </a:solidFill>
              </a:rPr>
              <a:t> la </a:t>
            </a:r>
            <a:r>
              <a:rPr lang="en-US" sz="2000" dirty="0" err="1">
                <a:solidFill>
                  <a:prstClr val="black"/>
                </a:solidFill>
              </a:rPr>
              <a:t>fel</a:t>
            </a:r>
            <a:r>
              <a:rPr lang="en-US" sz="2000" dirty="0">
                <a:solidFill>
                  <a:prstClr val="black"/>
                </a:solidFill>
              </a:rPr>
              <a:t> ca </a:t>
            </a:r>
            <a:r>
              <a:rPr lang="en-US" sz="2000" dirty="0" err="1">
                <a:solidFill>
                  <a:prstClr val="black"/>
                </a:solidFill>
              </a:rPr>
              <a:t>și</a:t>
            </a:r>
            <a:r>
              <a:rPr lang="en-US" sz="2000" dirty="0">
                <a:solidFill>
                  <a:prstClr val="black"/>
                </a:solidFill>
              </a:rPr>
              <a:t> </a:t>
            </a:r>
            <a:r>
              <a:rPr lang="en-US" sz="2000" dirty="0" err="1">
                <a:solidFill>
                  <a:prstClr val="black"/>
                </a:solidFill>
              </a:rPr>
              <a:t>populația</a:t>
            </a:r>
            <a:r>
              <a:rPr lang="en-US" sz="2000" dirty="0">
                <a:solidFill>
                  <a:prstClr val="black"/>
                </a:solidFill>
              </a:rPr>
              <a:t> </a:t>
            </a:r>
            <a:r>
              <a:rPr lang="en-US" sz="2000" dirty="0" err="1">
                <a:solidFill>
                  <a:prstClr val="black"/>
                </a:solidFill>
              </a:rPr>
              <a:t>generală</a:t>
            </a:r>
            <a:r>
              <a:rPr lang="en-US" sz="2000" dirty="0">
                <a:solidFill>
                  <a:prstClr val="black"/>
                </a:solidFill>
              </a:rPr>
              <a:t>, </a:t>
            </a:r>
            <a:r>
              <a:rPr lang="en-US" sz="2000" dirty="0" err="1">
                <a:solidFill>
                  <a:prstClr val="black"/>
                </a:solidFill>
              </a:rPr>
              <a:t>persoanele</a:t>
            </a:r>
            <a:r>
              <a:rPr lang="en-US" sz="2000" dirty="0">
                <a:solidFill>
                  <a:prstClr val="black"/>
                </a:solidFill>
              </a:rPr>
              <a:t> cu </a:t>
            </a:r>
            <a:r>
              <a:rPr lang="en-US" sz="2000" dirty="0" err="1">
                <a:solidFill>
                  <a:prstClr val="black"/>
                </a:solidFill>
              </a:rPr>
              <a:t>diabet</a:t>
            </a:r>
            <a:r>
              <a:rPr lang="en-US" sz="2000" dirty="0">
                <a:solidFill>
                  <a:prstClr val="black"/>
                </a:solidFill>
              </a:rPr>
              <a:t> </a:t>
            </a:r>
            <a:r>
              <a:rPr lang="en-US" sz="2000" dirty="0" err="1">
                <a:solidFill>
                  <a:prstClr val="black"/>
                </a:solidFill>
              </a:rPr>
              <a:t>trebuie</a:t>
            </a:r>
            <a:r>
              <a:rPr lang="en-US" sz="2000" dirty="0">
                <a:solidFill>
                  <a:prstClr val="black"/>
                </a:solidFill>
              </a:rPr>
              <a:t> </a:t>
            </a:r>
            <a:r>
              <a:rPr lang="en-US" sz="2000" dirty="0" err="1">
                <a:solidFill>
                  <a:prstClr val="black"/>
                </a:solidFill>
              </a:rPr>
              <a:t>să</a:t>
            </a:r>
            <a:r>
              <a:rPr lang="en-US" sz="2000" dirty="0">
                <a:solidFill>
                  <a:prstClr val="black"/>
                </a:solidFill>
              </a:rPr>
              <a:t> </a:t>
            </a:r>
            <a:r>
              <a:rPr lang="en-US" sz="2000" dirty="0" err="1">
                <a:solidFill>
                  <a:prstClr val="black"/>
                </a:solidFill>
              </a:rPr>
              <a:t>limiteze</a:t>
            </a:r>
            <a:r>
              <a:rPr lang="en-US" sz="2000" dirty="0">
                <a:solidFill>
                  <a:prstClr val="black"/>
                </a:solidFill>
              </a:rPr>
              <a:t> </a:t>
            </a:r>
            <a:r>
              <a:rPr lang="en-US" sz="2000" dirty="0" err="1">
                <a:solidFill>
                  <a:prstClr val="black"/>
                </a:solidFill>
              </a:rPr>
              <a:t>consumul</a:t>
            </a:r>
            <a:r>
              <a:rPr lang="en-US" sz="2000" dirty="0">
                <a:solidFill>
                  <a:prstClr val="black"/>
                </a:solidFill>
              </a:rPr>
              <a:t> de </a:t>
            </a:r>
            <a:r>
              <a:rPr lang="en-US" sz="2000" dirty="0" err="1">
                <a:solidFill>
                  <a:prstClr val="black"/>
                </a:solidFill>
              </a:rPr>
              <a:t>NaCl</a:t>
            </a:r>
            <a:r>
              <a:rPr lang="en-US" sz="2000" dirty="0">
                <a:solidFill>
                  <a:prstClr val="black"/>
                </a:solidFill>
              </a:rPr>
              <a:t> </a:t>
            </a:r>
            <a:r>
              <a:rPr lang="en-US" sz="2000" dirty="0" err="1">
                <a:solidFill>
                  <a:prstClr val="black"/>
                </a:solidFill>
              </a:rPr>
              <a:t>pînă</a:t>
            </a:r>
            <a:r>
              <a:rPr lang="en-US" sz="2000" dirty="0">
                <a:solidFill>
                  <a:prstClr val="black"/>
                </a:solidFill>
              </a:rPr>
              <a:t> la </a:t>
            </a:r>
            <a:r>
              <a:rPr lang="en-US" sz="2000" dirty="0" err="1">
                <a:solidFill>
                  <a:prstClr val="black"/>
                </a:solidFill>
              </a:rPr>
              <a:t>cel</a:t>
            </a:r>
            <a:r>
              <a:rPr lang="en-US" sz="2000" dirty="0">
                <a:solidFill>
                  <a:prstClr val="black"/>
                </a:solidFill>
              </a:rPr>
              <a:t> </a:t>
            </a:r>
            <a:r>
              <a:rPr lang="en-US" sz="2000" dirty="0" err="1">
                <a:solidFill>
                  <a:prstClr val="black"/>
                </a:solidFill>
              </a:rPr>
              <a:t>mult</a:t>
            </a:r>
            <a:r>
              <a:rPr lang="en-US" sz="2000" dirty="0">
                <a:solidFill>
                  <a:prstClr val="black"/>
                </a:solidFill>
              </a:rPr>
              <a:t> 2300 mg/</a:t>
            </a:r>
            <a:r>
              <a:rPr lang="en-US" sz="2000" dirty="0" err="1">
                <a:solidFill>
                  <a:prstClr val="black"/>
                </a:solidFill>
              </a:rPr>
              <a:t>zi</a:t>
            </a:r>
            <a:r>
              <a:rPr lang="en-US" sz="2000" dirty="0">
                <a:solidFill>
                  <a:prstClr val="black"/>
                </a:solidFill>
              </a:rPr>
              <a:t>, cu </a:t>
            </a:r>
            <a:r>
              <a:rPr lang="en-US" sz="2000" dirty="0" err="1">
                <a:solidFill>
                  <a:prstClr val="black"/>
                </a:solidFill>
              </a:rPr>
              <a:t>toate</a:t>
            </a:r>
            <a:r>
              <a:rPr lang="en-US" sz="2000" dirty="0">
                <a:solidFill>
                  <a:prstClr val="black"/>
                </a:solidFill>
              </a:rPr>
              <a:t> </a:t>
            </a:r>
            <a:r>
              <a:rPr lang="en-US" sz="2000" dirty="0" err="1">
                <a:solidFill>
                  <a:prstClr val="black"/>
                </a:solidFill>
              </a:rPr>
              <a:t>că</a:t>
            </a:r>
            <a:r>
              <a:rPr lang="en-US" sz="2000" dirty="0">
                <a:solidFill>
                  <a:prstClr val="black"/>
                </a:solidFill>
              </a:rPr>
              <a:t> </a:t>
            </a:r>
            <a:r>
              <a:rPr lang="en-US" sz="2000" dirty="0" err="1">
                <a:solidFill>
                  <a:prstClr val="black"/>
                </a:solidFill>
              </a:rPr>
              <a:t>persoanele</a:t>
            </a:r>
            <a:r>
              <a:rPr lang="en-US" sz="2000" dirty="0">
                <a:solidFill>
                  <a:prstClr val="black"/>
                </a:solidFill>
              </a:rPr>
              <a:t> cu </a:t>
            </a:r>
            <a:r>
              <a:rPr lang="en-US" sz="2000" dirty="0" err="1">
                <a:solidFill>
                  <a:prstClr val="black"/>
                </a:solidFill>
              </a:rPr>
              <a:t>diabet</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hipertensiune</a:t>
            </a:r>
            <a:r>
              <a:rPr lang="en-US" sz="2000" dirty="0">
                <a:solidFill>
                  <a:prstClr val="black"/>
                </a:solidFill>
              </a:rPr>
              <a:t> pot </a:t>
            </a:r>
            <a:r>
              <a:rPr lang="en-US" sz="2000" dirty="0" err="1">
                <a:solidFill>
                  <a:prstClr val="black"/>
                </a:solidFill>
              </a:rPr>
              <a:t>necesita</a:t>
            </a:r>
            <a:r>
              <a:rPr lang="en-US" sz="2000" dirty="0">
                <a:solidFill>
                  <a:prstClr val="black"/>
                </a:solidFill>
              </a:rPr>
              <a:t> o </a:t>
            </a:r>
            <a:r>
              <a:rPr lang="en-US" sz="2000" dirty="0" err="1">
                <a:solidFill>
                  <a:prstClr val="black"/>
                </a:solidFill>
              </a:rPr>
              <a:t>restricție</a:t>
            </a:r>
            <a:r>
              <a:rPr lang="en-US" sz="2000" dirty="0">
                <a:solidFill>
                  <a:prstClr val="black"/>
                </a:solidFill>
              </a:rPr>
              <a:t> </a:t>
            </a:r>
            <a:r>
              <a:rPr lang="en-US" sz="2000" dirty="0" err="1">
                <a:solidFill>
                  <a:prstClr val="black"/>
                </a:solidFill>
              </a:rPr>
              <a:t>mai</a:t>
            </a:r>
            <a:r>
              <a:rPr lang="en-US" sz="2000" dirty="0">
                <a:solidFill>
                  <a:prstClr val="black"/>
                </a:solidFill>
              </a:rPr>
              <a:t> </a:t>
            </a:r>
            <a:r>
              <a:rPr lang="en-US" sz="2000" dirty="0" err="1">
                <a:solidFill>
                  <a:prstClr val="black"/>
                </a:solidFill>
              </a:rPr>
              <a:t>severă</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III,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C)</a:t>
            </a:r>
          </a:p>
          <a:p>
            <a:pPr lvl="0"/>
            <a:r>
              <a:rPr lang="en-US" sz="2000" b="1" dirty="0" err="1">
                <a:solidFill>
                  <a:prstClr val="black"/>
                </a:solidFill>
              </a:rPr>
              <a:t>indulcitori</a:t>
            </a:r>
            <a:r>
              <a:rPr lang="en-US" sz="2000" b="1" dirty="0">
                <a:solidFill>
                  <a:prstClr val="black"/>
                </a:solidFill>
              </a:rPr>
              <a:t>:</a:t>
            </a:r>
            <a:r>
              <a:rPr lang="en-US" sz="2000" dirty="0">
                <a:solidFill>
                  <a:prstClr val="black"/>
                </a:solidFill>
              </a:rPr>
              <a:t> </a:t>
            </a:r>
            <a:r>
              <a:rPr lang="en-US" sz="2000" dirty="0" err="1">
                <a:solidFill>
                  <a:prstClr val="black"/>
                </a:solidFill>
              </a:rPr>
              <a:t>sunt</a:t>
            </a:r>
            <a:r>
              <a:rPr lang="en-US" sz="2000" dirty="0">
                <a:solidFill>
                  <a:prstClr val="black"/>
                </a:solidFill>
              </a:rPr>
              <a:t> </a:t>
            </a:r>
            <a:r>
              <a:rPr lang="en-US" sz="2000" dirty="0" err="1">
                <a:solidFill>
                  <a:prstClr val="black"/>
                </a:solidFill>
              </a:rPr>
              <a:t>permise</a:t>
            </a:r>
            <a:r>
              <a:rPr lang="en-US" sz="2000" dirty="0">
                <a:solidFill>
                  <a:prstClr val="black"/>
                </a:solidFill>
              </a:rPr>
              <a:t>: </a:t>
            </a:r>
            <a:r>
              <a:rPr lang="en-US" sz="2000" dirty="0" err="1">
                <a:solidFill>
                  <a:prstClr val="black"/>
                </a:solidFill>
              </a:rPr>
              <a:t>cele</a:t>
            </a:r>
            <a:r>
              <a:rPr lang="en-US" sz="2000" dirty="0">
                <a:solidFill>
                  <a:prstClr val="black"/>
                </a:solidFill>
              </a:rPr>
              <a:t> </a:t>
            </a:r>
            <a:r>
              <a:rPr lang="en-US" sz="2000" dirty="0" err="1">
                <a:solidFill>
                  <a:prstClr val="black"/>
                </a:solidFill>
              </a:rPr>
              <a:t>calorice</a:t>
            </a:r>
            <a:r>
              <a:rPr lang="en-US" sz="2000" dirty="0">
                <a:solidFill>
                  <a:prstClr val="black"/>
                </a:solidFill>
              </a:rPr>
              <a:t> (</a:t>
            </a:r>
            <a:r>
              <a:rPr lang="en-US" sz="2000" dirty="0" err="1">
                <a:solidFill>
                  <a:prstClr val="black"/>
                </a:solidFill>
              </a:rPr>
              <a:t>fructoza</a:t>
            </a:r>
            <a:r>
              <a:rPr lang="en-US" sz="2000" dirty="0">
                <a:solidFill>
                  <a:prstClr val="black"/>
                </a:solidFill>
              </a:rPr>
              <a:t>, </a:t>
            </a:r>
            <a:r>
              <a:rPr lang="en-US" sz="2000" dirty="0" err="1">
                <a:solidFill>
                  <a:prstClr val="black"/>
                </a:solidFill>
              </a:rPr>
              <a:t>xilitolul</a:t>
            </a:r>
            <a:r>
              <a:rPr lang="en-US" sz="2000" dirty="0">
                <a:solidFill>
                  <a:prstClr val="black"/>
                </a:solidFill>
              </a:rPr>
              <a:t>) </a:t>
            </a:r>
            <a:r>
              <a:rPr lang="en-US" sz="2000" dirty="0" err="1">
                <a:solidFill>
                  <a:prstClr val="black"/>
                </a:solidFill>
              </a:rPr>
              <a:t>întră</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calculul</a:t>
            </a:r>
            <a:r>
              <a:rPr lang="en-US" sz="2000" dirty="0">
                <a:solidFill>
                  <a:prstClr val="black"/>
                </a:solidFill>
              </a:rPr>
              <a:t> caloric; </a:t>
            </a:r>
            <a:r>
              <a:rPr lang="en-US" sz="2000" dirty="0" err="1">
                <a:solidFill>
                  <a:prstClr val="black"/>
                </a:solidFill>
              </a:rPr>
              <a:t>necalorice</a:t>
            </a:r>
            <a:r>
              <a:rPr lang="en-US" sz="2000" dirty="0">
                <a:solidFill>
                  <a:prstClr val="black"/>
                </a:solidFill>
              </a:rPr>
              <a:t> (</a:t>
            </a:r>
            <a:r>
              <a:rPr lang="en-US" sz="2000" dirty="0" err="1">
                <a:solidFill>
                  <a:prstClr val="black"/>
                </a:solidFill>
              </a:rPr>
              <a:t>aspartam</a:t>
            </a:r>
            <a:r>
              <a:rPr lang="en-US" sz="2000" dirty="0">
                <a:solidFill>
                  <a:prstClr val="black"/>
                </a:solidFill>
              </a:rPr>
              <a:t>, </a:t>
            </a:r>
            <a:r>
              <a:rPr lang="en-US" sz="2000" dirty="0" err="1">
                <a:solidFill>
                  <a:prstClr val="black"/>
                </a:solidFill>
              </a:rPr>
              <a:t>zaharina</a:t>
            </a:r>
            <a:r>
              <a:rPr lang="en-US" sz="2000" dirty="0">
                <a:solidFill>
                  <a:prstClr val="black"/>
                </a:solidFill>
              </a:rPr>
              <a:t>, </a:t>
            </a:r>
            <a:r>
              <a:rPr lang="en-US" sz="2000" dirty="0" err="1">
                <a:solidFill>
                  <a:prstClr val="black"/>
                </a:solidFill>
              </a:rPr>
              <a:t>ciclamat</a:t>
            </a:r>
            <a:r>
              <a:rPr lang="en-US" sz="2000" dirty="0">
                <a:solidFill>
                  <a:prstClr val="black"/>
                </a:solidFill>
              </a:rPr>
              <a:t>) pot fi </a:t>
            </a:r>
            <a:r>
              <a:rPr lang="en-US" sz="2000" dirty="0" err="1">
                <a:solidFill>
                  <a:prstClr val="black"/>
                </a:solidFill>
              </a:rPr>
              <a:t>consumate</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cantităţi</a:t>
            </a:r>
            <a:r>
              <a:rPr lang="en-US" sz="2000" dirty="0">
                <a:solidFill>
                  <a:prstClr val="black"/>
                </a:solidFill>
              </a:rPr>
              <a:t> moderate. </a:t>
            </a:r>
            <a:r>
              <a:rPr lang="en-US" sz="2000" dirty="0" err="1">
                <a:solidFill>
                  <a:prstClr val="black"/>
                </a:solidFill>
              </a:rPr>
              <a:t>Notă</a:t>
            </a:r>
            <a:r>
              <a:rPr lang="en-US" sz="2000" dirty="0">
                <a:solidFill>
                  <a:prstClr val="black"/>
                </a:solidFill>
              </a:rPr>
              <a:t>: </a:t>
            </a:r>
            <a:r>
              <a:rPr lang="en-US" sz="2000" dirty="0" err="1">
                <a:solidFill>
                  <a:prstClr val="black"/>
                </a:solidFill>
              </a:rPr>
              <a:t>utilizarea</a:t>
            </a:r>
            <a:r>
              <a:rPr lang="en-US" sz="2000" dirty="0">
                <a:solidFill>
                  <a:prstClr val="black"/>
                </a:solidFill>
              </a:rPr>
              <a:t> </a:t>
            </a:r>
            <a:r>
              <a:rPr lang="en-US" sz="2000" dirty="0" err="1">
                <a:solidFill>
                  <a:prstClr val="black"/>
                </a:solidFill>
              </a:rPr>
              <a:t>îndulcitorilor</a:t>
            </a:r>
            <a:r>
              <a:rPr lang="en-US" sz="2000" dirty="0">
                <a:solidFill>
                  <a:prstClr val="black"/>
                </a:solidFill>
              </a:rPr>
              <a:t> non-</a:t>
            </a:r>
            <a:r>
              <a:rPr lang="en-US" sz="2000" dirty="0" err="1">
                <a:solidFill>
                  <a:prstClr val="black"/>
                </a:solidFill>
              </a:rPr>
              <a:t>nutritivi</a:t>
            </a:r>
            <a:r>
              <a:rPr lang="en-US" sz="2000" dirty="0">
                <a:solidFill>
                  <a:prstClr val="black"/>
                </a:solidFill>
              </a:rPr>
              <a:t> are </a:t>
            </a:r>
            <a:r>
              <a:rPr lang="en-US" sz="2000" dirty="0" err="1">
                <a:solidFill>
                  <a:prstClr val="black"/>
                </a:solidFill>
              </a:rPr>
              <a:t>potențialul</a:t>
            </a:r>
            <a:r>
              <a:rPr lang="en-US" sz="2000" dirty="0">
                <a:solidFill>
                  <a:prstClr val="black"/>
                </a:solidFill>
              </a:rPr>
              <a:t> de a reduce </a:t>
            </a:r>
            <a:r>
              <a:rPr lang="en-US" sz="2000" dirty="0" err="1">
                <a:solidFill>
                  <a:prstClr val="black"/>
                </a:solidFill>
              </a:rPr>
              <a:t>aportul</a:t>
            </a:r>
            <a:r>
              <a:rPr lang="en-US" sz="2000" dirty="0">
                <a:solidFill>
                  <a:prstClr val="black"/>
                </a:solidFill>
              </a:rPr>
              <a:t> caloric </a:t>
            </a:r>
            <a:r>
              <a:rPr lang="en-US" sz="2000" dirty="0" err="1">
                <a:solidFill>
                  <a:prstClr val="black"/>
                </a:solidFill>
              </a:rPr>
              <a:t>și</a:t>
            </a:r>
            <a:r>
              <a:rPr lang="en-US" sz="2000" dirty="0">
                <a:solidFill>
                  <a:prstClr val="black"/>
                </a:solidFill>
              </a:rPr>
              <a:t> </a:t>
            </a:r>
            <a:r>
              <a:rPr lang="en-US" sz="2000" dirty="0" err="1">
                <a:solidFill>
                  <a:prstClr val="black"/>
                </a:solidFill>
              </a:rPr>
              <a:t>aportul</a:t>
            </a:r>
            <a:r>
              <a:rPr lang="en-US" sz="2000" dirty="0">
                <a:solidFill>
                  <a:prstClr val="black"/>
                </a:solidFill>
              </a:rPr>
              <a:t> de </a:t>
            </a:r>
            <a:r>
              <a:rPr lang="en-US" sz="2000" dirty="0" err="1">
                <a:solidFill>
                  <a:prstClr val="black"/>
                </a:solidFill>
              </a:rPr>
              <a:t>carbohidrați</a:t>
            </a:r>
            <a:r>
              <a:rPr lang="en-US" sz="2000" dirty="0">
                <a:solidFill>
                  <a:prstClr val="black"/>
                </a:solidFill>
              </a:rPr>
              <a:t>, </a:t>
            </a:r>
            <a:r>
              <a:rPr lang="en-US" sz="2000" dirty="0" err="1">
                <a:solidFill>
                  <a:prstClr val="black"/>
                </a:solidFill>
              </a:rPr>
              <a:t>dacă</a:t>
            </a:r>
            <a:r>
              <a:rPr lang="en-US" sz="2000" dirty="0">
                <a:solidFill>
                  <a:prstClr val="black"/>
                </a:solidFill>
              </a:rPr>
              <a:t> </a:t>
            </a:r>
            <a:r>
              <a:rPr lang="en-US" sz="2000" dirty="0" err="1">
                <a:solidFill>
                  <a:prstClr val="black"/>
                </a:solidFill>
              </a:rPr>
              <a:t>aceștia</a:t>
            </a:r>
            <a:r>
              <a:rPr lang="en-US" sz="2000" dirty="0">
                <a:solidFill>
                  <a:prstClr val="black"/>
                </a:solidFill>
              </a:rPr>
              <a:t> se </a:t>
            </a:r>
            <a:r>
              <a:rPr lang="en-US" sz="2000" dirty="0" err="1">
                <a:solidFill>
                  <a:prstClr val="black"/>
                </a:solidFill>
              </a:rPr>
              <a:t>utilizează</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locul</a:t>
            </a:r>
            <a:r>
              <a:rPr lang="en-US" sz="2000" dirty="0">
                <a:solidFill>
                  <a:prstClr val="black"/>
                </a:solidFill>
              </a:rPr>
              <a:t> </a:t>
            </a:r>
            <a:r>
              <a:rPr lang="en-US" sz="2000" dirty="0" err="1">
                <a:solidFill>
                  <a:prstClr val="black"/>
                </a:solidFill>
              </a:rPr>
              <a:t>îndulcitorilor</a:t>
            </a:r>
            <a:r>
              <a:rPr lang="en-US" sz="2000" dirty="0">
                <a:solidFill>
                  <a:prstClr val="black"/>
                </a:solidFill>
              </a:rPr>
              <a:t> </a:t>
            </a:r>
            <a:r>
              <a:rPr lang="en-US" sz="2000" dirty="0" err="1">
                <a:solidFill>
                  <a:prstClr val="black"/>
                </a:solidFill>
              </a:rPr>
              <a:t>calorici</a:t>
            </a:r>
            <a:r>
              <a:rPr lang="en-US" sz="2000" dirty="0">
                <a:solidFill>
                  <a:prstClr val="black"/>
                </a:solidFill>
              </a:rPr>
              <a:t>, </a:t>
            </a:r>
            <a:r>
              <a:rPr lang="en-US" sz="2000" dirty="0" err="1">
                <a:solidFill>
                  <a:prstClr val="black"/>
                </a:solidFill>
              </a:rPr>
              <a:t>și</a:t>
            </a:r>
            <a:r>
              <a:rPr lang="en-US" sz="2000" dirty="0">
                <a:solidFill>
                  <a:prstClr val="black"/>
                </a:solidFill>
              </a:rPr>
              <a:t> </a:t>
            </a:r>
            <a:r>
              <a:rPr lang="en-US" sz="2000" dirty="0" err="1">
                <a:solidFill>
                  <a:prstClr val="black"/>
                </a:solidFill>
              </a:rPr>
              <a:t>dacă</a:t>
            </a:r>
            <a:r>
              <a:rPr lang="en-US" sz="2000" dirty="0">
                <a:solidFill>
                  <a:prstClr val="black"/>
                </a:solidFill>
              </a:rPr>
              <a:t> </a:t>
            </a:r>
            <a:r>
              <a:rPr lang="en-US" sz="2000" dirty="0" err="1">
                <a:solidFill>
                  <a:prstClr val="black"/>
                </a:solidFill>
              </a:rPr>
              <a:t>deficitul</a:t>
            </a:r>
            <a:r>
              <a:rPr lang="en-US" sz="2000" dirty="0">
                <a:solidFill>
                  <a:prstClr val="black"/>
                </a:solidFill>
              </a:rPr>
              <a:t> nu se </a:t>
            </a:r>
            <a:r>
              <a:rPr lang="en-US" sz="2000" dirty="0" err="1">
                <a:solidFill>
                  <a:prstClr val="black"/>
                </a:solidFill>
              </a:rPr>
              <a:t>compensează</a:t>
            </a:r>
            <a:r>
              <a:rPr lang="en-US" sz="2000" dirty="0">
                <a:solidFill>
                  <a:prstClr val="black"/>
                </a:solidFill>
              </a:rPr>
              <a:t> </a:t>
            </a:r>
            <a:r>
              <a:rPr lang="en-US" sz="2000" dirty="0" err="1">
                <a:solidFill>
                  <a:prstClr val="black"/>
                </a:solidFill>
              </a:rPr>
              <a:t>prin</a:t>
            </a:r>
            <a:r>
              <a:rPr lang="en-US" sz="2000" dirty="0">
                <a:solidFill>
                  <a:prstClr val="black"/>
                </a:solidFill>
              </a:rPr>
              <a:t> </a:t>
            </a:r>
            <a:r>
              <a:rPr lang="en-US" sz="2000" dirty="0" err="1">
                <a:solidFill>
                  <a:prstClr val="black"/>
                </a:solidFill>
              </a:rPr>
              <a:t>consumul</a:t>
            </a:r>
            <a:r>
              <a:rPr lang="en-US" sz="2000" dirty="0">
                <a:solidFill>
                  <a:prstClr val="black"/>
                </a:solidFill>
              </a:rPr>
              <a:t> </a:t>
            </a:r>
            <a:r>
              <a:rPr lang="en-US" sz="2000" dirty="0" err="1">
                <a:solidFill>
                  <a:prstClr val="black"/>
                </a:solidFill>
              </a:rPr>
              <a:t>caloriilor</a:t>
            </a:r>
            <a:r>
              <a:rPr lang="en-US" sz="2000" dirty="0">
                <a:solidFill>
                  <a:prstClr val="black"/>
                </a:solidFill>
              </a:rPr>
              <a:t> </a:t>
            </a:r>
            <a:r>
              <a:rPr lang="en-US" sz="2000" dirty="0" err="1">
                <a:solidFill>
                  <a:prstClr val="black"/>
                </a:solidFill>
              </a:rPr>
              <a:t>adiționale</a:t>
            </a:r>
            <a:r>
              <a:rPr lang="en-US" sz="2000" dirty="0">
                <a:solidFill>
                  <a:prstClr val="black"/>
                </a:solidFill>
              </a:rPr>
              <a:t> din </a:t>
            </a:r>
            <a:r>
              <a:rPr lang="en-US" sz="2000" dirty="0" err="1">
                <a:solidFill>
                  <a:prstClr val="black"/>
                </a:solidFill>
              </a:rPr>
              <a:t>alte</a:t>
            </a:r>
            <a:r>
              <a:rPr lang="en-US" sz="2000" dirty="0">
                <a:solidFill>
                  <a:prstClr val="black"/>
                </a:solidFill>
              </a:rPr>
              <a:t> </a:t>
            </a:r>
            <a:r>
              <a:rPr lang="en-US" sz="2000" dirty="0" err="1">
                <a:solidFill>
                  <a:prstClr val="black"/>
                </a:solidFill>
              </a:rPr>
              <a:t>surse</a:t>
            </a:r>
            <a:r>
              <a:rPr lang="en-US" sz="2000" dirty="0">
                <a:solidFill>
                  <a:prstClr val="black"/>
                </a:solidFill>
              </a:rPr>
              <a:t> nutritive. </a:t>
            </a:r>
            <a:r>
              <a:rPr lang="en-US" sz="2000" dirty="0" err="1">
                <a:solidFill>
                  <a:prstClr val="black"/>
                </a:solidFill>
              </a:rPr>
              <a:t>Îndulcitorii</a:t>
            </a:r>
            <a:r>
              <a:rPr lang="en-US" sz="2000" dirty="0">
                <a:solidFill>
                  <a:prstClr val="black"/>
                </a:solidFill>
              </a:rPr>
              <a:t> non-</a:t>
            </a:r>
            <a:r>
              <a:rPr lang="en-US" sz="2000" dirty="0" err="1">
                <a:solidFill>
                  <a:prstClr val="black"/>
                </a:solidFill>
              </a:rPr>
              <a:t>nutritivi</a:t>
            </a:r>
            <a:r>
              <a:rPr lang="en-US" sz="2000" dirty="0">
                <a:solidFill>
                  <a:prstClr val="black"/>
                </a:solidFill>
              </a:rPr>
              <a:t> </a:t>
            </a:r>
            <a:r>
              <a:rPr lang="en-US" sz="2000" dirty="0" err="1">
                <a:solidFill>
                  <a:prstClr val="black"/>
                </a:solidFill>
              </a:rPr>
              <a:t>sunt</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linii</a:t>
            </a:r>
            <a:r>
              <a:rPr lang="en-US" sz="2000" dirty="0">
                <a:solidFill>
                  <a:prstClr val="black"/>
                </a:solidFill>
              </a:rPr>
              <a:t> </a:t>
            </a:r>
            <a:r>
              <a:rPr lang="en-US" sz="2000" dirty="0" err="1">
                <a:solidFill>
                  <a:prstClr val="black"/>
                </a:solidFill>
              </a:rPr>
              <a:t>generale</a:t>
            </a:r>
            <a:r>
              <a:rPr lang="en-US" sz="2000" dirty="0">
                <a:solidFill>
                  <a:prstClr val="black"/>
                </a:solidFill>
              </a:rPr>
              <a:t>, </a:t>
            </a:r>
            <a:r>
              <a:rPr lang="en-US" sz="2000" dirty="0" err="1">
                <a:solidFill>
                  <a:prstClr val="black"/>
                </a:solidFill>
              </a:rPr>
              <a:t>siguri</a:t>
            </a:r>
            <a:r>
              <a:rPr lang="en-US" sz="2000" dirty="0">
                <a:solidFill>
                  <a:prstClr val="black"/>
                </a:solidFill>
              </a:rPr>
              <a:t> </a:t>
            </a:r>
            <a:r>
              <a:rPr lang="en-US" sz="2000" dirty="0" err="1">
                <a:solidFill>
                  <a:prstClr val="black"/>
                </a:solidFill>
              </a:rPr>
              <a:t>pentru</a:t>
            </a:r>
            <a:r>
              <a:rPr lang="en-US" sz="2000" dirty="0">
                <a:solidFill>
                  <a:prstClr val="black"/>
                </a:solidFill>
              </a:rPr>
              <a:t> a fi </a:t>
            </a:r>
            <a:r>
              <a:rPr lang="en-US" sz="2000" dirty="0" err="1">
                <a:solidFill>
                  <a:prstClr val="black"/>
                </a:solidFill>
              </a:rPr>
              <a:t>utilizați</a:t>
            </a:r>
            <a:r>
              <a:rPr lang="en-US" sz="2000" dirty="0">
                <a:solidFill>
                  <a:prstClr val="black"/>
                </a:solidFill>
              </a:rPr>
              <a:t> </a:t>
            </a:r>
            <a:r>
              <a:rPr lang="en-US" sz="2000" dirty="0" err="1">
                <a:solidFill>
                  <a:prstClr val="black"/>
                </a:solidFill>
              </a:rPr>
              <a:t>în</a:t>
            </a:r>
            <a:r>
              <a:rPr lang="en-US" sz="2000" dirty="0">
                <a:solidFill>
                  <a:prstClr val="black"/>
                </a:solidFill>
              </a:rPr>
              <a:t> </a:t>
            </a:r>
            <a:r>
              <a:rPr lang="en-US" sz="2000" dirty="0" err="1">
                <a:solidFill>
                  <a:prstClr val="black"/>
                </a:solidFill>
              </a:rPr>
              <a:t>limite</a:t>
            </a:r>
            <a:r>
              <a:rPr lang="en-US" sz="2000" dirty="0">
                <a:solidFill>
                  <a:prstClr val="black"/>
                </a:solidFill>
              </a:rPr>
              <a:t> </a:t>
            </a:r>
            <a:r>
              <a:rPr lang="en-US" sz="2000" dirty="0" err="1">
                <a:solidFill>
                  <a:prstClr val="black"/>
                </a:solidFill>
              </a:rPr>
              <a:t>zilnice</a:t>
            </a:r>
            <a:r>
              <a:rPr lang="en-US" sz="2000" dirty="0">
                <a:solidFill>
                  <a:prstClr val="black"/>
                </a:solidFill>
              </a:rPr>
              <a:t> definite.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a:t>
            </a:r>
            <a:r>
              <a:rPr lang="en-US" sz="2000" dirty="0" err="1">
                <a:solidFill>
                  <a:prstClr val="black"/>
                </a:solidFill>
              </a:rPr>
              <a:t>IIb</a:t>
            </a:r>
            <a:r>
              <a:rPr lang="en-US" sz="2000" dirty="0">
                <a:solidFill>
                  <a:prstClr val="black"/>
                </a:solidFill>
              </a:rPr>
              <a:t>,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C</a:t>
            </a:r>
          </a:p>
          <a:p>
            <a:pPr lvl="0"/>
            <a:r>
              <a:rPr lang="en-US" sz="2000" b="1" dirty="0" err="1">
                <a:solidFill>
                  <a:prstClr val="black"/>
                </a:solidFill>
              </a:rPr>
              <a:t>Fumatul</a:t>
            </a:r>
            <a:r>
              <a:rPr lang="en-US" sz="2000" b="1" dirty="0">
                <a:solidFill>
                  <a:prstClr val="black"/>
                </a:solidFill>
              </a:rPr>
              <a:t> </a:t>
            </a:r>
            <a:r>
              <a:rPr lang="en-US" sz="2000" b="1" dirty="0" err="1">
                <a:solidFill>
                  <a:prstClr val="black"/>
                </a:solidFill>
              </a:rPr>
              <a:t>este</a:t>
            </a:r>
            <a:r>
              <a:rPr lang="en-US" sz="2000" b="1" dirty="0">
                <a:solidFill>
                  <a:prstClr val="black"/>
                </a:solidFill>
              </a:rPr>
              <a:t> </a:t>
            </a:r>
            <a:r>
              <a:rPr lang="en-US" sz="2000" b="1" dirty="0" err="1">
                <a:solidFill>
                  <a:prstClr val="black"/>
                </a:solidFill>
              </a:rPr>
              <a:t>interzis</a:t>
            </a:r>
            <a:r>
              <a:rPr lang="en-US" sz="2000" b="1" dirty="0">
                <a:solidFill>
                  <a:prstClr val="black"/>
                </a:solidFill>
              </a:rPr>
              <a:t>. </a:t>
            </a:r>
            <a:r>
              <a:rPr lang="en-US" sz="2000" dirty="0" err="1">
                <a:solidFill>
                  <a:prstClr val="black"/>
                </a:solidFill>
              </a:rPr>
              <a:t>Abandonarea</a:t>
            </a:r>
            <a:r>
              <a:rPr lang="en-US" sz="2000" dirty="0">
                <a:solidFill>
                  <a:prstClr val="black"/>
                </a:solidFill>
              </a:rPr>
              <a:t> </a:t>
            </a:r>
            <a:r>
              <a:rPr lang="en-US" sz="2000" dirty="0" err="1">
                <a:solidFill>
                  <a:prstClr val="black"/>
                </a:solidFill>
              </a:rPr>
              <a:t>fumatului</a:t>
            </a:r>
            <a:r>
              <a:rPr lang="en-US" sz="2000" dirty="0">
                <a:solidFill>
                  <a:prstClr val="black"/>
                </a:solidFill>
              </a:rPr>
              <a:t> </a:t>
            </a:r>
            <a:r>
              <a:rPr lang="en-US" sz="2000" dirty="0" err="1">
                <a:solidFill>
                  <a:prstClr val="black"/>
                </a:solidFill>
              </a:rPr>
              <a:t>inclusiv</a:t>
            </a:r>
            <a:r>
              <a:rPr lang="en-US" sz="2000" dirty="0">
                <a:solidFill>
                  <a:prstClr val="black"/>
                </a:solidFill>
              </a:rPr>
              <a:t> cu </a:t>
            </a:r>
            <a:r>
              <a:rPr lang="en-US" sz="2000" dirty="0" err="1">
                <a:solidFill>
                  <a:prstClr val="black"/>
                </a:solidFill>
              </a:rPr>
              <a:t>folosirea</a:t>
            </a:r>
            <a:r>
              <a:rPr lang="en-US" sz="2000" dirty="0">
                <a:solidFill>
                  <a:prstClr val="black"/>
                </a:solidFill>
              </a:rPr>
              <a:t> </a:t>
            </a:r>
            <a:r>
              <a:rPr lang="en-US" sz="2000" dirty="0" err="1">
                <a:solidFill>
                  <a:prstClr val="black"/>
                </a:solidFill>
              </a:rPr>
              <a:t>terapiei</a:t>
            </a:r>
            <a:r>
              <a:rPr lang="en-US" sz="2000" dirty="0">
                <a:solidFill>
                  <a:prstClr val="black"/>
                </a:solidFill>
              </a:rPr>
              <a:t> de </a:t>
            </a:r>
            <a:r>
              <a:rPr lang="en-US" sz="2000" dirty="0" err="1">
                <a:solidFill>
                  <a:prstClr val="black"/>
                </a:solidFill>
              </a:rPr>
              <a:t>substituţie</a:t>
            </a:r>
            <a:r>
              <a:rPr lang="en-US" sz="2000" dirty="0">
                <a:solidFill>
                  <a:prstClr val="black"/>
                </a:solidFill>
              </a:rPr>
              <a:t> la </a:t>
            </a:r>
            <a:r>
              <a:rPr lang="en-US" sz="2000" dirty="0" err="1">
                <a:solidFill>
                  <a:prstClr val="black"/>
                </a:solidFill>
              </a:rPr>
              <a:t>necesitate</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a:t>
            </a:r>
            <a:r>
              <a:rPr lang="en-US" sz="2000" dirty="0" err="1">
                <a:solidFill>
                  <a:prstClr val="black"/>
                </a:solidFill>
              </a:rPr>
              <a:t>IIa</a:t>
            </a:r>
            <a:r>
              <a:rPr lang="en-US" sz="2000" dirty="0">
                <a:solidFill>
                  <a:prstClr val="black"/>
                </a:solidFill>
              </a:rPr>
              <a:t>,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B)</a:t>
            </a:r>
          </a:p>
          <a:p>
            <a:pPr lvl="0"/>
            <a:r>
              <a:rPr lang="en-US" sz="2000" dirty="0">
                <a:solidFill>
                  <a:prstClr val="black"/>
                </a:solidFill>
              </a:rPr>
              <a:t> </a:t>
            </a:r>
            <a:r>
              <a:rPr lang="en-US" sz="2000" b="1" dirty="0" err="1">
                <a:solidFill>
                  <a:prstClr val="black"/>
                </a:solidFill>
              </a:rPr>
              <a:t>Micronutrienți</a:t>
            </a:r>
            <a:r>
              <a:rPr lang="en-US" sz="2000" b="1" dirty="0">
                <a:solidFill>
                  <a:prstClr val="black"/>
                </a:solidFill>
              </a:rPr>
              <a:t> </a:t>
            </a:r>
            <a:r>
              <a:rPr lang="en-US" sz="2000" b="1" dirty="0" err="1">
                <a:solidFill>
                  <a:prstClr val="black"/>
                </a:solidFill>
              </a:rPr>
              <a:t>și</a:t>
            </a:r>
            <a:r>
              <a:rPr lang="en-US" sz="2000" b="1" dirty="0">
                <a:solidFill>
                  <a:prstClr val="black"/>
                </a:solidFill>
              </a:rPr>
              <a:t> </a:t>
            </a:r>
            <a:r>
              <a:rPr lang="en-US" sz="2000" b="1" dirty="0" err="1">
                <a:solidFill>
                  <a:prstClr val="black"/>
                </a:solidFill>
              </a:rPr>
              <a:t>suplimentele</a:t>
            </a:r>
            <a:r>
              <a:rPr lang="en-US" sz="2000" b="1" dirty="0">
                <a:solidFill>
                  <a:prstClr val="black"/>
                </a:solidFill>
              </a:rPr>
              <a:t> </a:t>
            </a:r>
            <a:r>
              <a:rPr lang="en-US" sz="2000" b="1" dirty="0" err="1">
                <a:solidFill>
                  <a:prstClr val="black"/>
                </a:solidFill>
              </a:rPr>
              <a:t>naturale</a:t>
            </a:r>
            <a:r>
              <a:rPr lang="en-US" sz="2000" dirty="0">
                <a:solidFill>
                  <a:prstClr val="black"/>
                </a:solidFill>
              </a:rPr>
              <a:t>: nu </a:t>
            </a:r>
            <a:r>
              <a:rPr lang="en-US" sz="2000" dirty="0" err="1">
                <a:solidFill>
                  <a:prstClr val="black"/>
                </a:solidFill>
              </a:rPr>
              <a:t>există</a:t>
            </a:r>
            <a:r>
              <a:rPr lang="en-US" sz="2000" dirty="0">
                <a:solidFill>
                  <a:prstClr val="black"/>
                </a:solidFill>
              </a:rPr>
              <a:t> date </a:t>
            </a:r>
            <a:r>
              <a:rPr lang="en-US" sz="2000" dirty="0" err="1">
                <a:solidFill>
                  <a:prstClr val="black"/>
                </a:solidFill>
              </a:rPr>
              <a:t>certe</a:t>
            </a:r>
            <a:r>
              <a:rPr lang="en-US" sz="2000" dirty="0">
                <a:solidFill>
                  <a:prstClr val="black"/>
                </a:solidFill>
              </a:rPr>
              <a:t> </a:t>
            </a:r>
            <a:r>
              <a:rPr lang="en-US" sz="2000" dirty="0" err="1">
                <a:solidFill>
                  <a:prstClr val="black"/>
                </a:solidFill>
              </a:rPr>
              <a:t>precum</a:t>
            </a:r>
            <a:r>
              <a:rPr lang="en-US" sz="2000" dirty="0">
                <a:solidFill>
                  <a:prstClr val="black"/>
                </a:solidFill>
              </a:rPr>
              <a:t> </a:t>
            </a:r>
            <a:r>
              <a:rPr lang="en-US" sz="2000" dirty="0" err="1">
                <a:solidFill>
                  <a:prstClr val="black"/>
                </a:solidFill>
              </a:rPr>
              <a:t>că</a:t>
            </a:r>
            <a:r>
              <a:rPr lang="en-US" sz="2000" dirty="0">
                <a:solidFill>
                  <a:prstClr val="black"/>
                </a:solidFill>
              </a:rPr>
              <a:t> </a:t>
            </a:r>
            <a:r>
              <a:rPr lang="en-US" sz="2000" dirty="0" err="1">
                <a:solidFill>
                  <a:prstClr val="black"/>
                </a:solidFill>
              </a:rPr>
              <a:t>suplimentele</a:t>
            </a:r>
            <a:r>
              <a:rPr lang="en-US" sz="2000" dirty="0">
                <a:solidFill>
                  <a:prstClr val="black"/>
                </a:solidFill>
              </a:rPr>
              <a:t> </a:t>
            </a:r>
            <a:r>
              <a:rPr lang="en-US" sz="2000" dirty="0" err="1">
                <a:solidFill>
                  <a:prstClr val="black"/>
                </a:solidFill>
              </a:rPr>
              <a:t>alimentare</a:t>
            </a:r>
            <a:r>
              <a:rPr lang="en-US" sz="2000" dirty="0">
                <a:solidFill>
                  <a:prstClr val="black"/>
                </a:solidFill>
              </a:rPr>
              <a:t> de </a:t>
            </a:r>
            <a:r>
              <a:rPr lang="en-US" sz="2000" dirty="0" err="1">
                <a:solidFill>
                  <a:prstClr val="black"/>
                </a:solidFill>
              </a:rPr>
              <a:t>vitamine</a:t>
            </a:r>
            <a:r>
              <a:rPr lang="en-US" sz="2000" dirty="0">
                <a:solidFill>
                  <a:prstClr val="black"/>
                </a:solidFill>
              </a:rPr>
              <a:t>, </a:t>
            </a:r>
            <a:r>
              <a:rPr lang="en-US" sz="2000" dirty="0" err="1">
                <a:solidFill>
                  <a:prstClr val="black"/>
                </a:solidFill>
              </a:rPr>
              <a:t>minerale</a:t>
            </a:r>
            <a:r>
              <a:rPr lang="en-US" sz="2000" dirty="0">
                <a:solidFill>
                  <a:prstClr val="black"/>
                </a:solidFill>
              </a:rPr>
              <a:t>, </a:t>
            </a:r>
            <a:r>
              <a:rPr lang="en-US" sz="2000" dirty="0" err="1">
                <a:solidFill>
                  <a:prstClr val="black"/>
                </a:solidFill>
              </a:rPr>
              <a:t>ierburi</a:t>
            </a:r>
            <a:r>
              <a:rPr lang="en-US" sz="2000" dirty="0">
                <a:solidFill>
                  <a:prstClr val="black"/>
                </a:solidFill>
              </a:rPr>
              <a:t> </a:t>
            </a:r>
            <a:r>
              <a:rPr lang="en-US" sz="2000" dirty="0" err="1">
                <a:solidFill>
                  <a:prstClr val="black"/>
                </a:solidFill>
              </a:rPr>
              <a:t>sau</a:t>
            </a:r>
            <a:r>
              <a:rPr lang="en-US" sz="2000" dirty="0">
                <a:solidFill>
                  <a:prstClr val="black"/>
                </a:solidFill>
              </a:rPr>
              <a:t> </a:t>
            </a:r>
            <a:r>
              <a:rPr lang="en-US" sz="2000" dirty="0" err="1">
                <a:solidFill>
                  <a:prstClr val="black"/>
                </a:solidFill>
              </a:rPr>
              <a:t>condimente</a:t>
            </a:r>
            <a:r>
              <a:rPr lang="en-US" sz="2000" dirty="0">
                <a:solidFill>
                  <a:prstClr val="black"/>
                </a:solidFill>
              </a:rPr>
              <a:t> </a:t>
            </a:r>
            <a:r>
              <a:rPr lang="en-US" sz="2000" dirty="0" err="1">
                <a:solidFill>
                  <a:prstClr val="black"/>
                </a:solidFill>
              </a:rPr>
              <a:t>ar</a:t>
            </a:r>
            <a:r>
              <a:rPr lang="en-US" sz="2000" dirty="0">
                <a:solidFill>
                  <a:prstClr val="black"/>
                </a:solidFill>
              </a:rPr>
              <a:t> </a:t>
            </a:r>
            <a:r>
              <a:rPr lang="en-US" sz="2000" dirty="0" err="1">
                <a:solidFill>
                  <a:prstClr val="black"/>
                </a:solidFill>
              </a:rPr>
              <a:t>aduce</a:t>
            </a:r>
            <a:r>
              <a:rPr lang="en-US" sz="2000" dirty="0">
                <a:solidFill>
                  <a:prstClr val="black"/>
                </a:solidFill>
              </a:rPr>
              <a:t> un </a:t>
            </a:r>
            <a:r>
              <a:rPr lang="en-US" sz="2000" dirty="0" err="1">
                <a:solidFill>
                  <a:prstClr val="black"/>
                </a:solidFill>
              </a:rPr>
              <a:t>beneficiu</a:t>
            </a:r>
            <a:r>
              <a:rPr lang="en-US" sz="2000" dirty="0">
                <a:solidFill>
                  <a:prstClr val="black"/>
                </a:solidFill>
              </a:rPr>
              <a:t> </a:t>
            </a:r>
            <a:r>
              <a:rPr lang="en-US" sz="2000" dirty="0" err="1">
                <a:solidFill>
                  <a:prstClr val="black"/>
                </a:solidFill>
              </a:rPr>
              <a:t>persoanelor</a:t>
            </a:r>
            <a:r>
              <a:rPr lang="en-US" sz="2000" dirty="0">
                <a:solidFill>
                  <a:prstClr val="black"/>
                </a:solidFill>
              </a:rPr>
              <a:t> cu </a:t>
            </a:r>
            <a:r>
              <a:rPr lang="en-US" sz="2000" dirty="0" err="1">
                <a:solidFill>
                  <a:prstClr val="black"/>
                </a:solidFill>
              </a:rPr>
              <a:t>diabet</a:t>
            </a:r>
            <a:r>
              <a:rPr lang="en-US" sz="2000" dirty="0">
                <a:solidFill>
                  <a:prstClr val="black"/>
                </a:solidFill>
              </a:rPr>
              <a:t>, care nu au </a:t>
            </a:r>
            <a:r>
              <a:rPr lang="en-US" sz="2000" dirty="0" err="1">
                <a:solidFill>
                  <a:prstClr val="black"/>
                </a:solidFill>
              </a:rPr>
              <a:t>deficiențe</a:t>
            </a:r>
            <a:r>
              <a:rPr lang="en-US" sz="2000" dirty="0">
                <a:solidFill>
                  <a:prstClr val="black"/>
                </a:solidFill>
              </a:rPr>
              <a:t> </a:t>
            </a:r>
            <a:r>
              <a:rPr lang="en-US" sz="2000" dirty="0" err="1">
                <a:solidFill>
                  <a:prstClr val="black"/>
                </a:solidFill>
              </a:rPr>
              <a:t>concomitente</a:t>
            </a:r>
            <a:r>
              <a:rPr lang="en-US" sz="2000" dirty="0">
                <a:solidFill>
                  <a:prstClr val="black"/>
                </a:solidFill>
              </a:rPr>
              <a:t>; la </a:t>
            </a:r>
            <a:r>
              <a:rPr lang="en-US" sz="2000" dirty="0" err="1">
                <a:solidFill>
                  <a:prstClr val="black"/>
                </a:solidFill>
              </a:rPr>
              <a:t>fel</a:t>
            </a:r>
            <a:r>
              <a:rPr lang="en-US" sz="2000" dirty="0">
                <a:solidFill>
                  <a:prstClr val="black"/>
                </a:solidFill>
              </a:rPr>
              <a:t>, </a:t>
            </a:r>
            <a:r>
              <a:rPr lang="en-US" sz="2000" dirty="0" err="1">
                <a:solidFill>
                  <a:prstClr val="black"/>
                </a:solidFill>
              </a:rPr>
              <a:t>există</a:t>
            </a:r>
            <a:r>
              <a:rPr lang="en-US" sz="2000" dirty="0">
                <a:solidFill>
                  <a:prstClr val="black"/>
                </a:solidFill>
              </a:rPr>
              <a:t> date </a:t>
            </a:r>
            <a:r>
              <a:rPr lang="en-US" sz="2000" dirty="0" err="1">
                <a:solidFill>
                  <a:prstClr val="black"/>
                </a:solidFill>
              </a:rPr>
              <a:t>îngrijorătoare</a:t>
            </a:r>
            <a:r>
              <a:rPr lang="en-US" sz="2000" dirty="0">
                <a:solidFill>
                  <a:prstClr val="black"/>
                </a:solidFill>
              </a:rPr>
              <a:t> </a:t>
            </a:r>
            <a:r>
              <a:rPr lang="en-US" sz="2000" dirty="0" err="1">
                <a:solidFill>
                  <a:prstClr val="black"/>
                </a:solidFill>
              </a:rPr>
              <a:t>referitor</a:t>
            </a:r>
            <a:r>
              <a:rPr lang="en-US" sz="2000" dirty="0">
                <a:solidFill>
                  <a:prstClr val="black"/>
                </a:solidFill>
              </a:rPr>
              <a:t> la </a:t>
            </a:r>
            <a:r>
              <a:rPr lang="en-US" sz="2000" dirty="0" err="1">
                <a:solidFill>
                  <a:prstClr val="black"/>
                </a:solidFill>
              </a:rPr>
              <a:t>beneficiul</a:t>
            </a:r>
            <a:r>
              <a:rPr lang="en-US" sz="2000" dirty="0">
                <a:solidFill>
                  <a:prstClr val="black"/>
                </a:solidFill>
              </a:rPr>
              <a:t> </a:t>
            </a:r>
            <a:r>
              <a:rPr lang="en-US" sz="2000" dirty="0" err="1">
                <a:solidFill>
                  <a:prstClr val="black"/>
                </a:solidFill>
              </a:rPr>
              <a:t>utilizării</a:t>
            </a:r>
            <a:r>
              <a:rPr lang="en-US" sz="2000" dirty="0">
                <a:solidFill>
                  <a:prstClr val="black"/>
                </a:solidFill>
              </a:rPr>
              <a:t> </a:t>
            </a:r>
            <a:r>
              <a:rPr lang="en-US" sz="2000" dirty="0" err="1">
                <a:solidFill>
                  <a:prstClr val="black"/>
                </a:solidFill>
              </a:rPr>
              <a:t>îndelungate</a:t>
            </a:r>
            <a:r>
              <a:rPr lang="en-US" sz="2000" dirty="0">
                <a:solidFill>
                  <a:prstClr val="black"/>
                </a:solidFill>
              </a:rPr>
              <a:t> a </a:t>
            </a:r>
            <a:r>
              <a:rPr lang="en-US" sz="2000" dirty="0" err="1">
                <a:solidFill>
                  <a:prstClr val="black"/>
                </a:solidFill>
              </a:rPr>
              <a:t>suplimentelor</a:t>
            </a:r>
            <a:r>
              <a:rPr lang="en-US" sz="2000" dirty="0">
                <a:solidFill>
                  <a:prstClr val="black"/>
                </a:solidFill>
              </a:rPr>
              <a:t> </a:t>
            </a:r>
            <a:r>
              <a:rPr lang="en-US" sz="2000" dirty="0" err="1">
                <a:solidFill>
                  <a:prstClr val="black"/>
                </a:solidFill>
              </a:rPr>
              <a:t>antioxidante</a:t>
            </a:r>
            <a:r>
              <a:rPr lang="en-US" sz="2000" dirty="0">
                <a:solidFill>
                  <a:prstClr val="black"/>
                </a:solidFill>
              </a:rPr>
              <a:t>, </a:t>
            </a:r>
            <a:r>
              <a:rPr lang="en-US" sz="2000" dirty="0" err="1">
                <a:solidFill>
                  <a:prstClr val="black"/>
                </a:solidFill>
              </a:rPr>
              <a:t>precum</a:t>
            </a:r>
            <a:r>
              <a:rPr lang="en-US" sz="2000" dirty="0">
                <a:solidFill>
                  <a:prstClr val="black"/>
                </a:solidFill>
              </a:rPr>
              <a:t> </a:t>
            </a:r>
            <a:r>
              <a:rPr lang="en-US" sz="2000" dirty="0" err="1">
                <a:solidFill>
                  <a:prstClr val="black"/>
                </a:solidFill>
              </a:rPr>
              <a:t>vitaminele</a:t>
            </a:r>
            <a:r>
              <a:rPr lang="en-US" sz="2000" dirty="0">
                <a:solidFill>
                  <a:prstClr val="black"/>
                </a:solidFill>
              </a:rPr>
              <a:t> E, C </a:t>
            </a:r>
            <a:r>
              <a:rPr lang="en-US" sz="2000" dirty="0" err="1">
                <a:solidFill>
                  <a:prstClr val="black"/>
                </a:solidFill>
              </a:rPr>
              <a:t>și</a:t>
            </a:r>
            <a:r>
              <a:rPr lang="en-US" sz="2000" dirty="0">
                <a:solidFill>
                  <a:prstClr val="black"/>
                </a:solidFill>
              </a:rPr>
              <a:t> </a:t>
            </a:r>
            <a:r>
              <a:rPr lang="en-US" sz="2000" dirty="0" err="1">
                <a:solidFill>
                  <a:prstClr val="black"/>
                </a:solidFill>
              </a:rPr>
              <a:t>carotenul</a:t>
            </a:r>
            <a:r>
              <a:rPr lang="en-US" sz="2000" dirty="0">
                <a:solidFill>
                  <a:prstClr val="black"/>
                </a:solidFill>
              </a:rPr>
              <a:t>. (</a:t>
            </a:r>
            <a:r>
              <a:rPr lang="en-US" sz="2000" dirty="0" err="1">
                <a:solidFill>
                  <a:prstClr val="black"/>
                </a:solidFill>
              </a:rPr>
              <a:t>clasă</a:t>
            </a:r>
            <a:r>
              <a:rPr lang="en-US" sz="2000" dirty="0">
                <a:solidFill>
                  <a:prstClr val="black"/>
                </a:solidFill>
              </a:rPr>
              <a:t> de </a:t>
            </a:r>
            <a:r>
              <a:rPr lang="en-US" sz="2000" dirty="0" err="1">
                <a:solidFill>
                  <a:prstClr val="black"/>
                </a:solidFill>
              </a:rPr>
              <a:t>recomandare</a:t>
            </a:r>
            <a:r>
              <a:rPr lang="en-US" sz="2000" dirty="0">
                <a:solidFill>
                  <a:prstClr val="black"/>
                </a:solidFill>
              </a:rPr>
              <a:t> III, </a:t>
            </a:r>
            <a:r>
              <a:rPr lang="en-US" sz="2000" dirty="0" err="1">
                <a:solidFill>
                  <a:prstClr val="black"/>
                </a:solidFill>
              </a:rPr>
              <a:t>nivel</a:t>
            </a:r>
            <a:r>
              <a:rPr lang="en-US" sz="2000" dirty="0">
                <a:solidFill>
                  <a:prstClr val="black"/>
                </a:solidFill>
              </a:rPr>
              <a:t> de </a:t>
            </a:r>
            <a:r>
              <a:rPr lang="en-US" sz="2000" dirty="0" err="1">
                <a:solidFill>
                  <a:prstClr val="black"/>
                </a:solidFill>
              </a:rPr>
              <a:t>evidență</a:t>
            </a:r>
            <a:r>
              <a:rPr lang="en-US" sz="2000" dirty="0">
                <a:solidFill>
                  <a:prstClr val="black"/>
                </a:solidFill>
              </a:rPr>
              <a:t> C)</a:t>
            </a:r>
          </a:p>
          <a:p>
            <a:endParaRPr lang="ro-RO" dirty="0"/>
          </a:p>
        </p:txBody>
      </p:sp>
    </p:spTree>
    <p:extLst>
      <p:ext uri="{BB962C8B-B14F-4D97-AF65-F5344CB8AC3E}">
        <p14:creationId xmlns:p14="http://schemas.microsoft.com/office/powerpoint/2010/main" val="1714858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46">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AA95885-7B69-9929-9376-38424B6BD8BB}"/>
              </a:ext>
            </a:extLst>
          </p:cNvPr>
          <p:cNvSpPr>
            <a:spLocks noGrp="1"/>
          </p:cNvSpPr>
          <p:nvPr>
            <p:ph type="title"/>
          </p:nvPr>
        </p:nvSpPr>
        <p:spPr>
          <a:xfrm>
            <a:off x="572493" y="238539"/>
            <a:ext cx="11018520" cy="1434415"/>
          </a:xfrm>
        </p:spPr>
        <p:txBody>
          <a:bodyPr anchor="b">
            <a:normAutofit/>
          </a:bodyPr>
          <a:lstStyle/>
          <a:p>
            <a:r>
              <a:rPr lang="en-US" sz="4600" b="0" i="0">
                <a:effectLst/>
                <a:latin typeface="Circe W02 Bold"/>
              </a:rPr>
              <a:t>Diagnosticare</a:t>
            </a:r>
            <a:br>
              <a:rPr lang="en-US" sz="4600" b="0" i="0">
                <a:effectLst/>
                <a:latin typeface="Circe W02 Bold"/>
              </a:rPr>
            </a:br>
            <a:endParaRPr lang="en-US" sz="4600"/>
          </a:p>
        </p:txBody>
      </p:sp>
      <p:sp>
        <p:nvSpPr>
          <p:cNvPr id="10260"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439D573-9095-CF85-9679-E08D4D314303}"/>
              </a:ext>
            </a:extLst>
          </p:cNvPr>
          <p:cNvSpPr>
            <a:spLocks noGrp="1"/>
          </p:cNvSpPr>
          <p:nvPr>
            <p:ph idx="1"/>
          </p:nvPr>
        </p:nvSpPr>
        <p:spPr>
          <a:xfrm>
            <a:off x="572493" y="2071316"/>
            <a:ext cx="6713552" cy="4119172"/>
          </a:xfrm>
        </p:spPr>
        <p:txBody>
          <a:bodyPr anchor="t">
            <a:normAutofit/>
          </a:bodyPr>
          <a:lstStyle/>
          <a:p>
            <a:pPr marL="0" indent="0">
              <a:buNone/>
            </a:pPr>
            <a:r>
              <a:rPr lang="en-US" sz="1400" b="0" i="0" dirty="0">
                <a:effectLst/>
                <a:latin typeface="Circe W02 Regular"/>
              </a:rPr>
              <a:t>Este important ca, </a:t>
            </a:r>
            <a:r>
              <a:rPr lang="en-US" sz="1400" b="0" i="0" dirty="0" err="1">
                <a:effectLst/>
                <a:latin typeface="Circe W02 Regular"/>
              </a:rPr>
              <a:t>în</a:t>
            </a:r>
            <a:r>
              <a:rPr lang="en-US" sz="1400" b="0" i="0" dirty="0">
                <a:effectLst/>
                <a:latin typeface="Circe W02 Regular"/>
              </a:rPr>
              <a:t> </a:t>
            </a:r>
            <a:r>
              <a:rPr lang="en-US" sz="1400" b="0" i="0" dirty="0" err="1">
                <a:effectLst/>
                <a:latin typeface="Circe W02 Regular"/>
              </a:rPr>
              <a:t>momentul</a:t>
            </a:r>
            <a:r>
              <a:rPr lang="en-US" sz="1400" b="0" i="0" dirty="0">
                <a:effectLst/>
                <a:latin typeface="Circe W02 Regular"/>
              </a:rPr>
              <a:t> </a:t>
            </a:r>
            <a:r>
              <a:rPr lang="en-US" sz="1400" b="0" i="0" dirty="0" err="1">
                <a:effectLst/>
                <a:latin typeface="Circe W02 Regular"/>
              </a:rPr>
              <a:t>în</a:t>
            </a:r>
            <a:r>
              <a:rPr lang="en-US" sz="1400" b="0" i="0" dirty="0">
                <a:effectLst/>
                <a:latin typeface="Circe W02 Regular"/>
              </a:rPr>
              <a:t> care </a:t>
            </a:r>
            <a:r>
              <a:rPr lang="en-US" sz="1400" b="0" i="0" dirty="0" err="1">
                <a:effectLst/>
                <a:latin typeface="Circe W02 Regular"/>
              </a:rPr>
              <a:t>primiți</a:t>
            </a:r>
            <a:r>
              <a:rPr lang="en-US" sz="1400" b="0" i="0" dirty="0">
                <a:effectLst/>
                <a:latin typeface="Circe W02 Regular"/>
              </a:rPr>
              <a:t> </a:t>
            </a:r>
            <a:r>
              <a:rPr lang="en-US" sz="1400" b="0" i="0" dirty="0" err="1">
                <a:effectLst/>
                <a:latin typeface="Circe W02 Regular"/>
              </a:rPr>
              <a:t>diagnosticul</a:t>
            </a:r>
            <a:r>
              <a:rPr lang="en-US" sz="1400" b="0" i="0" dirty="0">
                <a:effectLst/>
                <a:latin typeface="Circe W02 Regular"/>
              </a:rPr>
              <a:t> de </a:t>
            </a:r>
            <a:r>
              <a:rPr lang="en-US" sz="1400" b="0" i="0" dirty="0" err="1">
                <a:effectLst/>
                <a:latin typeface="Circe W02 Regular"/>
              </a:rPr>
              <a:t>diabet</a:t>
            </a:r>
            <a:r>
              <a:rPr lang="en-US" sz="1400" b="0" i="0" dirty="0">
                <a:effectLst/>
                <a:latin typeface="Circe W02 Regular"/>
              </a:rPr>
              <a:t> </a:t>
            </a:r>
            <a:r>
              <a:rPr lang="en-US" sz="1400" b="0" i="0" dirty="0" err="1">
                <a:effectLst/>
                <a:latin typeface="Circe W02 Regular"/>
              </a:rPr>
              <a:t>zaharat</a:t>
            </a:r>
            <a:r>
              <a:rPr lang="en-US" sz="1400" b="0" i="0" dirty="0">
                <a:effectLst/>
                <a:latin typeface="Circe W02 Regular"/>
              </a:rPr>
              <a:t>, </a:t>
            </a:r>
            <a:r>
              <a:rPr lang="en-US" sz="1400" b="0" i="0" dirty="0" err="1">
                <a:effectLst/>
                <a:latin typeface="Circe W02 Regular"/>
              </a:rPr>
              <a:t>să</a:t>
            </a:r>
            <a:r>
              <a:rPr lang="en-US" sz="1400" b="0" i="0" dirty="0">
                <a:effectLst/>
                <a:latin typeface="Circe W02 Regular"/>
              </a:rPr>
              <a:t> </a:t>
            </a:r>
            <a:r>
              <a:rPr lang="en-US" sz="1400" b="0" i="0" dirty="0" err="1">
                <a:effectLst/>
                <a:latin typeface="Circe W02 Regular"/>
              </a:rPr>
              <a:t>vă</a:t>
            </a:r>
            <a:r>
              <a:rPr lang="en-US" sz="1400" b="0" i="0" dirty="0">
                <a:effectLst/>
                <a:latin typeface="Circe W02 Regular"/>
              </a:rPr>
              <a:t> </a:t>
            </a:r>
            <a:r>
              <a:rPr lang="en-US" sz="1400" b="0" i="0" dirty="0" err="1">
                <a:effectLst/>
                <a:latin typeface="Circe W02 Regular"/>
              </a:rPr>
              <a:t>documentați</a:t>
            </a:r>
            <a:r>
              <a:rPr lang="en-US" sz="1400" b="0" i="0" dirty="0">
                <a:effectLst/>
                <a:latin typeface="Circe W02 Regular"/>
              </a:rPr>
              <a:t> cu </a:t>
            </a:r>
            <a:r>
              <a:rPr lang="en-US" sz="1400" b="0" i="0" dirty="0" err="1">
                <a:effectLst/>
                <a:latin typeface="Circe W02 Regular"/>
              </a:rPr>
              <a:t>privire</a:t>
            </a:r>
            <a:r>
              <a:rPr lang="en-US" sz="1400" b="0" i="0" dirty="0">
                <a:effectLst/>
                <a:latin typeface="Circe W02 Regular"/>
              </a:rPr>
              <a:t> la </a:t>
            </a:r>
            <a:r>
              <a:rPr lang="en-US" sz="1400" b="0" i="0" dirty="0" err="1">
                <a:effectLst/>
                <a:latin typeface="Circe W02 Regular"/>
              </a:rPr>
              <a:t>complicațiile</a:t>
            </a:r>
            <a:r>
              <a:rPr lang="en-US" sz="1400" b="0" i="0" dirty="0">
                <a:effectLst/>
                <a:latin typeface="Circe W02 Regular"/>
              </a:rPr>
              <a:t> </a:t>
            </a:r>
            <a:r>
              <a:rPr lang="en-US" sz="1400" b="0" i="0" dirty="0" err="1">
                <a:effectLst/>
                <a:latin typeface="Circe W02 Regular"/>
              </a:rPr>
              <a:t>acestei</a:t>
            </a:r>
            <a:r>
              <a:rPr lang="en-US" sz="1400" b="0" i="0" dirty="0">
                <a:effectLst/>
                <a:latin typeface="Circe W02 Regular"/>
              </a:rPr>
              <a:t> </a:t>
            </a:r>
            <a:r>
              <a:rPr lang="en-US" sz="1400" b="0" i="0" dirty="0" err="1">
                <a:effectLst/>
                <a:latin typeface="Circe W02 Regular"/>
              </a:rPr>
              <a:t>boli</a:t>
            </a:r>
            <a:r>
              <a:rPr lang="en-US" sz="1400" b="0" i="0" dirty="0">
                <a:effectLst/>
                <a:latin typeface="Circe W02 Regular"/>
              </a:rPr>
              <a:t>, </a:t>
            </a:r>
            <a:r>
              <a:rPr lang="en-US" sz="1400" b="0" i="0" dirty="0" err="1">
                <a:effectLst/>
                <a:latin typeface="Circe W02 Regular"/>
              </a:rPr>
              <a:t>pentru</a:t>
            </a:r>
            <a:r>
              <a:rPr lang="en-US" sz="1400" b="0" i="0" dirty="0">
                <a:effectLst/>
                <a:latin typeface="Circe W02 Regular"/>
              </a:rPr>
              <a:t> a le </a:t>
            </a:r>
            <a:r>
              <a:rPr lang="en-US" sz="1400" b="0" i="0" dirty="0" err="1">
                <a:effectLst/>
                <a:latin typeface="Circe W02 Regular"/>
              </a:rPr>
              <a:t>putea</a:t>
            </a:r>
            <a:r>
              <a:rPr lang="en-US" sz="1400" b="0" i="0" dirty="0">
                <a:effectLst/>
                <a:latin typeface="Circe W02 Regular"/>
              </a:rPr>
              <a:t> </a:t>
            </a:r>
            <a:r>
              <a:rPr lang="en-US" sz="1400" b="0" i="0" dirty="0" err="1">
                <a:effectLst/>
                <a:latin typeface="Circe W02 Regular"/>
              </a:rPr>
              <a:t>preveni</a:t>
            </a:r>
            <a:r>
              <a:rPr lang="en-US" sz="1400" b="0" i="0" dirty="0">
                <a:effectLst/>
                <a:latin typeface="Circe W02 Regular"/>
              </a:rPr>
              <a:t>. </a:t>
            </a:r>
            <a:r>
              <a:rPr lang="en-US" sz="1400" b="0" i="0" dirty="0" err="1">
                <a:effectLst/>
                <a:latin typeface="Circe W02 Regular"/>
              </a:rPr>
              <a:t>În</a:t>
            </a:r>
            <a:r>
              <a:rPr lang="en-US" sz="1400" b="0" i="0" dirty="0">
                <a:effectLst/>
                <a:latin typeface="Circe W02 Regular"/>
              </a:rPr>
              <a:t> </a:t>
            </a:r>
            <a:r>
              <a:rPr lang="en-US" sz="1400" b="0" i="0" dirty="0" err="1">
                <a:effectLst/>
                <a:latin typeface="Circe W02 Regular"/>
              </a:rPr>
              <a:t>cazul</a:t>
            </a:r>
            <a:r>
              <a:rPr lang="en-US" sz="1400" b="0" i="0" dirty="0">
                <a:effectLst/>
                <a:latin typeface="Circe W02 Regular"/>
              </a:rPr>
              <a:t> </a:t>
            </a:r>
            <a:r>
              <a:rPr lang="en-US" sz="1400" b="0" i="0" dirty="0" err="1">
                <a:effectLst/>
                <a:latin typeface="Circe W02 Regular"/>
              </a:rPr>
              <a:t>în</a:t>
            </a:r>
            <a:r>
              <a:rPr lang="en-US" sz="1400" b="0" i="0" dirty="0">
                <a:effectLst/>
                <a:latin typeface="Circe W02 Regular"/>
              </a:rPr>
              <a:t> care </a:t>
            </a:r>
            <a:r>
              <a:rPr lang="en-US" sz="1400" b="0" i="0" dirty="0" err="1">
                <a:effectLst/>
                <a:latin typeface="Circe W02 Regular"/>
              </a:rPr>
              <a:t>prezentați</a:t>
            </a:r>
            <a:r>
              <a:rPr lang="en-US" sz="1400" b="0" i="0" dirty="0">
                <a:effectLst/>
                <a:latin typeface="Circe W02 Regular"/>
              </a:rPr>
              <a:t> </a:t>
            </a:r>
            <a:r>
              <a:rPr lang="en-US" sz="1400" b="0" i="0" dirty="0" err="1">
                <a:effectLst/>
                <a:latin typeface="Circe W02 Regular"/>
              </a:rPr>
              <a:t>deja</a:t>
            </a:r>
            <a:r>
              <a:rPr lang="en-US" sz="1400" b="0" i="0" dirty="0">
                <a:effectLst/>
                <a:latin typeface="Circe W02 Regular"/>
              </a:rPr>
              <a:t> </a:t>
            </a:r>
            <a:r>
              <a:rPr lang="en-US" sz="1400" b="0" i="0" dirty="0" err="1">
                <a:effectLst/>
                <a:latin typeface="Circe W02 Regular"/>
              </a:rPr>
              <a:t>complicații</a:t>
            </a:r>
            <a:r>
              <a:rPr lang="en-US" sz="1400" b="0" i="0" dirty="0">
                <a:effectLst/>
                <a:latin typeface="Circe W02 Regular"/>
              </a:rPr>
              <a:t> ale </a:t>
            </a:r>
            <a:r>
              <a:rPr lang="en-US" sz="1400" b="0" i="0" dirty="0" err="1">
                <a:effectLst/>
                <a:latin typeface="Circe W02 Regular"/>
              </a:rPr>
              <a:t>diabetului</a:t>
            </a:r>
            <a:r>
              <a:rPr lang="en-US" sz="1400" b="0" i="0" dirty="0">
                <a:effectLst/>
                <a:latin typeface="Circe W02 Regular"/>
              </a:rPr>
              <a:t> (cum </a:t>
            </a:r>
            <a:r>
              <a:rPr lang="en-US" sz="1400" b="0" i="0" dirty="0" err="1">
                <a:effectLst/>
                <a:latin typeface="Circe W02 Regular"/>
              </a:rPr>
              <a:t>ar</a:t>
            </a:r>
            <a:r>
              <a:rPr lang="en-US" sz="1400" b="0" i="0" dirty="0">
                <a:effectLst/>
                <a:latin typeface="Circe W02 Regular"/>
              </a:rPr>
              <a:t> fi: </a:t>
            </a:r>
            <a:r>
              <a:rPr lang="en-US" sz="1400" b="0" i="0" dirty="0" err="1">
                <a:effectLst/>
                <a:latin typeface="Circe W02 Regular"/>
              </a:rPr>
              <a:t>boala</a:t>
            </a:r>
            <a:r>
              <a:rPr lang="en-US" sz="1400" b="0" i="0" dirty="0">
                <a:effectLst/>
                <a:latin typeface="Circe W02 Regular"/>
              </a:rPr>
              <a:t> </a:t>
            </a:r>
            <a:r>
              <a:rPr lang="en-US" sz="1400" b="0" i="0" dirty="0" err="1">
                <a:effectLst/>
                <a:latin typeface="Circe W02 Regular"/>
              </a:rPr>
              <a:t>arterială</a:t>
            </a:r>
            <a:r>
              <a:rPr lang="en-US" sz="1400" b="0" i="0" dirty="0">
                <a:effectLst/>
                <a:latin typeface="Circe W02 Regular"/>
              </a:rPr>
              <a:t> </a:t>
            </a:r>
            <a:r>
              <a:rPr lang="en-US" sz="1400" b="0" i="0" dirty="0" err="1">
                <a:effectLst/>
                <a:latin typeface="Circe W02 Regular"/>
              </a:rPr>
              <a:t>periferică</a:t>
            </a:r>
            <a:r>
              <a:rPr lang="en-US" sz="1400" b="0" i="0" dirty="0">
                <a:effectLst/>
                <a:latin typeface="Circe W02 Regular"/>
              </a:rPr>
              <a:t>, </a:t>
            </a:r>
            <a:r>
              <a:rPr lang="en-US" sz="1400" b="0" i="0" dirty="0" err="1">
                <a:effectLst/>
                <a:latin typeface="Circe W02 Regular"/>
              </a:rPr>
              <a:t>neuropatia</a:t>
            </a:r>
            <a:r>
              <a:rPr lang="en-US" sz="1400" b="0" i="0" dirty="0">
                <a:effectLst/>
                <a:latin typeface="Circe W02 Regular"/>
              </a:rPr>
              <a:t> </a:t>
            </a:r>
            <a:r>
              <a:rPr lang="en-US" sz="1400" b="0" i="0" dirty="0" err="1">
                <a:effectLst/>
                <a:latin typeface="Circe W02 Regular"/>
              </a:rPr>
              <a:t>diabetică</a:t>
            </a:r>
            <a:r>
              <a:rPr lang="en-US" sz="1400" b="0" i="0" dirty="0">
                <a:effectLst/>
                <a:latin typeface="Circe W02 Regular"/>
              </a:rPr>
              <a:t>, </a:t>
            </a:r>
            <a:r>
              <a:rPr lang="en-US" sz="1400" b="0" i="0" dirty="0" err="1">
                <a:effectLst/>
                <a:latin typeface="Circe W02 Regular"/>
              </a:rPr>
              <a:t>piciorul</a:t>
            </a:r>
            <a:r>
              <a:rPr lang="en-US" sz="1400" b="0" i="0" dirty="0">
                <a:effectLst/>
                <a:latin typeface="Circe W02 Regular"/>
              </a:rPr>
              <a:t> diabetic), </a:t>
            </a:r>
            <a:r>
              <a:rPr lang="en-US" sz="1400" b="0" i="0" dirty="0" err="1">
                <a:effectLst/>
                <a:latin typeface="Circe W02 Regular"/>
              </a:rPr>
              <a:t>cel</a:t>
            </a:r>
            <a:r>
              <a:rPr lang="en-US" sz="1400" b="0" i="0" dirty="0">
                <a:effectLst/>
                <a:latin typeface="Circe W02 Regular"/>
              </a:rPr>
              <a:t> </a:t>
            </a:r>
            <a:r>
              <a:rPr lang="en-US" sz="1400" b="0" i="0" dirty="0" err="1">
                <a:effectLst/>
                <a:latin typeface="Circe W02 Regular"/>
              </a:rPr>
              <a:t>mai</a:t>
            </a:r>
            <a:r>
              <a:rPr lang="en-US" sz="1400" b="0" i="0" dirty="0">
                <a:effectLst/>
                <a:latin typeface="Circe W02 Regular"/>
              </a:rPr>
              <a:t> mare </a:t>
            </a:r>
            <a:r>
              <a:rPr lang="en-US" sz="1400" b="0" i="0" dirty="0" err="1">
                <a:effectLst/>
                <a:latin typeface="Circe W02 Regular"/>
              </a:rPr>
              <a:t>risc</a:t>
            </a:r>
            <a:r>
              <a:rPr lang="en-US" sz="1400" b="0" i="0" dirty="0">
                <a:effectLst/>
                <a:latin typeface="Circe W02 Regular"/>
              </a:rPr>
              <a:t> </a:t>
            </a:r>
            <a:r>
              <a:rPr lang="en-US" sz="1400" b="0" i="0" dirty="0" err="1">
                <a:effectLst/>
                <a:latin typeface="Circe W02 Regular"/>
              </a:rPr>
              <a:t>îl</a:t>
            </a:r>
            <a:r>
              <a:rPr lang="en-US" sz="1400" b="0" i="0" dirty="0">
                <a:effectLst/>
                <a:latin typeface="Circe W02 Regular"/>
              </a:rPr>
              <a:t> </a:t>
            </a:r>
            <a:r>
              <a:rPr lang="en-US" sz="1400" b="0" i="0" dirty="0" err="1">
                <a:effectLst/>
                <a:latin typeface="Circe W02 Regular"/>
              </a:rPr>
              <a:t>reprezintă</a:t>
            </a:r>
            <a:r>
              <a:rPr lang="en-US" sz="1400" b="0" i="0" dirty="0">
                <a:effectLst/>
                <a:latin typeface="Circe W02 Regular"/>
              </a:rPr>
              <a:t> </a:t>
            </a:r>
            <a:r>
              <a:rPr lang="en-US" sz="1400" b="0" i="0" dirty="0" err="1">
                <a:effectLst/>
                <a:latin typeface="Circe W02 Regular"/>
              </a:rPr>
              <a:t>amputarea</a:t>
            </a:r>
            <a:r>
              <a:rPr lang="en-US" sz="1400" b="0" i="0" dirty="0">
                <a:effectLst/>
                <a:latin typeface="Circe W02 Regular"/>
              </a:rPr>
              <a:t> </a:t>
            </a:r>
            <a:r>
              <a:rPr lang="en-US" sz="1400" b="0" i="0" dirty="0" err="1">
                <a:effectLst/>
                <a:latin typeface="Circe W02 Regular"/>
              </a:rPr>
              <a:t>membrului</a:t>
            </a:r>
            <a:r>
              <a:rPr lang="en-US" sz="1400" b="0" i="0" dirty="0">
                <a:effectLst/>
                <a:latin typeface="Circe W02 Regular"/>
              </a:rPr>
              <a:t> </a:t>
            </a:r>
            <a:r>
              <a:rPr lang="en-US" sz="1400" b="0" i="0" dirty="0" err="1">
                <a:effectLst/>
                <a:latin typeface="Circe W02 Regular"/>
              </a:rPr>
              <a:t>afectat</a:t>
            </a:r>
            <a:r>
              <a:rPr lang="en-US" sz="1400" b="0" i="0" dirty="0">
                <a:effectLst/>
                <a:latin typeface="Circe W02 Regular"/>
              </a:rPr>
              <a:t>. De </a:t>
            </a:r>
            <a:r>
              <a:rPr lang="en-US" sz="1400" b="0" i="0" dirty="0" err="1">
                <a:effectLst/>
                <a:latin typeface="Circe W02 Regular"/>
              </a:rPr>
              <a:t>aceea</a:t>
            </a:r>
            <a:r>
              <a:rPr lang="en-US" sz="1400" b="0" i="0" dirty="0">
                <a:effectLst/>
                <a:latin typeface="Circe W02 Regular"/>
              </a:rPr>
              <a:t> </a:t>
            </a:r>
            <a:r>
              <a:rPr lang="en-US" sz="1400" b="0" i="0" dirty="0" err="1">
                <a:effectLst/>
                <a:latin typeface="Circe W02 Regular"/>
              </a:rPr>
              <a:t>este</a:t>
            </a:r>
            <a:r>
              <a:rPr lang="en-US" sz="1400" b="0" i="0" dirty="0">
                <a:effectLst/>
                <a:latin typeface="Circe W02 Regular"/>
              </a:rPr>
              <a:t> important </a:t>
            </a:r>
            <a:r>
              <a:rPr lang="en-US" sz="1400" b="0" i="0" dirty="0" err="1">
                <a:effectLst/>
                <a:latin typeface="Circe W02 Regular"/>
              </a:rPr>
              <a:t>să</a:t>
            </a:r>
            <a:r>
              <a:rPr lang="en-US" sz="1400" b="0" i="0" dirty="0">
                <a:effectLst/>
                <a:latin typeface="Circe W02 Regular"/>
              </a:rPr>
              <a:t> </a:t>
            </a:r>
            <a:r>
              <a:rPr lang="en-US" sz="1400" b="0" i="0" dirty="0" err="1">
                <a:effectLst/>
                <a:latin typeface="Circe W02 Regular"/>
              </a:rPr>
              <a:t>ajungeți</a:t>
            </a:r>
            <a:r>
              <a:rPr lang="en-US" sz="1400" b="0" i="0" dirty="0">
                <a:effectLst/>
                <a:latin typeface="Circe W02 Regular"/>
              </a:rPr>
              <a:t> </a:t>
            </a:r>
            <a:r>
              <a:rPr lang="en-US" sz="1400" b="0" i="0" dirty="0" err="1">
                <a:effectLst/>
                <a:latin typeface="Circe W02 Regular"/>
              </a:rPr>
              <a:t>cât</a:t>
            </a:r>
            <a:r>
              <a:rPr lang="en-US" sz="1400" b="0" i="0" dirty="0">
                <a:effectLst/>
                <a:latin typeface="Circe W02 Regular"/>
              </a:rPr>
              <a:t> </a:t>
            </a:r>
            <a:r>
              <a:rPr lang="en-US" sz="1400" b="0" i="0" dirty="0" err="1">
                <a:effectLst/>
                <a:latin typeface="Circe W02 Regular"/>
              </a:rPr>
              <a:t>mai</a:t>
            </a:r>
            <a:r>
              <a:rPr lang="en-US" sz="1400" b="0" i="0" dirty="0">
                <a:effectLst/>
                <a:latin typeface="Circe W02 Regular"/>
              </a:rPr>
              <a:t> </a:t>
            </a:r>
            <a:r>
              <a:rPr lang="en-US" sz="1400" b="0" i="0" dirty="0" err="1">
                <a:effectLst/>
                <a:latin typeface="Circe W02 Regular"/>
              </a:rPr>
              <a:t>repede</a:t>
            </a:r>
            <a:r>
              <a:rPr lang="en-US" sz="1400" b="0" i="0" dirty="0">
                <a:effectLst/>
                <a:latin typeface="Circe W02 Regular"/>
              </a:rPr>
              <a:t> la un consult de </a:t>
            </a:r>
            <a:r>
              <a:rPr lang="en-US" sz="1400" b="0" i="0" dirty="0" err="1">
                <a:effectLst/>
                <a:latin typeface="Circe W02 Regular"/>
              </a:rPr>
              <a:t>specialitate</a:t>
            </a:r>
            <a:r>
              <a:rPr lang="en-US" sz="1400" b="0" i="0" dirty="0">
                <a:effectLst/>
                <a:latin typeface="Circe W02 Regular"/>
              </a:rPr>
              <a:t>.</a:t>
            </a:r>
          </a:p>
          <a:p>
            <a:r>
              <a:rPr lang="en-US" sz="1400" b="0" i="0" dirty="0" err="1">
                <a:effectLst/>
                <a:latin typeface="Circe W02 Regular"/>
              </a:rPr>
              <a:t>Tratarea</a:t>
            </a:r>
            <a:r>
              <a:rPr lang="en-US" sz="1400" b="0" i="0" dirty="0">
                <a:effectLst/>
                <a:latin typeface="Circe W02 Regular"/>
              </a:rPr>
              <a:t> complicațiilor </a:t>
            </a:r>
            <a:r>
              <a:rPr lang="en-US" sz="1400" b="0" i="0" dirty="0" err="1">
                <a:effectLst/>
                <a:latin typeface="Circe W02 Regular"/>
              </a:rPr>
              <a:t>provocate</a:t>
            </a:r>
            <a:r>
              <a:rPr lang="en-US" sz="1400" b="0" i="0" dirty="0">
                <a:effectLst/>
                <a:latin typeface="Circe W02 Regular"/>
              </a:rPr>
              <a:t> de </a:t>
            </a:r>
            <a:r>
              <a:rPr lang="en-US" sz="1400" b="0" i="0" dirty="0" err="1">
                <a:effectLst/>
                <a:latin typeface="Circe W02 Regular"/>
              </a:rPr>
              <a:t>diabetul</a:t>
            </a:r>
            <a:r>
              <a:rPr lang="en-US" sz="1400" b="0" i="0" dirty="0">
                <a:effectLst/>
                <a:latin typeface="Circe W02 Regular"/>
              </a:rPr>
              <a:t> </a:t>
            </a:r>
            <a:r>
              <a:rPr lang="en-US" sz="1400" b="0" i="0" dirty="0" err="1">
                <a:effectLst/>
                <a:latin typeface="Circe W02 Regular"/>
              </a:rPr>
              <a:t>zaharat</a:t>
            </a:r>
            <a:r>
              <a:rPr lang="en-US" sz="1400" b="0" i="0" dirty="0">
                <a:effectLst/>
                <a:latin typeface="Circe W02 Regular"/>
              </a:rPr>
              <a:t> </a:t>
            </a:r>
            <a:r>
              <a:rPr lang="en-US" sz="1400" b="0" i="0" dirty="0" err="1">
                <a:effectLst/>
                <a:latin typeface="Circe W02 Regular"/>
              </a:rPr>
              <a:t>este</a:t>
            </a:r>
            <a:r>
              <a:rPr lang="en-US" sz="1400" b="0" i="0" dirty="0">
                <a:effectLst/>
                <a:latin typeface="Circe W02 Regular"/>
              </a:rPr>
              <a:t> </a:t>
            </a:r>
            <a:r>
              <a:rPr lang="en-US" sz="1400" b="0" i="0" dirty="0" err="1">
                <a:effectLst/>
                <a:latin typeface="Circe W02 Regular"/>
              </a:rPr>
              <a:t>gestionată</a:t>
            </a:r>
            <a:r>
              <a:rPr lang="en-US" sz="1400" b="0" i="0" dirty="0">
                <a:effectLst/>
                <a:latin typeface="Circe W02 Regular"/>
              </a:rPr>
              <a:t> de o </a:t>
            </a:r>
            <a:r>
              <a:rPr lang="en-US" sz="1400" b="0" i="0" dirty="0" err="1">
                <a:effectLst/>
                <a:latin typeface="Circe W02 Regular"/>
              </a:rPr>
              <a:t>echipă</a:t>
            </a:r>
            <a:r>
              <a:rPr lang="en-US" sz="1400" b="0" i="0" dirty="0">
                <a:effectLst/>
                <a:latin typeface="Circe W02 Regular"/>
              </a:rPr>
              <a:t> </a:t>
            </a:r>
            <a:r>
              <a:rPr lang="en-US" sz="1400" b="0" i="0" dirty="0" err="1">
                <a:effectLst/>
                <a:latin typeface="Circe W02 Regular"/>
              </a:rPr>
              <a:t>multidisciplinară</a:t>
            </a:r>
            <a:r>
              <a:rPr lang="en-US" sz="1400" b="0" i="0" dirty="0">
                <a:effectLst/>
                <a:latin typeface="Circe W02 Regular"/>
              </a:rPr>
              <a:t>, </a:t>
            </a:r>
            <a:r>
              <a:rPr lang="en-US" sz="1400" b="0" i="0" dirty="0" err="1">
                <a:effectLst/>
                <a:latin typeface="Circe W02 Regular"/>
              </a:rPr>
              <a:t>formată</a:t>
            </a:r>
            <a:r>
              <a:rPr lang="en-US" sz="1400" b="0" i="0" dirty="0">
                <a:effectLst/>
                <a:latin typeface="Circe W02 Regular"/>
              </a:rPr>
              <a:t> din: </a:t>
            </a:r>
            <a:r>
              <a:rPr lang="en-US" sz="1400" b="0" i="0" dirty="0" err="1">
                <a:effectLst/>
                <a:latin typeface="Circe W02 Regular"/>
              </a:rPr>
              <a:t>diabetolog</a:t>
            </a:r>
            <a:r>
              <a:rPr lang="en-US" sz="1400" b="0" i="0" dirty="0">
                <a:effectLst/>
                <a:latin typeface="Circe W02 Regular"/>
              </a:rPr>
              <a:t>, </a:t>
            </a:r>
            <a:r>
              <a:rPr lang="en-US" sz="1400" b="0" i="0" dirty="0" err="1">
                <a:effectLst/>
                <a:latin typeface="Circe W02 Regular"/>
              </a:rPr>
              <a:t>chirurg</a:t>
            </a:r>
            <a:r>
              <a:rPr lang="en-US" sz="1400" b="0" i="0" dirty="0">
                <a:effectLst/>
                <a:latin typeface="Circe W02 Regular"/>
              </a:rPr>
              <a:t>, </a:t>
            </a:r>
            <a:r>
              <a:rPr lang="en-US" sz="1400" b="0" i="0" dirty="0" err="1">
                <a:effectLst/>
                <a:latin typeface="Circe W02 Regular"/>
              </a:rPr>
              <a:t>ortoped</a:t>
            </a:r>
            <a:r>
              <a:rPr lang="en-US" sz="1400" b="0" i="0" dirty="0">
                <a:effectLst/>
                <a:latin typeface="Circe W02 Regular"/>
              </a:rPr>
              <a:t>, </a:t>
            </a:r>
            <a:r>
              <a:rPr lang="en-US" sz="1400" b="0" i="0" dirty="0" err="1">
                <a:effectLst/>
                <a:latin typeface="Circe W02 Regular"/>
              </a:rPr>
              <a:t>radiolog</a:t>
            </a:r>
            <a:r>
              <a:rPr lang="en-US" sz="1400" b="0" i="0" dirty="0">
                <a:effectLst/>
                <a:latin typeface="Circe W02 Regular"/>
              </a:rPr>
              <a:t> </a:t>
            </a:r>
            <a:r>
              <a:rPr lang="en-US" sz="1400" b="0" i="0" dirty="0" err="1">
                <a:effectLst/>
                <a:latin typeface="Circe W02 Regular"/>
              </a:rPr>
              <a:t>și</a:t>
            </a:r>
            <a:r>
              <a:rPr lang="en-US" sz="1400" b="0" i="0" dirty="0">
                <a:effectLst/>
                <a:latin typeface="Circe W02 Regular"/>
              </a:rPr>
              <a:t> </a:t>
            </a:r>
            <a:r>
              <a:rPr lang="en-US" sz="1400" b="0" i="0" dirty="0" err="1">
                <a:effectLst/>
                <a:latin typeface="Circe W02 Regular"/>
              </a:rPr>
              <a:t>dietetician</a:t>
            </a:r>
            <a:r>
              <a:rPr lang="en-US" sz="1400" b="0" i="0" dirty="0">
                <a:effectLst/>
                <a:latin typeface="Circe W02 Regular"/>
              </a:rPr>
              <a:t>. </a:t>
            </a:r>
            <a:r>
              <a:rPr lang="en-US" sz="1400" b="0" i="0" dirty="0" err="1">
                <a:effectLst/>
                <a:latin typeface="Circe W02 Regular"/>
              </a:rPr>
              <a:t>Pacienții</a:t>
            </a:r>
            <a:r>
              <a:rPr lang="en-US" sz="1400" b="0" i="0" dirty="0">
                <a:effectLst/>
                <a:latin typeface="Circe W02 Regular"/>
              </a:rPr>
              <a:t> </a:t>
            </a:r>
            <a:r>
              <a:rPr lang="en-US" sz="1400" b="0" i="0" dirty="0" err="1">
                <a:effectLst/>
                <a:latin typeface="Circe W02 Regular"/>
              </a:rPr>
              <a:t>trebuie</a:t>
            </a:r>
            <a:r>
              <a:rPr lang="en-US" sz="1400" b="0" i="0" dirty="0">
                <a:effectLst/>
                <a:latin typeface="Circe W02 Regular"/>
              </a:rPr>
              <a:t> </a:t>
            </a:r>
            <a:r>
              <a:rPr lang="en-US" sz="1400" b="0" i="0" dirty="0" err="1">
                <a:effectLst/>
                <a:latin typeface="Circe W02 Regular"/>
              </a:rPr>
              <a:t>să</a:t>
            </a:r>
            <a:r>
              <a:rPr lang="en-US" sz="1400" b="0" i="0" dirty="0">
                <a:effectLst/>
                <a:latin typeface="Circe W02 Regular"/>
              </a:rPr>
              <a:t> </a:t>
            </a:r>
            <a:r>
              <a:rPr lang="en-US" sz="1400" b="0" i="0" dirty="0" err="1">
                <a:effectLst/>
                <a:latin typeface="Circe W02 Regular"/>
              </a:rPr>
              <a:t>facă</a:t>
            </a:r>
            <a:r>
              <a:rPr lang="en-US" sz="1400" b="0" i="0" dirty="0">
                <a:effectLst/>
                <a:latin typeface="Circe W02 Regular"/>
              </a:rPr>
              <a:t> periodic </a:t>
            </a:r>
            <a:r>
              <a:rPr lang="en-US" sz="1400" b="0" i="0" dirty="0" err="1">
                <a:effectLst/>
                <a:latin typeface="Circe W02 Regular"/>
              </a:rPr>
              <a:t>vizitele</a:t>
            </a:r>
            <a:r>
              <a:rPr lang="en-US" sz="1400" b="0" i="0" dirty="0">
                <a:effectLst/>
                <a:latin typeface="Circe W02 Regular"/>
              </a:rPr>
              <a:t> la </a:t>
            </a:r>
            <a:r>
              <a:rPr lang="en-US" sz="1400" b="0" i="0" dirty="0" err="1">
                <a:effectLst/>
                <a:latin typeface="Circe W02 Regular"/>
              </a:rPr>
              <a:t>echipa</a:t>
            </a:r>
            <a:r>
              <a:rPr lang="en-US" sz="1400" b="0" i="0" dirty="0">
                <a:effectLst/>
                <a:latin typeface="Circe W02 Regular"/>
              </a:rPr>
              <a:t> </a:t>
            </a:r>
            <a:r>
              <a:rPr lang="en-US" sz="1400" b="0" i="0" dirty="0" err="1">
                <a:effectLst/>
                <a:latin typeface="Circe W02 Regular"/>
              </a:rPr>
              <a:t>medicală</a:t>
            </a:r>
            <a:r>
              <a:rPr lang="en-US" sz="1400" b="0" i="0" dirty="0">
                <a:effectLst/>
                <a:latin typeface="Circe W02 Regular"/>
              </a:rPr>
              <a:t>, </a:t>
            </a:r>
            <a:r>
              <a:rPr lang="en-US" sz="1400" b="0" i="0" dirty="0" err="1">
                <a:effectLst/>
                <a:latin typeface="Circe W02 Regular"/>
              </a:rPr>
              <a:t>în</a:t>
            </a:r>
            <a:r>
              <a:rPr lang="en-US" sz="1400" b="0" i="0" dirty="0">
                <a:effectLst/>
                <a:latin typeface="Circe W02 Regular"/>
              </a:rPr>
              <a:t> </a:t>
            </a:r>
            <a:r>
              <a:rPr lang="en-US" sz="1400" b="0" i="0" dirty="0" err="1">
                <a:effectLst/>
                <a:latin typeface="Circe W02 Regular"/>
              </a:rPr>
              <a:t>funcție</a:t>
            </a:r>
            <a:r>
              <a:rPr lang="en-US" sz="1400" b="0" i="0" dirty="0">
                <a:effectLst/>
                <a:latin typeface="Circe W02 Regular"/>
              </a:rPr>
              <a:t> de </a:t>
            </a:r>
            <a:r>
              <a:rPr lang="en-US" sz="1400" b="0" i="0" dirty="0" err="1">
                <a:effectLst/>
                <a:latin typeface="Circe W02 Regular"/>
              </a:rPr>
              <a:t>necesitate</a:t>
            </a:r>
            <a:r>
              <a:rPr lang="en-US" sz="1400" b="0" i="0" dirty="0">
                <a:effectLst/>
                <a:latin typeface="Circe W02 Regular"/>
              </a:rPr>
              <a:t>, </a:t>
            </a:r>
            <a:r>
              <a:rPr lang="en-US" sz="1400" b="0" i="0" dirty="0" err="1">
                <a:effectLst/>
                <a:latin typeface="Circe W02 Regular"/>
              </a:rPr>
              <a:t>și</a:t>
            </a:r>
            <a:r>
              <a:rPr lang="en-US" sz="1400" b="0" i="0" dirty="0">
                <a:effectLst/>
                <a:latin typeface="Circe W02 Regular"/>
              </a:rPr>
              <a:t> </a:t>
            </a:r>
            <a:r>
              <a:rPr lang="en-US" sz="1400" b="0" i="0" dirty="0" err="1">
                <a:effectLst/>
                <a:latin typeface="Circe W02 Regular"/>
              </a:rPr>
              <a:t>trebuie</a:t>
            </a:r>
            <a:r>
              <a:rPr lang="en-US" sz="1400" b="0" i="0" dirty="0">
                <a:effectLst/>
                <a:latin typeface="Circe W02 Regular"/>
              </a:rPr>
              <a:t> </a:t>
            </a:r>
            <a:r>
              <a:rPr lang="en-US" sz="1400" b="0" i="0" dirty="0" err="1">
                <a:effectLst/>
                <a:latin typeface="Circe W02 Regular"/>
              </a:rPr>
              <a:t>să</a:t>
            </a:r>
            <a:r>
              <a:rPr lang="en-US" sz="1400" b="0" i="0" dirty="0">
                <a:effectLst/>
                <a:latin typeface="Circe W02 Regular"/>
              </a:rPr>
              <a:t> </a:t>
            </a:r>
            <a:r>
              <a:rPr lang="en-US" sz="1400" b="0" i="0" dirty="0" err="1">
                <a:effectLst/>
                <a:latin typeface="Circe W02 Regular"/>
              </a:rPr>
              <a:t>facă</a:t>
            </a:r>
            <a:r>
              <a:rPr lang="en-US" sz="1400" b="0" i="0" dirty="0">
                <a:effectLst/>
                <a:latin typeface="Circe W02 Regular"/>
              </a:rPr>
              <a:t> </a:t>
            </a:r>
            <a:r>
              <a:rPr lang="en-US" sz="1400" b="0" i="0" dirty="0" err="1">
                <a:effectLst/>
                <a:latin typeface="Circe W02 Regular"/>
              </a:rPr>
              <a:t>analize</a:t>
            </a:r>
            <a:r>
              <a:rPr lang="en-US" sz="1400" b="0" i="0" dirty="0">
                <a:effectLst/>
                <a:latin typeface="Circe W02 Regular"/>
              </a:rPr>
              <a:t> </a:t>
            </a:r>
            <a:r>
              <a:rPr lang="en-US" sz="1400" b="0" i="0" dirty="0" err="1">
                <a:effectLst/>
                <a:latin typeface="Circe W02 Regular"/>
              </a:rPr>
              <a:t>specializate</a:t>
            </a:r>
            <a:r>
              <a:rPr lang="en-US" sz="1400" b="0" i="0" dirty="0">
                <a:effectLst/>
                <a:latin typeface="Circe W02 Regular"/>
              </a:rPr>
              <a:t>:</a:t>
            </a:r>
          </a:p>
          <a:p>
            <a:pPr>
              <a:buFont typeface="Arial" panose="020B0604020202020204" pitchFamily="34" charset="0"/>
              <a:buChar char="•"/>
            </a:pPr>
            <a:r>
              <a:rPr lang="en-US" sz="1400" b="0" i="0" dirty="0" err="1">
                <a:effectLst/>
                <a:latin typeface="Circe W02 Regular"/>
              </a:rPr>
              <a:t>dozarea</a:t>
            </a:r>
            <a:r>
              <a:rPr lang="en-US" sz="1400" b="0" i="0" dirty="0">
                <a:effectLst/>
                <a:latin typeface="Circe W02 Regular"/>
              </a:rPr>
              <a:t> </a:t>
            </a:r>
            <a:r>
              <a:rPr lang="en-US" sz="1400" b="0" i="0" dirty="0" err="1">
                <a:effectLst/>
                <a:latin typeface="Circe W02 Regular"/>
              </a:rPr>
              <a:t>glicemiei</a:t>
            </a:r>
            <a:r>
              <a:rPr lang="en-US" sz="1400" b="0" i="0" dirty="0">
                <a:effectLst/>
                <a:latin typeface="Circe W02 Regular"/>
              </a:rPr>
              <a:t> </a:t>
            </a:r>
            <a:r>
              <a:rPr lang="en-US" sz="1400" b="0" i="0" dirty="0" err="1">
                <a:effectLst/>
                <a:latin typeface="Circe W02 Regular"/>
              </a:rPr>
              <a:t>și</a:t>
            </a:r>
            <a:r>
              <a:rPr lang="en-US" sz="1400" b="0" i="0" dirty="0">
                <a:effectLst/>
                <a:latin typeface="Circe W02 Regular"/>
              </a:rPr>
              <a:t> a </a:t>
            </a:r>
            <a:r>
              <a:rPr lang="en-US" sz="1400" b="0" i="0" dirty="0" err="1">
                <a:effectLst/>
                <a:latin typeface="Circe W02 Regular"/>
              </a:rPr>
              <a:t>hemoglobinei</a:t>
            </a:r>
            <a:r>
              <a:rPr lang="en-US" sz="1400" b="0" i="0" dirty="0">
                <a:effectLst/>
                <a:latin typeface="Circe W02 Regular"/>
              </a:rPr>
              <a:t> </a:t>
            </a:r>
            <a:r>
              <a:rPr lang="en-US" sz="1400" b="0" i="0" dirty="0" err="1">
                <a:effectLst/>
                <a:latin typeface="Circe W02 Regular"/>
              </a:rPr>
              <a:t>glicozilate</a:t>
            </a:r>
            <a:r>
              <a:rPr lang="en-US" sz="1400" b="0" i="0" dirty="0">
                <a:effectLst/>
                <a:latin typeface="Circe W02 Regular"/>
              </a:rPr>
              <a:t>: </a:t>
            </a:r>
            <a:r>
              <a:rPr lang="en-US" sz="1400" b="0" i="0" dirty="0" err="1">
                <a:effectLst/>
                <a:latin typeface="Circe W02 Regular"/>
              </a:rPr>
              <a:t>pentru</a:t>
            </a:r>
            <a:r>
              <a:rPr lang="en-US" sz="1400" b="0" i="0" dirty="0">
                <a:effectLst/>
                <a:latin typeface="Circe W02 Regular"/>
              </a:rPr>
              <a:t> </a:t>
            </a:r>
            <a:r>
              <a:rPr lang="en-US" sz="1400" b="0" i="0" dirty="0" err="1">
                <a:effectLst/>
                <a:latin typeface="Circe W02 Regular"/>
              </a:rPr>
              <a:t>ținerea</a:t>
            </a:r>
            <a:r>
              <a:rPr lang="en-US" sz="1400" b="0" i="0" dirty="0">
                <a:effectLst/>
                <a:latin typeface="Circe W02 Regular"/>
              </a:rPr>
              <a:t> sub control a </a:t>
            </a:r>
            <a:r>
              <a:rPr lang="en-US" sz="1400" b="0" i="0" dirty="0" err="1">
                <a:effectLst/>
                <a:latin typeface="Circe W02 Regular"/>
              </a:rPr>
              <a:t>zahărului</a:t>
            </a:r>
            <a:r>
              <a:rPr lang="en-US" sz="1400" b="0" i="0" dirty="0">
                <a:effectLst/>
                <a:latin typeface="Circe W02 Regular"/>
              </a:rPr>
              <a:t> din </a:t>
            </a:r>
            <a:r>
              <a:rPr lang="en-US" sz="1400" b="0" i="0" dirty="0" err="1">
                <a:effectLst/>
                <a:latin typeface="Circe W02 Regular"/>
              </a:rPr>
              <a:t>sânge</a:t>
            </a:r>
            <a:r>
              <a:rPr lang="en-US" sz="1400" b="0" i="0" dirty="0">
                <a:effectLst/>
                <a:latin typeface="Circe W02 Regular"/>
              </a:rPr>
              <a:t>;</a:t>
            </a:r>
          </a:p>
          <a:p>
            <a:pPr>
              <a:buFont typeface="Arial" panose="020B0604020202020204" pitchFamily="34" charset="0"/>
              <a:buChar char="•"/>
            </a:pPr>
            <a:r>
              <a:rPr lang="en-US" sz="1400" b="0" i="0" dirty="0" err="1">
                <a:effectLst/>
                <a:latin typeface="Circe W02 Regular"/>
              </a:rPr>
              <a:t>ecografie</a:t>
            </a:r>
            <a:r>
              <a:rPr lang="en-US" sz="1400" b="0" i="0" dirty="0">
                <a:effectLst/>
                <a:latin typeface="Circe W02 Regular"/>
              </a:rPr>
              <a:t> Doppler, </a:t>
            </a:r>
            <a:r>
              <a:rPr lang="en-US" sz="1400" b="0" i="0" dirty="0" err="1">
                <a:effectLst/>
                <a:latin typeface="Circe W02 Regular"/>
              </a:rPr>
              <a:t>testul</a:t>
            </a:r>
            <a:r>
              <a:rPr lang="en-US" sz="1400" b="0" i="0" dirty="0">
                <a:effectLst/>
                <a:latin typeface="Circe W02 Regular"/>
              </a:rPr>
              <a:t> Semmes-Weinstein: </a:t>
            </a:r>
            <a:r>
              <a:rPr lang="en-US" sz="1400" b="0" i="0" dirty="0" err="1">
                <a:effectLst/>
                <a:latin typeface="Circe W02 Regular"/>
              </a:rPr>
              <a:t>pentru</a:t>
            </a:r>
            <a:r>
              <a:rPr lang="en-US" sz="1400" b="0" i="0" dirty="0">
                <a:effectLst/>
                <a:latin typeface="Circe W02 Regular"/>
              </a:rPr>
              <a:t> </a:t>
            </a:r>
            <a:r>
              <a:rPr lang="en-US" sz="1400" b="0" i="0" dirty="0" err="1">
                <a:effectLst/>
                <a:latin typeface="Circe W02 Regular"/>
              </a:rPr>
              <a:t>depistarea</a:t>
            </a:r>
            <a:r>
              <a:rPr lang="en-US" sz="1400" b="0" i="0" dirty="0">
                <a:effectLst/>
                <a:latin typeface="Circe W02 Regular"/>
              </a:rPr>
              <a:t> </a:t>
            </a:r>
            <a:r>
              <a:rPr lang="en-US" sz="1400" b="0" i="0" dirty="0" err="1">
                <a:effectLst/>
                <a:latin typeface="Circe W02 Regular"/>
              </a:rPr>
              <a:t>precoce</a:t>
            </a:r>
            <a:r>
              <a:rPr lang="en-US" sz="1400" b="0" i="0" dirty="0">
                <a:effectLst/>
                <a:latin typeface="Circe W02 Regular"/>
              </a:rPr>
              <a:t> a </a:t>
            </a:r>
            <a:r>
              <a:rPr lang="en-US" sz="1400" b="0" i="0" dirty="0" err="1">
                <a:effectLst/>
                <a:latin typeface="Circe W02 Regular"/>
              </a:rPr>
              <a:t>neuropatiei</a:t>
            </a:r>
            <a:r>
              <a:rPr lang="en-US" sz="1400" b="0" i="0" dirty="0">
                <a:effectLst/>
                <a:latin typeface="Circe W02 Regular"/>
              </a:rPr>
              <a:t> </a:t>
            </a:r>
            <a:r>
              <a:rPr lang="en-US" sz="1400" b="0" i="0" dirty="0" err="1">
                <a:effectLst/>
                <a:latin typeface="Circe W02 Regular"/>
              </a:rPr>
              <a:t>diabetice</a:t>
            </a:r>
            <a:r>
              <a:rPr lang="en-US" sz="1400" b="0" i="0" dirty="0">
                <a:effectLst/>
                <a:latin typeface="Circe W02 Regular"/>
              </a:rPr>
              <a:t>;</a:t>
            </a:r>
          </a:p>
          <a:p>
            <a:pPr>
              <a:buFont typeface="Arial" panose="020B0604020202020204" pitchFamily="34" charset="0"/>
              <a:buChar char="•"/>
            </a:pPr>
            <a:r>
              <a:rPr lang="en-US" sz="1400" b="0" i="0" dirty="0">
                <a:effectLst/>
                <a:latin typeface="Circe W02 Regular"/>
              </a:rPr>
              <a:t>diverse </a:t>
            </a:r>
            <a:r>
              <a:rPr lang="en-US" sz="1400" b="0" i="0" dirty="0" err="1">
                <a:effectLst/>
                <a:latin typeface="Circe W02 Regular"/>
              </a:rPr>
              <a:t>analize</a:t>
            </a:r>
            <a:r>
              <a:rPr lang="en-US" sz="1400" b="0" i="0" dirty="0">
                <a:effectLst/>
                <a:latin typeface="Circe W02 Regular"/>
              </a:rPr>
              <a:t> </a:t>
            </a:r>
            <a:r>
              <a:rPr lang="en-US" sz="1400" b="0" i="0" dirty="0" err="1">
                <a:effectLst/>
                <a:latin typeface="Circe W02 Regular"/>
              </a:rPr>
              <a:t>recomandate</a:t>
            </a:r>
            <a:r>
              <a:rPr lang="en-US" sz="1400" b="0" i="0" dirty="0">
                <a:effectLst/>
                <a:latin typeface="Circe W02 Regular"/>
              </a:rPr>
              <a:t> </a:t>
            </a:r>
            <a:r>
              <a:rPr lang="en-US" sz="1400" b="0" i="0" dirty="0" err="1">
                <a:effectLst/>
                <a:latin typeface="Circe W02 Regular"/>
              </a:rPr>
              <a:t>în</a:t>
            </a:r>
            <a:r>
              <a:rPr lang="en-US" sz="1400" b="0" i="0" dirty="0">
                <a:effectLst/>
                <a:latin typeface="Circe W02 Regular"/>
              </a:rPr>
              <a:t> </a:t>
            </a:r>
            <a:r>
              <a:rPr lang="en-US" sz="1400" b="0" i="0" dirty="0" err="1">
                <a:effectLst/>
                <a:latin typeface="Circe W02 Regular"/>
              </a:rPr>
              <a:t>funcție</a:t>
            </a:r>
            <a:r>
              <a:rPr lang="en-US" sz="1400" b="0" i="0" dirty="0">
                <a:effectLst/>
                <a:latin typeface="Circe W02 Regular"/>
              </a:rPr>
              <a:t> de </a:t>
            </a:r>
            <a:r>
              <a:rPr lang="en-US" sz="1400" b="0" i="0" dirty="0" err="1">
                <a:effectLst/>
                <a:latin typeface="Circe W02 Regular"/>
              </a:rPr>
              <a:t>alte</a:t>
            </a:r>
            <a:r>
              <a:rPr lang="en-US" sz="1400" b="0" i="0" dirty="0">
                <a:effectLst/>
                <a:latin typeface="Circe W02 Regular"/>
              </a:rPr>
              <a:t> </a:t>
            </a:r>
            <a:r>
              <a:rPr lang="en-US" sz="1400" b="0" i="0" dirty="0" err="1">
                <a:effectLst/>
                <a:latin typeface="Circe W02 Regular"/>
              </a:rPr>
              <a:t>patologii</a:t>
            </a:r>
            <a:r>
              <a:rPr lang="en-US" sz="1400" b="0" i="0" dirty="0">
                <a:effectLst/>
                <a:latin typeface="Circe W02 Regular"/>
              </a:rPr>
              <a:t>.</a:t>
            </a:r>
          </a:p>
          <a:p>
            <a:r>
              <a:rPr lang="en-US" sz="1400" b="0" i="0" dirty="0" err="1">
                <a:effectLst/>
                <a:latin typeface="Circe W02 Regular"/>
              </a:rPr>
              <a:t>Examenul</a:t>
            </a:r>
            <a:r>
              <a:rPr lang="en-US" sz="1400" b="0" i="0" dirty="0">
                <a:effectLst/>
                <a:latin typeface="Circe W02 Regular"/>
              </a:rPr>
              <a:t> de </a:t>
            </a:r>
            <a:r>
              <a:rPr lang="en-US" sz="1400" b="0" i="0" dirty="0" err="1">
                <a:effectLst/>
                <a:latin typeface="Circe W02 Regular"/>
              </a:rPr>
              <a:t>picior</a:t>
            </a:r>
            <a:r>
              <a:rPr lang="en-US" sz="1400" b="0" i="0" dirty="0">
                <a:effectLst/>
                <a:latin typeface="Circe W02 Regular"/>
              </a:rPr>
              <a:t> diabetic include </a:t>
            </a:r>
            <a:r>
              <a:rPr lang="en-US" sz="1400" b="0" i="0" dirty="0" err="1">
                <a:effectLst/>
                <a:latin typeface="Circe W02 Regular"/>
              </a:rPr>
              <a:t>testarea</a:t>
            </a:r>
            <a:r>
              <a:rPr lang="en-US" sz="1400" b="0" i="0" dirty="0">
                <a:effectLst/>
                <a:latin typeface="Circe W02 Regular"/>
              </a:rPr>
              <a:t> </a:t>
            </a:r>
            <a:r>
              <a:rPr lang="en-US" sz="1400" b="0" i="0" dirty="0" err="1">
                <a:effectLst/>
                <a:latin typeface="Circe W02 Regular"/>
              </a:rPr>
              <a:t>pulsului</a:t>
            </a:r>
            <a:r>
              <a:rPr lang="en-US" sz="1400" b="0" i="0" dirty="0">
                <a:effectLst/>
                <a:latin typeface="Circe W02 Regular"/>
              </a:rPr>
              <a:t> distal, </a:t>
            </a:r>
            <a:r>
              <a:rPr lang="en-US" sz="1400" b="0" i="0" dirty="0" err="1">
                <a:effectLst/>
                <a:latin typeface="Circe W02 Regular"/>
              </a:rPr>
              <a:t>inspecția</a:t>
            </a:r>
            <a:r>
              <a:rPr lang="en-US" sz="1400" b="0" i="0" dirty="0">
                <a:effectLst/>
                <a:latin typeface="Circe W02 Regular"/>
              </a:rPr>
              <a:t> </a:t>
            </a:r>
            <a:r>
              <a:rPr lang="en-US" sz="1400" b="0" i="0" dirty="0" err="1">
                <a:effectLst/>
                <a:latin typeface="Circe W02 Regular"/>
              </a:rPr>
              <a:t>tegumentului</a:t>
            </a:r>
            <a:r>
              <a:rPr lang="en-US" sz="1400" b="0" i="0" dirty="0">
                <a:effectLst/>
                <a:latin typeface="Circe W02 Regular"/>
              </a:rPr>
              <a:t> (</a:t>
            </a:r>
            <a:r>
              <a:rPr lang="en-US" sz="1400" b="0" i="0" dirty="0" err="1">
                <a:effectLst/>
                <a:latin typeface="Circe W02 Regular"/>
              </a:rPr>
              <a:t>țesutului</a:t>
            </a:r>
            <a:r>
              <a:rPr lang="en-US" sz="1400" b="0" i="0" dirty="0">
                <a:effectLst/>
                <a:latin typeface="Circe W02 Regular"/>
              </a:rPr>
              <a:t>) care nu </a:t>
            </a:r>
            <a:r>
              <a:rPr lang="en-US" sz="1400" b="0" i="0" dirty="0" err="1">
                <a:effectLst/>
                <a:latin typeface="Circe W02 Regular"/>
              </a:rPr>
              <a:t>trebuie</a:t>
            </a:r>
            <a:r>
              <a:rPr lang="en-US" sz="1400" b="0" i="0" dirty="0">
                <a:effectLst/>
                <a:latin typeface="Circe W02 Regular"/>
              </a:rPr>
              <a:t> </a:t>
            </a:r>
            <a:r>
              <a:rPr lang="en-US" sz="1400" b="0" i="0" dirty="0" err="1">
                <a:effectLst/>
                <a:latin typeface="Circe W02 Regular"/>
              </a:rPr>
              <a:t>să</a:t>
            </a:r>
            <a:r>
              <a:rPr lang="en-US" sz="1400" b="0" i="0" dirty="0">
                <a:effectLst/>
                <a:latin typeface="Circe W02 Regular"/>
              </a:rPr>
              <a:t> fie </a:t>
            </a:r>
            <a:r>
              <a:rPr lang="en-US" sz="1400" b="0" i="0" dirty="0" err="1">
                <a:effectLst/>
                <a:latin typeface="Circe W02 Regular"/>
              </a:rPr>
              <a:t>uscat</a:t>
            </a:r>
            <a:r>
              <a:rPr lang="en-US" sz="1400" b="0" i="0" dirty="0">
                <a:effectLst/>
                <a:latin typeface="Circe W02 Regular"/>
              </a:rPr>
              <a:t>, </a:t>
            </a:r>
            <a:r>
              <a:rPr lang="en-US" sz="1400" b="0" i="0" dirty="0" err="1">
                <a:effectLst/>
                <a:latin typeface="Circe W02 Regular"/>
              </a:rPr>
              <a:t>rece</a:t>
            </a:r>
            <a:r>
              <a:rPr lang="en-US" sz="1400" b="0" i="0" dirty="0">
                <a:effectLst/>
                <a:latin typeface="Circe W02 Regular"/>
              </a:rPr>
              <a:t> </a:t>
            </a:r>
            <a:r>
              <a:rPr lang="en-US" sz="1400" b="0" i="0" dirty="0" err="1">
                <a:effectLst/>
                <a:latin typeface="Circe W02 Regular"/>
              </a:rPr>
              <a:t>sau</a:t>
            </a:r>
            <a:r>
              <a:rPr lang="en-US" sz="1400" b="0" i="0" dirty="0">
                <a:effectLst/>
                <a:latin typeface="Circe W02 Regular"/>
              </a:rPr>
              <a:t> cu </a:t>
            </a:r>
            <a:r>
              <a:rPr lang="en-US" sz="1400" b="0" i="0" dirty="0" err="1">
                <a:effectLst/>
                <a:latin typeface="Circe W02 Regular"/>
              </a:rPr>
              <a:t>leziuni</a:t>
            </a:r>
            <a:r>
              <a:rPr lang="en-US" sz="1400" b="0" i="0" dirty="0">
                <a:effectLst/>
                <a:latin typeface="Circe W02 Regular"/>
              </a:rPr>
              <a:t>.</a:t>
            </a:r>
          </a:p>
          <a:p>
            <a:endParaRPr lang="en-US" sz="1400" dirty="0"/>
          </a:p>
        </p:txBody>
      </p:sp>
      <p:pic>
        <p:nvPicPr>
          <p:cNvPr id="10242" name="Picture 2" descr="Baseline® Tactile™ Semmes-Weinstein Monofilaments">
            <a:extLst>
              <a:ext uri="{FF2B5EF4-FFF2-40B4-BE49-F238E27FC236}">
                <a16:creationId xmlns:a16="http://schemas.microsoft.com/office/drawing/2014/main" xmlns="" id="{9FD47A74-1303-078E-72A7-E12FCB4AF9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39" r="66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06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sz="3400" dirty="0" smtClean="0"/>
              <a:t>Investigaţii </a:t>
            </a:r>
            <a:r>
              <a:rPr lang="en-US" sz="3400" dirty="0" err="1"/>
              <a:t>paraclinice</a:t>
            </a:r>
            <a:r>
              <a:rPr lang="en-US" sz="3400" dirty="0"/>
              <a:t> </a:t>
            </a:r>
            <a:r>
              <a:rPr lang="en-US" sz="3400" dirty="0" err="1"/>
              <a:t>pentru</a:t>
            </a:r>
            <a:r>
              <a:rPr lang="en-US" sz="3400" dirty="0"/>
              <a:t> </a:t>
            </a:r>
            <a:r>
              <a:rPr lang="en-US" sz="3400" dirty="0" err="1"/>
              <a:t>persoanele</a:t>
            </a:r>
            <a:r>
              <a:rPr lang="en-US" sz="3400" dirty="0"/>
              <a:t> cu </a:t>
            </a:r>
            <a:r>
              <a:rPr lang="en-US" sz="3400" dirty="0" err="1"/>
              <a:t>risc</a:t>
            </a:r>
            <a:r>
              <a:rPr lang="en-US" sz="3400" dirty="0"/>
              <a:t> </a:t>
            </a:r>
            <a:r>
              <a:rPr lang="en-US" sz="3400" dirty="0" err="1"/>
              <a:t>înalt</a:t>
            </a:r>
            <a:r>
              <a:rPr lang="en-US" sz="3400" dirty="0"/>
              <a:t> </a:t>
            </a:r>
            <a:r>
              <a:rPr lang="en-US" sz="3400" dirty="0" err="1"/>
              <a:t>pentru</a:t>
            </a:r>
            <a:r>
              <a:rPr lang="en-US" sz="3400" dirty="0"/>
              <a:t> </a:t>
            </a:r>
            <a:r>
              <a:rPr lang="en-US" sz="3400" dirty="0" err="1"/>
              <a:t>dezvoltarea</a:t>
            </a:r>
            <a:r>
              <a:rPr lang="en-US" sz="3400" dirty="0"/>
              <a:t> DZ </a:t>
            </a:r>
            <a:r>
              <a:rPr lang="en-US" sz="3400" dirty="0" err="1"/>
              <a:t>și</a:t>
            </a:r>
            <a:r>
              <a:rPr lang="en-US" sz="3400" dirty="0"/>
              <a:t> </a:t>
            </a:r>
            <a:r>
              <a:rPr lang="en-US" sz="3400" dirty="0" err="1"/>
              <a:t>cei</a:t>
            </a:r>
            <a:r>
              <a:rPr lang="en-US" sz="3400" dirty="0"/>
              <a:t> </a:t>
            </a:r>
            <a:r>
              <a:rPr lang="en-US" sz="3400" dirty="0">
                <a:solidFill>
                  <a:srgbClr val="FFFFFF"/>
                </a:solidFill>
              </a:rPr>
              <a:t>cu DZ</a:t>
            </a:r>
            <a:endParaRPr lang="ro-RO" dirty="0"/>
          </a:p>
        </p:txBody>
      </p:sp>
      <p:sp>
        <p:nvSpPr>
          <p:cNvPr id="3" name="Substituent conținut 2"/>
          <p:cNvSpPr>
            <a:spLocks noGrp="1"/>
          </p:cNvSpPr>
          <p:nvPr>
            <p:ph idx="1"/>
          </p:nvPr>
        </p:nvSpPr>
        <p:spPr>
          <a:xfrm>
            <a:off x="521208" y="1773936"/>
            <a:ext cx="10832592" cy="4403027"/>
          </a:xfrm>
        </p:spPr>
        <p:txBody>
          <a:bodyPr>
            <a:normAutofit fontScale="92500" lnSpcReduction="20000"/>
          </a:bodyPr>
          <a:lstStyle/>
          <a:p>
            <a:pPr lvl="0"/>
            <a:r>
              <a:rPr lang="en-US" sz="2200" dirty="0">
                <a:solidFill>
                  <a:prstClr val="black"/>
                </a:solidFill>
              </a:rPr>
              <a:t>Hemoleucograma</a:t>
            </a:r>
          </a:p>
          <a:p>
            <a:pPr lvl="0"/>
            <a:r>
              <a:rPr lang="en-US" sz="2200" dirty="0" err="1">
                <a:solidFill>
                  <a:prstClr val="black"/>
                </a:solidFill>
              </a:rPr>
              <a:t>Sumarul</a:t>
            </a:r>
            <a:r>
              <a:rPr lang="en-US" sz="2200" dirty="0">
                <a:solidFill>
                  <a:prstClr val="black"/>
                </a:solidFill>
              </a:rPr>
              <a:t> </a:t>
            </a:r>
            <a:r>
              <a:rPr lang="en-US" sz="2200" dirty="0" err="1">
                <a:solidFill>
                  <a:prstClr val="black"/>
                </a:solidFill>
              </a:rPr>
              <a:t>urinei</a:t>
            </a:r>
            <a:endParaRPr lang="en-US" sz="2200" dirty="0">
              <a:solidFill>
                <a:prstClr val="black"/>
              </a:solidFill>
            </a:endParaRPr>
          </a:p>
          <a:p>
            <a:pPr lvl="0"/>
            <a:r>
              <a:rPr lang="en-US" sz="2200" dirty="0" err="1">
                <a:solidFill>
                  <a:prstClr val="black"/>
                </a:solidFill>
              </a:rPr>
              <a:t>Aprecierea</a:t>
            </a:r>
            <a:r>
              <a:rPr lang="en-US" sz="2200" dirty="0">
                <a:solidFill>
                  <a:prstClr val="black"/>
                </a:solidFill>
              </a:rPr>
              <a:t> </a:t>
            </a:r>
            <a:r>
              <a:rPr lang="en-US" sz="2200" dirty="0" err="1">
                <a:solidFill>
                  <a:prstClr val="black"/>
                </a:solidFill>
              </a:rPr>
              <a:t>corpilor</a:t>
            </a:r>
            <a:r>
              <a:rPr lang="en-US" sz="2200" dirty="0">
                <a:solidFill>
                  <a:prstClr val="black"/>
                </a:solidFill>
              </a:rPr>
              <a:t> </a:t>
            </a:r>
            <a:r>
              <a:rPr lang="en-US" sz="2200" dirty="0" err="1">
                <a:solidFill>
                  <a:prstClr val="black"/>
                </a:solidFill>
              </a:rPr>
              <a:t>cetonici</a:t>
            </a:r>
            <a:r>
              <a:rPr lang="en-US" sz="2200" dirty="0">
                <a:solidFill>
                  <a:prstClr val="black"/>
                </a:solidFill>
              </a:rPr>
              <a:t> </a:t>
            </a:r>
            <a:r>
              <a:rPr lang="en-US" sz="2200" dirty="0" err="1">
                <a:solidFill>
                  <a:prstClr val="black"/>
                </a:solidFill>
              </a:rPr>
              <a:t>în</a:t>
            </a:r>
            <a:r>
              <a:rPr lang="en-US" sz="2200" dirty="0">
                <a:solidFill>
                  <a:prstClr val="black"/>
                </a:solidFill>
              </a:rPr>
              <a:t> </a:t>
            </a:r>
            <a:r>
              <a:rPr lang="en-US" sz="2200" dirty="0" err="1">
                <a:solidFill>
                  <a:prstClr val="black"/>
                </a:solidFill>
              </a:rPr>
              <a:t>urina</a:t>
            </a:r>
            <a:r>
              <a:rPr lang="en-US" sz="2200" dirty="0">
                <a:solidFill>
                  <a:prstClr val="black"/>
                </a:solidFill>
              </a:rPr>
              <a:t> </a:t>
            </a:r>
            <a:r>
              <a:rPr lang="en-US" sz="2200" dirty="0" err="1">
                <a:solidFill>
                  <a:prstClr val="black"/>
                </a:solidFill>
              </a:rPr>
              <a:t>nictemerală</a:t>
            </a:r>
            <a:endParaRPr lang="en-US" sz="2200" dirty="0">
              <a:solidFill>
                <a:prstClr val="black"/>
              </a:solidFill>
            </a:endParaRPr>
          </a:p>
          <a:p>
            <a:pPr lvl="0"/>
            <a:r>
              <a:rPr lang="en-US" sz="2200" dirty="0">
                <a:solidFill>
                  <a:prstClr val="black"/>
                </a:solidFill>
              </a:rPr>
              <a:t>TOTG</a:t>
            </a:r>
          </a:p>
          <a:p>
            <a:pPr lvl="0"/>
            <a:r>
              <a:rPr lang="en-US" sz="2200" dirty="0" err="1">
                <a:solidFill>
                  <a:prstClr val="black"/>
                </a:solidFill>
              </a:rPr>
              <a:t>Microalbuminuria</a:t>
            </a:r>
            <a:endParaRPr lang="en-US" sz="2200" dirty="0">
              <a:solidFill>
                <a:prstClr val="black"/>
              </a:solidFill>
            </a:endParaRPr>
          </a:p>
          <a:p>
            <a:pPr lvl="0"/>
            <a:r>
              <a:rPr lang="en-US" sz="2200" dirty="0" err="1">
                <a:solidFill>
                  <a:prstClr val="black"/>
                </a:solidFill>
              </a:rPr>
              <a:t>Analiza</a:t>
            </a:r>
            <a:r>
              <a:rPr lang="en-US" sz="2200" dirty="0">
                <a:solidFill>
                  <a:prstClr val="black"/>
                </a:solidFill>
              </a:rPr>
              <a:t> </a:t>
            </a:r>
            <a:r>
              <a:rPr lang="en-US" sz="2200" dirty="0" err="1">
                <a:solidFill>
                  <a:prstClr val="black"/>
                </a:solidFill>
              </a:rPr>
              <a:t>biochimică</a:t>
            </a:r>
            <a:r>
              <a:rPr lang="en-US" sz="2200" dirty="0">
                <a:solidFill>
                  <a:prstClr val="black"/>
                </a:solidFill>
              </a:rPr>
              <a:t> a </a:t>
            </a:r>
            <a:r>
              <a:rPr lang="en-US" sz="2200" dirty="0" err="1">
                <a:solidFill>
                  <a:prstClr val="black"/>
                </a:solidFill>
              </a:rPr>
              <a:t>sîngelui</a:t>
            </a:r>
            <a:endParaRPr lang="en-US" sz="2200" dirty="0">
              <a:solidFill>
                <a:prstClr val="black"/>
              </a:solidFill>
            </a:endParaRPr>
          </a:p>
          <a:p>
            <a:pPr lvl="0"/>
            <a:r>
              <a:rPr lang="en-US" sz="2200" dirty="0" err="1">
                <a:solidFill>
                  <a:prstClr val="black"/>
                </a:solidFill>
              </a:rPr>
              <a:t>Evaluarea</a:t>
            </a:r>
            <a:r>
              <a:rPr lang="en-US" sz="2200" dirty="0">
                <a:solidFill>
                  <a:prstClr val="black"/>
                </a:solidFill>
              </a:rPr>
              <a:t> </a:t>
            </a:r>
            <a:r>
              <a:rPr lang="en-US" sz="2200" dirty="0" err="1">
                <a:solidFill>
                  <a:prstClr val="black"/>
                </a:solidFill>
              </a:rPr>
              <a:t>funcţiei</a:t>
            </a:r>
            <a:r>
              <a:rPr lang="en-US" sz="2200" dirty="0">
                <a:solidFill>
                  <a:prstClr val="black"/>
                </a:solidFill>
              </a:rPr>
              <a:t> de </a:t>
            </a:r>
            <a:r>
              <a:rPr lang="en-US" sz="2200" dirty="0" err="1">
                <a:solidFill>
                  <a:prstClr val="black"/>
                </a:solidFill>
              </a:rPr>
              <a:t>secreţie</a:t>
            </a:r>
            <a:r>
              <a:rPr lang="en-US" sz="2200" dirty="0">
                <a:solidFill>
                  <a:prstClr val="black"/>
                </a:solidFill>
              </a:rPr>
              <a:t> a </a:t>
            </a:r>
            <a:r>
              <a:rPr lang="en-US" sz="2200" dirty="0" err="1">
                <a:solidFill>
                  <a:prstClr val="black"/>
                </a:solidFill>
              </a:rPr>
              <a:t>pancreasului</a:t>
            </a:r>
            <a:r>
              <a:rPr lang="en-US" sz="2200" dirty="0">
                <a:solidFill>
                  <a:prstClr val="black"/>
                </a:solidFill>
              </a:rPr>
              <a:t> </a:t>
            </a:r>
          </a:p>
          <a:p>
            <a:pPr lvl="0"/>
            <a:r>
              <a:rPr lang="en-US" sz="2200" dirty="0" err="1">
                <a:solidFill>
                  <a:prstClr val="black"/>
                </a:solidFill>
              </a:rPr>
              <a:t>Nivelul</a:t>
            </a:r>
            <a:r>
              <a:rPr lang="en-US" sz="2200" dirty="0">
                <a:solidFill>
                  <a:prstClr val="black"/>
                </a:solidFill>
              </a:rPr>
              <a:t> plasmatic al </a:t>
            </a:r>
            <a:r>
              <a:rPr lang="en-US" sz="2200" dirty="0" err="1">
                <a:solidFill>
                  <a:prstClr val="black"/>
                </a:solidFill>
              </a:rPr>
              <a:t>peptidului</a:t>
            </a:r>
            <a:r>
              <a:rPr lang="en-US" sz="2200" dirty="0">
                <a:solidFill>
                  <a:prstClr val="black"/>
                </a:solidFill>
              </a:rPr>
              <a:t> C;</a:t>
            </a:r>
          </a:p>
          <a:p>
            <a:pPr lvl="0"/>
            <a:r>
              <a:rPr lang="en-US" sz="2200" dirty="0" err="1">
                <a:solidFill>
                  <a:prstClr val="black"/>
                </a:solidFill>
              </a:rPr>
              <a:t>Insulina</a:t>
            </a:r>
            <a:r>
              <a:rPr lang="en-US" sz="2200" dirty="0">
                <a:solidFill>
                  <a:prstClr val="black"/>
                </a:solidFill>
              </a:rPr>
              <a:t> </a:t>
            </a:r>
            <a:r>
              <a:rPr lang="en-US" sz="2200" dirty="0" err="1">
                <a:solidFill>
                  <a:prstClr val="black"/>
                </a:solidFill>
              </a:rPr>
              <a:t>imunoreactivă</a:t>
            </a:r>
            <a:endParaRPr lang="en-US" sz="2200" dirty="0">
              <a:solidFill>
                <a:prstClr val="black"/>
              </a:solidFill>
            </a:endParaRPr>
          </a:p>
          <a:p>
            <a:pPr lvl="0"/>
            <a:r>
              <a:rPr lang="pt-BR" sz="2200" dirty="0">
                <a:solidFill>
                  <a:prstClr val="black"/>
                </a:solidFill>
              </a:rPr>
              <a:t>Examen immunologic (aprecierea anticorpilor)</a:t>
            </a:r>
          </a:p>
          <a:p>
            <a:pPr lvl="0"/>
            <a:r>
              <a:rPr lang="en-US" sz="2200" dirty="0">
                <a:solidFill>
                  <a:prstClr val="black"/>
                </a:solidFill>
              </a:rPr>
              <a:t>ECG </a:t>
            </a:r>
          </a:p>
          <a:p>
            <a:pPr lvl="0"/>
            <a:r>
              <a:rPr lang="en-US" sz="2200" dirty="0" err="1">
                <a:solidFill>
                  <a:prstClr val="black"/>
                </a:solidFill>
              </a:rPr>
              <a:t>Ecocardiografia</a:t>
            </a:r>
            <a:endParaRPr lang="en-US" sz="2200" dirty="0">
              <a:solidFill>
                <a:prstClr val="black"/>
              </a:solidFill>
            </a:endParaRPr>
          </a:p>
          <a:p>
            <a:pPr lvl="0"/>
            <a:r>
              <a:rPr lang="en-US" sz="2200" dirty="0" err="1">
                <a:solidFill>
                  <a:prstClr val="black"/>
                </a:solidFill>
              </a:rPr>
              <a:t>Examen</a:t>
            </a:r>
            <a:r>
              <a:rPr lang="en-US" sz="2200" dirty="0">
                <a:solidFill>
                  <a:prstClr val="black"/>
                </a:solidFill>
              </a:rPr>
              <a:t> radiologic:  </a:t>
            </a:r>
            <a:r>
              <a:rPr lang="en-US" sz="2200" dirty="0" err="1">
                <a:solidFill>
                  <a:prstClr val="black"/>
                </a:solidFill>
              </a:rPr>
              <a:t>Microradiofotografia</a:t>
            </a:r>
            <a:r>
              <a:rPr lang="en-US" sz="2200" dirty="0">
                <a:solidFill>
                  <a:prstClr val="black"/>
                </a:solidFill>
              </a:rPr>
              <a:t> </a:t>
            </a:r>
            <a:r>
              <a:rPr lang="en-US" sz="2200" dirty="0" err="1">
                <a:solidFill>
                  <a:prstClr val="black"/>
                </a:solidFill>
              </a:rPr>
              <a:t>cutiei</a:t>
            </a:r>
            <a:r>
              <a:rPr lang="en-US" sz="2200" dirty="0">
                <a:solidFill>
                  <a:prstClr val="black"/>
                </a:solidFill>
              </a:rPr>
              <a:t> </a:t>
            </a:r>
            <a:r>
              <a:rPr lang="en-US" sz="2200" dirty="0" err="1">
                <a:solidFill>
                  <a:prstClr val="black"/>
                </a:solidFill>
              </a:rPr>
              <a:t>toracice</a:t>
            </a:r>
            <a:endParaRPr lang="en-US" sz="2200" dirty="0">
              <a:solidFill>
                <a:prstClr val="black"/>
              </a:solidFill>
            </a:endParaRPr>
          </a:p>
          <a:p>
            <a:endParaRPr lang="ro-RO" dirty="0"/>
          </a:p>
        </p:txBody>
      </p:sp>
    </p:spTree>
    <p:extLst>
      <p:ext uri="{BB962C8B-B14F-4D97-AF65-F5344CB8AC3E}">
        <p14:creationId xmlns:p14="http://schemas.microsoft.com/office/powerpoint/2010/main" val="3918268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sz="4000" b="1" dirty="0" smtClean="0"/>
              <a:t>BIBLIOGRAFIE</a:t>
            </a:r>
            <a:endParaRPr lang="ro-RO" b="1" dirty="0"/>
          </a:p>
        </p:txBody>
      </p:sp>
      <p:sp>
        <p:nvSpPr>
          <p:cNvPr id="3" name="Substituent conținut 2"/>
          <p:cNvSpPr>
            <a:spLocks noGrp="1"/>
          </p:cNvSpPr>
          <p:nvPr>
            <p:ph idx="1"/>
          </p:nvPr>
        </p:nvSpPr>
        <p:spPr/>
        <p:txBody>
          <a:bodyPr/>
          <a:lstStyle/>
          <a:p>
            <a:pPr lvl="0"/>
            <a:r>
              <a:rPr lang="en-US" sz="2000" dirty="0">
                <a:cs typeface="Times New Roman" panose="02020603050405020304" pitchFamily="18" charset="0"/>
                <a:hlinkClick r:id="rId2"/>
              </a:rPr>
              <a:t>Ordin</a:t>
            </a:r>
            <a:r>
              <a:rPr lang="ro-RO" sz="2000" dirty="0" err="1">
                <a:cs typeface="Times New Roman" panose="02020603050405020304" pitchFamily="18" charset="0"/>
                <a:hlinkClick r:id="rId2"/>
              </a:rPr>
              <a:t>ul</a:t>
            </a:r>
            <a:r>
              <a:rPr lang="en-US" sz="2000" dirty="0">
                <a:cs typeface="Times New Roman" panose="02020603050405020304" pitchFamily="18" charset="0"/>
                <a:hlinkClick r:id="rId2"/>
              </a:rPr>
              <a:t> 2.128-2021 </a:t>
            </a:r>
            <a:r>
              <a:rPr lang="en-US" sz="2000" dirty="0" err="1">
                <a:cs typeface="Times New Roman" panose="02020603050405020304" pitchFamily="18" charset="0"/>
                <a:hlinkClick r:id="rId2"/>
              </a:rPr>
              <a:t>Ghid</a:t>
            </a:r>
            <a:r>
              <a:rPr lang="en-US" sz="2000" dirty="0">
                <a:cs typeface="Times New Roman" panose="02020603050405020304" pitchFamily="18" charset="0"/>
                <a:hlinkClick r:id="rId2"/>
              </a:rPr>
              <a:t> management </a:t>
            </a:r>
            <a:r>
              <a:rPr lang="en-US" sz="2000" dirty="0" err="1">
                <a:cs typeface="Times New Roman" panose="02020603050405020304" pitchFamily="18" charset="0"/>
                <a:hlinkClick r:id="rId2"/>
              </a:rPr>
              <a:t>diabet</a:t>
            </a:r>
            <a:r>
              <a:rPr lang="en-US" sz="2000" dirty="0">
                <a:cs typeface="Times New Roman" panose="02020603050405020304" pitchFamily="18" charset="0"/>
                <a:hlinkClick r:id="rId2"/>
              </a:rPr>
              <a:t> zaharat.pdf (anm.ro)</a:t>
            </a:r>
            <a:endParaRPr lang="en-US" sz="2000" dirty="0">
              <a:cs typeface="Times New Roman" panose="02020603050405020304" pitchFamily="18" charset="0"/>
              <a:hlinkClick r:id="rId3"/>
            </a:endParaRPr>
          </a:p>
          <a:p>
            <a:pPr lvl="0"/>
            <a:r>
              <a:rPr lang="en-US" sz="2000" dirty="0">
                <a:cs typeface="Times New Roman" panose="02020603050405020304" pitchFamily="18" charset="0"/>
                <a:hlinkClick r:id="rId3"/>
              </a:rPr>
              <a:t>Diabetul </a:t>
            </a:r>
            <a:r>
              <a:rPr lang="en-US" sz="2000" dirty="0" err="1">
                <a:cs typeface="Times New Roman" panose="02020603050405020304" pitchFamily="18" charset="0"/>
                <a:hlinkClick r:id="rId3"/>
              </a:rPr>
              <a:t>zaharat</a:t>
            </a:r>
            <a:r>
              <a:rPr lang="en-US" sz="2000" dirty="0">
                <a:cs typeface="Times New Roman" panose="02020603050405020304" pitchFamily="18" charset="0"/>
                <a:hlinkClick r:id="rId3"/>
              </a:rPr>
              <a:t>: </a:t>
            </a:r>
            <a:r>
              <a:rPr lang="en-US" sz="2000" dirty="0" err="1">
                <a:cs typeface="Times New Roman" panose="02020603050405020304" pitchFamily="18" charset="0"/>
                <a:hlinkClick r:id="rId3"/>
              </a:rPr>
              <a:t>cauze</a:t>
            </a:r>
            <a:r>
              <a:rPr lang="en-US" sz="2000" dirty="0">
                <a:cs typeface="Times New Roman" panose="02020603050405020304" pitchFamily="18" charset="0"/>
                <a:hlinkClick r:id="rId3"/>
              </a:rPr>
              <a:t>, </a:t>
            </a:r>
            <a:r>
              <a:rPr lang="en-US" sz="2000" dirty="0" err="1">
                <a:cs typeface="Times New Roman" panose="02020603050405020304" pitchFamily="18" charset="0"/>
                <a:hlinkClick r:id="rId3"/>
              </a:rPr>
              <a:t>simptome</a:t>
            </a:r>
            <a:r>
              <a:rPr lang="en-US" sz="2000" dirty="0">
                <a:cs typeface="Times New Roman" panose="02020603050405020304" pitchFamily="18" charset="0"/>
                <a:hlinkClick r:id="rId3"/>
              </a:rPr>
              <a:t>, </a:t>
            </a:r>
            <a:r>
              <a:rPr lang="en-US" sz="2000" dirty="0" err="1">
                <a:cs typeface="Times New Roman" panose="02020603050405020304" pitchFamily="18" charset="0"/>
                <a:hlinkClick r:id="rId3"/>
              </a:rPr>
              <a:t>tratament</a:t>
            </a:r>
            <a:r>
              <a:rPr lang="en-US" sz="2000" dirty="0">
                <a:cs typeface="Times New Roman" panose="02020603050405020304" pitchFamily="18" charset="0"/>
                <a:hlinkClick r:id="rId3"/>
              </a:rPr>
              <a:t> </a:t>
            </a:r>
            <a:r>
              <a:rPr lang="en-US" sz="2000" dirty="0" err="1">
                <a:cs typeface="Times New Roman" panose="02020603050405020304" pitchFamily="18" charset="0"/>
                <a:hlinkClick r:id="rId3"/>
              </a:rPr>
              <a:t>si</a:t>
            </a:r>
            <a:r>
              <a:rPr lang="en-US" sz="2000" dirty="0">
                <a:cs typeface="Times New Roman" panose="02020603050405020304" pitchFamily="18" charset="0"/>
                <a:hlinkClick r:id="rId3"/>
              </a:rPr>
              <a:t> control | </a:t>
            </a:r>
            <a:r>
              <a:rPr lang="en-US" sz="2000" dirty="0" err="1">
                <a:cs typeface="Times New Roman" panose="02020603050405020304" pitchFamily="18" charset="0"/>
                <a:hlinkClick r:id="rId3"/>
              </a:rPr>
              <a:t>Bioclinica</a:t>
            </a:r>
            <a:endParaRPr lang="en-US" sz="2000" dirty="0">
              <a:cs typeface="Times New Roman" panose="02020603050405020304" pitchFamily="18" charset="0"/>
            </a:endParaRPr>
          </a:p>
          <a:p>
            <a:pPr lvl="0"/>
            <a:r>
              <a:rPr lang="pt-BR" sz="2000" dirty="0">
                <a:cs typeface="Times New Roman" panose="02020603050405020304" pitchFamily="18" charset="0"/>
                <a:hlinkClick r:id="rId4"/>
              </a:rPr>
              <a:t>Diferenta dintre diabetul de tip 1 si diabetul de tip 2 (viatacudiabet.ro)</a:t>
            </a:r>
            <a:endParaRPr lang="en-US" sz="2000" dirty="0">
              <a:cs typeface="Times New Roman" panose="02020603050405020304" pitchFamily="18" charset="0"/>
            </a:endParaRPr>
          </a:p>
          <a:p>
            <a:pPr lvl="0"/>
            <a:r>
              <a:rPr lang="en-US" sz="2000" dirty="0">
                <a:cs typeface="Times New Roman" panose="02020603050405020304" pitchFamily="18" charset="0"/>
                <a:hlinkClick r:id="rId5"/>
              </a:rPr>
              <a:t>Coma </a:t>
            </a:r>
            <a:r>
              <a:rPr lang="en-US" sz="2000" dirty="0" err="1">
                <a:cs typeface="Times New Roman" panose="02020603050405020304" pitchFamily="18" charset="0"/>
                <a:hlinkClick r:id="rId5"/>
              </a:rPr>
              <a:t>diabetica</a:t>
            </a:r>
            <a:r>
              <a:rPr lang="en-US" sz="2000" dirty="0">
                <a:cs typeface="Times New Roman" panose="02020603050405020304" pitchFamily="18" charset="0"/>
                <a:hlinkClick r:id="rId5"/>
              </a:rPr>
              <a:t>: </a:t>
            </a:r>
            <a:r>
              <a:rPr lang="en-US" sz="2000" dirty="0" err="1">
                <a:cs typeface="Times New Roman" panose="02020603050405020304" pitchFamily="18" charset="0"/>
                <a:hlinkClick r:id="rId5"/>
              </a:rPr>
              <a:t>tipuri</a:t>
            </a:r>
            <a:r>
              <a:rPr lang="en-US" sz="2000" dirty="0">
                <a:cs typeface="Times New Roman" panose="02020603050405020304" pitchFamily="18" charset="0"/>
                <a:hlinkClick r:id="rId5"/>
              </a:rPr>
              <a:t>, </a:t>
            </a:r>
            <a:r>
              <a:rPr lang="en-US" sz="2000" dirty="0" err="1">
                <a:cs typeface="Times New Roman" panose="02020603050405020304" pitchFamily="18" charset="0"/>
                <a:hlinkClick r:id="rId5"/>
              </a:rPr>
              <a:t>cauze</a:t>
            </a:r>
            <a:r>
              <a:rPr lang="en-US" sz="2000" dirty="0">
                <a:cs typeface="Times New Roman" panose="02020603050405020304" pitchFamily="18" charset="0"/>
                <a:hlinkClick r:id="rId5"/>
              </a:rPr>
              <a:t>, </a:t>
            </a:r>
            <a:r>
              <a:rPr lang="en-US" sz="2000" dirty="0" err="1">
                <a:cs typeface="Times New Roman" panose="02020603050405020304" pitchFamily="18" charset="0"/>
                <a:hlinkClick r:id="rId5"/>
              </a:rPr>
              <a:t>simptome</a:t>
            </a:r>
            <a:r>
              <a:rPr lang="en-US" sz="2000" dirty="0">
                <a:cs typeface="Times New Roman" panose="02020603050405020304" pitchFamily="18" charset="0"/>
                <a:hlinkClick r:id="rId5"/>
              </a:rPr>
              <a:t>, </a:t>
            </a:r>
            <a:r>
              <a:rPr lang="en-US" sz="2000" dirty="0" err="1">
                <a:cs typeface="Times New Roman" panose="02020603050405020304" pitchFamily="18" charset="0"/>
                <a:hlinkClick r:id="rId5"/>
              </a:rPr>
              <a:t>tratament</a:t>
            </a:r>
            <a:r>
              <a:rPr lang="en-US" sz="2000" dirty="0">
                <a:cs typeface="Times New Roman" panose="02020603050405020304" pitchFamily="18" charset="0"/>
                <a:hlinkClick r:id="rId5"/>
              </a:rPr>
              <a:t> (doc.ro)</a:t>
            </a:r>
            <a:endParaRPr lang="en-US" sz="2000" dirty="0">
              <a:cs typeface="Times New Roman" panose="02020603050405020304" pitchFamily="18" charset="0"/>
            </a:endParaRPr>
          </a:p>
          <a:p>
            <a:pPr lvl="0"/>
            <a:r>
              <a:rPr lang="en-US" sz="2000" dirty="0" err="1">
                <a:cs typeface="Times New Roman" panose="02020603050405020304" pitchFamily="18" charset="0"/>
                <a:hlinkClick r:id="rId6"/>
              </a:rPr>
              <a:t>Piciorul</a:t>
            </a:r>
            <a:r>
              <a:rPr lang="en-US" sz="2000" dirty="0">
                <a:cs typeface="Times New Roman" panose="02020603050405020304" pitchFamily="18" charset="0"/>
                <a:hlinkClick r:id="rId6"/>
              </a:rPr>
              <a:t> diabetic (podiatrie.ro)</a:t>
            </a:r>
            <a:endParaRPr lang="en-US" sz="2000" dirty="0">
              <a:cs typeface="Times New Roman" panose="02020603050405020304" pitchFamily="18" charset="0"/>
            </a:endParaRPr>
          </a:p>
          <a:p>
            <a:pPr lvl="0"/>
            <a:r>
              <a:rPr lang="en-US" sz="2000" dirty="0" err="1">
                <a:cs typeface="Times New Roman" panose="02020603050405020304" pitchFamily="18" charset="0"/>
                <a:hlinkClick r:id="rId7"/>
              </a:rPr>
              <a:t>Investigatii</a:t>
            </a:r>
            <a:r>
              <a:rPr lang="en-US" sz="2000" dirty="0">
                <a:cs typeface="Times New Roman" panose="02020603050405020304" pitchFamily="18" charset="0"/>
                <a:hlinkClick r:id="rId7"/>
              </a:rPr>
              <a:t> </a:t>
            </a:r>
            <a:r>
              <a:rPr lang="en-US" sz="2000" dirty="0" err="1">
                <a:cs typeface="Times New Roman" panose="02020603050405020304" pitchFamily="18" charset="0"/>
                <a:hlinkClick r:id="rId7"/>
              </a:rPr>
              <a:t>paraclinice</a:t>
            </a:r>
            <a:r>
              <a:rPr lang="en-US" sz="2000" dirty="0">
                <a:cs typeface="Times New Roman" panose="02020603050405020304" pitchFamily="18" charset="0"/>
                <a:hlinkClick r:id="rId7"/>
              </a:rPr>
              <a:t>: Ce </a:t>
            </a:r>
            <a:r>
              <a:rPr lang="en-US" sz="2000" dirty="0" err="1">
                <a:cs typeface="Times New Roman" panose="02020603050405020304" pitchFamily="18" charset="0"/>
                <a:hlinkClick r:id="rId7"/>
              </a:rPr>
              <a:t>investigatii</a:t>
            </a:r>
            <a:r>
              <a:rPr lang="en-US" sz="2000" dirty="0">
                <a:cs typeface="Times New Roman" panose="02020603050405020304" pitchFamily="18" charset="0"/>
                <a:hlinkClick r:id="rId7"/>
              </a:rPr>
              <a:t> </a:t>
            </a:r>
            <a:r>
              <a:rPr lang="en-US" sz="2000" dirty="0" err="1">
                <a:cs typeface="Times New Roman" panose="02020603050405020304" pitchFamily="18" charset="0"/>
                <a:hlinkClick r:id="rId7"/>
              </a:rPr>
              <a:t>trebuie</a:t>
            </a:r>
            <a:r>
              <a:rPr lang="en-US" sz="2000" dirty="0">
                <a:cs typeface="Times New Roman" panose="02020603050405020304" pitchFamily="18" charset="0"/>
                <a:hlinkClick r:id="rId7"/>
              </a:rPr>
              <a:t> </a:t>
            </a:r>
            <a:r>
              <a:rPr lang="en-US" sz="2000" dirty="0" err="1">
                <a:cs typeface="Times New Roman" panose="02020603050405020304" pitchFamily="18" charset="0"/>
                <a:hlinkClick r:id="rId7"/>
              </a:rPr>
              <a:t>sa</a:t>
            </a:r>
            <a:r>
              <a:rPr lang="en-US" sz="2000" dirty="0">
                <a:cs typeface="Times New Roman" panose="02020603050405020304" pitchFamily="18" charset="0"/>
                <a:hlinkClick r:id="rId7"/>
              </a:rPr>
              <a:t> </a:t>
            </a:r>
            <a:r>
              <a:rPr lang="en-US" sz="2000" dirty="0" err="1">
                <a:cs typeface="Times New Roman" panose="02020603050405020304" pitchFamily="18" charset="0"/>
                <a:hlinkClick r:id="rId7"/>
              </a:rPr>
              <a:t>faca</a:t>
            </a:r>
            <a:r>
              <a:rPr lang="en-US" sz="2000" dirty="0">
                <a:cs typeface="Times New Roman" panose="02020603050405020304" pitchFamily="18" charset="0"/>
                <a:hlinkClick r:id="rId7"/>
              </a:rPr>
              <a:t> un </a:t>
            </a:r>
            <a:r>
              <a:rPr lang="en-US" sz="2000" dirty="0" err="1">
                <a:cs typeface="Times New Roman" panose="02020603050405020304" pitchFamily="18" charset="0"/>
                <a:hlinkClick r:id="rId7"/>
              </a:rPr>
              <a:t>pacient</a:t>
            </a:r>
            <a:r>
              <a:rPr lang="en-US" sz="2000" dirty="0">
                <a:cs typeface="Times New Roman" panose="02020603050405020304" pitchFamily="18" charset="0"/>
                <a:hlinkClick r:id="rId7"/>
              </a:rPr>
              <a:t> diabetic | </a:t>
            </a:r>
            <a:r>
              <a:rPr lang="en-US" sz="2000" dirty="0" err="1">
                <a:cs typeface="Times New Roman" panose="02020603050405020304" pitchFamily="18" charset="0"/>
                <a:hlinkClick r:id="rId7"/>
              </a:rPr>
              <a:t>Diabet</a:t>
            </a:r>
            <a:r>
              <a:rPr lang="en-US" sz="2000" dirty="0">
                <a:cs typeface="Times New Roman" panose="02020603050405020304" pitchFamily="18" charset="0"/>
                <a:hlinkClick r:id="rId7"/>
              </a:rPr>
              <a:t>-AZ</a:t>
            </a:r>
            <a:endParaRPr lang="en-US" sz="2000" dirty="0">
              <a:cs typeface="Times New Roman" panose="02020603050405020304" pitchFamily="18" charset="0"/>
            </a:endParaRPr>
          </a:p>
          <a:p>
            <a:pPr lvl="0"/>
            <a:r>
              <a:rPr lang="en-US" sz="2000" dirty="0" err="1">
                <a:cs typeface="Times New Roman" panose="02020603050405020304" pitchFamily="18" charset="0"/>
                <a:hlinkClick r:id="rId8"/>
              </a:rPr>
              <a:t>Diagnosticul</a:t>
            </a:r>
            <a:r>
              <a:rPr lang="en-US" sz="2000" dirty="0">
                <a:cs typeface="Times New Roman" panose="02020603050405020304" pitchFamily="18" charset="0"/>
                <a:hlinkClick r:id="rId8"/>
              </a:rPr>
              <a:t> </a:t>
            </a:r>
            <a:r>
              <a:rPr lang="en-US" sz="2000" dirty="0" err="1">
                <a:cs typeface="Times New Roman" panose="02020603050405020304" pitchFamily="18" charset="0"/>
                <a:hlinkClick r:id="rId8"/>
              </a:rPr>
              <a:t>diabetului</a:t>
            </a:r>
            <a:r>
              <a:rPr lang="en-US" sz="2000" dirty="0">
                <a:cs typeface="Times New Roman" panose="02020603050405020304" pitchFamily="18" charset="0"/>
                <a:hlinkClick r:id="rId8"/>
              </a:rPr>
              <a:t> </a:t>
            </a:r>
            <a:r>
              <a:rPr lang="en-US" sz="2000" dirty="0" err="1">
                <a:cs typeface="Times New Roman" panose="02020603050405020304" pitchFamily="18" charset="0"/>
                <a:hlinkClick r:id="rId8"/>
              </a:rPr>
              <a:t>zaharat</a:t>
            </a:r>
            <a:r>
              <a:rPr lang="en-US" sz="2000" dirty="0">
                <a:cs typeface="Times New Roman" panose="02020603050405020304" pitchFamily="18" charset="0"/>
                <a:hlinkClick r:id="rId8"/>
              </a:rPr>
              <a:t> (diabetzaharat.ro)</a:t>
            </a:r>
            <a:endParaRPr lang="en-US" sz="2000" dirty="0">
              <a:cs typeface="Times New Roman" panose="02020603050405020304" pitchFamily="18" charset="0"/>
            </a:endParaRPr>
          </a:p>
          <a:p>
            <a:pPr lvl="0"/>
            <a:r>
              <a:rPr lang="it-IT" sz="2000" dirty="0">
                <a:cs typeface="Times New Roman" panose="02020603050405020304" pitchFamily="18" charset="0"/>
                <a:hlinkClick r:id="rId9"/>
              </a:rPr>
              <a:t>Glicemia: valori normale, testare, hipoglicemie | Bioclinica</a:t>
            </a:r>
            <a:endParaRPr lang="en-US" sz="2000" b="1" dirty="0">
              <a:cs typeface="Times New Roman" panose="02020603050405020304" pitchFamily="18" charset="0"/>
            </a:endParaRPr>
          </a:p>
          <a:p>
            <a:endParaRPr lang="ro-RO" dirty="0"/>
          </a:p>
        </p:txBody>
      </p:sp>
    </p:spTree>
    <p:extLst>
      <p:ext uri="{BB962C8B-B14F-4D97-AF65-F5344CB8AC3E}">
        <p14:creationId xmlns:p14="http://schemas.microsoft.com/office/powerpoint/2010/main" val="352995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B5FA7C47-B7C1-4D2E-AB49-ED23BA34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xmlns="" id="{596EE156-ABF1-4329-A6BA-03B4254E08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xmlns="" id="{19B9933F-AAB3-444A-8BB5-9CA194A8B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xmlns="" id="{7D20183A-0B1D-4A1F-89B1-ADBEDBC6E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8">
            <a:extLst>
              <a:ext uri="{FF2B5EF4-FFF2-40B4-BE49-F238E27FC236}">
                <a16:creationId xmlns:a16="http://schemas.microsoft.com/office/drawing/2014/main" xmlns="" id="{131031D3-26CD-4214-A9A4-5857EFA15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xmlns="" id="{AF5AEB37-B600-052C-FA83-6973E5A57349}"/>
              </a:ext>
            </a:extLst>
          </p:cNvPr>
          <p:cNvSpPr txBox="1"/>
          <p:nvPr/>
        </p:nvSpPr>
        <p:spPr>
          <a:xfrm>
            <a:off x="1146879" y="998002"/>
            <a:ext cx="3182940"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err="1">
                <a:solidFill>
                  <a:srgbClr val="FFFFFF"/>
                </a:solidFill>
                <a:latin typeface="+mj-lt"/>
                <a:ea typeface="+mj-ea"/>
                <a:cs typeface="+mj-cs"/>
              </a:rPr>
              <a:t>Simptome</a:t>
            </a:r>
            <a:endParaRPr lang="en-US" sz="3600"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xmlns="" id="{65AF6631-8ABD-D2A7-E90A-1ABA0473AB32}"/>
              </a:ext>
            </a:extLst>
          </p:cNvPr>
          <p:cNvSpPr txBox="1"/>
          <p:nvPr/>
        </p:nvSpPr>
        <p:spPr>
          <a:xfrm>
            <a:off x="1139635" y="2546161"/>
            <a:ext cx="3200451" cy="298592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dirty="0">
                <a:solidFill>
                  <a:srgbClr val="FEFFFF"/>
                </a:solidFill>
                <a:effectLst/>
              </a:rPr>
              <a:t>De </a:t>
            </a:r>
            <a:r>
              <a:rPr lang="en-US" sz="2200" b="0" i="0" dirty="0" err="1">
                <a:solidFill>
                  <a:srgbClr val="FEFFFF"/>
                </a:solidFill>
                <a:effectLst/>
              </a:rPr>
              <a:t>multe</a:t>
            </a:r>
            <a:r>
              <a:rPr lang="en-US" sz="2200" b="0" i="0" dirty="0">
                <a:solidFill>
                  <a:srgbClr val="FEFFFF"/>
                </a:solidFill>
                <a:effectLst/>
              </a:rPr>
              <a:t> </a:t>
            </a:r>
            <a:r>
              <a:rPr lang="en-US" sz="2200" b="0" i="0" dirty="0" err="1">
                <a:solidFill>
                  <a:srgbClr val="FEFFFF"/>
                </a:solidFill>
                <a:effectLst/>
              </a:rPr>
              <a:t>ori</a:t>
            </a:r>
            <a:r>
              <a:rPr lang="en-US" sz="2200" b="0" i="0" dirty="0">
                <a:solidFill>
                  <a:srgbClr val="FEFFFF"/>
                </a:solidFill>
                <a:effectLst/>
              </a:rPr>
              <a:t>, </a:t>
            </a:r>
            <a:r>
              <a:rPr lang="en-US" sz="2200" b="0" i="0" dirty="0" err="1">
                <a:solidFill>
                  <a:srgbClr val="FEFFFF"/>
                </a:solidFill>
                <a:effectLst/>
              </a:rPr>
              <a:t>diabetul</a:t>
            </a:r>
            <a:r>
              <a:rPr lang="en-US" sz="2200" b="0" i="0" dirty="0">
                <a:solidFill>
                  <a:srgbClr val="FEFFFF"/>
                </a:solidFill>
                <a:effectLst/>
              </a:rPr>
              <a:t> </a:t>
            </a:r>
            <a:r>
              <a:rPr lang="en-US" sz="2200" b="0" i="0" dirty="0" err="1">
                <a:solidFill>
                  <a:srgbClr val="FEFFFF"/>
                </a:solidFill>
                <a:effectLst/>
              </a:rPr>
              <a:t>zaharat</a:t>
            </a:r>
            <a:r>
              <a:rPr lang="en-US" sz="2200" b="0" i="0" dirty="0">
                <a:solidFill>
                  <a:srgbClr val="FEFFFF"/>
                </a:solidFill>
                <a:effectLst/>
              </a:rPr>
              <a:t> nu </a:t>
            </a:r>
            <a:r>
              <a:rPr lang="en-US" sz="2200" b="0" i="0" dirty="0" err="1">
                <a:solidFill>
                  <a:srgbClr val="FEFFFF"/>
                </a:solidFill>
                <a:effectLst/>
              </a:rPr>
              <a:t>este</a:t>
            </a:r>
            <a:r>
              <a:rPr lang="en-US" sz="2200" b="0" i="0" dirty="0">
                <a:solidFill>
                  <a:srgbClr val="FEFFFF"/>
                </a:solidFill>
                <a:effectLst/>
              </a:rPr>
              <a:t> </a:t>
            </a:r>
            <a:r>
              <a:rPr lang="en-US" sz="2200" b="0" i="0" dirty="0" err="1">
                <a:solidFill>
                  <a:srgbClr val="FEFFFF"/>
                </a:solidFill>
                <a:effectLst/>
              </a:rPr>
              <a:t>depistat</a:t>
            </a:r>
            <a:r>
              <a:rPr lang="en-US" sz="2200" b="0" i="0" dirty="0">
                <a:solidFill>
                  <a:srgbClr val="FEFFFF"/>
                </a:solidFill>
                <a:effectLst/>
              </a:rPr>
              <a:t> din </a:t>
            </a:r>
            <a:r>
              <a:rPr lang="en-US" sz="2200" b="0" i="0" dirty="0" err="1">
                <a:solidFill>
                  <a:srgbClr val="FEFFFF"/>
                </a:solidFill>
                <a:effectLst/>
              </a:rPr>
              <a:t>fază</a:t>
            </a:r>
            <a:r>
              <a:rPr lang="en-US" sz="2200" b="0" i="0" dirty="0">
                <a:solidFill>
                  <a:srgbClr val="FEFFFF"/>
                </a:solidFill>
                <a:effectLst/>
              </a:rPr>
              <a:t> </a:t>
            </a:r>
            <a:r>
              <a:rPr lang="en-US" sz="2200" b="0" i="0" dirty="0" err="1">
                <a:solidFill>
                  <a:srgbClr val="FEFFFF"/>
                </a:solidFill>
                <a:effectLst/>
              </a:rPr>
              <a:t>incipientă</a:t>
            </a:r>
            <a:r>
              <a:rPr lang="en-US" sz="2200" b="0" i="0" dirty="0">
                <a:solidFill>
                  <a:srgbClr val="FEFFFF"/>
                </a:solidFill>
                <a:effectLst/>
              </a:rPr>
              <a:t>, din </a:t>
            </a:r>
            <a:r>
              <a:rPr lang="en-US" sz="2200" b="0" i="0" dirty="0" err="1">
                <a:solidFill>
                  <a:srgbClr val="FEFFFF"/>
                </a:solidFill>
                <a:effectLst/>
              </a:rPr>
              <a:t>cauza</a:t>
            </a:r>
            <a:r>
              <a:rPr lang="en-US" sz="2200" b="0" i="0" dirty="0">
                <a:solidFill>
                  <a:srgbClr val="FEFFFF"/>
                </a:solidFill>
                <a:effectLst/>
              </a:rPr>
              <a:t> </a:t>
            </a:r>
            <a:r>
              <a:rPr lang="en-US" sz="2200" b="0" i="0" dirty="0" err="1">
                <a:solidFill>
                  <a:srgbClr val="FEFFFF"/>
                </a:solidFill>
                <a:effectLst/>
              </a:rPr>
              <a:t>lipsei</a:t>
            </a:r>
            <a:r>
              <a:rPr lang="en-US" sz="2200" b="0" i="0" dirty="0">
                <a:solidFill>
                  <a:srgbClr val="FEFFFF"/>
                </a:solidFill>
                <a:effectLst/>
              </a:rPr>
              <a:t> </a:t>
            </a:r>
            <a:r>
              <a:rPr lang="en-US" sz="2200" b="0" i="0" dirty="0" err="1">
                <a:solidFill>
                  <a:srgbClr val="FEFFFF"/>
                </a:solidFill>
                <a:effectLst/>
              </a:rPr>
              <a:t>simptomelor</a:t>
            </a:r>
            <a:r>
              <a:rPr lang="en-US" sz="2200" b="0" i="0" dirty="0">
                <a:solidFill>
                  <a:srgbClr val="FEFFFF"/>
                </a:solidFill>
                <a:effectLst/>
              </a:rPr>
              <a:t>. </a:t>
            </a:r>
            <a:r>
              <a:rPr lang="en-US" sz="2200" b="0" i="0" dirty="0" err="1">
                <a:solidFill>
                  <a:srgbClr val="FEFFFF"/>
                </a:solidFill>
                <a:effectLst/>
              </a:rPr>
              <a:t>Creșterea</a:t>
            </a:r>
            <a:r>
              <a:rPr lang="en-US" sz="2200" b="0" i="0" dirty="0">
                <a:solidFill>
                  <a:srgbClr val="FEFFFF"/>
                </a:solidFill>
                <a:effectLst/>
              </a:rPr>
              <a:t> </a:t>
            </a:r>
            <a:r>
              <a:rPr lang="en-US" sz="2200" b="0" i="0" dirty="0" err="1">
                <a:solidFill>
                  <a:srgbClr val="FEFFFF"/>
                </a:solidFill>
                <a:effectLst/>
              </a:rPr>
              <a:t>nivelului</a:t>
            </a:r>
            <a:r>
              <a:rPr lang="en-US" sz="2200" b="0" i="0" dirty="0">
                <a:solidFill>
                  <a:srgbClr val="FEFFFF"/>
                </a:solidFill>
                <a:effectLst/>
              </a:rPr>
              <a:t> de </a:t>
            </a:r>
            <a:r>
              <a:rPr lang="en-US" sz="2200" b="0" i="0" dirty="0" err="1">
                <a:solidFill>
                  <a:srgbClr val="FEFFFF"/>
                </a:solidFill>
                <a:effectLst/>
              </a:rPr>
              <a:t>glucoză</a:t>
            </a:r>
            <a:r>
              <a:rPr lang="en-US" sz="2200" b="0" i="0" dirty="0">
                <a:solidFill>
                  <a:srgbClr val="FEFFFF"/>
                </a:solidFill>
                <a:effectLst/>
              </a:rPr>
              <a:t> din </a:t>
            </a:r>
            <a:r>
              <a:rPr lang="en-US" sz="2200" b="0" i="0" dirty="0" err="1">
                <a:solidFill>
                  <a:srgbClr val="FEFFFF"/>
                </a:solidFill>
                <a:effectLst/>
              </a:rPr>
              <a:t>sânge</a:t>
            </a:r>
            <a:r>
              <a:rPr lang="en-US" sz="2200" b="0" i="0" dirty="0">
                <a:solidFill>
                  <a:srgbClr val="FEFFFF"/>
                </a:solidFill>
                <a:effectLst/>
              </a:rPr>
              <a:t> are loc lent, </a:t>
            </a:r>
            <a:r>
              <a:rPr lang="en-US" sz="2200" b="0" i="0" dirty="0" err="1">
                <a:solidFill>
                  <a:srgbClr val="FEFFFF"/>
                </a:solidFill>
                <a:effectLst/>
              </a:rPr>
              <a:t>astfel</a:t>
            </a:r>
            <a:r>
              <a:rPr lang="en-US" sz="2200" b="0" i="0" dirty="0">
                <a:solidFill>
                  <a:srgbClr val="FEFFFF"/>
                </a:solidFill>
                <a:effectLst/>
              </a:rPr>
              <a:t> </a:t>
            </a:r>
            <a:r>
              <a:rPr lang="en-US" sz="2200" b="0" i="0" dirty="0" err="1">
                <a:solidFill>
                  <a:srgbClr val="FEFFFF"/>
                </a:solidFill>
                <a:effectLst/>
              </a:rPr>
              <a:t>că</a:t>
            </a:r>
            <a:r>
              <a:rPr lang="en-US" sz="2200" b="0" i="0" dirty="0">
                <a:solidFill>
                  <a:srgbClr val="FEFFFF"/>
                </a:solidFill>
                <a:effectLst/>
              </a:rPr>
              <a:t> nu </a:t>
            </a:r>
            <a:r>
              <a:rPr lang="en-US" sz="2200" b="0" i="0" dirty="0" err="1">
                <a:solidFill>
                  <a:srgbClr val="FEFFFF"/>
                </a:solidFill>
                <a:effectLst/>
              </a:rPr>
              <a:t>determină</a:t>
            </a:r>
            <a:r>
              <a:rPr lang="en-US" sz="2200" b="0" i="0" dirty="0">
                <a:solidFill>
                  <a:srgbClr val="FEFFFF"/>
                </a:solidFill>
                <a:effectLst/>
              </a:rPr>
              <a:t> </a:t>
            </a:r>
            <a:r>
              <a:rPr lang="en-US" sz="2200" b="0" i="0" dirty="0" err="1">
                <a:solidFill>
                  <a:srgbClr val="FEFFFF"/>
                </a:solidFill>
                <a:effectLst/>
              </a:rPr>
              <a:t>manifestări</a:t>
            </a:r>
            <a:r>
              <a:rPr lang="en-US" sz="2200" b="0" i="0" dirty="0">
                <a:solidFill>
                  <a:srgbClr val="FEFFFF"/>
                </a:solidFill>
                <a:effectLst/>
              </a:rPr>
              <a:t> </a:t>
            </a:r>
            <a:r>
              <a:rPr lang="en-US" sz="2200" b="0" i="0" dirty="0" err="1">
                <a:solidFill>
                  <a:srgbClr val="FEFFFF"/>
                </a:solidFill>
                <a:effectLst/>
              </a:rPr>
              <a:t>decât</a:t>
            </a:r>
            <a:r>
              <a:rPr lang="en-US" sz="2200" b="0" i="0" dirty="0">
                <a:solidFill>
                  <a:srgbClr val="FEFFFF"/>
                </a:solidFill>
                <a:effectLst/>
              </a:rPr>
              <a:t> </a:t>
            </a:r>
            <a:r>
              <a:rPr lang="en-US" sz="2200" b="0" i="0" dirty="0" err="1">
                <a:solidFill>
                  <a:srgbClr val="FEFFFF"/>
                </a:solidFill>
                <a:effectLst/>
              </a:rPr>
              <a:t>după</a:t>
            </a:r>
            <a:r>
              <a:rPr lang="en-US" sz="2200" b="0" i="0" dirty="0">
                <a:solidFill>
                  <a:srgbClr val="FEFFFF"/>
                </a:solidFill>
                <a:effectLst/>
              </a:rPr>
              <a:t> un </a:t>
            </a:r>
            <a:r>
              <a:rPr lang="en-US" sz="2200" b="0" i="0" dirty="0" err="1">
                <a:solidFill>
                  <a:srgbClr val="FEFFFF"/>
                </a:solidFill>
                <a:effectLst/>
              </a:rPr>
              <a:t>timp</a:t>
            </a:r>
            <a:r>
              <a:rPr lang="en-US" sz="2200" b="0" i="0" dirty="0">
                <a:solidFill>
                  <a:srgbClr val="FEFFFF"/>
                </a:solidFill>
                <a:effectLst/>
              </a:rPr>
              <a:t>.</a:t>
            </a:r>
            <a:endParaRPr lang="en-US" sz="2200" dirty="0">
              <a:solidFill>
                <a:srgbClr val="FEFFFF"/>
              </a:solidFill>
            </a:endParaRPr>
          </a:p>
        </p:txBody>
      </p:sp>
      <p:pic>
        <p:nvPicPr>
          <p:cNvPr id="5" name="Content Placeholder 4" descr="Diagram&#10;&#10;Description automatically generated">
            <a:extLst>
              <a:ext uri="{FF2B5EF4-FFF2-40B4-BE49-F238E27FC236}">
                <a16:creationId xmlns:a16="http://schemas.microsoft.com/office/drawing/2014/main" xmlns="" id="{6B26DB25-8865-33C4-D242-B47FDE0FA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8268" y="1103221"/>
            <a:ext cx="6539075" cy="4332137"/>
          </a:xfrm>
          <a:prstGeom prst="rect">
            <a:avLst/>
          </a:prstGeom>
        </p:spPr>
      </p:pic>
    </p:spTree>
    <p:extLst>
      <p:ext uri="{BB962C8B-B14F-4D97-AF65-F5344CB8AC3E}">
        <p14:creationId xmlns:p14="http://schemas.microsoft.com/office/powerpoint/2010/main" val="234912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xmlns="" id="{DD38EE57-B708-47C9-A4A4-E25F09FAB0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2" name="Group 4111">
            <a:extLst>
              <a:ext uri="{FF2B5EF4-FFF2-40B4-BE49-F238E27FC236}">
                <a16:creationId xmlns:a16="http://schemas.microsoft.com/office/drawing/2014/main" xmlns="" id="{57A28182-58A5-4DBB-8F64-BD944BCA81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4113" name="Freeform 44">
              <a:extLst>
                <a:ext uri="{FF2B5EF4-FFF2-40B4-BE49-F238E27FC236}">
                  <a16:creationId xmlns:a16="http://schemas.microsoft.com/office/drawing/2014/main" xmlns="" id="{E4A9080E-7BA6-45FC-8677-8B9D5F4DAF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14" name="Freeform 45">
              <a:extLst>
                <a:ext uri="{FF2B5EF4-FFF2-40B4-BE49-F238E27FC236}">
                  <a16:creationId xmlns:a16="http://schemas.microsoft.com/office/drawing/2014/main" xmlns="" id="{2163D516-75D4-4DE0-AC27-63719125AE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15" name="Freeform 46">
              <a:extLst>
                <a:ext uri="{FF2B5EF4-FFF2-40B4-BE49-F238E27FC236}">
                  <a16:creationId xmlns:a16="http://schemas.microsoft.com/office/drawing/2014/main" xmlns="" id="{E74A26A5-C23A-46D4-B0FF-155FB38346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16" name="Freeform 47">
              <a:extLst>
                <a:ext uri="{FF2B5EF4-FFF2-40B4-BE49-F238E27FC236}">
                  <a16:creationId xmlns:a16="http://schemas.microsoft.com/office/drawing/2014/main" xmlns="" id="{08E0243F-1062-43C6-AD04-130DFF6684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17" name="Rectangle 4116">
              <a:extLst>
                <a:ext uri="{FF2B5EF4-FFF2-40B4-BE49-F238E27FC236}">
                  <a16:creationId xmlns:a16="http://schemas.microsoft.com/office/drawing/2014/main" xmlns="" id="{94C5517B-1B0F-47AA-93A5-36718996986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0E69456F-D229-CBDA-8AD9-B800A6EB4546}"/>
              </a:ext>
            </a:extLst>
          </p:cNvPr>
          <p:cNvSpPr>
            <a:spLocks noGrp="1"/>
          </p:cNvSpPr>
          <p:nvPr>
            <p:ph type="title"/>
          </p:nvPr>
        </p:nvSpPr>
        <p:spPr>
          <a:xfrm>
            <a:off x="1047280" y="759805"/>
            <a:ext cx="10306520" cy="1325563"/>
          </a:xfrm>
        </p:spPr>
        <p:txBody>
          <a:bodyPr>
            <a:normAutofit/>
          </a:bodyPr>
          <a:lstStyle/>
          <a:p>
            <a:r>
              <a:rPr lang="en-US" sz="3400" b="0" i="0">
                <a:solidFill>
                  <a:srgbClr val="FFFFFF"/>
                </a:solidFill>
                <a:effectLst/>
                <a:latin typeface="Open Sans" panose="020B0606030504020204" pitchFamily="34" charset="0"/>
              </a:rPr>
              <a:t>Factorii de risc în dezvoltarea diabetului zaharat:</a:t>
            </a:r>
            <a:br>
              <a:rPr lang="en-US" sz="3400" b="0" i="0">
                <a:solidFill>
                  <a:srgbClr val="FFFFFF"/>
                </a:solidFill>
                <a:effectLst/>
                <a:latin typeface="Open Sans" panose="020B0606030504020204" pitchFamily="34" charset="0"/>
              </a:rPr>
            </a:br>
            <a:endParaRPr lang="en-US" sz="3400">
              <a:solidFill>
                <a:srgbClr val="FFFFFF"/>
              </a:solidFill>
            </a:endParaRPr>
          </a:p>
        </p:txBody>
      </p:sp>
      <p:sp>
        <p:nvSpPr>
          <p:cNvPr id="3" name="Content Placeholder 2">
            <a:extLst>
              <a:ext uri="{FF2B5EF4-FFF2-40B4-BE49-F238E27FC236}">
                <a16:creationId xmlns:a16="http://schemas.microsoft.com/office/drawing/2014/main" xmlns="" id="{E73AE410-2994-7CD6-4FFD-B20D0320F9F5}"/>
              </a:ext>
            </a:extLst>
          </p:cNvPr>
          <p:cNvSpPr>
            <a:spLocks noGrp="1"/>
          </p:cNvSpPr>
          <p:nvPr>
            <p:ph idx="1"/>
          </p:nvPr>
        </p:nvSpPr>
        <p:spPr>
          <a:xfrm>
            <a:off x="1424904" y="2494450"/>
            <a:ext cx="4053545" cy="3563159"/>
          </a:xfrm>
        </p:spPr>
        <p:txBody>
          <a:bodyPr>
            <a:normAutofit/>
          </a:bodyPr>
          <a:lstStyle/>
          <a:p>
            <a:pPr>
              <a:buFont typeface="Arial" panose="020B0604020202020204" pitchFamily="34" charset="0"/>
              <a:buChar char="•"/>
            </a:pPr>
            <a:r>
              <a:rPr lang="en-US" sz="1500" b="0" i="0" dirty="0" err="1">
                <a:effectLst/>
                <a:latin typeface="Open Sans" panose="020B0606030504020204" pitchFamily="34" charset="0"/>
              </a:rPr>
              <a:t>Prezenţa</a:t>
            </a:r>
            <a:r>
              <a:rPr lang="en-US" sz="1500" b="0" i="0" dirty="0">
                <a:effectLst/>
                <a:latin typeface="Open Sans" panose="020B0606030504020204" pitchFamily="34" charset="0"/>
              </a:rPr>
              <a:t> </a:t>
            </a:r>
            <a:r>
              <a:rPr lang="en-US" sz="1500" b="0" i="0" dirty="0" err="1">
                <a:effectLst/>
                <a:latin typeface="Open Sans" panose="020B0606030504020204" pitchFamily="34" charset="0"/>
              </a:rPr>
              <a:t>diabetului</a:t>
            </a:r>
            <a:r>
              <a:rPr lang="en-US" sz="1500" b="0" i="0" dirty="0">
                <a:effectLst/>
                <a:latin typeface="Open Sans" panose="020B0606030504020204" pitchFamily="34" charset="0"/>
              </a:rPr>
              <a:t> </a:t>
            </a:r>
            <a:r>
              <a:rPr lang="en-US" sz="1500" b="0" i="0" dirty="0" err="1">
                <a:effectLst/>
                <a:latin typeface="Open Sans" panose="020B0606030504020204" pitchFamily="34" charset="0"/>
              </a:rPr>
              <a:t>zaharat</a:t>
            </a:r>
            <a:r>
              <a:rPr lang="en-US" sz="1500" b="0" i="0" dirty="0">
                <a:effectLst/>
                <a:latin typeface="Open Sans" panose="020B0606030504020204" pitchFamily="34" charset="0"/>
              </a:rPr>
              <a:t> la </a:t>
            </a:r>
            <a:r>
              <a:rPr lang="en-US" sz="1500" b="0" i="0" dirty="0" err="1">
                <a:effectLst/>
                <a:latin typeface="Open Sans" panose="020B0606030504020204" pitchFamily="34" charset="0"/>
              </a:rPr>
              <a:t>rudele</a:t>
            </a:r>
            <a:r>
              <a:rPr lang="en-US" sz="1500" b="0" i="0" dirty="0">
                <a:effectLst/>
                <a:latin typeface="Open Sans" panose="020B0606030504020204" pitchFamily="34" charset="0"/>
              </a:rPr>
              <a:t> </a:t>
            </a:r>
            <a:r>
              <a:rPr lang="en-US" sz="1500" b="0" i="0" dirty="0" err="1">
                <a:effectLst/>
                <a:latin typeface="Open Sans" panose="020B0606030504020204" pitchFamily="34" charset="0"/>
              </a:rPr>
              <a:t>apropiate</a:t>
            </a:r>
            <a:r>
              <a:rPr lang="en-US" sz="1500" b="0" i="0" dirty="0">
                <a:effectLst/>
                <a:latin typeface="Open Sans" panose="020B0606030504020204" pitchFamily="34" charset="0"/>
              </a:rPr>
              <a:t> (</a:t>
            </a:r>
            <a:r>
              <a:rPr lang="en-US" sz="1500" b="0" i="0" dirty="0" err="1">
                <a:effectLst/>
                <a:latin typeface="Open Sans" panose="020B0606030504020204" pitchFamily="34" charset="0"/>
              </a:rPr>
              <a:t>părinţi</a:t>
            </a:r>
            <a:r>
              <a:rPr lang="en-US" sz="1500" b="0" i="0" dirty="0">
                <a:effectLst/>
                <a:latin typeface="Open Sans" panose="020B0606030504020204" pitchFamily="34" charset="0"/>
              </a:rPr>
              <a:t>, </a:t>
            </a:r>
            <a:r>
              <a:rPr lang="en-US" sz="1500" b="0" i="0" dirty="0" err="1">
                <a:effectLst/>
                <a:latin typeface="Open Sans" panose="020B0606030504020204" pitchFamily="34" charset="0"/>
              </a:rPr>
              <a:t>fraţi</a:t>
            </a:r>
            <a:r>
              <a:rPr lang="en-US" sz="1500" b="0" i="0" dirty="0">
                <a:effectLst/>
                <a:latin typeface="Open Sans" panose="020B0606030504020204" pitchFamily="34" charset="0"/>
              </a:rPr>
              <a:t> </a:t>
            </a:r>
            <a:r>
              <a:rPr lang="en-US" sz="1500" b="0" i="0" dirty="0" err="1">
                <a:effectLst/>
                <a:latin typeface="Open Sans" panose="020B0606030504020204" pitchFamily="34" charset="0"/>
              </a:rPr>
              <a:t>şi</a:t>
            </a:r>
            <a:r>
              <a:rPr lang="en-US" sz="1500" b="0" i="0" dirty="0">
                <a:effectLst/>
                <a:latin typeface="Open Sans" panose="020B0606030504020204" pitchFamily="34" charset="0"/>
              </a:rPr>
              <a:t> </a:t>
            </a:r>
            <a:r>
              <a:rPr lang="en-US" sz="1500" b="0" i="0" dirty="0" err="1">
                <a:effectLst/>
                <a:latin typeface="Open Sans" panose="020B0606030504020204" pitchFamily="34" charset="0"/>
              </a:rPr>
              <a:t>surori</a:t>
            </a:r>
            <a:r>
              <a:rPr lang="en-US" sz="1500" b="0" i="0" dirty="0">
                <a:effectLst/>
                <a:latin typeface="Open Sans" panose="020B0606030504020204" pitchFamily="34" charset="0"/>
              </a:rPr>
              <a:t>)</a:t>
            </a:r>
          </a:p>
          <a:p>
            <a:r>
              <a:rPr lang="en-US" sz="1500" b="0" i="0" dirty="0" err="1">
                <a:effectLst/>
                <a:latin typeface="Open Sans" panose="020B0606030504020204" pitchFamily="34" charset="0"/>
              </a:rPr>
              <a:t>Alte</a:t>
            </a:r>
            <a:r>
              <a:rPr lang="en-US" sz="1500" b="0" i="0" dirty="0">
                <a:effectLst/>
                <a:latin typeface="Open Sans" panose="020B0606030504020204" pitchFamily="34" charset="0"/>
              </a:rPr>
              <a:t> </a:t>
            </a:r>
            <a:r>
              <a:rPr lang="en-US" sz="1500" b="0" i="0" dirty="0" err="1">
                <a:effectLst/>
                <a:latin typeface="Open Sans" panose="020B0606030504020204" pitchFamily="34" charset="0"/>
              </a:rPr>
              <a:t>stări</a:t>
            </a:r>
            <a:r>
              <a:rPr lang="en-US" sz="1500" b="0" i="0" dirty="0">
                <a:effectLst/>
                <a:latin typeface="Open Sans" panose="020B0606030504020204" pitchFamily="34" charset="0"/>
              </a:rPr>
              <a:t> </a:t>
            </a:r>
            <a:r>
              <a:rPr lang="en-US" sz="1500" b="0" i="0" dirty="0" err="1">
                <a:effectLst/>
                <a:latin typeface="Open Sans" panose="020B0606030504020204" pitchFamily="34" charset="0"/>
              </a:rPr>
              <a:t>patologice</a:t>
            </a:r>
            <a:r>
              <a:rPr lang="en-US" sz="1500" b="0" i="0" dirty="0">
                <a:effectLst/>
                <a:latin typeface="Open Sans" panose="020B0606030504020204" pitchFamily="34" charset="0"/>
              </a:rPr>
              <a:t> care se </a:t>
            </a:r>
            <a:r>
              <a:rPr lang="en-US" sz="1500" b="0" i="0" dirty="0" err="1">
                <a:effectLst/>
                <a:latin typeface="Open Sans" panose="020B0606030504020204" pitchFamily="34" charset="0"/>
              </a:rPr>
              <a:t>asociază</a:t>
            </a:r>
            <a:r>
              <a:rPr lang="en-US" sz="1500" b="0" i="0" dirty="0">
                <a:effectLst/>
                <a:latin typeface="Open Sans" panose="020B0606030504020204" pitchFamily="34" charset="0"/>
              </a:rPr>
              <a:t> cu </a:t>
            </a:r>
            <a:r>
              <a:rPr lang="en-US" sz="1500" b="0" i="0" dirty="0" err="1">
                <a:effectLst/>
                <a:latin typeface="Open Sans" panose="020B0606030504020204" pitchFamily="34" charset="0"/>
              </a:rPr>
              <a:t>dereglările</a:t>
            </a:r>
            <a:r>
              <a:rPr lang="en-US" sz="1500" b="0" i="0" dirty="0">
                <a:effectLst/>
                <a:latin typeface="Open Sans" panose="020B0606030504020204" pitchFamily="34" charset="0"/>
              </a:rPr>
              <a:t> </a:t>
            </a:r>
            <a:r>
              <a:rPr lang="en-US" sz="1500" b="0" i="0" dirty="0" err="1">
                <a:effectLst/>
                <a:latin typeface="Open Sans" panose="020B0606030504020204" pitchFamily="34" charset="0"/>
              </a:rPr>
              <a:t>toleranţei</a:t>
            </a:r>
            <a:r>
              <a:rPr lang="en-US" sz="1500" b="0" i="0" dirty="0">
                <a:effectLst/>
                <a:latin typeface="Open Sans" panose="020B0606030504020204" pitchFamily="34" charset="0"/>
              </a:rPr>
              <a:t> la </a:t>
            </a:r>
            <a:r>
              <a:rPr lang="en-US" sz="1500" b="0" i="0" dirty="0" err="1">
                <a:effectLst/>
                <a:latin typeface="Open Sans" panose="020B0606030504020204" pitchFamily="34" charset="0"/>
              </a:rPr>
              <a:t>glucoză</a:t>
            </a:r>
            <a:endParaRPr lang="en-US" sz="1500" b="0" i="0" dirty="0">
              <a:effectLst/>
              <a:latin typeface="Open Sans" panose="020B0606030504020204" pitchFamily="34" charset="0"/>
            </a:endParaRPr>
          </a:p>
          <a:p>
            <a:pPr>
              <a:buFont typeface="Arial" panose="020B0604020202020204" pitchFamily="34" charset="0"/>
              <a:buChar char="•"/>
            </a:pPr>
            <a:r>
              <a:rPr lang="en-US" sz="1500" b="0" i="0" dirty="0" err="1">
                <a:effectLst/>
                <a:latin typeface="Open Sans" panose="020B0606030504020204" pitchFamily="34" charset="0"/>
              </a:rPr>
              <a:t>Prezenţa</a:t>
            </a:r>
            <a:r>
              <a:rPr lang="en-US" sz="1500" b="0" i="0" dirty="0">
                <a:effectLst/>
                <a:latin typeface="Open Sans" panose="020B0606030504020204" pitchFamily="34" charset="0"/>
              </a:rPr>
              <a:t> </a:t>
            </a:r>
            <a:r>
              <a:rPr lang="en-US" sz="1500" b="0" i="0" dirty="0" err="1">
                <a:effectLst/>
                <a:latin typeface="Open Sans" panose="020B0606030504020204" pitchFamily="34" charset="0"/>
              </a:rPr>
              <a:t>maladiilor</a:t>
            </a:r>
            <a:r>
              <a:rPr lang="en-US" sz="1500" b="0" i="0" dirty="0">
                <a:effectLst/>
                <a:latin typeface="Open Sans" panose="020B0606030504020204" pitchFamily="34" charset="0"/>
              </a:rPr>
              <a:t> </a:t>
            </a:r>
            <a:r>
              <a:rPr lang="en-US" sz="1500" b="0" i="0" dirty="0" err="1">
                <a:effectLst/>
                <a:latin typeface="Open Sans" panose="020B0606030504020204" pitchFamily="34" charset="0"/>
              </a:rPr>
              <a:t>cardiovasculare</a:t>
            </a:r>
            <a:endParaRPr lang="en-US" sz="1500" b="0" i="0" dirty="0">
              <a:effectLst/>
              <a:latin typeface="Open Sans" panose="020B0606030504020204" pitchFamily="34" charset="0"/>
            </a:endParaRPr>
          </a:p>
          <a:p>
            <a:pPr>
              <a:buFont typeface="Arial" panose="020B0604020202020204" pitchFamily="34" charset="0"/>
              <a:buChar char="•"/>
            </a:pPr>
            <a:r>
              <a:rPr lang="en-US" sz="1500" b="0" i="0" dirty="0" err="1">
                <a:effectLst/>
                <a:latin typeface="Open Sans" panose="020B0606030504020204" pitchFamily="34" charset="0"/>
              </a:rPr>
              <a:t>Hipodinamia</a:t>
            </a:r>
            <a:endParaRPr lang="en-US" sz="1500" b="0" i="0" dirty="0">
              <a:effectLst/>
              <a:latin typeface="Open Sans" panose="020B0606030504020204" pitchFamily="34" charset="0"/>
            </a:endParaRPr>
          </a:p>
          <a:p>
            <a:pPr>
              <a:buFont typeface="Arial" panose="020B0604020202020204" pitchFamily="34" charset="0"/>
              <a:buChar char="•"/>
            </a:pPr>
            <a:r>
              <a:rPr lang="en-US" sz="1500" b="0" i="0" dirty="0" err="1">
                <a:effectLst/>
                <a:latin typeface="Open Sans" panose="020B0606030504020204" pitchFamily="34" charset="0"/>
              </a:rPr>
              <a:t>Polichistoza</a:t>
            </a:r>
            <a:r>
              <a:rPr lang="en-US" sz="1500" b="0" i="0" dirty="0">
                <a:effectLst/>
                <a:latin typeface="Open Sans" panose="020B0606030504020204" pitchFamily="34" charset="0"/>
              </a:rPr>
              <a:t> </a:t>
            </a:r>
            <a:r>
              <a:rPr lang="en-US" sz="1500" b="0" i="0" dirty="0" err="1">
                <a:effectLst/>
                <a:latin typeface="Open Sans" panose="020B0606030504020204" pitchFamily="34" charset="0"/>
              </a:rPr>
              <a:t>ovariană</a:t>
            </a:r>
            <a:r>
              <a:rPr lang="en-US" sz="1500" b="0" i="0" dirty="0">
                <a:effectLst/>
                <a:latin typeface="Open Sans" panose="020B0606030504020204" pitchFamily="34" charset="0"/>
              </a:rPr>
              <a:t>, </a:t>
            </a:r>
            <a:r>
              <a:rPr lang="en-US" sz="1500" b="0" i="0" dirty="0" err="1">
                <a:effectLst/>
                <a:latin typeface="Open Sans" panose="020B0606030504020204" pitchFamily="34" charset="0"/>
              </a:rPr>
              <a:t>naşterea</a:t>
            </a:r>
            <a:r>
              <a:rPr lang="en-US" sz="1500" b="0" i="0" dirty="0">
                <a:effectLst/>
                <a:latin typeface="Open Sans" panose="020B0606030504020204" pitchFamily="34" charset="0"/>
              </a:rPr>
              <a:t> </a:t>
            </a:r>
            <a:r>
              <a:rPr lang="en-US" sz="1500" b="0" i="0" dirty="0" err="1">
                <a:effectLst/>
                <a:latin typeface="Open Sans" panose="020B0606030504020204" pitchFamily="34" charset="0"/>
              </a:rPr>
              <a:t>copiilor</a:t>
            </a:r>
            <a:r>
              <a:rPr lang="en-US" sz="1500" b="0" i="0" dirty="0">
                <a:effectLst/>
                <a:latin typeface="Open Sans" panose="020B0606030504020204" pitchFamily="34" charset="0"/>
              </a:rPr>
              <a:t> cu </a:t>
            </a:r>
            <a:r>
              <a:rPr lang="en-US" sz="1500" b="0" i="0" dirty="0" err="1">
                <a:effectLst/>
                <a:latin typeface="Open Sans" panose="020B0606030504020204" pitchFamily="34" charset="0"/>
              </a:rPr>
              <a:t>masă</a:t>
            </a:r>
            <a:r>
              <a:rPr lang="en-US" sz="1500" b="0" i="0" dirty="0">
                <a:effectLst/>
                <a:latin typeface="Open Sans" panose="020B0606030504020204" pitchFamily="34" charset="0"/>
              </a:rPr>
              <a:t> </a:t>
            </a:r>
            <a:r>
              <a:rPr lang="en-US" sz="1500" b="0" i="0" dirty="0" err="1">
                <a:effectLst/>
                <a:latin typeface="Open Sans" panose="020B0606030504020204" pitchFamily="34" charset="0"/>
              </a:rPr>
              <a:t>peste</a:t>
            </a:r>
            <a:r>
              <a:rPr lang="en-US" sz="1500" b="0" i="0" dirty="0">
                <a:effectLst/>
                <a:latin typeface="Open Sans" panose="020B0606030504020204" pitchFamily="34" charset="0"/>
              </a:rPr>
              <a:t> 4 kg, </a:t>
            </a:r>
            <a:r>
              <a:rPr lang="en-US" sz="1500" b="0" i="0" dirty="0" err="1">
                <a:effectLst/>
                <a:latin typeface="Open Sans" panose="020B0606030504020204" pitchFamily="34" charset="0"/>
              </a:rPr>
              <a:t>diabetul</a:t>
            </a:r>
            <a:r>
              <a:rPr lang="en-US" sz="1500" b="0" i="0" dirty="0">
                <a:effectLst/>
                <a:latin typeface="Open Sans" panose="020B0606030504020204" pitchFamily="34" charset="0"/>
              </a:rPr>
              <a:t> </a:t>
            </a:r>
            <a:r>
              <a:rPr lang="en-US" sz="1500" b="0" i="0" dirty="0" err="1">
                <a:effectLst/>
                <a:latin typeface="Open Sans" panose="020B0606030504020204" pitchFamily="34" charset="0"/>
              </a:rPr>
              <a:t>gestaţional</a:t>
            </a:r>
            <a:r>
              <a:rPr lang="en-US" sz="1500" b="0" i="0" dirty="0">
                <a:effectLst/>
                <a:latin typeface="Open Sans" panose="020B0606030504020204" pitchFamily="34" charset="0"/>
              </a:rPr>
              <a:t> – la </a:t>
            </a:r>
            <a:r>
              <a:rPr lang="en-US" sz="1500" b="0" i="0" dirty="0" err="1">
                <a:effectLst/>
                <a:latin typeface="Open Sans" panose="020B0606030504020204" pitchFamily="34" charset="0"/>
              </a:rPr>
              <a:t>femei</a:t>
            </a:r>
            <a:endParaRPr lang="en-US" sz="1500" b="0" i="0" dirty="0">
              <a:effectLst/>
              <a:latin typeface="Open Sans" panose="020B0606030504020204" pitchFamily="34" charset="0"/>
            </a:endParaRPr>
          </a:p>
          <a:p>
            <a:pPr marL="228600"/>
            <a:r>
              <a:rPr lang="en-US" sz="1500" b="0" i="0" dirty="0">
                <a:effectLst/>
                <a:latin typeface="Open Sans" panose="020B0606030504020204" pitchFamily="34" charset="0"/>
              </a:rPr>
              <a:t>HTA: TA &gt; 140/90 </a:t>
            </a:r>
            <a:r>
              <a:rPr lang="en-US" sz="1500" b="0" i="0" dirty="0" err="1">
                <a:effectLst/>
                <a:latin typeface="Open Sans" panose="020B0606030504020204" pitchFamily="34" charset="0"/>
              </a:rPr>
              <a:t>sau</a:t>
            </a:r>
            <a:r>
              <a:rPr lang="en-US" sz="1500" b="0" i="0" dirty="0">
                <a:effectLst/>
                <a:latin typeface="Open Sans" panose="020B0606030504020204" pitchFamily="34" charset="0"/>
              </a:rPr>
              <a:t> </a:t>
            </a:r>
            <a:r>
              <a:rPr lang="en-US" sz="1500" b="0" i="0" dirty="0" err="1">
                <a:effectLst/>
                <a:latin typeface="Open Sans" panose="020B0606030504020204" pitchFamily="34" charset="0"/>
              </a:rPr>
              <a:t>tratament</a:t>
            </a:r>
            <a:r>
              <a:rPr lang="en-US" sz="1500" b="0" i="0" dirty="0">
                <a:effectLst/>
                <a:latin typeface="Open Sans" panose="020B0606030504020204" pitchFamily="34" charset="0"/>
              </a:rPr>
              <a:t> </a:t>
            </a:r>
            <a:r>
              <a:rPr lang="en-US" sz="1500" b="0" i="0" dirty="0" err="1">
                <a:effectLst/>
                <a:latin typeface="Open Sans" panose="020B0606030504020204" pitchFamily="34" charset="0"/>
              </a:rPr>
              <a:t>antihipertensiv</a:t>
            </a:r>
            <a:endParaRPr lang="en-US" sz="1500" b="0" i="0" dirty="0">
              <a:effectLst/>
              <a:latin typeface="Open Sans" panose="020B0606030504020204" pitchFamily="34" charset="0"/>
            </a:endParaRPr>
          </a:p>
          <a:p>
            <a:pPr>
              <a:buFont typeface="Arial" panose="020B0604020202020204" pitchFamily="34" charset="0"/>
              <a:buChar char="•"/>
            </a:pPr>
            <a:r>
              <a:rPr lang="en-US" sz="1500" b="0" i="0" dirty="0" err="1">
                <a:effectLst/>
                <a:latin typeface="Open Sans" panose="020B0606030504020204" pitchFamily="34" charset="0"/>
              </a:rPr>
              <a:t>Nivelul</a:t>
            </a:r>
            <a:r>
              <a:rPr lang="en-US" sz="1500" b="0" i="0" dirty="0">
                <a:effectLst/>
                <a:latin typeface="Open Sans" panose="020B0606030504020204" pitchFamily="34" charset="0"/>
              </a:rPr>
              <a:t> HDL </a:t>
            </a:r>
            <a:r>
              <a:rPr lang="en-US" sz="1500" b="0" i="0" dirty="0" err="1">
                <a:effectLst/>
                <a:latin typeface="Open Sans" panose="020B0606030504020204" pitchFamily="34" charset="0"/>
              </a:rPr>
              <a:t>colesterolului</a:t>
            </a:r>
            <a:r>
              <a:rPr lang="en-US" sz="1500" b="0" i="0" dirty="0">
                <a:effectLst/>
                <a:latin typeface="Open Sans" panose="020B0606030504020204" pitchFamily="34" charset="0"/>
              </a:rPr>
              <a:t> &lt; 0,9 </a:t>
            </a:r>
            <a:r>
              <a:rPr lang="en-US" sz="1500" b="0" i="0" dirty="0" err="1">
                <a:effectLst/>
                <a:latin typeface="Open Sans" panose="020B0606030504020204" pitchFamily="34" charset="0"/>
              </a:rPr>
              <a:t>mmol</a:t>
            </a:r>
            <a:r>
              <a:rPr lang="en-US" sz="1500" b="0" i="0" dirty="0">
                <a:effectLst/>
                <a:latin typeface="Open Sans" panose="020B0606030504020204" pitchFamily="34" charset="0"/>
              </a:rPr>
              <a:t>/l </a:t>
            </a:r>
            <a:r>
              <a:rPr lang="en-US" sz="1500" b="0" i="0" dirty="0" err="1">
                <a:effectLst/>
                <a:latin typeface="Open Sans" panose="020B0606030504020204" pitchFamily="34" charset="0"/>
              </a:rPr>
              <a:t>şi</a:t>
            </a:r>
            <a:r>
              <a:rPr lang="en-US" sz="1500" b="0" i="0" dirty="0">
                <a:effectLst/>
                <a:latin typeface="Open Sans" panose="020B0606030504020204" pitchFamily="34" charset="0"/>
              </a:rPr>
              <a:t>/ </a:t>
            </a:r>
            <a:r>
              <a:rPr lang="en-US" sz="1500" b="0" i="0" dirty="0" err="1">
                <a:effectLst/>
                <a:latin typeface="Open Sans" panose="020B0606030504020204" pitchFamily="34" charset="0"/>
              </a:rPr>
              <a:t>sau</a:t>
            </a:r>
            <a:r>
              <a:rPr lang="en-US" sz="1500" b="0" i="0" dirty="0">
                <a:effectLst/>
                <a:latin typeface="Open Sans" panose="020B0606030504020204" pitchFamily="34" charset="0"/>
              </a:rPr>
              <a:t> </a:t>
            </a:r>
            <a:r>
              <a:rPr lang="en-US" sz="1500" b="0" i="0" dirty="0" err="1">
                <a:effectLst/>
                <a:latin typeface="Open Sans" panose="020B0606030504020204" pitchFamily="34" charset="0"/>
              </a:rPr>
              <a:t>trigliceridelor</a:t>
            </a:r>
            <a:r>
              <a:rPr lang="en-US" sz="1500" b="0" i="0" dirty="0">
                <a:effectLst/>
                <a:latin typeface="Open Sans" panose="020B0606030504020204" pitchFamily="34" charset="0"/>
              </a:rPr>
              <a:t> &gt; 2,82 </a:t>
            </a:r>
            <a:r>
              <a:rPr lang="en-US" sz="1500" b="0" i="0" dirty="0" err="1">
                <a:effectLst/>
                <a:latin typeface="Open Sans" panose="020B0606030504020204" pitchFamily="34" charset="0"/>
              </a:rPr>
              <a:t>mmol</a:t>
            </a:r>
            <a:r>
              <a:rPr lang="en-US" sz="1500" b="0" i="0" dirty="0">
                <a:effectLst/>
                <a:latin typeface="Open Sans" panose="020B0606030504020204" pitchFamily="34" charset="0"/>
              </a:rPr>
              <a:t>/l</a:t>
            </a:r>
          </a:p>
          <a:p>
            <a:endParaRPr lang="en-US" sz="1500" dirty="0"/>
          </a:p>
        </p:txBody>
      </p:sp>
      <p:pic>
        <p:nvPicPr>
          <p:cNvPr id="4098" name="Picture 2" descr="Factorii care cresc riscul de diabet">
            <a:extLst>
              <a:ext uri="{FF2B5EF4-FFF2-40B4-BE49-F238E27FC236}">
                <a16:creationId xmlns:a16="http://schemas.microsoft.com/office/drawing/2014/main" xmlns="" id="{6618B44A-BF85-E5E5-A761-EAD876463F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420691" y="2695354"/>
            <a:ext cx="5802512" cy="326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2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xmlns="" id="{EEFC5A63-68D6-4DC9-98B1-C2BDCE2E21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6">
            <a:extLst>
              <a:ext uri="{FF2B5EF4-FFF2-40B4-BE49-F238E27FC236}">
                <a16:creationId xmlns:a16="http://schemas.microsoft.com/office/drawing/2014/main" xmlns="" id="{98696089-5956-4C6A-B8CF-020E45F61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5" name="Freeform 7">
            <a:extLst>
              <a:ext uri="{FF2B5EF4-FFF2-40B4-BE49-F238E27FC236}">
                <a16:creationId xmlns:a16="http://schemas.microsoft.com/office/drawing/2014/main" xmlns="" id="{D2187C0E-E9DF-4786-B29C-0547C9F6F9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7" name="Rectangle 8">
            <a:extLst>
              <a:ext uri="{FF2B5EF4-FFF2-40B4-BE49-F238E27FC236}">
                <a16:creationId xmlns:a16="http://schemas.microsoft.com/office/drawing/2014/main" xmlns="" id="{FFFD7CA3-4CDC-48B8-9010-DDC3DF392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A99C9091-424A-B91A-53F7-CC65FC6F8AA1}"/>
              </a:ext>
            </a:extLst>
          </p:cNvPr>
          <p:cNvSpPr>
            <a:spLocks noGrp="1"/>
          </p:cNvSpPr>
          <p:nvPr>
            <p:ph type="title"/>
          </p:nvPr>
        </p:nvSpPr>
        <p:spPr>
          <a:xfrm>
            <a:off x="804201" y="951272"/>
            <a:ext cx="6149595" cy="1053387"/>
          </a:xfrm>
        </p:spPr>
        <p:txBody>
          <a:bodyPr>
            <a:normAutofit fontScale="90000"/>
          </a:bodyPr>
          <a:lstStyle/>
          <a:p>
            <a:r>
              <a:rPr lang="en-US" sz="3100" b="0" i="0">
                <a:solidFill>
                  <a:srgbClr val="FFFFFF"/>
                </a:solidFill>
                <a:effectLst/>
                <a:latin typeface="IvarDisplay"/>
              </a:rPr>
              <a:t>Care sunt tipurile de diabet zaharat</a:t>
            </a:r>
            <a:br>
              <a:rPr lang="en-US" sz="3100" b="0" i="0">
                <a:solidFill>
                  <a:srgbClr val="FFFFFF"/>
                </a:solidFill>
                <a:effectLst/>
                <a:latin typeface="IvarDisplay"/>
              </a:rPr>
            </a:br>
            <a:endParaRPr lang="en-US" sz="3100">
              <a:solidFill>
                <a:srgbClr val="FFFFFF"/>
              </a:solidFill>
            </a:endParaRPr>
          </a:p>
        </p:txBody>
      </p:sp>
      <p:sp>
        <p:nvSpPr>
          <p:cNvPr id="3" name="Content Placeholder 2">
            <a:extLst>
              <a:ext uri="{FF2B5EF4-FFF2-40B4-BE49-F238E27FC236}">
                <a16:creationId xmlns:a16="http://schemas.microsoft.com/office/drawing/2014/main" xmlns="" id="{61064297-76AC-8FCA-D598-CFC0B3ACF259}"/>
              </a:ext>
            </a:extLst>
          </p:cNvPr>
          <p:cNvSpPr>
            <a:spLocks noGrp="1"/>
          </p:cNvSpPr>
          <p:nvPr>
            <p:ph idx="1"/>
          </p:nvPr>
        </p:nvSpPr>
        <p:spPr>
          <a:xfrm>
            <a:off x="811094" y="2055117"/>
            <a:ext cx="6149595" cy="3478992"/>
          </a:xfrm>
        </p:spPr>
        <p:txBody>
          <a:bodyPr anchor="t">
            <a:normAutofit/>
          </a:bodyPr>
          <a:lstStyle/>
          <a:p>
            <a:pPr marL="0" indent="0">
              <a:buNone/>
            </a:pPr>
            <a:r>
              <a:rPr lang="en-US" sz="1300" b="0" i="0" dirty="0" err="1">
                <a:solidFill>
                  <a:srgbClr val="FEFFFF"/>
                </a:solidFill>
                <a:effectLst/>
                <a:latin typeface="Aeonik"/>
              </a:rPr>
              <a:t>Există</a:t>
            </a:r>
            <a:r>
              <a:rPr lang="en-US" sz="1300" b="0" i="0" dirty="0">
                <a:solidFill>
                  <a:srgbClr val="FEFFFF"/>
                </a:solidFill>
                <a:effectLst/>
                <a:latin typeface="Aeonik"/>
              </a:rPr>
              <a:t> </a:t>
            </a:r>
            <a:r>
              <a:rPr lang="en-US" sz="1300" b="0" i="0" dirty="0" err="1">
                <a:solidFill>
                  <a:srgbClr val="FEFFFF"/>
                </a:solidFill>
                <a:effectLst/>
                <a:latin typeface="Aeonik"/>
              </a:rPr>
              <a:t>mai</a:t>
            </a:r>
            <a:r>
              <a:rPr lang="en-US" sz="1300" b="0" i="0" dirty="0">
                <a:solidFill>
                  <a:srgbClr val="FEFFFF"/>
                </a:solidFill>
                <a:effectLst/>
                <a:latin typeface="Aeonik"/>
              </a:rPr>
              <a:t> </a:t>
            </a:r>
            <a:r>
              <a:rPr lang="en-US" sz="1300" b="0" i="0" dirty="0" err="1">
                <a:solidFill>
                  <a:srgbClr val="FEFFFF"/>
                </a:solidFill>
                <a:effectLst/>
                <a:latin typeface="Aeonik"/>
              </a:rPr>
              <a:t>multe</a:t>
            </a:r>
            <a:r>
              <a:rPr lang="en-US" sz="1300" b="0" i="0" dirty="0">
                <a:solidFill>
                  <a:srgbClr val="FEFFFF"/>
                </a:solidFill>
                <a:effectLst/>
                <a:latin typeface="Aeonik"/>
              </a:rPr>
              <a:t> </a:t>
            </a:r>
            <a:r>
              <a:rPr lang="en-US" sz="1300" b="0" i="0" dirty="0" err="1">
                <a:solidFill>
                  <a:srgbClr val="FEFFFF"/>
                </a:solidFill>
                <a:effectLst/>
                <a:latin typeface="Aeonik"/>
              </a:rPr>
              <a:t>tipuri</a:t>
            </a:r>
            <a:r>
              <a:rPr lang="en-US" sz="1300" b="0" i="0" dirty="0">
                <a:solidFill>
                  <a:srgbClr val="FEFFFF"/>
                </a:solidFill>
                <a:effectLst/>
                <a:latin typeface="Aeonik"/>
              </a:rPr>
              <a:t> de </a:t>
            </a:r>
            <a:r>
              <a:rPr lang="en-US" sz="1300" b="0" i="0" dirty="0" err="1">
                <a:solidFill>
                  <a:srgbClr val="FEFFFF"/>
                </a:solidFill>
                <a:effectLst/>
                <a:latin typeface="Aeonik"/>
              </a:rPr>
              <a:t>diabet</a:t>
            </a:r>
            <a:r>
              <a:rPr lang="en-US" sz="1300" b="0" i="0" dirty="0">
                <a:solidFill>
                  <a:srgbClr val="FEFFFF"/>
                </a:solidFill>
                <a:effectLst/>
                <a:latin typeface="Aeonik"/>
              </a:rPr>
              <a:t> </a:t>
            </a:r>
            <a:r>
              <a:rPr lang="en-US" sz="1300" b="0" i="0" dirty="0" err="1">
                <a:solidFill>
                  <a:srgbClr val="FEFFFF"/>
                </a:solidFill>
                <a:effectLst/>
                <a:latin typeface="Aeonik"/>
              </a:rPr>
              <a:t>zaharat</a:t>
            </a:r>
            <a:r>
              <a:rPr lang="en-US" sz="1300" b="0" i="0" dirty="0">
                <a:solidFill>
                  <a:srgbClr val="FEFFFF"/>
                </a:solidFill>
                <a:effectLst/>
                <a:latin typeface="Aeonik"/>
              </a:rPr>
              <a:t>, </a:t>
            </a:r>
            <a:r>
              <a:rPr lang="en-US" sz="1300" b="0" i="0" dirty="0" err="1">
                <a:solidFill>
                  <a:srgbClr val="FEFFFF"/>
                </a:solidFill>
                <a:effectLst/>
                <a:latin typeface="Aeonik"/>
              </a:rPr>
              <a:t>în</a:t>
            </a:r>
            <a:r>
              <a:rPr lang="en-US" sz="1300" b="0" i="0" dirty="0">
                <a:solidFill>
                  <a:srgbClr val="FEFFFF"/>
                </a:solidFill>
                <a:effectLst/>
                <a:latin typeface="Aeonik"/>
              </a:rPr>
              <a:t> </a:t>
            </a:r>
            <a:r>
              <a:rPr lang="en-US" sz="1300" b="0" i="0" dirty="0" err="1">
                <a:solidFill>
                  <a:srgbClr val="FEFFFF"/>
                </a:solidFill>
                <a:effectLst/>
                <a:latin typeface="Aeonik"/>
              </a:rPr>
              <a:t>funcție</a:t>
            </a:r>
            <a:r>
              <a:rPr lang="en-US" sz="1300" b="0" i="0" dirty="0">
                <a:solidFill>
                  <a:srgbClr val="FEFFFF"/>
                </a:solidFill>
                <a:effectLst/>
                <a:latin typeface="Aeonik"/>
              </a:rPr>
              <a:t> de </a:t>
            </a:r>
            <a:r>
              <a:rPr lang="en-US" sz="1300" b="0" i="0" dirty="0" err="1">
                <a:solidFill>
                  <a:srgbClr val="FEFFFF"/>
                </a:solidFill>
                <a:effectLst/>
                <a:latin typeface="Aeonik"/>
              </a:rPr>
              <a:t>cauzele</a:t>
            </a:r>
            <a:r>
              <a:rPr lang="en-US" sz="1300" b="0" i="0" dirty="0">
                <a:solidFill>
                  <a:srgbClr val="FEFFFF"/>
                </a:solidFill>
                <a:effectLst/>
                <a:latin typeface="Aeonik"/>
              </a:rPr>
              <a:t> care au </a:t>
            </a:r>
            <a:r>
              <a:rPr lang="en-US" sz="1300" b="0" i="0" dirty="0" err="1">
                <a:solidFill>
                  <a:srgbClr val="FEFFFF"/>
                </a:solidFill>
                <a:effectLst/>
                <a:latin typeface="Aeonik"/>
              </a:rPr>
              <a:t>declanșat</a:t>
            </a:r>
            <a:r>
              <a:rPr lang="en-US" sz="1300" b="0" i="0" dirty="0">
                <a:solidFill>
                  <a:srgbClr val="FEFFFF"/>
                </a:solidFill>
                <a:effectLst/>
                <a:latin typeface="Aeonik"/>
              </a:rPr>
              <a:t> </a:t>
            </a:r>
            <a:r>
              <a:rPr lang="en-US" sz="1300" b="0" i="0" dirty="0" err="1">
                <a:solidFill>
                  <a:srgbClr val="FEFFFF"/>
                </a:solidFill>
                <a:effectLst/>
                <a:latin typeface="Aeonik"/>
              </a:rPr>
              <a:t>boala</a:t>
            </a:r>
            <a:r>
              <a:rPr lang="en-US" sz="1300" b="0" i="0" dirty="0">
                <a:solidFill>
                  <a:srgbClr val="FEFFFF"/>
                </a:solidFill>
                <a:effectLst/>
                <a:latin typeface="Aeonik"/>
              </a:rPr>
              <a:t>, </a:t>
            </a:r>
            <a:r>
              <a:rPr lang="en-US" sz="1300" b="0" i="0" dirty="0" err="1">
                <a:solidFill>
                  <a:srgbClr val="FEFFFF"/>
                </a:solidFill>
                <a:effectLst/>
                <a:latin typeface="Aeonik"/>
              </a:rPr>
              <a:t>dintre</a:t>
            </a:r>
            <a:r>
              <a:rPr lang="en-US" sz="1300" b="0" i="0" dirty="0">
                <a:solidFill>
                  <a:srgbClr val="FEFFFF"/>
                </a:solidFill>
                <a:effectLst/>
                <a:latin typeface="Aeonik"/>
              </a:rPr>
              <a:t> care </a:t>
            </a:r>
            <a:r>
              <a:rPr lang="en-US" sz="1300" b="0" i="0" dirty="0" err="1">
                <a:solidFill>
                  <a:srgbClr val="FEFFFF"/>
                </a:solidFill>
                <a:effectLst/>
                <a:latin typeface="Aeonik"/>
              </a:rPr>
              <a:t>cele</a:t>
            </a:r>
            <a:r>
              <a:rPr lang="en-US" sz="1300" b="0" i="0" dirty="0">
                <a:solidFill>
                  <a:srgbClr val="FEFFFF"/>
                </a:solidFill>
                <a:effectLst/>
                <a:latin typeface="Aeonik"/>
              </a:rPr>
              <a:t> </a:t>
            </a:r>
            <a:r>
              <a:rPr lang="en-US" sz="1300" b="0" i="0" dirty="0" err="1">
                <a:solidFill>
                  <a:srgbClr val="FEFFFF"/>
                </a:solidFill>
                <a:effectLst/>
                <a:latin typeface="Aeonik"/>
              </a:rPr>
              <a:t>mai</a:t>
            </a:r>
            <a:r>
              <a:rPr lang="en-US" sz="1300" b="0" i="0" dirty="0">
                <a:solidFill>
                  <a:srgbClr val="FEFFFF"/>
                </a:solidFill>
                <a:effectLst/>
                <a:latin typeface="Aeonik"/>
              </a:rPr>
              <a:t> des </a:t>
            </a:r>
            <a:r>
              <a:rPr lang="en-US" sz="1300" b="0" i="0" dirty="0" err="1">
                <a:solidFill>
                  <a:srgbClr val="FEFFFF"/>
                </a:solidFill>
                <a:effectLst/>
                <a:latin typeface="Aeonik"/>
              </a:rPr>
              <a:t>întâlnite</a:t>
            </a:r>
            <a:r>
              <a:rPr lang="en-US" sz="1300" b="0" i="0" dirty="0">
                <a:solidFill>
                  <a:srgbClr val="FEFFFF"/>
                </a:solidFill>
                <a:effectLst/>
                <a:latin typeface="Aeonik"/>
              </a:rPr>
              <a:t> </a:t>
            </a:r>
            <a:r>
              <a:rPr lang="en-US" sz="1300" b="0" i="0" dirty="0" err="1">
                <a:solidFill>
                  <a:srgbClr val="FEFFFF"/>
                </a:solidFill>
                <a:effectLst/>
                <a:latin typeface="Aeonik"/>
              </a:rPr>
              <a:t>sunt</a:t>
            </a:r>
            <a:r>
              <a:rPr lang="en-US" sz="1300" b="0" i="0" dirty="0">
                <a:solidFill>
                  <a:srgbClr val="FEFFFF"/>
                </a:solidFill>
                <a:effectLst/>
                <a:latin typeface="Aeonik"/>
              </a:rPr>
              <a:t> de tip 1 </a:t>
            </a:r>
            <a:r>
              <a:rPr lang="en-US" sz="1300" b="0" i="0" dirty="0" err="1">
                <a:solidFill>
                  <a:srgbClr val="FEFFFF"/>
                </a:solidFill>
                <a:effectLst/>
                <a:latin typeface="Aeonik"/>
              </a:rPr>
              <a:t>și</a:t>
            </a:r>
            <a:r>
              <a:rPr lang="en-US" sz="1300" b="0" i="0" dirty="0">
                <a:solidFill>
                  <a:srgbClr val="FEFFFF"/>
                </a:solidFill>
                <a:effectLst/>
                <a:latin typeface="Aeonik"/>
              </a:rPr>
              <a:t> de tip 2.</a:t>
            </a:r>
          </a:p>
          <a:p>
            <a:r>
              <a:rPr lang="en-US" sz="1300" b="1" i="0" dirty="0">
                <a:solidFill>
                  <a:srgbClr val="FEFFFF"/>
                </a:solidFill>
                <a:effectLst/>
                <a:latin typeface="IvarDisplay"/>
              </a:rPr>
              <a:t>Diabetul </a:t>
            </a:r>
            <a:r>
              <a:rPr lang="en-US" sz="1300" b="1" i="0" dirty="0" err="1">
                <a:solidFill>
                  <a:srgbClr val="FEFFFF"/>
                </a:solidFill>
                <a:effectLst/>
                <a:latin typeface="IvarDisplay"/>
              </a:rPr>
              <a:t>zaharat</a:t>
            </a:r>
            <a:r>
              <a:rPr lang="en-US" sz="1300" b="1" i="0" dirty="0">
                <a:solidFill>
                  <a:srgbClr val="FEFFFF"/>
                </a:solidFill>
                <a:effectLst/>
                <a:latin typeface="IvarDisplay"/>
              </a:rPr>
              <a:t> de tip 1</a:t>
            </a:r>
          </a:p>
          <a:p>
            <a:pPr marL="0" indent="0">
              <a:buNone/>
            </a:pPr>
            <a:r>
              <a:rPr lang="en-US" sz="1300" b="0" i="0" dirty="0">
                <a:solidFill>
                  <a:srgbClr val="FEFFFF"/>
                </a:solidFill>
                <a:effectLst/>
                <a:latin typeface="Aeonik"/>
              </a:rPr>
              <a:t>    Diabetul </a:t>
            </a:r>
            <a:r>
              <a:rPr lang="en-US" sz="1300" b="0" i="0" dirty="0" err="1">
                <a:solidFill>
                  <a:srgbClr val="FEFFFF"/>
                </a:solidFill>
                <a:effectLst/>
                <a:latin typeface="Aeonik"/>
              </a:rPr>
              <a:t>zaharat</a:t>
            </a:r>
            <a:r>
              <a:rPr lang="en-US" sz="1300" b="0" i="0" dirty="0">
                <a:solidFill>
                  <a:srgbClr val="FEFFFF"/>
                </a:solidFill>
                <a:effectLst/>
                <a:latin typeface="Aeonik"/>
              </a:rPr>
              <a:t> de tip 1 </a:t>
            </a:r>
            <a:r>
              <a:rPr lang="en-US" sz="1300" b="0" i="0" dirty="0" err="1">
                <a:solidFill>
                  <a:srgbClr val="FEFFFF"/>
                </a:solidFill>
                <a:effectLst/>
                <a:latin typeface="Aeonik"/>
              </a:rPr>
              <a:t>presupune</a:t>
            </a:r>
            <a:r>
              <a:rPr lang="en-US" sz="1300" b="0" i="0" dirty="0">
                <a:solidFill>
                  <a:srgbClr val="FEFFFF"/>
                </a:solidFill>
                <a:effectLst/>
                <a:latin typeface="Aeonik"/>
              </a:rPr>
              <a:t> </a:t>
            </a:r>
            <a:r>
              <a:rPr lang="en-US" sz="1300" b="0" i="0" dirty="0" err="1">
                <a:solidFill>
                  <a:srgbClr val="FEFFFF"/>
                </a:solidFill>
                <a:effectLst/>
                <a:latin typeface="Aeonik"/>
              </a:rPr>
              <a:t>lipsa</a:t>
            </a:r>
            <a:r>
              <a:rPr lang="en-US" sz="1300" b="0" i="0" dirty="0">
                <a:solidFill>
                  <a:srgbClr val="FEFFFF"/>
                </a:solidFill>
                <a:effectLst/>
                <a:latin typeface="Aeonik"/>
              </a:rPr>
              <a:t> </a:t>
            </a:r>
            <a:r>
              <a:rPr lang="en-US" sz="1300" b="0" i="0" dirty="0" err="1">
                <a:solidFill>
                  <a:srgbClr val="FEFFFF"/>
                </a:solidFill>
                <a:effectLst/>
                <a:latin typeface="Aeonik"/>
              </a:rPr>
              <a:t>producerii</a:t>
            </a:r>
            <a:r>
              <a:rPr lang="en-US" sz="1300" b="0" i="0" dirty="0">
                <a:solidFill>
                  <a:srgbClr val="FEFFFF"/>
                </a:solidFill>
                <a:effectLst/>
                <a:latin typeface="Aeonik"/>
              </a:rPr>
              <a:t> de </a:t>
            </a:r>
            <a:r>
              <a:rPr lang="en-US" sz="1300" b="0" i="0" dirty="0" err="1">
                <a:solidFill>
                  <a:srgbClr val="FEFFFF"/>
                </a:solidFill>
                <a:effectLst/>
                <a:latin typeface="Aeonik"/>
              </a:rPr>
              <a:t>insulină</a:t>
            </a:r>
            <a:r>
              <a:rPr lang="en-US" sz="1300" b="0" i="0" dirty="0">
                <a:solidFill>
                  <a:srgbClr val="FEFFFF"/>
                </a:solidFill>
                <a:effectLst/>
                <a:latin typeface="Aeonik"/>
              </a:rPr>
              <a:t> </a:t>
            </a:r>
            <a:r>
              <a:rPr lang="en-US" sz="1300" b="0" i="0" dirty="0" err="1">
                <a:solidFill>
                  <a:srgbClr val="FEFFFF"/>
                </a:solidFill>
                <a:effectLst/>
                <a:latin typeface="Aeonik"/>
              </a:rPr>
              <a:t>în</a:t>
            </a:r>
            <a:r>
              <a:rPr lang="en-US" sz="1300" b="0" i="0" dirty="0">
                <a:solidFill>
                  <a:srgbClr val="FEFFFF"/>
                </a:solidFill>
                <a:effectLst/>
                <a:latin typeface="Aeonik"/>
              </a:rPr>
              <a:t> </a:t>
            </a:r>
            <a:r>
              <a:rPr lang="en-US" sz="1300" b="0" i="0" dirty="0" err="1">
                <a:solidFill>
                  <a:srgbClr val="FEFFFF"/>
                </a:solidFill>
                <a:effectLst/>
                <a:latin typeface="Aeonik"/>
              </a:rPr>
              <a:t>corp</a:t>
            </a:r>
            <a:r>
              <a:rPr lang="en-US" sz="1300" b="0" i="0" dirty="0">
                <a:solidFill>
                  <a:srgbClr val="FEFFFF"/>
                </a:solidFill>
                <a:effectLst/>
                <a:latin typeface="Aeonik"/>
              </a:rPr>
              <a:t> </a:t>
            </a:r>
            <a:r>
              <a:rPr lang="en-US" sz="1300" b="0" i="0" dirty="0" err="1">
                <a:solidFill>
                  <a:srgbClr val="FEFFFF"/>
                </a:solidFill>
                <a:effectLst/>
                <a:latin typeface="Aeonik"/>
              </a:rPr>
              <a:t>sau</a:t>
            </a:r>
            <a:r>
              <a:rPr lang="en-US" sz="1300" b="0" i="0" dirty="0">
                <a:solidFill>
                  <a:srgbClr val="FEFFFF"/>
                </a:solidFill>
                <a:effectLst/>
                <a:latin typeface="Aeonik"/>
              </a:rPr>
              <a:t> </a:t>
            </a:r>
            <a:r>
              <a:rPr lang="en-US" sz="1300" b="0" i="0" dirty="0" err="1">
                <a:solidFill>
                  <a:srgbClr val="FEFFFF"/>
                </a:solidFill>
                <a:effectLst/>
                <a:latin typeface="Aeonik"/>
              </a:rPr>
              <a:t>prezența</a:t>
            </a:r>
            <a:r>
              <a:rPr lang="en-US" sz="1300" b="0" i="0" dirty="0">
                <a:solidFill>
                  <a:srgbClr val="FEFFFF"/>
                </a:solidFill>
                <a:effectLst/>
                <a:latin typeface="Aeonik"/>
              </a:rPr>
              <a:t> </a:t>
            </a:r>
            <a:r>
              <a:rPr lang="en-US" sz="1300" b="0" i="0" dirty="0" err="1">
                <a:solidFill>
                  <a:srgbClr val="FEFFFF"/>
                </a:solidFill>
                <a:effectLst/>
                <a:latin typeface="Aeonik"/>
              </a:rPr>
              <a:t>unei</a:t>
            </a:r>
            <a:r>
              <a:rPr lang="en-US" sz="1300" b="0" i="0" dirty="0">
                <a:solidFill>
                  <a:srgbClr val="FEFFFF"/>
                </a:solidFill>
                <a:effectLst/>
                <a:latin typeface="Aeonik"/>
              </a:rPr>
              <a:t> </a:t>
            </a:r>
            <a:r>
              <a:rPr lang="en-US" sz="1300" b="0" i="0" dirty="0" err="1">
                <a:solidFill>
                  <a:srgbClr val="FEFFFF"/>
                </a:solidFill>
                <a:effectLst/>
                <a:latin typeface="Aeonik"/>
              </a:rPr>
              <a:t>cantități</a:t>
            </a:r>
            <a:r>
              <a:rPr lang="en-US" sz="1300" b="0" i="0" dirty="0">
                <a:solidFill>
                  <a:srgbClr val="FEFFFF"/>
                </a:solidFill>
                <a:effectLst/>
                <a:latin typeface="Aeonik"/>
              </a:rPr>
              <a:t> </a:t>
            </a:r>
            <a:r>
              <a:rPr lang="en-US" sz="1300" b="0" i="0" dirty="0" err="1">
                <a:solidFill>
                  <a:srgbClr val="FEFFFF"/>
                </a:solidFill>
                <a:effectLst/>
                <a:latin typeface="Aeonik"/>
              </a:rPr>
              <a:t>insuficiente</a:t>
            </a:r>
            <a:r>
              <a:rPr lang="en-US" sz="1300" b="0" i="0" dirty="0">
                <a:solidFill>
                  <a:srgbClr val="FEFFFF"/>
                </a:solidFill>
                <a:effectLst/>
                <a:latin typeface="Aeonik"/>
              </a:rPr>
              <a:t> din </a:t>
            </a:r>
            <a:r>
              <a:rPr lang="en-US" sz="1300" b="0" i="0" dirty="0" err="1">
                <a:solidFill>
                  <a:srgbClr val="FEFFFF"/>
                </a:solidFill>
                <a:effectLst/>
                <a:latin typeface="Aeonik"/>
              </a:rPr>
              <a:t>acest</a:t>
            </a:r>
            <a:r>
              <a:rPr lang="en-US" sz="1300" b="0" i="0" dirty="0">
                <a:solidFill>
                  <a:srgbClr val="FEFFFF"/>
                </a:solidFill>
                <a:effectLst/>
                <a:latin typeface="Aeonik"/>
              </a:rPr>
              <a:t> </a:t>
            </a:r>
            <a:r>
              <a:rPr lang="en-US" sz="1300" b="0" i="0" dirty="0" err="1">
                <a:solidFill>
                  <a:srgbClr val="FEFFFF"/>
                </a:solidFill>
                <a:effectLst/>
                <a:latin typeface="Aeonik"/>
              </a:rPr>
              <a:t>hormon</a:t>
            </a:r>
            <a:r>
              <a:rPr lang="en-US" sz="1300" b="0" i="0" dirty="0">
                <a:solidFill>
                  <a:srgbClr val="FEFFFF"/>
                </a:solidFill>
                <a:effectLst/>
                <a:latin typeface="Aeonik"/>
              </a:rPr>
              <a:t> </a:t>
            </a:r>
            <a:r>
              <a:rPr lang="en-US" sz="1300" b="0" i="0" dirty="0" err="1">
                <a:solidFill>
                  <a:srgbClr val="FEFFFF"/>
                </a:solidFill>
                <a:effectLst/>
                <a:latin typeface="Aeonik"/>
              </a:rPr>
              <a:t>în</a:t>
            </a:r>
            <a:r>
              <a:rPr lang="en-US" sz="1300" b="0" i="0" dirty="0">
                <a:solidFill>
                  <a:srgbClr val="FEFFFF"/>
                </a:solidFill>
                <a:effectLst/>
                <a:latin typeface="Aeonik"/>
              </a:rPr>
              <a:t>    organism, </a:t>
            </a:r>
            <a:r>
              <a:rPr lang="en-US" sz="1300" b="0" i="0" dirty="0" err="1">
                <a:solidFill>
                  <a:srgbClr val="FEFFFF"/>
                </a:solidFill>
                <a:effectLst/>
                <a:latin typeface="Aeonik"/>
              </a:rPr>
              <a:t>fapt</a:t>
            </a:r>
            <a:r>
              <a:rPr lang="en-US" sz="1300" b="0" i="0" dirty="0">
                <a:solidFill>
                  <a:srgbClr val="FEFFFF"/>
                </a:solidFill>
                <a:effectLst/>
                <a:latin typeface="Aeonik"/>
              </a:rPr>
              <a:t> </a:t>
            </a:r>
            <a:r>
              <a:rPr lang="en-US" sz="1300" b="0" i="0" dirty="0" err="1">
                <a:solidFill>
                  <a:srgbClr val="FEFFFF"/>
                </a:solidFill>
                <a:effectLst/>
                <a:latin typeface="Aeonik"/>
              </a:rPr>
              <a:t>cauzat</a:t>
            </a:r>
            <a:r>
              <a:rPr lang="en-US" sz="1300" b="0" i="0" dirty="0">
                <a:solidFill>
                  <a:srgbClr val="FEFFFF"/>
                </a:solidFill>
                <a:effectLst/>
                <a:latin typeface="Aeonik"/>
              </a:rPr>
              <a:t> de </a:t>
            </a:r>
            <a:r>
              <a:rPr lang="en-US" sz="1300" b="0" i="0" dirty="0" err="1">
                <a:solidFill>
                  <a:srgbClr val="FEFFFF"/>
                </a:solidFill>
                <a:effectLst/>
                <a:latin typeface="Aeonik"/>
              </a:rPr>
              <a:t>funcționarea</a:t>
            </a:r>
            <a:r>
              <a:rPr lang="en-US" sz="1300" b="0" i="0" dirty="0">
                <a:solidFill>
                  <a:srgbClr val="FEFFFF"/>
                </a:solidFill>
                <a:effectLst/>
                <a:latin typeface="Aeonik"/>
              </a:rPr>
              <a:t> </a:t>
            </a:r>
            <a:r>
              <a:rPr lang="en-US" sz="1300" b="0" i="0" dirty="0" err="1">
                <a:solidFill>
                  <a:srgbClr val="FEFFFF"/>
                </a:solidFill>
                <a:effectLst/>
                <a:latin typeface="Aeonik"/>
              </a:rPr>
              <a:t>deficitară</a:t>
            </a:r>
            <a:r>
              <a:rPr lang="en-US" sz="1300" b="0" i="0" dirty="0">
                <a:solidFill>
                  <a:srgbClr val="FEFFFF"/>
                </a:solidFill>
                <a:effectLst/>
                <a:latin typeface="Aeonik"/>
              </a:rPr>
              <a:t> a </a:t>
            </a:r>
            <a:r>
              <a:rPr lang="en-US" sz="1300" b="0" i="0" dirty="0" err="1">
                <a:solidFill>
                  <a:srgbClr val="FEFFFF"/>
                </a:solidFill>
                <a:effectLst/>
                <a:latin typeface="Aeonik"/>
              </a:rPr>
              <a:t>pancreasului</a:t>
            </a:r>
            <a:r>
              <a:rPr lang="en-US" sz="1300" b="0" i="0" dirty="0">
                <a:solidFill>
                  <a:srgbClr val="FEFFFF"/>
                </a:solidFill>
                <a:effectLst/>
                <a:latin typeface="Aeonik"/>
              </a:rPr>
              <a:t>. Este </a:t>
            </a:r>
            <a:r>
              <a:rPr lang="en-US" sz="1300" b="0" i="0" dirty="0" err="1">
                <a:solidFill>
                  <a:srgbClr val="FEFFFF"/>
                </a:solidFill>
                <a:effectLst/>
                <a:latin typeface="Aeonik"/>
              </a:rPr>
              <a:t>cel</a:t>
            </a:r>
            <a:r>
              <a:rPr lang="en-US" sz="1300" b="0" i="0" dirty="0">
                <a:solidFill>
                  <a:srgbClr val="FEFFFF"/>
                </a:solidFill>
                <a:effectLst/>
                <a:latin typeface="Aeonik"/>
              </a:rPr>
              <a:t> </a:t>
            </a:r>
            <a:r>
              <a:rPr lang="en-US" sz="1300" b="0" i="0" dirty="0" err="1">
                <a:solidFill>
                  <a:srgbClr val="FEFFFF"/>
                </a:solidFill>
                <a:effectLst/>
                <a:latin typeface="Aeonik"/>
              </a:rPr>
              <a:t>mai</a:t>
            </a:r>
            <a:r>
              <a:rPr lang="en-US" sz="1300" b="0" i="0" dirty="0">
                <a:solidFill>
                  <a:srgbClr val="FEFFFF"/>
                </a:solidFill>
                <a:effectLst/>
                <a:latin typeface="Aeonik"/>
              </a:rPr>
              <a:t> des </a:t>
            </a:r>
            <a:r>
              <a:rPr lang="en-US" sz="1300" b="0" i="0" dirty="0" err="1">
                <a:solidFill>
                  <a:srgbClr val="FEFFFF"/>
                </a:solidFill>
                <a:effectLst/>
                <a:latin typeface="Aeonik"/>
              </a:rPr>
              <a:t>întâlnit</a:t>
            </a:r>
            <a:r>
              <a:rPr lang="en-US" sz="1300" b="0" i="0" dirty="0">
                <a:solidFill>
                  <a:srgbClr val="FEFFFF"/>
                </a:solidFill>
                <a:effectLst/>
                <a:latin typeface="Aeonik"/>
              </a:rPr>
              <a:t> </a:t>
            </a:r>
            <a:r>
              <a:rPr lang="en-US" sz="1300" b="0" i="0" dirty="0" err="1">
                <a:solidFill>
                  <a:srgbClr val="FEFFFF"/>
                </a:solidFill>
                <a:effectLst/>
                <a:latin typeface="Aeonik"/>
              </a:rPr>
              <a:t>în</a:t>
            </a:r>
            <a:r>
              <a:rPr lang="en-US" sz="1300" b="0" i="0" dirty="0">
                <a:solidFill>
                  <a:srgbClr val="FEFFFF"/>
                </a:solidFill>
                <a:effectLst/>
                <a:latin typeface="Aeonik"/>
              </a:rPr>
              <a:t> </a:t>
            </a:r>
            <a:r>
              <a:rPr lang="en-US" sz="1300" b="0" i="0" dirty="0" err="1">
                <a:solidFill>
                  <a:srgbClr val="FEFFFF"/>
                </a:solidFill>
                <a:effectLst/>
                <a:latin typeface="Aeonik"/>
              </a:rPr>
              <a:t>cazul</a:t>
            </a:r>
            <a:r>
              <a:rPr lang="en-US" sz="1300" b="0" i="0" dirty="0">
                <a:solidFill>
                  <a:srgbClr val="FEFFFF"/>
                </a:solidFill>
                <a:effectLst/>
                <a:latin typeface="Aeonik"/>
              </a:rPr>
              <a:t> </a:t>
            </a:r>
            <a:r>
              <a:rPr lang="en-US" sz="1300" b="0" i="0" dirty="0" err="1">
                <a:solidFill>
                  <a:srgbClr val="FEFFFF"/>
                </a:solidFill>
                <a:effectLst/>
                <a:latin typeface="Aeonik"/>
              </a:rPr>
              <a:t>tinerilor</a:t>
            </a:r>
            <a:r>
              <a:rPr lang="en-US" sz="1300" b="0" i="0" dirty="0">
                <a:solidFill>
                  <a:srgbClr val="FEFFFF"/>
                </a:solidFill>
                <a:effectLst/>
                <a:latin typeface="Aeonik"/>
              </a:rPr>
              <a:t>, </a:t>
            </a:r>
            <a:r>
              <a:rPr lang="en-US" sz="1300" b="0" i="0" dirty="0" err="1">
                <a:solidFill>
                  <a:srgbClr val="FEFFFF"/>
                </a:solidFill>
                <a:effectLst/>
                <a:latin typeface="Aeonik"/>
              </a:rPr>
              <a:t>iar</a:t>
            </a:r>
            <a:r>
              <a:rPr lang="en-US" sz="1300" b="0" i="0" dirty="0">
                <a:solidFill>
                  <a:srgbClr val="FEFFFF"/>
                </a:solidFill>
                <a:effectLst/>
                <a:latin typeface="Aeonik"/>
              </a:rPr>
              <a:t> </a:t>
            </a:r>
            <a:r>
              <a:rPr lang="en-US" sz="1300" b="0" i="0" dirty="0" err="1">
                <a:solidFill>
                  <a:srgbClr val="FEFFFF"/>
                </a:solidFill>
                <a:effectLst/>
                <a:latin typeface="Aeonik"/>
              </a:rPr>
              <a:t>persoanele</a:t>
            </a:r>
            <a:r>
              <a:rPr lang="en-US" sz="1300" b="0" i="0" dirty="0">
                <a:solidFill>
                  <a:srgbClr val="FEFFFF"/>
                </a:solidFill>
                <a:effectLst/>
                <a:latin typeface="Aeonik"/>
              </a:rPr>
              <a:t> </a:t>
            </a:r>
            <a:r>
              <a:rPr lang="en-US" sz="1300" b="0" i="0" dirty="0" err="1">
                <a:solidFill>
                  <a:srgbClr val="FEFFFF"/>
                </a:solidFill>
                <a:effectLst/>
                <a:latin typeface="Aeonik"/>
              </a:rPr>
              <a:t>afectate</a:t>
            </a:r>
            <a:r>
              <a:rPr lang="en-US" sz="1300" b="0" i="0" dirty="0">
                <a:solidFill>
                  <a:srgbClr val="FEFFFF"/>
                </a:solidFill>
                <a:effectLst/>
                <a:latin typeface="Aeonik"/>
              </a:rPr>
              <a:t> </a:t>
            </a:r>
            <a:r>
              <a:rPr lang="en-US" sz="1300" b="0" i="0" dirty="0" err="1">
                <a:solidFill>
                  <a:srgbClr val="FEFFFF"/>
                </a:solidFill>
                <a:effectLst/>
                <a:latin typeface="Aeonik"/>
              </a:rPr>
              <a:t>sunt</a:t>
            </a:r>
            <a:r>
              <a:rPr lang="en-US" sz="1300" b="0" i="0" dirty="0">
                <a:solidFill>
                  <a:srgbClr val="FEFFFF"/>
                </a:solidFill>
                <a:effectLst/>
                <a:latin typeface="Aeonik"/>
              </a:rPr>
              <a:t> </a:t>
            </a:r>
            <a:r>
              <a:rPr lang="en-US" sz="1300" b="0" i="0" dirty="0" err="1">
                <a:solidFill>
                  <a:srgbClr val="FEFFFF"/>
                </a:solidFill>
                <a:effectLst/>
                <a:latin typeface="Aeonik"/>
              </a:rPr>
              <a:t>dependente</a:t>
            </a:r>
            <a:r>
              <a:rPr lang="en-US" sz="1300" b="0" i="0" dirty="0">
                <a:solidFill>
                  <a:srgbClr val="FEFFFF"/>
                </a:solidFill>
                <a:effectLst/>
                <a:latin typeface="Aeonik"/>
              </a:rPr>
              <a:t> de </a:t>
            </a:r>
            <a:r>
              <a:rPr lang="en-US" sz="1300" b="0" i="0" dirty="0" err="1">
                <a:solidFill>
                  <a:srgbClr val="FEFFFF"/>
                </a:solidFill>
                <a:effectLst/>
                <a:latin typeface="Aeonik"/>
              </a:rPr>
              <a:t>tratamentul</a:t>
            </a:r>
            <a:r>
              <a:rPr lang="en-US" sz="1300" b="0" i="0" dirty="0">
                <a:solidFill>
                  <a:srgbClr val="FEFFFF"/>
                </a:solidFill>
                <a:effectLst/>
                <a:latin typeface="Aeonik"/>
              </a:rPr>
              <a:t> cu </a:t>
            </a:r>
            <a:r>
              <a:rPr lang="en-US" sz="1300" b="0" i="0" dirty="0" err="1">
                <a:solidFill>
                  <a:srgbClr val="FEFFFF"/>
                </a:solidFill>
                <a:effectLst/>
                <a:latin typeface="Aeonik"/>
              </a:rPr>
              <a:t>insulină</a:t>
            </a:r>
            <a:r>
              <a:rPr lang="en-US" sz="1300" b="0" i="0" dirty="0">
                <a:solidFill>
                  <a:srgbClr val="FEFFFF"/>
                </a:solidFill>
                <a:effectLst/>
                <a:latin typeface="Aeonik"/>
              </a:rPr>
              <a:t>.</a:t>
            </a:r>
          </a:p>
          <a:p>
            <a:r>
              <a:rPr lang="en-US" sz="1300" b="1" i="0" dirty="0">
                <a:solidFill>
                  <a:srgbClr val="FEFFFF"/>
                </a:solidFill>
                <a:effectLst/>
                <a:latin typeface="IvarDisplay"/>
              </a:rPr>
              <a:t>Diabetul </a:t>
            </a:r>
            <a:r>
              <a:rPr lang="en-US" sz="1300" b="1" i="0" dirty="0" err="1">
                <a:solidFill>
                  <a:srgbClr val="FEFFFF"/>
                </a:solidFill>
                <a:effectLst/>
                <a:latin typeface="IvarDisplay"/>
              </a:rPr>
              <a:t>zaharat</a:t>
            </a:r>
            <a:r>
              <a:rPr lang="en-US" sz="1300" b="1" i="0" dirty="0">
                <a:solidFill>
                  <a:srgbClr val="FEFFFF"/>
                </a:solidFill>
                <a:effectLst/>
                <a:latin typeface="IvarDisplay"/>
              </a:rPr>
              <a:t> de tip 2</a:t>
            </a:r>
          </a:p>
          <a:p>
            <a:pPr marL="0" indent="0">
              <a:buNone/>
            </a:pPr>
            <a:r>
              <a:rPr lang="en-US" sz="1300" b="0" i="0" dirty="0">
                <a:solidFill>
                  <a:srgbClr val="FEFFFF"/>
                </a:solidFill>
                <a:effectLst/>
                <a:latin typeface="Aeonik"/>
              </a:rPr>
              <a:t>   Diabetul </a:t>
            </a:r>
            <a:r>
              <a:rPr lang="en-US" sz="1300" b="0" i="0" dirty="0" err="1">
                <a:solidFill>
                  <a:srgbClr val="FEFFFF"/>
                </a:solidFill>
                <a:effectLst/>
                <a:latin typeface="Aeonik"/>
              </a:rPr>
              <a:t>zaharat</a:t>
            </a:r>
            <a:r>
              <a:rPr lang="en-US" sz="1300" b="0" i="0" dirty="0">
                <a:solidFill>
                  <a:srgbClr val="FEFFFF"/>
                </a:solidFill>
                <a:effectLst/>
                <a:latin typeface="Aeonik"/>
              </a:rPr>
              <a:t> de tip 2 </a:t>
            </a:r>
            <a:r>
              <a:rPr lang="en-US" sz="1300" b="0" i="0" dirty="0" err="1">
                <a:solidFill>
                  <a:srgbClr val="FEFFFF"/>
                </a:solidFill>
                <a:effectLst/>
                <a:latin typeface="Aeonik"/>
              </a:rPr>
              <a:t>reprezintă</a:t>
            </a:r>
            <a:r>
              <a:rPr lang="en-US" sz="1300" b="0" i="0" dirty="0">
                <a:solidFill>
                  <a:srgbClr val="FEFFFF"/>
                </a:solidFill>
                <a:effectLst/>
                <a:latin typeface="Aeonik"/>
              </a:rPr>
              <a:t> </a:t>
            </a:r>
            <a:r>
              <a:rPr lang="en-US" sz="1300" b="0" i="0" dirty="0" err="1">
                <a:solidFill>
                  <a:srgbClr val="FEFFFF"/>
                </a:solidFill>
                <a:effectLst/>
                <a:latin typeface="Aeonik"/>
              </a:rPr>
              <a:t>rezultatul</a:t>
            </a:r>
            <a:r>
              <a:rPr lang="en-US" sz="1300" b="0" i="0" dirty="0">
                <a:solidFill>
                  <a:srgbClr val="FEFFFF"/>
                </a:solidFill>
                <a:effectLst/>
                <a:latin typeface="Aeonik"/>
              </a:rPr>
              <a:t> a </a:t>
            </a:r>
            <a:r>
              <a:rPr lang="en-US" sz="1300" b="0" i="0" dirty="0" err="1">
                <a:solidFill>
                  <a:srgbClr val="FEFFFF"/>
                </a:solidFill>
                <a:effectLst/>
                <a:latin typeface="Aeonik"/>
              </a:rPr>
              <a:t>două</a:t>
            </a:r>
            <a:r>
              <a:rPr lang="en-US" sz="1300" b="0" i="0" dirty="0">
                <a:solidFill>
                  <a:srgbClr val="FEFFFF"/>
                </a:solidFill>
                <a:effectLst/>
                <a:latin typeface="Aeonik"/>
              </a:rPr>
              <a:t> </a:t>
            </a:r>
            <a:r>
              <a:rPr lang="en-US" sz="1300" b="0" i="0" dirty="0" err="1">
                <a:solidFill>
                  <a:srgbClr val="FEFFFF"/>
                </a:solidFill>
                <a:effectLst/>
                <a:latin typeface="Aeonik"/>
              </a:rPr>
              <a:t>disfuncționalități</a:t>
            </a:r>
            <a:r>
              <a:rPr lang="en-US" sz="1300" b="0" i="0" dirty="0">
                <a:solidFill>
                  <a:srgbClr val="FEFFFF"/>
                </a:solidFill>
                <a:effectLst/>
                <a:latin typeface="Aeonik"/>
              </a:rPr>
              <a:t>: </a:t>
            </a:r>
            <a:r>
              <a:rPr lang="en-US" sz="1300" b="0" i="0" dirty="0" err="1">
                <a:solidFill>
                  <a:srgbClr val="FEFFFF"/>
                </a:solidFill>
                <a:effectLst/>
                <a:latin typeface="Aeonik"/>
              </a:rPr>
              <a:t>rezistența</a:t>
            </a:r>
            <a:r>
              <a:rPr lang="en-US" sz="1300" b="0" i="0" dirty="0">
                <a:solidFill>
                  <a:srgbClr val="FEFFFF"/>
                </a:solidFill>
                <a:effectLst/>
                <a:latin typeface="Aeonik"/>
              </a:rPr>
              <a:t> </a:t>
            </a:r>
            <a:r>
              <a:rPr lang="en-US" sz="1300" b="0" i="0" dirty="0" err="1">
                <a:solidFill>
                  <a:srgbClr val="FEFFFF"/>
                </a:solidFill>
                <a:effectLst/>
                <a:latin typeface="Aeonik"/>
              </a:rPr>
              <a:t>celulelor</a:t>
            </a:r>
            <a:r>
              <a:rPr lang="en-US" sz="1300" b="0" i="0" dirty="0">
                <a:solidFill>
                  <a:srgbClr val="FEFFFF"/>
                </a:solidFill>
                <a:effectLst/>
                <a:latin typeface="Aeonik"/>
              </a:rPr>
              <a:t> la </a:t>
            </a:r>
            <a:r>
              <a:rPr lang="en-US" sz="1300" b="0" i="0" dirty="0" err="1">
                <a:solidFill>
                  <a:srgbClr val="FEFFFF"/>
                </a:solidFill>
                <a:effectLst/>
                <a:latin typeface="Aeonik"/>
              </a:rPr>
              <a:t>acțiunea</a:t>
            </a:r>
            <a:r>
              <a:rPr lang="en-US" sz="1300" b="0" i="0" dirty="0">
                <a:solidFill>
                  <a:srgbClr val="FEFFFF"/>
                </a:solidFill>
                <a:effectLst/>
                <a:latin typeface="Aeonik"/>
              </a:rPr>
              <a:t> </a:t>
            </a:r>
            <a:r>
              <a:rPr lang="en-US" sz="1300" b="0" i="0" dirty="0" err="1">
                <a:solidFill>
                  <a:srgbClr val="FEFFFF"/>
                </a:solidFill>
                <a:effectLst/>
                <a:latin typeface="Aeonik"/>
              </a:rPr>
              <a:t>insulinei</a:t>
            </a:r>
            <a:r>
              <a:rPr lang="en-US" sz="1300" b="0" i="0" dirty="0">
                <a:solidFill>
                  <a:srgbClr val="FEFFFF"/>
                </a:solidFill>
                <a:effectLst/>
                <a:latin typeface="Aeonik"/>
              </a:rPr>
              <a:t> </a:t>
            </a:r>
            <a:r>
              <a:rPr lang="en-US" sz="1300" b="0" i="0" dirty="0" err="1">
                <a:solidFill>
                  <a:srgbClr val="FEFFFF"/>
                </a:solidFill>
                <a:effectLst/>
                <a:latin typeface="Aeonik"/>
              </a:rPr>
              <a:t>și</a:t>
            </a:r>
            <a:r>
              <a:rPr lang="en-US" sz="1300" b="0" i="0" dirty="0">
                <a:solidFill>
                  <a:srgbClr val="FEFFFF"/>
                </a:solidFill>
                <a:effectLst/>
                <a:latin typeface="Aeonik"/>
              </a:rPr>
              <a:t> </a:t>
            </a:r>
            <a:r>
              <a:rPr lang="en-US" sz="1300" b="0" i="0" dirty="0" err="1">
                <a:solidFill>
                  <a:srgbClr val="FEFFFF"/>
                </a:solidFill>
                <a:effectLst/>
                <a:latin typeface="Aeonik"/>
              </a:rPr>
              <a:t>deficiențe</a:t>
            </a:r>
            <a:r>
              <a:rPr lang="en-US" sz="1300" b="0" i="0" dirty="0">
                <a:solidFill>
                  <a:srgbClr val="FEFFFF"/>
                </a:solidFill>
                <a:effectLst/>
                <a:latin typeface="Aeonik"/>
              </a:rPr>
              <a:t> la </a:t>
            </a:r>
            <a:r>
              <a:rPr lang="en-US" sz="1300" b="0" i="0" dirty="0" err="1">
                <a:solidFill>
                  <a:srgbClr val="FEFFFF"/>
                </a:solidFill>
                <a:effectLst/>
                <a:latin typeface="Aeonik"/>
              </a:rPr>
              <a:t>nivelul</a:t>
            </a:r>
            <a:r>
              <a:rPr lang="en-US" sz="1300" b="0" i="0" dirty="0">
                <a:solidFill>
                  <a:srgbClr val="FEFFFF"/>
                </a:solidFill>
                <a:effectLst/>
                <a:latin typeface="Aeonik"/>
              </a:rPr>
              <a:t> </a:t>
            </a:r>
            <a:r>
              <a:rPr lang="en-US" sz="1300" b="0" i="0" dirty="0" err="1">
                <a:solidFill>
                  <a:srgbClr val="FEFFFF"/>
                </a:solidFill>
                <a:effectLst/>
                <a:latin typeface="Aeonik"/>
              </a:rPr>
              <a:t>pancreasului</a:t>
            </a:r>
            <a:r>
              <a:rPr lang="en-US" sz="1300" b="0" i="0" dirty="0">
                <a:solidFill>
                  <a:srgbClr val="FEFFFF"/>
                </a:solidFill>
                <a:effectLst/>
                <a:latin typeface="Aeonik"/>
              </a:rPr>
              <a:t>. Este </a:t>
            </a:r>
            <a:r>
              <a:rPr lang="en-US" sz="1300" b="0" i="0" dirty="0" err="1">
                <a:solidFill>
                  <a:srgbClr val="FEFFFF"/>
                </a:solidFill>
                <a:effectLst/>
                <a:latin typeface="Aeonik"/>
              </a:rPr>
              <a:t>cea</a:t>
            </a:r>
            <a:r>
              <a:rPr lang="en-US" sz="1300" b="0" i="0" dirty="0">
                <a:solidFill>
                  <a:srgbClr val="FEFFFF"/>
                </a:solidFill>
                <a:effectLst/>
                <a:latin typeface="Aeonik"/>
              </a:rPr>
              <a:t> </a:t>
            </a:r>
            <a:r>
              <a:rPr lang="en-US" sz="1300" b="0" i="0" dirty="0" err="1">
                <a:solidFill>
                  <a:srgbClr val="FEFFFF"/>
                </a:solidFill>
                <a:effectLst/>
                <a:latin typeface="Aeonik"/>
              </a:rPr>
              <a:t>mai</a:t>
            </a:r>
            <a:r>
              <a:rPr lang="en-US" sz="1300" b="0" i="0" dirty="0">
                <a:solidFill>
                  <a:srgbClr val="FEFFFF"/>
                </a:solidFill>
                <a:effectLst/>
                <a:latin typeface="Aeonik"/>
              </a:rPr>
              <a:t> </a:t>
            </a:r>
            <a:r>
              <a:rPr lang="en-US" sz="1300" b="0" i="0" dirty="0" err="1">
                <a:solidFill>
                  <a:srgbClr val="FEFFFF"/>
                </a:solidFill>
                <a:effectLst/>
                <a:latin typeface="Aeonik"/>
              </a:rPr>
              <a:t>frecventă</a:t>
            </a:r>
            <a:r>
              <a:rPr lang="en-US" sz="1300" b="0" i="0" dirty="0">
                <a:solidFill>
                  <a:srgbClr val="FEFFFF"/>
                </a:solidFill>
                <a:effectLst/>
                <a:latin typeface="Aeonik"/>
              </a:rPr>
              <a:t> </a:t>
            </a:r>
            <a:r>
              <a:rPr lang="en-US" sz="1300" b="0" i="0" dirty="0" err="1">
                <a:solidFill>
                  <a:srgbClr val="FEFFFF"/>
                </a:solidFill>
                <a:effectLst/>
                <a:latin typeface="Aeonik"/>
              </a:rPr>
              <a:t>formă</a:t>
            </a:r>
            <a:r>
              <a:rPr lang="en-US" sz="1300" b="0" i="0" dirty="0">
                <a:solidFill>
                  <a:srgbClr val="FEFFFF"/>
                </a:solidFill>
                <a:effectLst/>
                <a:latin typeface="Aeonik"/>
              </a:rPr>
              <a:t> de </a:t>
            </a:r>
            <a:r>
              <a:rPr lang="en-US" sz="1300" b="0" i="0" dirty="0" err="1">
                <a:solidFill>
                  <a:srgbClr val="FEFFFF"/>
                </a:solidFill>
                <a:effectLst/>
                <a:latin typeface="Aeonik"/>
              </a:rPr>
              <a:t>diabet</a:t>
            </a:r>
            <a:r>
              <a:rPr lang="en-US" sz="1300" b="0" i="0" dirty="0">
                <a:solidFill>
                  <a:srgbClr val="FEFFFF"/>
                </a:solidFill>
                <a:effectLst/>
                <a:latin typeface="Aeonik"/>
              </a:rPr>
              <a:t> </a:t>
            </a:r>
            <a:r>
              <a:rPr lang="en-US" sz="1300" b="0" i="0" dirty="0" err="1">
                <a:solidFill>
                  <a:srgbClr val="FEFFFF"/>
                </a:solidFill>
                <a:effectLst/>
                <a:latin typeface="Aeonik"/>
              </a:rPr>
              <a:t>și</a:t>
            </a:r>
            <a:r>
              <a:rPr lang="en-US" sz="1300" b="0" i="0" dirty="0">
                <a:solidFill>
                  <a:srgbClr val="FEFFFF"/>
                </a:solidFill>
                <a:effectLst/>
                <a:latin typeface="Aeonik"/>
              </a:rPr>
              <a:t> </a:t>
            </a:r>
            <a:r>
              <a:rPr lang="en-US" sz="1300" b="0" i="0" dirty="0" err="1">
                <a:solidFill>
                  <a:srgbClr val="FEFFFF"/>
                </a:solidFill>
                <a:effectLst/>
                <a:latin typeface="Aeonik"/>
              </a:rPr>
              <a:t>este</a:t>
            </a:r>
            <a:r>
              <a:rPr lang="en-US" sz="1300" b="0" i="0" dirty="0">
                <a:solidFill>
                  <a:srgbClr val="FEFFFF"/>
                </a:solidFill>
                <a:effectLst/>
                <a:latin typeface="Aeonik"/>
              </a:rPr>
              <a:t> </a:t>
            </a:r>
            <a:r>
              <a:rPr lang="en-US" sz="1300" b="0" i="0" dirty="0" err="1">
                <a:solidFill>
                  <a:srgbClr val="FEFFFF"/>
                </a:solidFill>
                <a:effectLst/>
                <a:latin typeface="Aeonik"/>
              </a:rPr>
              <a:t>adesea</a:t>
            </a:r>
            <a:r>
              <a:rPr lang="en-US" sz="1300" b="0" i="0" dirty="0">
                <a:solidFill>
                  <a:srgbClr val="FEFFFF"/>
                </a:solidFill>
                <a:effectLst/>
                <a:latin typeface="Aeonik"/>
              </a:rPr>
              <a:t> </a:t>
            </a:r>
            <a:r>
              <a:rPr lang="en-US" sz="1300" b="0" i="0" dirty="0" err="1">
                <a:solidFill>
                  <a:srgbClr val="FEFFFF"/>
                </a:solidFill>
                <a:effectLst/>
                <a:latin typeface="Aeonik"/>
              </a:rPr>
              <a:t>asociată</a:t>
            </a:r>
            <a:r>
              <a:rPr lang="en-US" sz="1300" b="0" i="0" dirty="0">
                <a:solidFill>
                  <a:srgbClr val="FEFFFF"/>
                </a:solidFill>
                <a:effectLst/>
                <a:latin typeface="Aeonik"/>
              </a:rPr>
              <a:t> cu </a:t>
            </a:r>
            <a:r>
              <a:rPr lang="en-US" sz="1300" b="0" i="0" dirty="0" err="1">
                <a:solidFill>
                  <a:srgbClr val="FEFFFF"/>
                </a:solidFill>
                <a:effectLst/>
                <a:latin typeface="Aeonik"/>
              </a:rPr>
              <a:t>obezitatea</a:t>
            </a:r>
            <a:r>
              <a:rPr lang="en-US" sz="1300" b="0" i="0" dirty="0">
                <a:solidFill>
                  <a:srgbClr val="FEFFFF"/>
                </a:solidFill>
                <a:effectLst/>
                <a:latin typeface="Aeonik"/>
              </a:rPr>
              <a:t>. </a:t>
            </a:r>
            <a:r>
              <a:rPr lang="en-US" sz="1300" b="0" i="0" dirty="0" err="1">
                <a:solidFill>
                  <a:srgbClr val="FEFFFF"/>
                </a:solidFill>
                <a:effectLst/>
                <a:latin typeface="Aeonik"/>
              </a:rPr>
              <a:t>Pacienții</a:t>
            </a:r>
            <a:r>
              <a:rPr lang="en-US" sz="1300" b="0" i="0" dirty="0">
                <a:solidFill>
                  <a:srgbClr val="FEFFFF"/>
                </a:solidFill>
                <a:effectLst/>
                <a:latin typeface="Aeonik"/>
              </a:rPr>
              <a:t> nu </a:t>
            </a:r>
            <a:r>
              <a:rPr lang="en-US" sz="1300" b="0" i="0" dirty="0" err="1">
                <a:solidFill>
                  <a:srgbClr val="FEFFFF"/>
                </a:solidFill>
                <a:effectLst/>
                <a:latin typeface="Aeonik"/>
              </a:rPr>
              <a:t>sunt</a:t>
            </a:r>
            <a:r>
              <a:rPr lang="en-US" sz="1300" b="0" i="0" dirty="0">
                <a:solidFill>
                  <a:srgbClr val="FEFFFF"/>
                </a:solidFill>
                <a:effectLst/>
                <a:latin typeface="Aeonik"/>
              </a:rPr>
              <a:t> </a:t>
            </a:r>
            <a:r>
              <a:rPr lang="en-US" sz="1300" b="0" i="0" dirty="0" err="1">
                <a:solidFill>
                  <a:srgbClr val="FEFFFF"/>
                </a:solidFill>
                <a:effectLst/>
                <a:latin typeface="Aeonik"/>
              </a:rPr>
              <a:t>dependenți</a:t>
            </a:r>
            <a:r>
              <a:rPr lang="en-US" sz="1300" b="0" i="0" dirty="0">
                <a:solidFill>
                  <a:srgbClr val="FEFFFF"/>
                </a:solidFill>
                <a:effectLst/>
                <a:latin typeface="Aeonik"/>
              </a:rPr>
              <a:t> de </a:t>
            </a:r>
            <a:r>
              <a:rPr lang="en-US" sz="1300" b="0" i="0" dirty="0" err="1">
                <a:solidFill>
                  <a:srgbClr val="FEFFFF"/>
                </a:solidFill>
                <a:effectLst/>
                <a:latin typeface="Aeonik"/>
              </a:rPr>
              <a:t>tratamentul</a:t>
            </a:r>
            <a:r>
              <a:rPr lang="en-US" sz="1300" b="0" i="0" dirty="0">
                <a:solidFill>
                  <a:srgbClr val="FEFFFF"/>
                </a:solidFill>
                <a:effectLst/>
                <a:latin typeface="Aeonik"/>
              </a:rPr>
              <a:t> cu </a:t>
            </a:r>
            <a:r>
              <a:rPr lang="en-US" sz="1300" b="0" i="0" dirty="0" err="1">
                <a:solidFill>
                  <a:srgbClr val="FEFFFF"/>
                </a:solidFill>
                <a:effectLst/>
                <a:latin typeface="Aeonik"/>
              </a:rPr>
              <a:t>insulină</a:t>
            </a:r>
            <a:r>
              <a:rPr lang="en-US" sz="1300" b="0" i="0" dirty="0">
                <a:solidFill>
                  <a:srgbClr val="FEFFFF"/>
                </a:solidFill>
                <a:effectLst/>
                <a:latin typeface="Aeonik"/>
              </a:rPr>
              <a:t>, </a:t>
            </a:r>
            <a:r>
              <a:rPr lang="en-US" sz="1300" b="0" i="0" dirty="0" err="1">
                <a:solidFill>
                  <a:srgbClr val="FEFFFF"/>
                </a:solidFill>
                <a:effectLst/>
                <a:latin typeface="Aeonik"/>
              </a:rPr>
              <a:t>aceștia</a:t>
            </a:r>
            <a:r>
              <a:rPr lang="en-US" sz="1300" b="0" i="0" dirty="0">
                <a:solidFill>
                  <a:srgbClr val="FEFFFF"/>
                </a:solidFill>
                <a:effectLst/>
                <a:latin typeface="Aeonik"/>
              </a:rPr>
              <a:t> </a:t>
            </a:r>
            <a:r>
              <a:rPr lang="en-US" sz="1300" b="0" i="0" dirty="0" err="1">
                <a:solidFill>
                  <a:srgbClr val="FEFFFF"/>
                </a:solidFill>
                <a:effectLst/>
                <a:latin typeface="Aeonik"/>
              </a:rPr>
              <a:t>trebuind</a:t>
            </a:r>
            <a:r>
              <a:rPr lang="en-US" sz="1300" b="0" i="0" dirty="0">
                <a:solidFill>
                  <a:srgbClr val="FEFFFF"/>
                </a:solidFill>
                <a:effectLst/>
                <a:latin typeface="Aeonik"/>
              </a:rPr>
              <a:t> </a:t>
            </a:r>
            <a:r>
              <a:rPr lang="en-US" sz="1300" b="0" i="0" dirty="0" err="1">
                <a:solidFill>
                  <a:srgbClr val="FEFFFF"/>
                </a:solidFill>
                <a:effectLst/>
                <a:latin typeface="Aeonik"/>
              </a:rPr>
              <a:t>doar</a:t>
            </a:r>
            <a:r>
              <a:rPr lang="en-US" sz="1300" b="0" i="0" dirty="0">
                <a:solidFill>
                  <a:srgbClr val="FEFFFF"/>
                </a:solidFill>
                <a:effectLst/>
                <a:latin typeface="Aeonik"/>
              </a:rPr>
              <a:t> </a:t>
            </a:r>
            <a:r>
              <a:rPr lang="en-US" sz="1300" b="0" i="0" dirty="0" err="1">
                <a:solidFill>
                  <a:srgbClr val="FEFFFF"/>
                </a:solidFill>
                <a:effectLst/>
                <a:latin typeface="Aeonik"/>
              </a:rPr>
              <a:t>să</a:t>
            </a:r>
            <a:r>
              <a:rPr lang="en-US" sz="1300" b="0" i="0" dirty="0">
                <a:solidFill>
                  <a:srgbClr val="FEFFFF"/>
                </a:solidFill>
                <a:effectLst/>
                <a:latin typeface="Aeonik"/>
              </a:rPr>
              <a:t> </a:t>
            </a:r>
            <a:r>
              <a:rPr lang="en-US" sz="1300" b="0" i="0" dirty="0" err="1">
                <a:solidFill>
                  <a:srgbClr val="FEFFFF"/>
                </a:solidFill>
                <a:effectLst/>
                <a:latin typeface="Aeonik"/>
              </a:rPr>
              <a:t>își</a:t>
            </a:r>
            <a:r>
              <a:rPr lang="en-US" sz="1300" b="0" i="0" dirty="0">
                <a:solidFill>
                  <a:srgbClr val="FEFFFF"/>
                </a:solidFill>
                <a:effectLst/>
                <a:latin typeface="Aeonik"/>
              </a:rPr>
              <a:t> </a:t>
            </a:r>
            <a:r>
              <a:rPr lang="en-US" sz="1300" b="0" i="0" dirty="0" err="1">
                <a:solidFill>
                  <a:srgbClr val="FEFFFF"/>
                </a:solidFill>
                <a:effectLst/>
                <a:latin typeface="Aeonik"/>
              </a:rPr>
              <a:t>controleze</a:t>
            </a:r>
            <a:r>
              <a:rPr lang="en-US" sz="1300" b="0" i="0" dirty="0">
                <a:solidFill>
                  <a:srgbClr val="FEFFFF"/>
                </a:solidFill>
                <a:effectLst/>
                <a:latin typeface="Aeonik"/>
              </a:rPr>
              <a:t> </a:t>
            </a:r>
            <a:r>
              <a:rPr lang="en-US" sz="1300" b="0" i="0" dirty="0" err="1">
                <a:solidFill>
                  <a:srgbClr val="FEFFFF"/>
                </a:solidFill>
                <a:effectLst/>
                <a:latin typeface="Aeonik"/>
              </a:rPr>
              <a:t>nivelul</a:t>
            </a:r>
            <a:r>
              <a:rPr lang="en-US" sz="1300" b="0" i="0" dirty="0">
                <a:solidFill>
                  <a:srgbClr val="FEFFFF"/>
                </a:solidFill>
                <a:effectLst/>
                <a:latin typeface="Aeonik"/>
              </a:rPr>
              <a:t> </a:t>
            </a:r>
            <a:r>
              <a:rPr lang="en-US" sz="1300" b="0" i="0" dirty="0" err="1">
                <a:solidFill>
                  <a:srgbClr val="FEFFFF"/>
                </a:solidFill>
                <a:effectLst/>
                <a:latin typeface="Aeonik"/>
              </a:rPr>
              <a:t>glicemiei</a:t>
            </a:r>
            <a:r>
              <a:rPr lang="en-US" sz="1300" b="0" i="0" dirty="0">
                <a:solidFill>
                  <a:srgbClr val="FEFFFF"/>
                </a:solidFill>
                <a:effectLst/>
                <a:latin typeface="Aeonik"/>
              </a:rPr>
              <a:t> din organism </a:t>
            </a:r>
            <a:r>
              <a:rPr lang="en-US" sz="1300" b="0" i="0" dirty="0" err="1">
                <a:solidFill>
                  <a:srgbClr val="FEFFFF"/>
                </a:solidFill>
                <a:effectLst/>
                <a:latin typeface="Aeonik"/>
              </a:rPr>
              <a:t>printr</a:t>
            </a:r>
            <a:r>
              <a:rPr lang="en-US" sz="1300" b="0" i="0" dirty="0">
                <a:solidFill>
                  <a:srgbClr val="FEFFFF"/>
                </a:solidFill>
                <a:effectLst/>
                <a:latin typeface="Aeonik"/>
              </a:rPr>
              <a:t>-o </a:t>
            </a:r>
            <a:r>
              <a:rPr lang="en-US" sz="1300" b="0" i="0" dirty="0" err="1">
                <a:solidFill>
                  <a:srgbClr val="FEFFFF"/>
                </a:solidFill>
                <a:effectLst/>
                <a:latin typeface="Aeonik"/>
              </a:rPr>
              <a:t>alimentație</a:t>
            </a:r>
            <a:r>
              <a:rPr lang="en-US" sz="1300" b="0" i="0" dirty="0">
                <a:solidFill>
                  <a:srgbClr val="FEFFFF"/>
                </a:solidFill>
                <a:effectLst/>
                <a:latin typeface="Aeonik"/>
              </a:rPr>
              <a:t> </a:t>
            </a:r>
            <a:r>
              <a:rPr lang="en-US" sz="1300" b="0" i="0" dirty="0" err="1">
                <a:solidFill>
                  <a:srgbClr val="FEFFFF"/>
                </a:solidFill>
                <a:effectLst/>
                <a:latin typeface="Aeonik"/>
              </a:rPr>
              <a:t>corespunzătoare</a:t>
            </a:r>
            <a:r>
              <a:rPr lang="en-US" sz="1300" b="0" i="0" dirty="0">
                <a:solidFill>
                  <a:srgbClr val="FEFFFF"/>
                </a:solidFill>
                <a:effectLst/>
                <a:latin typeface="Aeonik"/>
              </a:rPr>
              <a:t>, sport, </a:t>
            </a:r>
            <a:r>
              <a:rPr lang="en-US" sz="1300" b="0" i="0" dirty="0" err="1">
                <a:solidFill>
                  <a:srgbClr val="FEFFFF"/>
                </a:solidFill>
                <a:effectLst/>
                <a:latin typeface="Aeonik"/>
              </a:rPr>
              <a:t>dar</a:t>
            </a:r>
            <a:r>
              <a:rPr lang="en-US" sz="1300" b="0" i="0" dirty="0">
                <a:solidFill>
                  <a:srgbClr val="FEFFFF"/>
                </a:solidFill>
                <a:effectLst/>
                <a:latin typeface="Aeonik"/>
              </a:rPr>
              <a:t> </a:t>
            </a:r>
            <a:r>
              <a:rPr lang="en-US" sz="1300" b="0" i="0" dirty="0" err="1">
                <a:solidFill>
                  <a:srgbClr val="FEFFFF"/>
                </a:solidFill>
                <a:effectLst/>
                <a:latin typeface="Aeonik"/>
              </a:rPr>
              <a:t>și</a:t>
            </a:r>
            <a:r>
              <a:rPr lang="en-US" sz="1300" b="0" i="0" dirty="0">
                <a:solidFill>
                  <a:srgbClr val="FEFFFF"/>
                </a:solidFill>
                <a:effectLst/>
                <a:latin typeface="Aeonik"/>
              </a:rPr>
              <a:t> </a:t>
            </a:r>
            <a:r>
              <a:rPr lang="en-US" sz="1300" b="0" i="0" dirty="0" err="1">
                <a:solidFill>
                  <a:srgbClr val="FEFFFF"/>
                </a:solidFill>
                <a:effectLst/>
                <a:latin typeface="Aeonik"/>
              </a:rPr>
              <a:t>prin</a:t>
            </a:r>
            <a:r>
              <a:rPr lang="en-US" sz="1300" b="0" i="0" dirty="0">
                <a:solidFill>
                  <a:srgbClr val="FEFFFF"/>
                </a:solidFill>
                <a:effectLst/>
                <a:latin typeface="Aeonik"/>
              </a:rPr>
              <a:t> </a:t>
            </a:r>
            <a:r>
              <a:rPr lang="en-US" sz="1300" b="0" i="0" dirty="0" err="1">
                <a:solidFill>
                  <a:srgbClr val="FEFFFF"/>
                </a:solidFill>
                <a:effectLst/>
                <a:latin typeface="Aeonik"/>
              </a:rPr>
              <a:t>tratamentul</a:t>
            </a:r>
            <a:r>
              <a:rPr lang="en-US" sz="1300" b="0" i="0" dirty="0">
                <a:solidFill>
                  <a:srgbClr val="FEFFFF"/>
                </a:solidFill>
                <a:effectLst/>
                <a:latin typeface="Aeonik"/>
              </a:rPr>
              <a:t> </a:t>
            </a:r>
            <a:r>
              <a:rPr lang="en-US" sz="1300" b="0" i="0" dirty="0" err="1">
                <a:solidFill>
                  <a:srgbClr val="FEFFFF"/>
                </a:solidFill>
                <a:effectLst/>
                <a:latin typeface="Aeonik"/>
              </a:rPr>
              <a:t>recomandat</a:t>
            </a:r>
            <a:r>
              <a:rPr lang="en-US" sz="1300" b="0" i="0" dirty="0">
                <a:solidFill>
                  <a:srgbClr val="FEFFFF"/>
                </a:solidFill>
                <a:effectLst/>
                <a:latin typeface="Aeonik"/>
              </a:rPr>
              <a:t> de medic </a:t>
            </a:r>
            <a:r>
              <a:rPr lang="en-US" sz="1300" b="0" i="0" dirty="0" err="1">
                <a:solidFill>
                  <a:srgbClr val="FEFFFF"/>
                </a:solidFill>
                <a:effectLst/>
                <a:latin typeface="Aeonik"/>
              </a:rPr>
              <a:t>în</a:t>
            </a:r>
            <a:r>
              <a:rPr lang="en-US" sz="1300" b="0" i="0" dirty="0">
                <a:solidFill>
                  <a:srgbClr val="FEFFFF"/>
                </a:solidFill>
                <a:effectLst/>
                <a:latin typeface="Aeonik"/>
              </a:rPr>
              <a:t> </a:t>
            </a:r>
            <a:r>
              <a:rPr lang="en-US" sz="1300" b="0" i="0" dirty="0" err="1">
                <a:solidFill>
                  <a:srgbClr val="FEFFFF"/>
                </a:solidFill>
                <a:effectLst/>
                <a:latin typeface="Aeonik"/>
              </a:rPr>
              <a:t>acest</a:t>
            </a:r>
            <a:r>
              <a:rPr lang="en-US" sz="1300" b="0" i="0" dirty="0">
                <a:solidFill>
                  <a:srgbClr val="FEFFFF"/>
                </a:solidFill>
                <a:effectLst/>
                <a:latin typeface="Aeonik"/>
              </a:rPr>
              <a:t> </a:t>
            </a:r>
            <a:r>
              <a:rPr lang="en-US" sz="1300" b="0" i="0" dirty="0" err="1">
                <a:solidFill>
                  <a:srgbClr val="FEFFFF"/>
                </a:solidFill>
                <a:effectLst/>
                <a:latin typeface="Aeonik"/>
              </a:rPr>
              <a:t>sens</a:t>
            </a:r>
            <a:r>
              <a:rPr lang="en-US" sz="1300" b="0" i="0" dirty="0">
                <a:solidFill>
                  <a:srgbClr val="FEFFFF"/>
                </a:solidFill>
                <a:effectLst/>
                <a:latin typeface="Aeonik"/>
              </a:rPr>
              <a:t>, </a:t>
            </a:r>
            <a:r>
              <a:rPr lang="en-US" sz="1300" b="0" i="0" dirty="0" err="1">
                <a:solidFill>
                  <a:srgbClr val="FEFFFF"/>
                </a:solidFill>
                <a:effectLst/>
                <a:latin typeface="Aeonik"/>
              </a:rPr>
              <a:t>dacă</a:t>
            </a:r>
            <a:r>
              <a:rPr lang="en-US" sz="1300" b="0" i="0" dirty="0">
                <a:solidFill>
                  <a:srgbClr val="FEFFFF"/>
                </a:solidFill>
                <a:effectLst/>
                <a:latin typeface="Aeonik"/>
              </a:rPr>
              <a:t> </a:t>
            </a:r>
            <a:r>
              <a:rPr lang="en-US" sz="1300" b="0" i="0" dirty="0" err="1">
                <a:solidFill>
                  <a:srgbClr val="FEFFFF"/>
                </a:solidFill>
                <a:effectLst/>
                <a:latin typeface="Aeonik"/>
              </a:rPr>
              <a:t>este</a:t>
            </a:r>
            <a:r>
              <a:rPr lang="en-US" sz="1300" b="0" i="0" dirty="0">
                <a:solidFill>
                  <a:srgbClr val="FEFFFF"/>
                </a:solidFill>
                <a:effectLst/>
                <a:latin typeface="Aeonik"/>
              </a:rPr>
              <a:t> </a:t>
            </a:r>
            <a:r>
              <a:rPr lang="en-US" sz="1300" b="0" i="0" dirty="0" err="1">
                <a:solidFill>
                  <a:srgbClr val="FEFFFF"/>
                </a:solidFill>
                <a:effectLst/>
                <a:latin typeface="Aeonik"/>
              </a:rPr>
              <a:t>cazul</a:t>
            </a:r>
            <a:r>
              <a:rPr lang="en-US" sz="1300" b="0" i="0" dirty="0">
                <a:solidFill>
                  <a:srgbClr val="FEFFFF"/>
                </a:solidFill>
                <a:effectLst/>
                <a:latin typeface="Aeonik"/>
              </a:rPr>
              <a:t>.</a:t>
            </a:r>
          </a:p>
          <a:p>
            <a:endParaRPr lang="en-US" sz="1300" dirty="0">
              <a:solidFill>
                <a:srgbClr val="FEFFFF"/>
              </a:solidFill>
            </a:endParaRPr>
          </a:p>
        </p:txBody>
      </p:sp>
      <p:pic>
        <p:nvPicPr>
          <p:cNvPr id="5" name="Picture 4" descr="Diagram&#10;&#10;Description automatically generated">
            <a:extLst>
              <a:ext uri="{FF2B5EF4-FFF2-40B4-BE49-F238E27FC236}">
                <a16:creationId xmlns:a16="http://schemas.microsoft.com/office/drawing/2014/main" xmlns="" id="{548331A5-9DB0-E2B7-49A8-C5E9AF1CE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350" y="1534601"/>
            <a:ext cx="3417777" cy="4847911"/>
          </a:xfrm>
          <a:prstGeom prst="rect">
            <a:avLst/>
          </a:prstGeom>
        </p:spPr>
      </p:pic>
    </p:spTree>
    <p:extLst>
      <p:ext uri="{BB962C8B-B14F-4D97-AF65-F5344CB8AC3E}">
        <p14:creationId xmlns:p14="http://schemas.microsoft.com/office/powerpoint/2010/main" val="296723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8200" y="365125"/>
            <a:ext cx="10515600" cy="1033907"/>
          </a:xfrm>
        </p:spPr>
        <p:txBody>
          <a:bodyPr>
            <a:normAutofit/>
          </a:bodyPr>
          <a:lstStyle/>
          <a:p>
            <a:r>
              <a:rPr lang="en-US" sz="4000" b="1" dirty="0" smtClean="0"/>
              <a:t>DIFERENŢIEREA DIABETULUI ZAHARAT </a:t>
            </a:r>
            <a:r>
              <a:rPr lang="ro-RO" sz="4000" b="1" dirty="0" smtClean="0"/>
              <a:t>TIP I ȘI II</a:t>
            </a:r>
            <a:endParaRPr lang="ro-RO" dirty="0"/>
          </a:p>
        </p:txBody>
      </p:sp>
      <p:pic>
        <p:nvPicPr>
          <p:cNvPr id="4" name="Picture 3" descr="Graphical user interface, table&#10;&#10;Description automatically generated">
            <a:extLst>
              <a:ext uri="{FF2B5EF4-FFF2-40B4-BE49-F238E27FC236}">
                <a16:creationId xmlns:a16="http://schemas.microsoft.com/office/drawing/2014/main" xmlns="" id="{A40951A2-5C53-3902-3D42-B2E346F2FC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808" y="1197864"/>
            <a:ext cx="10451592" cy="5477256"/>
          </a:xfrm>
          <a:prstGeom prst="rect">
            <a:avLst/>
          </a:prstGeom>
        </p:spPr>
      </p:pic>
    </p:spTree>
    <p:extLst>
      <p:ext uri="{BB962C8B-B14F-4D97-AF65-F5344CB8AC3E}">
        <p14:creationId xmlns:p14="http://schemas.microsoft.com/office/powerpoint/2010/main" val="39900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946BDDC-F685-4B35-70F9-3B577EC32A01}"/>
              </a:ext>
            </a:extLst>
          </p:cNvPr>
          <p:cNvSpPr>
            <a:spLocks noGrp="1"/>
          </p:cNvSpPr>
          <p:nvPr>
            <p:ph type="title"/>
          </p:nvPr>
        </p:nvSpPr>
        <p:spPr>
          <a:xfrm>
            <a:off x="1136397" y="502021"/>
            <a:ext cx="4959603" cy="1642969"/>
          </a:xfrm>
        </p:spPr>
        <p:txBody>
          <a:bodyPr anchor="b">
            <a:normAutofit/>
          </a:bodyPr>
          <a:lstStyle/>
          <a:p>
            <a:r>
              <a:rPr lang="en-US" sz="4000" dirty="0" err="1"/>
              <a:t>Complicatii</a:t>
            </a:r>
            <a:endParaRPr lang="en-US" sz="4000" dirty="0"/>
          </a:p>
        </p:txBody>
      </p:sp>
      <p:sp>
        <p:nvSpPr>
          <p:cNvPr id="3" name="Content Placeholder 2">
            <a:extLst>
              <a:ext uri="{FF2B5EF4-FFF2-40B4-BE49-F238E27FC236}">
                <a16:creationId xmlns:a16="http://schemas.microsoft.com/office/drawing/2014/main" xmlns="" id="{6EFEBBE6-A286-CFFC-9277-80C7D8D500F6}"/>
              </a:ext>
            </a:extLst>
          </p:cNvPr>
          <p:cNvSpPr>
            <a:spLocks noGrp="1"/>
          </p:cNvSpPr>
          <p:nvPr>
            <p:ph idx="1"/>
          </p:nvPr>
        </p:nvSpPr>
        <p:spPr>
          <a:xfrm>
            <a:off x="1136397" y="2418408"/>
            <a:ext cx="4959603" cy="3522569"/>
          </a:xfrm>
        </p:spPr>
        <p:txBody>
          <a:bodyPr anchor="t">
            <a:normAutofit/>
          </a:bodyPr>
          <a:lstStyle/>
          <a:p>
            <a:r>
              <a:rPr lang="en-US" sz="1900" strike="noStrike" dirty="0" err="1">
                <a:effectLst/>
                <a:hlinkClick r:id="rId2">
                  <a:extLst>
                    <a:ext uri="{A12FA001-AC4F-418D-AE19-62706E023703}">
                      <ahyp:hlinkClr xmlns:ahyp="http://schemas.microsoft.com/office/drawing/2018/hyperlinkcolor" xmlns="" val="tx"/>
                    </a:ext>
                  </a:extLst>
                </a:hlinkClick>
              </a:rPr>
              <a:t>Neuropatia</a:t>
            </a:r>
            <a:r>
              <a:rPr lang="en-US" sz="1900" strike="noStrike" dirty="0">
                <a:effectLst/>
                <a:hlinkClick r:id="rId2">
                  <a:extLst>
                    <a:ext uri="{A12FA001-AC4F-418D-AE19-62706E023703}">
                      <ahyp:hlinkClr xmlns:ahyp="http://schemas.microsoft.com/office/drawing/2018/hyperlinkcolor" xmlns="" val="tx"/>
                    </a:ext>
                  </a:extLst>
                </a:hlinkClick>
              </a:rPr>
              <a:t> </a:t>
            </a:r>
            <a:r>
              <a:rPr lang="en-US" sz="1900" strike="noStrike" dirty="0" err="1">
                <a:effectLst/>
                <a:hlinkClick r:id="rId2">
                  <a:extLst>
                    <a:ext uri="{A12FA001-AC4F-418D-AE19-62706E023703}">
                      <ahyp:hlinkClr xmlns:ahyp="http://schemas.microsoft.com/office/drawing/2018/hyperlinkcolor" xmlns="" val="tx"/>
                    </a:ext>
                  </a:extLst>
                </a:hlinkClick>
              </a:rPr>
              <a:t>Diabetică</a:t>
            </a:r>
            <a:r>
              <a:rPr lang="en-US" sz="1900" strike="noStrike" dirty="0">
                <a:effectLst/>
                <a:hlinkClick r:id="rId2">
                  <a:extLst>
                    <a:ext uri="{A12FA001-AC4F-418D-AE19-62706E023703}">
                      <ahyp:hlinkClr xmlns:ahyp="http://schemas.microsoft.com/office/drawing/2018/hyperlinkcolor" xmlns="" val="tx"/>
                    </a:ext>
                  </a:extLst>
                </a:hlinkClick>
              </a:rPr>
              <a:t> – </a:t>
            </a:r>
            <a:r>
              <a:rPr lang="en-US" sz="1900" strike="noStrike" dirty="0" err="1">
                <a:effectLst/>
                <a:hlinkClick r:id="rId2">
                  <a:extLst>
                    <a:ext uri="{A12FA001-AC4F-418D-AE19-62706E023703}">
                      <ahyp:hlinkClr xmlns:ahyp="http://schemas.microsoft.com/office/drawing/2018/hyperlinkcolor" xmlns="" val="tx"/>
                    </a:ext>
                  </a:extLst>
                </a:hlinkClick>
              </a:rPr>
              <a:t>leziuni</a:t>
            </a:r>
            <a:r>
              <a:rPr lang="en-US" sz="1900" strike="noStrike" dirty="0">
                <a:effectLst/>
                <a:hlinkClick r:id="rId2">
                  <a:extLst>
                    <a:ext uri="{A12FA001-AC4F-418D-AE19-62706E023703}">
                      <ahyp:hlinkClr xmlns:ahyp="http://schemas.microsoft.com/office/drawing/2018/hyperlinkcolor" xmlns="" val="tx"/>
                    </a:ext>
                  </a:extLst>
                </a:hlinkClick>
              </a:rPr>
              <a:t> ale </a:t>
            </a:r>
            <a:r>
              <a:rPr lang="en-US" sz="1900" strike="noStrike" dirty="0" err="1">
                <a:effectLst/>
                <a:hlinkClick r:id="rId2">
                  <a:extLst>
                    <a:ext uri="{A12FA001-AC4F-418D-AE19-62706E023703}">
                      <ahyp:hlinkClr xmlns:ahyp="http://schemas.microsoft.com/office/drawing/2018/hyperlinkcolor" xmlns="" val="tx"/>
                    </a:ext>
                  </a:extLst>
                </a:hlinkClick>
              </a:rPr>
              <a:t>nervilor</a:t>
            </a:r>
            <a:r>
              <a:rPr lang="en-US" sz="1900" strike="noStrike" dirty="0">
                <a:effectLst/>
                <a:hlinkClick r:id="rId2">
                  <a:extLst>
                    <a:ext uri="{A12FA001-AC4F-418D-AE19-62706E023703}">
                      <ahyp:hlinkClr xmlns:ahyp="http://schemas.microsoft.com/office/drawing/2018/hyperlinkcolor" xmlns="" val="tx"/>
                    </a:ext>
                  </a:extLst>
                </a:hlinkClick>
              </a:rPr>
              <a:t> </a:t>
            </a:r>
            <a:r>
              <a:rPr lang="en-US" sz="1900" strike="noStrike" dirty="0" err="1">
                <a:effectLst/>
                <a:hlinkClick r:id="rId2">
                  <a:extLst>
                    <a:ext uri="{A12FA001-AC4F-418D-AE19-62706E023703}">
                      <ahyp:hlinkClr xmlns:ahyp="http://schemas.microsoft.com/office/drawing/2018/hyperlinkcolor" xmlns="" val="tx"/>
                    </a:ext>
                  </a:extLst>
                </a:hlinkClick>
              </a:rPr>
              <a:t>cauzate</a:t>
            </a:r>
            <a:r>
              <a:rPr lang="en-US" sz="1900" strike="noStrike" dirty="0">
                <a:effectLst/>
                <a:hlinkClick r:id="rId2">
                  <a:extLst>
                    <a:ext uri="{A12FA001-AC4F-418D-AE19-62706E023703}">
                      <ahyp:hlinkClr xmlns:ahyp="http://schemas.microsoft.com/office/drawing/2018/hyperlinkcolor" xmlns="" val="tx"/>
                    </a:ext>
                  </a:extLst>
                </a:hlinkClick>
              </a:rPr>
              <a:t> de Diabetul</a:t>
            </a:r>
            <a:r>
              <a:rPr lang="en-US" sz="1900" strike="noStrike" dirty="0">
                <a:effectLst/>
              </a:rPr>
              <a:t> </a:t>
            </a:r>
            <a:r>
              <a:rPr lang="en-US" sz="1900" strike="noStrike" dirty="0" err="1">
                <a:effectLst/>
              </a:rPr>
              <a:t>zaharat</a:t>
            </a:r>
            <a:endParaRPr lang="en-US" sz="1900" strike="noStrike" dirty="0">
              <a:effectLst/>
              <a:hlinkClick r:id="rId3">
                <a:extLst>
                  <a:ext uri="{A12FA001-AC4F-418D-AE19-62706E023703}">
                    <ahyp:hlinkClr xmlns:ahyp="http://schemas.microsoft.com/office/drawing/2018/hyperlinkcolor" xmlns="" val="tx"/>
                  </a:ext>
                </a:extLst>
              </a:hlinkClick>
            </a:endParaRPr>
          </a:p>
          <a:p>
            <a:r>
              <a:rPr lang="en-US" sz="1900" strike="noStrike" dirty="0" err="1">
                <a:effectLst/>
                <a:hlinkClick r:id="rId3">
                  <a:extLst>
                    <a:ext uri="{A12FA001-AC4F-418D-AE19-62706E023703}">
                      <ahyp:hlinkClr xmlns:ahyp="http://schemas.microsoft.com/office/drawing/2018/hyperlinkcolor" xmlns="" val="tx"/>
                    </a:ext>
                  </a:extLst>
                </a:hlinkClick>
              </a:rPr>
              <a:t>Piciorul</a:t>
            </a:r>
            <a:r>
              <a:rPr lang="en-US" sz="1900" strike="noStrike" dirty="0">
                <a:effectLst/>
                <a:hlinkClick r:id="rId3">
                  <a:extLst>
                    <a:ext uri="{A12FA001-AC4F-418D-AE19-62706E023703}">
                      <ahyp:hlinkClr xmlns:ahyp="http://schemas.microsoft.com/office/drawing/2018/hyperlinkcolor" xmlns="" val="tx"/>
                    </a:ext>
                  </a:extLst>
                </a:hlinkClick>
              </a:rPr>
              <a:t> diabetic-</a:t>
            </a:r>
            <a:r>
              <a:rPr lang="en-US" sz="1900" strike="noStrike" dirty="0" err="1">
                <a:effectLst/>
                <a:hlinkClick r:id="rId3">
                  <a:extLst>
                    <a:ext uri="{A12FA001-AC4F-418D-AE19-62706E023703}">
                      <ahyp:hlinkClr xmlns:ahyp="http://schemas.microsoft.com/office/drawing/2018/hyperlinkcolor" xmlns="" val="tx"/>
                    </a:ext>
                  </a:extLst>
                </a:hlinkClick>
              </a:rPr>
              <a:t>consecință</a:t>
            </a:r>
            <a:r>
              <a:rPr lang="en-US" sz="1900" strike="noStrike" dirty="0">
                <a:effectLst/>
                <a:hlinkClick r:id="rId3">
                  <a:extLst>
                    <a:ext uri="{A12FA001-AC4F-418D-AE19-62706E023703}">
                      <ahyp:hlinkClr xmlns:ahyp="http://schemas.microsoft.com/office/drawing/2018/hyperlinkcolor" xmlns="" val="tx"/>
                    </a:ext>
                  </a:extLst>
                </a:hlinkClick>
              </a:rPr>
              <a:t> </a:t>
            </a:r>
            <a:r>
              <a:rPr lang="en-US" sz="1900" strike="noStrike" dirty="0" err="1">
                <a:effectLst/>
                <a:hlinkClick r:id="rId3">
                  <a:extLst>
                    <a:ext uri="{A12FA001-AC4F-418D-AE19-62706E023703}">
                      <ahyp:hlinkClr xmlns:ahyp="http://schemas.microsoft.com/office/drawing/2018/hyperlinkcolor" xmlns="" val="tx"/>
                    </a:ext>
                  </a:extLst>
                </a:hlinkClick>
              </a:rPr>
              <a:t>frecventă</a:t>
            </a:r>
            <a:r>
              <a:rPr lang="en-US" sz="1900" strike="noStrike" dirty="0">
                <a:effectLst/>
                <a:hlinkClick r:id="rId3">
                  <a:extLst>
                    <a:ext uri="{A12FA001-AC4F-418D-AE19-62706E023703}">
                      <ahyp:hlinkClr xmlns:ahyp="http://schemas.microsoft.com/office/drawing/2018/hyperlinkcolor" xmlns="" val="tx"/>
                    </a:ext>
                  </a:extLst>
                </a:hlinkClick>
              </a:rPr>
              <a:t> a </a:t>
            </a:r>
            <a:r>
              <a:rPr lang="en-US" sz="1900" strike="noStrike" dirty="0" err="1">
                <a:effectLst/>
                <a:hlinkClick r:id="rId3">
                  <a:extLst>
                    <a:ext uri="{A12FA001-AC4F-418D-AE19-62706E023703}">
                      <ahyp:hlinkClr xmlns:ahyp="http://schemas.microsoft.com/office/drawing/2018/hyperlinkcolor" xmlns="" val="tx"/>
                    </a:ext>
                  </a:extLst>
                </a:hlinkClick>
              </a:rPr>
              <a:t>Neuropatiei</a:t>
            </a:r>
            <a:r>
              <a:rPr lang="en-US" sz="1900" strike="noStrike" dirty="0">
                <a:effectLst/>
                <a:hlinkClick r:id="rId3">
                  <a:extLst>
                    <a:ext uri="{A12FA001-AC4F-418D-AE19-62706E023703}">
                      <ahyp:hlinkClr xmlns:ahyp="http://schemas.microsoft.com/office/drawing/2018/hyperlinkcolor" xmlns="" val="tx"/>
                    </a:ext>
                  </a:extLst>
                </a:hlinkClick>
              </a:rPr>
              <a:t> </a:t>
            </a:r>
            <a:r>
              <a:rPr lang="en-US" sz="1900" strike="noStrike" dirty="0" err="1">
                <a:effectLst/>
                <a:hlinkClick r:id="rId3">
                  <a:extLst>
                    <a:ext uri="{A12FA001-AC4F-418D-AE19-62706E023703}">
                      <ahyp:hlinkClr xmlns:ahyp="http://schemas.microsoft.com/office/drawing/2018/hyperlinkcolor" xmlns="" val="tx"/>
                    </a:ext>
                  </a:extLst>
                </a:hlinkClick>
              </a:rPr>
              <a:t>Diabetice</a:t>
            </a:r>
            <a:endParaRPr lang="en-US" sz="1900" dirty="0">
              <a:effectLst/>
            </a:endParaRPr>
          </a:p>
          <a:p>
            <a:r>
              <a:rPr lang="en-US" sz="1900" strike="noStrike" dirty="0" err="1">
                <a:effectLst/>
                <a:hlinkClick r:id="rId4">
                  <a:extLst>
                    <a:ext uri="{A12FA001-AC4F-418D-AE19-62706E023703}">
                      <ahyp:hlinkClr xmlns:ahyp="http://schemas.microsoft.com/office/drawing/2018/hyperlinkcolor" xmlns="" val="tx"/>
                    </a:ext>
                  </a:extLst>
                </a:hlinkClick>
              </a:rPr>
              <a:t>Riscul</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apariției</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trombozei</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și</a:t>
            </a:r>
            <a:r>
              <a:rPr lang="en-US" sz="1900" strike="noStrike" dirty="0">
                <a:effectLst/>
                <a:hlinkClick r:id="rId4">
                  <a:extLst>
                    <a:ext uri="{A12FA001-AC4F-418D-AE19-62706E023703}">
                      <ahyp:hlinkClr xmlns:ahyp="http://schemas.microsoft.com/office/drawing/2018/hyperlinkcolor" xmlns="" val="tx"/>
                    </a:ext>
                  </a:extLst>
                </a:hlinkClick>
              </a:rPr>
              <a:t> a </a:t>
            </a:r>
            <a:r>
              <a:rPr lang="en-US" sz="1900" strike="noStrike" dirty="0" err="1">
                <a:effectLst/>
                <a:hlinkClick r:id="rId4">
                  <a:extLst>
                    <a:ext uri="{A12FA001-AC4F-418D-AE19-62706E023703}">
                      <ahyp:hlinkClr xmlns:ahyp="http://schemas.microsoft.com/office/drawing/2018/hyperlinkcolor" xmlns="" val="tx"/>
                    </a:ext>
                  </a:extLst>
                </a:hlinkClick>
              </a:rPr>
              <a:t>Bolii</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Arteriale</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Periferice</a:t>
            </a:r>
            <a:r>
              <a:rPr lang="en-US" sz="1900" strike="noStrike" dirty="0">
                <a:effectLst/>
                <a:hlinkClick r:id="rId4">
                  <a:extLst>
                    <a:ext uri="{A12FA001-AC4F-418D-AE19-62706E023703}">
                      <ahyp:hlinkClr xmlns:ahyp="http://schemas.microsoft.com/office/drawing/2018/hyperlinkcolor" xmlns="" val="tx"/>
                    </a:ext>
                  </a:extLst>
                </a:hlinkClick>
              </a:rPr>
              <a:t> ca </a:t>
            </a:r>
            <a:r>
              <a:rPr lang="en-US" sz="1900" strike="noStrike" dirty="0" err="1">
                <a:effectLst/>
                <a:hlinkClick r:id="rId4">
                  <a:extLst>
                    <a:ext uri="{A12FA001-AC4F-418D-AE19-62706E023703}">
                      <ahyp:hlinkClr xmlns:ahyp="http://schemas.microsoft.com/office/drawing/2018/hyperlinkcolor" xmlns="" val="tx"/>
                    </a:ext>
                  </a:extLst>
                </a:hlinkClick>
              </a:rPr>
              <a:t>și</a:t>
            </a:r>
            <a:r>
              <a:rPr lang="en-US" sz="1900" strike="noStrike" dirty="0">
                <a:effectLst/>
                <a:hlinkClick r:id="rId4">
                  <a:extLst>
                    <a:ext uri="{A12FA001-AC4F-418D-AE19-62706E023703}">
                      <ahyp:hlinkClr xmlns:ahyp="http://schemas.microsoft.com/office/drawing/2018/hyperlinkcolor" xmlns="" val="tx"/>
                    </a:ext>
                  </a:extLst>
                </a:hlinkClick>
              </a:rPr>
              <a:t> </a:t>
            </a:r>
            <a:r>
              <a:rPr lang="en-US" sz="1900" strike="noStrike" dirty="0" err="1">
                <a:effectLst/>
                <a:hlinkClick r:id="rId4">
                  <a:extLst>
                    <a:ext uri="{A12FA001-AC4F-418D-AE19-62706E023703}">
                      <ahyp:hlinkClr xmlns:ahyp="http://schemas.microsoft.com/office/drawing/2018/hyperlinkcolor" xmlns="" val="tx"/>
                    </a:ext>
                  </a:extLst>
                </a:hlinkClick>
              </a:rPr>
              <a:t>complicație</a:t>
            </a:r>
            <a:r>
              <a:rPr lang="en-US" sz="1900" strike="noStrike" dirty="0">
                <a:effectLst/>
                <a:hlinkClick r:id="rId4">
                  <a:extLst>
                    <a:ext uri="{A12FA001-AC4F-418D-AE19-62706E023703}">
                      <ahyp:hlinkClr xmlns:ahyp="http://schemas.microsoft.com/office/drawing/2018/hyperlinkcolor" xmlns="" val="tx"/>
                    </a:ext>
                  </a:extLst>
                </a:hlinkClick>
              </a:rPr>
              <a:t> a </a:t>
            </a:r>
            <a:r>
              <a:rPr lang="en-US" sz="1900" strike="noStrike" dirty="0" err="1">
                <a:effectLst/>
                <a:hlinkClick r:id="rId4">
                  <a:extLst>
                    <a:ext uri="{A12FA001-AC4F-418D-AE19-62706E023703}">
                      <ahyp:hlinkClr xmlns:ahyp="http://schemas.microsoft.com/office/drawing/2018/hyperlinkcolor" xmlns="" val="tx"/>
                    </a:ext>
                  </a:extLst>
                </a:hlinkClick>
              </a:rPr>
              <a:t>Diabetului</a:t>
            </a:r>
            <a:r>
              <a:rPr lang="en-US" sz="1900" strike="noStrike" dirty="0">
                <a:effectLst/>
              </a:rPr>
              <a:t> </a:t>
            </a:r>
            <a:r>
              <a:rPr lang="en-US" sz="1900" strike="noStrike" dirty="0" err="1">
                <a:effectLst/>
              </a:rPr>
              <a:t>zaharat</a:t>
            </a:r>
            <a:endParaRPr lang="en-US" sz="1900" dirty="0">
              <a:effectLst/>
            </a:endParaRPr>
          </a:p>
          <a:p>
            <a:r>
              <a:rPr lang="en-US" sz="1900" strike="noStrike" dirty="0" err="1">
                <a:effectLst/>
                <a:hlinkClick r:id="rId5">
                  <a:extLst>
                    <a:ext uri="{A12FA001-AC4F-418D-AE19-62706E023703}">
                      <ahyp:hlinkClr xmlns:ahyp="http://schemas.microsoft.com/office/drawing/2018/hyperlinkcolor" xmlns="" val="tx"/>
                    </a:ext>
                  </a:extLst>
                </a:hlinkClick>
              </a:rPr>
              <a:t>Afectarea</a:t>
            </a:r>
            <a:r>
              <a:rPr lang="en-US" sz="1900" strike="noStrike" dirty="0">
                <a:effectLst/>
                <a:hlinkClick r:id="rId5">
                  <a:extLst>
                    <a:ext uri="{A12FA001-AC4F-418D-AE19-62706E023703}">
                      <ahyp:hlinkClr xmlns:ahyp="http://schemas.microsoft.com/office/drawing/2018/hyperlinkcolor" xmlns="" val="tx"/>
                    </a:ext>
                  </a:extLst>
                </a:hlinkClick>
              </a:rPr>
              <a:t> </a:t>
            </a:r>
            <a:r>
              <a:rPr lang="en-US" sz="1900" strike="noStrike" dirty="0" err="1">
                <a:effectLst/>
                <a:hlinkClick r:id="rId5">
                  <a:extLst>
                    <a:ext uri="{A12FA001-AC4F-418D-AE19-62706E023703}">
                      <ahyp:hlinkClr xmlns:ahyp="http://schemas.microsoft.com/office/drawing/2018/hyperlinkcolor" xmlns="" val="tx"/>
                    </a:ext>
                  </a:extLst>
                </a:hlinkClick>
              </a:rPr>
              <a:t>renală</a:t>
            </a:r>
            <a:r>
              <a:rPr lang="en-US" sz="1900" strike="noStrike" dirty="0">
                <a:effectLst/>
                <a:hlinkClick r:id="rId5">
                  <a:extLst>
                    <a:ext uri="{A12FA001-AC4F-418D-AE19-62706E023703}">
                      <ahyp:hlinkClr xmlns:ahyp="http://schemas.microsoft.com/office/drawing/2018/hyperlinkcolor" xmlns="" val="tx"/>
                    </a:ext>
                  </a:extLst>
                </a:hlinkClick>
              </a:rPr>
              <a:t> </a:t>
            </a:r>
            <a:r>
              <a:rPr lang="en-US" sz="1900" strike="noStrike" dirty="0" err="1">
                <a:effectLst/>
                <a:hlinkClick r:id="rId5">
                  <a:extLst>
                    <a:ext uri="{A12FA001-AC4F-418D-AE19-62706E023703}">
                      <ahyp:hlinkClr xmlns:ahyp="http://schemas.microsoft.com/office/drawing/2018/hyperlinkcolor" xmlns="" val="tx"/>
                    </a:ext>
                  </a:extLst>
                </a:hlinkClick>
              </a:rPr>
              <a:t>cauzată</a:t>
            </a:r>
            <a:r>
              <a:rPr lang="en-US" sz="1900" strike="noStrike" dirty="0">
                <a:effectLst/>
                <a:hlinkClick r:id="rId5">
                  <a:extLst>
                    <a:ext uri="{A12FA001-AC4F-418D-AE19-62706E023703}">
                      <ahyp:hlinkClr xmlns:ahyp="http://schemas.microsoft.com/office/drawing/2018/hyperlinkcolor" xmlns="" val="tx"/>
                    </a:ext>
                  </a:extLst>
                </a:hlinkClick>
              </a:rPr>
              <a:t> de Diabetul </a:t>
            </a:r>
            <a:r>
              <a:rPr lang="en-US" sz="1900" strike="noStrike" dirty="0" err="1">
                <a:effectLst/>
                <a:hlinkClick r:id="rId5">
                  <a:extLst>
                    <a:ext uri="{A12FA001-AC4F-418D-AE19-62706E023703}">
                      <ahyp:hlinkClr xmlns:ahyp="http://schemas.microsoft.com/office/drawing/2018/hyperlinkcolor" xmlns="" val="tx"/>
                    </a:ext>
                  </a:extLst>
                </a:hlinkClick>
              </a:rPr>
              <a:t>zaharat</a:t>
            </a:r>
            <a:r>
              <a:rPr lang="en-US" sz="1900" strike="noStrike" dirty="0">
                <a:effectLst/>
                <a:hlinkClick r:id="rId5">
                  <a:extLst>
                    <a:ext uri="{A12FA001-AC4F-418D-AE19-62706E023703}">
                      <ahyp:hlinkClr xmlns:ahyp="http://schemas.microsoft.com/office/drawing/2018/hyperlinkcolor" xmlns="" val="tx"/>
                    </a:ext>
                  </a:extLst>
                </a:hlinkClick>
              </a:rPr>
              <a:t> – </a:t>
            </a:r>
            <a:r>
              <a:rPr lang="en-US" sz="1900" strike="noStrike" dirty="0" err="1">
                <a:effectLst/>
                <a:hlinkClick r:id="rId5">
                  <a:extLst>
                    <a:ext uri="{A12FA001-AC4F-418D-AE19-62706E023703}">
                      <ahyp:hlinkClr xmlns:ahyp="http://schemas.microsoft.com/office/drawing/2018/hyperlinkcolor" xmlns="" val="tx"/>
                    </a:ext>
                  </a:extLst>
                </a:hlinkClick>
              </a:rPr>
              <a:t>Neuropatia</a:t>
            </a:r>
            <a:r>
              <a:rPr lang="en-US" sz="1900" strike="noStrike" dirty="0">
                <a:effectLst/>
                <a:hlinkClick r:id="rId5">
                  <a:extLst>
                    <a:ext uri="{A12FA001-AC4F-418D-AE19-62706E023703}">
                      <ahyp:hlinkClr xmlns:ahyp="http://schemas.microsoft.com/office/drawing/2018/hyperlinkcolor" xmlns="" val="tx"/>
                    </a:ext>
                  </a:extLst>
                </a:hlinkClick>
              </a:rPr>
              <a:t> </a:t>
            </a:r>
            <a:r>
              <a:rPr lang="en-US" sz="1900" strike="noStrike" dirty="0" err="1">
                <a:effectLst/>
                <a:hlinkClick r:id="rId5">
                  <a:extLst>
                    <a:ext uri="{A12FA001-AC4F-418D-AE19-62706E023703}">
                      <ahyp:hlinkClr xmlns:ahyp="http://schemas.microsoft.com/office/drawing/2018/hyperlinkcolor" xmlns="" val="tx"/>
                    </a:ext>
                  </a:extLst>
                </a:hlinkClick>
              </a:rPr>
              <a:t>diabetică</a:t>
            </a:r>
            <a:r>
              <a:rPr lang="en-US" sz="1900" strike="noStrike" dirty="0">
                <a:effectLst/>
                <a:hlinkClick r:id="rId5">
                  <a:extLst>
                    <a:ext uri="{A12FA001-AC4F-418D-AE19-62706E023703}">
                      <ahyp:hlinkClr xmlns:ahyp="http://schemas.microsoft.com/office/drawing/2018/hyperlinkcolor" xmlns="" val="tx"/>
                    </a:ext>
                  </a:extLst>
                </a:hlinkClick>
              </a:rPr>
              <a:t> ca </a:t>
            </a:r>
            <a:r>
              <a:rPr lang="en-US" sz="1900" strike="noStrike" dirty="0" err="1">
                <a:effectLst/>
                <a:hlinkClick r:id="rId5">
                  <a:extLst>
                    <a:ext uri="{A12FA001-AC4F-418D-AE19-62706E023703}">
                      <ahyp:hlinkClr xmlns:ahyp="http://schemas.microsoft.com/office/drawing/2018/hyperlinkcolor" xmlns="" val="tx"/>
                    </a:ext>
                  </a:extLst>
                </a:hlinkClick>
              </a:rPr>
              <a:t>și</a:t>
            </a:r>
            <a:r>
              <a:rPr lang="en-US" sz="1900" strike="noStrike" dirty="0">
                <a:effectLst/>
                <a:hlinkClick r:id="rId5">
                  <a:extLst>
                    <a:ext uri="{A12FA001-AC4F-418D-AE19-62706E023703}">
                      <ahyp:hlinkClr xmlns:ahyp="http://schemas.microsoft.com/office/drawing/2018/hyperlinkcolor" xmlns="" val="tx"/>
                    </a:ext>
                  </a:extLst>
                </a:hlinkClick>
              </a:rPr>
              <a:t> </a:t>
            </a:r>
            <a:r>
              <a:rPr lang="en-US" sz="1900" strike="noStrike" dirty="0" err="1">
                <a:effectLst/>
                <a:hlinkClick r:id="rId5">
                  <a:extLst>
                    <a:ext uri="{A12FA001-AC4F-418D-AE19-62706E023703}">
                      <ahyp:hlinkClr xmlns:ahyp="http://schemas.microsoft.com/office/drawing/2018/hyperlinkcolor" xmlns="" val="tx"/>
                    </a:ext>
                  </a:extLst>
                </a:hlinkClick>
              </a:rPr>
              <a:t>boală</a:t>
            </a:r>
            <a:r>
              <a:rPr lang="en-US" sz="1900" strike="noStrike" dirty="0">
                <a:effectLst/>
                <a:hlinkClick r:id="rId5">
                  <a:extLst>
                    <a:ext uri="{A12FA001-AC4F-418D-AE19-62706E023703}">
                      <ahyp:hlinkClr xmlns:ahyp="http://schemas.microsoft.com/office/drawing/2018/hyperlinkcolor" xmlns="" val="tx"/>
                    </a:ext>
                  </a:extLst>
                </a:hlinkClick>
              </a:rPr>
              <a:t> </a:t>
            </a:r>
            <a:r>
              <a:rPr lang="en-US" sz="1900" strike="noStrike" dirty="0" err="1">
                <a:effectLst/>
                <a:hlinkClick r:id="rId5">
                  <a:extLst>
                    <a:ext uri="{A12FA001-AC4F-418D-AE19-62706E023703}">
                      <ahyp:hlinkClr xmlns:ahyp="http://schemas.microsoft.com/office/drawing/2018/hyperlinkcolor" xmlns="" val="tx"/>
                    </a:ext>
                  </a:extLst>
                </a:hlinkClick>
              </a:rPr>
              <a:t>secundară</a:t>
            </a:r>
            <a:endParaRPr lang="en-US" sz="1900" dirty="0">
              <a:effectLst/>
            </a:endParaRPr>
          </a:p>
          <a:p>
            <a:r>
              <a:rPr lang="en-US" sz="1900" strike="noStrike" dirty="0" err="1">
                <a:effectLst/>
                <a:hlinkClick r:id="rId6">
                  <a:extLst>
                    <a:ext uri="{A12FA001-AC4F-418D-AE19-62706E023703}">
                      <ahyp:hlinkClr xmlns:ahyp="http://schemas.microsoft.com/office/drawing/2018/hyperlinkcolor" xmlns="" val="tx"/>
                    </a:ext>
                  </a:extLst>
                </a:hlinkClick>
              </a:rPr>
              <a:t>Afectarea</a:t>
            </a:r>
            <a:r>
              <a:rPr lang="en-US" sz="1900" strike="noStrike" dirty="0">
                <a:effectLst/>
                <a:hlinkClick r:id="rId6">
                  <a:extLst>
                    <a:ext uri="{A12FA001-AC4F-418D-AE19-62706E023703}">
                      <ahyp:hlinkClr xmlns:ahyp="http://schemas.microsoft.com/office/drawing/2018/hyperlinkcolor" xmlns="" val="tx"/>
                    </a:ext>
                  </a:extLst>
                </a:hlinkClick>
              </a:rPr>
              <a:t> </a:t>
            </a:r>
            <a:r>
              <a:rPr lang="en-US" sz="1900" strike="noStrike" dirty="0" err="1">
                <a:effectLst/>
                <a:hlinkClick r:id="rId6">
                  <a:extLst>
                    <a:ext uri="{A12FA001-AC4F-418D-AE19-62706E023703}">
                      <ahyp:hlinkClr xmlns:ahyp="http://schemas.microsoft.com/office/drawing/2018/hyperlinkcolor" xmlns="" val="tx"/>
                    </a:ext>
                  </a:extLst>
                </a:hlinkClick>
              </a:rPr>
              <a:t>vederii</a:t>
            </a:r>
            <a:r>
              <a:rPr lang="en-US" sz="1900" strike="noStrike" dirty="0">
                <a:effectLst/>
                <a:hlinkClick r:id="rId6">
                  <a:extLst>
                    <a:ext uri="{A12FA001-AC4F-418D-AE19-62706E023703}">
                      <ahyp:hlinkClr xmlns:ahyp="http://schemas.microsoft.com/office/drawing/2018/hyperlinkcolor" xmlns="" val="tx"/>
                    </a:ext>
                  </a:extLst>
                </a:hlinkClick>
              </a:rPr>
              <a:t> ca </a:t>
            </a:r>
            <a:r>
              <a:rPr lang="en-US" sz="1900" strike="noStrike" dirty="0" err="1">
                <a:effectLst/>
                <a:hlinkClick r:id="rId6">
                  <a:extLst>
                    <a:ext uri="{A12FA001-AC4F-418D-AE19-62706E023703}">
                      <ahyp:hlinkClr xmlns:ahyp="http://schemas.microsoft.com/office/drawing/2018/hyperlinkcolor" xmlns="" val="tx"/>
                    </a:ext>
                  </a:extLst>
                </a:hlinkClick>
              </a:rPr>
              <a:t>și</a:t>
            </a:r>
            <a:r>
              <a:rPr lang="en-US" sz="1900" strike="noStrike" dirty="0">
                <a:effectLst/>
                <a:hlinkClick r:id="rId6">
                  <a:extLst>
                    <a:ext uri="{A12FA001-AC4F-418D-AE19-62706E023703}">
                      <ahyp:hlinkClr xmlns:ahyp="http://schemas.microsoft.com/office/drawing/2018/hyperlinkcolor" xmlns="" val="tx"/>
                    </a:ext>
                  </a:extLst>
                </a:hlinkClick>
              </a:rPr>
              <a:t> </a:t>
            </a:r>
            <a:r>
              <a:rPr lang="en-US" sz="1900" strike="noStrike" dirty="0" err="1">
                <a:effectLst/>
                <a:hlinkClick r:id="rId6">
                  <a:extLst>
                    <a:ext uri="{A12FA001-AC4F-418D-AE19-62706E023703}">
                      <ahyp:hlinkClr xmlns:ahyp="http://schemas.microsoft.com/office/drawing/2018/hyperlinkcolor" xmlns="" val="tx"/>
                    </a:ext>
                  </a:extLst>
                </a:hlinkClick>
              </a:rPr>
              <a:t>boală</a:t>
            </a:r>
            <a:r>
              <a:rPr lang="en-US" sz="1900" strike="noStrike" dirty="0">
                <a:effectLst/>
                <a:hlinkClick r:id="rId6">
                  <a:extLst>
                    <a:ext uri="{A12FA001-AC4F-418D-AE19-62706E023703}">
                      <ahyp:hlinkClr xmlns:ahyp="http://schemas.microsoft.com/office/drawing/2018/hyperlinkcolor" xmlns="" val="tx"/>
                    </a:ext>
                  </a:extLst>
                </a:hlinkClick>
              </a:rPr>
              <a:t> </a:t>
            </a:r>
            <a:r>
              <a:rPr lang="en-US" sz="1900" strike="noStrike" dirty="0" err="1">
                <a:effectLst/>
                <a:hlinkClick r:id="rId6">
                  <a:extLst>
                    <a:ext uri="{A12FA001-AC4F-418D-AE19-62706E023703}">
                      <ahyp:hlinkClr xmlns:ahyp="http://schemas.microsoft.com/office/drawing/2018/hyperlinkcolor" xmlns="" val="tx"/>
                    </a:ext>
                  </a:extLst>
                </a:hlinkClick>
              </a:rPr>
              <a:t>secundară</a:t>
            </a:r>
            <a:r>
              <a:rPr lang="en-US" sz="1900" strike="noStrike" dirty="0">
                <a:effectLst/>
                <a:hlinkClick r:id="rId6">
                  <a:extLst>
                    <a:ext uri="{A12FA001-AC4F-418D-AE19-62706E023703}">
                      <ahyp:hlinkClr xmlns:ahyp="http://schemas.microsoft.com/office/drawing/2018/hyperlinkcolor" xmlns="" val="tx"/>
                    </a:ext>
                  </a:extLst>
                </a:hlinkClick>
              </a:rPr>
              <a:t> a </a:t>
            </a:r>
            <a:r>
              <a:rPr lang="en-US" sz="1900" strike="noStrike" dirty="0" err="1">
                <a:effectLst/>
                <a:hlinkClick r:id="rId6">
                  <a:extLst>
                    <a:ext uri="{A12FA001-AC4F-418D-AE19-62706E023703}">
                      <ahyp:hlinkClr xmlns:ahyp="http://schemas.microsoft.com/office/drawing/2018/hyperlinkcolor" xmlns="" val="tx"/>
                    </a:ext>
                  </a:extLst>
                </a:hlinkClick>
              </a:rPr>
              <a:t>Diabetului</a:t>
            </a:r>
            <a:r>
              <a:rPr lang="en-US" sz="1900" strike="noStrike" dirty="0">
                <a:effectLst/>
                <a:hlinkClick r:id="rId6">
                  <a:extLst>
                    <a:ext uri="{A12FA001-AC4F-418D-AE19-62706E023703}">
                      <ahyp:hlinkClr xmlns:ahyp="http://schemas.microsoft.com/office/drawing/2018/hyperlinkcolor" xmlns="" val="tx"/>
                    </a:ext>
                  </a:extLst>
                </a:hlinkClick>
              </a:rPr>
              <a:t> </a:t>
            </a:r>
            <a:r>
              <a:rPr lang="en-US" sz="1900" strike="noStrike" dirty="0" err="1">
                <a:effectLst/>
                <a:hlinkClick r:id="rId6">
                  <a:extLst>
                    <a:ext uri="{A12FA001-AC4F-418D-AE19-62706E023703}">
                      <ahyp:hlinkClr xmlns:ahyp="http://schemas.microsoft.com/office/drawing/2018/hyperlinkcolor" xmlns="" val="tx"/>
                    </a:ext>
                  </a:extLst>
                </a:hlinkClick>
              </a:rPr>
              <a:t>zaharat</a:t>
            </a:r>
            <a:r>
              <a:rPr lang="en-US" sz="1900" strike="noStrike" dirty="0">
                <a:effectLst/>
                <a:hlinkClick r:id="rId6">
                  <a:extLst>
                    <a:ext uri="{A12FA001-AC4F-418D-AE19-62706E023703}">
                      <ahyp:hlinkClr xmlns:ahyp="http://schemas.microsoft.com/office/drawing/2018/hyperlinkcolor" xmlns="" val="tx"/>
                    </a:ext>
                  </a:extLst>
                </a:hlinkClick>
              </a:rPr>
              <a:t> – </a:t>
            </a:r>
            <a:r>
              <a:rPr lang="en-US" sz="1900" strike="noStrike" dirty="0" err="1">
                <a:effectLst/>
                <a:hlinkClick r:id="rId6">
                  <a:extLst>
                    <a:ext uri="{A12FA001-AC4F-418D-AE19-62706E023703}">
                      <ahyp:hlinkClr xmlns:ahyp="http://schemas.microsoft.com/office/drawing/2018/hyperlinkcolor" xmlns="" val="tx"/>
                    </a:ext>
                  </a:extLst>
                </a:hlinkClick>
              </a:rPr>
              <a:t>Retinopatia</a:t>
            </a:r>
            <a:r>
              <a:rPr lang="en-US" sz="1900" strike="noStrike" dirty="0">
                <a:effectLst/>
                <a:hlinkClick r:id="rId6">
                  <a:extLst>
                    <a:ext uri="{A12FA001-AC4F-418D-AE19-62706E023703}">
                      <ahyp:hlinkClr xmlns:ahyp="http://schemas.microsoft.com/office/drawing/2018/hyperlinkcolor" xmlns="" val="tx"/>
                    </a:ext>
                  </a:extLst>
                </a:hlinkClick>
              </a:rPr>
              <a:t> </a:t>
            </a:r>
            <a:r>
              <a:rPr lang="en-US" sz="1900" strike="noStrike" dirty="0" err="1">
                <a:effectLst/>
                <a:hlinkClick r:id="rId6">
                  <a:extLst>
                    <a:ext uri="{A12FA001-AC4F-418D-AE19-62706E023703}">
                      <ahyp:hlinkClr xmlns:ahyp="http://schemas.microsoft.com/office/drawing/2018/hyperlinkcolor" xmlns="" val="tx"/>
                    </a:ext>
                  </a:extLst>
                </a:hlinkClick>
              </a:rPr>
              <a:t>Diabetică</a:t>
            </a:r>
            <a:endParaRPr lang="en-US" sz="1900" dirty="0">
              <a:effectLst/>
            </a:endParaRPr>
          </a:p>
          <a:p>
            <a:pPr marL="0" indent="0">
              <a:buNone/>
            </a:pPr>
            <a:endParaRPr lang="en-US" sz="1900" dirty="0"/>
          </a:p>
        </p:txBody>
      </p:sp>
      <p:pic>
        <p:nvPicPr>
          <p:cNvPr id="5122" name="Picture 2" descr="Diabetul si complicatiile sale - Diabet, Nutritie si Boli Metabolice">
            <a:extLst>
              <a:ext uri="{FF2B5EF4-FFF2-40B4-BE49-F238E27FC236}">
                <a16:creationId xmlns:a16="http://schemas.microsoft.com/office/drawing/2014/main" xmlns="" id="{13AF6F32-A1EF-3EC4-5C62-0C723117E0C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12442" y="959676"/>
            <a:ext cx="5201023" cy="45248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xmlns=""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xmlns=""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262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3843</Words>
  <Application>Microsoft Office PowerPoint</Application>
  <PresentationFormat>Ecran lat</PresentationFormat>
  <Paragraphs>283</Paragraphs>
  <Slides>49</Slides>
  <Notes>1</Notes>
  <HiddenSlides>0</HiddenSlides>
  <MMClips>0</MMClips>
  <ScaleCrop>false</ScaleCrop>
  <HeadingPairs>
    <vt:vector size="6" baseType="variant">
      <vt:variant>
        <vt:lpstr>Fonturi utilizate</vt:lpstr>
      </vt:variant>
      <vt:variant>
        <vt:i4>15</vt:i4>
      </vt:variant>
      <vt:variant>
        <vt:lpstr>Temă</vt:lpstr>
      </vt:variant>
      <vt:variant>
        <vt:i4>1</vt:i4>
      </vt:variant>
      <vt:variant>
        <vt:lpstr>Titluri diapozitive</vt:lpstr>
      </vt:variant>
      <vt:variant>
        <vt:i4>49</vt:i4>
      </vt:variant>
    </vt:vector>
  </HeadingPairs>
  <TitlesOfParts>
    <vt:vector size="65" baseType="lpstr">
      <vt:lpstr>Aeonik</vt:lpstr>
      <vt:lpstr>Arial</vt:lpstr>
      <vt:lpstr>Calibri</vt:lpstr>
      <vt:lpstr>Calibri Light</vt:lpstr>
      <vt:lpstr>Cambria</vt:lpstr>
      <vt:lpstr>Circe W02 Bold</vt:lpstr>
      <vt:lpstr>Circe W02 Regular</vt:lpstr>
      <vt:lpstr>IvarDisplay</vt:lpstr>
      <vt:lpstr>Merriweather</vt:lpstr>
      <vt:lpstr>Open Sans</vt:lpstr>
      <vt:lpstr>Raleway</vt:lpstr>
      <vt:lpstr>Roboto</vt:lpstr>
      <vt:lpstr>Tahoma</vt:lpstr>
      <vt:lpstr>Times New Roman</vt:lpstr>
      <vt:lpstr>Titillium Web</vt:lpstr>
      <vt:lpstr>Office Theme</vt:lpstr>
      <vt:lpstr>Diabetul zaharat</vt:lpstr>
      <vt:lpstr>Cuprins</vt:lpstr>
      <vt:lpstr>Prezentare PowerPoint</vt:lpstr>
      <vt:lpstr>Definitie</vt:lpstr>
      <vt:lpstr>Prezentare PowerPoint</vt:lpstr>
      <vt:lpstr>Factorii de risc în dezvoltarea diabetului zaharat: </vt:lpstr>
      <vt:lpstr>Care sunt tipurile de diabet zaharat </vt:lpstr>
      <vt:lpstr>DIFERENŢIEREA DIABETULUI ZAHARAT TIP I ȘI II</vt:lpstr>
      <vt:lpstr>Complicatii</vt:lpstr>
      <vt:lpstr>COMPLICAȚIILE DIABETULUI ZAHARAT</vt:lpstr>
      <vt:lpstr>Neuropatia Diabetică – leziuni ale nervilor cauzate de diabetul zaharat.</vt:lpstr>
      <vt:lpstr>CLAUDICAȚIA INTERMITENTĂ - COMPLICAȚIE A NEUROPATIEI DIABETICE</vt:lpstr>
      <vt:lpstr>Riscul apariției trombozei și al ocluziei arterelor periferice ca și complicație a Diabetului zaharat </vt:lpstr>
      <vt:lpstr>AFECTAREA RENALĂ ÎN DIABETUL ZAHARAT</vt:lpstr>
      <vt:lpstr>Afectarea vederii ca și boală secundară a Diabetului – Retinopatia Diabetică </vt:lpstr>
      <vt:lpstr>Modificări fiziopatologice</vt:lpstr>
      <vt:lpstr>Prezentare PowerPoint</vt:lpstr>
      <vt:lpstr>Piciorul diabetic-consecință frecventă a Neuropatiei Diabetice  </vt:lpstr>
      <vt:lpstr>Prezentare PowerPoint</vt:lpstr>
      <vt:lpstr>Cauze </vt:lpstr>
      <vt:lpstr>Simptome </vt:lpstr>
      <vt:lpstr>Complicații </vt:lpstr>
      <vt:lpstr>Tratament </vt:lpstr>
      <vt:lpstr>Prevenție </vt:lpstr>
      <vt:lpstr>Coma diabetică </vt:lpstr>
      <vt:lpstr>COME DIABETICE:</vt:lpstr>
      <vt:lpstr> Cetoacidoza diabetică </vt:lpstr>
      <vt:lpstr>SIMPTOME </vt:lpstr>
      <vt:lpstr>CAUZE ȘI FACTORI DE RISC </vt:lpstr>
      <vt:lpstr>Prezentare PowerPoint</vt:lpstr>
      <vt:lpstr>COMA HIPERGLICEMICĂ HIPEROSMOLARĂ</vt:lpstr>
      <vt:lpstr>SIMPTOME </vt:lpstr>
      <vt:lpstr>Prezentare PowerPoint</vt:lpstr>
      <vt:lpstr>HIPOGLICEMIA SEVERĂ</vt:lpstr>
      <vt:lpstr>SIMPTOME SI FACTORII DE RISC</vt:lpstr>
      <vt:lpstr>TRATAMENT ȘI PREVENȚIE A DIABETULUI ZAHARAT</vt:lpstr>
      <vt:lpstr>Diabetul şi sarcina</vt:lpstr>
      <vt:lpstr>PREVENIREA COMPLICAȚIILOR DIABETULUI ZAHARAT</vt:lpstr>
      <vt:lpstr>VALORILE NORMALE ALE GLICEMIEI</vt:lpstr>
      <vt:lpstr>Teste de verificare a glicemiei </vt:lpstr>
      <vt:lpstr>PRINCIPII DE TRATAMENT  A LE DIABETULUI ZAHARAT</vt:lpstr>
      <vt:lpstr>PROFILAXIA DIABETULUI ZAHARAT</vt:lpstr>
      <vt:lpstr>rolul ALIMENTAȚIA ÎN DIABETUL ZAHARAT</vt:lpstr>
      <vt:lpstr>CONȚINUTUL NUTRITIV AL RAȚIEI CALORICE</vt:lpstr>
      <vt:lpstr>CONȚINUTUL NUTRITIV AL RAȚIEI CALORICE</vt:lpstr>
      <vt:lpstr>CONȚINUTUL NUTRITIV AL RAȚIEI CALORICE</vt:lpstr>
      <vt:lpstr>Diagnosticare </vt:lpstr>
      <vt:lpstr>Investigaţii paraclinice pentru persoanele cu risc înalt pentru dezvoltarea DZ și cei cu DZ</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Diabetul zaharat</dc:title>
  <dc:creator>Victoria Turcan</dc:creator>
  <cp:lastModifiedBy>User</cp:lastModifiedBy>
  <cp:revision>13</cp:revision>
  <dcterms:created xsi:type="dcterms:W3CDTF">2022-10-22T16:47:18Z</dcterms:created>
  <dcterms:modified xsi:type="dcterms:W3CDTF">2024-11-09T05:34:10Z</dcterms:modified>
</cp:coreProperties>
</file>