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sldIdLst>
    <p:sldId id="256" r:id="rId4"/>
    <p:sldId id="257" r:id="rId5"/>
    <p:sldId id="264" r:id="rId6"/>
    <p:sldId id="258" r:id="rId7"/>
    <p:sldId id="259" r:id="rId8"/>
    <p:sldId id="274" r:id="rId9"/>
    <p:sldId id="275" r:id="rId10"/>
    <p:sldId id="276" r:id="rId11"/>
    <p:sldId id="261" r:id="rId12"/>
    <p:sldId id="262" r:id="rId13"/>
    <p:sldId id="266" r:id="rId14"/>
    <p:sldId id="267" r:id="rId15"/>
    <p:sldId id="268" r:id="rId16"/>
    <p:sldId id="269" r:id="rId17"/>
    <p:sldId id="271" r:id="rId18"/>
    <p:sldId id="270" r:id="rId19"/>
    <p:sldId id="277" r:id="rId20"/>
    <p:sldId id="279" r:id="rId21"/>
    <p:sldId id="280" r:id="rId22"/>
    <p:sldId id="281" r:id="rId23"/>
    <p:sldId id="282" r:id="rId24"/>
    <p:sldId id="272" r:id="rId25"/>
    <p:sldId id="27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4DF5-FC89-4509-B568-50833FA203B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EB1B-BD53-4BBE-8E28-4D3F6224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8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4DF5-FC89-4509-B568-50833FA203B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EB1B-BD53-4BBE-8E28-4D3F6224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4DF5-FC89-4509-B568-50833FA203B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EB1B-BD53-4BBE-8E28-4D3F6224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01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8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43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37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3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7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74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58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1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4DF5-FC89-4509-B568-50833FA203B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EB1B-BD53-4BBE-8E28-4D3F6224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89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65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59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33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21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8305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21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52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12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84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2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4DF5-FC89-4509-B568-50833FA203B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EB1B-BD53-4BBE-8E28-4D3F6224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55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11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38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3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11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53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88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58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46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373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4DF5-FC89-4509-B568-50833FA203B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EB1B-BD53-4BBE-8E28-4D3F6224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8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588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7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00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4DF5-FC89-4509-B568-50833FA203B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EB1B-BD53-4BBE-8E28-4D3F6224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1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4DF5-FC89-4509-B568-50833FA203B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EB1B-BD53-4BBE-8E28-4D3F6224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0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4DF5-FC89-4509-B568-50833FA203B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EB1B-BD53-4BBE-8E28-4D3F6224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4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4DF5-FC89-4509-B568-50833FA203B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EB1B-BD53-4BBE-8E28-4D3F6224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9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4DF5-FC89-4509-B568-50833FA203B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EB1B-BD53-4BBE-8E28-4D3F6224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78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4DF5-FC89-4509-B568-50833FA203B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EB1B-BD53-4BBE-8E28-4D3F6224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5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0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A52F-C5AA-4CE4-92D5-BC92307D5E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1E1960-CCFA-4DE0-A5F9-9A3506135D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5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levelandclinic.org/health/diseases/16618-diabetes-insipidus" TargetMode="External"/><Relationship Id="rId7" Type="http://schemas.openxmlformats.org/officeDocument/2006/relationships/hyperlink" Target="https://probolezny.ru/diabet-nesaharnyy/?ysclid=labeteepj293643693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ddk.nih.gov/health-information/kidney-disease/diabetes-insipidus" TargetMode="External"/><Relationship Id="rId5" Type="http://schemas.openxmlformats.org/officeDocument/2006/relationships/hyperlink" Target="https://www.youtube.com/watch?v=iqPk7lV2cHs" TargetMode="External"/><Relationship Id="rId4" Type="http://schemas.openxmlformats.org/officeDocument/2006/relationships/hyperlink" Target="https://www.youtube.com/watch?v=Qy6P41zPNZ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latin typeface="Copperplate Gothic Bold" panose="020E0705020206020404" pitchFamily="34" charset="0"/>
              </a:rPr>
              <a:t>Diabet</a:t>
            </a:r>
            <a:r>
              <a:rPr lang="en-US" sz="7200" dirty="0" smtClean="0">
                <a:latin typeface="Copperplate Gothic Bold" panose="020E0705020206020404" pitchFamily="34" charset="0"/>
              </a:rPr>
              <a:t> Insipid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5023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048" y="42182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nu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încetează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lichide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duce rapid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deshidratare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Simptomele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938" y="1994424"/>
            <a:ext cx="2863805" cy="277874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930611" y="5240585"/>
            <a:ext cx="2588654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Leșin.</a:t>
            </a:r>
            <a:endParaRPr lang="ru-RU" dirty="0" smtClean="0"/>
          </a:p>
        </p:txBody>
      </p:sp>
      <p:sp>
        <p:nvSpPr>
          <p:cNvPr id="6" name="Овал 5"/>
          <p:cNvSpPr/>
          <p:nvPr/>
        </p:nvSpPr>
        <p:spPr>
          <a:xfrm>
            <a:off x="6005848" y="5240585"/>
            <a:ext cx="2588654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Greaţă.</a:t>
            </a:r>
            <a:endParaRPr lang="en-US" dirty="0" smtClean="0"/>
          </a:p>
        </p:txBody>
      </p:sp>
      <p:sp>
        <p:nvSpPr>
          <p:cNvPr id="7" name="Овал 6"/>
          <p:cNvSpPr/>
          <p:nvPr/>
        </p:nvSpPr>
        <p:spPr>
          <a:xfrm>
            <a:off x="1248142" y="3822087"/>
            <a:ext cx="2588654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Dificultate în îndeplinirea sarcinilor mentale simple.</a:t>
            </a:r>
            <a:endParaRPr lang="en-US" dirty="0" smtClean="0"/>
          </a:p>
        </p:txBody>
      </p:sp>
      <p:sp>
        <p:nvSpPr>
          <p:cNvPr id="8" name="Овал 7"/>
          <p:cNvSpPr/>
          <p:nvPr/>
        </p:nvSpPr>
        <p:spPr>
          <a:xfrm>
            <a:off x="7476885" y="3756320"/>
            <a:ext cx="2588654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Gura uscata, buzele si ochii.</a:t>
            </a:r>
            <a:endParaRPr lang="en-US" dirty="0" smtClean="0"/>
          </a:p>
        </p:txBody>
      </p:sp>
      <p:sp>
        <p:nvSpPr>
          <p:cNvPr id="9" name="Овал 8"/>
          <p:cNvSpPr/>
          <p:nvPr/>
        </p:nvSpPr>
        <p:spPr>
          <a:xfrm>
            <a:off x="7574738" y="1897982"/>
            <a:ext cx="2588654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Senzație de oboseală.</a:t>
            </a:r>
            <a:endParaRPr lang="en-US" dirty="0" smtClean="0"/>
          </a:p>
        </p:txBody>
      </p:sp>
      <p:sp>
        <p:nvSpPr>
          <p:cNvPr id="10" name="Овал 9"/>
          <p:cNvSpPr/>
          <p:nvPr/>
        </p:nvSpPr>
        <p:spPr>
          <a:xfrm>
            <a:off x="1002740" y="1902037"/>
            <a:ext cx="2588654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Senzație de amețeală sau amețeli.</a:t>
            </a:r>
            <a:endParaRPr lang="en-US" dirty="0" smtClean="0"/>
          </a:p>
        </p:txBody>
      </p:sp>
      <p:sp>
        <p:nvSpPr>
          <p:cNvPr id="28" name="Стрелка влево 27"/>
          <p:cNvSpPr/>
          <p:nvPr/>
        </p:nvSpPr>
        <p:spPr>
          <a:xfrm>
            <a:off x="3714095" y="2342303"/>
            <a:ext cx="633544" cy="5022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 rot="20022288">
            <a:off x="3763022" y="3756320"/>
            <a:ext cx="633544" cy="5022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17183266">
            <a:off x="4298594" y="4645033"/>
            <a:ext cx="633544" cy="5022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14879057">
            <a:off x="6300121" y="4691636"/>
            <a:ext cx="633544" cy="5022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 rot="10800000">
            <a:off x="6751512" y="2348981"/>
            <a:ext cx="633544" cy="5022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 rot="12112500">
            <a:off x="6843341" y="3756320"/>
            <a:ext cx="633544" cy="5022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Tipuri de diabet insipid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31949" y="1790163"/>
            <a:ext cx="10728102" cy="4391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central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hipotalamusul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pituitară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hipotalamusului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pituitare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intervenției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chirurgicale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hipotalamusului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pituitare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leziuni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cap,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special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craniului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Inflamație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granuloame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sarcoidoză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tuberculoză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afectează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hipotalamusul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pituitară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reacție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autoimună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imunitar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deterioreze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sănătoase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antidiuretic (ADH).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mutație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moștenită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cromozomul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58292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nefrogen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rinichii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folosesc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antidiuretic (ADH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vasopresina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medicamente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litiu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tetraciclina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scăzute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potasiu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hipokaliemie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ridicate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hipercalcemie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tract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mutație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moștenită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Forma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ereditară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nefrogen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cauzată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mutații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puțin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Aproximativ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90%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cazurile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nefrogen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ereditar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datorează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mutațiilor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AVPR2.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celorlalte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10%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datorează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mutațiilor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AQP2.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cronică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rinichi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9098"/>
            <a:ext cx="10515600" cy="438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dipsogen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cunoscut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polidipsie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hipotalamusul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nu 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legătură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producția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ADH,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simțiți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lichide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hipotalamusului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intervenție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chirurgicală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infecție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inflamație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leziune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cap.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afecțiuni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sănătate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mintală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schizofrenia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tulburarea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obsesiv-compulsivă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9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3343"/>
            <a:ext cx="10515600" cy="435133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gestațional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afecțiune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care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dezvolta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sarcinii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gestațional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placenta, un organ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hrană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bebelușului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produce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enzimă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descompune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ADH.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însărcinate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șanse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dezvolta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afecțiune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țesut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placentar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gestațional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scurt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sarcinii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confundat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gestațional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tip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zaharat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dezvolta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sarcinii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nu au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zaharat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zaharat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gestațional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provoacă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zahărului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Factori de risc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6676"/>
            <a:ext cx="7932313" cy="476028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suferit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intervenție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chirurgicală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creier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leziune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cap.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Luați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medicamente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pot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rinichii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tulburări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ridicate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scăzute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potasiu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sunteți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însărcinată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mare de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dezvolta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gestațional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Sunteți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însărcinată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afecțiune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afectează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funcția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hepatică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 preeclampsia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(afecțiune patologică multisistemică se caracterizează prin hipertensiune arterială în combinație cu proteinurie, adesea edem și insuficiență multiplă de organe)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sindromul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HELLP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(complicație severă rară în obstetrică)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36" y="3374265"/>
            <a:ext cx="2885108" cy="31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24" y="0"/>
            <a:ext cx="10515600" cy="1325563"/>
          </a:xfrm>
        </p:spPr>
        <p:txBody>
          <a:bodyPr/>
          <a:lstStyle/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Metode de diagnostic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23" y="1030309"/>
            <a:ext cx="7945191" cy="54606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test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fiabilă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insipid.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resupune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niciun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lichid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răspunde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continua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eliminați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cantități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apoasă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diluată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culoare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deschisă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 normal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cantitate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galben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închis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antidiuretic (ADH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vasopresină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exclude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zaharat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osmolalitatea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concentrația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cetonele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zaharat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imagistice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 RMN,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pituitară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hipotalamus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cauzează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721" y="3696237"/>
            <a:ext cx="3100543" cy="29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45" y="307239"/>
            <a:ext cx="8911687" cy="317450"/>
          </a:xfrm>
        </p:spPr>
        <p:txBody>
          <a:bodyPr>
            <a:normAutofit fontScale="90000"/>
          </a:bodyPr>
          <a:lstStyle/>
          <a:p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diagnosticare</a:t>
            </a:r>
            <a:r>
              <a:rPr lang="en-US" sz="2000" dirty="0"/>
              <a:t> a </a:t>
            </a:r>
            <a:r>
              <a:rPr lang="en-US" sz="2000" dirty="0" err="1"/>
              <a:t>diabetului</a:t>
            </a:r>
            <a:r>
              <a:rPr lang="en-US" sz="2000" dirty="0"/>
              <a:t> insipid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345" y="1285591"/>
            <a:ext cx="11729657" cy="5368705"/>
          </a:xfrm>
        </p:spPr>
        <p:txBody>
          <a:bodyPr/>
          <a:lstStyle/>
          <a:p>
            <a:pPr algn="just"/>
            <a:r>
              <a:rPr lang="en-US" dirty="0" err="1"/>
              <a:t>Pentru</a:t>
            </a:r>
            <a:r>
              <a:rPr lang="en-US" dirty="0"/>
              <a:t> ca </a:t>
            </a:r>
            <a:r>
              <a:rPr lang="en-US" dirty="0" err="1"/>
              <a:t>semnele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simptomele</a:t>
            </a:r>
            <a:r>
              <a:rPr lang="en-US" dirty="0"/>
              <a:t> </a:t>
            </a:r>
            <a:r>
              <a:rPr lang="en-US" dirty="0" err="1"/>
              <a:t>diabetului</a:t>
            </a:r>
            <a:r>
              <a:rPr lang="en-US" dirty="0"/>
              <a:t> insipid pot fi </a:t>
            </a:r>
            <a:r>
              <a:rPr lang="en-US" dirty="0" err="1"/>
              <a:t>provocate</a:t>
            </a:r>
            <a:r>
              <a:rPr lang="en-US" dirty="0"/>
              <a:t> de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afectiuni</a:t>
            </a:r>
            <a:r>
              <a:rPr lang="en-US" dirty="0"/>
              <a:t>, </a:t>
            </a:r>
            <a:r>
              <a:rPr lang="en-US" dirty="0" err="1"/>
              <a:t>medicul</a:t>
            </a:r>
            <a:r>
              <a:rPr lang="en-US" dirty="0"/>
              <a:t> tau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efectua</a:t>
            </a:r>
            <a:r>
              <a:rPr lang="en-US" dirty="0"/>
              <a:t> o </a:t>
            </a:r>
            <a:r>
              <a:rPr lang="en-US" dirty="0" err="1"/>
              <a:t>serie</a:t>
            </a:r>
            <a:r>
              <a:rPr lang="en-US" dirty="0"/>
              <a:t> de teste. </a:t>
            </a:r>
            <a:r>
              <a:rPr lang="en-US" dirty="0" err="1"/>
              <a:t>Daca</a:t>
            </a:r>
            <a:r>
              <a:rPr lang="en-US" dirty="0"/>
              <a:t> </a:t>
            </a:r>
            <a:r>
              <a:rPr lang="en-US" dirty="0" err="1"/>
              <a:t>medicul</a:t>
            </a:r>
            <a:r>
              <a:rPr lang="en-US" dirty="0"/>
              <a:t> tau </a:t>
            </a:r>
            <a:r>
              <a:rPr lang="en-US" dirty="0" err="1"/>
              <a:t>determina</a:t>
            </a:r>
            <a:r>
              <a:rPr lang="en-US" dirty="0"/>
              <a:t> ca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diabet</a:t>
            </a:r>
            <a:r>
              <a:rPr lang="en-US" dirty="0"/>
              <a:t> insipid, el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in </a:t>
            </a:r>
            <a:r>
              <a:rPr lang="en-US" dirty="0" err="1"/>
              <a:t>acelasi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determine </a:t>
            </a:r>
            <a:r>
              <a:rPr lang="en-US" dirty="0" err="1"/>
              <a:t>ce</a:t>
            </a:r>
            <a:r>
              <a:rPr lang="en-US" dirty="0"/>
              <a:t> tip de </a:t>
            </a:r>
            <a:r>
              <a:rPr lang="en-US" dirty="0" err="1"/>
              <a:t>diabet</a:t>
            </a:r>
            <a:r>
              <a:rPr lang="en-US" dirty="0"/>
              <a:t> insipid </a:t>
            </a:r>
            <a:r>
              <a:rPr lang="en-US" dirty="0" err="1"/>
              <a:t>ai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diferit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forma a </a:t>
            </a:r>
            <a:r>
              <a:rPr lang="en-US" dirty="0" err="1"/>
              <a:t>bolii</a:t>
            </a:r>
            <a:r>
              <a:rPr lang="en-US" dirty="0" smtClean="0"/>
              <a:t>.</a:t>
            </a:r>
            <a:endParaRPr lang="ro-RO" dirty="0" smtClean="0"/>
          </a:p>
          <a:p>
            <a:pPr marL="0" indent="0" algn="just">
              <a:buNone/>
            </a:pPr>
            <a:r>
              <a:rPr lang="it-IT" b="1" dirty="0"/>
              <a:t>Analize si teste pentru diagnosticarea diabetului insipid</a:t>
            </a:r>
          </a:p>
          <a:p>
            <a:pPr algn="just"/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testele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</a:t>
            </a:r>
            <a:r>
              <a:rPr lang="en-US" dirty="0" err="1"/>
              <a:t>medicii</a:t>
            </a:r>
            <a:r>
              <a:rPr lang="en-US" dirty="0"/>
              <a:t> le </a:t>
            </a:r>
            <a:r>
              <a:rPr lang="en-US" dirty="0" err="1"/>
              <a:t>folosesc</a:t>
            </a:r>
            <a:r>
              <a:rPr lang="en-US" dirty="0"/>
              <a:t> in mod </a:t>
            </a:r>
            <a:r>
              <a:rPr lang="en-US" dirty="0" err="1"/>
              <a:t>frecvent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diagnostica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determina</a:t>
            </a:r>
            <a:r>
              <a:rPr lang="en-US" dirty="0"/>
              <a:t> </a:t>
            </a:r>
            <a:r>
              <a:rPr lang="en-US" dirty="0" err="1"/>
              <a:t>tipul</a:t>
            </a:r>
            <a:r>
              <a:rPr lang="en-US" dirty="0"/>
              <a:t> de </a:t>
            </a:r>
            <a:r>
              <a:rPr lang="en-US" dirty="0" err="1"/>
              <a:t>diabet</a:t>
            </a:r>
            <a:r>
              <a:rPr lang="en-US" dirty="0"/>
              <a:t> insipid (</a:t>
            </a:r>
            <a:r>
              <a:rPr lang="en-US" dirty="0" err="1"/>
              <a:t>si</a:t>
            </a:r>
            <a:r>
              <a:rPr lang="en-US" dirty="0"/>
              <a:t> in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cazuri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diabetului</a:t>
            </a:r>
            <a:r>
              <a:rPr lang="en-US" dirty="0"/>
              <a:t> insipid), </a:t>
            </a:r>
            <a:r>
              <a:rPr lang="en-US" dirty="0" err="1"/>
              <a:t>sunt</a:t>
            </a:r>
            <a:r>
              <a:rPr lang="en-US" dirty="0"/>
              <a:t>:</a:t>
            </a:r>
          </a:p>
          <a:p>
            <a:pPr lvl="0" algn="just">
              <a:buClr>
                <a:srgbClr val="A53010"/>
              </a:buClr>
            </a:pPr>
            <a:r>
              <a:rPr lang="en-US" b="1" dirty="0"/>
              <a:t>• </a:t>
            </a:r>
            <a:r>
              <a:rPr lang="en-US" b="1" dirty="0" err="1"/>
              <a:t>Testul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privarea</a:t>
            </a:r>
            <a:r>
              <a:rPr lang="en-US" b="1" dirty="0"/>
              <a:t> de </a:t>
            </a:r>
            <a:r>
              <a:rPr lang="en-US" b="1" dirty="0" err="1"/>
              <a:t>apa</a:t>
            </a:r>
            <a:r>
              <a:rPr lang="en-US" b="1" dirty="0"/>
              <a:t>. </a:t>
            </a:r>
            <a:r>
              <a:rPr lang="en-US" dirty="0" err="1"/>
              <a:t>Acest</a:t>
            </a:r>
            <a:r>
              <a:rPr lang="en-US" dirty="0"/>
              <a:t> test </a:t>
            </a:r>
            <a:r>
              <a:rPr lang="en-US" dirty="0" err="1"/>
              <a:t>confirma</a:t>
            </a:r>
            <a:r>
              <a:rPr lang="en-US" dirty="0"/>
              <a:t> </a:t>
            </a:r>
            <a:r>
              <a:rPr lang="en-US" dirty="0" err="1"/>
              <a:t>diagnosticul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ajuta</a:t>
            </a:r>
            <a:r>
              <a:rPr lang="en-US" dirty="0"/>
              <a:t> </a:t>
            </a:r>
            <a:r>
              <a:rPr lang="en-US" dirty="0" err="1"/>
              <a:t>medicul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determine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diabetului</a:t>
            </a:r>
            <a:r>
              <a:rPr lang="en-US" dirty="0"/>
              <a:t> insipid. Sub </a:t>
            </a:r>
            <a:r>
              <a:rPr lang="en-US" dirty="0" err="1"/>
              <a:t>supraveghere</a:t>
            </a:r>
            <a:r>
              <a:rPr lang="en-US" dirty="0"/>
              <a:t> </a:t>
            </a:r>
            <a:r>
              <a:rPr lang="en-US" dirty="0" err="1"/>
              <a:t>medicala</a:t>
            </a:r>
            <a:r>
              <a:rPr lang="en-US" dirty="0"/>
              <a:t>, </a:t>
            </a:r>
            <a:r>
              <a:rPr lang="en-US" dirty="0" err="1"/>
              <a:t>pacientul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rugat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inceteze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lichide</a:t>
            </a:r>
            <a:r>
              <a:rPr lang="en-US" dirty="0"/>
              <a:t> o </a:t>
            </a:r>
            <a:r>
              <a:rPr lang="en-US" dirty="0" err="1"/>
              <a:t>perioada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incat</a:t>
            </a:r>
            <a:r>
              <a:rPr lang="en-US" dirty="0"/>
              <a:t> </a:t>
            </a:r>
            <a:r>
              <a:rPr lang="en-US" dirty="0" err="1"/>
              <a:t>medicul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poata</a:t>
            </a:r>
            <a:r>
              <a:rPr lang="en-US" dirty="0"/>
              <a:t> </a:t>
            </a:r>
            <a:r>
              <a:rPr lang="en-US" dirty="0" err="1"/>
              <a:t>masura</a:t>
            </a:r>
            <a:r>
              <a:rPr lang="en-US" dirty="0"/>
              <a:t> </a:t>
            </a:r>
            <a:r>
              <a:rPr lang="en-US" dirty="0" err="1"/>
              <a:t>schimbarile</a:t>
            </a:r>
            <a:r>
              <a:rPr lang="en-US" dirty="0"/>
              <a:t> </a:t>
            </a:r>
            <a:r>
              <a:rPr lang="en-US" dirty="0" err="1"/>
              <a:t>aparute</a:t>
            </a:r>
            <a:r>
              <a:rPr lang="en-US" dirty="0"/>
              <a:t> in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priveste</a:t>
            </a:r>
            <a:r>
              <a:rPr lang="en-US" dirty="0"/>
              <a:t> </a:t>
            </a:r>
            <a:r>
              <a:rPr lang="en-US" dirty="0" err="1"/>
              <a:t>greutatea</a:t>
            </a:r>
            <a:r>
              <a:rPr lang="en-US" dirty="0"/>
              <a:t> </a:t>
            </a:r>
            <a:r>
              <a:rPr lang="en-US" dirty="0" err="1"/>
              <a:t>corporala</a:t>
            </a:r>
            <a:r>
              <a:rPr lang="en-US" dirty="0"/>
              <a:t>, </a:t>
            </a:r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urina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concentratia</a:t>
            </a:r>
            <a:r>
              <a:rPr lang="en-US" dirty="0"/>
              <a:t> de </a:t>
            </a:r>
            <a:r>
              <a:rPr lang="en-US" dirty="0" err="1"/>
              <a:t>urina</a:t>
            </a:r>
            <a:r>
              <a:rPr lang="en-US" dirty="0"/>
              <a:t>,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concentratia</a:t>
            </a:r>
            <a:r>
              <a:rPr lang="en-US" dirty="0"/>
              <a:t> </a:t>
            </a:r>
            <a:r>
              <a:rPr lang="en-US" dirty="0" err="1"/>
              <a:t>sangelui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cand</a:t>
            </a:r>
            <a:r>
              <a:rPr lang="en-US" dirty="0"/>
              <a:t> </a:t>
            </a:r>
            <a:r>
              <a:rPr lang="en-US" dirty="0" err="1"/>
              <a:t>lichidele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interzise</a:t>
            </a:r>
            <a:r>
              <a:rPr lang="en-US" dirty="0" smtClean="0"/>
              <a:t>.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A53010"/>
              </a:buClr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Screeningul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test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insipid. De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tau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suspecteaza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forma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mostenita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de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insipid, el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indrepta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atentia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catre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istoricul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tau familial,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existat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membri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poliurie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sugera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 de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insipid.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4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3" y="370614"/>
            <a:ext cx="8911687" cy="344611"/>
          </a:xfrm>
        </p:spPr>
        <p:txBody>
          <a:bodyPr>
            <a:normAutofit fontScale="90000"/>
          </a:bodyPr>
          <a:lstStyle/>
          <a:p>
            <a:r>
              <a:rPr lang="en-US" sz="1800" dirty="0" err="1"/>
              <a:t>Tratarea</a:t>
            </a:r>
            <a:r>
              <a:rPr lang="en-US" sz="1800" dirty="0"/>
              <a:t> </a:t>
            </a:r>
            <a:r>
              <a:rPr lang="en-US" sz="1800" dirty="0" err="1"/>
              <a:t>diabetului</a:t>
            </a:r>
            <a:r>
              <a:rPr lang="en-US" sz="1800" dirty="0"/>
              <a:t> insipid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925" y="1285593"/>
            <a:ext cx="11796665" cy="5572408"/>
          </a:xfrm>
        </p:spPr>
        <p:txBody>
          <a:bodyPr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forma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Optiunile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/>
              <a:t>Tratamentul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diabetul</a:t>
            </a:r>
            <a:r>
              <a:rPr lang="en-US" b="1" dirty="0"/>
              <a:t> insipid </a:t>
            </a:r>
            <a:r>
              <a:rPr lang="en-US" b="1" dirty="0" err="1"/>
              <a:t>neurogen</a:t>
            </a:r>
            <a:endParaRPr lang="en-US" b="1" dirty="0"/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central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caracterizat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scazuta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antidiuretic (ADH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vasopresina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rezerva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scazuta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antidiuretic (ADH),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sintetic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ESMOPRESINA.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desmopresina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forma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fie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fie sub forma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injectie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sintetic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elimina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senzatia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crescuta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desmopresina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medicament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anomalie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pituitara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hipotalamus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Desmopresina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medicament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ADH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452" y="271025"/>
            <a:ext cx="8911687" cy="335557"/>
          </a:xfrm>
        </p:spPr>
        <p:txBody>
          <a:bodyPr>
            <a:normAutofit fontScale="90000"/>
          </a:bodyPr>
          <a:lstStyle/>
          <a:p>
            <a:r>
              <a:rPr lang="en-US" sz="1800" dirty="0" err="1"/>
              <a:t>Tratarea</a:t>
            </a:r>
            <a:r>
              <a:rPr lang="en-US" sz="1800" dirty="0"/>
              <a:t> </a:t>
            </a:r>
            <a:r>
              <a:rPr lang="en-US" sz="1800" dirty="0" err="1"/>
              <a:t>diabetului</a:t>
            </a:r>
            <a:r>
              <a:rPr lang="en-US" sz="1800" dirty="0"/>
              <a:t> insipid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452" y="1264466"/>
            <a:ext cx="11793031" cy="52268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rinichii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raspund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corespunzator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antidiuretic ADH,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desmopresina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prescrie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rinichii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suficienta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deshidratarea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Medicamentul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hidroclorotiazida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combinatie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ameliora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hidroclorotiazida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diuretic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eliminarea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oamenii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nefrogen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le 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nefrogen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datoreaza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medicamentelor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intrerupi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medicamentos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vorbesti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tau.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2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70" y="52174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893" y="1040014"/>
            <a:ext cx="5961845" cy="515472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afecțiune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tratabilă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rețină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cronic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ușor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sever,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elimină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cantități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cantități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 constant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consumă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suficiente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lichide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înlocui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pierderile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poate duce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deshidrata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periculos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738" y="2832882"/>
            <a:ext cx="2809875" cy="3819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950" y="585837"/>
            <a:ext cx="2600325" cy="213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222" y="3833006"/>
            <a:ext cx="24384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89" y="352506"/>
            <a:ext cx="8911687" cy="353664"/>
          </a:xfrm>
        </p:spPr>
        <p:txBody>
          <a:bodyPr>
            <a:normAutofit fontScale="90000"/>
          </a:bodyPr>
          <a:lstStyle/>
          <a:p>
            <a:r>
              <a:rPr lang="en-US" sz="1800" dirty="0" err="1"/>
              <a:t>Tratarea</a:t>
            </a:r>
            <a:r>
              <a:rPr lang="en-US" sz="1800" dirty="0"/>
              <a:t> </a:t>
            </a:r>
            <a:r>
              <a:rPr lang="en-US" sz="1800" dirty="0" err="1"/>
              <a:t>diabetului</a:t>
            </a:r>
            <a:r>
              <a:rPr lang="en-US" sz="1800" dirty="0"/>
              <a:t> insipid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550" y="1367073"/>
            <a:ext cx="11832880" cy="5377759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gestational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gestational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sintetic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desmopresina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rare,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anomalie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mecanismul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senzatia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rare,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prescriu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desmopresina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dipsogenic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Polidipsia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cunoscuta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dipsogenic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polidipsie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psihogena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dipsogenic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lichide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aportul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lichide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ameliora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9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98" y="2220110"/>
            <a:ext cx="4263775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20" y="624109"/>
            <a:ext cx="4307553" cy="43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Complicații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516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complicație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deshidratarea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Deshidratarea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periculoasă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viața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pericol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Deficiențe de minerale</a:t>
            </a: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Scaderi de greutate</a:t>
            </a: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Cefalee</a:t>
            </a: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Hipotensiune arteriala</a:t>
            </a: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Dureri musculare</a:t>
            </a: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Oboseala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Diabetes Insipidus: Causes, Symptoms, Diagnosis &amp; Treatment (clevelandclinic.org)</a:t>
            </a:r>
            <a:endParaRPr lang="ro-RO" dirty="0" smtClean="0"/>
          </a:p>
          <a:p>
            <a:r>
              <a:rPr lang="pt-BR" dirty="0" smtClean="0">
                <a:hlinkClick r:id="rId4"/>
              </a:rPr>
              <a:t>(72) Ce Este Diabetul Insipid? – YouTube</a:t>
            </a:r>
            <a:endParaRPr lang="ro-RO" dirty="0" smtClean="0"/>
          </a:p>
          <a:p>
            <a:r>
              <a:rPr lang="en-US" dirty="0" smtClean="0">
                <a:hlinkClick r:id="rId5"/>
              </a:rPr>
              <a:t>(72) Ce </a:t>
            </a:r>
            <a:r>
              <a:rPr lang="en-US" dirty="0" err="1" smtClean="0">
                <a:hlinkClick r:id="rId5"/>
              </a:rPr>
              <a:t>Inseamna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Diabetul</a:t>
            </a:r>
            <a:r>
              <a:rPr lang="en-US" dirty="0" smtClean="0">
                <a:hlinkClick r:id="rId5"/>
              </a:rPr>
              <a:t> Insipid? Ai </a:t>
            </a:r>
            <a:r>
              <a:rPr lang="en-US" dirty="0" err="1" smtClean="0">
                <a:hlinkClick r:id="rId5"/>
              </a:rPr>
              <a:t>Sete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Excesiva</a:t>
            </a:r>
            <a:r>
              <a:rPr lang="en-US" dirty="0" smtClean="0">
                <a:hlinkClick r:id="rId5"/>
              </a:rPr>
              <a:t> Si </a:t>
            </a:r>
            <a:r>
              <a:rPr lang="en-US" dirty="0" err="1" smtClean="0">
                <a:hlinkClick r:id="rId5"/>
              </a:rPr>
              <a:t>Urinezi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Mult</a:t>
            </a:r>
            <a:r>
              <a:rPr lang="en-US" dirty="0" smtClean="0">
                <a:hlinkClick r:id="rId5"/>
              </a:rPr>
              <a:t>? – YouTube</a:t>
            </a:r>
            <a:endParaRPr lang="ro-RO" dirty="0" smtClean="0"/>
          </a:p>
          <a:p>
            <a:r>
              <a:rPr lang="en-US" dirty="0" smtClean="0">
                <a:hlinkClick r:id="rId6"/>
              </a:rPr>
              <a:t>Diabetes Insipidus | NIDDK (nih.gov)</a:t>
            </a:r>
            <a:endParaRPr lang="ro-RO" dirty="0" smtClean="0"/>
          </a:p>
          <a:p>
            <a:r>
              <a:rPr lang="ru-RU" dirty="0" smtClean="0">
                <a:hlinkClick r:id="rId7"/>
              </a:rPr>
              <a:t>Несахарный диабет: симптомы, диагностика и лечение в статье эндокринолога Моисеевой О. А. (probolezny.ru)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1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diferența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zaharat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683061" cy="476835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zaharat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frecvent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cunoscut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tip 1,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tip 2,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pancreasul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produce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produce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suficientă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folosește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insulina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o produce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schimb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începe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descompună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grăsimea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mușchii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produce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substanță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numită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sângele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încearcă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scape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simptomele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adesea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frecventă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521261" y="1825625"/>
            <a:ext cx="414699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Diabetul</a:t>
            </a:r>
            <a:r>
              <a:rPr lang="en-US" dirty="0" smtClean="0"/>
              <a:t> insipid </a:t>
            </a:r>
            <a:r>
              <a:rPr lang="en-US" dirty="0" err="1" smtClean="0"/>
              <a:t>apare</a:t>
            </a:r>
            <a:r>
              <a:rPr lang="en-US" dirty="0" smtClean="0"/>
              <a:t> </a:t>
            </a: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en-US" dirty="0" err="1" smtClean="0"/>
              <a:t>când</a:t>
            </a:r>
            <a:r>
              <a:rPr lang="en-US" dirty="0" smtClean="0"/>
              <a:t> </a:t>
            </a:r>
            <a:r>
              <a:rPr lang="en-US" dirty="0" err="1" smtClean="0"/>
              <a:t>corpul</a:t>
            </a:r>
            <a:r>
              <a:rPr lang="en-US" dirty="0" smtClean="0"/>
              <a:t> nu produce </a:t>
            </a:r>
            <a:r>
              <a:rPr lang="en-US" dirty="0" err="1" smtClean="0"/>
              <a:t>suficient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antidiuretic (ADH)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rinichii</a:t>
            </a:r>
            <a:r>
              <a:rPr lang="en-US" dirty="0" smtClean="0"/>
              <a:t> nu </a:t>
            </a:r>
            <a:r>
              <a:rPr lang="en-US" dirty="0" err="1" smtClean="0"/>
              <a:t>îl</a:t>
            </a:r>
            <a:r>
              <a:rPr lang="en-US" dirty="0" smtClean="0"/>
              <a:t> </a:t>
            </a:r>
            <a:r>
              <a:rPr lang="en-US" dirty="0" err="1" smtClean="0"/>
              <a:t>folosesc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mod </a:t>
            </a:r>
            <a:r>
              <a:rPr lang="en-US" dirty="0" err="1" smtClean="0"/>
              <a:t>corespunzător</a:t>
            </a:r>
            <a:r>
              <a:rPr lang="en-US" dirty="0" smtClean="0"/>
              <a:t>. </a:t>
            </a:r>
            <a:r>
              <a:rPr lang="en-US" dirty="0" err="1" smtClean="0"/>
              <a:t>Corpul</a:t>
            </a:r>
            <a:r>
              <a:rPr lang="en-US" dirty="0" smtClean="0"/>
              <a:t> are </a:t>
            </a:r>
            <a:r>
              <a:rPr lang="en-US" dirty="0" err="1" smtClean="0"/>
              <a:t>nevoie</a:t>
            </a:r>
            <a:r>
              <a:rPr lang="en-US" dirty="0" smtClean="0"/>
              <a:t> de ADH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reține</a:t>
            </a:r>
            <a:r>
              <a:rPr lang="en-US" dirty="0" smtClean="0"/>
              <a:t> </a:t>
            </a:r>
            <a:r>
              <a:rPr lang="en-US" dirty="0" err="1" smtClean="0"/>
              <a:t>cantitățile</a:t>
            </a:r>
            <a:r>
              <a:rPr lang="en-US" dirty="0" smtClean="0"/>
              <a:t> </a:t>
            </a:r>
            <a:r>
              <a:rPr lang="en-US" dirty="0" err="1" smtClean="0"/>
              <a:t>adecvate</a:t>
            </a:r>
            <a:r>
              <a:rPr lang="en-US" dirty="0" smtClean="0"/>
              <a:t> de </a:t>
            </a:r>
            <a:r>
              <a:rPr lang="en-US" dirty="0" err="1" smtClean="0"/>
              <a:t>apă</a:t>
            </a:r>
            <a:r>
              <a:rPr lang="en-US" dirty="0" smtClean="0"/>
              <a:t>. </a:t>
            </a:r>
            <a:r>
              <a:rPr lang="en-US" dirty="0" err="1" smtClean="0"/>
              <a:t>Fără</a:t>
            </a:r>
            <a:r>
              <a:rPr lang="en-US" dirty="0" smtClean="0"/>
              <a:t> ADH, </a:t>
            </a:r>
            <a:r>
              <a:rPr lang="en-US" dirty="0" err="1" smtClean="0"/>
              <a:t>corpul</a:t>
            </a:r>
            <a:r>
              <a:rPr lang="en-US" dirty="0" smtClean="0"/>
              <a:t> </a:t>
            </a:r>
            <a:r>
              <a:rPr lang="en-US" dirty="0" err="1" smtClean="0"/>
              <a:t>pierde</a:t>
            </a:r>
            <a:r>
              <a:rPr lang="en-US" dirty="0" smtClean="0"/>
              <a:t> </a:t>
            </a:r>
            <a:r>
              <a:rPr lang="en-US" dirty="0" err="1" smtClean="0"/>
              <a:t>apă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urină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0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 cauzează diabetul insipid?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1" y="1014257"/>
            <a:ext cx="9177271" cy="4351338"/>
          </a:xfrm>
        </p:spPr>
        <p:txBody>
          <a:bodyPr/>
          <a:lstStyle/>
          <a:p>
            <a:r>
              <a:rPr lang="en-US" dirty="0" err="1" smtClean="0"/>
              <a:t>În</a:t>
            </a:r>
            <a:r>
              <a:rPr lang="en-US" dirty="0" smtClean="0"/>
              <a:t> general, </a:t>
            </a:r>
            <a:r>
              <a:rPr lang="en-US" dirty="0" err="1" smtClean="0"/>
              <a:t>diabetul</a:t>
            </a:r>
            <a:r>
              <a:rPr lang="en-US" dirty="0" smtClean="0"/>
              <a:t> insipid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cauzat</a:t>
            </a:r>
            <a:r>
              <a:rPr lang="en-US" dirty="0" smtClean="0"/>
              <a:t> de </a:t>
            </a:r>
            <a:r>
              <a:rPr lang="en-US" dirty="0" err="1" smtClean="0"/>
              <a:t>probleme</a:t>
            </a:r>
            <a:r>
              <a:rPr lang="en-US" dirty="0" smtClean="0"/>
              <a:t> legate de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</a:t>
            </a:r>
            <a:r>
              <a:rPr lang="en-US" dirty="0" err="1" smtClean="0"/>
              <a:t>organismul</a:t>
            </a:r>
            <a:r>
              <a:rPr lang="en-US" dirty="0" smtClean="0"/>
              <a:t> produce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folosește</a:t>
            </a:r>
            <a:r>
              <a:rPr lang="en-US" dirty="0" smtClean="0"/>
              <a:t> </a:t>
            </a:r>
            <a:r>
              <a:rPr lang="en-US" dirty="0" err="1" smtClean="0"/>
              <a:t>hormonul</a:t>
            </a:r>
            <a:r>
              <a:rPr lang="en-US" dirty="0" smtClean="0"/>
              <a:t> antidiuretic (ADH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vasopresină</a:t>
            </a:r>
            <a:r>
              <a:rPr lang="en-US" dirty="0" smtClean="0"/>
              <a:t>), care </a:t>
            </a:r>
            <a:r>
              <a:rPr lang="en-US" dirty="0" err="1" smtClean="0"/>
              <a:t>ajută</a:t>
            </a:r>
            <a:r>
              <a:rPr lang="en-US" dirty="0" smtClean="0"/>
              <a:t> </a:t>
            </a:r>
            <a:r>
              <a:rPr lang="en-US" dirty="0" err="1" smtClean="0"/>
              <a:t>rinichii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echilibreze</a:t>
            </a:r>
            <a:r>
              <a:rPr lang="en-US" dirty="0" smtClean="0"/>
              <a:t> </a:t>
            </a:r>
            <a:r>
              <a:rPr lang="en-US" dirty="0" err="1" smtClean="0"/>
              <a:t>cantitatea</a:t>
            </a:r>
            <a:r>
              <a:rPr lang="en-US" dirty="0" smtClean="0"/>
              <a:t> de </a:t>
            </a:r>
            <a:r>
              <a:rPr lang="en-US" dirty="0" err="1" smtClean="0"/>
              <a:t>lichid</a:t>
            </a:r>
            <a:r>
              <a:rPr lang="en-US" dirty="0" smtClean="0"/>
              <a:t> din organism. </a:t>
            </a:r>
            <a:r>
              <a:rPr lang="en-US" dirty="0" err="1" smtClean="0"/>
              <a:t>Cauzele</a:t>
            </a:r>
            <a:r>
              <a:rPr lang="en-US" dirty="0" smtClean="0"/>
              <a:t> </a:t>
            </a:r>
            <a:r>
              <a:rPr lang="en-US" dirty="0" err="1" smtClean="0"/>
              <a:t>exacte</a:t>
            </a:r>
            <a:r>
              <a:rPr lang="en-US" dirty="0" smtClean="0"/>
              <a:t> </a:t>
            </a:r>
            <a:r>
              <a:rPr lang="en-US" dirty="0" err="1" smtClean="0"/>
              <a:t>variază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diferitele</a:t>
            </a:r>
            <a:r>
              <a:rPr lang="en-US" dirty="0" smtClean="0"/>
              <a:t> </a:t>
            </a:r>
            <a:r>
              <a:rPr lang="en-US" dirty="0" err="1" smtClean="0"/>
              <a:t>tipuri</a:t>
            </a:r>
            <a:r>
              <a:rPr lang="en-US" dirty="0" smtClean="0"/>
              <a:t> de </a:t>
            </a:r>
            <a:r>
              <a:rPr lang="en-US" dirty="0" err="1" smtClean="0"/>
              <a:t>diabet</a:t>
            </a:r>
            <a:r>
              <a:rPr lang="en-US" dirty="0" smtClean="0"/>
              <a:t> insipid. </a:t>
            </a:r>
            <a:endParaRPr lang="ro-RO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57" y="2999325"/>
            <a:ext cx="2514600" cy="3409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464" y="3305836"/>
            <a:ext cx="3514725" cy="3333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2764" y="3896386"/>
            <a:ext cx="41243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 este hormonul antidiuretic (ADH sau vasopresina)?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76866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ADH </a:t>
            </a:r>
            <a:r>
              <a:rPr lang="en-US" dirty="0" err="1" smtClean="0"/>
              <a:t>ajută</a:t>
            </a:r>
            <a:r>
              <a:rPr lang="en-US" dirty="0" smtClean="0"/>
              <a:t> la </a:t>
            </a:r>
            <a:r>
              <a:rPr lang="en-US" dirty="0" err="1" smtClean="0"/>
              <a:t>reglarea</a:t>
            </a:r>
            <a:r>
              <a:rPr lang="en-US" dirty="0" smtClean="0"/>
              <a:t> </a:t>
            </a:r>
            <a:r>
              <a:rPr lang="en-US" dirty="0" err="1" smtClean="0"/>
              <a:t>echilibrului</a:t>
            </a:r>
            <a:r>
              <a:rPr lang="en-US" dirty="0" smtClean="0"/>
              <a:t> de </a:t>
            </a:r>
            <a:r>
              <a:rPr lang="en-US" dirty="0" err="1" smtClean="0"/>
              <a:t>apă</a:t>
            </a:r>
            <a:r>
              <a:rPr lang="en-US" dirty="0" smtClean="0"/>
              <a:t> </a:t>
            </a:r>
            <a:r>
              <a:rPr lang="en-US" dirty="0" err="1" smtClean="0"/>
              <a:t>controlând</a:t>
            </a:r>
            <a:r>
              <a:rPr lang="en-US" dirty="0" smtClean="0"/>
              <a:t> </a:t>
            </a:r>
            <a:r>
              <a:rPr lang="en-US" dirty="0" err="1" smtClean="0"/>
              <a:t>cantitatea</a:t>
            </a:r>
            <a:r>
              <a:rPr lang="en-US" dirty="0" smtClean="0"/>
              <a:t> de </a:t>
            </a:r>
            <a:r>
              <a:rPr lang="en-US" dirty="0" err="1" smtClean="0"/>
              <a:t>apă</a:t>
            </a:r>
            <a:r>
              <a:rPr lang="en-US" dirty="0" smtClean="0"/>
              <a:t> </a:t>
            </a:r>
            <a:r>
              <a:rPr lang="en-US" dirty="0" err="1" smtClean="0"/>
              <a:t>reabsorbită</a:t>
            </a:r>
            <a:r>
              <a:rPr lang="en-US" dirty="0" smtClean="0"/>
              <a:t> de </a:t>
            </a:r>
            <a:r>
              <a:rPr lang="en-US" dirty="0" err="1" smtClean="0"/>
              <a:t>rinichi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timp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filtrează</a:t>
            </a:r>
            <a:r>
              <a:rPr lang="en-US" dirty="0" smtClean="0"/>
              <a:t> </a:t>
            </a:r>
            <a:r>
              <a:rPr lang="en-US" dirty="0" err="1" smtClean="0"/>
              <a:t>deșeurile</a:t>
            </a:r>
            <a:r>
              <a:rPr lang="en-US" dirty="0" smtClean="0"/>
              <a:t> din </a:t>
            </a:r>
            <a:r>
              <a:rPr lang="en-US" dirty="0" err="1" smtClean="0"/>
              <a:t>sânge</a:t>
            </a:r>
            <a:r>
              <a:rPr lang="en-US" dirty="0" smtClean="0"/>
              <a:t>. </a:t>
            </a:r>
            <a:r>
              <a:rPr lang="en-US" dirty="0" err="1" smtClean="0"/>
              <a:t>Corpul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eliberează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mod normal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ADH </a:t>
            </a: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en-US" dirty="0" err="1" smtClean="0"/>
              <a:t>când</a:t>
            </a:r>
            <a:r>
              <a:rPr lang="en-US" dirty="0" smtClean="0"/>
              <a:t> </a:t>
            </a:r>
            <a:r>
              <a:rPr lang="ro-RO" dirty="0" smtClean="0"/>
              <a:t>organismul este </a:t>
            </a:r>
            <a:r>
              <a:rPr lang="en-US" dirty="0" err="1" smtClean="0"/>
              <a:t>deshidratat</a:t>
            </a:r>
            <a:r>
              <a:rPr lang="en-US" dirty="0" smtClean="0"/>
              <a:t> </a:t>
            </a:r>
            <a:r>
              <a:rPr lang="ro-RO" dirty="0" smtClean="0"/>
              <a:t>sau scade </a:t>
            </a:r>
            <a:r>
              <a:rPr lang="en-US" dirty="0" err="1" smtClean="0"/>
              <a:t>tensiunea</a:t>
            </a:r>
            <a:r>
              <a:rPr lang="en-US" dirty="0" smtClean="0"/>
              <a:t> </a:t>
            </a:r>
            <a:r>
              <a:rPr lang="en-US" dirty="0" err="1" smtClean="0"/>
              <a:t>arterială</a:t>
            </a:r>
            <a:r>
              <a:rPr lang="en-US" dirty="0" smtClean="0"/>
              <a:t>. </a:t>
            </a:r>
            <a:r>
              <a:rPr lang="en-US" dirty="0" err="1" smtClean="0"/>
              <a:t>Creșterea</a:t>
            </a:r>
            <a:r>
              <a:rPr lang="en-US" dirty="0" smtClean="0"/>
              <a:t> ADH le </a:t>
            </a:r>
            <a:r>
              <a:rPr lang="en-US" dirty="0" err="1" smtClean="0"/>
              <a:t>spune</a:t>
            </a:r>
            <a:r>
              <a:rPr lang="en-US" dirty="0" smtClean="0"/>
              <a:t> </a:t>
            </a:r>
            <a:r>
              <a:rPr lang="en-US" dirty="0" err="1" smtClean="0"/>
              <a:t>rinichilor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rețină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multă</a:t>
            </a:r>
            <a:r>
              <a:rPr lang="en-US" dirty="0" smtClean="0"/>
              <a:t> </a:t>
            </a:r>
            <a:r>
              <a:rPr lang="en-US" dirty="0" err="1" smtClean="0"/>
              <a:t>apă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loc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o </a:t>
            </a:r>
            <a:r>
              <a:rPr lang="en-US" dirty="0" err="1" smtClean="0"/>
              <a:t>elibereze</a:t>
            </a:r>
            <a:r>
              <a:rPr lang="ro-RO" dirty="0" smtClean="0"/>
              <a:t>.</a:t>
            </a:r>
          </a:p>
          <a:p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majoritatea</a:t>
            </a:r>
            <a:r>
              <a:rPr lang="en-US" dirty="0" smtClean="0"/>
              <a:t> </a:t>
            </a:r>
            <a:r>
              <a:rPr lang="en-US" dirty="0" err="1" smtClean="0"/>
              <a:t>cazurilor</a:t>
            </a:r>
            <a:r>
              <a:rPr lang="en-US" dirty="0" smtClean="0"/>
              <a:t> de </a:t>
            </a:r>
            <a:r>
              <a:rPr lang="en-US" dirty="0" err="1" smtClean="0"/>
              <a:t>diabet</a:t>
            </a:r>
            <a:r>
              <a:rPr lang="en-US" dirty="0" smtClean="0"/>
              <a:t> insipid, </a:t>
            </a:r>
            <a:r>
              <a:rPr lang="en-US" dirty="0" err="1" smtClean="0"/>
              <a:t>hipotalamusul</a:t>
            </a:r>
            <a:r>
              <a:rPr lang="en-US" dirty="0" smtClean="0"/>
              <a:t> nu produce </a:t>
            </a:r>
            <a:r>
              <a:rPr lang="en-US" dirty="0" err="1" smtClean="0"/>
              <a:t>suficient</a:t>
            </a:r>
            <a:r>
              <a:rPr lang="en-US" dirty="0" smtClean="0"/>
              <a:t> ADH, </a:t>
            </a:r>
            <a:r>
              <a:rPr lang="en-US" dirty="0" err="1" smtClean="0"/>
              <a:t>glanda</a:t>
            </a:r>
            <a:r>
              <a:rPr lang="en-US" dirty="0" smtClean="0"/>
              <a:t> </a:t>
            </a:r>
            <a:r>
              <a:rPr lang="en-US" dirty="0" err="1" smtClean="0"/>
              <a:t>pituitară</a:t>
            </a:r>
            <a:r>
              <a:rPr lang="en-US" dirty="0" smtClean="0"/>
              <a:t> nu </a:t>
            </a:r>
            <a:r>
              <a:rPr lang="en-US" dirty="0" err="1" smtClean="0"/>
              <a:t>eliberează</a:t>
            </a:r>
            <a:r>
              <a:rPr lang="en-US" dirty="0" smtClean="0"/>
              <a:t> </a:t>
            </a:r>
            <a:r>
              <a:rPr lang="en-US" dirty="0" err="1" smtClean="0"/>
              <a:t>suficient</a:t>
            </a:r>
            <a:r>
              <a:rPr lang="en-US" dirty="0" smtClean="0"/>
              <a:t> ADH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rinichii</a:t>
            </a:r>
            <a:r>
              <a:rPr lang="en-US" dirty="0" smtClean="0"/>
              <a:t> nu </a:t>
            </a:r>
            <a:r>
              <a:rPr lang="en-US" dirty="0" err="1" smtClean="0"/>
              <a:t>folosesc</a:t>
            </a:r>
            <a:r>
              <a:rPr lang="en-US" dirty="0" smtClean="0"/>
              <a:t> ADH </a:t>
            </a:r>
            <a:r>
              <a:rPr lang="en-US" dirty="0" err="1" smtClean="0"/>
              <a:t>în</a:t>
            </a:r>
            <a:r>
              <a:rPr lang="en-US" dirty="0" smtClean="0"/>
              <a:t> mod </a:t>
            </a:r>
            <a:r>
              <a:rPr lang="en-US" dirty="0" err="1" smtClean="0"/>
              <a:t>corespunzător</a:t>
            </a:r>
            <a:r>
              <a:rPr lang="en-US" dirty="0" smtClean="0"/>
              <a:t>.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lucru</a:t>
            </a:r>
            <a:r>
              <a:rPr lang="en-US" dirty="0" smtClean="0"/>
              <a:t> </a:t>
            </a:r>
            <a:r>
              <a:rPr lang="en-US" dirty="0" err="1" smtClean="0"/>
              <a:t>cauzează</a:t>
            </a:r>
            <a:r>
              <a:rPr lang="en-US" dirty="0" smtClean="0"/>
              <a:t> </a:t>
            </a:r>
            <a:r>
              <a:rPr lang="en-US" dirty="0" err="1" smtClean="0"/>
              <a:t>pierderi</a:t>
            </a:r>
            <a:r>
              <a:rPr lang="en-US" dirty="0" smtClean="0"/>
              <a:t> </a:t>
            </a:r>
            <a:r>
              <a:rPr lang="en-US" dirty="0" err="1" smtClean="0"/>
              <a:t>frecvente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excesive</a:t>
            </a:r>
            <a:r>
              <a:rPr lang="en-US" dirty="0" smtClean="0"/>
              <a:t> de </a:t>
            </a:r>
            <a:r>
              <a:rPr lang="en-US" dirty="0" err="1" smtClean="0"/>
              <a:t>apă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urină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308" y="3464417"/>
            <a:ext cx="4889430" cy="31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00" y="293676"/>
            <a:ext cx="10353761" cy="40429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Despre</a:t>
            </a:r>
            <a:r>
              <a:rPr lang="en-US" b="1" dirty="0"/>
              <a:t> </a:t>
            </a:r>
            <a:r>
              <a:rPr lang="en-US" b="1" dirty="0" err="1"/>
              <a:t>hormonul</a:t>
            </a:r>
            <a:r>
              <a:rPr lang="en-US" b="1" dirty="0"/>
              <a:t> antidiuretic ADH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100" y="1412341"/>
            <a:ext cx="11104260" cy="4407139"/>
          </a:xfrm>
        </p:spPr>
        <p:txBody>
          <a:bodyPr>
            <a:normAutofit/>
          </a:bodyPr>
          <a:lstStyle/>
          <a:p>
            <a:pPr algn="just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Cantitatea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excretat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controlat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antidiuretic (ADH). ADH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vasopresina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antidiuretic ADH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o glandă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creierului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numit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hipotalamus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depozitat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eliberat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pituitar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-hipotalamus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creierului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cauzate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aparut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hipotalamus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care produce în </a:t>
            </a:r>
            <a:r>
              <a:rPr lang="ro-R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exes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antidiuretic (ADH),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cunoscut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vasopresina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vasopresina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rinichilor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opreasc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eliberat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exist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scazut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antidiuretic ADH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rinichii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drumuri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frecvente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toalet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duce la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deshidratare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u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LOCALIZAREA HIPOFIZEI</a:t>
            </a:r>
            <a:endParaRPr lang="ro-RO" dirty="0"/>
          </a:p>
        </p:txBody>
      </p:sp>
      <p:sp>
        <p:nvSpPr>
          <p:cNvPr id="10" name="Substituent conținut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Substituent conținut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Picture 4" descr="Hipofiza_-_anatomie_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8" y="2528573"/>
            <a:ext cx="316992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1" descr="pituitary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2290448"/>
            <a:ext cx="4483608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84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601" y="289132"/>
            <a:ext cx="8911687" cy="371771"/>
          </a:xfrm>
        </p:spPr>
        <p:txBody>
          <a:bodyPr>
            <a:normAutofit fontScale="90000"/>
          </a:bodyPr>
          <a:lstStyle/>
          <a:p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hormonul</a:t>
            </a:r>
            <a:r>
              <a:rPr lang="en-US" sz="2000" dirty="0"/>
              <a:t> antidiuretic ADH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537" y="660903"/>
            <a:ext cx="4447502" cy="26826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72" y="1321724"/>
            <a:ext cx="4416675" cy="43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182"/>
            <a:ext cx="10515600" cy="5769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oamenilor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insipid pot produce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20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442" y="824247"/>
            <a:ext cx="2126559" cy="344975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732423" y="824247"/>
            <a:ext cx="2575774" cy="1262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Senzație</a:t>
            </a:r>
            <a:r>
              <a:rPr lang="en-US" dirty="0" smtClean="0"/>
              <a:t> de </a:t>
            </a:r>
            <a:r>
              <a:rPr lang="en-US" dirty="0" err="1" smtClean="0"/>
              <a:t>sete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mare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consum</a:t>
            </a:r>
            <a:r>
              <a:rPr lang="en-US" dirty="0" smtClean="0"/>
              <a:t> de </a:t>
            </a:r>
            <a:r>
              <a:rPr lang="en-US" dirty="0" err="1" smtClean="0"/>
              <a:t>lichide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des.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57162" y="2343418"/>
            <a:ext cx="2575774" cy="1262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dirty="0" smtClean="0"/>
              <a:t>Eliminarea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cantități</a:t>
            </a:r>
            <a:r>
              <a:rPr lang="en-US" dirty="0" smtClean="0"/>
              <a:t> </a:t>
            </a:r>
            <a:r>
              <a:rPr lang="en-US" dirty="0" err="1" smtClean="0"/>
              <a:t>mari</a:t>
            </a:r>
            <a:r>
              <a:rPr lang="en-US" dirty="0" smtClean="0"/>
              <a:t> de </a:t>
            </a:r>
            <a:r>
              <a:rPr lang="en-US" dirty="0" err="1" smtClean="0"/>
              <a:t>urină</a:t>
            </a:r>
            <a:r>
              <a:rPr lang="en-US" dirty="0" smtClean="0"/>
              <a:t> </a:t>
            </a:r>
            <a:r>
              <a:rPr lang="en-US" dirty="0" err="1" smtClean="0"/>
              <a:t>deschisă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limpede</a:t>
            </a:r>
            <a:r>
              <a:rPr lang="en-US" dirty="0" smtClean="0"/>
              <a:t> </a:t>
            </a:r>
            <a:r>
              <a:rPr lang="ro-RO" dirty="0" smtClean="0"/>
              <a:t> </a:t>
            </a:r>
            <a:endParaRPr lang="en-US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9899" y="1596980"/>
            <a:ext cx="2575774" cy="12621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/>
              <a:t>Necesitatea de eliminare a urinei des, inclusiv noaptea.</a:t>
            </a:r>
            <a:endParaRPr lang="en-US" dirty="0" smtClean="0"/>
          </a:p>
        </p:txBody>
      </p:sp>
      <p:sp>
        <p:nvSpPr>
          <p:cNvPr id="15" name="Стрелка влево 14"/>
          <p:cNvSpPr/>
          <p:nvPr/>
        </p:nvSpPr>
        <p:spPr>
          <a:xfrm>
            <a:off x="3776195" y="1963759"/>
            <a:ext cx="633544" cy="50227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9522154">
            <a:off x="6817588" y="1345842"/>
            <a:ext cx="633544" cy="50227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2132449">
            <a:off x="6815748" y="2444516"/>
            <a:ext cx="633544" cy="50227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2336</Words>
  <Application>Microsoft Office PowerPoint</Application>
  <PresentationFormat>Ecran lat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3</vt:i4>
      </vt:variant>
      <vt:variant>
        <vt:lpstr>Titluri diapozitive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Copperplate Gothic Bold</vt:lpstr>
      <vt:lpstr>Times New Roman</vt:lpstr>
      <vt:lpstr>Wingdings 3</vt:lpstr>
      <vt:lpstr>Тема Office</vt:lpstr>
      <vt:lpstr>Легкий дым</vt:lpstr>
      <vt:lpstr>1_Легкий дым</vt:lpstr>
      <vt:lpstr>Diabet Insipid</vt:lpstr>
      <vt:lpstr>Definitie</vt:lpstr>
      <vt:lpstr>Care este diferența dintre diabetul insipid și diabetul zaharat?</vt:lpstr>
      <vt:lpstr>Ce cauzează diabetul insipid?</vt:lpstr>
      <vt:lpstr>Ce este hormonul antidiuretic (ADH sau vasopresina)?</vt:lpstr>
      <vt:lpstr>Despre hormonul antidiuretic ADH </vt:lpstr>
      <vt:lpstr>LOCALIZAREA HIPOFIZEI</vt:lpstr>
      <vt:lpstr>Despre hormonul antidiuretic ADH</vt:lpstr>
      <vt:lpstr>Prezentare PowerPoint</vt:lpstr>
      <vt:lpstr>Prezentare PowerPoint</vt:lpstr>
      <vt:lpstr>Tipuri de diabet insipid</vt:lpstr>
      <vt:lpstr>Prezentare PowerPoint</vt:lpstr>
      <vt:lpstr>Prezentare PowerPoint</vt:lpstr>
      <vt:lpstr>Prezentare PowerPoint</vt:lpstr>
      <vt:lpstr>Factori de risc</vt:lpstr>
      <vt:lpstr>Metode de diagnostic</vt:lpstr>
      <vt:lpstr>Metode de diagnosticare a diabetului insipid </vt:lpstr>
      <vt:lpstr>Tratarea diabetului insipid </vt:lpstr>
      <vt:lpstr>Tratarea diabetului insipid</vt:lpstr>
      <vt:lpstr>Tratarea diabetului insipid</vt:lpstr>
      <vt:lpstr>Prezentare PowerPoint</vt:lpstr>
      <vt:lpstr>Complicații</vt:lpstr>
      <vt:lpstr>Bibliografie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 Insipid</dc:title>
  <dc:creator>Home</dc:creator>
  <cp:lastModifiedBy>User</cp:lastModifiedBy>
  <cp:revision>18</cp:revision>
  <dcterms:created xsi:type="dcterms:W3CDTF">2022-11-10T16:55:26Z</dcterms:created>
  <dcterms:modified xsi:type="dcterms:W3CDTF">2024-12-02T07:29:07Z</dcterms:modified>
</cp:coreProperties>
</file>