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1"/>
  </p:sldMasterIdLst>
  <p:sldIdLst>
    <p:sldId id="256" r:id="rId2"/>
    <p:sldId id="257" r:id="rId3"/>
    <p:sldId id="263" r:id="rId4"/>
    <p:sldId id="258" r:id="rId5"/>
    <p:sldId id="274" r:id="rId6"/>
    <p:sldId id="262" r:id="rId7"/>
    <p:sldId id="259" r:id="rId8"/>
    <p:sldId id="260" r:id="rId9"/>
    <p:sldId id="282" r:id="rId10"/>
    <p:sldId id="264" r:id="rId11"/>
    <p:sldId id="265" r:id="rId12"/>
    <p:sldId id="266" r:id="rId13"/>
    <p:sldId id="261" r:id="rId14"/>
    <p:sldId id="267" r:id="rId15"/>
    <p:sldId id="268" r:id="rId16"/>
    <p:sldId id="269" r:id="rId17"/>
    <p:sldId id="275" r:id="rId18"/>
    <p:sldId id="270" r:id="rId19"/>
    <p:sldId id="271" r:id="rId20"/>
    <p:sldId id="272" r:id="rId21"/>
    <p:sldId id="273"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596" y="-5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62270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379345741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0955994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8454982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393047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32945769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3750831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157903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02796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58578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413526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21329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49982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30493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76832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382599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38695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11/7/2020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78975812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fatulmedicului.ro/Hipertensiunea-arteriala--HTA-/hipertensiunea-arteriala-simptome-si-monitorizare_9395" TargetMode="External"/><Relationship Id="rId2" Type="http://schemas.openxmlformats.org/officeDocument/2006/relationships/hyperlink" Target="http://www.sfatulmedicului.ro/Imagistica-si-endoscopia/lucruri-pe-care-trebuie-sa-le-stiti-despre-radiatiile-x-sau-raze-x_948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fatulmedicului.ro/Alergiile/febra-de-fan-sau-rinita-alergica_9487" TargetMode="External"/><Relationship Id="rId2" Type="http://schemas.openxmlformats.org/officeDocument/2006/relationships/hyperlink" Target="http://www.sfatulmedicului.ro/analize/virus-epstein-barr-anticorpi-vca-igg-si-igm_30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fatulmedicului.ro/Bolile-cardiovascula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fatulmedicului.ro/Alergiile/anafilaxia-alergia-amenintatoare-de-viata_718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fatulmedicului.ro/Ametelile-si-vertijul/vertijul_35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fatulmedicului.ro/Alergiile/anafilaxia-alergia-amenintatoare-de-viata_7188" TargetMode="External"/><Relationship Id="rId2" Type="http://schemas.openxmlformats.org/officeDocument/2006/relationships/hyperlink" Target="http://www.sfatulmedicului.ro/Prim-ajutor/primul-ajutor-in-cazul-reactiilor-alergice_1760" TargetMode="External"/><Relationship Id="rId1" Type="http://schemas.openxmlformats.org/officeDocument/2006/relationships/slideLayout" Target="../slideLayouts/slideLayout2.xml"/><Relationship Id="rId6" Type="http://schemas.openxmlformats.org/officeDocument/2006/relationships/hyperlink" Target="http://www.sfatulmedicului.ro/Alergiile/rinita-alergica-inflamatia-alergica-a-mucoasei-nazale_832" TargetMode="External"/><Relationship Id="rId5" Type="http://schemas.openxmlformats.org/officeDocument/2006/relationships/hyperlink" Target="http://www.sfatulmedicului.ro/Astmul-bronsic/astmul-bronsic_501" TargetMode="External"/><Relationship Id="rId4" Type="http://schemas.openxmlformats.org/officeDocument/2006/relationships/hyperlink" Target="http://www.sfatulmedicului.ro/Afectiunile-pielii-la-copii/dermatita-atopica-la-copil_20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fatulmedicului.ro/Afectiunile-membrului-superior/intoleranta-la-proteinele-laptelui-de-vaca_644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fatulmedicului.ro/Educatie-pentru-sanatate/sistemul-imunitar-al-organismului-anticorpii_908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fatulmedicului.ro/Alergiile/urticariile_82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fatulmedicului.ro/Neuropatii/lesinul-sincopa-generalitati-si-preventie_454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0915" y="982618"/>
            <a:ext cx="8574622" cy="2616199"/>
          </a:xfrm>
        </p:spPr>
        <p:txBody>
          <a:bodyPr>
            <a:normAutofit/>
          </a:bodyPr>
          <a:lstStyle/>
          <a:p>
            <a:pPr algn="l"/>
            <a:r>
              <a:rPr lang="ro-RO" sz="8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Tema:</a:t>
            </a:r>
            <a:r>
              <a:rPr lang="en-US"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Alergiile</a:t>
            </a:r>
            <a:endParaRPr lang="ro-RO" sz="8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6003630" y="2967335"/>
            <a:ext cx="184731" cy="923330"/>
          </a:xfrm>
          <a:prstGeom prst="rect">
            <a:avLst/>
          </a:prstGeom>
          <a:noFill/>
        </p:spPr>
        <p:txBody>
          <a:bodyPr wrap="none" lIns="91440" tIns="45720" rIns="91440" bIns="45720">
            <a:spAutoFit/>
          </a:bodyPr>
          <a:lstStyle/>
          <a:p>
            <a:pPr algn="ct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 xmlns:p14="http://schemas.microsoft.com/office/powerpoint/2010/main" val="3272865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149531"/>
          </a:xfrm>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Anafilaxia (șocul anafilactic)</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09850" y="1240971"/>
            <a:ext cx="8482149" cy="5617029"/>
          </a:xfrm>
        </p:spPr>
        <p:txBody>
          <a:bodyPr>
            <a:normAutofit fontScale="92500" lnSpcReduction="10000"/>
          </a:bodyPr>
          <a:lstStyle/>
          <a:p>
            <a:pPr fontAlgn="base"/>
            <a:r>
              <a:rPr lang="ro-RO" dirty="0">
                <a:latin typeface="Times New Roman" panose="02020603050405020304" pitchFamily="18" charset="0"/>
                <a:cs typeface="Times New Roman" panose="02020603050405020304" pitchFamily="18" charset="0"/>
              </a:rPr>
              <a:t>Anafilaxia nu este prea des intalnita dar este una dintre cele mai grave reactii alergice, o urgenta medicala. Semnele anafilaxiei apar de obicei, la doar cateva minute dupa expunerea la medicament si includ: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constrictie la nivelul cailor respiratorii si a gatului, fapt ce provoaca probleme de respiratie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soc insotit de scaderea severa a tensiunii arteriale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puls slab si rapid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greata, voma </a:t>
            </a:r>
            <a:r>
              <a:rPr lang="ro-RO" dirty="0">
                <a:latin typeface="Times New Roman" panose="02020603050405020304" pitchFamily="18" charset="0"/>
                <a:cs typeface="Times New Roman" panose="02020603050405020304" pitchFamily="18" charset="0"/>
              </a:rPr>
              <a:t>sau </a:t>
            </a:r>
            <a:r>
              <a:rPr lang="ro-RO" dirty="0" smtClean="0">
                <a:latin typeface="Times New Roman" panose="02020603050405020304" pitchFamily="18" charset="0"/>
                <a:cs typeface="Times New Roman" panose="02020603050405020304" pitchFamily="18" charset="0"/>
              </a:rPr>
              <a:t>diaree</a:t>
            </a: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ameteli sau pierderea constientei.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Daca o persoana are o reactie anafilactica la un medicament, sistemul imunitar percepe acel medicament ca un invadator nociv. Acest lucru duce la eliberarea de histamina si alte substante chimice care determina simptome alergice. Sistemul imunitar este apoi predispus sa reactioneze in acelasi mod daca se utilizeaza aceleasi medicamente in viitor. Cu toate acestea, de-a lungul </a:t>
            </a:r>
            <a:r>
              <a:rPr lang="ro-RO" dirty="0" smtClean="0">
                <a:latin typeface="Times New Roman" panose="02020603050405020304" pitchFamily="18" charset="0"/>
                <a:cs typeface="Times New Roman" panose="02020603050405020304" pitchFamily="18" charset="0"/>
              </a:rPr>
              <a:t>timpului au </a:t>
            </a:r>
            <a:r>
              <a:rPr lang="ro-RO" dirty="0">
                <a:latin typeface="Times New Roman" panose="02020603050405020304" pitchFamily="18" charset="0"/>
                <a:cs typeface="Times New Roman" panose="02020603050405020304" pitchFamily="18" charset="0"/>
              </a:rPr>
              <a:t>loc diverse modificari ale sistemului imunitar si este posibil ca alergia la medicamentele din trecut sa dispara.</a:t>
            </a:r>
          </a:p>
          <a:p>
            <a:pPr fontAlgn="base"/>
            <a:endParaRPr lang="ro-RO" dirty="0">
              <a:latin typeface="Times New Roman" panose="02020603050405020304" pitchFamily="18" charset="0"/>
              <a:cs typeface="Times New Roman" panose="02020603050405020304" pitchFamily="18" charset="0"/>
            </a:endParaRPr>
          </a:p>
        </p:txBody>
      </p:sp>
      <p:pic>
        <p:nvPicPr>
          <p:cNvPr id="4" name="Picture 2" descr="http://jurnalspiritual.eu/wp-content/uploads/2014/11/soc-anafilactic.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280" y="1528353"/>
            <a:ext cx="3784461" cy="30305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1166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248" y="0"/>
            <a:ext cx="10018713" cy="1752599"/>
          </a:xfrm>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Anafilaxia</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194" name="Picture 2" descr="Imagini pentru soc anafilactic"/>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60785" y="2026919"/>
            <a:ext cx="6498529" cy="3655423"/>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Imagini pentru soc anafilactic"/>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150043" y="1192394"/>
            <a:ext cx="3645717" cy="51404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4320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149531"/>
          </a:xfrm>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Anafilaxia</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8" name="Picture 4" descr="Imagini pentru anafilaxia"/>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877043" y="926762"/>
            <a:ext cx="7568137" cy="5669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1166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912" y="0"/>
            <a:ext cx="10018713" cy="1752599"/>
          </a:xfrm>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Alergia la antibiotice</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432058" y="302622"/>
            <a:ext cx="10018713" cy="4687389"/>
          </a:xfrm>
        </p:spPr>
        <p:txBody>
          <a:bodyPr/>
          <a:lstStyle/>
          <a:p>
            <a:pPr algn="just"/>
            <a:r>
              <a:rPr lang="ro-RO" dirty="0">
                <a:latin typeface="Times New Roman" panose="02020603050405020304" pitchFamily="18" charset="0"/>
                <a:cs typeface="Times New Roman" panose="02020603050405020304" pitchFamily="18" charset="0"/>
              </a:rPr>
              <a:t>Alergiile la medicamente sunt cel mai des cauzate de penicilina, antibioticele inrudite cu penicilina sau cele care contin sulfonamide. Antibioticele pot provoca inclusiv reactii nonalergice cum ar fi greata sau diareea.</a:t>
            </a:r>
          </a:p>
        </p:txBody>
      </p:sp>
      <p:pic>
        <p:nvPicPr>
          <p:cNvPr id="10244" name="Picture 4" descr="Imagini pentru alergia la antibiotic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53208" y="3531325"/>
            <a:ext cx="4681220" cy="29257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0516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Alergii la vaccin</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fontAlgn="base"/>
            <a:r>
              <a:rPr lang="ro-RO" dirty="0" smtClean="0">
                <a:latin typeface="Times New Roman" panose="02020603050405020304" pitchFamily="18" charset="0"/>
                <a:cs typeface="Times New Roman" panose="02020603050405020304" pitchFamily="18" charset="0"/>
              </a:rPr>
              <a:t>Rareori </a:t>
            </a:r>
            <a:r>
              <a:rPr lang="ro-RO" dirty="0">
                <a:latin typeface="Times New Roman" panose="02020603050405020304" pitchFamily="18" charset="0"/>
                <a:cs typeface="Times New Roman" panose="02020603050405020304" pitchFamily="18" charset="0"/>
              </a:rPr>
              <a:t>apar reactii alergice dupa vaccinare. In anumite cazuri, </a:t>
            </a:r>
            <a:r>
              <a:rPr lang="ro-RO" dirty="0" smtClean="0">
                <a:latin typeface="Times New Roman" panose="02020603050405020304" pitchFamily="18" charset="0"/>
                <a:cs typeface="Times New Roman" panose="02020603050405020304" pitchFamily="18" charset="0"/>
              </a:rPr>
              <a:t>reactiile </a:t>
            </a:r>
            <a:r>
              <a:rPr lang="ro-RO" dirty="0">
                <a:latin typeface="Times New Roman" panose="02020603050405020304" pitchFamily="18" charset="0"/>
                <a:cs typeface="Times New Roman" panose="02020603050405020304" pitchFamily="18" charset="0"/>
              </a:rPr>
              <a:t>alergice pot fi cauzate de vaccin in sine si cel mai adesea de celelalte componente din vaccin cum ar fi neomicina. Reactiile nonalergice la vaccinuri, cum ar fi roseata sau mancarimea sunt frecvent intalnite si in majoritatea cazurilor acestea nu sunt grave si se amelioreaza rapid.</a:t>
            </a:r>
          </a:p>
          <a:p>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8910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745" y="0"/>
            <a:ext cx="10018713" cy="1752599"/>
          </a:xfrm>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Reacții adverse nonalergice</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93668" y="1084217"/>
            <a:ext cx="10019211" cy="5564777"/>
          </a:xfrm>
        </p:spPr>
        <p:txBody>
          <a:bodyPr>
            <a:normAutofit fontScale="92500" lnSpcReduction="10000"/>
          </a:bodyPr>
          <a:lstStyle/>
          <a:p>
            <a:r>
              <a:rPr lang="ro-RO" dirty="0">
                <a:latin typeface="Times New Roman" panose="02020603050405020304" pitchFamily="18" charset="0"/>
                <a:cs typeface="Times New Roman" panose="02020603050405020304" pitchFamily="18" charset="0"/>
              </a:rPr>
              <a:t>In multe cazuri, ceea ce pare a fi o alergie la medicamente este de fapt o reactie care nu implica sistemul imunitar. Desi ar putea parea o alergie, reactia la medicamente poate fi doar un efect secundar sau un semn al unei sensibilitati al medicamentelor, nu o reactie alergica.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Unele exemple de medicamente care provoaca frecvent reactii nonalergice includ: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substantele de contrast folosite in timpul radiografiilor - Unele persoane sunt sensibile la substantele de contrast care se injecteaza intravenos in timpul radiografiilor cu </a:t>
            </a:r>
            <a:r>
              <a:rPr lang="ro-RO" dirty="0">
                <a:latin typeface="Times New Roman" panose="02020603050405020304" pitchFamily="18" charset="0"/>
                <a:cs typeface="Times New Roman" panose="02020603050405020304" pitchFamily="18" charset="0"/>
                <a:hlinkClick r:id="rId2" tooltip="Lucruri pe care trebuie sa le stiti despre radiatiile x sau raze x "/>
              </a:rPr>
              <a:t>raze x.</a:t>
            </a:r>
            <a:r>
              <a:rPr lang="ro-RO" dirty="0">
                <a:latin typeface="Times New Roman" panose="02020603050405020304" pitchFamily="18" charset="0"/>
                <a:cs typeface="Times New Roman" panose="02020603050405020304" pitchFamily="18" charset="0"/>
              </a:rPr>
              <a:t> Aceasta reactie poate provoca mancarime, inrosirea fetei si scaderea tensiunii arteriale.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aspirina si calmantele pentru durere - In cazul unora dintre persoane, aspirina, ibuprofenul, naproxenul si alte medicamente asemanatoare pot provoca probleme respiratorii, respiratie suieratoare si urticarie.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antibiotice - Unele antibiotice cauzeaza adesea reactii cum ar fi durerile de stomac sau diaree.</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medicatia pentru tratarea </a:t>
            </a:r>
            <a:r>
              <a:rPr lang="ro-RO" dirty="0">
                <a:latin typeface="Times New Roman" panose="02020603050405020304" pitchFamily="18" charset="0"/>
                <a:cs typeface="Times New Roman" panose="02020603050405020304" pitchFamily="18" charset="0"/>
                <a:hlinkClick r:id="rId3" tooltip="Hipertensiunea arteriala: simptome si monitorizare"/>
              </a:rPr>
              <a:t>hipertensiunii arteriale</a:t>
            </a:r>
            <a:r>
              <a:rPr lang="ro-RO" dirty="0">
                <a:latin typeface="Times New Roman" panose="02020603050405020304" pitchFamily="18" charset="0"/>
                <a:cs typeface="Times New Roman" panose="02020603050405020304" pitchFamily="18" charset="0"/>
              </a:rPr>
              <a:t> - Inhibitorii enzimei de conversie uneori pot sa declanseze tuse, umflarea buzelor, a limbii si a fetei.</a:t>
            </a:r>
          </a:p>
        </p:txBody>
      </p:sp>
    </p:spTree>
    <p:extLst>
      <p:ext uri="{BB962C8B-B14F-4D97-AF65-F5344CB8AC3E}">
        <p14:creationId xmlns="" xmlns:p14="http://schemas.microsoft.com/office/powerpoint/2010/main" val="3279719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Factori de risc</a:t>
            </a:r>
            <a:r>
              <a:rPr lang="ro-RO" b="1" dirty="0">
                <a:effectLst>
                  <a:outerShdw blurRad="38100" dist="38100" dir="2700000" algn="tl">
                    <a:srgbClr val="000000">
                      <a:alpha val="43137"/>
                    </a:srgbClr>
                  </a:outerShdw>
                </a:effectLst>
              </a:rPr>
              <a:t/>
            </a:r>
            <a:br>
              <a:rPr lang="ro-RO" b="1" dirty="0">
                <a:effectLst>
                  <a:outerShdw blurRad="38100" dist="38100" dir="2700000" algn="tl">
                    <a:srgbClr val="000000">
                      <a:alpha val="43137"/>
                    </a:srgbClr>
                  </a:outerShdw>
                </a:effectLst>
              </a:rPr>
            </a:br>
            <a:endParaRPr lang="ro-RO"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84310" y="744582"/>
            <a:ext cx="10363701" cy="6113417"/>
          </a:xfrm>
        </p:spPr>
        <p:txBody>
          <a:bodyPr>
            <a:normAutofit/>
          </a:bodyPr>
          <a:lstStyle/>
          <a:p>
            <a:pPr marL="0" indent="0">
              <a:buNone/>
            </a:pPr>
            <a:r>
              <a:rPr lang="ro-RO"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Printre factorii care pot creste riscul aparitiei alergiilor pot fi inclusi: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manifestarea in trecut a unei reactii alergice la acelasi medicament sau la alt medicament.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utilizarea unui medicament similar cu unul care a provocat in trecut o reactie alergica. De exemplu, daca in trecut s-a manifestat o reactie la penicilina poate fi prezenta sensibilitatea la anumite antibiotice.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un sistem imunitar slabit de anumite conditii medicale, cum ar fi </a:t>
            </a:r>
            <a:r>
              <a:rPr lang="ro-RO" dirty="0">
                <a:latin typeface="Times New Roman" panose="02020603050405020304" pitchFamily="18" charset="0"/>
                <a:cs typeface="Times New Roman" panose="02020603050405020304" pitchFamily="18" charset="0"/>
                <a:hlinkClick r:id="rId2" tooltip="Virus epstein-barr: anticorpi vca igg si igm anti ebv igg si igm"/>
              </a:rPr>
              <a:t>virusul Epstein-Barr</a:t>
            </a:r>
            <a:r>
              <a:rPr lang="ro-RO" dirty="0">
                <a:latin typeface="Times New Roman" panose="02020603050405020304" pitchFamily="18" charset="0"/>
                <a:cs typeface="Times New Roman" panose="02020603050405020304" pitchFamily="18" charset="0"/>
              </a:rPr>
              <a:t> sau HIV/SIDA.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un istoric medical care include si alte alergii cum ar fi </a:t>
            </a:r>
            <a:r>
              <a:rPr lang="ro-RO" dirty="0">
                <a:latin typeface="Times New Roman" panose="02020603050405020304" pitchFamily="18" charset="0"/>
                <a:cs typeface="Times New Roman" panose="02020603050405020304" pitchFamily="18" charset="0"/>
                <a:hlinkClick r:id="rId3" tooltip="Febra de fan sau rinita alergica"/>
              </a:rPr>
              <a:t>febra fanului</a:t>
            </a:r>
            <a:r>
              <a:rPr lang="ro-RO" dirty="0">
                <a:latin typeface="Times New Roman" panose="02020603050405020304" pitchFamily="18" charset="0"/>
                <a:cs typeface="Times New Roman" panose="02020603050405020304" pitchFamily="18" charset="0"/>
              </a:rPr>
              <a:t>.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utilizarea a mai multor medicamente in acelasi timp sau folosirea frecventa a unor medicamente.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98910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Grupurile predispuse</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ro-RO" dirty="0">
                <a:latin typeface="Times New Roman" panose="02020603050405020304" pitchFamily="18" charset="0"/>
                <a:cs typeface="Times New Roman" panose="02020603050405020304" pitchFamily="18" charset="0"/>
              </a:rPr>
              <a:t>Printre persoanele care au sanse ridicate de a dezvolta reactii severe la medicamente se enumera cele care sufera de: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astm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hlinkClick r:id="rId2" tooltip="Bolile cardiovasculare"/>
              </a:rPr>
              <a:t>boli cardiovasculare </a:t>
            </a: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hipertensiune arteriala.</a:t>
            </a:r>
          </a:p>
          <a:p>
            <a:endParaRPr lang="ro-RO" dirty="0"/>
          </a:p>
        </p:txBody>
      </p:sp>
    </p:spTree>
    <p:extLst>
      <p:ext uri="{BB962C8B-B14F-4D97-AF65-F5344CB8AC3E}">
        <p14:creationId xmlns="" xmlns:p14="http://schemas.microsoft.com/office/powerpoint/2010/main" val="3799528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620" y="0"/>
            <a:ext cx="10018713" cy="1752599"/>
          </a:xfrm>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Complicații</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84310" y="1097281"/>
            <a:ext cx="10520456" cy="5499462"/>
          </a:xfrm>
        </p:spPr>
        <p:txBody>
          <a:bodyPr>
            <a:normAutofit fontScale="92500"/>
          </a:bodyPr>
          <a:lstStyle/>
          <a:p>
            <a:r>
              <a:rPr lang="ro-RO" dirty="0">
                <a:latin typeface="Times New Roman" panose="02020603050405020304" pitchFamily="18" charset="0"/>
                <a:cs typeface="Times New Roman" panose="02020603050405020304" pitchFamily="18" charset="0"/>
              </a:rPr>
              <a:t>Complicatiile reactiilor grave ale medicamentelor pot include: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hlinkClick r:id="rId2" tooltip="Anafilaxia: alergia amenintatoare de viata"/>
              </a:rPr>
              <a:t>anafilaxie</a:t>
            </a:r>
            <a:r>
              <a:rPr lang="ro-RO" dirty="0">
                <a:latin typeface="Times New Roman" panose="02020603050405020304" pitchFamily="18" charset="0"/>
                <a:cs typeface="Times New Roman" panose="02020603050405020304" pitchFamily="18" charset="0"/>
              </a:rPr>
              <a:t>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anemie indusa de medicamente - Acest lucru se intampla atunci cand un medicament provoaca o reactie a sistemului imunitar prin care sunt distruse celule sanguine.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boala serului - Poate provoca simptome grave si poate afecta organele. Semnele si simptomele includ dureri si eruptii cutanate in zona articulatiilor. Afectiunea, de obicei debuteaza la o saptamana sau chiar mai tarziu dupa ce a fost administrat un medicament.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Printre consecintele reactiilor la medicamente se pot enumera: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scaderea eficientei medicamentelor - Daca o persoana sufera de o reactie alergica sau nonalergica adversa la un medicament chiar si atunci cand inlocuieste medicamentul care declanseaza alergii cu altul, posibil ca acesta din urma sa nu actioneze la fel de eficient.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necesitatea de a utiliza medicamente care provoaca reactii adverse - Daca nu exista alte alternative, ar putea fi nevoie sa se utilizeze un medicament care are cele mai mici efecte negative.</a:t>
            </a:r>
          </a:p>
        </p:txBody>
      </p:sp>
    </p:spTree>
    <p:extLst>
      <p:ext uri="{BB962C8B-B14F-4D97-AF65-F5344CB8AC3E}">
        <p14:creationId xmlns="" xmlns:p14="http://schemas.microsoft.com/office/powerpoint/2010/main" val="3436353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180" y="-111034"/>
            <a:ext cx="10018713" cy="1752599"/>
          </a:xfrm>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Teste și diagnostic</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84310" y="1058092"/>
            <a:ext cx="10220010" cy="5564777"/>
          </a:xfrm>
        </p:spPr>
        <p:txBody>
          <a:bodyPr>
            <a:normAutofit fontScale="70000" lnSpcReduction="20000"/>
          </a:bodyPr>
          <a:lstStyle/>
          <a:p>
            <a:pPr marL="0" indent="0">
              <a:buNone/>
            </a:pPr>
            <a:r>
              <a:rPr lang="ro-RO" dirty="0">
                <a:latin typeface="Times New Roman" panose="02020603050405020304" pitchFamily="18" charset="0"/>
                <a:cs typeface="Times New Roman" panose="02020603050405020304" pitchFamily="18" charset="0"/>
              </a:rPr>
              <a:t>Daca o persoana are o reactie neasteptata la un medicament, etapele pe care medicul le indica pentru stabilirea unui diagnostic includ: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b="1" dirty="0">
                <a:latin typeface="Times New Roman" panose="02020603050405020304" pitchFamily="18" charset="0"/>
                <a:cs typeface="Times New Roman" panose="02020603050405020304" pitchFamily="18" charset="0"/>
              </a:rPr>
              <a:t>- examen fizic</a:t>
            </a:r>
            <a:r>
              <a:rPr lang="ro-RO" dirty="0">
                <a:latin typeface="Times New Roman" panose="02020603050405020304" pitchFamily="18" charset="0"/>
                <a:cs typeface="Times New Roman" panose="02020603050405020304" pitchFamily="18" charset="0"/>
              </a:rPr>
              <a:t> - alaturi de examenul fizic, specialistul va adresa pacientului mai multe intrebari legate de adminstrarea de medicamente si alergii.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b="1" dirty="0">
                <a:latin typeface="Times New Roman" panose="02020603050405020304" pitchFamily="18" charset="0"/>
                <a:cs typeface="Times New Roman" panose="02020603050405020304" pitchFamily="18" charset="0"/>
              </a:rPr>
              <a:t>- analize de sange</a:t>
            </a:r>
            <a:r>
              <a:rPr lang="ro-RO" dirty="0">
                <a:latin typeface="Times New Roman" panose="02020603050405020304" pitchFamily="18" charset="0"/>
                <a:cs typeface="Times New Roman" panose="02020603050405020304" pitchFamily="18" charset="0"/>
              </a:rPr>
              <a:t> - se va recolta o proba de sange in scopul detectarii alergiei la anumite medicamente, cum ar fi antibiotice, miorelaxante, insulina, etc. In general, sunt preferate testele cutanate intrucat acestea au o acuratete mai mare in detectarea alergiei la medicamente. Analizele de sange pot fi recomandate atunci cand o persoana a manifestat o reactie severa in trecut, intrucat testele cutanate ar putea provoca o astfel de reactie.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b="1" dirty="0">
                <a:latin typeface="Times New Roman" panose="02020603050405020304" pitchFamily="18" charset="0"/>
                <a:cs typeface="Times New Roman" panose="02020603050405020304" pitchFamily="18" charset="0"/>
              </a:rPr>
              <a:t>- teste cutanate</a:t>
            </a:r>
            <a:r>
              <a:rPr lang="ro-RO" dirty="0">
                <a:latin typeface="Times New Roman" panose="02020603050405020304" pitchFamily="18" charset="0"/>
                <a:cs typeface="Times New Roman" panose="02020603050405020304" pitchFamily="18" charset="0"/>
              </a:rPr>
              <a:t> - sunt indicate in cazul unora dintre medicamente, inclusiv antibiotice. In acest caz, se va injecta o cantitate mica de medicament in pielea antebratului sau a spatelui. Daca persoana este alergica la medicamentul testat, va dezvolta o umflatura rosie sau alte tipuri de reactii cutanate. </a:t>
            </a:r>
            <a:endParaRPr lang="ro-RO" dirty="0" smtClean="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b="1" dirty="0">
                <a:latin typeface="Times New Roman" panose="02020603050405020304" pitchFamily="18" charset="0"/>
                <a:cs typeface="Times New Roman" panose="02020603050405020304" pitchFamily="18" charset="0"/>
              </a:rPr>
              <a:t>- teste de provocare</a:t>
            </a:r>
            <a:r>
              <a:rPr lang="ro-RO" dirty="0">
                <a:latin typeface="Times New Roman" panose="02020603050405020304" pitchFamily="18" charset="0"/>
                <a:cs typeface="Times New Roman" panose="02020603050405020304" pitchFamily="18" charset="0"/>
              </a:rPr>
              <a:t> - se refera la o testare prin care este provocata declansarea alergiei, care implica cresterea treptata a dozelor de medicamente la care o persoana are manifestari alergice. In timpul testului, medicamentele pot fi administrate in diverse moduri: pe cale orala sau subcutanata. O reactie indica o posibila alergie sau sensibilitate la medicament. Daca reactiile sunt minore sau nu exista, inseamna ca tratamentul care include acel medicament este sigur. Acest test este folosit de obicei atunci cand medicatia alternativa nu actioneaza eficient sau se considera ca nu ar fi o optiune potrivita sau atunci cand rezultatele testelor cutanate si ale celor de sange nu sunt concludente. Riscurile includ o reactie severa si eventual, anafilaxie. Dar in general, aceste teste de provocare se realizeaza in centre medicale specializate, unde se va interveni imediat.</a:t>
            </a:r>
          </a:p>
        </p:txBody>
      </p:sp>
    </p:spTree>
    <p:extLst>
      <p:ext uri="{BB962C8B-B14F-4D97-AF65-F5344CB8AC3E}">
        <p14:creationId xmlns="" xmlns:p14="http://schemas.microsoft.com/office/powerpoint/2010/main" val="2372510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681" y="134984"/>
            <a:ext cx="10018712" cy="1641565"/>
          </a:xfrm>
        </p:spPr>
        <p:txBody>
          <a:bodyPr/>
          <a:lstStyle/>
          <a:p>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Generalit</a:t>
            </a: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ăți</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84310" y="1776549"/>
            <a:ext cx="10018713" cy="4014651"/>
          </a:xfrm>
        </p:spPr>
        <p:txBody>
          <a:bodyPr>
            <a:normAutofit fontScale="92500" lnSpcReduction="10000"/>
          </a:bodyPr>
          <a:lstStyle/>
          <a:p>
            <a:pPr algn="just">
              <a:buFont typeface="Wingdings" panose="05000000000000000000" pitchFamily="2" charset="2"/>
              <a:buChar char="Ø"/>
            </a:pPr>
            <a:r>
              <a:rPr lang="ro-RO" dirty="0">
                <a:latin typeface="Times New Roman" panose="02020603050405020304" pitchFamily="18" charset="0"/>
                <a:cs typeface="Times New Roman" panose="02020603050405020304" pitchFamily="18" charset="0"/>
              </a:rPr>
              <a:t>Reacţia alergică reprezintă </a:t>
            </a:r>
            <a:r>
              <a:rPr lang="ro-RO" b="1" dirty="0">
                <a:latin typeface="Times New Roman" panose="02020603050405020304" pitchFamily="18" charset="0"/>
                <a:cs typeface="Times New Roman" panose="02020603050405020304" pitchFamily="18" charset="0"/>
              </a:rPr>
              <a:t>procesul inflamator declanşat de o substanţă cunoscută ca alergen. </a:t>
            </a:r>
            <a:r>
              <a:rPr lang="ro-RO" dirty="0">
                <a:latin typeface="Times New Roman" panose="02020603050405020304" pitchFamily="18" charset="0"/>
                <a:cs typeface="Times New Roman" panose="02020603050405020304" pitchFamily="18" charset="0"/>
              </a:rPr>
              <a:t>Alergenii </a:t>
            </a:r>
            <a:r>
              <a:rPr lang="ro-RO" dirty="0" smtClean="0">
                <a:latin typeface="Times New Roman" panose="02020603050405020304" pitchFamily="18" charset="0"/>
                <a:cs typeface="Times New Roman" panose="02020603050405020304" pitchFamily="18" charset="0"/>
              </a:rPr>
              <a:t>sunt, </a:t>
            </a:r>
            <a:r>
              <a:rPr lang="ro-RO" dirty="0">
                <a:latin typeface="Times New Roman" panose="02020603050405020304" pitchFamily="18" charset="0"/>
                <a:cs typeface="Times New Roman" panose="02020603050405020304" pitchFamily="18" charset="0"/>
              </a:rPr>
              <a:t>de </a:t>
            </a:r>
            <a:r>
              <a:rPr lang="ro-RO" dirty="0" smtClean="0">
                <a:latin typeface="Times New Roman" panose="02020603050405020304" pitchFamily="18" charset="0"/>
                <a:cs typeface="Times New Roman" panose="02020603050405020304" pitchFamily="18" charset="0"/>
              </a:rPr>
              <a:t>obicei, </a:t>
            </a:r>
            <a:r>
              <a:rPr lang="ro-RO" dirty="0">
                <a:latin typeface="Times New Roman" panose="02020603050405020304" pitchFamily="18" charset="0"/>
                <a:cs typeface="Times New Roman" panose="02020603050405020304" pitchFamily="18" charset="0"/>
              </a:rPr>
              <a:t>proteine şi adesea diferă de la o persoană la alta. Alergenii frecvenţi includ firele de păr de la pisici sau câini, molecule prezente în aer precum polenul şi diferitele tipuri de medicamente ca de exemplu penicilina şi sulfamidele. </a:t>
            </a:r>
            <a:r>
              <a:rPr lang="ro-RO" dirty="0">
                <a:solidFill>
                  <a:srgbClr val="FF0000"/>
                </a:solidFill>
                <a:latin typeface="Times New Roman" panose="02020603050405020304" pitchFamily="18" charset="0"/>
                <a:cs typeface="Times New Roman" panose="02020603050405020304" pitchFamily="18" charset="0"/>
              </a:rPr>
              <a:t>Reacţiile alergice apar în mod obişnuit după expuneri repetate la un alergen</a:t>
            </a:r>
            <a:r>
              <a:rPr lang="ro-RO" dirty="0" smtClean="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ro-RO" dirty="0">
                <a:latin typeface="Times New Roman" panose="02020603050405020304" pitchFamily="18" charset="0"/>
                <a:cs typeface="Times New Roman" panose="02020603050405020304" pitchFamily="18" charset="0"/>
              </a:rPr>
              <a:t>Alergia este în esenţă o afecţiune fizică dar factorii psiho-emoţionali (stresul, frica, furia, etc.) </a:t>
            </a:r>
            <a:r>
              <a:rPr lang="ro-RO" dirty="0">
                <a:solidFill>
                  <a:srgbClr val="FF0000"/>
                </a:solidFill>
                <a:latin typeface="Times New Roman" panose="02020603050405020304" pitchFamily="18" charset="0"/>
                <a:cs typeface="Times New Roman" panose="02020603050405020304" pitchFamily="18" charset="0"/>
              </a:rPr>
              <a:t>pot determina sau agrava </a:t>
            </a:r>
            <a:r>
              <a:rPr lang="ro-RO" dirty="0" smtClean="0">
                <a:solidFill>
                  <a:srgbClr val="FF0000"/>
                </a:solidFill>
                <a:latin typeface="Times New Roman" panose="02020603050405020304" pitchFamily="18" charset="0"/>
                <a:cs typeface="Times New Roman" panose="02020603050405020304" pitchFamily="18" charset="0"/>
              </a:rPr>
              <a:t>simptomele</a:t>
            </a:r>
            <a:endParaRPr lang="en-US"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Alergiile </a:t>
            </a:r>
            <a:r>
              <a:rPr lang="pt-BR" dirty="0">
                <a:latin typeface="Times New Roman" panose="02020603050405020304" pitchFamily="18" charset="0"/>
                <a:cs typeface="Times New Roman" panose="02020603050405020304" pitchFamily="18" charset="0"/>
              </a:rPr>
              <a:t>afectează aproximativ 20% din populaţie, iar o parte din ele sunt transmise ereditar.</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76706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476103"/>
          </a:xfrm>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Tratament</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24296" y="1097280"/>
            <a:ext cx="10228217" cy="5760721"/>
          </a:xfrm>
        </p:spPr>
        <p:txBody>
          <a:bodyPr>
            <a:normAutofit lnSpcReduction="10000"/>
          </a:bodyPr>
          <a:lstStyle/>
          <a:p>
            <a:pPr marL="0" indent="0" algn="just">
              <a:buNone/>
            </a:pPr>
            <a:r>
              <a:rPr lang="ro-RO" dirty="0">
                <a:latin typeface="Times New Roman" panose="02020603050405020304" pitchFamily="18" charset="0"/>
                <a:cs typeface="Times New Roman" panose="02020603050405020304" pitchFamily="18" charset="0"/>
              </a:rPr>
              <a:t>Tratamentul alergiilor presupune, in general, oprirea administrarii medicamentului. Poate fi necesara administrarea unor medicamente pentru ameliorarea simptomelor sau de ingrijire de urgenta in cazul reactilor serioase. Reactiile minore cum sunt eruptiile cutanate sau urticaria se pot ameliora cu ajutorul antihistaminicelor eliberate fara prescriptie medicala.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dirty="0" smtClean="0">
                <a:latin typeface="Times New Roman" panose="02020603050405020304" pitchFamily="18" charset="0"/>
                <a:cs typeface="Times New Roman" panose="02020603050405020304" pitchFamily="18" charset="0"/>
              </a:rPr>
              <a:t>Reactiile </a:t>
            </a:r>
            <a:r>
              <a:rPr lang="ro-RO" dirty="0">
                <a:latin typeface="Times New Roman" panose="02020603050405020304" pitchFamily="18" charset="0"/>
                <a:cs typeface="Times New Roman" panose="02020603050405020304" pitchFamily="18" charset="0"/>
              </a:rPr>
              <a:t>adverse grave pot necesita tratament cu corticosteroizi administrati pe cale orala sau injectabila la spital. Se va solicita tratament de urgenta daca sunt prezente eruptii cutanate severe sau urticarie, umflaturi, dificultati de respiratie,</a:t>
            </a:r>
            <a:r>
              <a:rPr lang="ro-RO" dirty="0">
                <a:latin typeface="Times New Roman" panose="02020603050405020304" pitchFamily="18" charset="0"/>
                <a:cs typeface="Times New Roman" panose="02020603050405020304" pitchFamily="18" charset="0"/>
                <a:hlinkClick r:id="rId2" tooltip="Vertijul"/>
              </a:rPr>
              <a:t> ameteli</a:t>
            </a:r>
            <a:r>
              <a:rPr lang="ro-RO" dirty="0">
                <a:latin typeface="Times New Roman" panose="02020603050405020304" pitchFamily="18" charset="0"/>
                <a:cs typeface="Times New Roman" panose="02020603050405020304" pitchFamily="18" charset="0"/>
              </a:rPr>
              <a:t> sau alte semne sau simptome ale unei reactii severe.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Anafilaxia este o reactie severa care impune injectarea imediata de epinefrina si asistenta medicala spitaliceasa pentru mentinerea in parametrii normali a tensiunii arteriale si pentru sustinerea respiratiei.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91815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Prevenire</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84310" y="1972491"/>
            <a:ext cx="10018713" cy="3818709"/>
          </a:xfrm>
        </p:spPr>
        <p:txBody>
          <a:bodyPr/>
          <a:lstStyle/>
          <a:p>
            <a:pPr marL="0" indent="0" algn="just">
              <a:buNone/>
            </a:pPr>
            <a:r>
              <a:rPr lang="ro-RO" dirty="0">
                <a:latin typeface="Times New Roman" panose="02020603050405020304" pitchFamily="18" charset="0"/>
                <a:cs typeface="Times New Roman" panose="02020603050405020304" pitchFamily="18" charset="0"/>
              </a:rPr>
              <a:t>Daca o persoana banuieste ca ar putea suferi de alergii la medicamente, trebuie sa faca teste cutanate pentru a depista medicamentul la care este alergica. O data ce va sti care este substanta medicamentoasa la care se declanseaza alergiile, o va evita. Va specifica atat farmacistului cat si medicului (inclusiv stomatologului) informatii legate de alergie. In cazul in care reactiile la un medicament pot fi foarte serioase, bolanvul va purta o bratara de alerta in care se va nota acest lucru si va avea permanent la dispozitie o injectie cu epinefrina.</a:t>
            </a:r>
          </a:p>
        </p:txBody>
      </p:sp>
    </p:spTree>
    <p:extLst>
      <p:ext uri="{BB962C8B-B14F-4D97-AF65-F5344CB8AC3E}">
        <p14:creationId xmlns="" xmlns:p14="http://schemas.microsoft.com/office/powerpoint/2010/main" val="4072384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Alergia alimentară</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84311" y="2103121"/>
            <a:ext cx="10018712" cy="3688080"/>
          </a:xfrm>
        </p:spPr>
        <p:txBody>
          <a:bodyPr>
            <a:normAutofit/>
          </a:bodyPr>
          <a:lstStyle/>
          <a:p>
            <a:pPr fontAlgn="base"/>
            <a:r>
              <a:rPr lang="ro-RO" dirty="0">
                <a:latin typeface="Times New Roman" panose="02020603050405020304" pitchFamily="18" charset="0"/>
                <a:cs typeface="Times New Roman" panose="02020603050405020304" pitchFamily="18" charset="0"/>
              </a:rPr>
              <a:t>Orice aliment poate cauza o </a:t>
            </a:r>
            <a:r>
              <a:rPr lang="ro-RO" dirty="0">
                <a:latin typeface="Times New Roman" panose="02020603050405020304" pitchFamily="18" charset="0"/>
                <a:cs typeface="Times New Roman" panose="02020603050405020304" pitchFamily="18" charset="0"/>
                <a:hlinkClick r:id="rId2" tooltip="Primul ajutor in cazul reactiilor alergice"/>
              </a:rPr>
              <a:t>reactie alergica</a:t>
            </a:r>
            <a:r>
              <a:rPr lang="ro-RO" dirty="0">
                <a:latin typeface="Times New Roman" panose="02020603050405020304" pitchFamily="18" charset="0"/>
                <a:cs typeface="Times New Roman" panose="02020603050405020304" pitchFamily="18" charset="0"/>
              </a:rPr>
              <a:t>, multe din alergiile alimentare aparand in primii ani de viata. Ingestia anumitor alimente la un individ alergic poate determina rapid manifestari cutanate, respiratorii, gastrointestinale chiar </a:t>
            </a:r>
            <a:r>
              <a:rPr lang="ro-RO" dirty="0">
                <a:latin typeface="Times New Roman" panose="02020603050405020304" pitchFamily="18" charset="0"/>
                <a:cs typeface="Times New Roman" panose="02020603050405020304" pitchFamily="18" charset="0"/>
                <a:hlinkClick r:id="rId3" tooltip="Anafilaxia: alergia amenintatoare de viata"/>
              </a:rPr>
              <a:t>anafilaxie</a:t>
            </a:r>
            <a:r>
              <a:rPr lang="ro-RO" dirty="0">
                <a:latin typeface="Times New Roman" panose="02020603050405020304" pitchFamily="18" charset="0"/>
                <a:cs typeface="Times New Roman" panose="02020603050405020304" pitchFamily="18" charset="0"/>
              </a:rPr>
              <a:t>.</a:t>
            </a:r>
          </a:p>
          <a:p>
            <a:pPr fontAlgn="base"/>
            <a:r>
              <a:rPr lang="ro-RO" dirty="0">
                <a:latin typeface="Times New Roman" panose="02020603050405020304" pitchFamily="18" charset="0"/>
                <a:cs typeface="Times New Roman" panose="02020603050405020304" pitchFamily="18" charset="0"/>
              </a:rPr>
              <a:t>Alergiile alimentare afecteaza 2,2% pana la 5,5% din copiii pana intr-un an de viata, pana la 8% din copiii pana in 5 ani si aproximativ 3,5% din populatia generala. La multi copii, alergia alimentara coexista cu alte manifestari atopice ca </a:t>
            </a:r>
            <a:r>
              <a:rPr lang="ro-RO" dirty="0">
                <a:latin typeface="Times New Roman" panose="02020603050405020304" pitchFamily="18" charset="0"/>
                <a:cs typeface="Times New Roman" panose="02020603050405020304" pitchFamily="18" charset="0"/>
                <a:hlinkClick r:id="rId4" tooltip="Dermatita atopica la copil"/>
              </a:rPr>
              <a:t>dermatita atopica</a:t>
            </a:r>
            <a:r>
              <a:rPr lang="ro-RO"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hlinkClick r:id="rId5" tooltip="Astmul bronsic"/>
              </a:rPr>
              <a:t>astmul</a:t>
            </a:r>
            <a:r>
              <a:rPr lang="ro-RO" dirty="0">
                <a:latin typeface="Times New Roman" panose="02020603050405020304" pitchFamily="18" charset="0"/>
                <a:cs typeface="Times New Roman" panose="02020603050405020304" pitchFamily="18" charset="0"/>
              </a:rPr>
              <a:t> sau </a:t>
            </a:r>
            <a:r>
              <a:rPr lang="ro-RO" dirty="0">
                <a:latin typeface="Times New Roman" panose="02020603050405020304" pitchFamily="18" charset="0"/>
                <a:cs typeface="Times New Roman" panose="02020603050405020304" pitchFamily="18" charset="0"/>
                <a:hlinkClick r:id="rId6" tooltip="Rinita alergica - inflamatia alergica a mucoasei nazale"/>
              </a:rPr>
              <a:t>rinita alergica</a:t>
            </a:r>
            <a:r>
              <a:rPr lang="ro-RO" dirty="0">
                <a:latin typeface="Times New Roman" panose="02020603050405020304" pitchFamily="18" charset="0"/>
                <a:cs typeface="Times New Roman" panose="02020603050405020304" pitchFamily="18" charset="0"/>
              </a:rPr>
              <a:t>. </a:t>
            </a:r>
          </a:p>
          <a:p>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99044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429" y="372291"/>
            <a:ext cx="10018713" cy="829491"/>
          </a:xfrm>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Principalele alimente implicate</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84310" y="1306287"/>
            <a:ext cx="10018713" cy="5081450"/>
          </a:xfrm>
        </p:spPr>
        <p:txBody>
          <a:bodyPr>
            <a:normAutofit/>
          </a:bodyPr>
          <a:lstStyle/>
          <a:p>
            <a:pPr algn="just" fontAlgn="base"/>
            <a:r>
              <a:rPr lang="ro-RO" dirty="0">
                <a:latin typeface="Times New Roman" panose="02020603050405020304" pitchFamily="18" charset="0"/>
                <a:cs typeface="Times New Roman" panose="02020603050405020304" pitchFamily="18" charset="0"/>
              </a:rPr>
              <a:t>Desi orice aliment poate cauza o reactie alergica, cateva alimente sunt incriminate in 90% din cazuri la adulti: arahide, nuci, peste si fructe de mare, iar la copii: oua, lapte de vaca, arahide, soia, grau (in tarile scandinave si pestele).</a:t>
            </a:r>
          </a:p>
          <a:p>
            <a:pPr algn="just" fontAlgn="base"/>
            <a:r>
              <a:rPr lang="ro-RO" b="1" dirty="0">
                <a:latin typeface="Times New Roman" panose="02020603050405020304" pitchFamily="18" charset="0"/>
                <a:cs typeface="Times New Roman" panose="02020603050405020304" pitchFamily="18" charset="0"/>
              </a:rPr>
              <a:t>Laptele de vaca: </a:t>
            </a:r>
            <a:r>
              <a:rPr lang="ro-RO" dirty="0">
                <a:latin typeface="Times New Roman" panose="02020603050405020304" pitchFamily="18" charset="0"/>
                <a:cs typeface="Times New Roman" panose="02020603050405020304" pitchFamily="18" charset="0"/>
              </a:rPr>
              <a:t>cea mai comuna alergie alimentara la copiii mici; pana la 4-5 ani pot deveni toleranti. Exista reactii incrucisate intre proteinele din laptele de vaca si cele din laptele de capra. Copilului cu </a:t>
            </a:r>
            <a:r>
              <a:rPr lang="ro-RO" dirty="0">
                <a:latin typeface="Times New Roman" panose="02020603050405020304" pitchFamily="18" charset="0"/>
                <a:cs typeface="Times New Roman" panose="02020603050405020304" pitchFamily="18" charset="0"/>
                <a:hlinkClick r:id="rId2" tooltip="Intoleranta la proteinele laptelui de vaca"/>
              </a:rPr>
              <a:t>alergie la laptele de vaca</a:t>
            </a:r>
            <a:r>
              <a:rPr lang="ro-RO" dirty="0">
                <a:latin typeface="Times New Roman" panose="02020603050405020304" pitchFamily="18" charset="0"/>
                <a:cs typeface="Times New Roman" panose="02020603050405020304" pitchFamily="18" charset="0"/>
              </a:rPr>
              <a:t> nu i se va da lapte de capra!</a:t>
            </a:r>
          </a:p>
          <a:p>
            <a:pPr algn="just" fontAlgn="base"/>
            <a:r>
              <a:rPr lang="ro-RO" b="1" dirty="0">
                <a:latin typeface="Times New Roman" panose="02020603050405020304" pitchFamily="18" charset="0"/>
                <a:cs typeface="Times New Roman" panose="02020603050405020304" pitchFamily="18" charset="0"/>
              </a:rPr>
              <a:t>Oua:</a:t>
            </a:r>
            <a:r>
              <a:rPr lang="ro-RO" dirty="0">
                <a:latin typeface="Times New Roman" panose="02020603050405020304" pitchFamily="18" charset="0"/>
                <a:cs typeface="Times New Roman" panose="02020603050405020304" pitchFamily="18" charset="0"/>
              </a:rPr>
              <a:t> galbenusul este mai putin alergenic decat albusul.</a:t>
            </a:r>
          </a:p>
          <a:p>
            <a:pPr algn="just"/>
            <a:endParaRPr lang="ro-RO" dirty="0">
              <a:latin typeface="Times New Roman" panose="02020603050405020304" pitchFamily="18" charset="0"/>
              <a:cs typeface="Times New Roman" panose="02020603050405020304" pitchFamily="18" charset="0"/>
            </a:endParaRPr>
          </a:p>
        </p:txBody>
      </p:sp>
      <p:pic>
        <p:nvPicPr>
          <p:cNvPr id="12290" name="Picture 2" descr="Imagini pentru lapte, oua, alergi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342753" y="4728754"/>
            <a:ext cx="2160270" cy="19202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3569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8354" y="901338"/>
            <a:ext cx="9974669" cy="3252652"/>
          </a:xfrm>
        </p:spPr>
        <p:txBody>
          <a:bodyPr/>
          <a:lstStyle/>
          <a:p>
            <a:pPr fontAlgn="base"/>
            <a:r>
              <a:rPr lang="ro-RO" b="1" dirty="0">
                <a:latin typeface="Times New Roman" panose="02020603050405020304" pitchFamily="18" charset="0"/>
                <a:cs typeface="Times New Roman" panose="02020603050405020304" pitchFamily="18" charset="0"/>
              </a:rPr>
              <a:t>Arahide: </a:t>
            </a:r>
            <a:r>
              <a:rPr lang="ro-RO" dirty="0">
                <a:latin typeface="Times New Roman" panose="02020603050405020304" pitchFamily="18" charset="0"/>
                <a:cs typeface="Times New Roman" panose="02020603050405020304" pitchFamily="18" charset="0"/>
              </a:rPr>
              <a:t>cea mai comuna alergie alimentara la copii peste 4 ani in societatile industrializate. Atentie: uleiul obtinut prin presare pastreaza proprietatile alergenice.</a:t>
            </a:r>
          </a:p>
          <a:p>
            <a:pPr fontAlgn="base"/>
            <a:r>
              <a:rPr lang="ro-RO" b="1" dirty="0">
                <a:latin typeface="Times New Roman" panose="02020603050405020304" pitchFamily="18" charset="0"/>
                <a:cs typeface="Times New Roman" panose="02020603050405020304" pitchFamily="18" charset="0"/>
              </a:rPr>
              <a:t>Nuci:</a:t>
            </a:r>
            <a:r>
              <a:rPr lang="ro-RO" dirty="0">
                <a:latin typeface="Times New Roman" panose="02020603050405020304" pitchFamily="18" charset="0"/>
                <a:cs typeface="Times New Roman" panose="02020603050405020304" pitchFamily="18" charset="0"/>
              </a:rPr>
              <a:t> nucile provoaca cele mai importante reactii (34%), urmate de caju, migdale, nuci pecan si fistic. Atentie la reactiile incrucisate intre nuci! In ultima perioada alergia la susan a devenit din ce in ce mai frecventa.</a:t>
            </a:r>
          </a:p>
          <a:p>
            <a:endParaRPr lang="ro-RO"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301431" y="137160"/>
            <a:ext cx="10018713" cy="764177"/>
          </a:xfrm>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Principalele alimente implicate</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314" name="Picture 2" descr="Imagini pentru arahide, nuci"/>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05688" y="3659777"/>
            <a:ext cx="3810000" cy="3057526"/>
          </a:xfrm>
          <a:prstGeom prst="rect">
            <a:avLst/>
          </a:prstGeom>
          <a:noFill/>
          <a:extLst>
            <a:ext uri="{909E8E84-426E-40DD-AFC4-6F175D3DCCD1}">
              <a14:hiddenFill xmlns="" xmlns:a14="http://schemas.microsoft.com/office/drawing/2010/main">
                <a:solidFill>
                  <a:srgbClr val="FFFFFF"/>
                </a:solidFill>
              </a14:hiddenFill>
            </a:ext>
          </a:extLst>
        </p:spPr>
      </p:pic>
      <p:pic>
        <p:nvPicPr>
          <p:cNvPr id="13316" name="Picture 4" descr="Imagini pentru susan alergi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09963" y="3659777"/>
            <a:ext cx="3635751" cy="29078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3884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104" y="830196"/>
            <a:ext cx="10026920" cy="3362981"/>
          </a:xfrm>
        </p:spPr>
        <p:txBody>
          <a:bodyPr>
            <a:normAutofit/>
          </a:bodyPr>
          <a:lstStyle/>
          <a:p>
            <a:pPr algn="just" fontAlgn="base"/>
            <a:r>
              <a:rPr lang="ro-RO" b="1" dirty="0">
                <a:latin typeface="Times New Roman" panose="02020603050405020304" pitchFamily="18" charset="0"/>
                <a:cs typeface="Times New Roman" panose="02020603050405020304" pitchFamily="18" charset="0"/>
              </a:rPr>
              <a:t>Pestele</a:t>
            </a:r>
            <a:r>
              <a:rPr lang="ro-RO" dirty="0">
                <a:latin typeface="Times New Roman" panose="02020603050405020304" pitchFamily="18" charset="0"/>
                <a:cs typeface="Times New Roman" panose="02020603050405020304" pitchFamily="18" charset="0"/>
              </a:rPr>
              <a:t> reprezinta una din cele mai frecvente cauze de alergie alimentara atat la adult, cat si la copil. Spre deosebile de alte alergene alimentare, fractiunile proteice din peste par a fi mai susceptibile la manipulare (gatire prin coacere). Pacientul alergic la ton gatit proaspat poate ingera fara probleme ton conservat.</a:t>
            </a:r>
          </a:p>
          <a:p>
            <a:pPr algn="just" fontAlgn="base"/>
            <a:r>
              <a:rPr lang="ro-RO" b="1" dirty="0">
                <a:latin typeface="Times New Roman" panose="02020603050405020304" pitchFamily="18" charset="0"/>
                <a:cs typeface="Times New Roman" panose="02020603050405020304" pitchFamily="18" charset="0"/>
              </a:rPr>
              <a:t>Fructe de mare:</a:t>
            </a:r>
            <a:r>
              <a:rPr lang="ro-RO" dirty="0">
                <a:latin typeface="Times New Roman" panose="02020603050405020304" pitchFamily="18" charset="0"/>
                <a:cs typeface="Times New Roman" panose="02020603050405020304" pitchFamily="18" charset="0"/>
              </a:rPr>
              <a:t> cauza majora de alergie alimentara la adulti; reprezentate de moluste (melci, midii, stridii, melci, calamar si caracatita) si crustacee (homari, crabi, creveti).</a:t>
            </a:r>
          </a:p>
          <a:p>
            <a:pPr marL="0" indent="0">
              <a:buNone/>
            </a:pPr>
            <a:endParaRPr lang="ro-RO" dirty="0">
              <a:latin typeface="Times New Roman" panose="02020603050405020304" pitchFamily="18" charset="0"/>
              <a:cs typeface="Times New Roman" panose="02020603050405020304" pitchFamily="18" charset="0"/>
            </a:endParaRPr>
          </a:p>
        </p:txBody>
      </p:sp>
      <p:sp>
        <p:nvSpPr>
          <p:cNvPr id="4" name="Rectangle 3"/>
          <p:cNvSpPr/>
          <p:nvPr/>
        </p:nvSpPr>
        <p:spPr>
          <a:xfrm>
            <a:off x="2949253" y="122310"/>
            <a:ext cx="7514095" cy="707886"/>
          </a:xfrm>
          <a:prstGeom prst="rect">
            <a:avLst/>
          </a:prstGeom>
        </p:spPr>
        <p:txBody>
          <a:bodyPr wrap="square">
            <a:spAutoFit/>
          </a:bodyPr>
          <a:lstStyle/>
          <a:p>
            <a:r>
              <a:rPr lang="ro-RO"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Principalele alimente implicate</a:t>
            </a:r>
            <a:endParaRPr lang="ro-RO" sz="4000" dirty="0"/>
          </a:p>
        </p:txBody>
      </p:sp>
      <p:pic>
        <p:nvPicPr>
          <p:cNvPr id="14340" name="Picture 4" descr="Imagini pentru fructe de mar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77691" y="3429000"/>
            <a:ext cx="4572000" cy="3429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57302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745" y="0"/>
            <a:ext cx="10018713" cy="1752599"/>
          </a:xfrm>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Diagnostic</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8354" y="444137"/>
            <a:ext cx="9974669" cy="6296297"/>
          </a:xfrm>
        </p:spPr>
        <p:txBody>
          <a:bodyPr>
            <a:normAutofit/>
          </a:bodyPr>
          <a:lstStyle/>
          <a:p>
            <a:pPr marL="0" indent="0" fontAlgn="base">
              <a:buNone/>
            </a:pPr>
            <a:endParaRPr lang="ro-RO" sz="1800" dirty="0">
              <a:latin typeface="Times New Roman" panose="02020603050405020304" pitchFamily="18" charset="0"/>
              <a:cs typeface="Times New Roman" panose="02020603050405020304" pitchFamily="18" charset="0"/>
            </a:endParaRPr>
          </a:p>
          <a:p>
            <a:pPr fontAlgn="base"/>
            <a:r>
              <a:rPr lang="ro-RO" dirty="0">
                <a:latin typeface="Times New Roman" panose="02020603050405020304" pitchFamily="18" charset="0"/>
                <a:cs typeface="Times New Roman" panose="02020603050405020304" pitchFamily="18" charset="0"/>
              </a:rPr>
              <a:t>Diagnosticul incepe cu istoricul medical, examinarea fizica si determinari de laborator. Standardul de aur in diagnostic este efectuarea unui test de provocare cu alimentul incriminat.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b="1" dirty="0">
                <a:latin typeface="Times New Roman" panose="02020603050405020304" pitchFamily="18" charset="0"/>
                <a:cs typeface="Times New Roman" panose="02020603050405020304" pitchFamily="18" charset="0"/>
              </a:rPr>
              <a:t>Alte etape de diagnostic:</a:t>
            </a:r>
            <a:r>
              <a:rPr lang="ro-RO" dirty="0">
                <a:latin typeface="Times New Roman" panose="02020603050405020304" pitchFamily="18" charset="0"/>
                <a:cs typeface="Times New Roman" panose="02020603050405020304" pitchFamily="18" charset="0"/>
              </a:rPr>
              <a:t>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jurnalul alimentar;</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dieta de eliminare; </a:t>
            </a:r>
            <a:br>
              <a:rPr lang="ro-RO" dirty="0">
                <a:latin typeface="Times New Roman" panose="02020603050405020304" pitchFamily="18" charset="0"/>
                <a:cs typeface="Times New Roman" panose="02020603050405020304" pitchFamily="18" charset="0"/>
              </a:rPr>
            </a:br>
            <a:r>
              <a:rPr lang="ro-RO" dirty="0" smtClean="0">
                <a:latin typeface="Times New Roman" panose="02020603050405020304" pitchFamily="18" charset="0"/>
                <a:cs typeface="Times New Roman" panose="02020603050405020304" pitchFamily="18" charset="0"/>
              </a:rPr>
              <a:t>• diverse teste.</a:t>
            </a:r>
            <a:r>
              <a:rPr lang="ro-RO" dirty="0">
                <a:latin typeface="Times New Roman" panose="02020603050405020304" pitchFamily="18" charset="0"/>
                <a:cs typeface="Times New Roman" panose="02020603050405020304" pitchFamily="18" charset="0"/>
              </a:rPr>
              <a:t>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Evitarea stricta a alergenului incriminat este singura terapie dovedita.</a:t>
            </a:r>
          </a:p>
          <a:p>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62199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73288" y="2476500"/>
            <a:ext cx="10018712" cy="1752600"/>
          </a:xfrm>
        </p:spPr>
        <p:txBody>
          <a:bodyPr>
            <a:normAutofit/>
          </a:bodyPr>
          <a:lstStyle/>
          <a:p>
            <a:r>
              <a:rPr lang="en-US" sz="6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o-RO" sz="6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8711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423851"/>
          </a:xfrm>
        </p:spPr>
        <p:txBody>
          <a:bodyPr/>
          <a:lstStyle/>
          <a:p>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Tipuri</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alergeni</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88629" y="1201783"/>
            <a:ext cx="5042262" cy="5656217"/>
          </a:xfrm>
        </p:spPr>
        <p:txBody>
          <a:bodyPr>
            <a:normAutofit/>
          </a:bodyPr>
          <a:lstStyle/>
          <a:p>
            <a:pPr marL="0" indent="0" algn="just">
              <a:buNone/>
            </a:pPr>
            <a:r>
              <a:rPr lang="ro-RO" dirty="0" smtClean="0">
                <a:latin typeface="Times New Roman" panose="02020603050405020304" pitchFamily="18" charset="0"/>
                <a:cs typeface="Times New Roman" panose="02020603050405020304" pitchFamily="18" charset="0"/>
              </a:rPr>
              <a:t>După </a:t>
            </a:r>
            <a:r>
              <a:rPr lang="ro-RO" dirty="0">
                <a:latin typeface="Times New Roman" panose="02020603050405020304" pitchFamily="18" charset="0"/>
                <a:cs typeface="Times New Roman" panose="02020603050405020304" pitchFamily="18" charset="0"/>
              </a:rPr>
              <a:t>calea de pătrundere în organism, </a:t>
            </a:r>
            <a:r>
              <a:rPr lang="ro-RO" b="1" dirty="0">
                <a:latin typeface="Times New Roman" panose="02020603050405020304" pitchFamily="18" charset="0"/>
                <a:cs typeface="Times New Roman" panose="02020603050405020304" pitchFamily="18" charset="0"/>
              </a:rPr>
              <a:t>alergenii pot fi clasificaţi în:</a:t>
            </a:r>
            <a:r>
              <a:rPr lang="ro-RO" dirty="0">
                <a:latin typeface="Times New Roman" panose="02020603050405020304" pitchFamily="18" charset="0"/>
                <a:cs typeface="Times New Roman" panose="02020603050405020304" pitchFamily="18" charset="0"/>
              </a:rPr>
              <a:t> </a:t>
            </a:r>
            <a:r>
              <a:rPr lang="ro-RO" b="1" i="1" dirty="0" smtClean="0">
                <a:latin typeface="Times New Roman" panose="02020603050405020304" pitchFamily="18" charset="0"/>
                <a:cs typeface="Times New Roman" panose="02020603050405020304" pitchFamily="18" charset="0"/>
              </a:rPr>
              <a:t>pneumalergeni</a:t>
            </a:r>
            <a:r>
              <a:rPr lang="en-US" b="1"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polen, praf de casa, mucegaiuri, peri si epiderme de animale), </a:t>
            </a:r>
            <a:r>
              <a:rPr lang="ro-RO" b="1" i="1" dirty="0">
                <a:latin typeface="Times New Roman" panose="02020603050405020304" pitchFamily="18" charset="0"/>
                <a:cs typeface="Times New Roman" panose="02020603050405020304" pitchFamily="18" charset="0"/>
              </a:rPr>
              <a:t>alergeni alimentari</a:t>
            </a:r>
            <a:r>
              <a:rPr lang="ro-RO" b="1"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(albuşul de ou, laptele de vaca, capşuni – fragi, etc.), alergeni de insecte (veninuri de insecte), </a:t>
            </a:r>
            <a:r>
              <a:rPr lang="ro-RO" b="1" i="1" dirty="0">
                <a:latin typeface="Times New Roman" panose="02020603050405020304" pitchFamily="18" charset="0"/>
                <a:cs typeface="Times New Roman" panose="02020603050405020304" pitchFamily="18" charset="0"/>
              </a:rPr>
              <a:t>alergeni medicamentoşi </a:t>
            </a:r>
            <a:r>
              <a:rPr lang="ro-RO" b="1" dirty="0">
                <a:latin typeface="Times New Roman" panose="02020603050405020304" pitchFamily="18" charset="0"/>
                <a:cs typeface="Times New Roman" panose="02020603050405020304" pitchFamily="18" charset="0"/>
              </a:rPr>
              <a:t>si </a:t>
            </a:r>
            <a:r>
              <a:rPr lang="ro-RO" b="1" i="1" dirty="0">
                <a:latin typeface="Times New Roman" panose="02020603050405020304" pitchFamily="18" charset="0"/>
                <a:cs typeface="Times New Roman" panose="02020603050405020304" pitchFamily="18" charset="0"/>
              </a:rPr>
              <a:t>alergeni chimici</a:t>
            </a:r>
            <a:r>
              <a:rPr lang="ro-RO" b="1"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(profesionali sau nu</a:t>
            </a:r>
            <a:r>
              <a:rPr lang="ro-RO"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lgn="just">
              <a:buNone/>
            </a:pP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endParaRPr lang="ro-RO" dirty="0">
              <a:latin typeface="Times New Roman" panose="02020603050405020304" pitchFamily="18" charset="0"/>
              <a:cs typeface="Times New Roman" panose="02020603050405020304" pitchFamily="18" charset="0"/>
            </a:endParaRPr>
          </a:p>
        </p:txBody>
      </p:sp>
      <p:pic>
        <p:nvPicPr>
          <p:cNvPr id="3074" name="Picture 2" descr="Imagini pentru alergia tipuri de alergeni"/>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503" y="1529307"/>
            <a:ext cx="6775330" cy="33562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9819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751" y="97972"/>
            <a:ext cx="10018713" cy="1752599"/>
          </a:xfrm>
        </p:spPr>
        <p:txBody>
          <a:bodyPr/>
          <a:lstStyle/>
          <a:p>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Simptome</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generale</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80161" y="0"/>
            <a:ext cx="10437222" cy="5264331"/>
          </a:xfrm>
        </p:spPr>
        <p:txBody>
          <a:bodyPr>
            <a:normAutofit/>
          </a:bodyPr>
          <a:lstStyle/>
          <a:p>
            <a:pPr algn="just"/>
            <a:r>
              <a:rPr lang="ro-RO" sz="2800" dirty="0">
                <a:latin typeface="Times New Roman" panose="02020603050405020304" pitchFamily="18" charset="0"/>
                <a:cs typeface="Times New Roman" panose="02020603050405020304" pitchFamily="18" charset="0"/>
              </a:rPr>
              <a:t>Simptomele reacţiilor alergice includ </a:t>
            </a:r>
            <a:r>
              <a:rPr lang="ro-RO" sz="2800" b="1" dirty="0">
                <a:latin typeface="Times New Roman" panose="02020603050405020304" pitchFamily="18" charset="0"/>
                <a:cs typeface="Times New Roman" panose="02020603050405020304" pitchFamily="18" charset="0"/>
              </a:rPr>
              <a:t>leziuni cutanate cunoscute sub numele de urticarie, edem al feţei sau limbii, strănut, mâncărimi </a:t>
            </a:r>
            <a:r>
              <a:rPr lang="ro-RO" sz="2800" b="1" dirty="0" smtClean="0">
                <a:latin typeface="Times New Roman" panose="02020603050405020304" pitchFamily="18" charset="0"/>
                <a:cs typeface="Times New Roman" panose="02020603050405020304" pitchFamily="18" charset="0"/>
              </a:rPr>
              <a:t>a</a:t>
            </a:r>
            <a:r>
              <a:rPr lang="en-US" sz="2800" b="1" dirty="0" smtClean="0">
                <a:latin typeface="Times New Roman" panose="02020603050405020304" pitchFamily="18" charset="0"/>
                <a:cs typeface="Times New Roman" panose="02020603050405020304" pitchFamily="18" charset="0"/>
              </a:rPr>
              <a:t>le</a:t>
            </a:r>
            <a:r>
              <a:rPr lang="ro-RO" sz="2800" b="1" dirty="0" smtClean="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ochilor, greaţă, </a:t>
            </a:r>
            <a:r>
              <a:rPr lang="ro-RO" sz="2800" b="1" dirty="0" smtClean="0">
                <a:latin typeface="Times New Roman" panose="02020603050405020304" pitchFamily="18" charset="0"/>
                <a:cs typeface="Times New Roman" panose="02020603050405020304" pitchFamily="18" charset="0"/>
              </a:rPr>
              <a:t>v</a:t>
            </a:r>
            <a:r>
              <a:rPr lang="en-US" sz="2800" b="1" dirty="0" smtClean="0">
                <a:latin typeface="Times New Roman" panose="02020603050405020304" pitchFamily="18" charset="0"/>
                <a:cs typeface="Times New Roman" panose="02020603050405020304" pitchFamily="18" charset="0"/>
              </a:rPr>
              <a:t>om</a:t>
            </a:r>
            <a:r>
              <a:rPr lang="ro-RO" sz="2800" b="1" dirty="0" smtClean="0">
                <a:latin typeface="Times New Roman" panose="02020603050405020304" pitchFamily="18" charset="0"/>
                <a:cs typeface="Times New Roman" panose="02020603050405020304" pitchFamily="18" charset="0"/>
              </a:rPr>
              <a:t>ă </a:t>
            </a:r>
            <a:r>
              <a:rPr lang="ro-RO" sz="2800" b="1" dirty="0">
                <a:latin typeface="Times New Roman" panose="02020603050405020304" pitchFamily="18" charset="0"/>
                <a:cs typeface="Times New Roman" panose="02020603050405020304" pitchFamily="18" charset="0"/>
              </a:rPr>
              <a:t>şi diferite erupţii.</a:t>
            </a:r>
            <a:r>
              <a:rPr lang="ro-RO" sz="2800" dirty="0">
                <a:latin typeface="Times New Roman" panose="02020603050405020304" pitchFamily="18" charset="0"/>
                <a:cs typeface="Times New Roman" panose="02020603050405020304" pitchFamily="18" charset="0"/>
              </a:rPr>
              <a:t> Reacţiile alergice pot varia de la </a:t>
            </a:r>
            <a:r>
              <a:rPr lang="ro-RO" sz="2800" dirty="0" smtClean="0">
                <a:latin typeface="Times New Roman" panose="02020603050405020304" pitchFamily="18" charset="0"/>
                <a:cs typeface="Times New Roman" panose="02020603050405020304" pitchFamily="18" charset="0"/>
              </a:rPr>
              <a:t>uşoare </a:t>
            </a:r>
            <a:r>
              <a:rPr lang="ro-RO" sz="2800" dirty="0">
                <a:latin typeface="Times New Roman" panose="02020603050405020304" pitchFamily="18" charset="0"/>
                <a:cs typeface="Times New Roman" panose="02020603050405020304" pitchFamily="18" charset="0"/>
              </a:rPr>
              <a:t>până la situaţii ce pot pune viaţa în pericol precum anafilaxia sau angioedemul, în care gura şi limba se pot umfla până la situaţia în care apar dificultăţi de respiraţie.</a:t>
            </a:r>
          </a:p>
        </p:txBody>
      </p:sp>
      <p:pic>
        <p:nvPicPr>
          <p:cNvPr id="15362" name="Picture 2" descr="Imagini pentru mancarimi ale ochilor alergi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07232" y="4038599"/>
            <a:ext cx="5010150" cy="2819401"/>
          </a:xfrm>
          <a:prstGeom prst="rect">
            <a:avLst/>
          </a:prstGeom>
          <a:noFill/>
          <a:extLst>
            <a:ext uri="{909E8E84-426E-40DD-AFC4-6F175D3DCCD1}">
              <a14:hiddenFill xmlns="" xmlns:a14="http://schemas.microsoft.com/office/drawing/2010/main">
                <a:solidFill>
                  <a:srgbClr val="FFFFFF"/>
                </a:solidFill>
              </a14:hiddenFill>
            </a:ext>
          </a:extLst>
        </p:spPr>
      </p:pic>
      <p:pic>
        <p:nvPicPr>
          <p:cNvPr id="15366" name="Picture 6" descr="Imagini pentru angioedem"/>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63643" y="4038599"/>
            <a:ext cx="3031764" cy="27169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1960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ini pentru urticarie"/>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bwMode="auto">
          <a:xfrm>
            <a:off x="0" y="0"/>
            <a:ext cx="5508625" cy="36687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4" descr="Imagini pentru urticarie"/>
          <p:cNvSpPr>
            <a:spLocks noChangeAspect="1" noChangeArrowheads="1"/>
          </p:cNvSpPr>
          <p:nvPr/>
        </p:nvSpPr>
        <p:spPr bwMode="auto">
          <a:xfrm>
            <a:off x="8022825" y="4300173"/>
            <a:ext cx="461554" cy="461554"/>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11270" name="Picture 6" descr="Imagini pentru urticari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40315" y="2956875"/>
            <a:ext cx="5851685" cy="3901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4062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626" y="1"/>
            <a:ext cx="10018713" cy="1162593"/>
          </a:xfrm>
        </p:spPr>
        <p:txBody>
          <a:bodyPr/>
          <a:lstStyle/>
          <a:p>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Alergia</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medicamentoas</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a:t>
            </a:r>
          </a:p>
        </p:txBody>
      </p:sp>
      <p:pic>
        <p:nvPicPr>
          <p:cNvPr id="2050" name="Picture 2" descr="Imagini pentru alergia medicamentoasa"/>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886891" y="1012353"/>
            <a:ext cx="7602583" cy="57019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76167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63286"/>
            <a:ext cx="10018713" cy="1752599"/>
          </a:xfrm>
        </p:spPr>
        <p:txBody>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Alergia medicamentoasă</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85109" y="1602244"/>
            <a:ext cx="9817913" cy="4911633"/>
          </a:xfrm>
        </p:spPr>
        <p:txBody>
          <a:bodyPr>
            <a:normAutofit fontScale="92500"/>
          </a:bodyPr>
          <a:lstStyle/>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O </a:t>
            </a:r>
            <a:r>
              <a:rPr lang="ro-RO" dirty="0">
                <a:latin typeface="Times New Roman" panose="02020603050405020304" pitchFamily="18" charset="0"/>
                <a:cs typeface="Times New Roman" panose="02020603050405020304" pitchFamily="18" charset="0"/>
              </a:rPr>
              <a:t>alergie la medicamente apare atunci cand </a:t>
            </a:r>
            <a:r>
              <a:rPr lang="ro-RO" dirty="0">
                <a:latin typeface="Times New Roman" panose="02020603050405020304" pitchFamily="18" charset="0"/>
                <a:cs typeface="Times New Roman" panose="02020603050405020304" pitchFamily="18" charset="0"/>
                <a:hlinkClick r:id="rId2" tooltip="Sistemul imunitar al organismului - anticorpii"/>
              </a:rPr>
              <a:t>sistemul </a:t>
            </a:r>
            <a:r>
              <a:rPr lang="ro-RO" dirty="0" smtClean="0">
                <a:latin typeface="Times New Roman" panose="02020603050405020304" pitchFamily="18" charset="0"/>
                <a:cs typeface="Times New Roman" panose="02020603050405020304" pitchFamily="18" charset="0"/>
                <a:hlinkClick r:id="rId2" tooltip="Sistemul imunitar al organismului - anticorpii"/>
              </a:rPr>
              <a:t>imunitar</a:t>
            </a:r>
            <a:r>
              <a:rPr lang="en-US"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reactioneaza </a:t>
            </a:r>
            <a:r>
              <a:rPr lang="ro-RO" dirty="0">
                <a:latin typeface="Times New Roman" panose="02020603050405020304" pitchFamily="18" charset="0"/>
                <a:cs typeface="Times New Roman" panose="02020603050405020304" pitchFamily="18" charset="0"/>
              </a:rPr>
              <a:t>anormal la unul din medicamentele utilizate. Multe dintre substantele medicamentoase pot provoca alergii, atat cele eliberate cu prescriptie medicala cat si cele eliberate fara prescriptie medicala. </a:t>
            </a:r>
            <a:r>
              <a:rPr lang="ro-RO" dirty="0" smtClean="0">
                <a:latin typeface="Times New Roman" panose="02020603050405020304" pitchFamily="18" charset="0"/>
                <a:cs typeface="Times New Roman" panose="02020603050405020304" pitchFamily="18" charset="0"/>
              </a:rPr>
              <a:t>O </a:t>
            </a:r>
            <a:r>
              <a:rPr lang="ro-RO" dirty="0">
                <a:latin typeface="Times New Roman" panose="02020603050405020304" pitchFamily="18" charset="0"/>
                <a:cs typeface="Times New Roman" panose="02020603050405020304" pitchFamily="18" charset="0"/>
              </a:rPr>
              <a:t>persoana poate manifesta oricand o reactie la un medicament, chiar daca in trecut nu a manifestat vreo alergie la acelasi medicament. </a:t>
            </a:r>
            <a:endParaRPr lang="en-US"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ro-RO" dirty="0" smtClean="0">
                <a:latin typeface="Times New Roman" panose="02020603050405020304" pitchFamily="18" charset="0"/>
                <a:cs typeface="Times New Roman" panose="02020603050405020304" pitchFamily="18" charset="0"/>
              </a:rPr>
              <a:t>Cele </a:t>
            </a:r>
            <a:r>
              <a:rPr lang="ro-RO" dirty="0">
                <a:latin typeface="Times New Roman" panose="02020603050405020304" pitchFamily="18" charset="0"/>
                <a:cs typeface="Times New Roman" panose="02020603050405020304" pitchFamily="18" charset="0"/>
              </a:rPr>
              <a:t>mai multe dintre reactiile rezultate in urma consumului de medicamente nu sunt alergii reale si nici nu implica actiunea sistemului imunitar. Deseori sunt confundate alergiile cu reactiile non-alergice ale medicamentelor, intrucat acestea pot avea simptome similare. Uneori ar putea fi vorba doar despre reactii adverse. Indiferent de tipul acestora, unele dintre efectele secundare ale medicamentelor pot fi severe si pot pune chiar si in pericol viata unei persoane</a:t>
            </a:r>
            <a:r>
              <a:rPr lang="ro-RO" dirty="0" smtClean="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p:txBody>
      </p:sp>
      <p:pic>
        <p:nvPicPr>
          <p:cNvPr id="4098" name="Picture 2" descr="Imagini pentru alergia la medicament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348095" y="163286"/>
            <a:ext cx="2154927" cy="14389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03846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32510"/>
            <a:ext cx="10018713" cy="1309256"/>
          </a:xfrm>
        </p:spPr>
        <p:txBody>
          <a:bodyPr/>
          <a:lstStyle/>
          <a:p>
            <a:r>
              <a:rPr lang="en-US"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Simptome</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84309" y="1511137"/>
            <a:ext cx="10018713" cy="4149436"/>
          </a:xfrm>
        </p:spPr>
        <p:txBody>
          <a:bodyPr>
            <a:normAutofit fontScale="92500" lnSpcReduction="10000"/>
          </a:bodyPr>
          <a:lstStyle/>
          <a:p>
            <a:pPr fontAlgn="base"/>
            <a:r>
              <a:rPr lang="ro-RO" dirty="0" smtClean="0">
                <a:latin typeface="Times New Roman" panose="02020603050405020304" pitchFamily="18" charset="0"/>
                <a:cs typeface="Times New Roman" panose="02020603050405020304" pitchFamily="18" charset="0"/>
              </a:rPr>
              <a:t>Multe </a:t>
            </a:r>
            <a:r>
              <a:rPr lang="ro-RO" dirty="0">
                <a:latin typeface="Times New Roman" panose="02020603050405020304" pitchFamily="18" charset="0"/>
                <a:cs typeface="Times New Roman" panose="02020603050405020304" pitchFamily="18" charset="0"/>
              </a:rPr>
              <a:t>dintre reactii debuteaza la cateva minute dupa ce a fost administrat un medicament. Cu toate acestea, este posibil ca o persoana sa prezinte manifestari alergice la o substanta medicamentoasa chiar si la cateva saptamani dupa ce a utilizat-o.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Printre simptomele alergice ale medicamentelor se </a:t>
            </a:r>
            <a:r>
              <a:rPr lang="ro-RO" dirty="0" smtClean="0">
                <a:latin typeface="Times New Roman" panose="02020603050405020304" pitchFamily="18" charset="0"/>
                <a:cs typeface="Times New Roman" panose="02020603050405020304" pitchFamily="18" charset="0"/>
              </a:rPr>
              <a:t>enumeră:</a:t>
            </a:r>
            <a:r>
              <a:rPr lang="ro-RO" dirty="0">
                <a:latin typeface="Times New Roman" panose="02020603050405020304" pitchFamily="18" charset="0"/>
                <a:cs typeface="Times New Roman" panose="02020603050405020304" pitchFamily="18" charset="0"/>
              </a:rPr>
              <a:t>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eruptiile cutanate </a:t>
            </a:r>
            <a:br>
              <a:rPr lang="ro-RO" dirty="0">
                <a:latin typeface="Times New Roman" panose="02020603050405020304" pitchFamily="18" charset="0"/>
                <a:cs typeface="Times New Roman" panose="02020603050405020304" pitchFamily="18" charset="0"/>
              </a:rPr>
            </a:br>
            <a:r>
              <a:rPr lang="ro-RO" dirty="0" smtClean="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urticaria</a:t>
            </a:r>
            <a:r>
              <a:rPr lang="ro-RO" dirty="0">
                <a:latin typeface="Times New Roman" panose="02020603050405020304" pitchFamily="18" charset="0"/>
                <a:cs typeface="Times New Roman" panose="02020603050405020304" pitchFamily="18" charset="0"/>
                <a:hlinkClick r:id="rId2" tooltip="Urticariile"/>
              </a:rPr>
              <a:t> </a:t>
            </a:r>
            <a:r>
              <a:rPr lang="ro-RO" dirty="0">
                <a:latin typeface="Times New Roman" panose="02020603050405020304" pitchFamily="18" charset="0"/>
                <a:cs typeface="Times New Roman" panose="02020603050405020304" pitchFamily="18" charset="0"/>
              </a:rPr>
              <a:t/>
            </a:r>
            <a:br>
              <a:rPr lang="ro-RO" dirty="0">
                <a:latin typeface="Times New Roman" panose="02020603050405020304" pitchFamily="18" charset="0"/>
                <a:cs typeface="Times New Roman" panose="02020603050405020304" pitchFamily="18" charset="0"/>
              </a:rPr>
            </a:br>
            <a:r>
              <a:rPr lang="ro-RO" dirty="0" smtClean="0">
                <a:latin typeface="Times New Roman" panose="02020603050405020304" pitchFamily="18" charset="0"/>
                <a:cs typeface="Times New Roman" panose="02020603050405020304" pitchFamily="18" charset="0"/>
              </a:rPr>
              <a:t>- mancarimea pielii</a:t>
            </a:r>
            <a:br>
              <a:rPr lang="ro-RO" dirty="0" smtClean="0">
                <a:latin typeface="Times New Roman" panose="02020603050405020304" pitchFamily="18" charset="0"/>
                <a:cs typeface="Times New Roman" panose="02020603050405020304" pitchFamily="18" charset="0"/>
              </a:rPr>
            </a:br>
            <a:r>
              <a:rPr lang="ro-RO" dirty="0" smtClean="0">
                <a:latin typeface="Times New Roman" panose="02020603050405020304" pitchFamily="18" charset="0"/>
                <a:cs typeface="Times New Roman" panose="02020603050405020304" pitchFamily="18" charset="0"/>
              </a:rPr>
              <a:t>- edemul facial </a:t>
            </a:r>
            <a:br>
              <a:rPr lang="ro-RO" dirty="0" smtClean="0">
                <a:latin typeface="Times New Roman" panose="02020603050405020304" pitchFamily="18" charset="0"/>
                <a:cs typeface="Times New Roman" panose="02020603050405020304" pitchFamily="18" charset="0"/>
              </a:rPr>
            </a:br>
            <a:r>
              <a:rPr lang="ro-RO" dirty="0" smtClean="0">
                <a:latin typeface="Times New Roman" panose="02020603050405020304" pitchFamily="18" charset="0"/>
                <a:cs typeface="Times New Roman" panose="02020603050405020304" pitchFamily="18" charset="0"/>
              </a:rPr>
              <a:t>- dereglări ale respirației</a:t>
            </a:r>
            <a:br>
              <a:rPr lang="ro-RO" dirty="0" smtClean="0">
                <a:latin typeface="Times New Roman" panose="02020603050405020304" pitchFamily="18" charset="0"/>
                <a:cs typeface="Times New Roman" panose="02020603050405020304" pitchFamily="18" charset="0"/>
              </a:rPr>
            </a:br>
            <a:r>
              <a:rPr lang="ro-RO" dirty="0" smtClean="0">
                <a:latin typeface="Times New Roman" panose="02020603050405020304" pitchFamily="18" charset="0"/>
                <a:cs typeface="Times New Roman" panose="02020603050405020304" pitchFamily="18" charset="0"/>
              </a:rPr>
              <a:t>- anafilaxia</a:t>
            </a:r>
            <a:endParaRPr lang="ro-RO" dirty="0">
              <a:latin typeface="Times New Roman" panose="02020603050405020304" pitchFamily="18" charset="0"/>
              <a:cs typeface="Times New Roman" panose="02020603050405020304" pitchFamily="18" charset="0"/>
            </a:endParaRPr>
          </a:p>
          <a:p>
            <a:pPr marL="0" indent="0">
              <a:buNone/>
            </a:pPr>
            <a:endParaRPr lang="ro-RO" dirty="0"/>
          </a:p>
        </p:txBody>
      </p:sp>
      <p:pic>
        <p:nvPicPr>
          <p:cNvPr id="5122" name="Picture 2" descr="https://cache.bzi.ro/cache/7/16/s604x0_prurit_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38849" y="3432901"/>
            <a:ext cx="4364174" cy="32948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9572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19250" y="685800"/>
            <a:ext cx="10572750" cy="4676775"/>
          </a:xfrm>
        </p:spPr>
        <p:txBody>
          <a:bodyPr>
            <a:normAutofit/>
          </a:bodyPr>
          <a:lstStyle/>
          <a:p>
            <a:pPr algn="ctr"/>
            <a:r>
              <a:rPr lang="ro-RO" sz="2800" dirty="0">
                <a:latin typeface="Times New Roman" panose="02020603050405020304" pitchFamily="18" charset="0"/>
                <a:cs typeface="Times New Roman" panose="02020603050405020304" pitchFamily="18" charset="0"/>
              </a:rPr>
              <a:t>Printre semnele si simptomele unei reactii alergice care necesita interventia de urgenta se numara: </a:t>
            </a: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 umflarea sau incordarea cailor respiratorii </a:t>
            </a: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 puls rapid </a:t>
            </a: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 ameteala </a:t>
            </a: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hlinkClick r:id="rId2" tooltip="Lesinul (sincopa) - generalitati si preventie "/>
              </a:rPr>
              <a:t>lesin</a:t>
            </a:r>
            <a:r>
              <a:rPr lang="ro-RO" sz="2800"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1423037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Parallax</Template>
  <TotalTime>4073</TotalTime>
  <Words>715</Words>
  <Application>Microsoft Office PowerPoint</Application>
  <PresentationFormat>Произвольный</PresentationFormat>
  <Paragraphs>59</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Parallax</vt:lpstr>
      <vt:lpstr>Tema:Alergiile</vt:lpstr>
      <vt:lpstr>Generalități</vt:lpstr>
      <vt:lpstr>Tipuri de alergeni</vt:lpstr>
      <vt:lpstr>Simptome generale</vt:lpstr>
      <vt:lpstr>Слайд 5</vt:lpstr>
      <vt:lpstr>Alergia medicamentoasă</vt:lpstr>
      <vt:lpstr>Alergia medicamentoasă</vt:lpstr>
      <vt:lpstr>Simptome</vt:lpstr>
      <vt:lpstr>Слайд 9</vt:lpstr>
      <vt:lpstr>Anafilaxia (șocul anafilactic)</vt:lpstr>
      <vt:lpstr>Anafilaxia</vt:lpstr>
      <vt:lpstr>Anafilaxia</vt:lpstr>
      <vt:lpstr>Alergia la antibiotice</vt:lpstr>
      <vt:lpstr>Alergii la vaccin</vt:lpstr>
      <vt:lpstr>Reacții adverse nonalergice</vt:lpstr>
      <vt:lpstr>Factori de risc </vt:lpstr>
      <vt:lpstr>Grupurile predispuse</vt:lpstr>
      <vt:lpstr>Complicații</vt:lpstr>
      <vt:lpstr>Teste și diagnostic</vt:lpstr>
      <vt:lpstr>Tratament</vt:lpstr>
      <vt:lpstr>Prevenire</vt:lpstr>
      <vt:lpstr>Alergia alimentară</vt:lpstr>
      <vt:lpstr>Principalele alimente implicate</vt:lpstr>
      <vt:lpstr>Principalele alimente implicate</vt:lpstr>
      <vt:lpstr>Слайд 25</vt:lpstr>
      <vt:lpstr>Diagnostic</vt:lpstr>
      <vt:lpst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Alergiile</dc:title>
  <dc:creator>sevelina206@gmail.com</dc:creator>
  <cp:lastModifiedBy>galina.buta@outlook.com</cp:lastModifiedBy>
  <cp:revision>30</cp:revision>
  <dcterms:created xsi:type="dcterms:W3CDTF">2018-10-29T19:56:36Z</dcterms:created>
  <dcterms:modified xsi:type="dcterms:W3CDTF">2020-11-07T09:51:56Z</dcterms:modified>
</cp:coreProperties>
</file>