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5DC4-DA55-8143-8499-E8BC333EDBF8}" type="datetimeFigureOut">
              <a:rPr lang="ru-MD" smtClean="0"/>
              <a:t>03.12.2024</a:t>
            </a:fld>
            <a:endParaRPr lang="ru-M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9E-5809-7649-B85A-CEC823050AF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656095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5DC4-DA55-8143-8499-E8BC333EDBF8}" type="datetimeFigureOut">
              <a:rPr lang="ru-MD" smtClean="0"/>
              <a:t>03.12.2024</a:t>
            </a:fld>
            <a:endParaRPr lang="ru-M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9E-5809-7649-B85A-CEC823050AF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19490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5DC4-DA55-8143-8499-E8BC333EDBF8}" type="datetimeFigureOut">
              <a:rPr lang="ru-MD" smtClean="0"/>
              <a:t>03.12.2024</a:t>
            </a:fld>
            <a:endParaRPr lang="ru-M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9E-5809-7649-B85A-CEC823050AF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46704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5DC4-DA55-8143-8499-E8BC333EDBF8}" type="datetimeFigureOut">
              <a:rPr lang="ru-MD" smtClean="0"/>
              <a:t>03.12.2024</a:t>
            </a:fld>
            <a:endParaRPr lang="ru-M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9E-5809-7649-B85A-CEC823050AF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25474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5DC4-DA55-8143-8499-E8BC333EDBF8}" type="datetimeFigureOut">
              <a:rPr lang="ru-MD" smtClean="0"/>
              <a:t>03.12.2024</a:t>
            </a:fld>
            <a:endParaRPr lang="ru-M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9E-5809-7649-B85A-CEC823050AF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07226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5DC4-DA55-8143-8499-E8BC333EDBF8}" type="datetimeFigureOut">
              <a:rPr lang="ru-MD" smtClean="0"/>
              <a:t>03.12.2024</a:t>
            </a:fld>
            <a:endParaRPr lang="ru-M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9E-5809-7649-B85A-CEC823050AF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21565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5DC4-DA55-8143-8499-E8BC333EDBF8}" type="datetimeFigureOut">
              <a:rPr lang="ru-MD" smtClean="0"/>
              <a:t>03.12.2024</a:t>
            </a:fld>
            <a:endParaRPr lang="ru-M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9E-5809-7649-B85A-CEC823050AF9}" type="slidenum">
              <a:rPr lang="ru-MD" smtClean="0"/>
              <a:t>‹#›</a:t>
            </a:fld>
            <a:endParaRPr lang="ru-M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5DC4-DA55-8143-8499-E8BC333EDBF8}" type="datetimeFigureOut">
              <a:rPr lang="ru-MD" smtClean="0"/>
              <a:t>03.12.2024</a:t>
            </a:fld>
            <a:endParaRPr lang="ru-M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9E-5809-7649-B85A-CEC823050AF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8837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5DC4-DA55-8143-8499-E8BC333EDBF8}" type="datetimeFigureOut">
              <a:rPr lang="ru-MD" smtClean="0"/>
              <a:t>03.12.2024</a:t>
            </a:fld>
            <a:endParaRPr lang="ru-M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9E-5809-7649-B85A-CEC823050AF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16729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5DC4-DA55-8143-8499-E8BC333EDBF8}" type="datetimeFigureOut">
              <a:rPr lang="ru-MD" smtClean="0"/>
              <a:t>03.12.2024</a:t>
            </a:fld>
            <a:endParaRPr lang="ru-M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M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9E-5809-7649-B85A-CEC823050AF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51239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D625DC4-DA55-8143-8499-E8BC333EDBF8}" type="datetimeFigureOut">
              <a:rPr lang="ru-MD" smtClean="0"/>
              <a:t>03.12.2024</a:t>
            </a:fld>
            <a:endParaRPr lang="ru-M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M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9E-5809-7649-B85A-CEC823050AF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63190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D625DC4-DA55-8143-8499-E8BC333EDBF8}" type="datetimeFigureOut">
              <a:rPr lang="ru-MD" smtClean="0"/>
              <a:t>03.12.2024</a:t>
            </a:fld>
            <a:endParaRPr lang="ru-M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M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8C2D19E-5809-7649-B85A-CEC823050AF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35516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ifehacker.ru/astma-simptomy-lecheni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14D9F-FD27-AD4A-BD85-019D0561C75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496888"/>
            <a:ext cx="8991600" cy="1644650"/>
          </a:xfrm>
        </p:spPr>
        <p:txBody>
          <a:bodyPr/>
          <a:lstStyle/>
          <a:p>
            <a:r>
              <a:rPr lang="ru-MD" dirty="0"/>
              <a:t>Анафилактический шок</a:t>
            </a:r>
            <a:r>
              <a:rPr lang="en-GB" dirty="0"/>
              <a:t/>
            </a:r>
            <a:br>
              <a:rPr lang="en-GB" dirty="0"/>
            </a:br>
            <a:r>
              <a:rPr lang="ru-RU" dirty="0"/>
              <a:t>Анафилаксия </a:t>
            </a:r>
            <a:endParaRPr lang="ru-MD" dirty="0"/>
          </a:p>
        </p:txBody>
      </p:sp>
      <p:pic>
        <p:nvPicPr>
          <p:cNvPr id="1028" name="Picture 4" descr="Анафилактический шок - первая помощь">
            <a:extLst>
              <a:ext uri="{FF2B5EF4-FFF2-40B4-BE49-F238E27FC236}">
                <a16:creationId xmlns:a16="http://schemas.microsoft.com/office/drawing/2014/main" xmlns="" id="{F35A8383-CF5F-D744-88F1-206314201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5" y="2755842"/>
            <a:ext cx="5879815" cy="391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1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C4953B-30F0-2D4E-A002-A4D31EFB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оказания первой медицинской помощи </a:t>
            </a:r>
            <a:endParaRPr lang="ru-MD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7CD2BC-B616-2D46-A7F6-7F5FCC17A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29" y="2453108"/>
            <a:ext cx="5402563" cy="4091529"/>
          </a:xfrm>
        </p:spPr>
        <p:txBody>
          <a:bodyPr>
            <a:normAutofit fontScale="77500" lnSpcReduction="20000"/>
          </a:bodyPr>
          <a:lstStyle/>
          <a:p>
            <a:pPr algn="l" fontAlgn="base"/>
            <a:r>
              <a:rPr lang="ru-MD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Провести искусственное дыхание </a:t>
            </a:r>
            <a:endParaRPr lang="ru-MD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А. </a:t>
            </a:r>
            <a:r>
              <a:rPr lang="ru-MD" b="1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«рот в рот»:</a:t>
            </a:r>
            <a:endParaRPr lang="ru-MD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Б.  </a:t>
            </a:r>
            <a:r>
              <a:rPr lang="ru-MD" b="1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мешком Амбу:</a:t>
            </a:r>
          </a:p>
          <a:p>
            <a:pPr algn="l" fontAlgn="base"/>
            <a:r>
              <a:rPr lang="ru-MD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Примечание: </a:t>
            </a: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избегать чрезмерной вентиляции.</a:t>
            </a:r>
          </a:p>
          <a:p>
            <a:pPr algn="l" fontAlgn="base">
              <a:buFont typeface="+mj-lt"/>
              <a:buAutoNum type="arabicPeriod" startAt="8"/>
            </a:pP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Продолжить базовую сердечно – легочную реанимацию еще 4 цикла (1 цикл БСЛР = 30 компрессий: 2 искусственных дыхания</a:t>
            </a:r>
          </a:p>
          <a:p>
            <a:pPr algn="l" fontAlgn="base">
              <a:buFont typeface="+mj-lt"/>
              <a:buAutoNum type="arabicPeriod" startAt="8"/>
            </a:pPr>
            <a:r>
              <a:rPr lang="ru-MD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 5 проведения циклов оценить эффективность, проведенной базовой сердечно-легочной реанимации (БСЛР</a:t>
            </a: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(алгоритм базовой сердечно-легочной реанимации)</a:t>
            </a:r>
            <a:r>
              <a:rPr lang="ru-MD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MD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Провести </a:t>
            </a:r>
            <a:r>
              <a:rPr lang="ru-MD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стоп – анализ</a:t>
            </a: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(после проведения 5 циклов БСЛР (1 период БСЛР = 5 циклов БСЛР): определение восстановления кровообращения (наличие пульсации на сонных артериях с обеих сторон)</a:t>
            </a:r>
          </a:p>
          <a:p>
            <a:pPr algn="l" fontAlgn="base">
              <a:buFont typeface="+mj-lt"/>
              <a:buAutoNum type="arabicPeriod" startAt="10"/>
            </a:pP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отсутствии пульса и дыхания продолжать проведение БСЛР до прибытия бригады Скорой медицинской помощи</a:t>
            </a:r>
          </a:p>
          <a:p>
            <a:endParaRPr lang="ru-M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716BD9C7-0EF1-1A40-A70D-3E1E60152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10" y="2453108"/>
            <a:ext cx="5553716" cy="378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4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B55D8-AA43-0941-8CA6-95495292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MD" dirty="0"/>
              <a:t>Смерть от анафилактического шока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F27200-5BDA-2046-BC9E-2475BC8CD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Памфри и Робертс изучили 56 случаев анафилаксии, попавших на аутопсию (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R.-S. </a:t>
            </a: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Н. </a:t>
            </a:r>
            <a:r>
              <a:rPr lang="en-GB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Pumphreyand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I.-S. Roberts, 2000). </a:t>
            </a: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Они обнаружили, что в 16 случаях, где причиной была пищевая аллергия, были дыхательные нарушения, в 13 случаях причина смерти — остановка дыхания. Шок без затрудненности дыхания — восемь из 19 случаев реакции на укусы насекомых и 12 из 21 случая ятрогенной реакции.</a:t>
            </a:r>
          </a:p>
          <a:p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Чтобы поставить диагноз </a:t>
            </a:r>
            <a:r>
              <a:rPr lang="ru-MD" b="0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анафилактического шока,</a:t>
            </a: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нужна либо история аллергии, либо свидетели коллапса и смерти после укуса насекомого, принятия пищи или лекарства. Большинство случаев смерти, ассоциированной с </a:t>
            </a:r>
            <a:r>
              <a:rPr lang="ru-MD" b="0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назначением лекарств,</a:t>
            </a: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это реакция на пенициллин или йодосодержащие контрастные агенты, используемые в диагностике. Однако смерть может быть связана с множеством других лекарственных препаратов. Использование лишенных запаха контрактных агентов в радиологии снизило число случаев нежелательных и смертельных реакций</a:t>
            </a:r>
            <a:r>
              <a:rPr lang="ru-MD" b="0" i="0" u="none" strike="noStrike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.</a:t>
            </a:r>
            <a:endParaRPr lang="ru-M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3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2C4866-FAA2-7E4E-9D10-973C4FF4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MD" dirty="0"/>
              <a:t>3 коротких и важных правила при А</a:t>
            </a:r>
            <a:r>
              <a:rPr lang="ru-RU"/>
              <a:t>Ш</a:t>
            </a:r>
            <a:endParaRPr lang="ru-MD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6C9BB4-35B3-EB44-802F-585FA56B1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4699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Вызвать СРОЧНО скорую помощь.</a:t>
            </a:r>
          </a:p>
          <a:p>
            <a:r>
              <a:rPr lang="ru-MD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MD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Срочно введите адреналин</a:t>
            </a:r>
          </a:p>
          <a:p>
            <a:pPr marL="0" indent="0" algn="l">
              <a:buNone/>
            </a:pPr>
            <a:r>
              <a:rPr lang="ru-MD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Адреналин (эпинефрин) вводится внутримышечно, чтобы поднять упавшее кровяное давление</a:t>
            </a:r>
          </a:p>
          <a:p>
            <a:pPr marL="0" indent="0" algn="l">
              <a:buNone/>
            </a:pPr>
            <a:r>
              <a:rPr lang="ru-MD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бойтесь: адреналин не нанесёт вреда при ложной тревоге. Зато при неложной может спасти жизнь.</a:t>
            </a:r>
            <a:endParaRPr lang="ru-MD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MD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Постарайтесь облегчить состояние человека</a:t>
            </a:r>
          </a:p>
          <a:p>
            <a:pPr marL="0" indent="0">
              <a:buNone/>
            </a:pPr>
            <a:r>
              <a:rPr lang="ru-MD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давать воды, в случае рвоты повренуть голову набок, не дать языку запасть, при оатсновке дхания начать БСЛР</a:t>
            </a:r>
          </a:p>
          <a:p>
            <a:pPr marL="0" indent="0">
              <a:buNone/>
            </a:pPr>
            <a:r>
              <a:rPr lang="ru-MD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случвае оказания правильной и своевременной помощи щанс летально слуая равен 1%</a:t>
            </a:r>
          </a:p>
          <a:p>
            <a:pPr marL="0" indent="0" algn="l">
              <a:buNone/>
            </a:pPr>
            <a:endParaRPr lang="ru-MD" b="0" i="0" u="none" strike="noStrike" dirty="0">
              <a:solidFill>
                <a:srgbClr val="000000"/>
              </a:solidFill>
              <a:effectLst/>
              <a:latin typeface="PTRoot"/>
            </a:endParaRPr>
          </a:p>
          <a:p>
            <a:pPr marL="342900" indent="-342900">
              <a:buFont typeface="+mj-lt"/>
              <a:buAutoNum type="arabicPeriod"/>
            </a:pPr>
            <a:endParaRPr lang="ru-MD" dirty="0"/>
          </a:p>
        </p:txBody>
      </p:sp>
    </p:spTree>
    <p:extLst>
      <p:ext uri="{BB962C8B-B14F-4D97-AF65-F5344CB8AC3E}">
        <p14:creationId xmlns:p14="http://schemas.microsoft.com/office/powerpoint/2010/main" val="154643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126FA-D8E2-1740-AB68-C4BD3CF3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MD" i="0" u="none" strike="noStrike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Кто подвержен анафилактическому шоку</a:t>
            </a:r>
            <a:endParaRPr lang="ru-MD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AA7CB3-B9D5-964B-BB1A-CD4E7B79D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Arial" panose="020B0604020202020204" pitchFamily="34" charset="0"/>
                <a:ea typeface="AppleMyungjo" pitchFamily="2" charset="-127"/>
                <a:cs typeface="Arial" panose="020B0604020202020204" pitchFamily="34" charset="0"/>
              </a:rPr>
              <a:t>	</a:t>
            </a:r>
            <a:r>
              <a:rPr lang="ru-MD" dirty="0">
                <a:effectLst/>
                <a:latin typeface="Arial" panose="020B0604020202020204" pitchFamily="34" charset="0"/>
                <a:ea typeface="AppleMyungjo" pitchFamily="2" charset="-127"/>
                <a:cs typeface="Arial" panose="020B0604020202020204" pitchFamily="34" charset="0"/>
              </a:rPr>
              <a:t>Риск развития анафилактического шока высок у тех, кто: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MD" dirty="0">
                <a:effectLst/>
                <a:latin typeface="Arial" panose="020B0604020202020204" pitchFamily="34" charset="0"/>
                <a:ea typeface="AppleMyungjo" pitchFamily="2" charset="-127"/>
                <a:cs typeface="Arial" panose="020B0604020202020204" pitchFamily="34" charset="0"/>
              </a:rPr>
              <a:t>Уже переживал аналогичную аллергическую реакцию.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MD" dirty="0">
                <a:effectLst/>
                <a:latin typeface="Arial" panose="020B0604020202020204" pitchFamily="34" charset="0"/>
                <a:ea typeface="AppleMyungjo" pitchFamily="2" charset="-127"/>
                <a:cs typeface="Arial" panose="020B0604020202020204" pitchFamily="34" charset="0"/>
              </a:rPr>
              <a:t>Имеет какой-либо вид аллергии или </a:t>
            </a:r>
            <a:r>
              <a:rPr lang="ru-MD" u="none" strike="noStrike" dirty="0">
                <a:solidFill>
                  <a:srgbClr val="7142D6"/>
                </a:solidFill>
                <a:effectLst/>
                <a:latin typeface="Arial" panose="020B0604020202020204" pitchFamily="34" charset="0"/>
                <a:ea typeface="AppleMyungjo" pitchFamily="2" charset="-127"/>
                <a:cs typeface="Arial" panose="020B0604020202020204" pitchFamily="34" charset="0"/>
                <a:hlinkClick r:id="rId2" tooltip="Главное об астме: чем её лечить и когда вызывать скорую"/>
              </a:rPr>
              <a:t>астму</a:t>
            </a:r>
            <a:r>
              <a:rPr lang="ru-MD" dirty="0">
                <a:effectLst/>
                <a:latin typeface="Arial" panose="020B0604020202020204" pitchFamily="34" charset="0"/>
                <a:ea typeface="AppleMyungjo" pitchFamily="2" charset="-127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MD" dirty="0">
                <a:effectLst/>
                <a:latin typeface="Arial" panose="020B0604020202020204" pitchFamily="34" charset="0"/>
                <a:ea typeface="AppleMyungjo" pitchFamily="2" charset="-127"/>
                <a:cs typeface="Arial" panose="020B0604020202020204" pitchFamily="34" charset="0"/>
              </a:rPr>
              <a:t>Имеет родственников, у которых была анафилаксия.</a:t>
            </a:r>
          </a:p>
          <a:p>
            <a:r>
              <a:rPr lang="ru-MD" dirty="0">
                <a:effectLst/>
                <a:latin typeface="Arial" panose="020B0604020202020204" pitchFamily="34" charset="0"/>
                <a:ea typeface="AppleMyungjo" pitchFamily="2" charset="-127"/>
                <a:cs typeface="Arial" panose="020B0604020202020204" pitchFamily="34" charset="0"/>
              </a:rPr>
              <a:t>Если вы относитесь к одной из перечисленных групп риска, проконсультируйтесь с терапевтом. Возможно, вам надо купить автоинъектор адреналина и возить его с собой.</a:t>
            </a:r>
            <a:r>
              <a:rPr lang="ru-MD" dirty="0">
                <a:effectLst/>
              </a:rPr>
              <a:t/>
            </a:r>
            <a:br>
              <a:rPr lang="ru-MD" dirty="0">
                <a:effectLst/>
              </a:rPr>
            </a:br>
            <a:endParaRPr lang="ru-MD" dirty="0">
              <a:effectLst/>
            </a:endParaRPr>
          </a:p>
          <a:p>
            <a:endParaRPr lang="ru-MD" dirty="0"/>
          </a:p>
        </p:txBody>
      </p:sp>
    </p:spTree>
    <p:extLst>
      <p:ext uri="{BB962C8B-B14F-4D97-AF65-F5344CB8AC3E}">
        <p14:creationId xmlns:p14="http://schemas.microsoft.com/office/powerpoint/2010/main" val="318451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B84D6D-0414-6949-871C-3C6BB967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MD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Анафилактический шок</a:t>
            </a:r>
            <a:endParaRPr lang="ru-MD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8A8EED-9CE9-984E-9476-11B9C63FB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6" y="2638044"/>
            <a:ext cx="6513816" cy="3101983"/>
          </a:xfrm>
        </p:spPr>
        <p:txBody>
          <a:bodyPr>
            <a:normAutofit/>
          </a:bodyPr>
          <a:lstStyle/>
          <a:p>
            <a:r>
              <a:rPr lang="ru-MD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Анафилактический шок — это немедленная крайне тяжелая аллергическая реакция. Симптомы, представляющие опасность для жизни, развиваются в течение нескольких секунд или минут, в редких случаях — часов, после контакта с содержащим аллерген веществом, в том числе в составе лекарств и вакцин.</a:t>
            </a:r>
          </a:p>
          <a:p>
            <a:r>
              <a:rPr lang="ru-MD" dirty="0">
                <a:solidFill>
                  <a:srgbClr val="333333"/>
                </a:solidFill>
                <a:latin typeface="Arial" panose="020B0604020202020204" pitchFamily="34" charset="0"/>
              </a:rPr>
              <a:t>Смертность при анафилактическом шоке равна 20-30%</a:t>
            </a:r>
          </a:p>
          <a:p>
            <a:r>
              <a:rPr lang="ru-MD" dirty="0">
                <a:solidFill>
                  <a:srgbClr val="333333"/>
                </a:solidFill>
                <a:latin typeface="Arial" panose="020B0604020202020204" pitchFamily="34" charset="0"/>
              </a:rPr>
              <a:t>В случае лекарсвенной аллергии смерность равна 10-20%</a:t>
            </a:r>
          </a:p>
          <a:p>
            <a:endParaRPr lang="ru-MD" dirty="0"/>
          </a:p>
        </p:txBody>
      </p:sp>
      <p:pic>
        <p:nvPicPr>
          <p:cNvPr id="7170" name="Picture 2" descr="Как распознать анафилактический шок и спасти жизнь человека">
            <a:extLst>
              <a:ext uri="{FF2B5EF4-FFF2-40B4-BE49-F238E27FC236}">
                <a16:creationId xmlns:a16="http://schemas.microsoft.com/office/drawing/2014/main" xmlns="" id="{8C3F8804-455B-D048-B19E-516ECC3F1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06" y="2956543"/>
            <a:ext cx="4537908" cy="22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6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0BDCF-3E08-E24A-99C3-CBE3BBF5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MD" dirty="0"/>
              <a:t>Причины анафилаксии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A6211E-EB97-EA46-B807-BCBA2FC22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17496"/>
            <a:ext cx="6277510" cy="4063824"/>
          </a:xfrm>
        </p:spPr>
        <p:txBody>
          <a:bodyPr>
            <a:normAutofit/>
          </a:bodyPr>
          <a:lstStyle/>
          <a:p>
            <a:r>
              <a:rPr lang="ru-MD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Первопричиной анафилактического шока было проникновение яда в организм человека, например, при укусе змеи. В последние годы анафилактический шок стал часто наблюдаться при терапевтическом и диагностическом вмешательствах — применении лекарств  иммунных сывороток, йодсодержащих рентгеноконтрастных веществ, при накожном тестировании и проведении гипосенсибилизирующей терапии с помощью аллергенов, при ошибках </a:t>
            </a:r>
            <a:r>
              <a:rPr lang="ru-MD" dirty="0">
                <a:solidFill>
                  <a:schemeClr val="tx1"/>
                </a:solidFill>
                <a:latin typeface="Arial" panose="020B0604020202020204" pitchFamily="34" charset="0"/>
              </a:rPr>
              <a:t>перелеванни крови</a:t>
            </a:r>
            <a:r>
              <a:rPr lang="ru-MD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кровезаменителей, местном и общем наркозе и др.</a:t>
            </a:r>
            <a:endParaRPr lang="ru-MD" dirty="0"/>
          </a:p>
        </p:txBody>
      </p:sp>
      <p:pic>
        <p:nvPicPr>
          <p:cNvPr id="3074" name="Picture 2" descr="Анафилактический шок">
            <a:extLst>
              <a:ext uri="{FF2B5EF4-FFF2-40B4-BE49-F238E27FC236}">
                <a16:creationId xmlns:a16="http://schemas.microsoft.com/office/drawing/2014/main" xmlns="" id="{3FC57B76-0B0F-3C4C-8001-54707355B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10" y="2455129"/>
            <a:ext cx="5743914" cy="40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1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176E14-B97B-8044-97F5-1FD95BE9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6872"/>
            <a:ext cx="7729728" cy="1188720"/>
          </a:xfrm>
        </p:spPr>
        <p:txBody>
          <a:bodyPr/>
          <a:lstStyle/>
          <a:p>
            <a:r>
              <a:rPr lang="ru-MD" dirty="0"/>
              <a:t>Что такое Анафифлактический шок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69B4F8-01A4-E548-85EC-9CF6D6BC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13370"/>
            <a:ext cx="7729728" cy="3101983"/>
          </a:xfrm>
        </p:spPr>
        <p:txBody>
          <a:bodyPr/>
          <a:lstStyle/>
          <a:p>
            <a:r>
              <a:rPr lang="ru-MD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Анафилактическим шоком (АШ)</a:t>
            </a: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принято называть анафилаксию, сопровождающуюся выраженными нарушениями гемодинамики: снижение систолического артериального давления ниже 90 мм рт.ст или на 30% от исходного уровня, приводящими к недостаточности кровообращения и гипоксии во всех жизненно важных органах (согласно международным рекомендациям 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 Allergy Organization, WAO)</a:t>
            </a:r>
            <a:endParaRPr lang="ru-M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Анафилактический шок">
            <a:extLst>
              <a:ext uri="{FF2B5EF4-FFF2-40B4-BE49-F238E27FC236}">
                <a16:creationId xmlns:a16="http://schemas.microsoft.com/office/drawing/2014/main" xmlns="" id="{EAE30CB5-9F51-674C-B93F-9D67FB6F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62" y="3861272"/>
            <a:ext cx="6993276" cy="29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6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602204-D5AB-BE47-BB39-CE12613A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4130"/>
            <a:ext cx="7729728" cy="1188720"/>
          </a:xfrm>
        </p:spPr>
        <p:txBody>
          <a:bodyPr/>
          <a:lstStyle/>
          <a:p>
            <a:r>
              <a:rPr lang="ru-RU" dirty="0"/>
              <a:t>Симптомы АФ</a:t>
            </a:r>
            <a:endParaRPr lang="ru-MD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25F7FA-F9DA-1F40-9E80-52082FBD6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172" y="1631520"/>
            <a:ext cx="5659416" cy="4851473"/>
          </a:xfrm>
        </p:spPr>
        <p:txBody>
          <a:bodyPr>
            <a:normAutofit/>
          </a:bodyPr>
          <a:lstStyle/>
          <a:p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Симптомы — выраженная слабость, кожный зуд, крапивница, тяжесть в груди, стридор, затрудненное дыхание и коллапс. В таких случаях симптомы обычно появляются немедленно или в первые 15—20 минут. Если времени прошло больше, нужна хорошо описанная история постепенного развития симптомов, указывающих на анфилактическую реакцию, т. е. появление зуда или волдырей, покраснения кожи. Смерть обычно наступает в первые один—два часа. В случае укуса некоторых насекомых, например, муравьев, яд действительно очень токсичен и смерть наступает без анафилактической реакции, если было большое количество укусов. В таких случаях смерть обычно наступает через 24 часа.</a:t>
            </a:r>
            <a:endParaRPr lang="ru-M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7A25F95-5876-CD40-B332-F24A177E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0" y="1539885"/>
            <a:ext cx="3563294" cy="26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нафилактический шок">
            <a:extLst>
              <a:ext uri="{FF2B5EF4-FFF2-40B4-BE49-F238E27FC236}">
                <a16:creationId xmlns:a16="http://schemas.microsoft.com/office/drawing/2014/main" xmlns="" id="{E4AC38B8-3253-074A-A538-AEB55216D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3477305"/>
            <a:ext cx="4350552" cy="28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5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1107E0-8499-AE44-A1C8-3C94E22B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9340"/>
            <a:ext cx="7729728" cy="1188720"/>
          </a:xfrm>
        </p:spPr>
        <p:txBody>
          <a:bodyPr/>
          <a:lstStyle/>
          <a:p>
            <a:r>
              <a:rPr lang="ru-RU" dirty="0"/>
              <a:t>Симптомы АФ</a:t>
            </a:r>
            <a:endParaRPr lang="ru-MD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68543F-8915-A841-955F-BF0FB9CAF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29127"/>
            <a:ext cx="7729728" cy="421995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MD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Типичны симптомы со стороны сердца и сосудов, возникающие остро.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резкое понижение давления, порой до критических цифр;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головокружения с резкой слабостью;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предобморочное состояние или обморок;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развитие тахикардии, множественных экстрасистол или мерцательной аритмии;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формирование инфаркта миокарда с загрудинной болью, гипотонией, страхом смерти;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выраженная одышка с насморком (выделения как вода);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потеря голоса, свисты при дыхании;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спазм бронхов и асфиксия;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головные боли, ощущение тревоги и панического страха;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психомоторное возбуждение, приступы агрессии;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судорожный синдром.</a:t>
            </a:r>
          </a:p>
          <a:p>
            <a:pPr algn="l"/>
            <a: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фоне развития шока возможно непроизвольное отхождение стула и мочи, появление красной пятнистой сыпи на коже, отека мягких тканей  .</a:t>
            </a:r>
            <a:br>
              <a:rPr lang="ru-MD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MD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MD" sz="1200" dirty="0"/>
          </a:p>
        </p:txBody>
      </p:sp>
    </p:spTree>
    <p:extLst>
      <p:ext uri="{BB962C8B-B14F-4D97-AF65-F5344CB8AC3E}">
        <p14:creationId xmlns:p14="http://schemas.microsoft.com/office/powerpoint/2010/main" val="71055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B4582D-D464-9242-9FED-E18C6513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оказания первой медицинской помощи </a:t>
            </a:r>
            <a:endParaRPr lang="ru-MD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2681CD-3D93-5A45-9CF1-D5D848C64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412" y="2336035"/>
            <a:ext cx="5686815" cy="3557273"/>
          </a:xfrm>
        </p:spPr>
        <p:txBody>
          <a:bodyPr/>
          <a:lstStyle/>
          <a:p>
            <a:pPr algn="l" fontAlgn="base"/>
            <a:r>
              <a:rPr lang="ru-MD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Порядок оказания экстренной медицинской помощи при анафилактическом шоке у детей и взрослых</a:t>
            </a:r>
            <a:endParaRPr lang="ru-MD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Font typeface="+mj-lt"/>
              <a:buAutoNum type="arabicPeriod"/>
            </a:pP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Определить наличие сознания: громко окликнуть и похлопать по плечам с обеих сторон</a:t>
            </a:r>
          </a:p>
          <a:p>
            <a:pPr algn="l" fontAlgn="base">
              <a:buFont typeface="+mj-lt"/>
              <a:buAutoNum type="arabicPeriod"/>
            </a:pP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Определить наличие кровообращения: пульсация сонных артерий с обеих сторон в течение не более 10 секунд</a:t>
            </a:r>
          </a:p>
          <a:p>
            <a:pPr algn="l" fontAlgn="base">
              <a:buFont typeface="+mj-lt"/>
              <a:buAutoNum type="arabicPeriod"/>
            </a:pP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Определить наличие дыхания: визуально по экскурсии грудной клетки</a:t>
            </a:r>
          </a:p>
        </p:txBody>
      </p:sp>
      <p:pic>
        <p:nvPicPr>
          <p:cNvPr id="5122" name="Picture 2" descr="Анафилактический шок">
            <a:extLst>
              <a:ext uri="{FF2B5EF4-FFF2-40B4-BE49-F238E27FC236}">
                <a16:creationId xmlns:a16="http://schemas.microsoft.com/office/drawing/2014/main" xmlns="" id="{BCA6071E-748F-2046-AA8A-E67350F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7" y="2336036"/>
            <a:ext cx="5028988" cy="33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6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39D3C-4E57-CC46-9132-8C69221B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оказания первой медицинской помощи </a:t>
            </a:r>
            <a:endParaRPr lang="ru-MD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75AACF-A06A-4043-B638-45030F216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fontAlgn="base"/>
            <a:r>
              <a:rPr lang="ru-MD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отсутствии признаков пульса, дыхания (нет или нарушено)-необходимо считать что произошла остановка сердца!!!</a:t>
            </a:r>
            <a:endParaRPr lang="ru-MD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Font typeface="+mj-lt"/>
              <a:buAutoNum type="arabicPeriod" startAt="4"/>
            </a:pP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Вызов скорой медицинской помощи!</a:t>
            </a:r>
          </a:p>
          <a:p>
            <a:pPr algn="l" fontAlgn="base">
              <a:buFont typeface="+mj-lt"/>
              <a:buAutoNum type="arabicPeriod" startAt="4"/>
            </a:pP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Подготовить пациента: уложить спиной на твердую поверхность и освободить от одежды грудную клетку</a:t>
            </a:r>
          </a:p>
          <a:p>
            <a:pPr algn="l" fontAlgn="base">
              <a:buFont typeface="+mj-lt"/>
              <a:buAutoNum type="arabicPeriod" startAt="4"/>
            </a:pPr>
            <a:r>
              <a:rPr lang="ru-MD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Восстановить проходимость дыхательных путей: запрокинуть голову назад и поднять подбородок</a:t>
            </a:r>
          </a:p>
          <a:p>
            <a:pPr algn="l" fontAlgn="base">
              <a:buFont typeface="+mj-lt"/>
              <a:buAutoNum type="arabicPeriod" startAt="4"/>
            </a:pPr>
            <a:r>
              <a:rPr lang="ru-MD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Приступить к проведению базовой сердечно-легочной реанимации:</a:t>
            </a:r>
            <a:endParaRPr lang="ru-MD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M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8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9B973-EEA8-A24B-AFE0-D84C5502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оказания первой медицинской помощи </a:t>
            </a:r>
            <a:endParaRPr lang="ru-MD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4FEA9A-27A0-AB42-A3BB-E0176EBD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39465"/>
          </a:xfrm>
        </p:spPr>
        <p:txBody>
          <a:bodyPr>
            <a:noAutofit/>
          </a:bodyPr>
          <a:lstStyle/>
          <a:p>
            <a:pPr algn="l" fontAlgn="base"/>
            <a:r>
              <a:rPr lang="ru-MD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Провести сердечную компрессию:</a:t>
            </a:r>
            <a:endParaRPr lang="ru-MD" sz="16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MD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установить руки (основание одной руки на тыльную сторону другой руки, локти полностью выпрямлены, плечи располагаются прямо над ладонями) на нижнюю треть грудины (выше мечевидного отростка);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MD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провести компрессионное сжатие грудной клетки с подсчетом числа вслух в количестве 30 раз;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MD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глубина компрессии не менее 5 см для взрослого человека среднего телосложения;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MD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частота компрессий не менее 100 в одну минуту (100 — 120);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MD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грудная клетка должна полностью восстановиться после каждой компрессии (сжатия).</a:t>
            </a:r>
          </a:p>
          <a:p>
            <a:endParaRPr lang="ru-MD" dirty="0"/>
          </a:p>
        </p:txBody>
      </p:sp>
    </p:spTree>
    <p:extLst>
      <p:ext uri="{BB962C8B-B14F-4D97-AF65-F5344CB8AC3E}">
        <p14:creationId xmlns:p14="http://schemas.microsoft.com/office/powerpoint/2010/main" val="4032571605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{53800CB5-2169-254F-95D3-E4B8E7F729E4}tf10001120</Template>
  <TotalTime>10788</TotalTime>
  <Words>555</Words>
  <Application>Microsoft Office PowerPoint</Application>
  <PresentationFormat>Ecran lat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20" baseType="lpstr">
      <vt:lpstr>AppleMyungjo</vt:lpstr>
      <vt:lpstr>Arial</vt:lpstr>
      <vt:lpstr>Corbel</vt:lpstr>
      <vt:lpstr>Gill Sans MT</vt:lpstr>
      <vt:lpstr>PTRoot</vt:lpstr>
      <vt:lpstr>Roboto</vt:lpstr>
      <vt:lpstr>Посылка</vt:lpstr>
      <vt:lpstr>Анафилактический шок Анафилаксия </vt:lpstr>
      <vt:lpstr>Анафилактический шок</vt:lpstr>
      <vt:lpstr>Причины анафилаксии </vt:lpstr>
      <vt:lpstr>Что такое Анафифлактический шок ?</vt:lpstr>
      <vt:lpstr>Симптомы АФ</vt:lpstr>
      <vt:lpstr>Симптомы АФ</vt:lpstr>
      <vt:lpstr>Алгоритм оказания первой медицинской помощи </vt:lpstr>
      <vt:lpstr>Алгоритм оказания первой медицинской помощи </vt:lpstr>
      <vt:lpstr>Алгоритм оказания первой медицинской помощи </vt:lpstr>
      <vt:lpstr>Алгоритм оказания первой медицинской помощи </vt:lpstr>
      <vt:lpstr>Смерть от анафилактического шока</vt:lpstr>
      <vt:lpstr>3 коротких и важных правила при АШ</vt:lpstr>
      <vt:lpstr>Кто подвержен анафилактическому шоку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Анафилактический шок Анафилаксия </dc:title>
  <dc:creator>Ilie Surlari</dc:creator>
  <cp:lastModifiedBy>User</cp:lastModifiedBy>
  <cp:revision>4</cp:revision>
  <dcterms:created xsi:type="dcterms:W3CDTF">2022-11-18T09:57:08Z</dcterms:created>
  <dcterms:modified xsi:type="dcterms:W3CDTF">2024-12-02T22:34:20Z</dcterms:modified>
</cp:coreProperties>
</file>