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4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7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8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65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2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8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6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0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8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5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4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9AE2-71F1-447B-B2C0-1CCF1DF19C8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4A09-101E-4CD1-B95D-5D3FDBB6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40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395" y="2009467"/>
            <a:ext cx="9001462" cy="2387600"/>
          </a:xfrm>
        </p:spPr>
        <p:txBody>
          <a:bodyPr>
            <a:normAutofit/>
          </a:bodyPr>
          <a:lstStyle/>
          <a:p>
            <a:r>
              <a:rPr lang="ru-RU" sz="7200" dirty="0"/>
              <a:t>П</a:t>
            </a:r>
            <a:r>
              <a:rPr lang="ru-RU" sz="7200" dirty="0" smtClean="0"/>
              <a:t>очки. </a:t>
            </a:r>
            <a:br>
              <a:rPr lang="ru-RU" sz="7200" dirty="0" smtClean="0"/>
            </a:br>
            <a:r>
              <a:rPr lang="ru-RU" sz="7200" dirty="0" smtClean="0"/>
              <a:t>Синдромы.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448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3" y="191069"/>
            <a:ext cx="11600597" cy="649633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II</a:t>
            </a:r>
            <a:r>
              <a:rPr lang="ru-RU" dirty="0" smtClean="0"/>
              <a:t>.      </a:t>
            </a:r>
            <a:r>
              <a:rPr lang="ru-RU" dirty="0" err="1" smtClean="0"/>
              <a:t>Олигоанурическая</a:t>
            </a:r>
            <a:r>
              <a:rPr lang="ru-RU" dirty="0" smtClean="0"/>
              <a:t> </a:t>
            </a:r>
            <a:r>
              <a:rPr lang="ru-RU" dirty="0"/>
              <a:t>стадия</a:t>
            </a:r>
          </a:p>
          <a:p>
            <a:pPr marL="0" indent="0">
              <a:buNone/>
            </a:pPr>
            <a:r>
              <a:rPr lang="ru-RU" dirty="0"/>
              <a:t>Длится до 3 недель и характеризуется: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Резкое уменьшение (↓ 250-300 мл) или полное прекращение диуреза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Изменения со стороны дыхательной системы:</a:t>
            </a:r>
          </a:p>
          <a:p>
            <a:pPr lvl="0"/>
            <a:r>
              <a:rPr lang="ru-RU" dirty="0"/>
              <a:t>нарушение ритма дыхания (дыхание </a:t>
            </a:r>
            <a:r>
              <a:rPr lang="ru-RU" dirty="0" err="1"/>
              <a:t>Куссмауля</a:t>
            </a:r>
            <a:r>
              <a:rPr lang="ru-RU" dirty="0"/>
              <a:t> или </a:t>
            </a:r>
            <a:r>
              <a:rPr lang="ru-RU" dirty="0" err="1"/>
              <a:t>Чейн</a:t>
            </a:r>
            <a:r>
              <a:rPr lang="ru-RU" dirty="0"/>
              <a:t>-Стокса)</a:t>
            </a:r>
          </a:p>
          <a:p>
            <a:pPr lvl="0"/>
            <a:r>
              <a:rPr lang="ru-RU" dirty="0"/>
              <a:t>развитие отека легких </a:t>
            </a:r>
          </a:p>
          <a:p>
            <a:pPr marL="0" lvl="0" indent="0">
              <a:buNone/>
            </a:pPr>
            <a:r>
              <a:rPr lang="ru-RU" dirty="0" smtClean="0"/>
              <a:t>3.     Изменения </a:t>
            </a:r>
            <a:r>
              <a:rPr lang="ru-RU" dirty="0"/>
              <a:t>сердечно-сосудистой системы:</a:t>
            </a:r>
          </a:p>
          <a:p>
            <a:pPr lvl="0"/>
            <a:r>
              <a:rPr lang="ru-RU" dirty="0"/>
              <a:t>Развитие аритмий</a:t>
            </a:r>
          </a:p>
          <a:p>
            <a:pPr lvl="0"/>
            <a:r>
              <a:rPr lang="ru-RU" dirty="0"/>
              <a:t>Нарушение сократительной способности миокарда вплоть до остановки сердца</a:t>
            </a:r>
          </a:p>
          <a:p>
            <a:pPr lvl="0"/>
            <a:r>
              <a:rPr lang="ru-RU" dirty="0"/>
              <a:t>Изменение на ЭКГ</a:t>
            </a:r>
          </a:p>
          <a:p>
            <a:pPr lvl="0"/>
            <a:r>
              <a:rPr lang="ru-RU" dirty="0"/>
              <a:t>Развитие гипертензии</a:t>
            </a:r>
          </a:p>
          <a:p>
            <a:pPr marL="0" lvl="0" indent="0">
              <a:buNone/>
            </a:pPr>
            <a:r>
              <a:rPr lang="ru-RU" dirty="0" smtClean="0"/>
              <a:t>4.      Поражение </a:t>
            </a:r>
            <a:r>
              <a:rPr lang="ru-RU" dirty="0"/>
              <a:t>желудочно-кишечного тракта:</a:t>
            </a:r>
          </a:p>
          <a:p>
            <a:pPr lvl="0"/>
            <a:r>
              <a:rPr lang="ru-RU" dirty="0"/>
              <a:t>Язвенные стоматиты</a:t>
            </a:r>
          </a:p>
          <a:p>
            <a:pPr lvl="0"/>
            <a:r>
              <a:rPr lang="ru-RU" dirty="0"/>
              <a:t>Гастриты и энтероколиты</a:t>
            </a:r>
          </a:p>
          <a:p>
            <a:pPr lvl="0"/>
            <a:r>
              <a:rPr lang="ru-RU" dirty="0"/>
              <a:t>Рвота и диарея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749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214650"/>
            <a:ext cx="10821537" cy="57457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5.   Водно-электролитный </a:t>
            </a:r>
            <a:r>
              <a:rPr lang="ru-RU" dirty="0"/>
              <a:t>дисбаланс</a:t>
            </a:r>
          </a:p>
          <a:p>
            <a:pPr lvl="0"/>
            <a:r>
              <a:rPr lang="ru-RU" dirty="0"/>
              <a:t>Ацидоз в крови</a:t>
            </a:r>
          </a:p>
          <a:p>
            <a:pPr lvl="0"/>
            <a:r>
              <a:rPr lang="ru-RU" dirty="0" err="1"/>
              <a:t>Гипонатриемия</a:t>
            </a:r>
            <a:endParaRPr lang="ru-RU" dirty="0"/>
          </a:p>
          <a:p>
            <a:pPr lvl="0"/>
            <a:r>
              <a:rPr lang="ru-RU" dirty="0"/>
              <a:t>Увеличение содержания в крови магния и фосфора</a:t>
            </a:r>
          </a:p>
          <a:p>
            <a:pPr lvl="0"/>
            <a:r>
              <a:rPr lang="ru-RU" dirty="0"/>
              <a:t>Снижение концентрации кальция и хлора</a:t>
            </a:r>
          </a:p>
          <a:p>
            <a:pPr marL="0" lvl="0" indent="0">
              <a:buNone/>
            </a:pPr>
            <a:r>
              <a:rPr lang="ru-RU" dirty="0" smtClean="0"/>
              <a:t>6.    Резкое </a:t>
            </a:r>
            <a:r>
              <a:rPr lang="ru-RU" dirty="0"/>
              <a:t>падение удельного веса мочи</a:t>
            </a:r>
          </a:p>
          <a:p>
            <a:pPr marL="0" lvl="0" indent="0">
              <a:buNone/>
            </a:pPr>
            <a:r>
              <a:rPr lang="ru-RU" dirty="0" smtClean="0"/>
              <a:t>7.     Выраженная </a:t>
            </a:r>
            <a:r>
              <a:rPr lang="ru-RU" dirty="0"/>
              <a:t>протеинурия, гематурия, </a:t>
            </a:r>
            <a:r>
              <a:rPr lang="ru-RU" dirty="0" err="1"/>
              <a:t>цилиндрурия</a:t>
            </a:r>
            <a:r>
              <a:rPr lang="ru-RU" dirty="0"/>
              <a:t>, </a:t>
            </a:r>
            <a:r>
              <a:rPr lang="ru-RU" dirty="0" err="1"/>
              <a:t>лейкоцитурия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    Нарастание </a:t>
            </a:r>
            <a:r>
              <a:rPr lang="ru-RU" dirty="0"/>
              <a:t>азотемии, анемии, </a:t>
            </a:r>
            <a:r>
              <a:rPr lang="ru-RU" dirty="0" err="1"/>
              <a:t>гипопротеинемия</a:t>
            </a:r>
            <a:r>
              <a:rPr lang="ru-RU" dirty="0"/>
              <a:t> и </a:t>
            </a:r>
            <a:r>
              <a:rPr lang="ru-RU" dirty="0" err="1"/>
              <a:t>гиповолемия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84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668739"/>
            <a:ext cx="10353762" cy="5909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IV</a:t>
            </a:r>
            <a:r>
              <a:rPr lang="ru-RU" dirty="0" smtClean="0"/>
              <a:t>.     Восстановление </a:t>
            </a:r>
            <a:r>
              <a:rPr lang="ru-RU" dirty="0"/>
              <a:t>диуреза </a:t>
            </a:r>
          </a:p>
          <a:p>
            <a:pPr marL="0" indent="0">
              <a:buNone/>
            </a:pPr>
            <a:r>
              <a:rPr lang="ru-RU" dirty="0"/>
              <a:t>Наступает в тех случаях, когда нарушения со стороны нефрона не достигли стадии необратимости, и имеет продолжительность 8-10 дней: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количества мочи до 2 литров и больше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Сохранение низкого удельного веса мочи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Гипонатриемия</a:t>
            </a:r>
            <a:r>
              <a:rPr lang="ru-RU" dirty="0"/>
              <a:t> и </a:t>
            </a:r>
            <a:r>
              <a:rPr lang="ru-RU" dirty="0" err="1"/>
              <a:t>гипокалиемия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Возможны осложнения: коллапс , кровотечения, септические осложнения</a:t>
            </a:r>
          </a:p>
          <a:p>
            <a:pPr marL="0" lvl="0" indent="0">
              <a:buNone/>
            </a:pPr>
            <a:r>
              <a:rPr lang="en-US" dirty="0" smtClean="0"/>
              <a:t>V.       </a:t>
            </a:r>
            <a:r>
              <a:rPr lang="ru-RU" dirty="0" smtClean="0"/>
              <a:t>Стадия </a:t>
            </a:r>
            <a:r>
              <a:rPr lang="ru-RU" dirty="0"/>
              <a:t>выздоровления </a:t>
            </a:r>
          </a:p>
          <a:p>
            <a:pPr marL="0" indent="0">
              <a:buNone/>
            </a:pPr>
            <a:r>
              <a:rPr lang="ru-RU" dirty="0"/>
              <a:t>Характеризуется увеличением удельного веса мочи, нормализацией азотистого, водного и минерального обмена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68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2079009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478202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Основные мероприятия должны быть направления на: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Прекращение действия повреждающего фактора, вызвавшего ОПН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Коррекцию нарушенного гомеостаза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Предупреждение и лечение осложнений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92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Хроническая почечная недостаточность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580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Немедленно возникающее и прогрессирующее нарушение дисфункции почек, приводящее к уремической интоксикации </a:t>
            </a:r>
          </a:p>
        </p:txBody>
      </p:sp>
    </p:spTree>
    <p:extLst>
      <p:ext uri="{BB962C8B-B14F-4D97-AF65-F5344CB8AC3E}">
        <p14:creationId xmlns:p14="http://schemas.microsoft.com/office/powerpoint/2010/main" val="186203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Этиология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27574"/>
            <a:ext cx="10353762" cy="493253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Заболевание с поражением клубочков (</a:t>
            </a:r>
            <a:r>
              <a:rPr lang="ru-RU" dirty="0" err="1"/>
              <a:t>гломерулонефрит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Заболевания с поражением канальцев и </a:t>
            </a:r>
            <a:r>
              <a:rPr lang="ru-RU" dirty="0" err="1"/>
              <a:t>интерстиция</a:t>
            </a:r>
            <a:r>
              <a:rPr lang="ru-RU" dirty="0"/>
              <a:t> почки (хронический пиелонефрит, интерстициальный нефрит)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Заболевания мочевыводящей системы (мочекаменная болезнь, гидронефроз, опухоли мочевой системы)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Поражение почечных сосудов (стеноз почечных артерий, артериальная гипертензия)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Диффузные заболевания соединительной ткани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Болезни обмена веществ (сахарный диабет, подагра)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Врожденные заболевания почек (</a:t>
            </a:r>
            <a:r>
              <a:rPr lang="ru-RU" dirty="0" err="1"/>
              <a:t>поликистоз</a:t>
            </a:r>
            <a:r>
              <a:rPr lang="ru-RU" dirty="0"/>
              <a:t>, гипоплазия почек)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99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00167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Патогенез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3265"/>
            <a:ext cx="10353762" cy="494048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Уменьшение </a:t>
            </a:r>
            <a:r>
              <a:rPr lang="ru-RU" dirty="0"/>
              <a:t>количества функционирующих нефронов, их атрофия и сморщивание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Повышение осмотической нагрузки на действующие нефроны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</a:t>
            </a:r>
            <a:r>
              <a:rPr lang="ru-RU" dirty="0" err="1"/>
              <a:t>реабсорбции</a:t>
            </a:r>
            <a:r>
              <a:rPr lang="ru-RU" dirty="0"/>
              <a:t> воды из-за </a:t>
            </a:r>
            <a:r>
              <a:rPr lang="ru-RU" dirty="0" err="1"/>
              <a:t>выского</a:t>
            </a:r>
            <a:r>
              <a:rPr lang="ru-RU" dirty="0"/>
              <a:t> осмотического градиента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функции почек концентрировать и разводить мочу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выделительной и кровоочистительной функции почек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Задержка в крови азотистых продуктов обмена (мочевина, </a:t>
            </a:r>
            <a:r>
              <a:rPr lang="ru-RU" dirty="0" err="1"/>
              <a:t>креатинин</a:t>
            </a:r>
            <a:r>
              <a:rPr lang="ru-RU" dirty="0"/>
              <a:t>, аммиак, мочевая кислота)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Нарушения водно-электролитного обмена с развитием полиурии и </a:t>
            </a:r>
            <a:r>
              <a:rPr lang="ru-RU" dirty="0" err="1"/>
              <a:t>гипокалиемии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кислотно-основного состояния крови с развитием ацидоза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Изменение фосфорного-кальциевого обмена (</a:t>
            </a:r>
            <a:r>
              <a:rPr lang="ru-RU" dirty="0" err="1"/>
              <a:t>гипокальциемия</a:t>
            </a:r>
            <a:r>
              <a:rPr lang="ru-RU" dirty="0"/>
              <a:t>, </a:t>
            </a:r>
            <a:r>
              <a:rPr lang="ru-RU" dirty="0" err="1"/>
              <a:t>гиперфосфатемия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выработки </a:t>
            </a:r>
            <a:r>
              <a:rPr lang="ru-RU" dirty="0" err="1"/>
              <a:t>эритропоэтина</a:t>
            </a:r>
            <a:r>
              <a:rPr lang="ru-RU" dirty="0"/>
              <a:t> в почках с развитием анемии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Выработка ренина и развитие стойкой артериальной гипертензии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5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983475"/>
          </a:xfrm>
        </p:spPr>
        <p:txBody>
          <a:bodyPr>
            <a:normAutofit/>
          </a:bodyPr>
          <a:lstStyle/>
          <a:p>
            <a:r>
              <a:rPr lang="ru-RU" sz="4000" dirty="0"/>
              <a:t> </a:t>
            </a:r>
            <a:br>
              <a:rPr lang="ru-RU" sz="4000" dirty="0"/>
            </a:br>
            <a:r>
              <a:rPr lang="ru-RU" sz="4400" b="1" dirty="0"/>
              <a:t>Клиническая картина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501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Различают 3 стадии</a:t>
            </a:r>
          </a:p>
          <a:p>
            <a:pPr marL="0" lvl="0" indent="0">
              <a:buNone/>
            </a:pPr>
            <a:r>
              <a:rPr lang="en-US" dirty="0" smtClean="0"/>
              <a:t>I.    </a:t>
            </a:r>
            <a:r>
              <a:rPr lang="ru-RU" dirty="0" smtClean="0"/>
              <a:t>Стадия </a:t>
            </a:r>
            <a:r>
              <a:rPr lang="ru-RU" dirty="0"/>
              <a:t>– начальная</a:t>
            </a:r>
          </a:p>
          <a:p>
            <a:pPr marL="0" indent="0">
              <a:buNone/>
            </a:pPr>
            <a:r>
              <a:rPr lang="ru-RU" dirty="0"/>
              <a:t>Функциональная недостаточность почек протекает скрыто и диагностируется на основании умеренного снижения концентрационной функции почек и уменьшения объема клубочковой фильтрации (остаточный азот, белковый и электролитный состав крови без изменений)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28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805218"/>
            <a:ext cx="10353762" cy="49859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II.     </a:t>
            </a:r>
            <a:r>
              <a:rPr lang="ru-RU" dirty="0" smtClean="0"/>
              <a:t>Стадия </a:t>
            </a:r>
            <a:r>
              <a:rPr lang="ru-RU" dirty="0"/>
              <a:t>– выраженной почечной недостаточности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Ухудшение общего состояния больного (быстрая утомляемость, исхудание, полиурия, </a:t>
            </a:r>
            <a:r>
              <a:rPr lang="ru-RU" dirty="0" err="1"/>
              <a:t>никтурия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Гипопротеинурия</a:t>
            </a:r>
            <a:r>
              <a:rPr lang="ru-RU" dirty="0"/>
              <a:t>, </a:t>
            </a:r>
            <a:r>
              <a:rPr lang="ru-RU" dirty="0" err="1"/>
              <a:t>гипоальбуминемия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Азотемия (остаточный азот не выше 60-80)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всех функциональных почечных показателей: снижение фильтрации до 40мл/мин (норма 90-130мл/мин)</a:t>
            </a:r>
          </a:p>
          <a:p>
            <a:pPr marL="0" lvl="0" indent="0">
              <a:buNone/>
            </a:pPr>
            <a:r>
              <a:rPr lang="en-US" dirty="0" smtClean="0"/>
              <a:t>III.     </a:t>
            </a:r>
            <a:r>
              <a:rPr lang="ru-RU" dirty="0" smtClean="0"/>
              <a:t>Стадия </a:t>
            </a:r>
            <a:r>
              <a:rPr lang="ru-RU" dirty="0"/>
              <a:t>– абсолютной почечной недостаточности. Уремия</a:t>
            </a:r>
          </a:p>
          <a:p>
            <a:pPr marL="0" indent="0">
              <a:buNone/>
            </a:pPr>
            <a:r>
              <a:rPr lang="ru-RU" dirty="0"/>
              <a:t>Фильтрация до 15-5 мл/мин, клиренс </a:t>
            </a:r>
            <a:r>
              <a:rPr lang="ru-RU" dirty="0" err="1"/>
              <a:t>креатинина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4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Синдромы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Неврологический: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Слабость, утомляемость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Подергивание отдельных мышц, судороги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Реакция на внешние раздражители замедлена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Зрачки сужены и вяло реагируют на свет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269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Почечная недостаточность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5369261"/>
          </a:xfrm>
        </p:spPr>
        <p:txBody>
          <a:bodyPr/>
          <a:lstStyle/>
          <a:p>
            <a:r>
              <a:rPr lang="ru-RU" sz="2800" b="1" dirty="0"/>
              <a:t>Почечная недостаточность </a:t>
            </a:r>
            <a:r>
              <a:rPr lang="ru-RU" dirty="0"/>
              <a:t>– это нарушение гомеостатических функций почек с развитием азотемий, нарушением равновесия кислот и оснований, водно-электролитного баланса, развитием анемий, </a:t>
            </a:r>
            <a:r>
              <a:rPr lang="ru-RU" dirty="0" err="1"/>
              <a:t>остеопатий</a:t>
            </a:r>
            <a:r>
              <a:rPr lang="ru-RU" dirty="0"/>
              <a:t>, артериальной гипертензии и </a:t>
            </a:r>
            <a:r>
              <a:rPr lang="ru-RU" dirty="0" err="1"/>
              <a:t>иммунодефицитных</a:t>
            </a:r>
            <a:r>
              <a:rPr lang="ru-RU" dirty="0"/>
              <a:t> проявлений в связи с невозможностью почками выполнять свои основные функции.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1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119115"/>
            <a:ext cx="10353762" cy="533627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Гастроэнтерологический: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Потеря аппетита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Тошнота, рвота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стоматита, </a:t>
            </a:r>
            <a:r>
              <a:rPr lang="ru-RU" dirty="0" err="1"/>
              <a:t>гастроэнтероколита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Боли в животе </a:t>
            </a:r>
            <a:r>
              <a:rPr lang="ru-RU" dirty="0" err="1"/>
              <a:t>коликообразного</a:t>
            </a:r>
            <a:r>
              <a:rPr lang="ru-RU" dirty="0"/>
              <a:t>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25621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090" y="1678675"/>
            <a:ext cx="10353762" cy="461749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Дистрофический</a:t>
            </a:r>
            <a:r>
              <a:rPr lang="ru-RU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Кожный зуд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Подкожные кровоизлияния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Серовато-желтая окраска кожи (кожа покрыта мелкими кристалликами мочевины)</a:t>
            </a:r>
          </a:p>
        </p:txBody>
      </p:sp>
    </p:spTree>
    <p:extLst>
      <p:ext uri="{BB962C8B-B14F-4D97-AF65-F5344CB8AC3E}">
        <p14:creationId xmlns:p14="http://schemas.microsoft.com/office/powerpoint/2010/main" val="156296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187355"/>
            <a:ext cx="10353762" cy="460384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Анемически-геморрагический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Тромбоцитопения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Массовые кровотечения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Анемия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Лейкоцитоз без сдвига влево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Лимфопения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8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828800"/>
            <a:ext cx="11768919" cy="60323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Серозно-суставной</a:t>
            </a:r>
            <a:endParaRPr lang="ru-RU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Серозные оболочки вовлекаются в процесс по типу фибринозного или экссудативного воспаления (чаще перикардит, боли в суставах, подагра уремическая) </a:t>
            </a:r>
          </a:p>
        </p:txBody>
      </p:sp>
    </p:spTree>
    <p:extLst>
      <p:ext uri="{BB962C8B-B14F-4D97-AF65-F5344CB8AC3E}">
        <p14:creationId xmlns:p14="http://schemas.microsoft.com/office/powerpoint/2010/main" val="36084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ru-RU" b="1" dirty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280" y="1074998"/>
            <a:ext cx="10515600" cy="57830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Объективные данные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Кожа </a:t>
            </a:r>
            <a:endParaRPr lang="ru-RU" dirty="0"/>
          </a:p>
          <a:p>
            <a:pPr lvl="0"/>
            <a:r>
              <a:rPr lang="ru-RU" dirty="0"/>
              <a:t>Бледно-желтого цвета</a:t>
            </a:r>
          </a:p>
          <a:p>
            <a:pPr lvl="0"/>
            <a:r>
              <a:rPr lang="ru-RU" dirty="0"/>
              <a:t>Подкожные геморрагии</a:t>
            </a:r>
          </a:p>
          <a:p>
            <a:pPr lvl="0"/>
            <a:r>
              <a:rPr lang="ru-RU" dirty="0"/>
              <a:t>Сухость, шелушение</a:t>
            </a:r>
          </a:p>
          <a:p>
            <a:pPr marL="0" indent="0">
              <a:buNone/>
            </a:pPr>
            <a:r>
              <a:rPr lang="en-US" dirty="0" smtClean="0"/>
              <a:t>2.      </a:t>
            </a:r>
            <a:r>
              <a:rPr lang="ru-RU" b="1" dirty="0" smtClean="0"/>
              <a:t>Костно-мышечная </a:t>
            </a:r>
            <a:r>
              <a:rPr lang="ru-RU" b="1" dirty="0"/>
              <a:t>система</a:t>
            </a:r>
            <a:endParaRPr lang="ru-RU" dirty="0"/>
          </a:p>
          <a:p>
            <a:pPr lvl="0"/>
            <a:r>
              <a:rPr lang="ru-RU" dirty="0"/>
              <a:t>Деформация </a:t>
            </a:r>
            <a:r>
              <a:rPr lang="ru-RU" dirty="0" smtClean="0"/>
              <a:t>суставов</a:t>
            </a: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en-US" b="1" dirty="0" smtClean="0"/>
              <a:t>3.     </a:t>
            </a:r>
            <a:r>
              <a:rPr lang="ru-RU" b="1" dirty="0" smtClean="0"/>
              <a:t>Органы </a:t>
            </a:r>
            <a:r>
              <a:rPr lang="ru-RU" b="1" dirty="0"/>
              <a:t>дыхания – развитие уремического легкого)</a:t>
            </a:r>
            <a:endParaRPr lang="ru-RU" dirty="0"/>
          </a:p>
          <a:p>
            <a:pPr lvl="0"/>
            <a:r>
              <a:rPr lang="ru-RU" dirty="0"/>
              <a:t>Одышка, кровавая мокрота</a:t>
            </a:r>
          </a:p>
          <a:p>
            <a:pPr lvl="0"/>
            <a:r>
              <a:rPr lang="ru-RU" dirty="0"/>
              <a:t>Тупость почечного звука</a:t>
            </a:r>
          </a:p>
          <a:p>
            <a:pPr lvl="0"/>
            <a:r>
              <a:rPr lang="ru-RU" dirty="0"/>
              <a:t>Жесткое дыхание</a:t>
            </a:r>
          </a:p>
          <a:p>
            <a:pPr lvl="0"/>
            <a:r>
              <a:rPr lang="ru-RU" dirty="0"/>
              <a:t>Мелкие и средние влажные хрипы</a:t>
            </a:r>
          </a:p>
          <a:p>
            <a:pPr lvl="0"/>
            <a:r>
              <a:rPr lang="en-GB" dirty="0"/>
              <a:t>R</a:t>
            </a:r>
            <a:r>
              <a:rPr lang="ru-RU" dirty="0"/>
              <a:t>-графия: уплотнение в форме бабочки, исходящее из корня лёгкого, двустороннее затемнение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4.     </a:t>
            </a:r>
            <a:r>
              <a:rPr lang="ru-RU" b="1" dirty="0" smtClean="0"/>
              <a:t>Органы </a:t>
            </a:r>
            <a:r>
              <a:rPr lang="ru-RU" b="1" dirty="0"/>
              <a:t>кровообращения</a:t>
            </a:r>
            <a:endParaRPr lang="ru-RU" dirty="0"/>
          </a:p>
          <a:p>
            <a:pPr lvl="0"/>
            <a:r>
              <a:rPr lang="ru-RU" dirty="0"/>
              <a:t>Повышение АД (особенно диастолическое)</a:t>
            </a:r>
          </a:p>
          <a:p>
            <a:pPr lvl="0"/>
            <a:r>
              <a:rPr lang="ru-RU" dirty="0"/>
              <a:t>Расширение границ сердца влево</a:t>
            </a:r>
          </a:p>
          <a:p>
            <a:pPr lvl="0"/>
            <a:r>
              <a:rPr lang="ru-RU" dirty="0"/>
              <a:t>Ослабление первого тона, акцент второго тона над аортой</a:t>
            </a:r>
          </a:p>
          <a:p>
            <a:pPr lvl="0"/>
            <a:r>
              <a:rPr lang="ru-RU" dirty="0"/>
              <a:t>Систолический шум</a:t>
            </a:r>
          </a:p>
          <a:p>
            <a:pPr lvl="0"/>
            <a:r>
              <a:rPr lang="ru-RU" dirty="0"/>
              <a:t>Шум трения перикарда (при перикардите)</a:t>
            </a:r>
          </a:p>
          <a:p>
            <a:pPr lvl="0"/>
            <a:r>
              <a:rPr lang="ru-RU" dirty="0"/>
              <a:t>ЭКГ: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гипертрофия </a:t>
            </a:r>
            <a:r>
              <a:rPr lang="ru-RU" dirty="0"/>
              <a:t>левого желудочка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Отрицательный зубец Т и депрессия </a:t>
            </a:r>
            <a:r>
              <a:rPr lang="en-GB" dirty="0"/>
              <a:t>ST </a:t>
            </a:r>
            <a:r>
              <a:rPr lang="ru-RU" dirty="0"/>
              <a:t>(</a:t>
            </a:r>
            <a:r>
              <a:rPr lang="ru-RU" dirty="0" err="1"/>
              <a:t>гипокалиемия</a:t>
            </a:r>
            <a:r>
              <a:rPr lang="ru-RU" dirty="0"/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Высокий Т (</a:t>
            </a:r>
            <a:r>
              <a:rPr lang="ru-RU" dirty="0" err="1"/>
              <a:t>гиперкалиемия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ФКТ: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снижение амплитуды первого тона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Систолический убывающий шум</a:t>
            </a:r>
          </a:p>
        </p:txBody>
      </p:sp>
    </p:spTree>
    <p:extLst>
      <p:ext uri="{BB962C8B-B14F-4D97-AF65-F5344CB8AC3E}">
        <p14:creationId xmlns:p14="http://schemas.microsoft.com/office/powerpoint/2010/main" val="1310980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1445312"/>
            <a:ext cx="11026254" cy="541268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5.    </a:t>
            </a:r>
            <a:r>
              <a:rPr lang="ru-RU" b="1" dirty="0" smtClean="0"/>
              <a:t>Органы </a:t>
            </a:r>
            <a:r>
              <a:rPr lang="ru-RU" b="1" dirty="0"/>
              <a:t>пищеварения</a:t>
            </a:r>
            <a:endParaRPr lang="ru-RU" dirty="0"/>
          </a:p>
          <a:p>
            <a:pPr lvl="0"/>
            <a:r>
              <a:rPr lang="ru-RU" dirty="0"/>
              <a:t>Язык сухой, обложен коричневым налетом</a:t>
            </a:r>
          </a:p>
          <a:p>
            <a:pPr lvl="0"/>
            <a:r>
              <a:rPr lang="ru-RU" dirty="0"/>
              <a:t>Запах мочи из-за рта</a:t>
            </a:r>
          </a:p>
          <a:p>
            <a:pPr lvl="0"/>
            <a:r>
              <a:rPr lang="ru-RU" dirty="0"/>
              <a:t>Развитая болезненность в </a:t>
            </a:r>
            <a:r>
              <a:rPr lang="ru-RU" dirty="0" err="1"/>
              <a:t>эпигастрии</a:t>
            </a:r>
            <a:endParaRPr lang="ru-RU" dirty="0"/>
          </a:p>
          <a:p>
            <a:pPr lvl="0"/>
            <a:r>
              <a:rPr lang="ru-RU" dirty="0"/>
              <a:t>Увеличение печени</a:t>
            </a:r>
          </a:p>
          <a:p>
            <a:pPr lvl="0"/>
            <a:r>
              <a:rPr lang="ru-RU" dirty="0"/>
              <a:t>Снижение желудочной секреции</a:t>
            </a:r>
          </a:p>
          <a:p>
            <a:pPr lvl="0"/>
            <a:r>
              <a:rPr lang="ru-RU" dirty="0"/>
              <a:t>Гастроскопия: изменение (атрофия) слизистой</a:t>
            </a:r>
          </a:p>
          <a:p>
            <a:pPr marL="0" lvl="0" indent="0">
              <a:buNone/>
            </a:pPr>
            <a:r>
              <a:rPr lang="en-US" b="1" dirty="0" smtClean="0"/>
              <a:t>6.      </a:t>
            </a:r>
            <a:r>
              <a:rPr lang="ru-RU" b="1" dirty="0" smtClean="0"/>
              <a:t>Терморегуляция</a:t>
            </a:r>
            <a:r>
              <a:rPr lang="ru-RU" dirty="0" smtClean="0"/>
              <a:t> </a:t>
            </a:r>
            <a:r>
              <a:rPr lang="ru-RU" dirty="0"/>
              <a:t>– температура нормальная или понижена</a:t>
            </a:r>
          </a:p>
        </p:txBody>
      </p:sp>
    </p:spTree>
    <p:extLst>
      <p:ext uri="{BB962C8B-B14F-4D97-AF65-F5344CB8AC3E}">
        <p14:creationId xmlns:p14="http://schemas.microsoft.com/office/powerpoint/2010/main" val="6870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Лабораторные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2756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крови </a:t>
            </a:r>
          </a:p>
          <a:p>
            <a:r>
              <a:rPr lang="ru-RU" dirty="0"/>
              <a:t>Гипохромная анемия</a:t>
            </a:r>
          </a:p>
          <a:p>
            <a:r>
              <a:rPr lang="ru-RU" dirty="0"/>
              <a:t>Лейкоцитоз, тромбоцитопения</a:t>
            </a:r>
          </a:p>
          <a:p>
            <a:pPr marL="0" lvl="0" indent="0">
              <a:buNone/>
            </a:pPr>
            <a:r>
              <a:rPr lang="en-US" dirty="0" smtClean="0"/>
              <a:t>2.    </a:t>
            </a:r>
            <a:r>
              <a:rPr lang="ru-RU" dirty="0" smtClean="0"/>
              <a:t>Метаболический </a:t>
            </a:r>
            <a:r>
              <a:rPr lang="ru-RU" dirty="0"/>
              <a:t>ацидоз крови</a:t>
            </a:r>
          </a:p>
          <a:p>
            <a:pPr marL="0" lvl="0" indent="0">
              <a:buNone/>
            </a:pPr>
            <a:r>
              <a:rPr lang="en-US" dirty="0" smtClean="0"/>
              <a:t>3.    </a:t>
            </a:r>
            <a:r>
              <a:rPr lang="ru-RU" dirty="0" smtClean="0"/>
              <a:t>Повышение </a:t>
            </a:r>
            <a:r>
              <a:rPr lang="ru-RU" dirty="0"/>
              <a:t>содержания мочевой кислоты (</a:t>
            </a:r>
            <a:r>
              <a:rPr lang="ru-RU" dirty="0" err="1"/>
              <a:t>гиперурикемия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en-US" dirty="0" smtClean="0"/>
              <a:t>4.    </a:t>
            </a:r>
            <a:r>
              <a:rPr lang="ru-RU" dirty="0" smtClean="0"/>
              <a:t>Повышенное </a:t>
            </a:r>
            <a:r>
              <a:rPr lang="ru-RU" dirty="0"/>
              <a:t>содержание </a:t>
            </a:r>
            <a:r>
              <a:rPr lang="ru-RU" dirty="0" err="1"/>
              <a:t>креатинина</a:t>
            </a:r>
            <a:r>
              <a:rPr lang="ru-RU" dirty="0"/>
              <a:t> крови</a:t>
            </a:r>
          </a:p>
          <a:p>
            <a:pPr marL="0" lvl="0" indent="0">
              <a:buNone/>
            </a:pPr>
            <a:r>
              <a:rPr lang="en-US" dirty="0" smtClean="0"/>
              <a:t>5.    </a:t>
            </a:r>
            <a:r>
              <a:rPr lang="ru-RU" dirty="0" smtClean="0"/>
              <a:t>Снижение </a:t>
            </a:r>
            <a:r>
              <a:rPr lang="ru-RU" dirty="0"/>
              <a:t>фильтрации до 40 мм/мин (вторая ст.)</a:t>
            </a:r>
          </a:p>
          <a:p>
            <a:r>
              <a:rPr lang="ru-RU" dirty="0"/>
              <a:t>До 15-5 мл/мин (третья ст.)</a:t>
            </a:r>
          </a:p>
          <a:p>
            <a:pPr marL="0" lvl="0" indent="0">
              <a:buNone/>
            </a:pPr>
            <a:r>
              <a:rPr lang="en-US" dirty="0" smtClean="0"/>
              <a:t>6.    </a:t>
            </a:r>
            <a:r>
              <a:rPr lang="ru-RU" dirty="0" smtClean="0"/>
              <a:t>Проба </a:t>
            </a:r>
            <a:r>
              <a:rPr lang="ru-RU" dirty="0" err="1"/>
              <a:t>Зимницкого</a:t>
            </a:r>
            <a:r>
              <a:rPr lang="ru-RU" dirty="0"/>
              <a:t>: </a:t>
            </a:r>
            <a:r>
              <a:rPr lang="ru-RU" dirty="0" err="1"/>
              <a:t>гипостенурия</a:t>
            </a:r>
            <a:r>
              <a:rPr lang="ru-RU" dirty="0"/>
              <a:t> ( снижение удельного веса)</a:t>
            </a:r>
          </a:p>
          <a:p>
            <a:pPr marL="0" lvl="0" indent="0">
              <a:buNone/>
            </a:pPr>
            <a:r>
              <a:rPr lang="en-US" dirty="0" smtClean="0"/>
              <a:t>7.    </a:t>
            </a:r>
            <a:r>
              <a:rPr lang="ru-RU" dirty="0" err="1" smtClean="0"/>
              <a:t>Гиперкалиемия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4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/>
              <a:t>Гломерулонефриты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2450906"/>
            <a:ext cx="11850806" cy="52464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это </a:t>
            </a:r>
            <a:r>
              <a:rPr lang="ru-RU" dirty="0"/>
              <a:t>заболевание иммунного характера при которых основным поражением являются почечные клубочки.</a:t>
            </a:r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</a:t>
            </a:r>
            <a:r>
              <a:rPr lang="ru-RU" sz="2800" dirty="0" smtClean="0"/>
              <a:t>Различают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острый </a:t>
            </a:r>
            <a:r>
              <a:rPr lang="ru-RU" dirty="0" err="1"/>
              <a:t>гломерулонефрит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хронический </a:t>
            </a:r>
            <a:r>
              <a:rPr lang="ru-RU" dirty="0" err="1"/>
              <a:t>гломерулонефрит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83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Острый </a:t>
            </a:r>
            <a:r>
              <a:rPr lang="ru-RU" b="1" dirty="0" err="1"/>
              <a:t>гломерулонефрит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4291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это острое диффузное заболевание почек первично локализующееся в клубочках.</a:t>
                </a:r>
              </a:p>
              <a:p>
                <a:pPr marL="0" indent="0" algn="ctr">
                  <a:buNone/>
                </a:pPr>
                <a:r>
                  <a:rPr lang="ru-RU" sz="2800" u="sng" dirty="0" smtClean="0"/>
                  <a:t>Этиология</a:t>
                </a:r>
                <a:r>
                  <a:rPr lang="ru-RU" sz="2800" u="sng" dirty="0"/>
                  <a:t>:</a:t>
                </a:r>
                <a:endParaRPr lang="ru-RU" sz="2800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Стрептококковая инфекция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/>
                  <a:t> гемолитический стрептококк)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Стафилококковая инфекция 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Вирусные заболевания(грипп)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Предрасполагающие факторы(охлаждение, травма, инсоляция, непереносимость некоторых пищевых продуктов или лекарств, наследственная предрасположенность)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4291088"/>
              </a:xfrm>
              <a:blipFill>
                <a:blip r:embed="rId2"/>
                <a:stretch>
                  <a:fillRect l="-707" t="-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78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992" y="1733265"/>
            <a:ext cx="12596883" cy="681023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Почечная недостаточность разделяется: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Острая почечная недостаточность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Хроническая почечная недостаточность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6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Патогенез: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Попадание </a:t>
            </a:r>
            <a:r>
              <a:rPr lang="ru-RU" dirty="0"/>
              <a:t>инфекции в организм вызывает образование антител к антигенам стрептококка.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Соединение </a:t>
            </a:r>
            <a:r>
              <a:rPr lang="ru-RU" dirty="0"/>
              <a:t>антител со стрептококковым антигеном и формирование иммунного комплекса.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Фиксация </a:t>
            </a:r>
            <a:r>
              <a:rPr lang="ru-RU" dirty="0"/>
              <a:t>иммунных комплексов на мембране клубочковых капилляров.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иммунного воспаления клубочка.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Клинические </a:t>
            </a:r>
            <a:r>
              <a:rPr lang="ru-RU" dirty="0"/>
              <a:t>проявления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223899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Клиническая картина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9461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Характеризуется тремя синдромами: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мочевой </a:t>
            </a:r>
            <a:r>
              <a:rPr lang="ru-RU" dirty="0"/>
              <a:t>синдром (обусловлен  протеинурией, гематурией, </a:t>
            </a:r>
            <a:r>
              <a:rPr lang="ru-RU" dirty="0" err="1"/>
              <a:t>цилиндрурией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гипертензивный </a:t>
            </a:r>
            <a:r>
              <a:rPr lang="ru-RU" dirty="0"/>
              <a:t>синдром выражается повышением АД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отечный </a:t>
            </a:r>
            <a:r>
              <a:rPr lang="ru-RU" dirty="0"/>
              <a:t>синдром характеризуется развитием отеков.</a:t>
            </a:r>
          </a:p>
        </p:txBody>
      </p:sp>
    </p:spTree>
    <p:extLst>
      <p:ext uri="{BB962C8B-B14F-4D97-AF65-F5344CB8AC3E}">
        <p14:creationId xmlns:p14="http://schemas.microsoft.com/office/powerpoint/2010/main" val="140569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Жалобы больных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боли </a:t>
            </a:r>
            <a:r>
              <a:rPr lang="ru-RU" dirty="0"/>
              <a:t>в поясничной области ноющего характера, умеренно выраженные.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уменьшение </a:t>
            </a:r>
            <a:r>
              <a:rPr lang="ru-RU" dirty="0"/>
              <a:t>количества мочи.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повышение </a:t>
            </a:r>
            <a:r>
              <a:rPr lang="ru-RU" dirty="0"/>
              <a:t>температуры до 37°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головные </a:t>
            </a:r>
            <a:r>
              <a:rPr lang="ru-RU" dirty="0"/>
              <a:t>боли, утомляемость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одышка </a:t>
            </a:r>
            <a:r>
              <a:rPr lang="ru-RU" dirty="0"/>
              <a:t>при физической нагрузке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51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Объективные данные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Пастозность </a:t>
            </a:r>
            <a:r>
              <a:rPr lang="ru-RU" dirty="0"/>
              <a:t>лица, чаще под глазами по утрам, при прогрессировании болезни-асцит и гидроторакс.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Повышение </a:t>
            </a:r>
            <a:r>
              <a:rPr lang="ru-RU" dirty="0"/>
              <a:t>АД до 160/90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При </a:t>
            </a:r>
            <a:r>
              <a:rPr lang="ru-RU" dirty="0"/>
              <a:t>развитие недостаточности кровообращении отмечается:</a:t>
            </a:r>
          </a:p>
          <a:p>
            <a:pPr lvl="0"/>
            <a:r>
              <a:rPr lang="ru-RU" dirty="0"/>
              <a:t>Расширение границ сердца влево </a:t>
            </a:r>
          </a:p>
          <a:p>
            <a:pPr lvl="0"/>
            <a:r>
              <a:rPr lang="ru-RU" dirty="0"/>
              <a:t>Приглушение тонов сердца</a:t>
            </a:r>
          </a:p>
          <a:p>
            <a:pPr lvl="0"/>
            <a:r>
              <a:rPr lang="ru-RU" dirty="0"/>
              <a:t>Влажные хрипы в легких</a:t>
            </a:r>
          </a:p>
          <a:p>
            <a:pPr lvl="0"/>
            <a:r>
              <a:rPr lang="ru-RU" dirty="0"/>
              <a:t>Увеличение печени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Положительных </a:t>
            </a:r>
            <a:r>
              <a:rPr lang="ru-RU" dirty="0"/>
              <a:t>симптомом </a:t>
            </a:r>
            <a:r>
              <a:rPr lang="ru-RU" dirty="0" err="1"/>
              <a:t>Пастернацкого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53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Лабораторно-инструментальные исследования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0376" y="1678675"/>
                <a:ext cx="10903424" cy="503602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1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 smtClean="0"/>
                  <a:t>Общий </a:t>
                </a:r>
                <a:r>
                  <a:rPr lang="ru-RU" dirty="0"/>
                  <a:t>анализ крови:</a:t>
                </a:r>
              </a:p>
              <a:p>
                <a:pPr lvl="0"/>
                <a:r>
                  <a:rPr lang="ru-RU" dirty="0" err="1"/>
                  <a:t>Нормохромная</a:t>
                </a:r>
                <a:r>
                  <a:rPr lang="ru-RU" dirty="0"/>
                  <a:t> анемия</a:t>
                </a:r>
              </a:p>
              <a:p>
                <a:pPr lvl="0"/>
                <a:r>
                  <a:rPr lang="ru-RU" dirty="0"/>
                  <a:t>Лейкопения</a:t>
                </a:r>
              </a:p>
              <a:p>
                <a:pPr lvl="0"/>
                <a:r>
                  <a:rPr lang="ru-RU" dirty="0"/>
                  <a:t>Увеличение СОЭ</a:t>
                </a:r>
              </a:p>
              <a:p>
                <a:pPr marL="0" indent="0">
                  <a:buNone/>
                </a:pPr>
                <a:r>
                  <a:rPr lang="ru-RU" dirty="0"/>
                  <a:t>2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/>
                  <a:t>У</a:t>
                </a:r>
                <a:r>
                  <a:rPr lang="ru-RU" dirty="0" smtClean="0"/>
                  <a:t>величение </a:t>
                </a:r>
                <a:r>
                  <a:rPr lang="ru-RU" dirty="0"/>
                  <a:t>фибриногена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baseline="-25000" dirty="0"/>
                  <a:t>2 </a:t>
                </a:r>
                <a:r>
                  <a:rPr lang="ru-RU" dirty="0"/>
                  <a:t>глобулина</a:t>
                </a:r>
              </a:p>
              <a:p>
                <a:pPr marL="0" indent="0">
                  <a:buNone/>
                </a:pPr>
                <a:r>
                  <a:rPr lang="ru-RU" dirty="0"/>
                  <a:t>3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/>
                  <a:t>П</a:t>
                </a:r>
                <a:r>
                  <a:rPr lang="ru-RU" dirty="0" smtClean="0"/>
                  <a:t>оложительный </a:t>
                </a:r>
                <a:r>
                  <a:rPr lang="ru-RU" dirty="0"/>
                  <a:t>С реактивный белок</a:t>
                </a:r>
              </a:p>
              <a:p>
                <a:pPr marL="0" indent="0">
                  <a:buNone/>
                </a:pPr>
                <a:r>
                  <a:rPr lang="ru-RU" dirty="0"/>
                  <a:t>4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/>
                  <a:t>Н</a:t>
                </a:r>
                <a:r>
                  <a:rPr lang="ru-RU" dirty="0" smtClean="0"/>
                  <a:t>аличие </a:t>
                </a:r>
                <a:r>
                  <a:rPr lang="ru-RU" dirty="0"/>
                  <a:t>в крови циркулирующих иммунных комплексов (</a:t>
                </a:r>
                <a:r>
                  <a:rPr lang="ru-RU" dirty="0" err="1"/>
                  <a:t>антистрептолизин</a:t>
                </a:r>
                <a:r>
                  <a:rPr lang="ru-RU" dirty="0"/>
                  <a:t>)</a:t>
                </a:r>
              </a:p>
              <a:p>
                <a:pPr marL="0" indent="0">
                  <a:buNone/>
                </a:pPr>
                <a:r>
                  <a:rPr lang="ru-RU" dirty="0"/>
                  <a:t>5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/>
                  <a:t>С</a:t>
                </a:r>
                <a:r>
                  <a:rPr lang="ru-RU" dirty="0" smtClean="0"/>
                  <a:t>нижение </a:t>
                </a:r>
                <a:r>
                  <a:rPr lang="ru-RU" dirty="0"/>
                  <a:t>клубочковой фильтрации и повышение </a:t>
                </a:r>
                <a:r>
                  <a:rPr lang="ru-RU" dirty="0" err="1"/>
                  <a:t>канальцевой</a:t>
                </a:r>
                <a:r>
                  <a:rPr lang="ru-RU" dirty="0"/>
                  <a:t> </a:t>
                </a:r>
                <a:r>
                  <a:rPr lang="ru-RU" dirty="0" err="1"/>
                  <a:t>реабсорбции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6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r>
                  <a:rPr lang="ru-RU" dirty="0"/>
                  <a:t>О</a:t>
                </a:r>
                <a:r>
                  <a:rPr lang="ru-RU" dirty="0" smtClean="0"/>
                  <a:t>бщий </a:t>
                </a:r>
                <a:r>
                  <a:rPr lang="ru-RU" dirty="0"/>
                  <a:t>анализ мочи:</a:t>
                </a:r>
              </a:p>
              <a:p>
                <a:pPr lvl="0"/>
                <a:r>
                  <a:rPr lang="ru-RU" dirty="0"/>
                  <a:t>Протеинурия</a:t>
                </a:r>
              </a:p>
              <a:p>
                <a:pPr lvl="0"/>
                <a:r>
                  <a:rPr lang="ru-RU" dirty="0"/>
                  <a:t>Гематурия</a:t>
                </a:r>
              </a:p>
              <a:p>
                <a:pPr lvl="0"/>
                <a:r>
                  <a:rPr lang="ru-RU" dirty="0" err="1"/>
                  <a:t>Цилиндрурия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7</a:t>
                </a:r>
                <a:r>
                  <a:rPr lang="ru-RU" dirty="0" smtClean="0"/>
                  <a:t>.  </a:t>
                </a:r>
                <a:r>
                  <a:rPr lang="ru-RU" dirty="0"/>
                  <a:t>Б</a:t>
                </a:r>
                <a:r>
                  <a:rPr lang="ru-RU" dirty="0" smtClean="0"/>
                  <a:t>иопсия </a:t>
                </a:r>
                <a:r>
                  <a:rPr lang="ru-RU" dirty="0"/>
                  <a:t>почки выявляет </a:t>
                </a:r>
                <a:r>
                  <a:rPr lang="ru-RU" dirty="0" err="1"/>
                  <a:t>тубулоинтерстициальные</a:t>
                </a:r>
                <a:r>
                  <a:rPr lang="ru-RU" dirty="0"/>
                  <a:t> изменения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376" y="1678675"/>
                <a:ext cx="10903424" cy="5036024"/>
              </a:xfrm>
              <a:blipFill>
                <a:blip r:embed="rId2"/>
                <a:stretch>
                  <a:fillRect l="-447" t="-605" b="-1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2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Хронический </a:t>
            </a:r>
            <a:r>
              <a:rPr lang="ru-RU" b="1" dirty="0" err="1"/>
              <a:t>гломерулонефрит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 хроническое диффузное заболевание почек иммунного характера с поражением клубочков и с последующим вовлечением остальных структур почки.</a:t>
            </a:r>
          </a:p>
          <a:p>
            <a:pPr marL="0" indent="0" algn="ctr">
              <a:buNone/>
            </a:pPr>
            <a:r>
              <a:rPr lang="ru-RU" sz="3600" u="sng" dirty="0" smtClean="0"/>
              <a:t>Этиология:</a:t>
            </a:r>
            <a:endParaRPr lang="ru-RU" sz="3600" dirty="0"/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 острый </a:t>
            </a:r>
            <a:r>
              <a:rPr lang="ru-RU" dirty="0"/>
              <a:t>нефрит</a:t>
            </a:r>
          </a:p>
          <a:p>
            <a:pPr marL="0" indent="0">
              <a:buNone/>
            </a:pPr>
            <a:r>
              <a:rPr lang="ru-RU" dirty="0" smtClean="0"/>
              <a:t>2.  инфекционный </a:t>
            </a:r>
            <a:r>
              <a:rPr lang="ru-RU" dirty="0"/>
              <a:t>эндокардит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 коллагенозы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 туберкулез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u="sng" dirty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 Стрептококковая </a:t>
            </a:r>
            <a:r>
              <a:rPr lang="ru-RU" dirty="0"/>
              <a:t>инфекция приводит к образованию антител.</a:t>
            </a:r>
          </a:p>
          <a:p>
            <a:pPr marL="0" indent="0">
              <a:buNone/>
            </a:pPr>
            <a:r>
              <a:rPr lang="ru-RU" dirty="0" smtClean="0"/>
              <a:t>2.  Фиксация </a:t>
            </a:r>
            <a:r>
              <a:rPr lang="ru-RU" dirty="0" err="1"/>
              <a:t>антистрептококковых</a:t>
            </a:r>
            <a:r>
              <a:rPr lang="ru-RU" dirty="0"/>
              <a:t> антител к мембране клубочков.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 </a:t>
            </a:r>
            <a:r>
              <a:rPr lang="ru-RU" dirty="0"/>
              <a:t>П</a:t>
            </a:r>
            <a:r>
              <a:rPr lang="ru-RU" dirty="0" smtClean="0"/>
              <a:t>овреждение </a:t>
            </a:r>
            <a:r>
              <a:rPr lang="ru-RU" dirty="0"/>
              <a:t>мембраны клубочков и образование антигенов чужеродных для организма.</a:t>
            </a:r>
          </a:p>
          <a:p>
            <a:pPr marL="0" indent="0">
              <a:buNone/>
            </a:pPr>
            <a:r>
              <a:rPr lang="ru-RU" dirty="0" smtClean="0"/>
              <a:t>4.  Образование </a:t>
            </a:r>
            <a:r>
              <a:rPr lang="ru-RU" dirty="0" err="1"/>
              <a:t>аутоантител</a:t>
            </a:r>
            <a:r>
              <a:rPr lang="ru-RU" dirty="0"/>
              <a:t> и фиксация на мембране </a:t>
            </a:r>
            <a:r>
              <a:rPr lang="ru-RU" dirty="0" smtClean="0"/>
              <a:t>клубочков иммунного </a:t>
            </a:r>
            <a:r>
              <a:rPr lang="ru-RU" dirty="0"/>
              <a:t>комплекса (</a:t>
            </a:r>
            <a:r>
              <a:rPr lang="ru-RU" dirty="0" err="1"/>
              <a:t>аутоантитело</a:t>
            </a:r>
            <a:r>
              <a:rPr lang="ru-RU" dirty="0"/>
              <a:t> и </a:t>
            </a:r>
            <a:r>
              <a:rPr lang="ru-RU" dirty="0" err="1"/>
              <a:t>аутоантиген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 </a:t>
            </a:r>
            <a:r>
              <a:rPr lang="ru-RU" dirty="0"/>
              <a:t>Д</a:t>
            </a:r>
            <a:r>
              <a:rPr lang="ru-RU" dirty="0" smtClean="0"/>
              <a:t>лительное </a:t>
            </a:r>
            <a:r>
              <a:rPr lang="ru-RU" dirty="0"/>
              <a:t>иммунное воспаление, что приводит к склерозу клубочков и развитию хронической почечной недостаточности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65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Различают следующие клинические варианты заболеваний:</a:t>
            </a:r>
          </a:p>
          <a:p>
            <a:pPr marL="0" indent="0">
              <a:buNone/>
            </a:pPr>
            <a:r>
              <a:rPr lang="en-US" dirty="0" smtClean="0"/>
              <a:t>I</a:t>
            </a:r>
            <a:r>
              <a:rPr lang="ru-RU" dirty="0" smtClean="0"/>
              <a:t>.   </a:t>
            </a:r>
            <a:r>
              <a:rPr lang="ru-RU" b="1" dirty="0" smtClean="0"/>
              <a:t>Латентный </a:t>
            </a:r>
            <a:r>
              <a:rPr lang="ru-RU" b="1" dirty="0" err="1"/>
              <a:t>гломерулонефрит</a:t>
            </a:r>
            <a:r>
              <a:rPr lang="ru-RU" dirty="0"/>
              <a:t>, который проявляется: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Мочевым синдромом- умеренная протеинурия, гематурия, невыраженная </a:t>
            </a:r>
            <a:r>
              <a:rPr lang="ru-RU" dirty="0" err="1"/>
              <a:t>лейкоцитурия</a:t>
            </a:r>
            <a:r>
              <a:rPr lang="ru-RU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Умеренная артериальная гипертензия.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Анализ периферической крови и биохимические показатели без изменений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Биопсия почки выявляет иммунные комплексы локализующиеся под эндотелием сосудов клубочка, пролиферация клеток и диффузное утолщение стенок капилляров.</a:t>
            </a:r>
          </a:p>
        </p:txBody>
      </p:sp>
    </p:spTree>
    <p:extLst>
      <p:ext uri="{BB962C8B-B14F-4D97-AF65-F5344CB8AC3E}">
        <p14:creationId xmlns:p14="http://schemas.microsoft.com/office/powerpoint/2010/main" val="401308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738" y="880281"/>
            <a:ext cx="10353762" cy="5977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</a:t>
            </a:r>
            <a:r>
              <a:rPr lang="ru-RU" dirty="0" smtClean="0"/>
              <a:t>.   </a:t>
            </a:r>
            <a:r>
              <a:rPr lang="ru-RU" b="1" dirty="0" err="1" smtClean="0"/>
              <a:t>Гематурическая</a:t>
            </a:r>
            <a:r>
              <a:rPr lang="ru-RU" b="1" dirty="0" smtClean="0"/>
              <a:t> </a:t>
            </a:r>
            <a:r>
              <a:rPr lang="ru-RU" b="1" dirty="0"/>
              <a:t>форма </a:t>
            </a:r>
            <a:r>
              <a:rPr lang="ru-RU" b="1" dirty="0" err="1"/>
              <a:t>гломерулонефрита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Проявляется постоянной гематурией. Течение благоприятное и почечная недостаточность развивается редко.</a:t>
            </a:r>
          </a:p>
          <a:p>
            <a:pPr marL="0" indent="0">
              <a:buNone/>
            </a:pPr>
            <a:r>
              <a:rPr lang="en-US" dirty="0" smtClean="0"/>
              <a:t>III</a:t>
            </a:r>
            <a:r>
              <a:rPr lang="ru-RU" dirty="0" smtClean="0"/>
              <a:t>.  </a:t>
            </a:r>
            <a:r>
              <a:rPr lang="ru-RU" b="1" dirty="0" smtClean="0"/>
              <a:t>Гипертоническая </a:t>
            </a:r>
            <a:r>
              <a:rPr lang="ru-RU" b="1" dirty="0"/>
              <a:t>форма </a:t>
            </a:r>
            <a:r>
              <a:rPr lang="ru-RU" b="1" dirty="0" err="1"/>
              <a:t>гломерулонефрита</a:t>
            </a:r>
            <a:r>
              <a:rPr lang="ru-RU" dirty="0"/>
              <a:t>, характеризуется: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Гипертензивным синдромом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Протеинурия до 1 гр./сутки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Гематурия незначительная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Биопсия почки выявляет диффузное утолщение стенок капилляров и пролиферацию клеток клубочков.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Исход болезни хроническая почечная недостаточность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118061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716"/>
                <a:ext cx="10515600" cy="646903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IV</a:t>
                </a:r>
                <a:r>
                  <a:rPr lang="ru-RU" dirty="0" smtClean="0"/>
                  <a:t>.   </a:t>
                </a:r>
                <a:r>
                  <a:rPr lang="ru-RU" b="1" dirty="0"/>
                  <a:t>Н</a:t>
                </a:r>
                <a:r>
                  <a:rPr lang="ru-RU" b="1" dirty="0" smtClean="0"/>
                  <a:t>ефротическая </a:t>
                </a:r>
                <a:r>
                  <a:rPr lang="ru-RU" b="1" dirty="0"/>
                  <a:t>форма </a:t>
                </a:r>
                <a:r>
                  <a:rPr lang="ru-RU" b="1" dirty="0" err="1"/>
                  <a:t>гломерулонефрита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Характеризуется развитием нефротического синдрома и проявляется: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Выраженные отеки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Выраженная протеинурия(&gt;3-4 </a:t>
                </a:r>
                <a:r>
                  <a:rPr lang="ru-RU" dirty="0" err="1"/>
                  <a:t>гр</a:t>
                </a:r>
                <a:r>
                  <a:rPr lang="ru-RU" dirty="0"/>
                  <a:t>/сутки)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Уменьшение альбуминов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Увеличение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baseline="-25000" dirty="0"/>
                  <a:t>2</a:t>
                </a:r>
                <a:r>
                  <a:rPr lang="ru-RU" dirty="0"/>
                  <a:t> глобулинов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Увеличение холестерина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Биопсия почек выявляет прогрессирующий </a:t>
                </a:r>
                <a:r>
                  <a:rPr lang="ru-RU" dirty="0" err="1"/>
                  <a:t>гломерулосклероз</a:t>
                </a:r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ХПН возникает через 5-6 лет</a:t>
                </a:r>
              </a:p>
              <a:p>
                <a:pPr marL="0" indent="0">
                  <a:buNone/>
                </a:pPr>
                <a:r>
                  <a:rPr lang="en-US" dirty="0" smtClean="0"/>
                  <a:t>V</a:t>
                </a:r>
                <a:r>
                  <a:rPr lang="ru-RU" dirty="0" smtClean="0"/>
                  <a:t>.    </a:t>
                </a:r>
                <a:r>
                  <a:rPr lang="ru-RU" b="1" dirty="0" smtClean="0"/>
                  <a:t>Смешанная </a:t>
                </a:r>
                <a:r>
                  <a:rPr lang="ru-RU" b="1" dirty="0"/>
                  <a:t>форма </a:t>
                </a:r>
                <a:r>
                  <a:rPr lang="ru-RU" b="1" dirty="0" err="1"/>
                  <a:t>гломерулонефрита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Характеризуется сочетанием нефротического синдрома и артериальной гипертензией. ХПН развивается через 2-5 лет.</a:t>
                </a:r>
              </a:p>
              <a:p>
                <a:pPr marL="0" indent="0">
                  <a:buNone/>
                </a:pPr>
                <a:r>
                  <a:rPr lang="en-US" dirty="0" smtClean="0"/>
                  <a:t>VI</a:t>
                </a:r>
                <a:r>
                  <a:rPr lang="ru-RU" dirty="0" smtClean="0"/>
                  <a:t>.   </a:t>
                </a:r>
                <a:r>
                  <a:rPr lang="ru-RU" b="1" dirty="0" smtClean="0"/>
                  <a:t>Злокачественный </a:t>
                </a:r>
                <a:r>
                  <a:rPr lang="ru-RU" b="1" dirty="0"/>
                  <a:t>(подострый) </a:t>
                </a:r>
                <a:r>
                  <a:rPr lang="ru-RU" b="1" dirty="0" err="1"/>
                  <a:t>гломерулонефрит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Характеризуется сочетанием нефротического синдрома с артериальной гипертензией и быстрым (в течении первых месяцев болезни) появлением почечной недостаточности. </a:t>
                </a:r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716"/>
                <a:ext cx="10515600" cy="6469039"/>
              </a:xfrm>
              <a:blipFill>
                <a:blip r:embed="rId2"/>
                <a:stretch>
                  <a:fillRect l="-696" t="-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09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579234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Острая почечная недостаточность </a:t>
            </a:r>
            <a:r>
              <a:rPr lang="ru-RU" sz="3200" dirty="0"/>
              <a:t>– это синдром, развивающийся в связи с внезапным выключением функции почек.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56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Пиелонефрит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47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микробно- воспалительный процесс, в который вовлечены почечная лоханка, чашечки и интерстициальная ткань почки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300" dirty="0" smtClean="0"/>
              <a:t>Этиология</a:t>
            </a:r>
            <a:r>
              <a:rPr lang="ru-RU" sz="3300" dirty="0"/>
              <a:t>:</a:t>
            </a:r>
          </a:p>
          <a:p>
            <a:pPr marL="0" indent="0">
              <a:buNone/>
            </a:pPr>
            <a:r>
              <a:rPr lang="ru-RU" dirty="0"/>
              <a:t>Возбудителями пиелонефрита являются: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Кишечная палочка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Клебсиелла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Микоплазмы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Энтерококк</a:t>
            </a:r>
          </a:p>
        </p:txBody>
      </p:sp>
    </p:spTree>
    <p:extLst>
      <p:ext uri="{BB962C8B-B14F-4D97-AF65-F5344CB8AC3E}">
        <p14:creationId xmlns:p14="http://schemas.microsoft.com/office/powerpoint/2010/main" val="79760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Предрасполагающие факторы </a:t>
            </a:r>
            <a:r>
              <a:rPr lang="ru-RU" dirty="0" smtClean="0"/>
              <a:t>следующие: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иммунологической реактивности организма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Гиповитаминоз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Чрезмерные охлаждения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Аномалии мочевыводящих путей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Хронические очаги инфекции (частые ангины, кариес зубов, цистит, аднексит и другие).</a:t>
            </a:r>
          </a:p>
        </p:txBody>
      </p:sp>
    </p:spTree>
    <p:extLst>
      <p:ext uri="{BB962C8B-B14F-4D97-AF65-F5344CB8AC3E}">
        <p14:creationId xmlns:p14="http://schemas.microsoft.com/office/powerpoint/2010/main" val="144861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Патогенез: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Инфекция проникает в почку гематогенным, </a:t>
            </a:r>
            <a:r>
              <a:rPr lang="ru-RU" dirty="0" err="1"/>
              <a:t>лимфогенным</a:t>
            </a:r>
            <a:r>
              <a:rPr lang="ru-RU" dirty="0"/>
              <a:t> и восходящим путем.</a:t>
            </a:r>
          </a:p>
          <a:p>
            <a:r>
              <a:rPr lang="ru-RU" u="sng" dirty="0"/>
              <a:t>Гематогенное</a:t>
            </a:r>
            <a:r>
              <a:rPr lang="ru-RU" dirty="0"/>
              <a:t> распространение инфекции происходит из какого-либо первичного очага вне почки.</a:t>
            </a:r>
          </a:p>
          <a:p>
            <a:r>
              <a:rPr lang="ru-RU" u="sng" dirty="0" err="1"/>
              <a:t>Лимфогенный</a:t>
            </a:r>
            <a:r>
              <a:rPr lang="ru-RU" dirty="0"/>
              <a:t> путь проникновения  инфекции является результатом нарушения венозного и лимфатического оттока из почки.</a:t>
            </a:r>
          </a:p>
          <a:p>
            <a:r>
              <a:rPr lang="ru-RU" u="sng" dirty="0"/>
              <a:t>Восходящий</a:t>
            </a:r>
            <a:r>
              <a:rPr lang="ru-RU" dirty="0"/>
              <a:t> путь происходит при локализации инфекции в нижних мочевых путях когда в результате лоханочно-почечных рефлексов микроорганизмы проникают в почку по мочевому тракту.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0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зависимости от структуры почек и мочевыводящих путей </a:t>
            </a:r>
            <a:r>
              <a:rPr lang="ru-RU" dirty="0" smtClean="0"/>
              <a:t>различают: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Первичный пиелонефрит при котором развитию заболевания не предшествуют нарушения со стороны почек и мочевых путей.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Вторичный пиелонефрит в основе которого являются органические или функциональные изменения в мочевых путях, нарушающие динамику мочи.</a:t>
            </a:r>
          </a:p>
          <a:p>
            <a:pPr marL="0" indent="0">
              <a:buNone/>
            </a:pPr>
            <a:r>
              <a:rPr lang="ru-RU" dirty="0"/>
              <a:t>Выделяют также 2 формы </a:t>
            </a:r>
            <a:r>
              <a:rPr lang="ru-RU" dirty="0" smtClean="0"/>
              <a:t>пиелонефрита: острый </a:t>
            </a:r>
            <a:r>
              <a:rPr lang="ru-RU" dirty="0"/>
              <a:t>и хронический.</a:t>
            </a:r>
          </a:p>
        </p:txBody>
      </p:sp>
    </p:spTree>
    <p:extLst>
      <p:ext uri="{BB962C8B-B14F-4D97-AF65-F5344CB8AC3E}">
        <p14:creationId xmlns:p14="http://schemas.microsoft.com/office/powerpoint/2010/main" val="97474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39" y="185404"/>
            <a:ext cx="10353761" cy="1326321"/>
          </a:xfrm>
        </p:spPr>
        <p:txBody>
          <a:bodyPr/>
          <a:lstStyle/>
          <a:p>
            <a:r>
              <a:rPr lang="ru-RU" dirty="0"/>
              <a:t>Острый пиелонефрит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1091821"/>
            <a:ext cx="11108140" cy="57493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800" dirty="0"/>
              <a:t>Клиническая картина</a:t>
            </a:r>
            <a:r>
              <a:rPr lang="ru-RU" sz="3800" dirty="0" smtClean="0"/>
              <a:t>: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dirty="0" smtClean="0"/>
              <a:t>I.    </a:t>
            </a:r>
            <a:r>
              <a:rPr lang="ru-RU" dirty="0" smtClean="0"/>
              <a:t>Жалобы </a:t>
            </a:r>
            <a:r>
              <a:rPr lang="ru-RU" dirty="0"/>
              <a:t>больных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Повышение </a:t>
            </a:r>
            <a:r>
              <a:rPr lang="en-US" dirty="0"/>
              <a:t>t</a:t>
            </a:r>
            <a:r>
              <a:rPr lang="ru-RU" dirty="0"/>
              <a:t>° до 40°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Озноб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Боли в поясничной области ноющего характера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Частые мочеиспускания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Уменьшение количества выделяемой мочи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Головные боли, тошнота, рвота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II. 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Объективные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данные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Вынужденное  положение больного (сколиоз и подтягивание ноги на больной стороне).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Кожные покровы бледные, сухие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При пальпации почечной области определяется болезненность и мышечное напряжение на стороне поражения.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80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98589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III.   </a:t>
            </a:r>
            <a:r>
              <a:rPr lang="ru-RU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Лабороторно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-инструментальные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данные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Общий анализ крови- лейкоцитоз, увеличение СОЭ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Общий анализ мочи:</a:t>
            </a:r>
            <a:endParaRPr lang="ru-RU" dirty="0"/>
          </a:p>
          <a:p>
            <a:pPr lvl="0"/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Высокий удельный вес мочи</a:t>
            </a:r>
            <a:endParaRPr lang="ru-RU" dirty="0"/>
          </a:p>
          <a:p>
            <a:pPr lvl="0"/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Лейкоцитурия</a:t>
            </a:r>
            <a:endParaRPr lang="ru-RU" dirty="0"/>
          </a:p>
          <a:p>
            <a:pPr lvl="0"/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Бактериурия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3.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Увеличение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мочевины в крови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4.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УЗИ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почек- расширенные чашечно- лоханочной системы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Изотонная </a:t>
            </a:r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ренография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снижение секреции и экскреции на пораженной стороне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6.   </a:t>
            </a:r>
            <a:r>
              <a:rPr lang="ru-RU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Рентгеноконтрастное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исследование почек выявляет увеличение почки в объеме.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40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Лечение: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Постельный режим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Диета с ограничением соли, обильное питье (соки, чай, минеральная вода)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Антибактериальная терапия (ампициллин, </a:t>
            </a:r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амоксациллин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Согревающие компрессы на поясничную область.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59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68" y="0"/>
            <a:ext cx="10515600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Хронический пиелонефрит: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2" y="1064525"/>
            <a:ext cx="11696131" cy="5563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Клиническая картина</a:t>
            </a:r>
            <a:r>
              <a:rPr lang="ru-RU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Жалобы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больных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Постоянные тупые боли в поясничной области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Частые мочеиспускания, </a:t>
            </a:r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никтурия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Повышение 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ru-RU" dirty="0"/>
              <a:t>°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до 37° по вечерам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Повышение АД, головные боли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II.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Объективные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данные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Бледность кожных покровов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Отеки под глазами по утрам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Болезненность при пальпации почек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Положительный симптом </a:t>
            </a:r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Пастернацкого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608690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III.   </a:t>
            </a:r>
            <a:r>
              <a:rPr lang="ru-RU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Лабороторно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инструментальные исследования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Общий анализ крови:</a:t>
            </a:r>
            <a:endParaRPr lang="ru-RU" dirty="0"/>
          </a:p>
          <a:p>
            <a:pPr lvl="0"/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Анения</a:t>
            </a:r>
            <a:endParaRPr lang="ru-RU" dirty="0"/>
          </a:p>
          <a:p>
            <a:pPr lvl="0"/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Умеренное увеличение СОЭ</a:t>
            </a:r>
            <a:endParaRPr lang="ru-RU" dirty="0"/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2.   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Общий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анализ мочи:</a:t>
            </a:r>
            <a:endParaRPr lang="ru-RU" dirty="0"/>
          </a:p>
          <a:p>
            <a:pPr lvl="0"/>
            <a:r>
              <a:rPr lang="ru-RU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Лейкоцитурия</a:t>
            </a:r>
            <a:endParaRPr lang="ru-RU" dirty="0"/>
          </a:p>
          <a:p>
            <a:pPr marL="514350" lvl="0" indent="-514350">
              <a:buAutoNum type="arabicPeriod" startAt="3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Анализ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мочи по </a:t>
            </a:r>
            <a:r>
              <a:rPr lang="ru-RU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Зимницкому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Снижение удельного веса мочи</a:t>
            </a:r>
          </a:p>
          <a:p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Преобладание ночного диуреза</a:t>
            </a:r>
          </a:p>
          <a:p>
            <a:pPr marL="514350" indent="-514350">
              <a:buAutoNum type="arabicPeriod" startAt="4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Анализ мочи по Нечипоренко:</a:t>
            </a:r>
          </a:p>
          <a:p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Увеличение количества лейкоцитов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Бактериологическое исследование мочи выявляет микробного возбудителя заболевания.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Урография: снижение концентрационной способности почки, нарушение тонуса лоханки, чашечек и мочеточника.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42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3600" dirty="0" smtClean="0"/>
              <a:t>.   </a:t>
            </a:r>
            <a:r>
              <a:rPr lang="ru-RU" sz="2800" dirty="0" smtClean="0"/>
              <a:t>Диетотерапия (ограничение соли, копченостей, солений, обильное питье)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Этиология: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2096063"/>
            <a:ext cx="11368585" cy="5082659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ru-RU" dirty="0" err="1"/>
              <a:t>Преренальные</a:t>
            </a:r>
            <a:r>
              <a:rPr lang="ru-RU" dirty="0"/>
              <a:t> факторы: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Падение АД при шоке и кровопотере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Гемолиз при переливании несовместимой крови, при острой гемолитической анемии, при обширных ожогах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Обезвоживание и большая потеря электролитов при тяжелых желудочно-кишечных заболеваниях, ожоговой болезни и слабительных средств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Эндогенные интоксикации, связанные с кишечной непроходимостью, перитонитом, панкреатитом и другими заболеваниями.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Нефротический синдром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 комплекс определенных отклонений </a:t>
            </a:r>
            <a:r>
              <a:rPr lang="ru-RU" dirty="0" err="1"/>
              <a:t>протеино</a:t>
            </a:r>
            <a:r>
              <a:rPr lang="ru-RU" dirty="0"/>
              <a:t>-липидного метаболизма, возникающих в связи с некоторыми заболеваниями сопровождающимися значительной протеинурией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3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95534"/>
            <a:ext cx="12000931" cy="689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</a:t>
            </a:r>
            <a:r>
              <a:rPr lang="ru-RU" sz="3600" b="1" dirty="0" smtClean="0"/>
              <a:t>Классификация: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I.   </a:t>
            </a:r>
            <a:r>
              <a:rPr lang="ru-RU" dirty="0" smtClean="0"/>
              <a:t> Первичный: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Вследствие </a:t>
            </a:r>
            <a:r>
              <a:rPr lang="ru-RU" dirty="0" err="1"/>
              <a:t>гломерулонефрита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Неясной этиологии</a:t>
            </a:r>
          </a:p>
          <a:p>
            <a:pPr marL="0" indent="0">
              <a:buNone/>
            </a:pPr>
            <a:r>
              <a:rPr lang="en-US" dirty="0" smtClean="0"/>
              <a:t>II</a:t>
            </a:r>
            <a:r>
              <a:rPr lang="ru-RU" dirty="0" smtClean="0"/>
              <a:t>.   Вторичный</a:t>
            </a:r>
            <a:r>
              <a:rPr lang="ru-RU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Вследствие различных болезней:</a:t>
            </a:r>
          </a:p>
          <a:p>
            <a:pPr marL="0" indent="0">
              <a:buNone/>
            </a:pPr>
            <a:r>
              <a:rPr lang="ru-RU" dirty="0"/>
              <a:t>-амилоидоз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миеломная</a:t>
            </a:r>
            <a:r>
              <a:rPr lang="ru-RU" dirty="0"/>
              <a:t> болезнь</a:t>
            </a:r>
          </a:p>
          <a:p>
            <a:pPr marL="0" indent="0">
              <a:buNone/>
            </a:pPr>
            <a:r>
              <a:rPr lang="ru-RU" dirty="0"/>
              <a:t>-сахарный диабет</a:t>
            </a:r>
          </a:p>
          <a:p>
            <a:pPr marL="0" indent="0">
              <a:buNone/>
            </a:pPr>
            <a:r>
              <a:rPr lang="ru-RU" dirty="0"/>
              <a:t>-системная красная волчанка</a:t>
            </a:r>
          </a:p>
          <a:p>
            <a:pPr marL="0" indent="0">
              <a:buNone/>
            </a:pPr>
            <a:r>
              <a:rPr lang="ru-RU" dirty="0"/>
              <a:t>-дерматомиозит, </a:t>
            </a:r>
            <a:r>
              <a:rPr lang="ru-RU" dirty="0" err="1" smtClean="0"/>
              <a:t>капилляротоксикоз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8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2.  Вследствие </a:t>
            </a:r>
            <a:r>
              <a:rPr lang="ru-RU" dirty="0"/>
              <a:t>нарушения кровообращения:</a:t>
            </a:r>
          </a:p>
          <a:p>
            <a:pPr marL="0" indent="0">
              <a:buNone/>
            </a:pPr>
            <a:r>
              <a:rPr lang="ru-RU" dirty="0"/>
              <a:t>-тромбоз почечных артерий</a:t>
            </a:r>
          </a:p>
          <a:p>
            <a:pPr marL="0" indent="0">
              <a:buNone/>
            </a:pPr>
            <a:r>
              <a:rPr lang="ru-RU" dirty="0"/>
              <a:t>-пороки сердца</a:t>
            </a:r>
          </a:p>
          <a:p>
            <a:pPr marL="0" lvl="0" indent="0">
              <a:buNone/>
            </a:pPr>
            <a:r>
              <a:rPr lang="ru-RU" dirty="0" smtClean="0"/>
              <a:t>3.  Вследствие </a:t>
            </a:r>
            <a:r>
              <a:rPr lang="ru-RU" dirty="0"/>
              <a:t>интоксикации</a:t>
            </a:r>
          </a:p>
          <a:p>
            <a:pPr marL="0" indent="0">
              <a:buNone/>
            </a:pPr>
            <a:r>
              <a:rPr lang="ru-RU" dirty="0"/>
              <a:t>-отравление ядохимикатами (ртутью, свинцом)</a:t>
            </a:r>
          </a:p>
          <a:p>
            <a:pPr marL="0" indent="0">
              <a:buNone/>
            </a:pPr>
            <a:r>
              <a:rPr lang="ru-RU" dirty="0"/>
              <a:t>-отравление антибиотиками(</a:t>
            </a:r>
            <a:r>
              <a:rPr lang="ru-RU" dirty="0" err="1"/>
              <a:t>неомициновый</a:t>
            </a:r>
            <a:r>
              <a:rPr lang="ru-RU" dirty="0"/>
              <a:t> ряд и сульфаниламидами)</a:t>
            </a:r>
          </a:p>
          <a:p>
            <a:pPr marL="0" indent="0">
              <a:buNone/>
            </a:pPr>
            <a:r>
              <a:rPr lang="ru-RU" dirty="0"/>
              <a:t>-укусы пчел, змей</a:t>
            </a:r>
          </a:p>
          <a:p>
            <a:pPr marL="0" lvl="0" indent="0">
              <a:buNone/>
            </a:pPr>
            <a:r>
              <a:rPr lang="ru-RU" dirty="0" smtClean="0"/>
              <a:t>4.  Вследствие </a:t>
            </a:r>
            <a:r>
              <a:rPr lang="ru-RU" dirty="0"/>
              <a:t>аллергических реакций в организме</a:t>
            </a:r>
          </a:p>
          <a:p>
            <a:pPr marL="0" lvl="0" indent="0">
              <a:buNone/>
            </a:pPr>
            <a:r>
              <a:rPr lang="ru-RU" dirty="0" smtClean="0"/>
              <a:t>5.  Вследствие </a:t>
            </a:r>
            <a:r>
              <a:rPr lang="ru-RU" dirty="0"/>
              <a:t>инфекционных болезней</a:t>
            </a:r>
          </a:p>
          <a:p>
            <a:pPr marL="0" indent="0">
              <a:buNone/>
            </a:pPr>
            <a:r>
              <a:rPr lang="ru-RU" dirty="0"/>
              <a:t>-малярия, сифилис, паразитарные инвазии</a:t>
            </a:r>
          </a:p>
          <a:p>
            <a:pPr marL="0" lvl="0" indent="0">
              <a:buNone/>
            </a:pPr>
            <a:r>
              <a:rPr lang="ru-RU" dirty="0" smtClean="0"/>
              <a:t>6.  Семейные </a:t>
            </a:r>
            <a:r>
              <a:rPr lang="ru-RU" dirty="0"/>
              <a:t>форма нефротического синдрома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9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Нефротический </a:t>
            </a:r>
            <a:r>
              <a:rPr lang="ru-RU" b="1" dirty="0" smtClean="0"/>
              <a:t>синдром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Патогенез</a:t>
            </a:r>
            <a:r>
              <a:rPr lang="ru-RU" sz="2800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Повреждение почечной ткани внешними факторами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Образование </a:t>
            </a:r>
            <a:r>
              <a:rPr lang="ru-RU" dirty="0" err="1"/>
              <a:t>аутоантигенов</a:t>
            </a:r>
            <a:r>
              <a:rPr lang="ru-RU" dirty="0"/>
              <a:t> к продуктам распада почечной ткани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Выработка </a:t>
            </a:r>
            <a:r>
              <a:rPr lang="ru-RU" dirty="0" err="1"/>
              <a:t>аутоантител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реакции антиген-антитело с выделением </a:t>
            </a:r>
            <a:r>
              <a:rPr lang="ru-RU" dirty="0" err="1"/>
              <a:t>гистаминных</a:t>
            </a:r>
            <a:r>
              <a:rPr lang="ru-RU" dirty="0"/>
              <a:t> веществ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Фиксация иммунных комплексов на мембране </a:t>
            </a:r>
            <a:r>
              <a:rPr lang="ru-RU" dirty="0" err="1"/>
              <a:t>гломерул</a:t>
            </a:r>
            <a:r>
              <a:rPr lang="ru-RU" dirty="0"/>
              <a:t> и длительное иммунное воспаление.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43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Механизм развития почечных </a:t>
            </a:r>
            <a:r>
              <a:rPr lang="ru-RU" b="1" dirty="0" smtClean="0"/>
              <a:t>отеков: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1801505"/>
            <a:ext cx="10858124" cy="483130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проницаемости капилляров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Выход белковых веществ из клетки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Протеинурия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Гипоальбуминемия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осмотического давления в клетке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Транссудация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объема циркулирующей крови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Уменьшение клубочковой фильтрации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Задержка натрия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секреции антидиуретического гормона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</a:t>
            </a:r>
            <a:r>
              <a:rPr lang="ru-RU" dirty="0" err="1"/>
              <a:t>реабсорбции</a:t>
            </a:r>
            <a:r>
              <a:rPr lang="ru-RU" dirty="0"/>
              <a:t> воды и натрия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Отёки</a:t>
            </a:r>
          </a:p>
        </p:txBody>
      </p:sp>
    </p:spTree>
    <p:extLst>
      <p:ext uri="{BB962C8B-B14F-4D97-AF65-F5344CB8AC3E}">
        <p14:creationId xmlns:p14="http://schemas.microsoft.com/office/powerpoint/2010/main" val="424310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Нефротический синдром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Характерные </a:t>
            </a:r>
            <a:r>
              <a:rPr lang="ru-RU" b="1" dirty="0"/>
              <a:t>признаки: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Отеки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Протеинурия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Гипопротеинемия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Гиперхолестеринемия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Диспротеинемия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99" y="256819"/>
            <a:ext cx="10353761" cy="1326321"/>
          </a:xfrm>
        </p:spPr>
        <p:txBody>
          <a:bodyPr/>
          <a:lstStyle/>
          <a:p>
            <a:r>
              <a:rPr lang="ru-RU" b="1" dirty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583140"/>
            <a:ext cx="10930719" cy="52748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I.    </a:t>
            </a:r>
            <a:r>
              <a:rPr lang="ru-RU" u="sng" dirty="0" smtClean="0"/>
              <a:t>Жалобы </a:t>
            </a:r>
            <a:r>
              <a:rPr lang="ru-RU" u="sng" dirty="0"/>
              <a:t>обусловлены основным заболеванием</a:t>
            </a:r>
            <a:endParaRPr lang="ru-RU" dirty="0"/>
          </a:p>
          <a:p>
            <a:pPr marL="0" indent="0">
              <a:buNone/>
            </a:pPr>
            <a:r>
              <a:rPr lang="en-US" u="sng" dirty="0" smtClean="0"/>
              <a:t>II.   </a:t>
            </a:r>
            <a:r>
              <a:rPr lang="ru-RU" u="sng" dirty="0" smtClean="0"/>
              <a:t>Объективные </a:t>
            </a:r>
            <a:r>
              <a:rPr lang="ru-RU" u="sng" dirty="0"/>
              <a:t>данные: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Отеки лица, туловища, конечностей, серозных полостей.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Кожа бледная, сухая, шелушащаяся.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Ослабленное дыхание.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Тахикардия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размеров сердца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Усиление первого тона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Систолический шум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АД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Диспептические</a:t>
            </a:r>
            <a:r>
              <a:rPr lang="ru-RU" dirty="0"/>
              <a:t> явления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Протеинурия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Олигурия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Дизурические</a:t>
            </a:r>
            <a:r>
              <a:rPr lang="ru-RU" dirty="0"/>
              <a:t>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370615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7797"/>
                <a:ext cx="10515600" cy="5923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III.   </a:t>
                </a:r>
                <a:r>
                  <a:rPr lang="ru-RU" u="sng" dirty="0" smtClean="0"/>
                  <a:t>лабораторные </a:t>
                </a:r>
                <a:r>
                  <a:rPr lang="ru-RU" u="sng" dirty="0"/>
                  <a:t>и инструментальные исследования</a:t>
                </a:r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Анализ крови: анемия, повышение СОЭ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 err="1"/>
                  <a:t>Гипоальбуминемия</a:t>
                </a:r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Снижение альбумин-глобулинового </a:t>
                </a:r>
                <a:r>
                  <a:rPr lang="ru-RU" dirty="0" err="1"/>
                  <a:t>коэфициента</a:t>
                </a:r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Увеличение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baseline="-25000" dirty="0"/>
                  <a:t>2</a:t>
                </a:r>
                <a:r>
                  <a:rPr lang="ru-RU" dirty="0"/>
                  <a:t> глобулинов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Увеличение холестерина, -липопротеидов, фосфолипидов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Снижение клубочковой фильтрации(клиренс </a:t>
                </a:r>
                <a:r>
                  <a:rPr lang="ru-RU" dirty="0" err="1"/>
                  <a:t>креатинина</a:t>
                </a:r>
                <a:r>
                  <a:rPr lang="ru-RU" dirty="0"/>
                  <a:t>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Анализ мочи: протеинурия(до 50-100%)гиалиновые цилиндры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Проба </a:t>
                </a:r>
                <a:r>
                  <a:rPr lang="ru-RU" dirty="0" err="1"/>
                  <a:t>Земницкого</a:t>
                </a:r>
                <a:r>
                  <a:rPr lang="ru-RU" dirty="0"/>
                  <a:t> нарушена-повышение удельного веса мочи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7797"/>
                <a:ext cx="10515600" cy="5923128"/>
              </a:xfrm>
              <a:blipFill>
                <a:blip r:embed="rId2"/>
                <a:stretch>
                  <a:fillRect l="-1217" t="-1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33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Амилоидоз почек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Заболевание, характеризующееся нарушением обмена веществ, в результате чего образуется новое для организма вещество (амилоид), которое откладывается в органах и нарушает их функции.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91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200167"/>
            <a:ext cx="10353761" cy="1326321"/>
          </a:xfrm>
        </p:spPr>
        <p:txBody>
          <a:bodyPr/>
          <a:lstStyle/>
          <a:p>
            <a:r>
              <a:rPr lang="ru-RU" dirty="0"/>
              <a:t>Этиология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364776"/>
            <a:ext cx="10876128" cy="528168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I.      </a:t>
            </a:r>
            <a:r>
              <a:rPr lang="ru-RU" dirty="0" smtClean="0"/>
              <a:t>Идиопатический </a:t>
            </a:r>
            <a:r>
              <a:rPr lang="ru-RU" dirty="0"/>
              <a:t>амилоидоз – развивается без видимых причин с поражениями органов (сердце, почки, кишечник, печень, нервная система)</a:t>
            </a:r>
          </a:p>
          <a:p>
            <a:pPr marL="0" lvl="0" indent="0">
              <a:buNone/>
            </a:pPr>
            <a:r>
              <a:rPr lang="en-US" dirty="0" smtClean="0"/>
              <a:t>II.     </a:t>
            </a:r>
            <a:r>
              <a:rPr lang="ru-RU" dirty="0" smtClean="0"/>
              <a:t>Наследственный </a:t>
            </a:r>
            <a:r>
              <a:rPr lang="ru-RU" dirty="0"/>
              <a:t>амилоидоз – наследуется и проявляется преимущественным поражением почек и нервной системы</a:t>
            </a:r>
          </a:p>
          <a:p>
            <a:pPr marL="0" lvl="0" indent="0">
              <a:buNone/>
            </a:pPr>
            <a:r>
              <a:rPr lang="en-US" dirty="0" smtClean="0"/>
              <a:t>III.    </a:t>
            </a:r>
            <a:r>
              <a:rPr lang="ru-RU" dirty="0" smtClean="0"/>
              <a:t>Приобретенный </a:t>
            </a:r>
            <a:r>
              <a:rPr lang="ru-RU" dirty="0"/>
              <a:t>(вторичный) амилоидоз</a:t>
            </a:r>
          </a:p>
          <a:p>
            <a:pPr lvl="0"/>
            <a:r>
              <a:rPr lang="ru-RU" dirty="0"/>
              <a:t>Развивается при:</a:t>
            </a:r>
          </a:p>
          <a:p>
            <a:pPr lvl="0"/>
            <a:r>
              <a:rPr lang="ru-RU" dirty="0"/>
              <a:t>Хронических инфекциях (нагноительные заболевания легких, остеомиелит, сифилис)</a:t>
            </a:r>
          </a:p>
          <a:p>
            <a:pPr lvl="0"/>
            <a:r>
              <a:rPr lang="ru-RU" dirty="0"/>
              <a:t>Диффузные заболевания соединительной ткани</a:t>
            </a:r>
          </a:p>
          <a:p>
            <a:pPr lvl="0"/>
            <a:r>
              <a:rPr lang="ru-RU" dirty="0"/>
              <a:t>Злокачественные опухоли</a:t>
            </a:r>
          </a:p>
          <a:p>
            <a:pPr lvl="0"/>
            <a:r>
              <a:rPr lang="ru-RU" dirty="0"/>
              <a:t>Заболевания крови (</a:t>
            </a:r>
            <a:r>
              <a:rPr lang="ru-RU" dirty="0" err="1"/>
              <a:t>миеломная</a:t>
            </a:r>
            <a:r>
              <a:rPr lang="ru-RU" dirty="0"/>
              <a:t> болезнь)</a:t>
            </a:r>
          </a:p>
          <a:p>
            <a:pPr marL="0" lvl="0" indent="0">
              <a:buNone/>
            </a:pPr>
            <a:r>
              <a:rPr lang="en-US" dirty="0" smtClean="0"/>
              <a:t>IV.    </a:t>
            </a:r>
            <a:r>
              <a:rPr lang="ru-RU" dirty="0" smtClean="0"/>
              <a:t>Старческий </a:t>
            </a:r>
            <a:r>
              <a:rPr lang="ru-RU" dirty="0"/>
              <a:t>амилоидоз </a:t>
            </a:r>
          </a:p>
          <a:p>
            <a:pPr lvl="0"/>
            <a:r>
              <a:rPr lang="ru-RU" dirty="0"/>
              <a:t>Н</a:t>
            </a:r>
            <a:r>
              <a:rPr lang="ru-RU" dirty="0" smtClean="0"/>
              <a:t>арушения </a:t>
            </a:r>
            <a:r>
              <a:rPr lang="ru-RU" dirty="0"/>
              <a:t>обмена белка и возрастная атрофия тканей</a:t>
            </a:r>
          </a:p>
          <a:p>
            <a:pPr marL="0" lvl="0" indent="0">
              <a:buNone/>
            </a:pPr>
            <a:r>
              <a:rPr lang="en-US" dirty="0" smtClean="0"/>
              <a:t>V.     </a:t>
            </a:r>
            <a:r>
              <a:rPr lang="ru-RU" dirty="0" smtClean="0"/>
              <a:t>Локальные </a:t>
            </a:r>
            <a:r>
              <a:rPr lang="ru-RU" dirty="0"/>
              <a:t>опухолевидный амилоидоз</a:t>
            </a:r>
          </a:p>
          <a:p>
            <a:pPr lvl="0"/>
            <a:r>
              <a:rPr lang="ru-RU" dirty="0"/>
              <a:t>Развивается без видимых причин и характеризуется опухолевидным ростом амилоида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309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ru-RU" dirty="0"/>
              <a:t>Ренальные факторы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Поражения почек, связанные с влиянием экзогенных </a:t>
            </a:r>
            <a:r>
              <a:rPr lang="ru-RU" dirty="0" err="1"/>
              <a:t>нефротоксинов</a:t>
            </a:r>
            <a:r>
              <a:rPr lang="ru-RU" dirty="0"/>
              <a:t> при отравлении солями тяжелых металлов, ртутью, ядовитыми грибами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Токсико-аллергические поражение, связанные с передозировкой или непереносимостью некоторых медикаментов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Инфекции: анаэробный сепсис, лептоспироз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Осложнения диффузного почечного заболевания: </a:t>
            </a:r>
            <a:r>
              <a:rPr lang="ru-RU" dirty="0" err="1"/>
              <a:t>гломерулонефрит</a:t>
            </a:r>
            <a:r>
              <a:rPr lang="ru-RU" dirty="0"/>
              <a:t>, нефрит при диффузных заболеваниях соединительной ткани</a:t>
            </a:r>
          </a:p>
          <a:p>
            <a:pPr marL="0" lvl="0" indent="0">
              <a:buNone/>
            </a:pPr>
            <a:r>
              <a:rPr lang="en-US" dirty="0" smtClean="0"/>
              <a:t>II</a:t>
            </a:r>
            <a:r>
              <a:rPr lang="ru-RU" dirty="0" smtClean="0"/>
              <a:t>.     </a:t>
            </a:r>
            <a:r>
              <a:rPr lang="ru-RU" dirty="0" err="1" smtClean="0"/>
              <a:t>Постренальные</a:t>
            </a:r>
            <a:r>
              <a:rPr lang="ru-RU" dirty="0" smtClean="0"/>
              <a:t> </a:t>
            </a:r>
            <a:r>
              <a:rPr lang="ru-RU" dirty="0"/>
              <a:t>факторы, связанные с нарушением проходимости мочевых путей</a:t>
            </a:r>
          </a:p>
          <a:p>
            <a:pPr marL="0" lvl="0" indent="0">
              <a:buNone/>
            </a:pPr>
            <a:r>
              <a:rPr lang="en-US" dirty="0" smtClean="0"/>
              <a:t>III</a:t>
            </a:r>
            <a:r>
              <a:rPr lang="ru-RU" dirty="0" smtClean="0"/>
              <a:t>.     Ареальный </a:t>
            </a:r>
            <a:r>
              <a:rPr lang="ru-RU" dirty="0"/>
              <a:t>фактор, обусловленный травматической или послеоперационной потерей почки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8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Патогенез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Под влиянием мутации генов и воздействия внешних факторов изменяется иммунитет с уменьшением количества Т-лимфоцитов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контролирующего воздействие Т-лимфоцитов на В-систему лимфоцитов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Уменьшение количества В-клеток, несущих нормальные иммуноглобулины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количества В-клеток, синтезирующих предшественников амилоидов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Амилоидобласты</a:t>
            </a:r>
            <a:r>
              <a:rPr lang="ru-RU" dirty="0"/>
              <a:t> продуцируют белок амилоидных фибрилл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Синтез амилоида в большом количестве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Откладывание амилоида в мембране клубочковых капилляров и канальцев нефронов, в капиллярных петлях и по ходу артериол почек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Атрофия нефронов и замещение соединительной тканью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Амилоидно-сморщенная почка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3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268406"/>
            <a:ext cx="10353761" cy="1326321"/>
          </a:xfrm>
        </p:spPr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280" y="1470783"/>
            <a:ext cx="10515600" cy="5032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Стадии развития</a:t>
            </a:r>
          </a:p>
          <a:p>
            <a:pPr marL="0" lvl="0" indent="0">
              <a:buNone/>
            </a:pPr>
            <a:r>
              <a:rPr lang="en-US" dirty="0" smtClean="0"/>
              <a:t>I.      </a:t>
            </a:r>
            <a:r>
              <a:rPr lang="ru-RU" dirty="0" smtClean="0"/>
              <a:t>Начальная </a:t>
            </a:r>
            <a:r>
              <a:rPr lang="ru-RU" dirty="0"/>
              <a:t>(</a:t>
            </a:r>
            <a:r>
              <a:rPr lang="ru-RU" dirty="0" err="1"/>
              <a:t>протеинурическая</a:t>
            </a:r>
            <a:r>
              <a:rPr lang="ru-RU" dirty="0"/>
              <a:t>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Информация о поражении почек нет и жалобы больных связаны с основным заболеванием (остеомиелит, ревматоидный артрит)</a:t>
            </a:r>
          </a:p>
          <a:p>
            <a:pPr marL="0" lvl="0" indent="0">
              <a:buNone/>
            </a:pPr>
            <a:r>
              <a:rPr lang="en-US" dirty="0" smtClean="0"/>
              <a:t>II.     </a:t>
            </a:r>
            <a:r>
              <a:rPr lang="ru-RU" dirty="0" smtClean="0"/>
              <a:t>Развернутая </a:t>
            </a:r>
            <a:r>
              <a:rPr lang="ru-RU" dirty="0"/>
              <a:t>(нефротическая)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Олигурия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Отеки различной локализации (гидроторакс, </a:t>
            </a:r>
            <a:r>
              <a:rPr lang="ru-RU" dirty="0" err="1"/>
              <a:t>гидроперикард</a:t>
            </a:r>
            <a:r>
              <a:rPr lang="ru-RU" dirty="0"/>
              <a:t>, асцит)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Артериальная гипертензия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Дилатация и гипертрофия левого желудочка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печени и селезёнки вследствие отложения амилоида </a:t>
            </a:r>
          </a:p>
          <a:p>
            <a:pPr marL="0" lvl="0" indent="0">
              <a:buNone/>
            </a:pPr>
            <a:r>
              <a:rPr lang="en-US" dirty="0" smtClean="0"/>
              <a:t>III.     </a:t>
            </a:r>
            <a:r>
              <a:rPr lang="ru-RU" dirty="0" smtClean="0"/>
              <a:t>Терминальная </a:t>
            </a:r>
            <a:r>
              <a:rPr lang="ru-RU" dirty="0"/>
              <a:t>(</a:t>
            </a:r>
            <a:r>
              <a:rPr lang="ru-RU" dirty="0" err="1"/>
              <a:t>азотемическая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Дистрофический синдром (изменения кожи и слизистых)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Серозно-суставной синдром (вторичная подагра, сухой перикардит, плеврит)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Артериальная гипертензия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Лабораторные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706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Протеинурия (до 20 г белка в сутки, основная часть альбумина)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Гиалиновые и зернистые цилиндры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Гипопротеинемия</a:t>
            </a:r>
            <a:r>
              <a:rPr lang="ru-RU" dirty="0"/>
              <a:t> – </a:t>
            </a:r>
            <a:r>
              <a:rPr lang="ru-RU" dirty="0" err="1"/>
              <a:t>гипоальбуминемия</a:t>
            </a:r>
            <a:r>
              <a:rPr lang="ru-RU" dirty="0"/>
              <a:t> и </a:t>
            </a:r>
            <a:r>
              <a:rPr lang="ru-RU" dirty="0" err="1"/>
              <a:t>гипер</a:t>
            </a:r>
            <a:r>
              <a:rPr lang="ru-RU" dirty="0"/>
              <a:t>- α 2 и γ-</a:t>
            </a:r>
            <a:r>
              <a:rPr lang="ru-RU" dirty="0" err="1"/>
              <a:t>глобулинемия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Гиперхолестеринемия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Гипертриглицеридемия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</a:t>
            </a:r>
            <a:r>
              <a:rPr lang="ru-RU" dirty="0"/>
              <a:t>-бета-</a:t>
            </a:r>
            <a:r>
              <a:rPr lang="ru-RU" dirty="0" err="1"/>
              <a:t>липопротеидемия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СОЭ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Увеличение тимоловой пробы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Биопсия органов – обнаружение амилоидных масс в органах и тканях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любой стадии амилоидоза проводят биопсию прямой кишки, а при терминальной стадии – слизистой оболочки десны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046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Тромбоз </a:t>
            </a:r>
            <a:r>
              <a:rPr lang="ru-RU" dirty="0"/>
              <a:t>почечных вен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Сопутствующая инфекция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Гнойный перитонит</a:t>
            </a:r>
          </a:p>
        </p:txBody>
      </p:sp>
    </p:spTree>
    <p:extLst>
      <p:ext uri="{BB962C8B-B14F-4D97-AF65-F5344CB8AC3E}">
        <p14:creationId xmlns:p14="http://schemas.microsoft.com/office/powerpoint/2010/main" val="1049575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Почечнокаменная болезнь.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056" y="2382665"/>
            <a:ext cx="10353762" cy="635190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Это заболевание характеризующееся камнеобразованием в почках.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57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Врожденные и приобретенные изменения мочевых путей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Хронические инфекции мочевых путей(</a:t>
            </a:r>
            <a:r>
              <a:rPr lang="ru-RU" dirty="0" err="1"/>
              <a:t>пиелонефрит,уретрит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Эндокринные нарушения(</a:t>
            </a:r>
            <a:r>
              <a:rPr lang="ru-RU" dirty="0" err="1"/>
              <a:t>гиперпаратиреоз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Нарушения обмена веществ(мочекислый диатез, патология пуринового обмена)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Гиповитаминоз А и гипервитаминоз Д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Болезни сопровождающиеся длительным постельным режимом(</a:t>
            </a:r>
            <a:r>
              <a:rPr lang="ru-RU" dirty="0" err="1"/>
              <a:t>парезы,переломы</a:t>
            </a:r>
            <a:r>
              <a:rPr lang="ru-RU" dirty="0"/>
              <a:t> кости)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Употребление питьевой воды с повышенной минерализацией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Наследственная предрасположенность.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Этиологический фактор приводит к образованию органической основы мочевого </a:t>
            </a:r>
            <a:r>
              <a:rPr lang="ru-RU" dirty="0" err="1"/>
              <a:t>камня,составной</a:t>
            </a:r>
            <a:r>
              <a:rPr lang="ru-RU" dirty="0"/>
              <a:t> частью которой может быть </a:t>
            </a:r>
            <a:r>
              <a:rPr lang="ru-RU" dirty="0" err="1"/>
              <a:t>фибрин,сгусток</a:t>
            </a:r>
            <a:r>
              <a:rPr lang="ru-RU" dirty="0"/>
              <a:t> </a:t>
            </a:r>
            <a:r>
              <a:rPr lang="ru-RU" dirty="0" err="1"/>
              <a:t>крови,скопление</a:t>
            </a:r>
            <a:r>
              <a:rPr lang="ru-RU" dirty="0"/>
              <a:t> бактерий.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Увеличенная концентрация солей в моче приводит к осаждению этих солей на первоначальную основу камня с последующим увеличением его размеров.</a:t>
            </a:r>
          </a:p>
        </p:txBody>
      </p:sp>
    </p:spTree>
    <p:extLst>
      <p:ext uri="{BB962C8B-B14F-4D97-AF65-F5344CB8AC3E}">
        <p14:creationId xmlns:p14="http://schemas.microsoft.com/office/powerpoint/2010/main" val="279799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 химическому составу различают: </a:t>
            </a:r>
            <a:r>
              <a:rPr lang="ru-RU" sz="2800" dirty="0" err="1"/>
              <a:t>оксалатовые</a:t>
            </a:r>
            <a:r>
              <a:rPr lang="ru-RU" sz="2800" dirty="0"/>
              <a:t>, </a:t>
            </a:r>
            <a:r>
              <a:rPr lang="ru-RU" sz="2800" dirty="0" err="1"/>
              <a:t>уратовые</a:t>
            </a:r>
            <a:r>
              <a:rPr lang="ru-RU" sz="2800" dirty="0"/>
              <a:t>, </a:t>
            </a:r>
            <a:r>
              <a:rPr lang="ru-RU" sz="2800" dirty="0" err="1"/>
              <a:t>фасфатные</a:t>
            </a:r>
            <a:r>
              <a:rPr lang="ru-RU" sz="2800" dirty="0"/>
              <a:t>, холестериновые и смешанные камни.</a:t>
            </a:r>
          </a:p>
        </p:txBody>
      </p:sp>
    </p:spTree>
    <p:extLst>
      <p:ext uri="{BB962C8B-B14F-4D97-AF65-F5344CB8AC3E}">
        <p14:creationId xmlns:p14="http://schemas.microsoft.com/office/powerpoint/2010/main" val="312825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картина.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Обусловлена возникновением почечной колики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которая характеризуется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  <a:r>
              <a:rPr lang="ru-RU" sz="2800" dirty="0" smtClean="0"/>
              <a:t>Жалобы </a:t>
            </a:r>
            <a:r>
              <a:rPr lang="ru-RU" sz="2800" dirty="0"/>
              <a:t>больных: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Острые внезапно появляющиеся боли в поясничной области с иррадиацией  по ходу мочеточника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Учащенное и болезненное мочеиспускание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Лихорадка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Тошнота и рвота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Задержка выведения мочи</a:t>
            </a:r>
          </a:p>
        </p:txBody>
      </p:sp>
    </p:spTree>
    <p:extLst>
      <p:ext uri="{BB962C8B-B14F-4D97-AF65-F5344CB8AC3E}">
        <p14:creationId xmlns:p14="http://schemas.microsoft.com/office/powerpoint/2010/main" val="24810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Объективные данные: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Больной беспокойный, мечется в постели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Резкая болезненность при пальпации почек и по ходу мочеточников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Положительный симптом </a:t>
            </a:r>
            <a:r>
              <a:rPr lang="ru-RU" dirty="0" err="1"/>
              <a:t>Пастернацкого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Отхождение камней с </a:t>
            </a:r>
            <a:r>
              <a:rPr lang="ru-RU" dirty="0" err="1"/>
              <a:t>мочей</a:t>
            </a:r>
            <a:r>
              <a:rPr lang="ru-RU" dirty="0"/>
              <a:t> после окончания приступа почечной колики</a:t>
            </a:r>
          </a:p>
        </p:txBody>
      </p:sp>
    </p:spTree>
    <p:extLst>
      <p:ext uri="{BB962C8B-B14F-4D97-AF65-F5344CB8AC3E}">
        <p14:creationId xmlns:p14="http://schemas.microsoft.com/office/powerpoint/2010/main" val="263315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Патогенез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875" y="178468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Повреждающие факторы вызывают нарушения гемодинамики и нефротическое влияние на почечную паренхиму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Ишемия почки с повреждением эпителия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Обструкция канальцев и нарушения транспорта воды и натрия в проксимальном отделе нефрона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Стимуляция секреции ренина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Усиление образования </a:t>
            </a:r>
            <a:r>
              <a:rPr lang="ru-RU" dirty="0" err="1"/>
              <a:t>ангиотензиногена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Нарушение резистентности артериол </a:t>
            </a:r>
            <a:r>
              <a:rPr lang="ru-RU" dirty="0" err="1"/>
              <a:t>гломерул</a:t>
            </a:r>
            <a:r>
              <a:rPr lang="ru-RU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Уменьшение почечного кровотока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Снижение фильтрационного давления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острой почечной недостаточности </a:t>
            </a:r>
          </a:p>
        </p:txBody>
      </p:sp>
    </p:spTree>
    <p:extLst>
      <p:ext uri="{BB962C8B-B14F-4D97-AF65-F5344CB8AC3E}">
        <p14:creationId xmlns:p14="http://schemas.microsoft.com/office/powerpoint/2010/main" val="26200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инструментальные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ОАК</a:t>
            </a:r>
            <a:endParaRPr lang="ru-RU" sz="2400" dirty="0"/>
          </a:p>
          <a:p>
            <a:pPr lvl="1"/>
            <a:r>
              <a:rPr lang="ru-RU" dirty="0"/>
              <a:t>Лейкоцитоз</a:t>
            </a:r>
            <a:endParaRPr lang="ru-RU" sz="2000" dirty="0"/>
          </a:p>
          <a:p>
            <a:pPr lvl="1"/>
            <a:r>
              <a:rPr lang="ru-RU" dirty="0"/>
              <a:t>Увеличенное СОЭ</a:t>
            </a:r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Общий анализ мочи</a:t>
            </a:r>
            <a:endParaRPr lang="ru-RU" sz="2400" dirty="0"/>
          </a:p>
          <a:p>
            <a:pPr lvl="1"/>
            <a:r>
              <a:rPr lang="ru-RU" dirty="0"/>
              <a:t>Гематурия</a:t>
            </a:r>
            <a:endParaRPr lang="ru-RU" sz="2000" dirty="0"/>
          </a:p>
          <a:p>
            <a:pPr lvl="1"/>
            <a:r>
              <a:rPr lang="ru-RU" dirty="0"/>
              <a:t>Повышенное содержание солей(оксалаты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фосфаты,</a:t>
            </a:r>
            <a:r>
              <a:rPr lang="en-US" dirty="0" smtClean="0"/>
              <a:t> </a:t>
            </a:r>
            <a:r>
              <a:rPr lang="ru-RU" dirty="0" err="1" smtClean="0"/>
              <a:t>ураты</a:t>
            </a:r>
            <a:r>
              <a:rPr lang="ru-RU" dirty="0"/>
              <a:t>)</a:t>
            </a:r>
            <a:endParaRPr lang="ru-RU" sz="2000" dirty="0"/>
          </a:p>
          <a:p>
            <a:pPr lvl="1"/>
            <a:r>
              <a:rPr lang="ru-RU" dirty="0"/>
              <a:t>Бактериурия</a:t>
            </a:r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Урография и УЗИ почек выявляет место расположения камня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520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Лечение: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Влияние на этиологический фактор:</a:t>
            </a:r>
            <a:endParaRPr lang="ru-RU" sz="2400" dirty="0"/>
          </a:p>
          <a:p>
            <a:pPr lvl="1"/>
            <a:r>
              <a:rPr lang="ru-RU" dirty="0"/>
              <a:t>Лечение гиперфункции паращитовидной железы</a:t>
            </a:r>
            <a:endParaRPr lang="ru-RU" sz="2000" dirty="0"/>
          </a:p>
          <a:p>
            <a:pPr lvl="1"/>
            <a:r>
              <a:rPr lang="ru-RU" dirty="0"/>
              <a:t>Борьба с гипервитаминозом Д</a:t>
            </a:r>
            <a:endParaRPr lang="ru-RU" sz="2000" dirty="0"/>
          </a:p>
          <a:p>
            <a:pPr lvl="1"/>
            <a:r>
              <a:rPr lang="ru-RU" dirty="0"/>
              <a:t>Нормализация метаболизма пуринов.</a:t>
            </a:r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Диета в зависимости от химической структуры камней:</a:t>
            </a:r>
            <a:endParaRPr lang="ru-RU" sz="2400" dirty="0"/>
          </a:p>
          <a:p>
            <a:pPr lvl="1"/>
            <a:r>
              <a:rPr lang="ru-RU" dirty="0"/>
              <a:t>Для </a:t>
            </a:r>
            <a:r>
              <a:rPr lang="ru-RU" dirty="0" err="1"/>
              <a:t>уратных</a:t>
            </a:r>
            <a:r>
              <a:rPr lang="ru-RU" dirty="0"/>
              <a:t> камней-</a:t>
            </a:r>
            <a:r>
              <a:rPr lang="ru-RU" dirty="0" err="1"/>
              <a:t>молочнорастительная</a:t>
            </a:r>
            <a:r>
              <a:rPr lang="ru-RU" dirty="0"/>
              <a:t> диета</a:t>
            </a:r>
            <a:endParaRPr lang="ru-RU" sz="2000" dirty="0"/>
          </a:p>
          <a:p>
            <a:pPr lvl="1"/>
            <a:r>
              <a:rPr lang="ru-RU" dirty="0"/>
              <a:t>Для </a:t>
            </a:r>
            <a:r>
              <a:rPr lang="ru-RU" dirty="0" err="1"/>
              <a:t>оксолатов</a:t>
            </a:r>
            <a:r>
              <a:rPr lang="ru-RU" dirty="0"/>
              <a:t>-продукты содержащие щавелевокислые соли</a:t>
            </a:r>
            <a:endParaRPr lang="ru-RU" sz="2000" dirty="0"/>
          </a:p>
          <a:p>
            <a:pPr lvl="1"/>
            <a:r>
              <a:rPr lang="ru-RU" dirty="0"/>
              <a:t>Для фосфатов-кислые минеральные воды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411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Мочевой синдром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9325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обобщающее понятие, которое характеризуется изменениями в осадке мочи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1.  </a:t>
            </a:r>
            <a:r>
              <a:rPr lang="ru-RU" sz="2800" i="1" u="sng" dirty="0" smtClean="0"/>
              <a:t>Гематурия</a:t>
            </a:r>
            <a:r>
              <a:rPr lang="en-US" i="1" u="sng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это патологический мочевой синдром при котором в моче определяется более 3 эритроцитов в поле зрения или более 1000 эритроцитов в 1 мл мочи по пробе Нечипоренко.</a:t>
            </a:r>
          </a:p>
        </p:txBody>
      </p:sp>
    </p:spTree>
    <p:extLst>
      <p:ext uri="{BB962C8B-B14F-4D97-AF65-F5344CB8AC3E}">
        <p14:creationId xmlns:p14="http://schemas.microsoft.com/office/powerpoint/2010/main" val="392741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Причины являются следующие заболевания: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 err="1"/>
              <a:t>Гломерулонефрит</a:t>
            </a:r>
            <a:r>
              <a:rPr lang="ru-RU" i="1" dirty="0"/>
              <a:t> – </a:t>
            </a:r>
            <a:r>
              <a:rPr lang="ru-RU" dirty="0"/>
              <a:t>при сочетании гематурии с протеинурией, гипертензией и отёками.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Цистит и пиелонефрит </a:t>
            </a:r>
            <a:r>
              <a:rPr lang="ru-RU" i="1" dirty="0"/>
              <a:t>– </a:t>
            </a:r>
            <a:r>
              <a:rPr lang="ru-RU" dirty="0"/>
              <a:t>при сочетании гематурии с </a:t>
            </a:r>
            <a:r>
              <a:rPr lang="ru-RU" dirty="0" err="1"/>
              <a:t>лейкоцитурией</a:t>
            </a:r>
            <a:r>
              <a:rPr lang="ru-RU" dirty="0"/>
              <a:t>, дизурией и абдоминальным синдромом.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 err="1"/>
              <a:t>Коагулопатии</a:t>
            </a:r>
            <a:r>
              <a:rPr lang="ru-RU" sz="2800" i="1" dirty="0"/>
              <a:t>, </a:t>
            </a:r>
            <a:r>
              <a:rPr lang="ru-RU" sz="2800" i="1" dirty="0" err="1"/>
              <a:t>тромбоцитопатии</a:t>
            </a:r>
            <a:r>
              <a:rPr lang="ru-RU" sz="2800" i="1" dirty="0"/>
              <a:t> и заболевания соединительной ткани </a:t>
            </a:r>
            <a:r>
              <a:rPr lang="ru-RU" i="1" dirty="0"/>
              <a:t>–</a:t>
            </a:r>
            <a:r>
              <a:rPr lang="ru-RU" dirty="0"/>
              <a:t>при сочетании гематурии с </a:t>
            </a:r>
            <a:r>
              <a:rPr lang="ru-RU" dirty="0" err="1"/>
              <a:t>ожными</a:t>
            </a:r>
            <a:r>
              <a:rPr lang="ru-RU" dirty="0"/>
              <a:t> кровоизлияниями и кровотечениями.</a:t>
            </a:r>
          </a:p>
        </p:txBody>
      </p:sp>
    </p:spTree>
    <p:extLst>
      <p:ext uri="{BB962C8B-B14F-4D97-AF65-F5344CB8AC3E}">
        <p14:creationId xmlns:p14="http://schemas.microsoft.com/office/powerpoint/2010/main" val="870580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2279177"/>
            <a:ext cx="11600598" cy="68648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2</a:t>
            </a:r>
            <a:r>
              <a:rPr lang="ru-RU" sz="2800" dirty="0" smtClean="0"/>
              <a:t>.</a:t>
            </a:r>
            <a:r>
              <a:rPr lang="en-US" sz="2800" dirty="0" smtClean="0"/>
              <a:t>  </a:t>
            </a:r>
            <a:r>
              <a:rPr lang="ru-RU" sz="2800" dirty="0" smtClean="0"/>
              <a:t> </a:t>
            </a:r>
            <a:r>
              <a:rPr lang="ru-RU" sz="2800" b="1" dirty="0" err="1"/>
              <a:t>Лейкоцитурия</a:t>
            </a:r>
            <a:r>
              <a:rPr lang="ru-RU" sz="2800" b="1" dirty="0"/>
              <a:t> </a:t>
            </a:r>
            <a:r>
              <a:rPr lang="ru-RU" dirty="0"/>
              <a:t>это патологический мочевой синдром при котором в моче определяется более 2000 лейкоцитов в 1 мл мочи по пробе </a:t>
            </a:r>
            <a:r>
              <a:rPr lang="ru-RU" dirty="0" smtClean="0"/>
              <a:t>Нечипоренко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Причинами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dirty="0" smtClean="0"/>
              <a:t>.   </a:t>
            </a:r>
            <a:r>
              <a:rPr lang="ru-RU" dirty="0" smtClean="0"/>
              <a:t>Пиелонефрит</a:t>
            </a:r>
            <a:r>
              <a:rPr lang="ru-RU" dirty="0"/>
              <a:t>, цистит и мочекаменная болезнь – при сочетании </a:t>
            </a:r>
            <a:r>
              <a:rPr lang="ru-RU" dirty="0" err="1"/>
              <a:t>лейкоцитурией</a:t>
            </a:r>
            <a:r>
              <a:rPr lang="ru-RU" dirty="0"/>
              <a:t> с бактериурией, протеинурией, гематурией, дизурией и абдоминальный </a:t>
            </a:r>
            <a:r>
              <a:rPr lang="ru-RU" dirty="0" smtClean="0"/>
              <a:t>синдромом.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en-US" dirty="0" smtClean="0"/>
              <a:t>.   </a:t>
            </a:r>
            <a:r>
              <a:rPr lang="ru-RU" dirty="0" smtClean="0"/>
              <a:t>Заболевание </a:t>
            </a:r>
            <a:r>
              <a:rPr lang="ru-RU" dirty="0"/>
              <a:t>соединительной ткани и системный </a:t>
            </a:r>
            <a:r>
              <a:rPr lang="ru-RU" dirty="0" err="1"/>
              <a:t>васкулиты</a:t>
            </a:r>
            <a:r>
              <a:rPr lang="ru-RU" dirty="0"/>
              <a:t> – при сочетании </a:t>
            </a:r>
            <a:r>
              <a:rPr lang="ru-RU" dirty="0" err="1"/>
              <a:t>лейкоцитурии</a:t>
            </a:r>
            <a:r>
              <a:rPr lang="ru-RU" dirty="0"/>
              <a:t> с гематурии, протеинурией и гипертензией.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en-US" dirty="0" smtClean="0"/>
              <a:t>.   </a:t>
            </a:r>
            <a:r>
              <a:rPr lang="ru-RU" dirty="0" err="1" smtClean="0"/>
              <a:t>Дисметаболическая</a:t>
            </a:r>
            <a:r>
              <a:rPr lang="ru-RU" dirty="0" smtClean="0"/>
              <a:t> </a:t>
            </a:r>
            <a:r>
              <a:rPr lang="ru-RU" dirty="0"/>
              <a:t>нефропатии – при сочетании </a:t>
            </a:r>
            <a:r>
              <a:rPr lang="ru-RU" dirty="0" err="1"/>
              <a:t>лейкоцитурии</a:t>
            </a:r>
            <a:r>
              <a:rPr lang="ru-RU" dirty="0"/>
              <a:t> с гематурией, протеинурией и </a:t>
            </a:r>
            <a:r>
              <a:rPr lang="ru-RU" dirty="0" err="1"/>
              <a:t>крисатлурией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0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en-US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Протеинурия </a:t>
            </a:r>
            <a:r>
              <a:rPr lang="ru-RU" dirty="0" smtClean="0"/>
              <a:t>-это </a:t>
            </a:r>
            <a:r>
              <a:rPr lang="ru-RU" dirty="0"/>
              <a:t>патологический мочевой синдром при </a:t>
            </a:r>
            <a:r>
              <a:rPr lang="ru-RU" dirty="0" smtClean="0"/>
              <a:t>котором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моче определяется более </a:t>
            </a:r>
            <a:r>
              <a:rPr lang="ru-RU" dirty="0" smtClean="0"/>
              <a:t>нормы белка.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2409962"/>
            <a:ext cx="10353762" cy="46459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dirty="0" smtClean="0"/>
              <a:t>.   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обструктивная</a:t>
            </a:r>
            <a:r>
              <a:rPr lang="ru-RU" dirty="0"/>
              <a:t> </a:t>
            </a:r>
            <a:r>
              <a:rPr lang="ru-RU" dirty="0" err="1"/>
              <a:t>уропатия</a:t>
            </a:r>
            <a:r>
              <a:rPr lang="ru-RU" dirty="0"/>
              <a:t> дизурией, </a:t>
            </a:r>
            <a:r>
              <a:rPr lang="ru-RU" dirty="0" err="1"/>
              <a:t>лейкоцитурией</a:t>
            </a:r>
            <a:r>
              <a:rPr lang="ru-RU" dirty="0"/>
              <a:t> и абдоминальным синдромом.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 </a:t>
            </a:r>
            <a:r>
              <a:rPr lang="ru-RU" dirty="0" smtClean="0"/>
              <a:t>врожденная </a:t>
            </a:r>
            <a:r>
              <a:rPr lang="ru-RU" dirty="0"/>
              <a:t>аномалия сосудов и опухоль при сочетании протеинурией с артериальной гипертензией.</a:t>
            </a:r>
          </a:p>
        </p:txBody>
      </p:sp>
    </p:spTree>
    <p:extLst>
      <p:ext uri="{BB962C8B-B14F-4D97-AF65-F5344CB8AC3E}">
        <p14:creationId xmlns:p14="http://schemas.microsoft.com/office/powerpoint/2010/main" val="4191850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Синдром артериальной гипертензией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Причины артериальной гипертензии при патологии почек являются: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гломерулонефрит</a:t>
            </a:r>
            <a:r>
              <a:rPr lang="ru-RU" dirty="0"/>
              <a:t> при сочетании артериальной гипертензии с </a:t>
            </a:r>
            <a:r>
              <a:rPr lang="ru-RU" dirty="0" err="1"/>
              <a:t>отками</a:t>
            </a:r>
            <a:r>
              <a:rPr lang="ru-RU" dirty="0"/>
              <a:t>, гематурией и протеинурией.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Нефроптоз при сочетании артериальной гипертензией с абдоминальным синдромом.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Новообразования при сочетании гипертензии с пальпируемой опухолью в брюшной полости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Хроническая почечная недостаточность (ХПН) при сочетании с гипертензией со снижением почечных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1993313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Электролитные</a:t>
            </a:r>
            <a:r>
              <a:rPr lang="ru-RU" dirty="0"/>
              <a:t> </a:t>
            </a:r>
            <a:r>
              <a:rPr lang="ru-RU" b="1" i="1" u="sng" dirty="0"/>
              <a:t>нарушения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918814" cy="4536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Поражение почек при </a:t>
            </a:r>
            <a:r>
              <a:rPr lang="ru-RU" dirty="0" err="1"/>
              <a:t>гипокалиемии</a:t>
            </a:r>
            <a:r>
              <a:rPr lang="ru-RU" dirty="0"/>
              <a:t> изменение почек типа </a:t>
            </a:r>
            <a:r>
              <a:rPr lang="ru-RU" dirty="0" err="1"/>
              <a:t>гипокалиемической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Нефропатии обусловленной уменьшением содержания калия в крови при следующих патологических состояниях: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отеря </a:t>
            </a:r>
            <a:r>
              <a:rPr lang="ru-RU" dirty="0"/>
              <a:t>калия в результате поражения </a:t>
            </a:r>
            <a:r>
              <a:rPr lang="ru-RU" dirty="0" err="1"/>
              <a:t>пищевартиртельной</a:t>
            </a:r>
            <a:r>
              <a:rPr lang="ru-RU" dirty="0"/>
              <a:t> системы – рвота и понос не </a:t>
            </a:r>
            <a:r>
              <a:rPr lang="ru-RU" dirty="0" err="1"/>
              <a:t>однократно,язвенный</a:t>
            </a:r>
            <a:r>
              <a:rPr lang="ru-RU" dirty="0"/>
              <a:t> колит, стеноз привратника, энтерит, холера, передозировка слабительными средствами.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Продолжительное лечение стероидными препаратами.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Некоторые почечные заболевания – хронический пиелонефрит, </a:t>
            </a:r>
            <a:r>
              <a:rPr lang="ru-RU" dirty="0" err="1"/>
              <a:t>полииурическая</a:t>
            </a:r>
            <a:r>
              <a:rPr lang="ru-RU" dirty="0"/>
              <a:t> фаза острой почечной недостаточности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Повышенные выделение калия с моче, </a:t>
            </a:r>
            <a:r>
              <a:rPr lang="ru-RU" dirty="0" err="1"/>
              <a:t>вслучае</a:t>
            </a:r>
            <a:r>
              <a:rPr lang="ru-RU" dirty="0"/>
              <a:t> введения в организме концентрированных растворов глюкозы и диуретиков.</a:t>
            </a:r>
          </a:p>
        </p:txBody>
      </p:sp>
    </p:spTree>
    <p:extLst>
      <p:ext uri="{BB962C8B-B14F-4D97-AF65-F5344CB8AC3E}">
        <p14:creationId xmlns:p14="http://schemas.microsoft.com/office/powerpoint/2010/main" val="389337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Клиническая картина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287132"/>
            <a:ext cx="11601202" cy="54647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развитии острой почечной недостаточности выделяют четыре стадии: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/>
              <a:t>Начальная (шоковая)</a:t>
            </a:r>
          </a:p>
          <a:p>
            <a:pPr marL="571500" lvl="0" indent="-571500">
              <a:buFont typeface="+mj-lt"/>
              <a:buAutoNum type="romanUcPeriod"/>
            </a:pPr>
            <a:r>
              <a:rPr lang="ru-RU" dirty="0" err="1"/>
              <a:t>Олигоанурическая</a:t>
            </a:r>
            <a:endParaRPr lang="ru-RU" dirty="0"/>
          </a:p>
          <a:p>
            <a:pPr marL="571500" lvl="0" indent="-571500">
              <a:buFont typeface="+mj-lt"/>
              <a:buAutoNum type="romanUcPeriod"/>
            </a:pPr>
            <a:r>
              <a:rPr lang="ru-RU" dirty="0"/>
              <a:t>Восстановление диуреза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Выздоровление </a:t>
            </a:r>
          </a:p>
        </p:txBody>
      </p:sp>
    </p:spTree>
    <p:extLst>
      <p:ext uri="{BB962C8B-B14F-4D97-AF65-F5344CB8AC3E}">
        <p14:creationId xmlns:p14="http://schemas.microsoft.com/office/powerpoint/2010/main" val="1921380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978" y="2224586"/>
            <a:ext cx="10353762" cy="5506872"/>
          </a:xfrm>
        </p:spPr>
        <p:txBody>
          <a:bodyPr/>
          <a:lstStyle/>
          <a:p>
            <a:r>
              <a:rPr lang="ru-RU" dirty="0">
                <a:effectLst/>
              </a:rPr>
              <a:t>Возникновение почечных поражений наступают спустя 6-30 дней после развития </a:t>
            </a:r>
            <a:r>
              <a:rPr lang="ru-RU" dirty="0" err="1">
                <a:effectLst/>
              </a:rPr>
              <a:t>гипокалиемии</a:t>
            </a:r>
            <a:r>
              <a:rPr lang="ru-RU" dirty="0">
                <a:effectLst/>
              </a:rPr>
              <a:t> и морфологически проявляются дегенеративными изменениями, отеком и набуханием клеток.</a:t>
            </a:r>
          </a:p>
          <a:p>
            <a:r>
              <a:rPr lang="ru-RU" dirty="0">
                <a:effectLst/>
              </a:rPr>
              <a:t>Клиническими признаками являются жажда, полиурия, </a:t>
            </a:r>
            <a:r>
              <a:rPr lang="ru-RU" dirty="0" err="1">
                <a:effectLst/>
              </a:rPr>
              <a:t>гипостенурия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никтурия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0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effectLst/>
              </a:rPr>
              <a:t>Поражение</a:t>
            </a:r>
            <a:r>
              <a:rPr lang="ru-RU" dirty="0">
                <a:effectLst/>
              </a:rPr>
              <a:t> </a:t>
            </a:r>
            <a:r>
              <a:rPr lang="ru-RU" i="1" u="sng" dirty="0">
                <a:effectLst/>
              </a:rPr>
              <a:t>почек при гиперкальциемии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69493"/>
            <a:ext cx="10353762" cy="502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Причины гиперкальциемии вызывающие поражение почек являются:</a:t>
            </a:r>
            <a:endParaRPr lang="ru-RU" sz="1800" dirty="0">
              <a:effectLst/>
            </a:endParaRP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1.     Увеличенная </a:t>
            </a:r>
            <a:r>
              <a:rPr lang="ru-RU" dirty="0" err="1">
                <a:effectLst/>
              </a:rPr>
              <a:t>реабсорбция</a:t>
            </a:r>
            <a:r>
              <a:rPr lang="ru-RU" dirty="0">
                <a:effectLst/>
              </a:rPr>
              <a:t> солей кальция в пищеварительной системе при следующих заболеваниях:</a:t>
            </a:r>
            <a:endParaRPr lang="ru-RU" sz="1800" dirty="0">
              <a:effectLst/>
            </a:endParaRPr>
          </a:p>
          <a:p>
            <a:pPr lvl="1"/>
            <a:r>
              <a:rPr lang="ru-RU" dirty="0">
                <a:effectLst/>
              </a:rPr>
              <a:t>Гипервитаминоз Д</a:t>
            </a:r>
            <a:endParaRPr lang="ru-RU" sz="1600" dirty="0">
              <a:effectLst/>
            </a:endParaRPr>
          </a:p>
          <a:p>
            <a:pPr lvl="1"/>
            <a:r>
              <a:rPr lang="ru-RU" dirty="0">
                <a:effectLst/>
              </a:rPr>
              <a:t>Продолжительное прием больших количеств молока и щелочей</a:t>
            </a:r>
            <a:endParaRPr lang="ru-RU" sz="1600" dirty="0">
              <a:effectLst/>
            </a:endParaRPr>
          </a:p>
          <a:p>
            <a:pPr lvl="1"/>
            <a:r>
              <a:rPr lang="ru-RU" dirty="0">
                <a:effectLst/>
              </a:rPr>
              <a:t>Продолжительный прием препаратов содержащих кальций</a:t>
            </a:r>
            <a:endParaRPr lang="ru-RU" sz="1600" dirty="0">
              <a:effectLst/>
            </a:endParaRP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2.     Первичное </a:t>
            </a:r>
            <a:r>
              <a:rPr lang="ru-RU" dirty="0">
                <a:effectLst/>
              </a:rPr>
              <a:t>увеличенная мобилизация солей кальция из костей</a:t>
            </a:r>
            <a:endParaRPr lang="ru-RU" sz="1800" dirty="0">
              <a:effectLst/>
            </a:endParaRPr>
          </a:p>
          <a:p>
            <a:pPr lvl="1"/>
            <a:r>
              <a:rPr lang="ru-RU" dirty="0" err="1">
                <a:effectLst/>
              </a:rPr>
              <a:t>Остеолитические</a:t>
            </a:r>
            <a:r>
              <a:rPr lang="ru-RU" dirty="0">
                <a:effectLst/>
              </a:rPr>
              <a:t> процессы (костные опухоли метастазы карциномы в костях </a:t>
            </a:r>
            <a:r>
              <a:rPr lang="ru-RU" dirty="0" err="1">
                <a:effectLst/>
              </a:rPr>
              <a:t>саркоидоз</a:t>
            </a:r>
            <a:r>
              <a:rPr lang="ru-RU" dirty="0">
                <a:effectLst/>
              </a:rPr>
              <a:t>)</a:t>
            </a:r>
            <a:endParaRPr lang="ru-RU" sz="1600" dirty="0">
              <a:effectLst/>
            </a:endParaRPr>
          </a:p>
          <a:p>
            <a:pPr lvl="1"/>
            <a:r>
              <a:rPr lang="ru-RU" dirty="0">
                <a:effectLst/>
              </a:rPr>
              <a:t>Процессы костной перестройки (состояния после переломов костей, костная атрофия при параличах)</a:t>
            </a:r>
            <a:endParaRPr lang="ru-RU" sz="1600" dirty="0">
              <a:effectLst/>
            </a:endParaRPr>
          </a:p>
          <a:p>
            <a:pPr lvl="1"/>
            <a:r>
              <a:rPr lang="ru-RU" dirty="0">
                <a:effectLst/>
              </a:rPr>
              <a:t>Эндокринные заболевания протекающие с остеопорозом – болезнь Иценко-</a:t>
            </a:r>
            <a:r>
              <a:rPr lang="ru-RU" dirty="0" err="1">
                <a:effectLst/>
              </a:rPr>
              <a:t>Кушинга</a:t>
            </a:r>
            <a:r>
              <a:rPr lang="ru-RU" dirty="0">
                <a:effectLst/>
              </a:rPr>
              <a:t> акромегалия, постклимактерический остеопороз.</a:t>
            </a:r>
            <a:endParaRPr lang="ru-RU" sz="16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37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2096064"/>
            <a:ext cx="11177516" cy="4318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Проявляется в виде </a:t>
            </a:r>
            <a:r>
              <a:rPr lang="ru-RU" dirty="0" smtClean="0">
                <a:effectLst/>
              </a:rPr>
              <a:t>2-х </a:t>
            </a:r>
            <a:r>
              <a:rPr lang="ru-RU" dirty="0">
                <a:effectLst/>
              </a:rPr>
              <a:t>основных </a:t>
            </a:r>
            <a:r>
              <a:rPr lang="ru-RU" dirty="0" smtClean="0">
                <a:effectLst/>
              </a:rPr>
              <a:t>патологий:</a:t>
            </a:r>
            <a:endParaRPr lang="ru-RU" dirty="0">
              <a:effectLst/>
            </a:endParaRPr>
          </a:p>
          <a:p>
            <a:pPr lvl="0"/>
            <a:r>
              <a:rPr lang="ru-RU" dirty="0" err="1">
                <a:effectLst/>
              </a:rPr>
              <a:t>Нефрокальциноз</a:t>
            </a:r>
            <a:endParaRPr lang="ru-RU" dirty="0">
              <a:effectLst/>
            </a:endParaRPr>
          </a:p>
          <a:p>
            <a:pPr lvl="0"/>
            <a:r>
              <a:rPr lang="ru-RU" dirty="0" err="1">
                <a:effectLst/>
              </a:rPr>
              <a:t>Метаболитный</a:t>
            </a:r>
            <a:r>
              <a:rPr lang="ru-RU" dirty="0">
                <a:effectLst/>
              </a:rPr>
              <a:t> нефролитиаз</a:t>
            </a:r>
          </a:p>
          <a:p>
            <a:pPr marL="0" indent="0">
              <a:buNone/>
            </a:pPr>
            <a:r>
              <a:rPr lang="ru-RU" sz="2600" dirty="0" err="1">
                <a:effectLst/>
              </a:rPr>
              <a:t>Нефрокальциноз</a:t>
            </a:r>
            <a:r>
              <a:rPr lang="ru-RU" dirty="0">
                <a:effectLst/>
              </a:rPr>
              <a:t>: развивается при нарушении обмена кальция и увеличенным его выделением через почки. Отложение солей кальция происходит в эпителиальных клетках и в </a:t>
            </a:r>
            <a:r>
              <a:rPr lang="ru-RU" dirty="0" err="1">
                <a:effectLst/>
              </a:rPr>
              <a:t>просвтете</a:t>
            </a:r>
            <a:r>
              <a:rPr lang="ru-RU" dirty="0">
                <a:effectLst/>
              </a:rPr>
              <a:t> канальцев почек в виде кальциевых цилиндров.</a:t>
            </a:r>
          </a:p>
          <a:p>
            <a:pPr marL="0" indent="0">
              <a:buNone/>
            </a:pPr>
            <a:r>
              <a:rPr lang="ru-RU" sz="2600" dirty="0" err="1">
                <a:effectLst/>
              </a:rPr>
              <a:t>Метаболитный</a:t>
            </a:r>
            <a:r>
              <a:rPr lang="ru-RU" sz="2600" dirty="0">
                <a:effectLst/>
              </a:rPr>
              <a:t> нефролитиаз </a:t>
            </a:r>
            <a:r>
              <a:rPr lang="ru-RU" dirty="0">
                <a:effectLst/>
              </a:rPr>
              <a:t>– это образование камней в мочевых путях при усиленном выведении солей кальция  с мочой. Характерным признаком является не одностороннее, а двухстороннее поражение почек в виде наличия </a:t>
            </a:r>
            <a:r>
              <a:rPr lang="ru-RU" dirty="0" err="1">
                <a:effectLst/>
              </a:rPr>
              <a:t>оксалатных</a:t>
            </a:r>
            <a:r>
              <a:rPr lang="ru-RU" dirty="0">
                <a:effectLst/>
              </a:rPr>
              <a:t> и фосфатных камней, которые имеют свойства </a:t>
            </a:r>
            <a:r>
              <a:rPr lang="ru-RU" dirty="0" err="1">
                <a:effectLst/>
              </a:rPr>
              <a:t>рецедивировать</a:t>
            </a:r>
            <a:r>
              <a:rPr lang="ru-RU" dirty="0">
                <a:effectLst/>
              </a:rPr>
              <a:t> после хирургического удаления.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16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505803"/>
          </a:xfrm>
        </p:spPr>
        <p:txBody>
          <a:bodyPr>
            <a:normAutofit/>
          </a:bodyPr>
          <a:lstStyle/>
          <a:p>
            <a:r>
              <a:rPr lang="ru-RU" i="1" u="sng" dirty="0">
                <a:effectLst/>
              </a:rPr>
              <a:t>Поражения почек при сахарном диабете или диабетическая нефропатия.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0" y="2546439"/>
            <a:ext cx="11000095" cy="52737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Происходит в виде узелковых или диффузных изменений почек.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Узелковая форма характеризуется овальными узелками из гиалиновой субстанции расположенными в центре клубочков.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Диффузные изменения сопутствуют узелковой форме и характеризуется экссудативными явлениями на </a:t>
            </a:r>
            <a:r>
              <a:rPr lang="ru-RU" dirty="0" smtClean="0">
                <a:effectLst/>
              </a:rPr>
              <a:t>периферии </a:t>
            </a:r>
            <a:r>
              <a:rPr lang="ru-RU" dirty="0">
                <a:effectLst/>
              </a:rPr>
              <a:t>долек клубочка.</a:t>
            </a:r>
          </a:p>
        </p:txBody>
      </p:sp>
    </p:spTree>
    <p:extLst>
      <p:ext uri="{BB962C8B-B14F-4D97-AF65-F5344CB8AC3E}">
        <p14:creationId xmlns:p14="http://schemas.microsoft.com/office/powerpoint/2010/main" val="289243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/>
              </a:rPr>
              <a:t>Клинические симптомы: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4567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Наличие в анамнезе сахарного диабета значительной продолжительности.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Диффузные отеки нефротического типа.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Массивное протеинурия.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Гипертония.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>
                <a:effectLst/>
              </a:rPr>
              <a:t>Ретинопатия</a:t>
            </a:r>
            <a:r>
              <a:rPr lang="ru-RU" dirty="0">
                <a:effectLst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Почечная недостаточность и сердечная недостаточность.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Анемия.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>
                <a:effectLst/>
              </a:rPr>
              <a:t>Гипопротеинемия</a:t>
            </a:r>
            <a:r>
              <a:rPr lang="ru-RU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9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effectLst/>
              </a:rPr>
              <a:t>Поражения почек при циррозе печени.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568" y="2655623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Изменения почек при циррозе печени обусловлены повышенным внутрибрюшным давлением при асците</a:t>
            </a:r>
            <a:r>
              <a:rPr lang="ru-RU" dirty="0" smtClean="0">
                <a:effectLst/>
              </a:rPr>
              <a:t>, расстройством </a:t>
            </a:r>
            <a:r>
              <a:rPr lang="ru-RU" dirty="0">
                <a:effectLst/>
              </a:rPr>
              <a:t>кровообращения почки и нарушениями белкового и электролитного обмена.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50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Клинические признаки поражения почек: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329" y="2491849"/>
            <a:ext cx="10353762" cy="3695136"/>
          </a:xfrm>
        </p:spPr>
        <p:txBody>
          <a:bodyPr/>
          <a:lstStyle/>
          <a:p>
            <a:pPr lvl="0"/>
            <a:r>
              <a:rPr lang="ru-RU" dirty="0" smtClean="0">
                <a:effectLst/>
              </a:rPr>
              <a:t>Отклонения </a:t>
            </a:r>
            <a:r>
              <a:rPr lang="ru-RU" dirty="0">
                <a:effectLst/>
              </a:rPr>
              <a:t>в диурезе в виде </a:t>
            </a:r>
            <a:r>
              <a:rPr lang="ru-RU" dirty="0" err="1">
                <a:effectLst/>
              </a:rPr>
              <a:t>олигурии</a:t>
            </a:r>
            <a:r>
              <a:rPr lang="ru-RU" dirty="0">
                <a:effectLst/>
              </a:rPr>
              <a:t>.</a:t>
            </a:r>
          </a:p>
          <a:p>
            <a:pPr lvl="0"/>
            <a:r>
              <a:rPr lang="ru-RU" dirty="0">
                <a:effectLst/>
              </a:rPr>
              <a:t>Сохраненный удельный вес мочи.</a:t>
            </a:r>
          </a:p>
          <a:p>
            <a:pPr lvl="0"/>
            <a:r>
              <a:rPr lang="ru-RU" dirty="0">
                <a:effectLst/>
              </a:rPr>
              <a:t>Резко выраженная кислая реакция мочи.</a:t>
            </a:r>
          </a:p>
          <a:p>
            <a:pPr lvl="0"/>
            <a:r>
              <a:rPr lang="ru-RU" dirty="0">
                <a:effectLst/>
              </a:rPr>
              <a:t>Незначительная протеинурия</a:t>
            </a:r>
          </a:p>
          <a:p>
            <a:pPr lvl="0"/>
            <a:r>
              <a:rPr lang="ru-RU" dirty="0">
                <a:effectLst/>
              </a:rPr>
              <a:t>Единичные лейкоциты</a:t>
            </a:r>
            <a:r>
              <a:rPr lang="ru-RU" dirty="0" smtClean="0">
                <a:effectLst/>
              </a:rPr>
              <a:t>, эритроциты </a:t>
            </a:r>
            <a:r>
              <a:rPr lang="ru-RU" dirty="0">
                <a:effectLst/>
              </a:rPr>
              <a:t>и цилиндры в осадке мочи.</a:t>
            </a:r>
          </a:p>
          <a:p>
            <a:pPr lvl="0"/>
            <a:r>
              <a:rPr lang="ru-RU" dirty="0">
                <a:effectLst/>
              </a:rPr>
              <a:t>Увеличение содержания </a:t>
            </a:r>
            <a:r>
              <a:rPr lang="ru-RU" dirty="0" err="1">
                <a:effectLst/>
              </a:rPr>
              <a:t>креатинина</a:t>
            </a:r>
            <a:r>
              <a:rPr lang="ru-RU" dirty="0">
                <a:effectLst/>
              </a:rPr>
              <a:t> и мочевины в моче.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4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effectLst/>
              </a:rPr>
              <a:t>Поражения почек при диффузных заболеваниях соединительной ткани.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27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I</a:t>
            </a:r>
            <a:r>
              <a:rPr lang="ru-RU" dirty="0" smtClean="0">
                <a:effectLst/>
              </a:rPr>
              <a:t>.         Системная </a:t>
            </a:r>
            <a:r>
              <a:rPr lang="ru-RU" dirty="0">
                <a:effectLst/>
              </a:rPr>
              <a:t>красная волчанка.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Клинические признаки поражения почек</a:t>
            </a:r>
            <a:r>
              <a:rPr lang="ru-RU" dirty="0" smtClean="0">
                <a:effectLst/>
              </a:rPr>
              <a:t>: обусловлены </a:t>
            </a:r>
            <a:r>
              <a:rPr lang="ru-RU" dirty="0">
                <a:effectLst/>
              </a:rPr>
              <a:t>поражением </a:t>
            </a:r>
            <a:r>
              <a:rPr lang="ru-RU" dirty="0" smtClean="0">
                <a:effectLst/>
              </a:rPr>
              <a:t>капилляров являются </a:t>
            </a:r>
            <a:endParaRPr lang="ru-RU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Отеки диффузного характера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Протеинурия</a:t>
            </a:r>
            <a:r>
              <a:rPr lang="ru-RU" dirty="0" smtClean="0">
                <a:effectLst/>
              </a:rPr>
              <a:t>, аналогичная </a:t>
            </a:r>
            <a:r>
              <a:rPr lang="ru-RU" dirty="0">
                <a:effectLst/>
              </a:rPr>
              <a:t>нефротическому синдрому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Гематурия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>
                <a:effectLst/>
              </a:rPr>
              <a:t>Лейкоцитурия</a:t>
            </a:r>
            <a:endParaRPr lang="ru-RU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err="1">
                <a:effectLst/>
              </a:rPr>
              <a:t>Цилиндрурия</a:t>
            </a:r>
            <a:r>
              <a:rPr lang="ru-RU" dirty="0">
                <a:effectLst/>
              </a:rPr>
              <a:t> зернистая и </a:t>
            </a:r>
            <a:r>
              <a:rPr lang="ru-RU" dirty="0" err="1">
                <a:effectLst/>
              </a:rPr>
              <a:t>геалиновая</a:t>
            </a:r>
            <a:endParaRPr lang="ru-RU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Увеличение в крови гамма-глобулина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Высыпание на кожи лица</a:t>
            </a:r>
            <a:r>
              <a:rPr lang="ru-RU" dirty="0" smtClean="0">
                <a:effectLst/>
              </a:rPr>
              <a:t>, щек </a:t>
            </a:r>
            <a:r>
              <a:rPr lang="ru-RU" dirty="0">
                <a:effectLst/>
              </a:rPr>
              <a:t>и носа в виде «бабочки»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2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682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>      Узелковый периартериит- это </a:t>
            </a:r>
            <a:r>
              <a:rPr lang="ru-RU" dirty="0">
                <a:effectLst/>
              </a:rPr>
              <a:t>заболевание соединительной ткани артерий среднего калибра</a:t>
            </a:r>
            <a:r>
              <a:rPr lang="ru-RU" dirty="0" smtClean="0">
                <a:effectLst/>
              </a:rPr>
              <a:t>. Из </a:t>
            </a:r>
            <a:r>
              <a:rPr lang="ru-RU" dirty="0">
                <a:effectLst/>
              </a:rPr>
              <a:t>всех органов почки поражаются в 80% и изменения локализуются в артериях клубочков</a:t>
            </a:r>
            <a:r>
              <a:rPr lang="ru-RU" dirty="0" smtClean="0">
                <a:effectLst/>
              </a:rPr>
              <a:t>: в </a:t>
            </a:r>
            <a:r>
              <a:rPr lang="ru-RU" dirty="0">
                <a:effectLst/>
              </a:rPr>
              <a:t>виде локального некроза</a:t>
            </a:r>
            <a:r>
              <a:rPr lang="ru-RU" dirty="0" smtClean="0">
                <a:effectLst/>
              </a:rPr>
              <a:t>, а </a:t>
            </a:r>
            <a:r>
              <a:rPr lang="ru-RU" dirty="0">
                <a:effectLst/>
              </a:rPr>
              <a:t>затем происходит их дегенерация и атрофия.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Клинические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41472"/>
            <a:ext cx="10353762" cy="4482157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Боли в пояснице по типу почечной колики из-за развития инфаркта или гематомы почки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Умеренная артериальная гипертензия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Узелковые высыпания на коже по ходу сосудов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effectLst/>
              </a:rPr>
              <a:t>Изменения в анализе мочи: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*умеренная </a:t>
            </a:r>
            <a:r>
              <a:rPr lang="ru-RU" dirty="0" err="1" smtClean="0">
                <a:effectLst/>
              </a:rPr>
              <a:t>пр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теинурия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*</a:t>
            </a:r>
            <a:r>
              <a:rPr lang="ru-RU" dirty="0" err="1">
                <a:effectLst/>
              </a:rPr>
              <a:t>лейкоцитурия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*гематурия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*</a:t>
            </a:r>
            <a:r>
              <a:rPr lang="ru-RU" dirty="0" err="1" smtClean="0">
                <a:effectLst/>
              </a:rPr>
              <a:t>цилиндрурия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439" y="1282890"/>
            <a:ext cx="12550254" cy="67146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I</a:t>
            </a:r>
            <a:r>
              <a:rPr lang="ru-RU" dirty="0" smtClean="0"/>
              <a:t>.     Начальная </a:t>
            </a:r>
            <a:r>
              <a:rPr lang="ru-RU" dirty="0"/>
              <a:t>шоковая стадия</a:t>
            </a:r>
          </a:p>
          <a:p>
            <a:pPr marL="0" indent="0">
              <a:buNone/>
            </a:pPr>
            <a:r>
              <a:rPr lang="ru-RU" dirty="0"/>
              <a:t>Совпадает с периодом шока и характеризуется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Уменьшением диуреза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Болями в поясничной области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Выраженный отёчный синдром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Нарастающая азотемия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Гиперкалиемия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Гипернатриемия</a:t>
            </a:r>
            <a:r>
              <a:rPr lang="ru-RU" dirty="0"/>
              <a:t> с последующей </a:t>
            </a:r>
            <a:r>
              <a:rPr lang="ru-RU" dirty="0" err="1"/>
              <a:t>гипонатриемией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Длительность этой стадии от 1-3 дней до нескольких недель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33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887104"/>
            <a:ext cx="10353762" cy="560923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III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>    </a:t>
            </a:r>
            <a:r>
              <a:rPr lang="ru-RU" sz="2800" dirty="0" smtClean="0">
                <a:effectLst/>
              </a:rPr>
              <a:t>Склеродермия</a:t>
            </a:r>
            <a:r>
              <a:rPr lang="ru-RU" dirty="0" smtClean="0">
                <a:effectLst/>
              </a:rPr>
              <a:t>-это </a:t>
            </a:r>
            <a:r>
              <a:rPr lang="ru-RU" dirty="0">
                <a:effectLst/>
              </a:rPr>
              <a:t>склеротическое уплотнение кожи</a:t>
            </a:r>
            <a:r>
              <a:rPr lang="ru-RU" dirty="0" smtClean="0">
                <a:effectLst/>
              </a:rPr>
              <a:t>, которое </a:t>
            </a:r>
            <a:r>
              <a:rPr lang="ru-RU" dirty="0">
                <a:effectLst/>
              </a:rPr>
              <a:t>протекает в виде локального или диффузного заболевания.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Поражения почек при склеродермии происходит редко и характеризуется ишемией или инфарктом паренхимы почек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                                                          </a:t>
            </a:r>
            <a:r>
              <a:rPr lang="ru-RU" sz="2800" dirty="0" smtClean="0">
                <a:effectLst/>
              </a:rPr>
              <a:t>Клинические симптомы:</a:t>
            </a:r>
            <a:endParaRPr lang="ru-RU" sz="2800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Умеренная артериальная гипертензия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Слабо выраженная </a:t>
            </a:r>
            <a:r>
              <a:rPr lang="ru-RU" dirty="0" smtClean="0">
                <a:effectLst/>
              </a:rPr>
              <a:t>протеинурия, гематурия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1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IV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>   </a:t>
            </a:r>
            <a:r>
              <a:rPr lang="ru-RU" sz="2400" dirty="0" smtClean="0">
                <a:effectLst/>
              </a:rPr>
              <a:t> </a:t>
            </a:r>
            <a:r>
              <a:rPr lang="ru-RU" sz="4000" dirty="0" err="1" smtClean="0">
                <a:effectLst/>
              </a:rPr>
              <a:t>Д</a:t>
            </a:r>
            <a:r>
              <a:rPr lang="ru-RU" sz="3600" dirty="0" err="1" smtClean="0">
                <a:effectLst/>
              </a:rPr>
              <a:t>ерматомиозид</a:t>
            </a:r>
            <a:r>
              <a:rPr lang="ru-RU" sz="2400" dirty="0" smtClean="0">
                <a:effectLst/>
              </a:rPr>
              <a:t>- </a:t>
            </a:r>
            <a:r>
              <a:rPr lang="ru-RU" dirty="0">
                <a:effectLst/>
              </a:rPr>
              <a:t>это иммунное заболевание с развитием склеротических изменений кожи и мышц</a:t>
            </a:r>
            <a:r>
              <a:rPr lang="ru-RU" dirty="0" smtClean="0">
                <a:effectLst/>
              </a:rPr>
              <a:t>. Поражения </a:t>
            </a:r>
            <a:r>
              <a:rPr lang="ru-RU" dirty="0">
                <a:effectLst/>
              </a:rPr>
              <a:t>почек происходит редко</a:t>
            </a:r>
            <a:r>
              <a:rPr lang="ru-RU" dirty="0" smtClean="0">
                <a:effectLst/>
              </a:rPr>
              <a:t>. Происходит </a:t>
            </a:r>
            <a:r>
              <a:rPr lang="ru-RU" dirty="0">
                <a:effectLst/>
              </a:rPr>
              <a:t>фиброз мелких артерий</a:t>
            </a:r>
            <a:r>
              <a:rPr lang="ru-RU" dirty="0" smtClean="0">
                <a:effectLst/>
              </a:rPr>
              <a:t>. Клинические </a:t>
            </a:r>
            <a:r>
              <a:rPr lang="ru-RU" dirty="0">
                <a:effectLst/>
              </a:rPr>
              <a:t>симптомы отсутствуют.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11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effectLst/>
              </a:rPr>
              <a:t>Поражение почек при тромбоцитопенической пурпуре.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148" y="2546440"/>
            <a:ext cx="10987053" cy="442756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Тромбоцитопеническая пурпура характеризуется </a:t>
            </a:r>
            <a:r>
              <a:rPr lang="ru-RU" dirty="0" err="1">
                <a:effectLst/>
              </a:rPr>
              <a:t>генерализованным</a:t>
            </a:r>
            <a:r>
              <a:rPr lang="ru-RU" dirty="0">
                <a:effectLst/>
              </a:rPr>
              <a:t> поражением артериол и капилляров с множеством фибриновых тромбов.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Изменения происходят в почке</a:t>
            </a:r>
            <a:r>
              <a:rPr lang="ru-RU" dirty="0" smtClean="0">
                <a:effectLst/>
              </a:rPr>
              <a:t>, ЦНС </a:t>
            </a:r>
            <a:r>
              <a:rPr lang="ru-RU" dirty="0">
                <a:effectLst/>
              </a:rPr>
              <a:t>и сетчатке.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Почки поражаются артериолы и клубочковые капилляры с образованием </a:t>
            </a:r>
            <a:r>
              <a:rPr lang="ru-RU" dirty="0" err="1">
                <a:effectLst/>
              </a:rPr>
              <a:t>фибриноидных</a:t>
            </a:r>
            <a:r>
              <a:rPr lang="ru-RU" dirty="0">
                <a:effectLst/>
              </a:rPr>
              <a:t> тромбов очагового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4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Клинические симптомы: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Гематурия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Протеинурия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>
                <a:effectLst/>
              </a:rPr>
              <a:t>Цилиндрурия</a:t>
            </a:r>
            <a:endParaRPr lang="ru-RU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Артериальная гипертензия злокачественного характера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effectLst/>
              </a:rPr>
              <a:t>Развитие почечной недостаточности в течении нескольких дней.</a:t>
            </a:r>
          </a:p>
        </p:txBody>
      </p:sp>
    </p:spTree>
    <p:extLst>
      <p:ext uri="{BB962C8B-B14F-4D97-AF65-F5344CB8AC3E}">
        <p14:creationId xmlns:p14="http://schemas.microsoft.com/office/powerpoint/2010/main" val="823932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171</TotalTime>
  <Words>3833</Words>
  <Application>Microsoft Office PowerPoint</Application>
  <PresentationFormat>Широкоэкранный</PresentationFormat>
  <Paragraphs>639</Paragraphs>
  <Slides>93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9" baseType="lpstr">
      <vt:lpstr>Arial</vt:lpstr>
      <vt:lpstr>Bookman Old Style</vt:lpstr>
      <vt:lpstr>Cambria Math</vt:lpstr>
      <vt:lpstr>Rockwell</vt:lpstr>
      <vt:lpstr>Wingdings</vt:lpstr>
      <vt:lpstr>Damask</vt:lpstr>
      <vt:lpstr>Почки.  Синдромы.</vt:lpstr>
      <vt:lpstr>Почечная недостаточность </vt:lpstr>
      <vt:lpstr>Презентация PowerPoint</vt:lpstr>
      <vt:lpstr>Презентация PowerPoint</vt:lpstr>
      <vt:lpstr>Этиология: </vt:lpstr>
      <vt:lpstr>Презентация PowerPoint</vt:lpstr>
      <vt:lpstr>Патогенез </vt:lpstr>
      <vt:lpstr>Клиническая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  Лечение</vt:lpstr>
      <vt:lpstr>  Хроническая почечная недостаточность </vt:lpstr>
      <vt:lpstr>Этиология </vt:lpstr>
      <vt:lpstr>  Патогенез </vt:lpstr>
      <vt:lpstr>  Клиническая картина</vt:lpstr>
      <vt:lpstr>Презентация PowerPoint</vt:lpstr>
      <vt:lpstr>  Синдромы 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Клиническая картина</vt:lpstr>
      <vt:lpstr>Презентация PowerPoint</vt:lpstr>
      <vt:lpstr>Презентация PowerPoint</vt:lpstr>
      <vt:lpstr>Лабораторные исследования </vt:lpstr>
      <vt:lpstr>Гломерулонефриты </vt:lpstr>
      <vt:lpstr>Острый гломерулонефрит</vt:lpstr>
      <vt:lpstr>Патогенез: </vt:lpstr>
      <vt:lpstr>Клиническая картина </vt:lpstr>
      <vt:lpstr>Жалобы больных </vt:lpstr>
      <vt:lpstr>Объективные данные </vt:lpstr>
      <vt:lpstr>Лабораторно-инструментальные исследования </vt:lpstr>
      <vt:lpstr>Хронический гломерулонефрит</vt:lpstr>
      <vt:lpstr>  Патогенез</vt:lpstr>
      <vt:lpstr>Клиническая картина</vt:lpstr>
      <vt:lpstr>Презентация PowerPoint</vt:lpstr>
      <vt:lpstr>Презентация PowerPoint</vt:lpstr>
      <vt:lpstr>Пиелонефрит</vt:lpstr>
      <vt:lpstr>  Предрасполагающие факторы следующие:</vt:lpstr>
      <vt:lpstr>Патогенез: </vt:lpstr>
      <vt:lpstr>Классификация:</vt:lpstr>
      <vt:lpstr>Острый пиелонефрит</vt:lpstr>
      <vt:lpstr>Презентация PowerPoint</vt:lpstr>
      <vt:lpstr>Лечение:</vt:lpstr>
      <vt:lpstr>Хронический пиелонефрит:</vt:lpstr>
      <vt:lpstr>Презентация PowerPoint</vt:lpstr>
      <vt:lpstr>Лечение:</vt:lpstr>
      <vt:lpstr>Нефротический синдром </vt:lpstr>
      <vt:lpstr>Презентация PowerPoint</vt:lpstr>
      <vt:lpstr>Презентация PowerPoint</vt:lpstr>
      <vt:lpstr>Нефротический синдром</vt:lpstr>
      <vt:lpstr>Механизм развития почечных отеков:</vt:lpstr>
      <vt:lpstr>Нефротический синдром</vt:lpstr>
      <vt:lpstr>Клиническая картина</vt:lpstr>
      <vt:lpstr>Презентация PowerPoint</vt:lpstr>
      <vt:lpstr>Амилоидоз почек </vt:lpstr>
      <vt:lpstr>Этиология </vt:lpstr>
      <vt:lpstr>Патогенез </vt:lpstr>
      <vt:lpstr>Клиническая картина</vt:lpstr>
      <vt:lpstr>  Лабораторные исследования </vt:lpstr>
      <vt:lpstr>Осложнения</vt:lpstr>
      <vt:lpstr>Почечнокаменная болезнь.</vt:lpstr>
      <vt:lpstr>Этиология</vt:lpstr>
      <vt:lpstr>Патогенез</vt:lpstr>
      <vt:lpstr>Презентация PowerPoint</vt:lpstr>
      <vt:lpstr>Клиническая картина.</vt:lpstr>
      <vt:lpstr>Объективные данные: </vt:lpstr>
      <vt:lpstr>Лабораторные инструментальные исследования:</vt:lpstr>
      <vt:lpstr>  Лечение:</vt:lpstr>
      <vt:lpstr>Мочевой синдром </vt:lpstr>
      <vt:lpstr>  Причины являются следующие заболевания:</vt:lpstr>
      <vt:lpstr>Презентация PowerPoint</vt:lpstr>
      <vt:lpstr>Причинами являются:</vt:lpstr>
      <vt:lpstr>Презентация PowerPoint</vt:lpstr>
      <vt:lpstr>Причины являются:</vt:lpstr>
      <vt:lpstr>Синдром артериальной гипертензией</vt:lpstr>
      <vt:lpstr>Электролитные нарушения </vt:lpstr>
      <vt:lpstr>Презентация PowerPoint</vt:lpstr>
      <vt:lpstr>Поражение почек при гиперкальциемии </vt:lpstr>
      <vt:lpstr>Клиническая картина</vt:lpstr>
      <vt:lpstr>Поражения почек при сахарном диабете или диабетическая нефропатия.</vt:lpstr>
      <vt:lpstr>Клинические симптомы:</vt:lpstr>
      <vt:lpstr>Поражения почек при циррозе печени.</vt:lpstr>
      <vt:lpstr>Клинические признаки поражения почек:</vt:lpstr>
      <vt:lpstr>Поражения почек при диффузных заболеваниях соединительной ткани.</vt:lpstr>
      <vt:lpstr>Презентация PowerPoint</vt:lpstr>
      <vt:lpstr>Клинические признаки:</vt:lpstr>
      <vt:lpstr>Презентация PowerPoint</vt:lpstr>
      <vt:lpstr>Презентация PowerPoint</vt:lpstr>
      <vt:lpstr>Поражение почек при тромбоцитопенической пурпуре.</vt:lpstr>
      <vt:lpstr>Клинические симптомы: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Олечка</cp:lastModifiedBy>
  <cp:revision>21</cp:revision>
  <dcterms:created xsi:type="dcterms:W3CDTF">2019-03-29T07:49:49Z</dcterms:created>
  <dcterms:modified xsi:type="dcterms:W3CDTF">2019-03-29T11:35:03Z</dcterms:modified>
</cp:coreProperties>
</file>