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Roboto Slab" panose="020B0604020202020204" charset="0"/>
      <p:regular r:id="rId20"/>
      <p:bold r:id="rId21"/>
    </p:embeddedFont>
    <p:embeddedFont>
      <p:font typeface="Roboto"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63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747974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6792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79b200a600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79b200a600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9847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79b200a600_0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79b200a600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1659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79b200a600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79b200a600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2047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79b200a600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79b200a600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9940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79b200a600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79b200a600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6032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79b200a600_0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79b200a600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9713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79b200a600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79b200a600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6073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79b200a600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79b200a600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2039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79b200a600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79b200a600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4510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79b200a600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79b200a600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435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79b200a600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79b200a600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7457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79b200a600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79b200a600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9205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79b200a600_0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79b200a600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7547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79b200a600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79b200a600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7969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79b200a600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79b200a600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5734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79b200a60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79b200a60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8961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ro"/>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idx="4294967295"/>
          </p:nvPr>
        </p:nvSpPr>
        <p:spPr>
          <a:xfrm>
            <a:off x="2468563" y="1330325"/>
            <a:ext cx="6675437" cy="189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ro" sz="2280"/>
              <a:t>Hepatita cronică de etiologie nevirală: steatoza hepatică, hepatita toxică</a:t>
            </a:r>
            <a:endParaRPr sz="2280"/>
          </a:p>
          <a:p>
            <a:pPr marL="0" lvl="0" indent="0" algn="l" rtl="0">
              <a:spcBef>
                <a:spcPts val="0"/>
              </a:spcBef>
              <a:spcAft>
                <a:spcPts val="0"/>
              </a:spcAft>
              <a:buSzPts val="990"/>
              <a:buNone/>
            </a:pPr>
            <a:endParaRPr sz="228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ro"/>
              <a:t>Partea II</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ro"/>
              <a:t>Definiție</a:t>
            </a:r>
            <a:endParaRPr/>
          </a:p>
        </p:txBody>
      </p:sp>
      <p:sp>
        <p:nvSpPr>
          <p:cNvPr id="125" name="Google Shape;125;p2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o" b="1" i="1"/>
              <a:t>Hepatita toxică </a:t>
            </a:r>
            <a:r>
              <a:rPr lang="ro"/>
              <a:t>– inflamaţia ficatului în urma acţiunii unui şir întreg de substanţe chimice nocive asupra ficatului, care se poate manifesta prin mărirea lui, dureri în hipocondrul drept şi schimbări în analiza biochimică a sîngelui.</a:t>
            </a:r>
            <a:endParaRPr/>
          </a:p>
          <a:p>
            <a:pPr marL="0" lvl="0" indent="0" algn="l" rtl="0">
              <a:spcBef>
                <a:spcPts val="1200"/>
              </a:spcBef>
              <a:spcAft>
                <a:spcPts val="1200"/>
              </a:spcAft>
              <a:buNone/>
            </a:pPr>
            <a:endParaRPr/>
          </a:p>
        </p:txBody>
      </p:sp>
      <p:pic>
        <p:nvPicPr>
          <p:cNvPr id="126" name="Google Shape;126;p23"/>
          <p:cNvPicPr preferRelativeResize="0"/>
          <p:nvPr/>
        </p:nvPicPr>
        <p:blipFill>
          <a:blip r:embed="rId3">
            <a:alphaModFix/>
          </a:blip>
          <a:stretch>
            <a:fillRect/>
          </a:stretch>
        </p:blipFill>
        <p:spPr>
          <a:xfrm>
            <a:off x="3646475" y="2571750"/>
            <a:ext cx="2362900" cy="2362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ro"/>
              <a:t>Etiopatogenie</a:t>
            </a:r>
            <a:endParaRPr/>
          </a:p>
        </p:txBody>
      </p:sp>
      <p:sp>
        <p:nvSpPr>
          <p:cNvPr id="132" name="Google Shape;132;p2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ro"/>
              <a:t>administrarea şi inhalarea substanţelor toxice (solvenţilor organici şi substanţelor toxice industriale)</a:t>
            </a:r>
            <a:endParaRPr/>
          </a:p>
          <a:p>
            <a:pPr marL="457200" lvl="0" indent="-342900" algn="l" rtl="0">
              <a:spcBef>
                <a:spcPts val="0"/>
              </a:spcBef>
              <a:spcAft>
                <a:spcPts val="0"/>
              </a:spcAft>
              <a:buSzPts val="1800"/>
              <a:buChar char="●"/>
            </a:pPr>
            <a:r>
              <a:rPr lang="ro"/>
              <a:t>intoxicaţia cu ciuperci (adesea cu ciupercaalbă, mai rar cu amanite, zbîrciogi şi zbîrciogi graşi). </a:t>
            </a:r>
            <a:endParaRPr/>
          </a:p>
          <a:p>
            <a:pPr marL="457200" lvl="0" indent="-342900" algn="l" rtl="0">
              <a:spcBef>
                <a:spcPts val="0"/>
              </a:spcBef>
              <a:spcAft>
                <a:spcPts val="0"/>
              </a:spcAft>
              <a:buSzPts val="1800"/>
              <a:buChar char="●"/>
            </a:pPr>
            <a:r>
              <a:rPr lang="ro"/>
              <a:t>consumul de o singură dată a alcoolului în doze mari sau consumul în decursul unei perioade îndelungate de timp.</a:t>
            </a:r>
            <a:endParaRPr/>
          </a:p>
          <a:p>
            <a:pPr marL="457200" lvl="0" indent="-342900" algn="l" rtl="0">
              <a:spcBef>
                <a:spcPts val="0"/>
              </a:spcBef>
              <a:spcAft>
                <a:spcPts val="0"/>
              </a:spcAft>
              <a:buSzPts val="1800"/>
              <a:buChar char="●"/>
            </a:pPr>
            <a:r>
              <a:rPr lang="ro"/>
              <a:t>administrarea unor medicamente, în doze mari sau pe o perioadă îndelungată</a:t>
            </a:r>
            <a:endParaRPr/>
          </a:p>
          <a:p>
            <a:pPr marL="457200" lvl="0" indent="-342900" algn="l" rtl="0">
              <a:spcBef>
                <a:spcPts val="0"/>
              </a:spcBef>
              <a:spcAft>
                <a:spcPts val="0"/>
              </a:spcAft>
              <a:buSzPts val="1800"/>
              <a:buChar char="●"/>
            </a:pPr>
            <a:r>
              <a:rPr lang="ro"/>
              <a:t>ierburi și suplimente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ro"/>
              <a:t>Factori de risc</a:t>
            </a:r>
            <a:endParaRPr/>
          </a:p>
        </p:txBody>
      </p:sp>
      <p:sp>
        <p:nvSpPr>
          <p:cNvPr id="138" name="Google Shape;138;p2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ro"/>
              <a:t>Riscul de hepatita toxica creste daca pacientul:</a:t>
            </a:r>
            <a:endParaRPr/>
          </a:p>
          <a:p>
            <a:pPr marL="0" lvl="0" indent="0" algn="l" rtl="0">
              <a:spcBef>
                <a:spcPts val="1200"/>
              </a:spcBef>
              <a:spcAft>
                <a:spcPts val="0"/>
              </a:spcAft>
              <a:buNone/>
            </a:pPr>
            <a:r>
              <a:rPr lang="ro"/>
              <a:t>- </a:t>
            </a:r>
            <a:r>
              <a:rPr lang="ro" b="1" i="1"/>
              <a:t>Ia analgezice eliberate fara prescriptie medicala</a:t>
            </a:r>
            <a:r>
              <a:rPr lang="ro"/>
              <a:t> sau anumite medicamente prescrise. Acest lucru este in mod special adevarat daca medicamentele sunt luate o perioada lunga de timp sau in doze mai mari decat cele recomandate;</a:t>
            </a:r>
            <a:endParaRPr/>
          </a:p>
          <a:p>
            <a:pPr marL="0" lvl="0" indent="0" algn="l" rtl="0">
              <a:spcBef>
                <a:spcPts val="1200"/>
              </a:spcBef>
              <a:spcAft>
                <a:spcPts val="0"/>
              </a:spcAft>
              <a:buNone/>
            </a:pPr>
            <a:r>
              <a:rPr lang="ro"/>
              <a:t>- </a:t>
            </a:r>
            <a:r>
              <a:rPr lang="ro" b="1" i="1"/>
              <a:t>Prezinta si alte afectiuni hepatice. </a:t>
            </a:r>
            <a:r>
              <a:rPr lang="ro"/>
              <a:t>Prezenta unei afectiuni hepatice severe cum ar fi ciroza sau steatoza hepatice pot faca ca pacientul sa fie mult mai sensibil la efectele toxinelor;</a:t>
            </a:r>
            <a:endParaRPr/>
          </a:p>
          <a:p>
            <a:pPr marL="0" lvl="0" indent="0" algn="l" rtl="0">
              <a:spcBef>
                <a:spcPts val="1200"/>
              </a:spcBef>
              <a:spcAft>
                <a:spcPts val="0"/>
              </a:spcAft>
              <a:buNone/>
            </a:pPr>
            <a:r>
              <a:rPr lang="ro"/>
              <a:t>- </a:t>
            </a:r>
            <a:r>
              <a:rPr lang="ro" b="1" i="1"/>
              <a:t>Prezinta hepatita virala.</a:t>
            </a:r>
            <a:r>
              <a:rPr lang="ro"/>
              <a:t> Daca pacientul are hepatita virala – cum ar fi hepatita A, B sau C – si ia chiar si doze normale de acetaminofen, are un risc foarte mare de a dezvolta hepatita toxica;</a:t>
            </a:r>
            <a:endParaRPr/>
          </a:p>
          <a:p>
            <a:pPr marL="0" lvl="0" indent="0" algn="l" rtl="0">
              <a:spcBef>
                <a:spcPts val="1200"/>
              </a:spcBef>
              <a:spcAft>
                <a:spcPts val="1200"/>
              </a:spcAft>
              <a:buNone/>
            </a:pPr>
            <a:r>
              <a:rPr lang="ro"/>
              <a:t>- </a:t>
            </a:r>
            <a:r>
              <a:rPr lang="ro" b="1" i="1"/>
              <a:t>Are o varsta inaintata.</a:t>
            </a:r>
            <a:r>
              <a:rPr lang="ro"/>
              <a:t> Pe masura ce o persoana imbatraneste, ficatul metabolizeaza produsii periculosi cu o viteza mai mica. Acest lucru inseamna ca aceste toxine si produsii lor de metabolism raman in sange mai mult timp;</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ro"/>
              <a:t>Factori de risc (continuare)</a:t>
            </a:r>
            <a:endParaRPr/>
          </a:p>
        </p:txBody>
      </p:sp>
      <p:sp>
        <p:nvSpPr>
          <p:cNvPr id="144" name="Google Shape;144;p2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ro"/>
              <a:t>- </a:t>
            </a:r>
            <a:r>
              <a:rPr lang="ro" b="1" i="1"/>
              <a:t>Consuma alcool.</a:t>
            </a:r>
            <a:r>
              <a:rPr lang="ro"/>
              <a:t> Bautorii cronici care iau acetaminofen chiar si in doze recomandate, au un risc foarte mare de a face insuficienta hepatica;</a:t>
            </a:r>
            <a:endParaRPr/>
          </a:p>
          <a:p>
            <a:pPr marL="0" lvl="0" indent="0" algn="l" rtl="0">
              <a:spcBef>
                <a:spcPts val="1200"/>
              </a:spcBef>
              <a:spcAft>
                <a:spcPts val="0"/>
              </a:spcAft>
              <a:buNone/>
            </a:pPr>
            <a:r>
              <a:rPr lang="ro"/>
              <a:t>- </a:t>
            </a:r>
            <a:r>
              <a:rPr lang="ro" b="1" i="1"/>
              <a:t>Sexul feminin. </a:t>
            </a:r>
            <a:r>
              <a:rPr lang="ro"/>
              <a:t>Intrucat femeile par sa metabolizeze unele toxine mai lent decat barbatii, ficatul lor este expus la concentratii sanguine mai mari ale substantelor toxice si pentru perioade mai mari de timp;</a:t>
            </a:r>
            <a:endParaRPr/>
          </a:p>
          <a:p>
            <a:pPr marL="0" lvl="0" indent="0" algn="l" rtl="0">
              <a:spcBef>
                <a:spcPts val="1200"/>
              </a:spcBef>
              <a:spcAft>
                <a:spcPts val="0"/>
              </a:spcAft>
              <a:buNone/>
            </a:pPr>
            <a:r>
              <a:rPr lang="ro"/>
              <a:t>- </a:t>
            </a:r>
            <a:r>
              <a:rPr lang="ro" b="1" i="1"/>
              <a:t>Prezinta anumite defecte genetice.</a:t>
            </a:r>
            <a:r>
              <a:rPr lang="ro"/>
              <a:t> Mostenirea anumitor defecte la nivelul enzimelor hepatice care metabolizeaza toxinele il pot face pe pacient mai susceptibil la hepatita toxica;</a:t>
            </a:r>
            <a:endParaRPr/>
          </a:p>
          <a:p>
            <a:pPr marL="0" lvl="0" indent="0" algn="l" rtl="0">
              <a:spcBef>
                <a:spcPts val="1200"/>
              </a:spcBef>
              <a:spcAft>
                <a:spcPts val="1200"/>
              </a:spcAft>
              <a:buNone/>
            </a:pPr>
            <a:r>
              <a:rPr lang="ro"/>
              <a:t>- </a:t>
            </a:r>
            <a:r>
              <a:rPr lang="ro" b="1" i="1"/>
              <a:t>Este expus la toxine industriale.</a:t>
            </a:r>
            <a:r>
              <a:rPr lang="ro"/>
              <a:t> Lucrul cu anumite substante chimice industriale pune pacientul la risc pentru hepatita toxica.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ro"/>
              <a:t>Tabloul Clinic</a:t>
            </a:r>
            <a:endParaRPr/>
          </a:p>
        </p:txBody>
      </p:sp>
      <p:sp>
        <p:nvSpPr>
          <p:cNvPr id="150" name="Google Shape;150;p27"/>
          <p:cNvSpPr txBox="1">
            <a:spLocks noGrp="1"/>
          </p:cNvSpPr>
          <p:nvPr>
            <p:ph type="body" idx="1"/>
          </p:nvPr>
        </p:nvSpPr>
        <p:spPr>
          <a:xfrm>
            <a:off x="387900" y="1489825"/>
            <a:ext cx="8368200" cy="34392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ro"/>
              <a:t>Formele uşoare ale hepatitei toxice pot să nu cauzeze nici un simptom şi să nu fie detectate decât prin analize de sânge. Când apar semnele şi simptomele hepatitei toxice, acestea pot fi:</a:t>
            </a:r>
            <a:endParaRPr/>
          </a:p>
          <a:p>
            <a:pPr marL="457200" lvl="0" indent="-334327" algn="ctr" rtl="0">
              <a:spcBef>
                <a:spcPts val="1200"/>
              </a:spcBef>
              <a:spcAft>
                <a:spcPts val="0"/>
              </a:spcAft>
              <a:buSzPct val="100000"/>
              <a:buChar char="●"/>
            </a:pPr>
            <a:r>
              <a:rPr lang="ro"/>
              <a:t>Îngălbenirea pielii şi albul ochilor (icter)</a:t>
            </a:r>
            <a:endParaRPr/>
          </a:p>
          <a:p>
            <a:pPr marL="457200" lvl="0" indent="-334327" algn="ctr" rtl="0">
              <a:spcBef>
                <a:spcPts val="0"/>
              </a:spcBef>
              <a:spcAft>
                <a:spcPts val="0"/>
              </a:spcAft>
              <a:buSzPct val="100000"/>
              <a:buChar char="●"/>
            </a:pPr>
            <a:r>
              <a:rPr lang="ro"/>
              <a:t>Mâncărime</a:t>
            </a:r>
            <a:endParaRPr/>
          </a:p>
          <a:p>
            <a:pPr marL="457200" lvl="0" indent="-334327" algn="ctr" rtl="0">
              <a:spcBef>
                <a:spcPts val="0"/>
              </a:spcBef>
              <a:spcAft>
                <a:spcPts val="0"/>
              </a:spcAft>
              <a:buSzPct val="100000"/>
              <a:buChar char="●"/>
            </a:pPr>
            <a:r>
              <a:rPr lang="ro"/>
              <a:t>Durere andominală în partea de sus dreaptă a abdomenului</a:t>
            </a:r>
            <a:endParaRPr/>
          </a:p>
          <a:p>
            <a:pPr marL="457200" lvl="0" indent="-334327" algn="ctr" rtl="0">
              <a:spcBef>
                <a:spcPts val="0"/>
              </a:spcBef>
              <a:spcAft>
                <a:spcPts val="0"/>
              </a:spcAft>
              <a:buSzPct val="100000"/>
              <a:buChar char="●"/>
            </a:pPr>
            <a:r>
              <a:rPr lang="ro"/>
              <a:t>Oboseala</a:t>
            </a:r>
            <a:endParaRPr/>
          </a:p>
          <a:p>
            <a:pPr marL="457200" lvl="0" indent="-334327" algn="ctr" rtl="0">
              <a:spcBef>
                <a:spcPts val="0"/>
              </a:spcBef>
              <a:spcAft>
                <a:spcPts val="0"/>
              </a:spcAft>
              <a:buSzPct val="100000"/>
              <a:buChar char="●"/>
            </a:pPr>
            <a:r>
              <a:rPr lang="ro"/>
              <a:t>Pierderea apetitului</a:t>
            </a:r>
            <a:endParaRPr/>
          </a:p>
          <a:p>
            <a:pPr marL="457200" lvl="0" indent="-334327" algn="ctr" rtl="0">
              <a:spcBef>
                <a:spcPts val="0"/>
              </a:spcBef>
              <a:spcAft>
                <a:spcPts val="0"/>
              </a:spcAft>
              <a:buSzPct val="100000"/>
              <a:buChar char="●"/>
            </a:pPr>
            <a:r>
              <a:rPr lang="ro"/>
              <a:t>Greaţa şi vomitatul</a:t>
            </a:r>
            <a:endParaRPr/>
          </a:p>
          <a:p>
            <a:pPr marL="457200" lvl="0" indent="-334327" algn="ctr" rtl="0">
              <a:spcBef>
                <a:spcPts val="0"/>
              </a:spcBef>
              <a:spcAft>
                <a:spcPts val="0"/>
              </a:spcAft>
              <a:buSzPct val="100000"/>
              <a:buChar char="●"/>
            </a:pPr>
            <a:r>
              <a:rPr lang="ro"/>
              <a:t>Eczemă</a:t>
            </a:r>
            <a:endParaRPr/>
          </a:p>
          <a:p>
            <a:pPr marL="457200" lvl="0" indent="-334327" algn="ctr" rtl="0">
              <a:spcBef>
                <a:spcPts val="0"/>
              </a:spcBef>
              <a:spcAft>
                <a:spcPts val="0"/>
              </a:spcAft>
              <a:buSzPct val="100000"/>
              <a:buChar char="●"/>
            </a:pPr>
            <a:r>
              <a:rPr lang="ro"/>
              <a:t>Pierderea îm greutate</a:t>
            </a:r>
            <a:endParaRPr/>
          </a:p>
          <a:p>
            <a:pPr marL="457200" lvl="0" indent="-334327" algn="ctr" rtl="0">
              <a:spcBef>
                <a:spcPts val="0"/>
              </a:spcBef>
              <a:spcAft>
                <a:spcPts val="0"/>
              </a:spcAft>
              <a:buSzPct val="100000"/>
              <a:buChar char="●"/>
            </a:pPr>
            <a:r>
              <a:rPr lang="ro"/>
              <a:t>Urină închisă la culoare sau de culoarea ceaiului</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ro"/>
              <a:t>Examinări paraclinice</a:t>
            </a:r>
            <a:endParaRPr/>
          </a:p>
        </p:txBody>
      </p:sp>
      <p:sp>
        <p:nvSpPr>
          <p:cNvPr id="156" name="Google Shape;156;p28"/>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o"/>
              <a:t>1. Ultrasonografia ficatului</a:t>
            </a:r>
            <a:endParaRPr/>
          </a:p>
          <a:p>
            <a:pPr marL="0" lvl="0" indent="0" algn="l" rtl="0">
              <a:spcBef>
                <a:spcPts val="1200"/>
              </a:spcBef>
              <a:spcAft>
                <a:spcPts val="0"/>
              </a:spcAft>
              <a:buNone/>
            </a:pPr>
            <a:r>
              <a:rPr lang="ro"/>
              <a:t>2. Radiografia</a:t>
            </a:r>
            <a:endParaRPr/>
          </a:p>
          <a:p>
            <a:pPr marL="0" lvl="0" indent="0" algn="l" rtl="0">
              <a:spcBef>
                <a:spcPts val="1200"/>
              </a:spcBef>
              <a:spcAft>
                <a:spcPts val="0"/>
              </a:spcAft>
              <a:buNone/>
            </a:pPr>
            <a:r>
              <a:rPr lang="ro"/>
              <a:t>3. RMN, tomografia computerizată</a:t>
            </a:r>
            <a:endParaRPr/>
          </a:p>
          <a:p>
            <a:pPr marL="0" lvl="0" indent="0" algn="l" rtl="0">
              <a:spcBef>
                <a:spcPts val="1200"/>
              </a:spcBef>
              <a:spcAft>
                <a:spcPts val="0"/>
              </a:spcAft>
              <a:buNone/>
            </a:pPr>
            <a:r>
              <a:rPr lang="ro"/>
              <a:t>4. Teste de sange</a:t>
            </a:r>
            <a:endParaRPr/>
          </a:p>
          <a:p>
            <a:pPr marL="0" lvl="0" indent="0" algn="l" rtl="0">
              <a:spcBef>
                <a:spcPts val="1200"/>
              </a:spcBef>
              <a:spcAft>
                <a:spcPts val="1200"/>
              </a:spcAft>
              <a:buNone/>
            </a:pPr>
            <a:r>
              <a:rPr lang="ro"/>
              <a:t>Medicul poate prescrie teste de sange pentru a detemina nivelul anumitor enzime hepatice. Aceste nivele ale enzimelor pot arata cat de bine functioneaza ficatul;</a:t>
            </a:r>
            <a:endParaRPr/>
          </a:p>
        </p:txBody>
      </p:sp>
      <p:sp>
        <p:nvSpPr>
          <p:cNvPr id="157" name="Google Shape;157;p28"/>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ro"/>
              <a:t>5. Biopsia hepatica</a:t>
            </a:r>
            <a:endParaRPr/>
          </a:p>
          <a:p>
            <a:pPr marL="0" lvl="0" indent="0" algn="l" rtl="0">
              <a:spcBef>
                <a:spcPts val="1200"/>
              </a:spcBef>
              <a:spcAft>
                <a:spcPts val="0"/>
              </a:spcAft>
              <a:buNone/>
            </a:pPr>
            <a:r>
              <a:rPr lang="ro"/>
              <a:t>O biopsie hepatica poate ajuta la confirmarea diagnosticului de hepatita toxica. In timpul acestei proceduri, o proba mica de tesut este indepartata de la nivelul ficatului si examinata la microscop. Medicul va folosi un ac subtire pentru a obtine aceasta proba. Biopsia cu ac este o procedura relativ simpla necesitand doar anestezie locala. Poate exista un risc de aparitie a echimozelor, sangerarii si infectiilor. Daca pacientul ia medicamente care sunt cunoscute ca produc leziuni hepatice, medicul poate dori sa verifice starea ficatului la fiecare sase luni. Unele tipuri de leziuni hepatice pot fi reversibile daca sunt tratate prompt.</a:t>
            </a:r>
            <a:endParaRPr/>
          </a:p>
          <a:p>
            <a:pPr marL="0" lvl="0" indent="0" algn="l" rtl="0">
              <a:spcBef>
                <a:spcPts val="1200"/>
              </a:spcBef>
              <a:spcAft>
                <a:spcPts val="12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ro"/>
              <a:t>Profilaxie</a:t>
            </a:r>
            <a:endParaRPr/>
          </a:p>
        </p:txBody>
      </p:sp>
      <p:sp>
        <p:nvSpPr>
          <p:cNvPr id="163" name="Google Shape;163;p2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ro"/>
              <a:t>Adoptarea unui mod sănătos de viață</a:t>
            </a:r>
            <a:endParaRPr/>
          </a:p>
          <a:p>
            <a:pPr marL="457200" lvl="0" indent="-342900" algn="l" rtl="0">
              <a:spcBef>
                <a:spcPts val="0"/>
              </a:spcBef>
              <a:spcAft>
                <a:spcPts val="0"/>
              </a:spcAft>
              <a:buSzPts val="1800"/>
              <a:buChar char="●"/>
            </a:pPr>
            <a:r>
              <a:rPr lang="ro"/>
              <a:t>Evitarea consumului de alcool</a:t>
            </a:r>
            <a:endParaRPr/>
          </a:p>
          <a:p>
            <a:pPr marL="457200" lvl="0" indent="-342900" algn="l" rtl="0">
              <a:spcBef>
                <a:spcPts val="0"/>
              </a:spcBef>
              <a:spcAft>
                <a:spcPts val="0"/>
              </a:spcAft>
              <a:buSzPts val="1800"/>
              <a:buChar char="●"/>
            </a:pPr>
            <a:r>
              <a:rPr lang="ro"/>
              <a:t>Atenție la plante și suplimentele nutritionale</a:t>
            </a:r>
            <a:endParaRPr/>
          </a:p>
          <a:p>
            <a:pPr marL="457200" lvl="0" indent="-342900" algn="l" rtl="0">
              <a:spcBef>
                <a:spcPts val="0"/>
              </a:spcBef>
              <a:spcAft>
                <a:spcPts val="0"/>
              </a:spcAft>
              <a:buSzPts val="1800"/>
              <a:buChar char="●"/>
            </a:pPr>
            <a:r>
              <a:rPr lang="ro"/>
              <a:t>Administrarea medicamentelor cu prescripție medicală</a:t>
            </a:r>
            <a:br>
              <a:rPr lang="ro"/>
            </a:br>
            <a:r>
              <a:rPr lang="ro"/>
              <a:t>Mare grijă la copii, medicamentele si suplimentele vitaminice trebuie tinute la distanta de copii, in ambalaje pe care cei mici sa nu le poate deschide. Medicamentele destinate adultilor care sunt in mod particular periculoase pentru copii includ pastilele de slabit, antidepresivele, antihipertensivele si suplimentele cu fier.</a:t>
            </a:r>
            <a:endParaRPr/>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ro"/>
              <a:t>Partea I</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ro"/>
              <a:t>Definiție</a:t>
            </a:r>
            <a:endParaRPr/>
          </a:p>
        </p:txBody>
      </p:sp>
      <p:sp>
        <p:nvSpPr>
          <p:cNvPr id="75" name="Google Shape;75;p15"/>
          <p:cNvSpPr txBox="1">
            <a:spLocks noGrp="1"/>
          </p:cNvSpPr>
          <p:nvPr>
            <p:ph type="body" idx="1"/>
          </p:nvPr>
        </p:nvSpPr>
        <p:spPr>
          <a:xfrm>
            <a:off x="387900" y="1267799"/>
            <a:ext cx="8368200" cy="30789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rgbClr val="000000"/>
              </a:buClr>
              <a:buSzPts val="990"/>
              <a:buFont typeface="Arial"/>
              <a:buNone/>
            </a:pPr>
            <a:r>
              <a:rPr lang="ro" sz="1679" b="1" i="1">
                <a:latin typeface="Roboto Slab"/>
                <a:ea typeface="Roboto Slab"/>
                <a:cs typeface="Roboto Slab"/>
                <a:sym typeface="Roboto Slab"/>
              </a:rPr>
              <a:t>steatoza hepatică</a:t>
            </a:r>
            <a:r>
              <a:rPr lang="ro" sz="1679">
                <a:latin typeface="Roboto Slab"/>
                <a:ea typeface="Roboto Slab"/>
                <a:cs typeface="Roboto Slab"/>
                <a:sym typeface="Roboto Slab"/>
              </a:rPr>
              <a:t>-(ficatul gras) reprezinta acumularea de grasime la nivelul         ficatului. Cand este prezenta și inflamatia (obiectivata de cele mai multe ori prin creșterea valorilor unor enzime hepatice numite transaminaze), boala se numește steatohepatita si poate progresa către ciroza și chiar hepatocarcinom (cancer al ficatului).</a:t>
            </a:r>
            <a:endParaRPr sz="1200"/>
          </a:p>
        </p:txBody>
      </p:sp>
      <p:pic>
        <p:nvPicPr>
          <p:cNvPr id="76" name="Google Shape;76;p15"/>
          <p:cNvPicPr preferRelativeResize="0"/>
          <p:nvPr/>
        </p:nvPicPr>
        <p:blipFill>
          <a:blip r:embed="rId3">
            <a:alphaModFix/>
          </a:blip>
          <a:stretch>
            <a:fillRect/>
          </a:stretch>
        </p:blipFill>
        <p:spPr>
          <a:xfrm>
            <a:off x="3164288" y="2571750"/>
            <a:ext cx="2815425" cy="2515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ro"/>
              <a:t>Etiopatogenie și clasificare</a:t>
            </a:r>
            <a:endParaRPr/>
          </a:p>
        </p:txBody>
      </p:sp>
      <p:sp>
        <p:nvSpPr>
          <p:cNvPr id="82" name="Google Shape;82;p1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o"/>
              <a:t>•    Steatoza hepatica alcoolica – este determinata de consumul zilnic, exagerat de alcool (peste 20 gr. alcool pur pe zi in cazul femeilor, respectiv 30 gr. alcool pur pe zi in cazul barbatilor)</a:t>
            </a:r>
            <a:endParaRPr/>
          </a:p>
          <a:p>
            <a:pPr marL="0" lvl="0" indent="0" algn="l" rtl="0">
              <a:spcBef>
                <a:spcPts val="1200"/>
              </a:spcBef>
              <a:spcAft>
                <a:spcPts val="0"/>
              </a:spcAft>
              <a:buNone/>
            </a:pPr>
            <a:r>
              <a:rPr lang="ro"/>
              <a:t>•    Steatoza hepatica non-alcoolica - ce apare in contextul diabetului zaharat sau tolerantei alterate la glucoza orala, dislipidemiei, infectiilor virale cronice precum infectia cu virus hepatitic B sau C, sau infectia cu HIV, unor boli metabolice (ex: boala Wilson), administrarii unor medicamente,  sarcina.</a:t>
            </a:r>
            <a:endParaRPr/>
          </a:p>
          <a:p>
            <a:pPr marL="0" lvl="0" indent="0" algn="l" rtl="0">
              <a:spcBef>
                <a:spcPts val="120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marR="0" lvl="0" indent="0" algn="l" rtl="0">
              <a:lnSpc>
                <a:spcPct val="100000"/>
              </a:lnSpc>
              <a:spcBef>
                <a:spcPts val="0"/>
              </a:spcBef>
              <a:spcAft>
                <a:spcPts val="0"/>
              </a:spcAft>
              <a:buNone/>
            </a:pPr>
            <a:r>
              <a:rPr lang="ro"/>
              <a:t>Etapele ficatului gras</a:t>
            </a:r>
            <a:endParaRPr/>
          </a:p>
        </p:txBody>
      </p:sp>
      <p:sp>
        <p:nvSpPr>
          <p:cNvPr id="88" name="Google Shape;88;p1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ro"/>
              <a:t>Ficat gras simplu. Exista acumularea de exces de grasime in ficat;</a:t>
            </a:r>
            <a:endParaRPr/>
          </a:p>
          <a:p>
            <a:pPr marL="457200" lvl="0" indent="-342900" algn="l" rtl="0">
              <a:spcBef>
                <a:spcPts val="0"/>
              </a:spcBef>
              <a:spcAft>
                <a:spcPts val="0"/>
              </a:spcAft>
              <a:buSzPts val="1800"/>
              <a:buChar char="●"/>
            </a:pPr>
            <a:r>
              <a:rPr lang="ro"/>
              <a:t>Steatohepatita. Pe langa excesul de grasime, exista si inflamatie la nivelul ficatului;</a:t>
            </a:r>
            <a:endParaRPr/>
          </a:p>
          <a:p>
            <a:pPr marL="457200" lvl="0" indent="-342900" algn="l" rtl="0">
              <a:spcBef>
                <a:spcPts val="0"/>
              </a:spcBef>
              <a:spcAft>
                <a:spcPts val="0"/>
              </a:spcAft>
              <a:buSzPts val="1800"/>
              <a:buChar char="●"/>
            </a:pPr>
            <a:r>
              <a:rPr lang="ro"/>
              <a:t>Fibroza. Inflamarile la nivelul ficatului au provocat cicatrici;</a:t>
            </a:r>
            <a:endParaRPr/>
          </a:p>
          <a:p>
            <a:pPr marL="457200" lvl="0" indent="-342900" algn="l" rtl="0">
              <a:spcBef>
                <a:spcPts val="0"/>
              </a:spcBef>
              <a:spcAft>
                <a:spcPts val="0"/>
              </a:spcAft>
              <a:buSzPts val="1800"/>
              <a:buChar char="●"/>
            </a:pPr>
            <a:r>
              <a:rPr lang="ro"/>
              <a:t>Ciroza. Cicatrizarea ficatului a devenit larg raspandita.</a:t>
            </a:r>
            <a:endParaRPr/>
          </a:p>
          <a:p>
            <a:pPr marL="0" lvl="0" indent="0" algn="l" rtl="0">
              <a:spcBef>
                <a:spcPts val="120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ro"/>
              <a:t>Factori de risc</a:t>
            </a:r>
            <a:endParaRPr/>
          </a:p>
        </p:txBody>
      </p:sp>
      <p:sp>
        <p:nvSpPr>
          <p:cNvPr id="99" name="Google Shape;99;p19"/>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275"/>
              <a:buNone/>
            </a:pPr>
            <a:r>
              <a:rPr lang="ro">
                <a:latin typeface="Times New Roman"/>
                <a:ea typeface="Times New Roman"/>
                <a:cs typeface="Times New Roman"/>
                <a:sym typeface="Times New Roman"/>
              </a:rPr>
              <a:t>Consumul de cantitati mari de alcool va aduce un risc crescut de a dezvolta ficat gras.</a:t>
            </a:r>
            <a:endParaRPr>
              <a:latin typeface="Times New Roman"/>
              <a:ea typeface="Times New Roman"/>
              <a:cs typeface="Times New Roman"/>
              <a:sym typeface="Times New Roman"/>
            </a:endParaRPr>
          </a:p>
          <a:p>
            <a:pPr marL="0" lvl="0" indent="0" algn="l" rtl="0">
              <a:lnSpc>
                <a:spcPct val="95000"/>
              </a:lnSpc>
              <a:spcBef>
                <a:spcPts val="1200"/>
              </a:spcBef>
              <a:spcAft>
                <a:spcPts val="0"/>
              </a:spcAft>
              <a:buSzPts val="275"/>
              <a:buNone/>
            </a:pPr>
            <a:r>
              <a:rPr lang="ro">
                <a:latin typeface="Times New Roman"/>
                <a:ea typeface="Times New Roman"/>
                <a:cs typeface="Times New Roman"/>
                <a:sym typeface="Times New Roman"/>
              </a:rPr>
              <a:t>De asemenea, este posibil să existe un risc crescut dacă:</a:t>
            </a:r>
            <a:endParaRPr>
              <a:latin typeface="Times New Roman"/>
              <a:ea typeface="Times New Roman"/>
              <a:cs typeface="Times New Roman"/>
              <a:sym typeface="Times New Roman"/>
            </a:endParaRPr>
          </a:p>
          <a:p>
            <a:pPr marL="0" lvl="0" indent="0" algn="l" rtl="0">
              <a:lnSpc>
                <a:spcPct val="95000"/>
              </a:lnSpc>
              <a:spcBef>
                <a:spcPts val="1200"/>
              </a:spcBef>
              <a:spcAft>
                <a:spcPts val="0"/>
              </a:spcAft>
              <a:buSzPts val="275"/>
              <a:buNone/>
            </a:pPr>
            <a:r>
              <a:rPr lang="ro">
                <a:latin typeface="Times New Roman"/>
                <a:ea typeface="Times New Roman"/>
                <a:cs typeface="Times New Roman"/>
                <a:sym typeface="Times New Roman"/>
              </a:rPr>
              <a:t>Sunt obezi;</a:t>
            </a:r>
            <a:endParaRPr>
              <a:latin typeface="Times New Roman"/>
              <a:ea typeface="Times New Roman"/>
              <a:cs typeface="Times New Roman"/>
              <a:sym typeface="Times New Roman"/>
            </a:endParaRPr>
          </a:p>
          <a:p>
            <a:pPr marL="0" lvl="0" indent="0" algn="l" rtl="0">
              <a:lnSpc>
                <a:spcPct val="95000"/>
              </a:lnSpc>
              <a:spcBef>
                <a:spcPts val="1200"/>
              </a:spcBef>
              <a:spcAft>
                <a:spcPts val="0"/>
              </a:spcAft>
              <a:buSzPts val="275"/>
              <a:buNone/>
            </a:pPr>
            <a:r>
              <a:rPr lang="ro">
                <a:latin typeface="Times New Roman"/>
                <a:ea typeface="Times New Roman"/>
                <a:cs typeface="Times New Roman"/>
                <a:sym typeface="Times New Roman"/>
              </a:rPr>
              <a:t>Au rezistenta la insulina;</a:t>
            </a:r>
            <a:endParaRPr>
              <a:latin typeface="Times New Roman"/>
              <a:ea typeface="Times New Roman"/>
              <a:cs typeface="Times New Roman"/>
              <a:sym typeface="Times New Roman"/>
            </a:endParaRPr>
          </a:p>
          <a:p>
            <a:pPr marL="0" lvl="0" indent="0" algn="l" rtl="0">
              <a:lnSpc>
                <a:spcPct val="95000"/>
              </a:lnSpc>
              <a:spcBef>
                <a:spcPts val="1200"/>
              </a:spcBef>
              <a:spcAft>
                <a:spcPts val="0"/>
              </a:spcAft>
              <a:buSzPts val="275"/>
              <a:buNone/>
            </a:pPr>
            <a:r>
              <a:rPr lang="ro">
                <a:latin typeface="Times New Roman"/>
                <a:ea typeface="Times New Roman"/>
                <a:cs typeface="Times New Roman"/>
                <a:sym typeface="Times New Roman"/>
              </a:rPr>
              <a:t>Au diabet de tip 2;</a:t>
            </a:r>
            <a:endParaRPr>
              <a:latin typeface="Times New Roman"/>
              <a:ea typeface="Times New Roman"/>
              <a:cs typeface="Times New Roman"/>
              <a:sym typeface="Times New Roman"/>
            </a:endParaRPr>
          </a:p>
          <a:p>
            <a:pPr marL="0" lvl="0" indent="0" algn="l" rtl="0">
              <a:lnSpc>
                <a:spcPct val="95000"/>
              </a:lnSpc>
              <a:spcBef>
                <a:spcPts val="1200"/>
              </a:spcBef>
              <a:spcAft>
                <a:spcPts val="0"/>
              </a:spcAft>
              <a:buSzPts val="275"/>
              <a:buNone/>
            </a:pPr>
            <a:r>
              <a:rPr lang="ro">
                <a:latin typeface="Times New Roman"/>
                <a:ea typeface="Times New Roman"/>
                <a:cs typeface="Times New Roman"/>
                <a:sym typeface="Times New Roman"/>
              </a:rPr>
              <a:t>Au sindromul ovarului polichistic;</a:t>
            </a:r>
            <a:endParaRPr>
              <a:latin typeface="Times New Roman"/>
              <a:ea typeface="Times New Roman"/>
              <a:cs typeface="Times New Roman"/>
              <a:sym typeface="Times New Roman"/>
            </a:endParaRPr>
          </a:p>
          <a:p>
            <a:pPr marL="0" lvl="0" indent="0" algn="l" rtl="0">
              <a:lnSpc>
                <a:spcPct val="95000"/>
              </a:lnSpc>
              <a:spcBef>
                <a:spcPts val="1200"/>
              </a:spcBef>
              <a:spcAft>
                <a:spcPts val="0"/>
              </a:spcAft>
              <a:buSzPts val="275"/>
              <a:buNone/>
            </a:pPr>
            <a:r>
              <a:rPr lang="ro">
                <a:latin typeface="Times New Roman"/>
                <a:ea typeface="Times New Roman"/>
                <a:cs typeface="Times New Roman"/>
                <a:sym typeface="Times New Roman"/>
              </a:rPr>
              <a:t>Sunt insarcinate;</a:t>
            </a:r>
            <a:endParaRPr>
              <a:latin typeface="Times New Roman"/>
              <a:ea typeface="Times New Roman"/>
              <a:cs typeface="Times New Roman"/>
              <a:sym typeface="Times New Roman"/>
            </a:endParaRPr>
          </a:p>
          <a:p>
            <a:pPr marL="0" lvl="0" indent="0" algn="l" rtl="0">
              <a:lnSpc>
                <a:spcPct val="95000"/>
              </a:lnSpc>
              <a:spcBef>
                <a:spcPts val="1200"/>
              </a:spcBef>
              <a:spcAft>
                <a:spcPts val="1200"/>
              </a:spcAft>
              <a:buSzPts val="275"/>
              <a:buNone/>
            </a:pPr>
            <a:endParaRPr sz="350"/>
          </a:p>
        </p:txBody>
      </p:sp>
      <p:sp>
        <p:nvSpPr>
          <p:cNvPr id="100" name="Google Shape;100;p19"/>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p>
            <a:pPr marL="0" lvl="0" indent="0" algn="l" rtl="0">
              <a:lnSpc>
                <a:spcPct val="95000"/>
              </a:lnSpc>
              <a:spcBef>
                <a:spcPts val="0"/>
              </a:spcBef>
              <a:spcAft>
                <a:spcPts val="0"/>
              </a:spcAft>
              <a:buClr>
                <a:srgbClr val="000000"/>
              </a:buClr>
              <a:buSzPts val="275"/>
              <a:buFont typeface="Arial"/>
              <a:buNone/>
            </a:pPr>
            <a:r>
              <a:rPr lang="ro">
                <a:latin typeface="Times New Roman"/>
                <a:ea typeface="Times New Roman"/>
                <a:cs typeface="Times New Roman"/>
                <a:sym typeface="Times New Roman"/>
              </a:rPr>
              <a:t>Au antecedente de anumite infectii, cum ar fi hepatita C;</a:t>
            </a:r>
            <a:endParaRPr>
              <a:latin typeface="Times New Roman"/>
              <a:ea typeface="Times New Roman"/>
              <a:cs typeface="Times New Roman"/>
              <a:sym typeface="Times New Roman"/>
            </a:endParaRPr>
          </a:p>
          <a:p>
            <a:pPr marL="0" lvl="0" indent="0" algn="l" rtl="0">
              <a:lnSpc>
                <a:spcPct val="95000"/>
              </a:lnSpc>
              <a:spcBef>
                <a:spcPts val="1200"/>
              </a:spcBef>
              <a:spcAft>
                <a:spcPts val="0"/>
              </a:spcAft>
              <a:buClr>
                <a:srgbClr val="000000"/>
              </a:buClr>
              <a:buSzPts val="275"/>
              <a:buFont typeface="Arial"/>
              <a:buNone/>
            </a:pPr>
            <a:r>
              <a:rPr lang="ro">
                <a:latin typeface="Times New Roman"/>
                <a:ea typeface="Times New Roman"/>
                <a:cs typeface="Times New Roman"/>
                <a:sym typeface="Times New Roman"/>
              </a:rPr>
              <a:t>Luati anumite medicamente, cum ar fi metotrexatul, tamoxifenul, amiodorona si acidul valproic;</a:t>
            </a:r>
            <a:endParaRPr>
              <a:latin typeface="Times New Roman"/>
              <a:ea typeface="Times New Roman"/>
              <a:cs typeface="Times New Roman"/>
              <a:sym typeface="Times New Roman"/>
            </a:endParaRPr>
          </a:p>
          <a:p>
            <a:pPr marL="0" lvl="0" indent="0" algn="l" rtl="0">
              <a:lnSpc>
                <a:spcPct val="95000"/>
              </a:lnSpc>
              <a:spcBef>
                <a:spcPts val="1200"/>
              </a:spcBef>
              <a:spcAft>
                <a:spcPts val="0"/>
              </a:spcAft>
              <a:buClr>
                <a:srgbClr val="000000"/>
              </a:buClr>
              <a:buSzPts val="275"/>
              <a:buFont typeface="Arial"/>
              <a:buNone/>
            </a:pPr>
            <a:r>
              <a:rPr lang="ro">
                <a:latin typeface="Times New Roman"/>
                <a:ea typeface="Times New Roman"/>
                <a:cs typeface="Times New Roman"/>
                <a:sym typeface="Times New Roman"/>
              </a:rPr>
              <a:t>Au niveluri ridicate de colesterol;</a:t>
            </a:r>
            <a:endParaRPr>
              <a:latin typeface="Times New Roman"/>
              <a:ea typeface="Times New Roman"/>
              <a:cs typeface="Times New Roman"/>
              <a:sym typeface="Times New Roman"/>
            </a:endParaRPr>
          </a:p>
          <a:p>
            <a:pPr marL="0" lvl="0" indent="0" algn="l" rtl="0">
              <a:lnSpc>
                <a:spcPct val="95000"/>
              </a:lnSpc>
              <a:spcBef>
                <a:spcPts val="1200"/>
              </a:spcBef>
              <a:spcAft>
                <a:spcPts val="0"/>
              </a:spcAft>
              <a:buClr>
                <a:srgbClr val="000000"/>
              </a:buClr>
              <a:buSzPts val="275"/>
              <a:buFont typeface="Arial"/>
              <a:buNone/>
            </a:pPr>
            <a:r>
              <a:rPr lang="ro">
                <a:latin typeface="Times New Roman"/>
                <a:ea typeface="Times New Roman"/>
                <a:cs typeface="Times New Roman"/>
                <a:sym typeface="Times New Roman"/>
              </a:rPr>
              <a:t>Au niveluri ridicate de trigliceride;</a:t>
            </a:r>
            <a:endParaRPr>
              <a:latin typeface="Times New Roman"/>
              <a:ea typeface="Times New Roman"/>
              <a:cs typeface="Times New Roman"/>
              <a:sym typeface="Times New Roman"/>
            </a:endParaRPr>
          </a:p>
          <a:p>
            <a:pPr marL="0" lvl="0" indent="0" algn="l" rtl="0">
              <a:lnSpc>
                <a:spcPct val="95000"/>
              </a:lnSpc>
              <a:spcBef>
                <a:spcPts val="1200"/>
              </a:spcBef>
              <a:spcAft>
                <a:spcPts val="0"/>
              </a:spcAft>
              <a:buClr>
                <a:srgbClr val="000000"/>
              </a:buClr>
              <a:buSzPts val="275"/>
              <a:buFont typeface="Arial"/>
              <a:buNone/>
            </a:pPr>
            <a:r>
              <a:rPr lang="ro">
                <a:latin typeface="Times New Roman"/>
                <a:ea typeface="Times New Roman"/>
                <a:cs typeface="Times New Roman"/>
                <a:sym typeface="Times New Roman"/>
              </a:rPr>
              <a:t>Au niveluri ridicate de glicemie;</a:t>
            </a:r>
            <a:endParaRPr>
              <a:latin typeface="Times New Roman"/>
              <a:ea typeface="Times New Roman"/>
              <a:cs typeface="Times New Roman"/>
              <a:sym typeface="Times New Roman"/>
            </a:endParaRPr>
          </a:p>
          <a:p>
            <a:pPr marL="0" lvl="0" indent="0" algn="l" rtl="0">
              <a:lnSpc>
                <a:spcPct val="95000"/>
              </a:lnSpc>
              <a:spcBef>
                <a:spcPts val="1200"/>
              </a:spcBef>
              <a:spcAft>
                <a:spcPts val="1200"/>
              </a:spcAft>
              <a:buClr>
                <a:srgbClr val="000000"/>
              </a:buClr>
              <a:buSzPts val="275"/>
              <a:buFont typeface="Arial"/>
              <a:buNone/>
            </a:pPr>
            <a:r>
              <a:rPr lang="ro">
                <a:latin typeface="Times New Roman"/>
                <a:ea typeface="Times New Roman"/>
                <a:cs typeface="Times New Roman"/>
                <a:sym typeface="Times New Roman"/>
              </a:rPr>
              <a:t>Au sindrom metabolic.</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ro"/>
              <a:t>Tablou clinic</a:t>
            </a:r>
            <a:endParaRPr/>
          </a:p>
        </p:txBody>
      </p:sp>
      <p:sp>
        <p:nvSpPr>
          <p:cNvPr id="106" name="Google Shape;106;p20"/>
          <p:cNvSpPr txBox="1">
            <a:spLocks noGrp="1"/>
          </p:cNvSpPr>
          <p:nvPr>
            <p:ph type="body" idx="1"/>
          </p:nvPr>
        </p:nvSpPr>
        <p:spPr>
          <a:xfrm>
            <a:off x="387900" y="1489825"/>
            <a:ext cx="76566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o"/>
              <a:t>Cei mai multi pacienti sunt asimptomatici, adica nu prezinta simptome specifice. Exista, insa si pacienti care pot acuza urmatoarele simptome:</a:t>
            </a:r>
            <a:endParaRPr/>
          </a:p>
          <a:p>
            <a:pPr marL="0" lvl="0" indent="0" algn="l" rtl="0">
              <a:spcBef>
                <a:spcPts val="1200"/>
              </a:spcBef>
              <a:spcAft>
                <a:spcPts val="0"/>
              </a:spcAft>
              <a:buNone/>
            </a:pPr>
            <a:r>
              <a:rPr lang="ro"/>
              <a:t>•    O senzatie de plenitudine in partea dreapta a abdomenului</a:t>
            </a:r>
            <a:endParaRPr/>
          </a:p>
          <a:p>
            <a:pPr marL="0" lvl="0" indent="0" algn="l" rtl="0">
              <a:spcBef>
                <a:spcPts val="1200"/>
              </a:spcBef>
              <a:spcAft>
                <a:spcPts val="0"/>
              </a:spcAft>
              <a:buNone/>
            </a:pPr>
            <a:r>
              <a:rPr lang="ro"/>
              <a:t>•    Durere abdominala</a:t>
            </a:r>
            <a:endParaRPr/>
          </a:p>
          <a:p>
            <a:pPr marL="0" lvl="0" indent="0" algn="l" rtl="0">
              <a:spcBef>
                <a:spcPts val="1200"/>
              </a:spcBef>
              <a:spcAft>
                <a:spcPts val="0"/>
              </a:spcAft>
              <a:buNone/>
            </a:pPr>
            <a:r>
              <a:rPr lang="ro"/>
              <a:t>•    Pierderea poftei de mancare sau pierderea in greutate</a:t>
            </a:r>
            <a:endParaRPr/>
          </a:p>
          <a:p>
            <a:pPr marL="0" lvl="0" indent="0" algn="l" rtl="0">
              <a:spcBef>
                <a:spcPts val="1200"/>
              </a:spcBef>
              <a:spcAft>
                <a:spcPts val="0"/>
              </a:spcAft>
              <a:buNone/>
            </a:pPr>
            <a:r>
              <a:rPr lang="ro"/>
              <a:t>•    Greata</a:t>
            </a:r>
            <a:endParaRPr/>
          </a:p>
          <a:p>
            <a:pPr marL="0" lvl="0" indent="0" algn="l" rtl="0">
              <a:spcBef>
                <a:spcPts val="1200"/>
              </a:spcBef>
              <a:spcAft>
                <a:spcPts val="0"/>
              </a:spcAft>
              <a:buNone/>
            </a:pPr>
            <a:r>
              <a:rPr lang="ro"/>
              <a:t>•    Slabiciune</a:t>
            </a:r>
            <a:endParaRPr/>
          </a:p>
          <a:p>
            <a:pPr marL="0" lvl="0" indent="0" algn="l" rtl="0">
              <a:spcBef>
                <a:spcPts val="1200"/>
              </a:spcBef>
              <a:spcAft>
                <a:spcPts val="0"/>
              </a:spcAft>
              <a:buNone/>
            </a:pPr>
            <a:r>
              <a:rPr lang="ro"/>
              <a:t>•    Oboseala extrema </a:t>
            </a:r>
            <a:endParaRPr/>
          </a:p>
          <a:p>
            <a:pPr marL="0" lvl="0" indent="0" algn="l" rtl="0">
              <a:spcBef>
                <a:spcPts val="1200"/>
              </a:spcBef>
              <a:spcAft>
                <a:spcPts val="1200"/>
              </a:spcAft>
              <a:buNone/>
            </a:pPr>
            <a:endParaRPr/>
          </a:p>
        </p:txBody>
      </p:sp>
      <p:sp>
        <p:nvSpPr>
          <p:cNvPr id="107" name="Google Shape;107;p20"/>
          <p:cNvSpPr txBox="1">
            <a:spLocks noGrp="1"/>
          </p:cNvSpPr>
          <p:nvPr>
            <p:ph type="body" idx="2"/>
          </p:nvPr>
        </p:nvSpPr>
        <p:spPr>
          <a:xfrm>
            <a:off x="5252025" y="5108775"/>
            <a:ext cx="39999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8" name="Google Shape;108;p20"/>
          <p:cNvPicPr preferRelativeResize="0"/>
          <p:nvPr/>
        </p:nvPicPr>
        <p:blipFill>
          <a:blip r:embed="rId3">
            <a:alphaModFix/>
          </a:blip>
          <a:stretch>
            <a:fillRect/>
          </a:stretch>
        </p:blipFill>
        <p:spPr>
          <a:xfrm>
            <a:off x="5191800" y="2405225"/>
            <a:ext cx="3618948" cy="24126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ro"/>
              <a:t>Examinări paraclinice</a:t>
            </a:r>
            <a:endParaRPr/>
          </a:p>
        </p:txBody>
      </p:sp>
      <p:sp>
        <p:nvSpPr>
          <p:cNvPr id="114" name="Google Shape;114;p2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o"/>
              <a:t>•    Teste de laborator – analizele de laborator pot evidentia: modificarea transaminazelor, glicemiei, bilirubinei, fosfatazei alcaline, gamaglutamiltranspeptidazei, profilului lipidic</a:t>
            </a:r>
            <a:endParaRPr/>
          </a:p>
          <a:p>
            <a:pPr marL="0" lvl="0" indent="0" algn="l" rtl="0">
              <a:spcBef>
                <a:spcPts val="1200"/>
              </a:spcBef>
              <a:spcAft>
                <a:spcPts val="0"/>
              </a:spcAft>
              <a:buNone/>
            </a:pPr>
            <a:r>
              <a:rPr lang="ro"/>
              <a:t>•    Examene imagistice, precum ecografia abdominala – aceste investigatii pot cuantifica marimea ficatului si structura sa ecografica modificata de depunearea in tesutul hepatic a grasimilor, care se insoteste uneori si de splenomegalie. De asemenea, cu ajutorul acestor examene se stabileste si gradul de fibroza hepatica.</a:t>
            </a:r>
            <a:endParaRPr/>
          </a:p>
          <a:p>
            <a:pPr marL="0" lvl="0" indent="0" algn="l" rtl="0">
              <a:spcBef>
                <a:spcPts val="1200"/>
              </a:spcBef>
              <a:spcAft>
                <a:spcPts val="1200"/>
              </a:spcAft>
              <a:buNone/>
            </a:pPr>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1085</Words>
  <Application>Microsoft Office PowerPoint</Application>
  <PresentationFormat>Expunere pe ecran (16:9)</PresentationFormat>
  <Paragraphs>81</Paragraphs>
  <Slides>17</Slides>
  <Notes>17</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17</vt:i4>
      </vt:variant>
    </vt:vector>
  </HeadingPairs>
  <TitlesOfParts>
    <vt:vector size="22" baseType="lpstr">
      <vt:lpstr>Times New Roman</vt:lpstr>
      <vt:lpstr>Arial</vt:lpstr>
      <vt:lpstr>Roboto Slab</vt:lpstr>
      <vt:lpstr>Roboto</vt:lpstr>
      <vt:lpstr>Marina</vt:lpstr>
      <vt:lpstr>Hepatita cronică de etiologie nevirală: steatoza hepatică, hepatita toxică </vt:lpstr>
      <vt:lpstr>Partea I</vt:lpstr>
      <vt:lpstr>Definiție</vt:lpstr>
      <vt:lpstr>Etiopatogenie și clasificare</vt:lpstr>
      <vt:lpstr>Etapele ficatului gras</vt:lpstr>
      <vt:lpstr>Prezentare PowerPoint</vt:lpstr>
      <vt:lpstr>Factori de risc</vt:lpstr>
      <vt:lpstr>Tablou clinic</vt:lpstr>
      <vt:lpstr>Examinări paraclinice</vt:lpstr>
      <vt:lpstr>Partea II</vt:lpstr>
      <vt:lpstr>Definiție</vt:lpstr>
      <vt:lpstr>Etiopatogenie</vt:lpstr>
      <vt:lpstr>Factori de risc</vt:lpstr>
      <vt:lpstr>Factori de risc (continuare)</vt:lpstr>
      <vt:lpstr>Tabloul Clinic</vt:lpstr>
      <vt:lpstr>Examinări paraclinice</vt:lpstr>
      <vt:lpstr>Profilaxie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Hepatita cronică de etiologie nevirală: steatoza hepatică, hepatita toxică </dc:title>
  <cp:lastModifiedBy>User</cp:lastModifiedBy>
  <cp:revision>1</cp:revision>
  <dcterms:modified xsi:type="dcterms:W3CDTF">2024-12-02T22:38:43Z</dcterms:modified>
</cp:coreProperties>
</file>