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4" autoAdjust="0"/>
    <p:restoredTop sz="94660"/>
  </p:normalViewPr>
  <p:slideViewPr>
    <p:cSldViewPr snapToGrid="0">
      <p:cViewPr varScale="1">
        <p:scale>
          <a:sx n="62" d="100"/>
          <a:sy n="62" d="100"/>
        </p:scale>
        <p:origin x="-16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41897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40859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98893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290736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437595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36824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6960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314304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0029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34259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55756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24281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69052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35105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189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27074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00331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24407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93301" y="679269"/>
            <a:ext cx="7087708" cy="3180462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Colicistita</a:t>
            </a:r>
            <a:r>
              <a:rPr lang="en-US" dirty="0" smtClean="0"/>
              <a:t> </a:t>
            </a:r>
            <a:r>
              <a:rPr lang="en-US" dirty="0" err="1" smtClean="0"/>
              <a:t>cronica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304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Formele</a:t>
            </a:r>
            <a:r>
              <a:rPr lang="en-US" dirty="0" smtClean="0"/>
              <a:t>  de </a:t>
            </a:r>
            <a:r>
              <a:rPr lang="en-US" dirty="0" err="1" smtClean="0"/>
              <a:t>colicistita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Exista</a:t>
            </a:r>
            <a:r>
              <a:rPr lang="en-US" dirty="0" smtClean="0"/>
              <a:t> </a:t>
            </a:r>
            <a:r>
              <a:rPr lang="en-US" dirty="0" err="1" smtClean="0"/>
              <a:t>trei</a:t>
            </a:r>
            <a:r>
              <a:rPr lang="en-US" dirty="0" smtClean="0"/>
              <a:t> </a:t>
            </a:r>
            <a:r>
              <a:rPr lang="en-US" dirty="0" err="1" smtClean="0"/>
              <a:t>forme</a:t>
            </a:r>
            <a:r>
              <a:rPr lang="en-US" dirty="0" smtClean="0"/>
              <a:t> </a:t>
            </a:r>
            <a:r>
              <a:rPr lang="en-US" dirty="0" err="1" smtClean="0"/>
              <a:t>clinice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anume</a:t>
            </a:r>
            <a:r>
              <a:rPr lang="en-US" dirty="0" smtClean="0"/>
              <a:t> : forma </a:t>
            </a:r>
            <a:r>
              <a:rPr lang="en-US" dirty="0" err="1" smtClean="0"/>
              <a:t>dureroasa</a:t>
            </a:r>
            <a:r>
              <a:rPr lang="en-US" dirty="0" smtClean="0"/>
              <a:t> , forma </a:t>
            </a:r>
            <a:r>
              <a:rPr lang="en-US" dirty="0" err="1" smtClean="0"/>
              <a:t>migrenoasa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forma </a:t>
            </a:r>
            <a:r>
              <a:rPr lang="en-US" dirty="0" err="1" smtClean="0"/>
              <a:t>icterica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Forma </a:t>
            </a:r>
            <a:r>
              <a:rPr lang="en-US" dirty="0" err="1" smtClean="0"/>
              <a:t>dureroasa</a:t>
            </a:r>
            <a:r>
              <a:rPr lang="en-US" dirty="0" smtClean="0"/>
              <a:t> se </a:t>
            </a:r>
            <a:r>
              <a:rPr lang="en-US" dirty="0" err="1" smtClean="0"/>
              <a:t>caracterizeaza</a:t>
            </a:r>
            <a:r>
              <a:rPr lang="en-US" dirty="0" smtClean="0"/>
              <a:t>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prezenta</a:t>
            </a:r>
            <a:r>
              <a:rPr lang="en-US" dirty="0" smtClean="0"/>
              <a:t> </a:t>
            </a:r>
            <a:r>
              <a:rPr lang="en-US" dirty="0" err="1" smtClean="0"/>
              <a:t>durerii</a:t>
            </a:r>
            <a:r>
              <a:rPr lang="en-US" dirty="0" smtClean="0"/>
              <a:t> la </a:t>
            </a:r>
            <a:r>
              <a:rPr lang="en-US" dirty="0" err="1" smtClean="0"/>
              <a:t>nivelul</a:t>
            </a:r>
            <a:r>
              <a:rPr lang="en-US" dirty="0" smtClean="0"/>
              <a:t> </a:t>
            </a:r>
            <a:r>
              <a:rPr lang="en-US" dirty="0" err="1" smtClean="0"/>
              <a:t>hipocondrului</a:t>
            </a:r>
            <a:r>
              <a:rPr lang="en-US" dirty="0" smtClean="0"/>
              <a:t> </a:t>
            </a:r>
            <a:r>
              <a:rPr lang="en-US" dirty="0" err="1" smtClean="0"/>
              <a:t>drept,de</a:t>
            </a:r>
            <a:r>
              <a:rPr lang="en-US" dirty="0" smtClean="0"/>
              <a:t> </a:t>
            </a:r>
            <a:r>
              <a:rPr lang="en-US" dirty="0" err="1" smtClean="0"/>
              <a:t>obicei</a:t>
            </a:r>
            <a:r>
              <a:rPr lang="en-US" dirty="0" smtClean="0"/>
              <a:t> postprandial tardive , </a:t>
            </a:r>
            <a:r>
              <a:rPr lang="en-US" dirty="0" err="1" smtClean="0"/>
              <a:t>ce</a:t>
            </a:r>
            <a:r>
              <a:rPr lang="en-US" dirty="0" smtClean="0"/>
              <a:t> nu </a:t>
            </a:r>
            <a:r>
              <a:rPr lang="en-US" dirty="0" err="1" smtClean="0"/>
              <a:t>cedeaza</a:t>
            </a:r>
            <a:r>
              <a:rPr lang="en-US" dirty="0" smtClean="0"/>
              <a:t> la </a:t>
            </a:r>
            <a:r>
              <a:rPr lang="en-US" dirty="0" err="1" smtClean="0"/>
              <a:t>tratamentul</a:t>
            </a:r>
            <a:r>
              <a:rPr lang="en-US" dirty="0" smtClean="0"/>
              <a:t> </a:t>
            </a:r>
            <a:r>
              <a:rPr lang="en-US" dirty="0" err="1" smtClean="0"/>
              <a:t>medicamentos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Forma </a:t>
            </a:r>
            <a:r>
              <a:rPr lang="en-US" dirty="0" err="1" smtClean="0"/>
              <a:t>migrenoasa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de </a:t>
            </a:r>
            <a:r>
              <a:rPr lang="en-US" dirty="0" err="1" smtClean="0"/>
              <a:t>obicei</a:t>
            </a:r>
            <a:r>
              <a:rPr lang="en-US" dirty="0" smtClean="0"/>
              <a:t> </a:t>
            </a:r>
            <a:r>
              <a:rPr lang="en-US" dirty="0" err="1" smtClean="0"/>
              <a:t>prezenta</a:t>
            </a:r>
            <a:r>
              <a:rPr lang="en-US" dirty="0" smtClean="0"/>
              <a:t> la </a:t>
            </a:r>
            <a:r>
              <a:rPr lang="en-US" dirty="0" err="1" smtClean="0"/>
              <a:t>femeile</a:t>
            </a:r>
            <a:r>
              <a:rPr lang="en-US" dirty="0" smtClean="0"/>
              <a:t> </a:t>
            </a:r>
            <a:r>
              <a:rPr lang="en-US" dirty="0" err="1" smtClean="0"/>
              <a:t>tinere</a:t>
            </a:r>
            <a:r>
              <a:rPr lang="en-US" dirty="0" smtClean="0"/>
              <a:t> cu </a:t>
            </a:r>
            <a:r>
              <a:rPr lang="en-US" dirty="0" err="1" smtClean="0"/>
              <a:t>dezichilibre</a:t>
            </a:r>
            <a:r>
              <a:rPr lang="en-US" dirty="0" smtClean="0"/>
              <a:t> </a:t>
            </a:r>
            <a:r>
              <a:rPr lang="en-US" dirty="0" err="1" smtClean="0"/>
              <a:t>hormonale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Forma </a:t>
            </a:r>
            <a:r>
              <a:rPr lang="en-US" dirty="0" err="1" smtClean="0"/>
              <a:t>icterica</a:t>
            </a:r>
            <a:r>
              <a:rPr lang="en-US" dirty="0" smtClean="0"/>
              <a:t> </a:t>
            </a:r>
            <a:r>
              <a:rPr lang="en-US" dirty="0" err="1" smtClean="0"/>
              <a:t>apare</a:t>
            </a:r>
            <a:r>
              <a:rPr lang="en-US" dirty="0" smtClean="0"/>
              <a:t> </a:t>
            </a:r>
            <a:r>
              <a:rPr lang="en-US" dirty="0" err="1" smtClean="0"/>
              <a:t>datorita</a:t>
            </a:r>
            <a:r>
              <a:rPr lang="en-US" dirty="0" smtClean="0"/>
              <a:t> </a:t>
            </a:r>
            <a:r>
              <a:rPr lang="en-US" dirty="0" err="1" smtClean="0"/>
              <a:t>apritiei</a:t>
            </a:r>
            <a:r>
              <a:rPr lang="en-US" dirty="0" smtClean="0"/>
              <a:t> </a:t>
            </a:r>
            <a:r>
              <a:rPr lang="en-US" dirty="0" err="1" smtClean="0"/>
              <a:t>spasmelor</a:t>
            </a:r>
            <a:r>
              <a:rPr lang="en-US" dirty="0" smtClean="0"/>
              <a:t> la </a:t>
            </a:r>
            <a:r>
              <a:rPr lang="en-US" dirty="0" err="1" smtClean="0"/>
              <a:t>nivelul</a:t>
            </a:r>
            <a:r>
              <a:rPr lang="en-US" dirty="0" smtClean="0"/>
              <a:t> </a:t>
            </a:r>
            <a:r>
              <a:rPr lang="en-US" dirty="0" err="1" smtClean="0"/>
              <a:t>sfincterului</a:t>
            </a:r>
            <a:r>
              <a:rPr lang="en-US" dirty="0" smtClean="0"/>
              <a:t> </a:t>
            </a:r>
            <a:r>
              <a:rPr lang="en-US" dirty="0" err="1" smtClean="0"/>
              <a:t>Oddi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2123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Diagnostica</a:t>
            </a:r>
            <a:r>
              <a:rPr lang="en-US" dirty="0" smtClean="0"/>
              <a:t>	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La </a:t>
            </a:r>
            <a:r>
              <a:rPr lang="en-US" dirty="0" err="1" smtClean="0"/>
              <a:t>examenul</a:t>
            </a:r>
            <a:r>
              <a:rPr lang="en-US" dirty="0" smtClean="0"/>
              <a:t> clinic </a:t>
            </a:r>
            <a:r>
              <a:rPr lang="en-US" dirty="0" err="1" smtClean="0"/>
              <a:t>obiectiv</a:t>
            </a:r>
            <a:r>
              <a:rPr lang="en-US" dirty="0" smtClean="0"/>
              <a:t> , </a:t>
            </a:r>
            <a:r>
              <a:rPr lang="en-US" dirty="0" err="1" smtClean="0"/>
              <a:t>examinatorul</a:t>
            </a:r>
            <a:r>
              <a:rPr lang="en-US" dirty="0" smtClean="0"/>
              <a:t> </a:t>
            </a:r>
            <a:r>
              <a:rPr lang="en-US" dirty="0" err="1" smtClean="0"/>
              <a:t>poate</a:t>
            </a:r>
            <a:r>
              <a:rPr lang="en-US" dirty="0" smtClean="0"/>
              <a:t> </a:t>
            </a:r>
            <a:r>
              <a:rPr lang="en-US" dirty="0" err="1" smtClean="0"/>
              <a:t>indentifica</a:t>
            </a:r>
            <a:r>
              <a:rPr lang="en-US" dirty="0" smtClean="0"/>
              <a:t> : </a:t>
            </a:r>
          </a:p>
          <a:p>
            <a:r>
              <a:rPr lang="en-US" dirty="0" err="1" smtClean="0"/>
              <a:t>Durere</a:t>
            </a:r>
            <a:r>
              <a:rPr lang="en-US" dirty="0" smtClean="0"/>
              <a:t> la </a:t>
            </a:r>
            <a:r>
              <a:rPr lang="en-US" dirty="0" err="1" smtClean="0"/>
              <a:t>nivelul</a:t>
            </a:r>
            <a:r>
              <a:rPr lang="en-US" dirty="0" smtClean="0"/>
              <a:t> </a:t>
            </a:r>
            <a:r>
              <a:rPr lang="en-US" dirty="0" err="1" smtClean="0"/>
              <a:t>hipocondtrului</a:t>
            </a:r>
            <a:r>
              <a:rPr lang="en-US" dirty="0" smtClean="0"/>
              <a:t> </a:t>
            </a:r>
            <a:r>
              <a:rPr lang="en-US" dirty="0" err="1" smtClean="0"/>
              <a:t>drept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Manevra</a:t>
            </a:r>
            <a:r>
              <a:rPr lang="en-US" dirty="0" smtClean="0"/>
              <a:t> murphy </a:t>
            </a:r>
            <a:r>
              <a:rPr lang="en-US" dirty="0" err="1" smtClean="0"/>
              <a:t>pozitiva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Durere</a:t>
            </a:r>
            <a:r>
              <a:rPr lang="en-US" dirty="0" smtClean="0"/>
              <a:t> la </a:t>
            </a:r>
            <a:r>
              <a:rPr lang="en-US" dirty="0" err="1" smtClean="0"/>
              <a:t>palpare</a:t>
            </a:r>
            <a:r>
              <a:rPr lang="en-US" dirty="0" smtClean="0"/>
              <a:t>, </a:t>
            </a:r>
            <a:r>
              <a:rPr lang="en-US" dirty="0" err="1" smtClean="0"/>
              <a:t>localizata</a:t>
            </a:r>
            <a:r>
              <a:rPr lang="en-US" dirty="0" smtClean="0"/>
              <a:t> in </a:t>
            </a:r>
            <a:r>
              <a:rPr lang="en-US" dirty="0" err="1" smtClean="0"/>
              <a:t>epigastru</a:t>
            </a:r>
            <a:r>
              <a:rPr lang="en-US" dirty="0" smtClean="0"/>
              <a:t> ; </a:t>
            </a:r>
          </a:p>
          <a:p>
            <a:r>
              <a:rPr lang="en-US" dirty="0" err="1" smtClean="0"/>
              <a:t>Uneori</a:t>
            </a:r>
            <a:r>
              <a:rPr lang="en-US" dirty="0" smtClean="0"/>
              <a:t> </a:t>
            </a:r>
            <a:r>
              <a:rPr lang="en-US" dirty="0" err="1" smtClean="0"/>
              <a:t>poate</a:t>
            </a:r>
            <a:r>
              <a:rPr lang="en-US" dirty="0" smtClean="0"/>
              <a:t> fi palpate </a:t>
            </a:r>
            <a:r>
              <a:rPr lang="en-US" dirty="0" err="1" smtClean="0"/>
              <a:t>vezicula</a:t>
            </a:r>
            <a:r>
              <a:rPr lang="en-US" dirty="0" smtClean="0"/>
              <a:t> </a:t>
            </a:r>
            <a:r>
              <a:rPr lang="en-US" dirty="0" err="1" smtClean="0"/>
              <a:t>biliara</a:t>
            </a:r>
            <a:r>
              <a:rPr lang="en-US" dirty="0" smtClean="0"/>
              <a:t> ;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palpare</a:t>
            </a:r>
            <a:r>
              <a:rPr lang="en-US" dirty="0" smtClean="0"/>
              <a:t> </a:t>
            </a:r>
            <a:r>
              <a:rPr lang="en-US" dirty="0" err="1" smtClean="0"/>
              <a:t>poate</a:t>
            </a:r>
            <a:r>
              <a:rPr lang="en-US" dirty="0" smtClean="0"/>
              <a:t> fi </a:t>
            </a:r>
            <a:r>
              <a:rPr lang="en-US" dirty="0" err="1" smtClean="0"/>
              <a:t>indentificata</a:t>
            </a:r>
            <a:r>
              <a:rPr lang="en-US" dirty="0" smtClean="0"/>
              <a:t> o </a:t>
            </a:r>
            <a:r>
              <a:rPr lang="en-US" dirty="0" err="1" smtClean="0"/>
              <a:t>impastare</a:t>
            </a:r>
            <a:r>
              <a:rPr lang="en-US" dirty="0" smtClean="0"/>
              <a:t> a </a:t>
            </a:r>
            <a:r>
              <a:rPr lang="en-US" dirty="0" err="1" smtClean="0"/>
              <a:t>zonei</a:t>
            </a:r>
            <a:r>
              <a:rPr lang="en-US" dirty="0" smtClean="0"/>
              <a:t> </a:t>
            </a:r>
            <a:r>
              <a:rPr lang="en-US" dirty="0" err="1" smtClean="0"/>
              <a:t>colecistro-pancreatice</a:t>
            </a:r>
            <a:r>
              <a:rPr lang="en-US" dirty="0" smtClean="0"/>
              <a:t>;</a:t>
            </a:r>
          </a:p>
          <a:p>
            <a:r>
              <a:rPr lang="en-US" dirty="0" smtClean="0"/>
              <a:t>Blumberg </a:t>
            </a:r>
            <a:r>
              <a:rPr lang="en-US" dirty="0" err="1" smtClean="0"/>
              <a:t>pozitiv</a:t>
            </a:r>
            <a:r>
              <a:rPr lang="en-US" dirty="0" smtClean="0"/>
              <a:t>.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femei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obligatoriu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realizarea</a:t>
            </a:r>
            <a:r>
              <a:rPr lang="en-US" dirty="0" smtClean="0"/>
              <a:t> </a:t>
            </a:r>
            <a:r>
              <a:rPr lang="en-US" dirty="0" err="1" smtClean="0"/>
              <a:t>unui</a:t>
            </a:r>
            <a:r>
              <a:rPr lang="en-US" dirty="0" smtClean="0"/>
              <a:t> </a:t>
            </a:r>
            <a:r>
              <a:rPr lang="en-US" dirty="0" err="1" smtClean="0"/>
              <a:t>examen</a:t>
            </a:r>
            <a:r>
              <a:rPr lang="en-US" dirty="0" smtClean="0"/>
              <a:t> </a:t>
            </a:r>
            <a:r>
              <a:rPr lang="en-US" dirty="0" err="1" smtClean="0"/>
              <a:t>ginecologi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3327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7178" y="660400"/>
            <a:ext cx="9001462" cy="5714273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 smtClean="0"/>
              <a:t>Introducere</a:t>
            </a:r>
            <a:r>
              <a:rPr lang="en-US" sz="4000" b="1" dirty="0" smtClean="0"/>
              <a:t>:</a:t>
            </a:r>
          </a:p>
          <a:p>
            <a:pPr algn="l"/>
            <a:r>
              <a:rPr lang="en-US" sz="4000" b="1" dirty="0" smtClean="0"/>
              <a:t>1.DEFINITIE</a:t>
            </a:r>
          </a:p>
          <a:p>
            <a:pPr algn="l"/>
            <a:r>
              <a:rPr lang="en-US" sz="4000" b="1" dirty="0" smtClean="0"/>
              <a:t>2.Etiologie</a:t>
            </a:r>
          </a:p>
          <a:p>
            <a:pPr algn="l"/>
            <a:r>
              <a:rPr lang="en-US" sz="4000" b="1" dirty="0" smtClean="0"/>
              <a:t>3.Cauzele </a:t>
            </a:r>
            <a:r>
              <a:rPr lang="en-US" sz="4000" b="1" dirty="0" err="1" smtClean="0"/>
              <a:t>directe</a:t>
            </a:r>
            <a:r>
              <a:rPr lang="en-US" sz="4000" b="1" dirty="0" smtClean="0"/>
              <a:t>/</a:t>
            </a:r>
            <a:r>
              <a:rPr lang="en-US" sz="4000" b="1" dirty="0" err="1" smtClean="0"/>
              <a:t>indirecte</a:t>
            </a:r>
            <a:endParaRPr lang="en-US" sz="4000" b="1" dirty="0" smtClean="0"/>
          </a:p>
          <a:p>
            <a:pPr algn="l"/>
            <a:r>
              <a:rPr lang="en-US" sz="4000" b="1" dirty="0" smtClean="0"/>
              <a:t>4.Tabloul </a:t>
            </a:r>
            <a:r>
              <a:rPr lang="en-US" sz="4000" b="1" dirty="0" err="1" smtClean="0"/>
              <a:t>cLINIC</a:t>
            </a:r>
            <a:endParaRPr lang="en-US" sz="4000" b="1" dirty="0" smtClean="0"/>
          </a:p>
          <a:p>
            <a:pPr algn="l"/>
            <a:r>
              <a:rPr lang="en-US" sz="4000" b="1" dirty="0" smtClean="0"/>
              <a:t>5.sIMPTOMATOLOGIE</a:t>
            </a:r>
            <a:endParaRPr lang="ru-RU" sz="4000" b="1" dirty="0"/>
          </a:p>
        </p:txBody>
      </p:sp>
    </p:spTree>
    <p:extLst>
      <p:ext uri="{BB962C8B-B14F-4D97-AF65-F5344CB8AC3E}">
        <p14:creationId xmlns="" xmlns:p14="http://schemas.microsoft.com/office/powerpoint/2010/main" val="153251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Definitie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Colecistita</a:t>
            </a:r>
            <a:r>
              <a:rPr lang="en-US" sz="2400" dirty="0" smtClean="0"/>
              <a:t> </a:t>
            </a:r>
            <a:r>
              <a:rPr lang="en-US" sz="2400" dirty="0" err="1" smtClean="0"/>
              <a:t>cronica</a:t>
            </a:r>
            <a:r>
              <a:rPr lang="en-US" sz="2400" dirty="0" smtClean="0"/>
              <a:t> </a:t>
            </a:r>
            <a:r>
              <a:rPr lang="en-US" sz="2400" dirty="0" err="1" smtClean="0"/>
              <a:t>nelitiazica</a:t>
            </a:r>
            <a:r>
              <a:rPr lang="en-US" sz="2400" dirty="0" smtClean="0"/>
              <a:t> are </a:t>
            </a:r>
            <a:r>
              <a:rPr lang="en-US" sz="2400" dirty="0" err="1" smtClean="0"/>
              <a:t>mai</a:t>
            </a:r>
            <a:r>
              <a:rPr lang="en-US" sz="2400" dirty="0" smtClean="0"/>
              <a:t> </a:t>
            </a:r>
            <a:r>
              <a:rPr lang="en-US" sz="2400" dirty="0" err="1" smtClean="0"/>
              <a:t>multe</a:t>
            </a:r>
            <a:r>
              <a:rPr lang="en-US" sz="2400" dirty="0" smtClean="0"/>
              <a:t> </a:t>
            </a:r>
            <a:r>
              <a:rPr lang="en-US" sz="2400" dirty="0" err="1" smtClean="0"/>
              <a:t>denumiri</a:t>
            </a:r>
            <a:r>
              <a:rPr lang="en-US" sz="2400" dirty="0" smtClean="0"/>
              <a:t>, </a:t>
            </a:r>
            <a:r>
              <a:rPr lang="en-US" sz="2400" dirty="0" err="1" smtClean="0"/>
              <a:t>printre</a:t>
            </a:r>
            <a:r>
              <a:rPr lang="en-US" sz="2400" dirty="0" smtClean="0"/>
              <a:t> care : </a:t>
            </a:r>
            <a:r>
              <a:rPr lang="en-US" sz="2400" dirty="0" err="1" smtClean="0"/>
              <a:t>colecistopatie</a:t>
            </a:r>
            <a:r>
              <a:rPr lang="en-US" sz="2400" dirty="0" smtClean="0"/>
              <a:t> </a:t>
            </a:r>
            <a:r>
              <a:rPr lang="en-US" sz="2400" dirty="0" err="1" smtClean="0"/>
              <a:t>cronica</a:t>
            </a:r>
            <a:r>
              <a:rPr lang="en-US" sz="2400" dirty="0" smtClean="0"/>
              <a:t> , </a:t>
            </a:r>
            <a:r>
              <a:rPr lang="en-US" sz="2400" dirty="0" err="1" smtClean="0"/>
              <a:t>diskinezie</a:t>
            </a:r>
            <a:r>
              <a:rPr lang="en-US" sz="2400" dirty="0" smtClean="0"/>
              <a:t> </a:t>
            </a:r>
            <a:r>
              <a:rPr lang="en-US" sz="2400" dirty="0" err="1" smtClean="0"/>
              <a:t>veziculara</a:t>
            </a:r>
            <a:r>
              <a:rPr lang="en-US" sz="2400" dirty="0" smtClean="0"/>
              <a:t> , </a:t>
            </a:r>
            <a:r>
              <a:rPr lang="en-US" sz="2400" dirty="0" err="1" smtClean="0"/>
              <a:t>colecistoza</a:t>
            </a:r>
            <a:r>
              <a:rPr lang="en-US" sz="2400" dirty="0" smtClean="0"/>
              <a:t>, </a:t>
            </a:r>
            <a:r>
              <a:rPr lang="en-US" sz="2400" dirty="0" err="1" smtClean="0"/>
              <a:t>cisticita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Reprezinta</a:t>
            </a:r>
            <a:r>
              <a:rPr lang="en-US" sz="2400" dirty="0" smtClean="0"/>
              <a:t> un </a:t>
            </a:r>
            <a:r>
              <a:rPr lang="en-US" sz="2400" dirty="0" err="1" smtClean="0"/>
              <a:t>grup</a:t>
            </a:r>
            <a:r>
              <a:rPr lang="en-US" sz="2400" dirty="0" smtClean="0"/>
              <a:t> de </a:t>
            </a:r>
            <a:r>
              <a:rPr lang="en-US" sz="2400" dirty="0" err="1" smtClean="0"/>
              <a:t>afectiuni</a:t>
            </a:r>
            <a:r>
              <a:rPr lang="en-US" sz="2400" dirty="0" smtClean="0"/>
              <a:t> ale </a:t>
            </a:r>
            <a:r>
              <a:rPr lang="en-US" sz="2400" dirty="0" err="1" smtClean="0"/>
              <a:t>veziculei</a:t>
            </a:r>
            <a:r>
              <a:rPr lang="en-US" sz="2400" dirty="0" smtClean="0"/>
              <a:t> </a:t>
            </a:r>
            <a:r>
              <a:rPr lang="en-US" sz="2400" dirty="0" err="1" smtClean="0"/>
              <a:t>biliare</a:t>
            </a:r>
            <a:r>
              <a:rPr lang="en-US" sz="2400" dirty="0" smtClean="0"/>
              <a:t> cu o </a:t>
            </a:r>
            <a:r>
              <a:rPr lang="en-US" sz="2400" dirty="0" err="1" smtClean="0"/>
              <a:t>simptomatologie</a:t>
            </a:r>
            <a:r>
              <a:rPr lang="en-US" sz="2400" dirty="0" smtClean="0"/>
              <a:t> </a:t>
            </a:r>
            <a:r>
              <a:rPr lang="en-US" sz="2400" dirty="0" err="1" smtClean="0"/>
              <a:t>variata</a:t>
            </a:r>
            <a:r>
              <a:rPr lang="en-US" sz="2400" dirty="0" smtClean="0"/>
              <a:t> , de </a:t>
            </a:r>
            <a:r>
              <a:rPr lang="en-US" sz="2400" dirty="0" err="1" smtClean="0"/>
              <a:t>obicei</a:t>
            </a:r>
            <a:r>
              <a:rPr lang="en-US" sz="2400" dirty="0" smtClean="0"/>
              <a:t> </a:t>
            </a:r>
            <a:r>
              <a:rPr lang="en-US" sz="2400" dirty="0" err="1" smtClean="0"/>
              <a:t>necaracteristica</a:t>
            </a:r>
            <a:r>
              <a:rPr lang="en-US" sz="2400" dirty="0" smtClean="0"/>
              <a:t> .</a:t>
            </a:r>
          </a:p>
          <a:p>
            <a:pPr marL="0" indent="0">
              <a:buNone/>
            </a:pPr>
            <a:r>
              <a:rPr lang="en-US" sz="2400" dirty="0" smtClean="0"/>
              <a:t>Este </a:t>
            </a:r>
            <a:r>
              <a:rPr lang="en-US" sz="2400" dirty="0" err="1" smtClean="0"/>
              <a:t>necesara</a:t>
            </a:r>
            <a:r>
              <a:rPr lang="en-US" sz="2400" dirty="0" smtClean="0"/>
              <a:t> </a:t>
            </a:r>
            <a:r>
              <a:rPr lang="en-US" sz="2400" dirty="0" err="1" smtClean="0"/>
              <a:t>diferentierea</a:t>
            </a:r>
            <a:r>
              <a:rPr lang="en-US" sz="2400" dirty="0" smtClean="0"/>
              <a:t> </a:t>
            </a:r>
            <a:r>
              <a:rPr lang="en-US" sz="2400" dirty="0" err="1" smtClean="0"/>
              <a:t>acesteia</a:t>
            </a:r>
            <a:r>
              <a:rPr lang="en-US" sz="2400" dirty="0" smtClean="0"/>
              <a:t> de </a:t>
            </a:r>
            <a:r>
              <a:rPr lang="en-US" sz="2400" dirty="0" err="1" smtClean="0"/>
              <a:t>tulburarile</a:t>
            </a:r>
            <a:r>
              <a:rPr lang="en-US" sz="2400" dirty="0" smtClean="0"/>
              <a:t> </a:t>
            </a:r>
            <a:r>
              <a:rPr lang="en-US" sz="2400" dirty="0" err="1" smtClean="0"/>
              <a:t>functionale</a:t>
            </a:r>
            <a:r>
              <a:rPr lang="en-US" sz="2400" dirty="0" smtClean="0"/>
              <a:t> ale </a:t>
            </a:r>
            <a:r>
              <a:rPr lang="en-US" sz="2400" dirty="0" err="1" smtClean="0"/>
              <a:t>viziculei</a:t>
            </a:r>
            <a:r>
              <a:rPr lang="en-US" sz="2400" dirty="0" smtClean="0"/>
              <a:t> </a:t>
            </a:r>
            <a:r>
              <a:rPr lang="en-US" sz="2400" dirty="0" err="1" smtClean="0"/>
              <a:t>biliare</a:t>
            </a:r>
            <a:r>
              <a:rPr lang="en-US" sz="2400" dirty="0" smtClean="0"/>
              <a:t> </a:t>
            </a:r>
            <a:r>
              <a:rPr lang="en-US" sz="2400" dirty="0" err="1" smtClean="0"/>
              <a:t>ce</a:t>
            </a:r>
            <a:r>
              <a:rPr lang="en-US" sz="2400" dirty="0" smtClean="0"/>
              <a:t> se  </a:t>
            </a:r>
            <a:r>
              <a:rPr lang="en-US" sz="2400" dirty="0" err="1" smtClean="0"/>
              <a:t>instaleaza</a:t>
            </a:r>
            <a:r>
              <a:rPr lang="en-US" sz="2400" dirty="0" smtClean="0"/>
              <a:t> consecutive </a:t>
            </a:r>
            <a:r>
              <a:rPr lang="en-US" sz="2400" dirty="0" err="1" smtClean="0"/>
              <a:t>unei</a:t>
            </a:r>
            <a:r>
              <a:rPr lang="en-US" sz="2400" dirty="0" smtClean="0"/>
              <a:t> </a:t>
            </a:r>
            <a:r>
              <a:rPr lang="en-US" sz="2400" dirty="0" err="1" smtClean="0"/>
              <a:t>mese</a:t>
            </a:r>
            <a:r>
              <a:rPr lang="en-US" sz="2400" dirty="0" smtClean="0"/>
              <a:t> </a:t>
            </a:r>
            <a:r>
              <a:rPr lang="en-US" sz="2400" dirty="0" err="1" smtClean="0"/>
              <a:t>copioase</a:t>
            </a:r>
            <a:r>
              <a:rPr lang="en-US" sz="2400" dirty="0" smtClean="0"/>
              <a:t> , </a:t>
            </a:r>
            <a:r>
              <a:rPr lang="en-US" sz="2400" dirty="0" err="1" smtClean="0"/>
              <a:t>bogate</a:t>
            </a:r>
            <a:r>
              <a:rPr lang="en-US" sz="2400" dirty="0" smtClean="0"/>
              <a:t> in </a:t>
            </a:r>
            <a:r>
              <a:rPr lang="en-US" sz="2400" dirty="0" err="1" smtClean="0"/>
              <a:t>lipide</a:t>
            </a:r>
            <a:r>
              <a:rPr lang="en-US" sz="2400" dirty="0" smtClean="0"/>
              <a:t>, a  </a:t>
            </a:r>
            <a:r>
              <a:rPr lang="en-US" sz="2400" dirty="0" err="1" smtClean="0"/>
              <a:t>unor</a:t>
            </a:r>
            <a:r>
              <a:rPr lang="en-US" sz="2400" dirty="0" smtClean="0"/>
              <a:t> </a:t>
            </a:r>
            <a:r>
              <a:rPr lang="en-US" sz="2400" dirty="0" err="1" smtClean="0"/>
              <a:t>tulburari</a:t>
            </a:r>
            <a:r>
              <a:rPr lang="en-US" sz="2400" dirty="0" smtClean="0"/>
              <a:t> </a:t>
            </a:r>
            <a:r>
              <a:rPr lang="en-US" sz="2400" dirty="0" err="1" smtClean="0"/>
              <a:t>hormonale</a:t>
            </a:r>
            <a:r>
              <a:rPr lang="en-US" sz="2400" dirty="0" smtClean="0"/>
              <a:t> , </a:t>
            </a:r>
            <a:r>
              <a:rPr lang="en-US" sz="2400" dirty="0" err="1" smtClean="0"/>
              <a:t>sau</a:t>
            </a:r>
            <a:r>
              <a:rPr lang="en-US" sz="2400" dirty="0" smtClean="0"/>
              <a:t> a </a:t>
            </a:r>
            <a:r>
              <a:rPr lang="en-US" sz="2400" dirty="0" err="1" smtClean="0"/>
              <a:t>unor</a:t>
            </a:r>
            <a:r>
              <a:rPr lang="en-US" sz="2400" dirty="0" smtClean="0"/>
              <a:t> </a:t>
            </a:r>
            <a:r>
              <a:rPr lang="en-US" sz="2400" dirty="0" err="1" smtClean="0"/>
              <a:t>afectiuni</a:t>
            </a:r>
            <a:r>
              <a:rPr lang="en-US" sz="2400" dirty="0" smtClean="0"/>
              <a:t> neuro-</a:t>
            </a:r>
            <a:r>
              <a:rPr lang="en-US" sz="2400" dirty="0" err="1" smtClean="0"/>
              <a:t>psihice</a:t>
            </a:r>
            <a:r>
              <a:rPr lang="en-US" sz="2400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54662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Etiologie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Frecventa</a:t>
            </a:r>
            <a:r>
              <a:rPr lang="en-US" sz="2800" dirty="0" smtClean="0"/>
              <a:t> </a:t>
            </a:r>
            <a:r>
              <a:rPr lang="en-US" sz="2800" dirty="0" err="1" smtClean="0"/>
              <a:t>colecistitei</a:t>
            </a:r>
            <a:r>
              <a:rPr lang="en-US" sz="2800" dirty="0" smtClean="0"/>
              <a:t> cornice </a:t>
            </a:r>
            <a:r>
              <a:rPr lang="en-US" sz="2800" dirty="0" err="1" smtClean="0"/>
              <a:t>nelitiazice</a:t>
            </a:r>
            <a:r>
              <a:rPr lang="en-US" sz="2800" dirty="0" smtClean="0"/>
              <a:t> </a:t>
            </a:r>
            <a:r>
              <a:rPr lang="en-US" sz="2800" dirty="0" err="1" smtClean="0"/>
              <a:t>este</a:t>
            </a:r>
            <a:r>
              <a:rPr lang="en-US" sz="2800" dirty="0" smtClean="0"/>
              <a:t> de 8,5-25 % , </a:t>
            </a:r>
            <a:r>
              <a:rPr lang="en-US" sz="2800" dirty="0" err="1" smtClean="0"/>
              <a:t>iar</a:t>
            </a:r>
            <a:r>
              <a:rPr lang="en-US" sz="2800" dirty="0" smtClean="0"/>
              <a:t> </a:t>
            </a:r>
            <a:r>
              <a:rPr lang="en-US" sz="2800" dirty="0" err="1" smtClean="0"/>
              <a:t>etiologia</a:t>
            </a:r>
            <a:r>
              <a:rPr lang="en-US" sz="2800" dirty="0" smtClean="0"/>
              <a:t> </a:t>
            </a:r>
            <a:r>
              <a:rPr lang="en-US" sz="2800" dirty="0" err="1" smtClean="0"/>
              <a:t>este</a:t>
            </a:r>
            <a:r>
              <a:rPr lang="en-US" sz="2800" dirty="0" smtClean="0"/>
              <a:t> </a:t>
            </a:r>
            <a:r>
              <a:rPr lang="en-US" sz="2800" dirty="0" err="1" smtClean="0"/>
              <a:t>foarte</a:t>
            </a:r>
            <a:r>
              <a:rPr lang="en-US" sz="2800" dirty="0" smtClean="0"/>
              <a:t> </a:t>
            </a:r>
            <a:r>
              <a:rPr lang="en-US" sz="2800" dirty="0" err="1" smtClean="0"/>
              <a:t>variata</a:t>
            </a:r>
            <a:r>
              <a:rPr lang="en-US" sz="2800" dirty="0" smtClean="0"/>
              <a:t> , </a:t>
            </a:r>
            <a:r>
              <a:rPr lang="en-US" sz="2800" dirty="0" err="1" smtClean="0"/>
              <a:t>putind</a:t>
            </a:r>
            <a:r>
              <a:rPr lang="en-US" sz="2800" dirty="0" smtClean="0"/>
              <a:t> fi </a:t>
            </a:r>
            <a:r>
              <a:rPr lang="en-US" sz="2800" dirty="0" err="1" smtClean="0"/>
              <a:t>impartita</a:t>
            </a:r>
            <a:r>
              <a:rPr lang="en-US" sz="2800" dirty="0" smtClean="0"/>
              <a:t> in </a:t>
            </a:r>
            <a:r>
              <a:rPr lang="en-US" sz="2800" dirty="0" err="1" smtClean="0"/>
              <a:t>cauze</a:t>
            </a:r>
            <a:r>
              <a:rPr lang="en-US" sz="2800" dirty="0" smtClean="0"/>
              <a:t> </a:t>
            </a:r>
            <a:r>
              <a:rPr lang="en-US" sz="2800" dirty="0" err="1" smtClean="0"/>
              <a:t>directe</a:t>
            </a:r>
            <a:r>
              <a:rPr lang="en-US" sz="2800" dirty="0" smtClean="0"/>
              <a:t> </a:t>
            </a:r>
            <a:r>
              <a:rPr lang="en-US" sz="2800" dirty="0" err="1" smtClean="0"/>
              <a:t>si</a:t>
            </a:r>
            <a:r>
              <a:rPr lang="en-US" sz="2800" dirty="0" smtClean="0"/>
              <a:t> </a:t>
            </a:r>
            <a:r>
              <a:rPr lang="en-US" sz="2800" dirty="0" err="1" smtClean="0"/>
              <a:t>indirecte</a:t>
            </a:r>
            <a:r>
              <a:rPr lang="en-US" sz="2800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65091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Cauzele</a:t>
            </a:r>
            <a:r>
              <a:rPr lang="en-US" dirty="0" smtClean="0"/>
              <a:t> </a:t>
            </a:r>
            <a:r>
              <a:rPr lang="en-US" dirty="0" err="1" smtClean="0"/>
              <a:t>directe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761936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Anomalii</a:t>
            </a:r>
            <a:r>
              <a:rPr lang="en-US" sz="2400" dirty="0" smtClean="0"/>
              <a:t> neuro-</a:t>
            </a:r>
            <a:r>
              <a:rPr lang="en-US" sz="2400" dirty="0" err="1" smtClean="0"/>
              <a:t>hormonale</a:t>
            </a:r>
            <a:r>
              <a:rPr lang="en-US" sz="2400" dirty="0" smtClean="0"/>
              <a:t>, </a:t>
            </a:r>
            <a:r>
              <a:rPr lang="en-US" sz="2400" dirty="0" err="1" smtClean="0"/>
              <a:t>ce</a:t>
            </a:r>
            <a:r>
              <a:rPr lang="en-US" sz="2400" dirty="0" smtClean="0"/>
              <a:t> </a:t>
            </a:r>
            <a:r>
              <a:rPr lang="en-US" sz="2400" dirty="0" err="1" smtClean="0"/>
              <a:t>afecteaza</a:t>
            </a:r>
            <a:r>
              <a:rPr lang="en-US" sz="2400" dirty="0" smtClean="0"/>
              <a:t> </a:t>
            </a:r>
            <a:r>
              <a:rPr lang="en-US" sz="2400" dirty="0" err="1" smtClean="0"/>
              <a:t>secundar</a:t>
            </a:r>
            <a:r>
              <a:rPr lang="en-US" sz="2400" dirty="0" smtClean="0"/>
              <a:t> </a:t>
            </a:r>
            <a:r>
              <a:rPr lang="en-US" sz="2400" dirty="0" err="1" smtClean="0"/>
              <a:t>motilitatea</a:t>
            </a:r>
            <a:r>
              <a:rPr lang="en-US" sz="2400" dirty="0" smtClean="0"/>
              <a:t> </a:t>
            </a:r>
            <a:r>
              <a:rPr lang="en-US" sz="2400" dirty="0" err="1" smtClean="0"/>
              <a:t>vezicueli</a:t>
            </a:r>
            <a:r>
              <a:rPr lang="en-US" sz="2400" dirty="0" smtClean="0"/>
              <a:t> </a:t>
            </a:r>
            <a:r>
              <a:rPr lang="en-US" sz="2400" dirty="0" err="1" smtClean="0"/>
              <a:t>biliare</a:t>
            </a:r>
            <a:r>
              <a:rPr lang="en-US" sz="2400" dirty="0" smtClean="0"/>
              <a:t> (</a:t>
            </a:r>
            <a:r>
              <a:rPr lang="en-US" sz="2400" dirty="0" err="1" smtClean="0"/>
              <a:t>atonie</a:t>
            </a:r>
            <a:r>
              <a:rPr lang="en-US" sz="2400" dirty="0" smtClean="0"/>
              <a:t> </a:t>
            </a:r>
            <a:r>
              <a:rPr lang="en-US" sz="2400" dirty="0" err="1" smtClean="0"/>
              <a:t>sau</a:t>
            </a:r>
            <a:r>
              <a:rPr lang="en-US" sz="2400" dirty="0" smtClean="0"/>
              <a:t> </a:t>
            </a:r>
            <a:r>
              <a:rPr lang="en-US" sz="2400" dirty="0" err="1" smtClean="0"/>
              <a:t>hiperkinezie</a:t>
            </a:r>
            <a:r>
              <a:rPr lang="en-US" sz="2400" dirty="0" smtClean="0"/>
              <a:t> ) 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Malfromatii</a:t>
            </a:r>
            <a:r>
              <a:rPr lang="en-US" sz="2400" dirty="0" smtClean="0"/>
              <a:t> </a:t>
            </a:r>
            <a:r>
              <a:rPr lang="en-US" sz="2400" dirty="0" err="1" smtClean="0"/>
              <a:t>cogenitale</a:t>
            </a:r>
            <a:r>
              <a:rPr lang="en-US" sz="2400" dirty="0" smtClean="0"/>
              <a:t> 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 </a:t>
            </a:r>
            <a:r>
              <a:rPr lang="en-US" sz="2400" dirty="0" err="1" smtClean="0"/>
              <a:t>Perturbarea</a:t>
            </a:r>
            <a:r>
              <a:rPr lang="en-US" sz="2400" dirty="0" smtClean="0"/>
              <a:t> </a:t>
            </a:r>
            <a:r>
              <a:rPr lang="en-US" sz="2400" dirty="0" err="1" smtClean="0"/>
              <a:t>echilibrului</a:t>
            </a:r>
            <a:r>
              <a:rPr lang="en-US" sz="2400" dirty="0" smtClean="0"/>
              <a:t> </a:t>
            </a:r>
            <a:r>
              <a:rPr lang="en-US" sz="2400" dirty="0" err="1" smtClean="0"/>
              <a:t>dintre</a:t>
            </a:r>
            <a:r>
              <a:rPr lang="en-US" sz="2400" dirty="0" smtClean="0"/>
              <a:t> </a:t>
            </a:r>
            <a:r>
              <a:rPr lang="en-US" sz="2400" dirty="0" err="1" smtClean="0"/>
              <a:t>componentele</a:t>
            </a:r>
            <a:r>
              <a:rPr lang="en-US" sz="2400" dirty="0" smtClean="0"/>
              <a:t> </a:t>
            </a:r>
            <a:r>
              <a:rPr lang="en-US" sz="2400" dirty="0" err="1" smtClean="0"/>
              <a:t>bilei</a:t>
            </a:r>
            <a:r>
              <a:rPr lang="en-US" sz="2400" dirty="0" smtClean="0"/>
              <a:t> , cu </a:t>
            </a:r>
            <a:r>
              <a:rPr lang="en-US" sz="2400" dirty="0" err="1" smtClean="0"/>
              <a:t>depunere</a:t>
            </a:r>
            <a:r>
              <a:rPr lang="en-US" sz="2400" dirty="0" smtClean="0"/>
              <a:t> de </a:t>
            </a:r>
            <a:r>
              <a:rPr lang="en-US" sz="2400" dirty="0" err="1" smtClean="0"/>
              <a:t>colesterol</a:t>
            </a:r>
            <a:r>
              <a:rPr lang="en-US" sz="2400" dirty="0" smtClean="0"/>
              <a:t> la </a:t>
            </a:r>
            <a:r>
              <a:rPr lang="en-US" sz="2400" dirty="0" err="1" smtClean="0"/>
              <a:t>nivelul</a:t>
            </a:r>
            <a:r>
              <a:rPr lang="en-US" sz="2400" dirty="0" smtClean="0"/>
              <a:t> </a:t>
            </a:r>
            <a:r>
              <a:rPr lang="en-US" sz="2400" dirty="0" err="1" smtClean="0"/>
              <a:t>mucoasei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</a:t>
            </a:r>
            <a:r>
              <a:rPr lang="en-US" sz="2400" dirty="0" err="1" smtClean="0"/>
              <a:t>formarea</a:t>
            </a:r>
            <a:r>
              <a:rPr lang="en-US" sz="2400" dirty="0" smtClean="0"/>
              <a:t> de achene </a:t>
            </a:r>
            <a:r>
              <a:rPr lang="en-US" sz="2400" dirty="0" err="1" smtClean="0"/>
              <a:t>ce</a:t>
            </a:r>
            <a:r>
              <a:rPr lang="en-US" sz="2400" dirty="0" smtClean="0"/>
              <a:t> </a:t>
            </a:r>
            <a:r>
              <a:rPr lang="en-US" sz="2400" dirty="0" err="1" smtClean="0"/>
              <a:t>vor</a:t>
            </a:r>
            <a:r>
              <a:rPr lang="en-US" sz="2400" dirty="0" smtClean="0"/>
              <a:t> fi eliminate concomitant cu </a:t>
            </a:r>
            <a:r>
              <a:rPr lang="en-US" sz="2400" dirty="0" err="1" smtClean="0"/>
              <a:t>bila</a:t>
            </a:r>
            <a:r>
              <a:rPr lang="en-US" sz="2400" dirty="0" smtClean="0"/>
              <a:t>, </a:t>
            </a:r>
            <a:r>
              <a:rPr lang="en-US" sz="2400" dirty="0" err="1" smtClean="0"/>
              <a:t>determinind</a:t>
            </a:r>
            <a:r>
              <a:rPr lang="en-US" sz="2400" dirty="0" smtClean="0"/>
              <a:t> </a:t>
            </a:r>
            <a:r>
              <a:rPr lang="en-US" sz="2400" dirty="0" err="1" smtClean="0"/>
              <a:t>durere</a:t>
            </a:r>
            <a:r>
              <a:rPr lang="en-US" sz="2400" dirty="0" smtClean="0"/>
              <a:t> la </a:t>
            </a:r>
            <a:r>
              <a:rPr lang="en-US" sz="2400" dirty="0" err="1" smtClean="0"/>
              <a:t>nivelul</a:t>
            </a:r>
            <a:r>
              <a:rPr lang="en-US" sz="2400" dirty="0" smtClean="0"/>
              <a:t> </a:t>
            </a:r>
            <a:r>
              <a:rPr lang="en-US" sz="2400" dirty="0" err="1" smtClean="0"/>
              <a:t>hipocondrului</a:t>
            </a:r>
            <a:r>
              <a:rPr lang="en-US" sz="2400" dirty="0" smtClean="0"/>
              <a:t> </a:t>
            </a:r>
            <a:r>
              <a:rPr lang="en-US" sz="2400" dirty="0" err="1" smtClean="0"/>
              <a:t>drept</a:t>
            </a:r>
            <a:r>
              <a:rPr lang="en-US" sz="2400" dirty="0" smtClean="0"/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Puseuri</a:t>
            </a:r>
            <a:r>
              <a:rPr lang="en-US" sz="2400" dirty="0" smtClean="0"/>
              <a:t> </a:t>
            </a:r>
            <a:r>
              <a:rPr lang="en-US" sz="2400" dirty="0" err="1" smtClean="0"/>
              <a:t>inflamatorii</a:t>
            </a:r>
            <a:r>
              <a:rPr lang="en-US" sz="2400" dirty="0" smtClean="0"/>
              <a:t> </a:t>
            </a:r>
            <a:r>
              <a:rPr lang="en-US" sz="2400" dirty="0" err="1" smtClean="0"/>
              <a:t>repetate</a:t>
            </a:r>
            <a:r>
              <a:rPr lang="en-US" sz="2400" dirty="0" smtClean="0"/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Refl</a:t>
            </a:r>
            <a:r>
              <a:rPr lang="ro-MO" sz="2400" dirty="0" smtClean="0"/>
              <a:t>u</a:t>
            </a:r>
            <a:r>
              <a:rPr lang="en-US" sz="2400" dirty="0" err="1" smtClean="0"/>
              <a:t>xul</a:t>
            </a:r>
            <a:r>
              <a:rPr lang="en-US" sz="2400" dirty="0" smtClean="0"/>
              <a:t> pancreatic;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Reflexul</a:t>
            </a:r>
            <a:r>
              <a:rPr lang="en-US" sz="2400" dirty="0" smtClean="0"/>
              <a:t> </a:t>
            </a:r>
            <a:r>
              <a:rPr lang="en-US" sz="2400" dirty="0" err="1" smtClean="0"/>
              <a:t>duodeno</a:t>
            </a:r>
            <a:r>
              <a:rPr lang="en-US" sz="2400" dirty="0" smtClean="0"/>
              <a:t>-pancreatic;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Cauze</a:t>
            </a:r>
            <a:r>
              <a:rPr lang="en-US" sz="2400" dirty="0" smtClean="0"/>
              <a:t> </a:t>
            </a:r>
            <a:r>
              <a:rPr lang="en-US" sz="2400" dirty="0" err="1" smtClean="0"/>
              <a:t>genetice</a:t>
            </a:r>
            <a:r>
              <a:rPr lang="en-US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5488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Cauze</a:t>
            </a:r>
            <a:r>
              <a:rPr lang="en-US" dirty="0" smtClean="0"/>
              <a:t> </a:t>
            </a:r>
            <a:r>
              <a:rPr lang="en-US" dirty="0" err="1" smtClean="0"/>
              <a:t>indirecte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1.Reflexul  gastro-</a:t>
            </a:r>
            <a:r>
              <a:rPr lang="en-US" sz="2800" dirty="0" err="1" smtClean="0"/>
              <a:t>esofagian</a:t>
            </a:r>
            <a:r>
              <a:rPr lang="en-US" sz="2800" dirty="0" smtClean="0"/>
              <a:t>;</a:t>
            </a:r>
          </a:p>
          <a:p>
            <a:pPr marL="0" indent="0">
              <a:buNone/>
            </a:pPr>
            <a:r>
              <a:rPr lang="en-US" sz="2800" dirty="0" smtClean="0"/>
              <a:t>2.Hepatita </a:t>
            </a:r>
            <a:r>
              <a:rPr lang="en-US" sz="2800" dirty="0" err="1" smtClean="0"/>
              <a:t>cronica</a:t>
            </a:r>
            <a:r>
              <a:rPr lang="en-US" sz="2800" dirty="0" smtClean="0"/>
              <a:t> </a:t>
            </a:r>
            <a:r>
              <a:rPr lang="en-US" sz="2800" dirty="0" err="1" smtClean="0"/>
              <a:t>evolutiva</a:t>
            </a:r>
            <a:r>
              <a:rPr lang="en-US" sz="2800" dirty="0" smtClean="0"/>
              <a:t>;</a:t>
            </a:r>
          </a:p>
          <a:p>
            <a:pPr marL="0" indent="0">
              <a:buNone/>
            </a:pPr>
            <a:r>
              <a:rPr lang="en-US" sz="2800" dirty="0" smtClean="0"/>
              <a:t>3.Ulcerul gastric </a:t>
            </a:r>
            <a:r>
              <a:rPr lang="en-US" sz="2800" dirty="0" err="1" smtClean="0"/>
              <a:t>si</a:t>
            </a:r>
            <a:r>
              <a:rPr lang="en-US" sz="2800" dirty="0" smtClean="0"/>
              <a:t> duodenal;</a:t>
            </a:r>
          </a:p>
          <a:p>
            <a:pPr marL="0" indent="0">
              <a:buNone/>
            </a:pPr>
            <a:r>
              <a:rPr lang="en-US" sz="2800" dirty="0" smtClean="0"/>
              <a:t>4.Apendicita </a:t>
            </a:r>
            <a:r>
              <a:rPr lang="en-US" sz="2800" dirty="0" err="1" smtClean="0"/>
              <a:t>cronica</a:t>
            </a:r>
            <a:r>
              <a:rPr lang="en-US" sz="2800" dirty="0" smtClean="0"/>
              <a:t>;</a:t>
            </a:r>
          </a:p>
          <a:p>
            <a:pPr marL="0" indent="0">
              <a:buNone/>
            </a:pPr>
            <a:r>
              <a:rPr lang="en-US" sz="2800" dirty="0" smtClean="0"/>
              <a:t>5.Salpingita;</a:t>
            </a:r>
          </a:p>
          <a:p>
            <a:pPr marL="0" indent="0">
              <a:buNone/>
            </a:pPr>
            <a:r>
              <a:rPr lang="en-US" sz="2800" dirty="0" smtClean="0"/>
              <a:t>7.Chisturi </a:t>
            </a:r>
            <a:r>
              <a:rPr lang="en-US" sz="2800" dirty="0" err="1" smtClean="0"/>
              <a:t>ovariene</a:t>
            </a:r>
            <a:r>
              <a:rPr lang="en-US" sz="2800" dirty="0" smtClean="0"/>
              <a:t>;</a:t>
            </a:r>
          </a:p>
          <a:p>
            <a:pPr marL="0" indent="0">
              <a:buNone/>
            </a:pPr>
            <a:r>
              <a:rPr lang="en-US" sz="2800" dirty="0" smtClean="0"/>
              <a:t>8.Fibrom </a:t>
            </a:r>
            <a:r>
              <a:rPr lang="en-US" sz="2800" dirty="0" err="1" smtClean="0"/>
              <a:t>uterin</a:t>
            </a:r>
            <a:r>
              <a:rPr lang="en-US" sz="2800" dirty="0"/>
              <a:t>;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4879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Tabloul</a:t>
            </a:r>
            <a:r>
              <a:rPr lang="en-US" dirty="0" smtClean="0"/>
              <a:t> clinic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Tabloul</a:t>
            </a:r>
            <a:r>
              <a:rPr lang="en-US" dirty="0" smtClean="0"/>
              <a:t> </a:t>
            </a:r>
            <a:r>
              <a:rPr lang="en-US" dirty="0" err="1" smtClean="0"/>
              <a:t>clinica</a:t>
            </a:r>
            <a:r>
              <a:rPr lang="en-US" dirty="0" smtClean="0"/>
              <a:t> se </a:t>
            </a:r>
            <a:r>
              <a:rPr lang="en-US" dirty="0" err="1" smtClean="0"/>
              <a:t>caracterizeaza</a:t>
            </a:r>
            <a:r>
              <a:rPr lang="en-US" dirty="0" smtClean="0"/>
              <a:t>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trei</a:t>
            </a:r>
            <a:r>
              <a:rPr lang="en-US" dirty="0" smtClean="0"/>
              <a:t> </a:t>
            </a:r>
            <a:r>
              <a:rPr lang="en-US" dirty="0" err="1" smtClean="0"/>
              <a:t>elemente</a:t>
            </a:r>
            <a:r>
              <a:rPr lang="en-US" dirty="0" smtClean="0"/>
              <a:t> </a:t>
            </a:r>
            <a:r>
              <a:rPr lang="en-US" dirty="0" err="1" smtClean="0"/>
              <a:t>esentiale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1.Suferinta </a:t>
            </a:r>
            <a:r>
              <a:rPr lang="en-US" dirty="0" err="1" smtClean="0"/>
              <a:t>clinica</a:t>
            </a:r>
            <a:r>
              <a:rPr lang="en-US" dirty="0" smtClean="0"/>
              <a:t> de </a:t>
            </a:r>
            <a:r>
              <a:rPr lang="en-US" dirty="0" err="1" smtClean="0"/>
              <a:t>lunga</a:t>
            </a:r>
            <a:r>
              <a:rPr lang="en-US" dirty="0" smtClean="0"/>
              <a:t> </a:t>
            </a:r>
            <a:r>
              <a:rPr lang="en-US" dirty="0" err="1" smtClean="0"/>
              <a:t>durata</a:t>
            </a:r>
            <a:r>
              <a:rPr lang="en-US" dirty="0" smtClean="0"/>
              <a:t> </a:t>
            </a:r>
            <a:r>
              <a:rPr lang="en-US" dirty="0" err="1" smtClean="0"/>
              <a:t>manifestata</a:t>
            </a:r>
            <a:r>
              <a:rPr lang="en-US" dirty="0" smtClean="0"/>
              <a:t>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durere</a:t>
            </a:r>
            <a:r>
              <a:rPr lang="en-US" dirty="0" smtClean="0"/>
              <a:t> la </a:t>
            </a:r>
            <a:r>
              <a:rPr lang="en-US" dirty="0" err="1" smtClean="0"/>
              <a:t>nivelul</a:t>
            </a:r>
            <a:r>
              <a:rPr lang="en-US" dirty="0" smtClean="0"/>
              <a:t> </a:t>
            </a:r>
            <a:r>
              <a:rPr lang="en-US" dirty="0" err="1" smtClean="0"/>
              <a:t>hipocondrului</a:t>
            </a:r>
            <a:r>
              <a:rPr lang="en-US" dirty="0" smtClean="0"/>
              <a:t> </a:t>
            </a:r>
            <a:r>
              <a:rPr lang="en-US" dirty="0" err="1" smtClean="0"/>
              <a:t>drept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nu </a:t>
            </a:r>
            <a:r>
              <a:rPr lang="en-US" dirty="0" err="1" smtClean="0"/>
              <a:t>cedeaza</a:t>
            </a:r>
            <a:r>
              <a:rPr lang="en-US" dirty="0" smtClean="0"/>
              <a:t> la </a:t>
            </a:r>
            <a:r>
              <a:rPr lang="en-US" dirty="0" err="1" smtClean="0"/>
              <a:t>tratament</a:t>
            </a:r>
            <a:r>
              <a:rPr lang="en-US" dirty="0" smtClean="0"/>
              <a:t> </a:t>
            </a:r>
            <a:r>
              <a:rPr lang="en-US" dirty="0" err="1" smtClean="0"/>
              <a:t>medicamentos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2.Absenta </a:t>
            </a:r>
            <a:r>
              <a:rPr lang="en-US" dirty="0" err="1" smtClean="0"/>
              <a:t>calculilor</a:t>
            </a:r>
            <a:r>
              <a:rPr lang="en-US" dirty="0" smtClean="0"/>
              <a:t> de </a:t>
            </a:r>
            <a:r>
              <a:rPr lang="en-US" dirty="0" err="1" smtClean="0"/>
              <a:t>nivelul</a:t>
            </a:r>
            <a:r>
              <a:rPr lang="en-US" dirty="0" smtClean="0"/>
              <a:t> </a:t>
            </a:r>
            <a:r>
              <a:rPr lang="en-US" dirty="0" err="1" smtClean="0"/>
              <a:t>veziculei</a:t>
            </a:r>
            <a:r>
              <a:rPr lang="en-US" dirty="0" smtClean="0"/>
              <a:t> </a:t>
            </a:r>
            <a:r>
              <a:rPr lang="en-US" dirty="0" err="1" smtClean="0"/>
              <a:t>biliare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3.Leziuni variate </a:t>
            </a:r>
            <a:r>
              <a:rPr lang="en-US" dirty="0" err="1" smtClean="0"/>
              <a:t>precum</a:t>
            </a:r>
            <a:r>
              <a:rPr lang="en-US" dirty="0" smtClean="0"/>
              <a:t> </a:t>
            </a:r>
            <a:r>
              <a:rPr lang="en-US" dirty="0" err="1" smtClean="0"/>
              <a:t>hiperplazie</a:t>
            </a:r>
            <a:r>
              <a:rPr lang="en-US" dirty="0" smtClean="0"/>
              <a:t>, </a:t>
            </a:r>
            <a:r>
              <a:rPr lang="en-US" dirty="0" err="1" smtClean="0"/>
              <a:t>inflamatie</a:t>
            </a:r>
            <a:r>
              <a:rPr lang="en-US" dirty="0" smtClean="0"/>
              <a:t> </a:t>
            </a:r>
            <a:r>
              <a:rPr lang="en-US" dirty="0" err="1" smtClean="0"/>
              <a:t>cronica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4813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Simptomatologie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Simptomatologia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variata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necaracteristica</a:t>
            </a:r>
            <a:r>
              <a:rPr lang="en-US" dirty="0" smtClean="0"/>
              <a:t> </a:t>
            </a:r>
            <a:r>
              <a:rPr lang="en-US" dirty="0" err="1" smtClean="0"/>
              <a:t>putitnd</a:t>
            </a:r>
            <a:r>
              <a:rPr lang="en-US" dirty="0" smtClean="0"/>
              <a:t> fi </a:t>
            </a:r>
            <a:r>
              <a:rPr lang="en-US" dirty="0" err="1" smtClean="0"/>
              <a:t>reprezentata</a:t>
            </a:r>
            <a:r>
              <a:rPr lang="en-US" dirty="0" smtClean="0"/>
              <a:t> de : </a:t>
            </a:r>
          </a:p>
          <a:p>
            <a:pPr marL="0" indent="0">
              <a:buNone/>
            </a:pPr>
            <a:r>
              <a:rPr lang="en-US" dirty="0" smtClean="0"/>
              <a:t>1.Jena la </a:t>
            </a:r>
            <a:r>
              <a:rPr lang="en-US" dirty="0" err="1" smtClean="0"/>
              <a:t>nivelul</a:t>
            </a:r>
            <a:r>
              <a:rPr lang="en-US" dirty="0" smtClean="0"/>
              <a:t> </a:t>
            </a:r>
            <a:r>
              <a:rPr lang="en-US" dirty="0" err="1" smtClean="0"/>
              <a:t>hipocondrului</a:t>
            </a:r>
            <a:r>
              <a:rPr lang="en-US" dirty="0" smtClean="0"/>
              <a:t> </a:t>
            </a:r>
            <a:r>
              <a:rPr lang="en-US" dirty="0" err="1" smtClean="0"/>
              <a:t>drept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2.Colica </a:t>
            </a:r>
            <a:r>
              <a:rPr lang="en-US" dirty="0" err="1" smtClean="0"/>
              <a:t>biliara</a:t>
            </a:r>
            <a:r>
              <a:rPr lang="en-US" dirty="0" smtClean="0"/>
              <a:t>; </a:t>
            </a:r>
          </a:p>
          <a:p>
            <a:pPr marL="0" indent="0">
              <a:buNone/>
            </a:pPr>
            <a:r>
              <a:rPr lang="en-US" dirty="0" smtClean="0"/>
              <a:t>3.Durerea e </a:t>
            </a:r>
            <a:r>
              <a:rPr lang="en-US" dirty="0" err="1" smtClean="0"/>
              <a:t>insotita</a:t>
            </a:r>
            <a:r>
              <a:rPr lang="en-US" dirty="0" smtClean="0"/>
              <a:t> de </a:t>
            </a:r>
            <a:r>
              <a:rPr lang="en-US" dirty="0" err="1" smtClean="0"/>
              <a:t>cefalee</a:t>
            </a:r>
            <a:r>
              <a:rPr lang="en-US" dirty="0" smtClean="0"/>
              <a:t>, </a:t>
            </a:r>
            <a:r>
              <a:rPr lang="en-US" dirty="0" err="1" smtClean="0"/>
              <a:t>greturi</a:t>
            </a:r>
            <a:r>
              <a:rPr lang="en-US" dirty="0" smtClean="0"/>
              <a:t> , </a:t>
            </a:r>
            <a:r>
              <a:rPr lang="en-US" dirty="0" err="1" smtClean="0"/>
              <a:t>meteorism</a:t>
            </a:r>
            <a:r>
              <a:rPr lang="en-US" dirty="0" smtClean="0"/>
              <a:t> abdominal;</a:t>
            </a:r>
          </a:p>
          <a:p>
            <a:pPr marL="0" indent="0">
              <a:buNone/>
            </a:pPr>
            <a:r>
              <a:rPr lang="en-US" dirty="0" smtClean="0"/>
              <a:t>4.Gust </a:t>
            </a:r>
            <a:r>
              <a:rPr lang="en-US" dirty="0" err="1" smtClean="0"/>
              <a:t>amar</a:t>
            </a:r>
            <a:r>
              <a:rPr lang="en-US" dirty="0" smtClean="0"/>
              <a:t> , in special </a:t>
            </a:r>
            <a:r>
              <a:rPr lang="en-US" dirty="0" err="1" smtClean="0"/>
              <a:t>dimineata</a:t>
            </a:r>
            <a:r>
              <a:rPr lang="en-US" dirty="0" smtClean="0"/>
              <a:t> ; </a:t>
            </a:r>
          </a:p>
          <a:p>
            <a:pPr marL="0" indent="0">
              <a:buNone/>
            </a:pPr>
            <a:r>
              <a:rPr lang="en-US" dirty="0" smtClean="0"/>
              <a:t>5.Intoleranta la alienate </a:t>
            </a:r>
            <a:r>
              <a:rPr lang="en-US" dirty="0" err="1" smtClean="0"/>
              <a:t>bogate</a:t>
            </a:r>
            <a:r>
              <a:rPr lang="en-US" dirty="0" smtClean="0"/>
              <a:t> in </a:t>
            </a:r>
            <a:r>
              <a:rPr lang="en-US" dirty="0" err="1" smtClean="0"/>
              <a:t>lipide</a:t>
            </a:r>
            <a:r>
              <a:rPr lang="en-US" dirty="0" smtClean="0"/>
              <a:t> ; </a:t>
            </a:r>
          </a:p>
          <a:p>
            <a:pPr marL="0" indent="0">
              <a:buNone/>
            </a:pPr>
            <a:r>
              <a:rPr lang="en-US" dirty="0" smtClean="0"/>
              <a:t>6.Constipatie </a:t>
            </a:r>
            <a:r>
              <a:rPr lang="en-US" dirty="0" err="1" smtClean="0"/>
              <a:t>alternanta</a:t>
            </a:r>
            <a:r>
              <a:rPr lang="en-US" dirty="0" smtClean="0"/>
              <a:t> cu </a:t>
            </a:r>
            <a:r>
              <a:rPr lang="en-US" dirty="0" err="1" smtClean="0"/>
              <a:t>diaree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7.Uneori </a:t>
            </a:r>
            <a:r>
              <a:rPr lang="en-US" dirty="0" err="1" smtClean="0"/>
              <a:t>durerea</a:t>
            </a:r>
            <a:r>
              <a:rPr lang="en-US" dirty="0" smtClean="0"/>
              <a:t> </a:t>
            </a:r>
            <a:r>
              <a:rPr lang="en-US" dirty="0" err="1" smtClean="0"/>
              <a:t>poate</a:t>
            </a:r>
            <a:r>
              <a:rPr lang="en-US" dirty="0" smtClean="0"/>
              <a:t> fi cu </a:t>
            </a:r>
            <a:r>
              <a:rPr lang="en-US" dirty="0" err="1" smtClean="0"/>
              <a:t>caracter</a:t>
            </a:r>
            <a:r>
              <a:rPr lang="en-US" dirty="0" smtClean="0"/>
              <a:t> de </a:t>
            </a:r>
            <a:r>
              <a:rPr lang="en-US" dirty="0" err="1" smtClean="0"/>
              <a:t>colica</a:t>
            </a:r>
            <a:r>
              <a:rPr lang="en-US" dirty="0" smtClean="0"/>
              <a:t> </a:t>
            </a:r>
            <a:r>
              <a:rPr lang="en-US" dirty="0" err="1" smtClean="0"/>
              <a:t>bileara</a:t>
            </a:r>
            <a:r>
              <a:rPr lang="en-US" dirty="0" smtClean="0"/>
              <a:t> , cu </a:t>
            </a:r>
            <a:r>
              <a:rPr lang="en-US" dirty="0" err="1" smtClean="0"/>
              <a:t>radiere</a:t>
            </a:r>
            <a:r>
              <a:rPr lang="en-US" dirty="0" smtClean="0"/>
              <a:t> la </a:t>
            </a:r>
            <a:r>
              <a:rPr lang="en-US" dirty="0" err="1" smtClean="0"/>
              <a:t>nivelul</a:t>
            </a:r>
            <a:r>
              <a:rPr lang="en-US" dirty="0" smtClean="0"/>
              <a:t> </a:t>
            </a:r>
            <a:r>
              <a:rPr lang="en-US" dirty="0" err="1" smtClean="0"/>
              <a:t>epigastrului</a:t>
            </a:r>
            <a:r>
              <a:rPr lang="en-US" dirty="0" smtClean="0"/>
              <a:t>  </a:t>
            </a:r>
            <a:r>
              <a:rPr lang="en-US" dirty="0" err="1" smtClean="0"/>
              <a:t>si</a:t>
            </a:r>
            <a:r>
              <a:rPr lang="en-US" dirty="0" smtClean="0"/>
              <a:t> la </a:t>
            </a:r>
            <a:r>
              <a:rPr lang="en-US" dirty="0" err="1" smtClean="0"/>
              <a:t>nivelul</a:t>
            </a:r>
            <a:r>
              <a:rPr lang="en-US" dirty="0" smtClean="0"/>
              <a:t> </a:t>
            </a:r>
            <a:r>
              <a:rPr lang="en-US" dirty="0" err="1" smtClean="0"/>
              <a:t>umarului</a:t>
            </a:r>
            <a:r>
              <a:rPr lang="en-US" dirty="0" smtClean="0"/>
              <a:t> </a:t>
            </a:r>
            <a:r>
              <a:rPr lang="en-US" dirty="0" err="1" smtClean="0"/>
              <a:t>drept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87617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1123" y="318654"/>
            <a:ext cx="10353761" cy="132632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7999"/>
          </a:xfrm>
        </p:spPr>
      </p:pic>
    </p:spTree>
    <p:extLst>
      <p:ext uri="{BB962C8B-B14F-4D97-AF65-F5344CB8AC3E}">
        <p14:creationId xmlns="" xmlns:p14="http://schemas.microsoft.com/office/powerpoint/2010/main" val="403147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1583</TotalTime>
  <Words>441</Words>
  <Application>Microsoft Office PowerPoint</Application>
  <PresentationFormat>Произвольный</PresentationFormat>
  <Paragraphs>58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Ион</vt:lpstr>
      <vt:lpstr>Colicistita cronica</vt:lpstr>
      <vt:lpstr> </vt:lpstr>
      <vt:lpstr>Definitie </vt:lpstr>
      <vt:lpstr>Etiologie </vt:lpstr>
      <vt:lpstr>Cauzele directe </vt:lpstr>
      <vt:lpstr>Cauze indirecte</vt:lpstr>
      <vt:lpstr>Tabloul clinic</vt:lpstr>
      <vt:lpstr>Simptomatologie</vt:lpstr>
      <vt:lpstr>Слайд 9</vt:lpstr>
      <vt:lpstr>Formele  de colicistita</vt:lpstr>
      <vt:lpstr>Diagnostica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Colicistita cronica</dc:title>
  <dc:creator>Cristi</dc:creator>
  <cp:lastModifiedBy>galina.buta@outlook.com</cp:lastModifiedBy>
  <cp:revision>17</cp:revision>
  <dcterms:created xsi:type="dcterms:W3CDTF">2018-12-05T18:58:34Z</dcterms:created>
  <dcterms:modified xsi:type="dcterms:W3CDTF">2021-10-11T06:40:17Z</dcterms:modified>
</cp:coreProperties>
</file>