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6"/>
  </p:notesMasterIdLst>
  <p:sldIdLst>
    <p:sldId id="256" r:id="rId2"/>
    <p:sldId id="292" r:id="rId3"/>
    <p:sldId id="293" r:id="rId4"/>
    <p:sldId id="257" r:id="rId5"/>
    <p:sldId id="273" r:id="rId6"/>
    <p:sldId id="274" r:id="rId7"/>
    <p:sldId id="294" r:id="rId8"/>
    <p:sldId id="367" r:id="rId9"/>
    <p:sldId id="368" r:id="rId10"/>
    <p:sldId id="369" r:id="rId11"/>
    <p:sldId id="328" r:id="rId12"/>
    <p:sldId id="329" r:id="rId13"/>
    <p:sldId id="331" r:id="rId14"/>
    <p:sldId id="350" r:id="rId15"/>
    <p:sldId id="406" r:id="rId16"/>
    <p:sldId id="407" r:id="rId17"/>
    <p:sldId id="403" r:id="rId18"/>
    <p:sldId id="408" r:id="rId19"/>
    <p:sldId id="371" r:id="rId20"/>
    <p:sldId id="372" r:id="rId21"/>
    <p:sldId id="411" r:id="rId22"/>
    <p:sldId id="373" r:id="rId23"/>
    <p:sldId id="374" r:id="rId24"/>
    <p:sldId id="375" r:id="rId25"/>
    <p:sldId id="376" r:id="rId26"/>
    <p:sldId id="332" r:id="rId27"/>
    <p:sldId id="333" r:id="rId28"/>
    <p:sldId id="278" r:id="rId29"/>
    <p:sldId id="280" r:id="rId30"/>
    <p:sldId id="279" r:id="rId31"/>
    <p:sldId id="334" r:id="rId32"/>
    <p:sldId id="412" r:id="rId33"/>
    <p:sldId id="413" r:id="rId34"/>
    <p:sldId id="335" r:id="rId35"/>
    <p:sldId id="424" r:id="rId36"/>
    <p:sldId id="325" r:id="rId37"/>
    <p:sldId id="326" r:id="rId38"/>
    <p:sldId id="386" r:id="rId39"/>
    <p:sldId id="387" r:id="rId40"/>
    <p:sldId id="288" r:id="rId41"/>
    <p:sldId id="289" r:id="rId42"/>
    <p:sldId id="384" r:id="rId43"/>
    <p:sldId id="422" r:id="rId44"/>
    <p:sldId id="404" r:id="rId45"/>
    <p:sldId id="291" r:id="rId46"/>
    <p:sldId id="290" r:id="rId47"/>
    <p:sldId id="337" r:id="rId48"/>
    <p:sldId id="338" r:id="rId49"/>
    <p:sldId id="282" r:id="rId50"/>
    <p:sldId id="339" r:id="rId51"/>
    <p:sldId id="286" r:id="rId52"/>
    <p:sldId id="341" r:id="rId53"/>
    <p:sldId id="342" r:id="rId54"/>
    <p:sldId id="343" r:id="rId55"/>
    <p:sldId id="344" r:id="rId56"/>
    <p:sldId id="345" r:id="rId57"/>
    <p:sldId id="346" r:id="rId58"/>
    <p:sldId id="340" r:id="rId59"/>
    <p:sldId id="418" r:id="rId60"/>
    <p:sldId id="351" r:id="rId61"/>
    <p:sldId id="297" r:id="rId62"/>
    <p:sldId id="353" r:id="rId63"/>
    <p:sldId id="354" r:id="rId64"/>
    <p:sldId id="355" r:id="rId65"/>
    <p:sldId id="356" r:id="rId66"/>
    <p:sldId id="357" r:id="rId67"/>
    <p:sldId id="358" r:id="rId68"/>
    <p:sldId id="359" r:id="rId69"/>
    <p:sldId id="360" r:id="rId70"/>
    <p:sldId id="298" r:id="rId71"/>
    <p:sldId id="299" r:id="rId72"/>
    <p:sldId id="300" r:id="rId73"/>
    <p:sldId id="361" r:id="rId74"/>
    <p:sldId id="352" r:id="rId75"/>
    <p:sldId id="425" r:id="rId76"/>
    <p:sldId id="426" r:id="rId77"/>
    <p:sldId id="428" r:id="rId78"/>
    <p:sldId id="429" r:id="rId79"/>
    <p:sldId id="313" r:id="rId80"/>
    <p:sldId id="431" r:id="rId81"/>
    <p:sldId id="435" r:id="rId82"/>
    <p:sldId id="436" r:id="rId83"/>
    <p:sldId id="433" r:id="rId84"/>
    <p:sldId id="437" r:id="rId85"/>
    <p:sldId id="434" r:id="rId86"/>
    <p:sldId id="319" r:id="rId87"/>
    <p:sldId id="320" r:id="rId88"/>
    <p:sldId id="379" r:id="rId89"/>
    <p:sldId id="363" r:id="rId90"/>
    <p:sldId id="399" r:id="rId91"/>
    <p:sldId id="400" r:id="rId92"/>
    <p:sldId id="402" r:id="rId93"/>
    <p:sldId id="409" r:id="rId94"/>
    <p:sldId id="401" r:id="rId95"/>
    <p:sldId id="378" r:id="rId96"/>
    <p:sldId id="380" r:id="rId97"/>
    <p:sldId id="381" r:id="rId98"/>
    <p:sldId id="388" r:id="rId99"/>
    <p:sldId id="389" r:id="rId100"/>
    <p:sldId id="390" r:id="rId101"/>
    <p:sldId id="391" r:id="rId102"/>
    <p:sldId id="392" r:id="rId103"/>
    <p:sldId id="395" r:id="rId104"/>
    <p:sldId id="396" r:id="rId10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1315" y="48"/>
      </p:cViewPr>
      <p:guideLst>
        <p:guide orient="horz" pos="2160"/>
        <p:guide pos="2880"/>
      </p:guideLst>
    </p:cSldViewPr>
  </p:slideViewPr>
  <p:notesTextViewPr>
    <p:cViewPr>
      <p:scale>
        <a:sx n="1" d="1"/>
        <a:sy n="1" d="1"/>
      </p:scale>
      <p:origin x="0" y="0"/>
    </p:cViewPr>
  </p:notesTextViewPr>
  <p:sorterViewPr>
    <p:cViewPr>
      <p:scale>
        <a:sx n="100" d="100"/>
        <a:sy n="100" d="100"/>
      </p:scale>
      <p:origin x="0" y="183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21511-6BD2-4D39-8DF8-243283B32A83}" type="datetimeFigureOut">
              <a:rPr lang="ru-RU" smtClean="0"/>
              <a:pPr/>
              <a:t>02.12.2024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DFF61B-B572-45D3-A9C1-36A700D255F3}" type="slidenum">
              <a:rPr lang="ru-RU" smtClean="0"/>
              <a:pPr/>
              <a:t>‹#›</a:t>
            </a:fld>
            <a:endParaRPr lang="ru-RU"/>
          </a:p>
        </p:txBody>
      </p:sp>
    </p:spTree>
    <p:extLst>
      <p:ext uri="{BB962C8B-B14F-4D97-AF65-F5344CB8AC3E}">
        <p14:creationId xmlns:p14="http://schemas.microsoft.com/office/powerpoint/2010/main" val="581950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ru-RU"/>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Figure 1.  Diagram illustrates the proposed complex feedback mechanisms that can lead to hepatic encephalopathy. BCAA/AAA = branched chain-aromatic amino acids, BZD = benzodiazepines, DA = dopamine, GABA = γ-aminobutyric acid, GLU = glutamic acid, 5HT = serotonin, SCFA = short chain fatty acids.</a:t>
            </a:r>
          </a:p>
        </p:txBody>
      </p:sp>
    </p:spTree>
    <p:extLst>
      <p:ext uri="{BB962C8B-B14F-4D97-AF65-F5344CB8AC3E}">
        <p14:creationId xmlns:p14="http://schemas.microsoft.com/office/powerpoint/2010/main" val="275223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9762503-027C-4EDB-981C-308682A8C5CB}" type="datetimeFigureOut">
              <a:rPr lang="ru-RU" smtClean="0"/>
              <a:pPr/>
              <a:t>02.12.2024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3DAD835-A67C-449B-8316-F320F44AC5A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69762503-027C-4EDB-981C-308682A8C5CB}" type="datetimeFigureOut">
              <a:rPr lang="ru-RU" smtClean="0"/>
              <a:pPr/>
              <a:t>02.12.2024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DAD835-A67C-449B-8316-F320F44AC5A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69762503-027C-4EDB-981C-308682A8C5CB}" type="datetimeFigureOut">
              <a:rPr lang="ru-RU" smtClean="0"/>
              <a:pPr/>
              <a:t>02.12.2024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DAD835-A67C-449B-8316-F320F44AC5A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fld id="{69762503-027C-4EDB-981C-308682A8C5CB}" type="datetimeFigureOut">
              <a:rPr lang="ru-RU" smtClean="0"/>
              <a:pPr/>
              <a:t>02.12.2024</a:t>
            </a:fld>
            <a:endParaRPr lang="ru-RU"/>
          </a:p>
        </p:txBody>
      </p:sp>
      <p:sp>
        <p:nvSpPr>
          <p:cNvPr id="9" name="Номер слайда 8"/>
          <p:cNvSpPr>
            <a:spLocks noGrp="1"/>
          </p:cNvSpPr>
          <p:nvPr>
            <p:ph type="sldNum" sz="quarter" idx="15"/>
          </p:nvPr>
        </p:nvSpPr>
        <p:spPr/>
        <p:txBody>
          <a:bodyPr rtlCol="0"/>
          <a:lstStyle/>
          <a:p>
            <a:fld id="{73DAD835-A67C-449B-8316-F320F44AC5AE}"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9762503-027C-4EDB-981C-308682A8C5CB}" type="datetimeFigureOut">
              <a:rPr lang="ru-RU" smtClean="0"/>
              <a:pPr/>
              <a:t>02.12.2024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3DAD835-A67C-449B-8316-F320F44AC5A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69762503-027C-4EDB-981C-308682A8C5CB}" type="datetimeFigureOut">
              <a:rPr lang="ru-RU" smtClean="0"/>
              <a:pPr/>
              <a:t>02.12.2024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DAD835-A67C-449B-8316-F320F44AC5AE}"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fld id="{69762503-027C-4EDB-981C-308682A8C5CB}" type="datetimeFigureOut">
              <a:rPr lang="ru-RU" smtClean="0"/>
              <a:pPr/>
              <a:t>02.12.2024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3DAD835-A67C-449B-8316-F320F44AC5AE}"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fld id="{69762503-027C-4EDB-981C-308682A8C5CB}" type="datetimeFigureOut">
              <a:rPr lang="ru-RU" smtClean="0"/>
              <a:pPr/>
              <a:t>02.12.2024</a:t>
            </a:fld>
            <a:endParaRPr lang="ru-RU"/>
          </a:p>
        </p:txBody>
      </p:sp>
      <p:sp>
        <p:nvSpPr>
          <p:cNvPr id="7" name="Номер слайда 6"/>
          <p:cNvSpPr>
            <a:spLocks noGrp="1"/>
          </p:cNvSpPr>
          <p:nvPr>
            <p:ph type="sldNum" sz="quarter" idx="11"/>
          </p:nvPr>
        </p:nvSpPr>
        <p:spPr/>
        <p:txBody>
          <a:bodyPr rtlCol="0"/>
          <a:lstStyle/>
          <a:p>
            <a:fld id="{73DAD835-A67C-449B-8316-F320F44AC5AE}"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9762503-027C-4EDB-981C-308682A8C5CB}" type="datetimeFigureOut">
              <a:rPr lang="ru-RU" smtClean="0"/>
              <a:pPr/>
              <a:t>02.12.2024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3DAD835-A67C-449B-8316-F320F44AC5A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fld id="{69762503-027C-4EDB-981C-308682A8C5CB}" type="datetimeFigureOut">
              <a:rPr lang="ru-RU" smtClean="0"/>
              <a:pPr/>
              <a:t>02.12.2024</a:t>
            </a:fld>
            <a:endParaRPr lang="ru-RU"/>
          </a:p>
        </p:txBody>
      </p:sp>
      <p:sp>
        <p:nvSpPr>
          <p:cNvPr id="22" name="Номер слайда 21"/>
          <p:cNvSpPr>
            <a:spLocks noGrp="1"/>
          </p:cNvSpPr>
          <p:nvPr>
            <p:ph type="sldNum" sz="quarter" idx="15"/>
          </p:nvPr>
        </p:nvSpPr>
        <p:spPr/>
        <p:txBody>
          <a:bodyPr rtlCol="0"/>
          <a:lstStyle/>
          <a:p>
            <a:fld id="{73DAD835-A67C-449B-8316-F320F44AC5AE}"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69762503-027C-4EDB-981C-308682A8C5CB}" type="datetimeFigureOut">
              <a:rPr lang="ru-RU" smtClean="0"/>
              <a:pPr/>
              <a:t>02.12.2024</a:t>
            </a:fld>
            <a:endParaRPr lang="ru-RU"/>
          </a:p>
        </p:txBody>
      </p:sp>
      <p:sp>
        <p:nvSpPr>
          <p:cNvPr id="18" name="Номер слайда 17"/>
          <p:cNvSpPr>
            <a:spLocks noGrp="1"/>
          </p:cNvSpPr>
          <p:nvPr>
            <p:ph type="sldNum" sz="quarter" idx="11"/>
          </p:nvPr>
        </p:nvSpPr>
        <p:spPr/>
        <p:txBody>
          <a:bodyPr rtlCol="0"/>
          <a:lstStyle/>
          <a:p>
            <a:fld id="{73DAD835-A67C-449B-8316-F320F44AC5AE}"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9762503-027C-4EDB-981C-308682A8C5CB}" type="datetimeFigureOut">
              <a:rPr lang="ru-RU" smtClean="0"/>
              <a:pPr/>
              <a:t>02.12.2024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3DAD835-A67C-449B-8316-F320F44AC5A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9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2051720" y="1772816"/>
            <a:ext cx="6120680" cy="1584176"/>
          </a:xfrm>
        </p:spPr>
        <p:txBody>
          <a:bodyPr>
            <a:normAutofit/>
          </a:bodyPr>
          <a:lstStyle/>
          <a:p>
            <a:r>
              <a:rPr lang="en-US" sz="4400" b="1" dirty="0" err="1"/>
              <a:t>Ciroza</a:t>
            </a:r>
            <a:r>
              <a:rPr lang="en-US" sz="4400" b="1" dirty="0"/>
              <a:t> hepatic</a:t>
            </a:r>
            <a:r>
              <a:rPr lang="ro-RO" sz="4400" b="1" dirty="0"/>
              <a:t>ă</a:t>
            </a:r>
            <a:endParaRPr lang="ru-RU" sz="4400" b="1" dirty="0"/>
          </a:p>
        </p:txBody>
      </p:sp>
    </p:spTree>
    <p:extLst>
      <p:ext uri="{BB962C8B-B14F-4D97-AF65-F5344CB8AC3E}">
        <p14:creationId xmlns:p14="http://schemas.microsoft.com/office/powerpoint/2010/main" val="3584517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t>Epidemiologie</a:t>
            </a:r>
            <a:endParaRPr lang="ru-RU" dirty="0"/>
          </a:p>
        </p:txBody>
      </p:sp>
      <p:sp>
        <p:nvSpPr>
          <p:cNvPr id="3" name="Объект 2"/>
          <p:cNvSpPr>
            <a:spLocks noGrp="1"/>
          </p:cNvSpPr>
          <p:nvPr>
            <p:ph sz="quarter" idx="1"/>
          </p:nvPr>
        </p:nvSpPr>
        <p:spPr>
          <a:xfrm>
            <a:off x="251520" y="1600200"/>
            <a:ext cx="8892480" cy="4873752"/>
          </a:xfrm>
        </p:spPr>
        <p:txBody>
          <a:bodyPr/>
          <a:lstStyle/>
          <a:p>
            <a:r>
              <a:rPr lang="ro-RO" dirty="0"/>
              <a:t>I</a:t>
            </a:r>
            <a:r>
              <a:rPr lang="it-IT" dirty="0"/>
              <a:t>nciden</a:t>
            </a:r>
            <a:r>
              <a:rPr lang="ro-RO" dirty="0"/>
              <a:t>ţ</a:t>
            </a:r>
            <a:r>
              <a:rPr lang="it-IT" dirty="0"/>
              <a:t>a </a:t>
            </a:r>
            <a:r>
              <a:rPr lang="ro-RO" dirty="0"/>
              <a:t>CH în RM </a:t>
            </a:r>
            <a:r>
              <a:rPr lang="it-IT" dirty="0"/>
              <a:t>constituie circa</a:t>
            </a:r>
            <a:r>
              <a:rPr lang="ro-RO" dirty="0"/>
              <a:t> </a:t>
            </a:r>
            <a:r>
              <a:rPr lang="vi-VN" dirty="0"/>
              <a:t>3000 – 3500 cazuri anual, 80</a:t>
            </a:r>
            <a:r>
              <a:rPr lang="ro-RO" dirty="0"/>
              <a:t>%</a:t>
            </a:r>
            <a:r>
              <a:rPr lang="vi-VN" dirty="0"/>
              <a:t> din care au etiologie vir</a:t>
            </a:r>
            <a:r>
              <a:rPr lang="ro-RO" dirty="0"/>
              <a:t>ală</a:t>
            </a:r>
          </a:p>
          <a:p>
            <a:r>
              <a:rPr lang="ro-RO" dirty="0"/>
              <a:t>C</a:t>
            </a:r>
            <a:r>
              <a:rPr lang="vi-VN" dirty="0"/>
              <a:t>irozele constituie 79,2% din mortalitatea totală provocată de bolile</a:t>
            </a:r>
            <a:r>
              <a:rPr lang="ro-RO" dirty="0"/>
              <a:t> </a:t>
            </a:r>
            <a:r>
              <a:rPr lang="vi-VN" dirty="0"/>
              <a:t>aparatului digestiv </a:t>
            </a:r>
            <a:endParaRPr lang="ro-RO" dirty="0"/>
          </a:p>
          <a:p>
            <a:r>
              <a:rPr lang="ro-RO" dirty="0"/>
              <a:t>Mortalitatea e</a:t>
            </a:r>
            <a:r>
              <a:rPr lang="vi-VN" dirty="0"/>
              <a:t>ste în dinamică de cre</a:t>
            </a:r>
            <a:r>
              <a:rPr lang="ro-RO" dirty="0"/>
              <a:t>ş</a:t>
            </a:r>
            <a:r>
              <a:rPr lang="vi-VN" dirty="0"/>
              <a:t>tere, </a:t>
            </a:r>
            <a:endParaRPr lang="ro-RO" dirty="0"/>
          </a:p>
          <a:p>
            <a:pPr marL="0" indent="0">
              <a:buNone/>
            </a:pPr>
            <a:r>
              <a:rPr lang="vi-VN" dirty="0"/>
              <a:t>de la </a:t>
            </a:r>
            <a:r>
              <a:rPr lang="ro-RO" dirty="0"/>
              <a:t>  </a:t>
            </a:r>
            <a:r>
              <a:rPr lang="vi-VN" b="1" dirty="0"/>
              <a:t>86,7</a:t>
            </a:r>
            <a:r>
              <a:rPr lang="vi-VN" dirty="0"/>
              <a:t> cazuri </a:t>
            </a:r>
            <a:r>
              <a:rPr lang="ro-RO" dirty="0"/>
              <a:t>                               </a:t>
            </a:r>
            <a:r>
              <a:rPr lang="vi-VN" dirty="0"/>
              <a:t>în anul </a:t>
            </a:r>
            <a:r>
              <a:rPr lang="vi-VN" b="1" dirty="0"/>
              <a:t>2002</a:t>
            </a:r>
            <a:r>
              <a:rPr lang="vi-VN" dirty="0"/>
              <a:t> până </a:t>
            </a:r>
            <a:endParaRPr lang="ro-RO" dirty="0"/>
          </a:p>
          <a:p>
            <a:pPr marL="0" indent="0">
              <a:buNone/>
            </a:pPr>
            <a:r>
              <a:rPr lang="ro-RO" dirty="0"/>
              <a:t>     </a:t>
            </a:r>
            <a:r>
              <a:rPr lang="vi-VN" dirty="0"/>
              <a:t>la </a:t>
            </a:r>
            <a:r>
              <a:rPr lang="vi-VN" b="1" dirty="0"/>
              <a:t>101,8</a:t>
            </a:r>
            <a:r>
              <a:rPr lang="ro-RO" b="1" dirty="0"/>
              <a:t> </a:t>
            </a:r>
            <a:r>
              <a:rPr lang="vi-VN" dirty="0"/>
              <a:t>cazuri la 100 mii popula</a:t>
            </a:r>
            <a:r>
              <a:rPr lang="ro-RO" dirty="0"/>
              <a:t>ţ</a:t>
            </a:r>
            <a:r>
              <a:rPr lang="vi-VN" dirty="0"/>
              <a:t>ie în anul </a:t>
            </a:r>
            <a:r>
              <a:rPr lang="vi-VN" b="1" dirty="0"/>
              <a:t>2005</a:t>
            </a:r>
            <a:r>
              <a:rPr lang="vi-VN" dirty="0"/>
              <a:t>, fiind,</a:t>
            </a:r>
            <a:endParaRPr lang="ro-RO" dirty="0"/>
          </a:p>
          <a:p>
            <a:pPr marL="0" indent="0">
              <a:buNone/>
            </a:pPr>
            <a:r>
              <a:rPr lang="vi-VN" dirty="0"/>
              <a:t>totodată, de două ori mai înaltă în popula</a:t>
            </a:r>
            <a:r>
              <a:rPr lang="ro-RO" dirty="0"/>
              <a:t>ţ</a:t>
            </a:r>
            <a:r>
              <a:rPr lang="vi-VN" dirty="0"/>
              <a:t>ia rurală</a:t>
            </a:r>
            <a:r>
              <a:rPr lang="ro-RO" dirty="0"/>
              <a:t> </a:t>
            </a:r>
            <a:r>
              <a:rPr lang="vi-VN" dirty="0"/>
              <a:t>fa</a:t>
            </a:r>
            <a:r>
              <a:rPr lang="ro-RO" dirty="0"/>
              <a:t>ţ</a:t>
            </a:r>
            <a:r>
              <a:rPr lang="vi-VN" dirty="0"/>
              <a:t>ă de cea urbană</a:t>
            </a:r>
            <a:endParaRPr lang="ro-RO" dirty="0"/>
          </a:p>
          <a:p>
            <a:r>
              <a:rPr lang="ro-RO" dirty="0"/>
              <a:t>Incidenţa hepatitelor şi CH la 100 00 populaţie este </a:t>
            </a:r>
          </a:p>
          <a:p>
            <a:pPr marL="0" indent="0">
              <a:buNone/>
            </a:pPr>
            <a:r>
              <a:rPr lang="ro-RO" dirty="0"/>
              <a:t>     </a:t>
            </a:r>
            <a:r>
              <a:rPr lang="ro-RO" b="1" dirty="0"/>
              <a:t>2011  -  </a:t>
            </a:r>
            <a:r>
              <a:rPr lang="ru-RU" b="1" dirty="0"/>
              <a:t>279,5 </a:t>
            </a:r>
            <a:endParaRPr lang="ro-RO" b="1" dirty="0"/>
          </a:p>
          <a:p>
            <a:pPr marL="0" indent="0">
              <a:buNone/>
            </a:pPr>
            <a:r>
              <a:rPr lang="ro-RO" dirty="0"/>
              <a:t>     </a:t>
            </a:r>
            <a:r>
              <a:rPr lang="ro-RO" b="1" dirty="0"/>
              <a:t>2012  -  </a:t>
            </a:r>
            <a:r>
              <a:rPr lang="ru-RU" b="1" dirty="0"/>
              <a:t>264,4</a:t>
            </a:r>
          </a:p>
          <a:p>
            <a:endParaRPr lang="ru-RU" dirty="0"/>
          </a:p>
        </p:txBody>
      </p:sp>
    </p:spTree>
    <p:extLst>
      <p:ext uri="{BB962C8B-B14F-4D97-AF65-F5344CB8AC3E}">
        <p14:creationId xmlns:p14="http://schemas.microsoft.com/office/powerpoint/2010/main" val="19982152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it-IT" b="1" dirty="0"/>
              <a:t>intervenţiil</a:t>
            </a:r>
            <a:r>
              <a:rPr lang="ro-RO" b="1" dirty="0"/>
              <a:t>e</a:t>
            </a:r>
            <a:r>
              <a:rPr lang="it-IT" b="1" dirty="0"/>
              <a:t> şi proceduril</a:t>
            </a:r>
            <a:r>
              <a:rPr lang="ro-RO" b="1" dirty="0"/>
              <a:t>e</a:t>
            </a:r>
            <a:r>
              <a:rPr lang="it-IT" b="1" dirty="0"/>
              <a:t> diagnostice recomandate</a:t>
            </a:r>
            <a:endParaRPr lang="ru-RU" dirty="0"/>
          </a:p>
        </p:txBody>
      </p:sp>
      <p:sp>
        <p:nvSpPr>
          <p:cNvPr id="3" name="Объект 2"/>
          <p:cNvSpPr>
            <a:spLocks noGrp="1"/>
          </p:cNvSpPr>
          <p:nvPr>
            <p:ph sz="quarter" idx="1"/>
          </p:nvPr>
        </p:nvSpPr>
        <p:spPr/>
        <p:txBody>
          <a:bodyPr/>
          <a:lstStyle/>
          <a:p>
            <a:r>
              <a:rPr lang="fr-FR" b="1" dirty="0"/>
              <a:t>Test de construire din beţe de chibrit a figurilor simple geometrice</a:t>
            </a:r>
          </a:p>
          <a:p>
            <a:r>
              <a:rPr lang="en-US" b="1" dirty="0" err="1"/>
              <a:t>Proba</a:t>
            </a:r>
            <a:r>
              <a:rPr lang="en-US" b="1" dirty="0"/>
              <a:t> de </a:t>
            </a:r>
            <a:r>
              <a:rPr lang="en-US" b="1" dirty="0" err="1"/>
              <a:t>scris</a:t>
            </a:r>
            <a:endParaRPr lang="en-US" b="1" dirty="0"/>
          </a:p>
          <a:p>
            <a:r>
              <a:rPr lang="vi-VN" dirty="0"/>
              <a:t>Modificările esenţiale de scris, imposibilitatea de a desena sau a</a:t>
            </a:r>
            <a:r>
              <a:rPr lang="ro-RO" dirty="0"/>
              <a:t> </a:t>
            </a:r>
            <a:r>
              <a:rPr lang="it-IT" dirty="0"/>
              <a:t>construi figuri simple geometrice apar în stadiile tardive ale EH</a:t>
            </a:r>
            <a:r>
              <a:rPr lang="ro-RO" dirty="0"/>
              <a:t> </a:t>
            </a:r>
            <a:r>
              <a:rPr lang="en-US" dirty="0"/>
              <a:t>(</a:t>
            </a:r>
            <a:r>
              <a:rPr lang="en-US" dirty="0" err="1"/>
              <a:t>stadiile</a:t>
            </a:r>
            <a:r>
              <a:rPr lang="en-US" dirty="0"/>
              <a:t> II-III) </a:t>
            </a:r>
            <a:r>
              <a:rPr lang="en-US" dirty="0" err="1"/>
              <a:t>concomitent</a:t>
            </a:r>
            <a:r>
              <a:rPr lang="en-US" dirty="0"/>
              <a:t> cu </a:t>
            </a:r>
            <a:r>
              <a:rPr lang="en-US" dirty="0" err="1"/>
              <a:t>apariţia</a:t>
            </a:r>
            <a:r>
              <a:rPr lang="en-US" dirty="0"/>
              <a:t> „</a:t>
            </a:r>
            <a:r>
              <a:rPr lang="en-US" i="1" dirty="0"/>
              <a:t>flapping </a:t>
            </a:r>
            <a:r>
              <a:rPr lang="en-US" i="1" dirty="0" err="1"/>
              <a:t>tremorului</a:t>
            </a:r>
            <a:r>
              <a:rPr lang="en-US" dirty="0"/>
              <a:t>”.</a:t>
            </a:r>
            <a:endParaRPr lang="ru-RU" dirty="0"/>
          </a:p>
        </p:txBody>
      </p:sp>
    </p:spTree>
    <p:extLst>
      <p:ext uri="{BB962C8B-B14F-4D97-AF65-F5344CB8AC3E}">
        <p14:creationId xmlns:p14="http://schemas.microsoft.com/office/powerpoint/2010/main" val="9943275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dirty="0" err="1"/>
              <a:t>Parametrii</a:t>
            </a:r>
            <a:r>
              <a:rPr lang="en-US" b="1" i="1" dirty="0"/>
              <a:t> </a:t>
            </a:r>
            <a:r>
              <a:rPr lang="en-US" b="1" i="1" dirty="0" err="1"/>
              <a:t>biochimici</a:t>
            </a:r>
            <a:r>
              <a:rPr lang="en-US" b="1" i="1" dirty="0"/>
              <a:t> </a:t>
            </a:r>
            <a:r>
              <a:rPr lang="en-US" b="1" i="1" dirty="0" err="1"/>
              <a:t>în</a:t>
            </a:r>
            <a:r>
              <a:rPr lang="en-US" b="1" i="1" dirty="0"/>
              <a:t> EH</a:t>
            </a:r>
            <a:br>
              <a:rPr lang="en-US" b="1" i="1" dirty="0"/>
            </a:br>
            <a:endParaRPr lang="ru-RU" dirty="0"/>
          </a:p>
        </p:txBody>
      </p:sp>
      <p:sp>
        <p:nvSpPr>
          <p:cNvPr id="3" name="Объект 2"/>
          <p:cNvSpPr>
            <a:spLocks noGrp="1"/>
          </p:cNvSpPr>
          <p:nvPr>
            <p:ph sz="quarter" idx="1"/>
          </p:nvPr>
        </p:nvSpPr>
        <p:spPr>
          <a:xfrm>
            <a:off x="323528" y="1196752"/>
            <a:ext cx="8064896" cy="5400600"/>
          </a:xfrm>
        </p:spPr>
        <p:txBody>
          <a:bodyPr>
            <a:normAutofit lnSpcReduction="10000"/>
          </a:bodyPr>
          <a:lstStyle/>
          <a:p>
            <a:r>
              <a:rPr lang="vi-VN" b="1" i="1" dirty="0"/>
              <a:t>Aprecierea amoniemiei </a:t>
            </a:r>
            <a:r>
              <a:rPr lang="vi-VN" dirty="0"/>
              <a:t>în sîngele venos poate fi utilă cînd nu a</a:t>
            </a:r>
            <a:r>
              <a:rPr lang="ro-RO" dirty="0"/>
              <a:t> </a:t>
            </a:r>
            <a:r>
              <a:rPr lang="vi-VN" dirty="0"/>
              <a:t>fost confirmată patologia hepatică şi în lipsa altor cauze de</a:t>
            </a:r>
            <a:r>
              <a:rPr lang="ro-RO" dirty="0"/>
              <a:t> </a:t>
            </a:r>
            <a:r>
              <a:rPr lang="vi-VN" dirty="0"/>
              <a:t>dereglare a conştienţa. Însă această analiză necesită efectuarea</a:t>
            </a:r>
            <a:r>
              <a:rPr lang="ro-RO" dirty="0"/>
              <a:t> </a:t>
            </a:r>
            <a:r>
              <a:rPr lang="vi-VN" dirty="0"/>
              <a:t>imediată după colectarea sîngelui în laborator specializat. La 90%</a:t>
            </a:r>
            <a:r>
              <a:rPr lang="ro-RO" dirty="0"/>
              <a:t> </a:t>
            </a:r>
            <a:r>
              <a:rPr lang="en-US" dirty="0" err="1"/>
              <a:t>dintre</a:t>
            </a:r>
            <a:r>
              <a:rPr lang="en-US" dirty="0"/>
              <a:t> </a:t>
            </a:r>
            <a:r>
              <a:rPr lang="en-US" dirty="0" err="1"/>
              <a:t>bolnavii</a:t>
            </a:r>
            <a:r>
              <a:rPr lang="en-US" dirty="0"/>
              <a:t> cu EH </a:t>
            </a:r>
            <a:r>
              <a:rPr lang="en-US" dirty="0" err="1"/>
              <a:t>este</a:t>
            </a:r>
            <a:r>
              <a:rPr lang="en-US" dirty="0"/>
              <a:t> </a:t>
            </a:r>
            <a:r>
              <a:rPr lang="en-US" dirty="0" err="1"/>
              <a:t>crescut</a:t>
            </a:r>
            <a:r>
              <a:rPr lang="en-US" dirty="0"/>
              <a:t> </a:t>
            </a:r>
            <a:r>
              <a:rPr lang="en-US" dirty="0" err="1"/>
              <a:t>nivelul</a:t>
            </a:r>
            <a:r>
              <a:rPr lang="en-US" dirty="0"/>
              <a:t> </a:t>
            </a:r>
            <a:r>
              <a:rPr lang="en-US" dirty="0" err="1"/>
              <a:t>amoniacului</a:t>
            </a:r>
            <a:r>
              <a:rPr lang="en-US" dirty="0"/>
              <a:t> </a:t>
            </a:r>
            <a:r>
              <a:rPr lang="en-US" dirty="0" err="1"/>
              <a:t>în</a:t>
            </a:r>
            <a:r>
              <a:rPr lang="en-US" dirty="0"/>
              <a:t> </a:t>
            </a:r>
            <a:r>
              <a:rPr lang="en-US" dirty="0" err="1"/>
              <a:t>sînge</a:t>
            </a:r>
            <a:r>
              <a:rPr lang="en-US" dirty="0"/>
              <a:t>.</a:t>
            </a:r>
            <a:r>
              <a:rPr lang="ro-RO" dirty="0"/>
              <a:t> </a:t>
            </a:r>
            <a:r>
              <a:rPr lang="en-US" dirty="0" err="1"/>
              <a:t>Depistarea</a:t>
            </a:r>
            <a:r>
              <a:rPr lang="en-US" dirty="0"/>
              <a:t> </a:t>
            </a:r>
            <a:r>
              <a:rPr lang="en-US" dirty="0" err="1"/>
              <a:t>concentraţiei</a:t>
            </a:r>
            <a:r>
              <a:rPr lang="en-US" dirty="0"/>
              <a:t> </a:t>
            </a:r>
            <a:r>
              <a:rPr lang="en-US" dirty="0" err="1"/>
              <a:t>normale</a:t>
            </a:r>
            <a:r>
              <a:rPr lang="en-US" dirty="0"/>
              <a:t> de </a:t>
            </a:r>
            <a:r>
              <a:rPr lang="en-US" dirty="0" err="1"/>
              <a:t>amoniac</a:t>
            </a:r>
            <a:r>
              <a:rPr lang="en-US" dirty="0"/>
              <a:t> nu exclude</a:t>
            </a:r>
            <a:r>
              <a:rPr lang="ro-RO" dirty="0"/>
              <a:t> </a:t>
            </a:r>
            <a:r>
              <a:rPr lang="en-US" dirty="0" err="1"/>
              <a:t>diagnosticul</a:t>
            </a:r>
            <a:r>
              <a:rPr lang="en-US" dirty="0"/>
              <a:t>.</a:t>
            </a:r>
          </a:p>
          <a:p>
            <a:r>
              <a:rPr lang="it-IT" b="1" i="1" dirty="0"/>
              <a:t>Coeficientul Fisher – </a:t>
            </a:r>
            <a:r>
              <a:rPr lang="it-IT" dirty="0"/>
              <a:t>raportul dintre aminoacizii aromatici şi</a:t>
            </a:r>
            <a:r>
              <a:rPr lang="ro-RO" dirty="0"/>
              <a:t> </a:t>
            </a:r>
            <a:r>
              <a:rPr lang="en-US" dirty="0" err="1"/>
              <a:t>ramificaţi</a:t>
            </a:r>
            <a:endParaRPr lang="en-US" dirty="0"/>
          </a:p>
          <a:p>
            <a:r>
              <a:rPr lang="vi-VN" b="1" i="1" dirty="0"/>
              <a:t>Teste biochimice care vizează afectarea funcţiei hepatice</a:t>
            </a:r>
            <a:r>
              <a:rPr lang="vi-VN" b="1" dirty="0"/>
              <a:t>:</a:t>
            </a:r>
            <a:r>
              <a:rPr lang="ro-RO" b="1" dirty="0"/>
              <a:t> </a:t>
            </a:r>
          </a:p>
          <a:p>
            <a:pPr marL="0" indent="0">
              <a:buNone/>
            </a:pPr>
            <a:r>
              <a:rPr lang="ro-RO" b="1" dirty="0"/>
              <a:t>	- </a:t>
            </a:r>
            <a:r>
              <a:rPr lang="vi-VN" dirty="0"/>
              <a:t>o </a:t>
            </a:r>
            <a:r>
              <a:rPr lang="vi-VN" i="1" dirty="0"/>
              <a:t>alterarea funcţiei de sinteză </a:t>
            </a:r>
            <a:r>
              <a:rPr lang="vi-VN" dirty="0"/>
              <a:t>(reducerea indicelui</a:t>
            </a:r>
            <a:r>
              <a:rPr lang="ro-RO" dirty="0"/>
              <a:t> 	</a:t>
            </a:r>
            <a:r>
              <a:rPr lang="en-US" dirty="0" err="1"/>
              <a:t>protrombinic</a:t>
            </a:r>
            <a:r>
              <a:rPr lang="en-US" dirty="0"/>
              <a:t>, a </a:t>
            </a:r>
            <a:r>
              <a:rPr lang="en-US" dirty="0" err="1"/>
              <a:t>fibrinogenului</a:t>
            </a:r>
            <a:r>
              <a:rPr lang="en-US" dirty="0"/>
              <a:t>; </a:t>
            </a:r>
            <a:r>
              <a:rPr lang="en-US" dirty="0" err="1"/>
              <a:t>hipoalbuminemie</a:t>
            </a:r>
            <a:r>
              <a:rPr lang="en-US" dirty="0"/>
              <a:t> </a:t>
            </a:r>
            <a:r>
              <a:rPr lang="ro-RO" dirty="0"/>
              <a:t>	</a:t>
            </a:r>
            <a:r>
              <a:rPr lang="en-US" dirty="0"/>
              <a:t>etc.)</a:t>
            </a:r>
          </a:p>
          <a:p>
            <a:pPr marL="0" indent="0">
              <a:buNone/>
            </a:pPr>
            <a:r>
              <a:rPr lang="ro-RO" dirty="0"/>
              <a:t>	- </a:t>
            </a:r>
            <a:r>
              <a:rPr lang="pt-BR" dirty="0"/>
              <a:t>o </a:t>
            </a:r>
            <a:r>
              <a:rPr lang="pt-BR" i="1" dirty="0"/>
              <a:t>reducerea funcţiei de dezintoxicare</a:t>
            </a:r>
            <a:endParaRPr lang="ru-RU" dirty="0"/>
          </a:p>
        </p:txBody>
      </p:sp>
    </p:spTree>
    <p:extLst>
      <p:ext uri="{BB962C8B-B14F-4D97-AF65-F5344CB8AC3E}">
        <p14:creationId xmlns:p14="http://schemas.microsoft.com/office/powerpoint/2010/main" val="35254682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Diagnosticul</a:t>
            </a:r>
            <a:r>
              <a:rPr lang="en-US" b="1" dirty="0"/>
              <a:t> </a:t>
            </a:r>
            <a:r>
              <a:rPr lang="en-US" b="1" dirty="0" err="1"/>
              <a:t>diferenţial</a:t>
            </a:r>
            <a:r>
              <a:rPr lang="ro-RO" b="1" dirty="0"/>
              <a:t> EH</a:t>
            </a:r>
            <a:endParaRPr lang="ru-RU" dirty="0"/>
          </a:p>
        </p:txBody>
      </p:sp>
      <p:sp>
        <p:nvSpPr>
          <p:cNvPr id="3" name="Объект 2"/>
          <p:cNvSpPr>
            <a:spLocks noGrp="1"/>
          </p:cNvSpPr>
          <p:nvPr>
            <p:ph sz="quarter" idx="1"/>
          </p:nvPr>
        </p:nvSpPr>
        <p:spPr/>
        <p:txBody>
          <a:bodyPr>
            <a:normAutofit lnSpcReduction="10000"/>
          </a:bodyPr>
          <a:lstStyle/>
          <a:p>
            <a:pPr marL="0" indent="0">
              <a:buNone/>
            </a:pPr>
            <a:r>
              <a:rPr lang="vi-VN" dirty="0"/>
              <a:t>Simptomatologia neuropsihică a EH necesită excluderea altor cauze</a:t>
            </a:r>
            <a:r>
              <a:rPr lang="ro-RO" dirty="0"/>
              <a:t> </a:t>
            </a:r>
            <a:r>
              <a:rPr lang="en-US" dirty="0"/>
              <a:t>de </a:t>
            </a:r>
            <a:r>
              <a:rPr lang="en-US" dirty="0" err="1"/>
              <a:t>encefalopatie</a:t>
            </a:r>
            <a:r>
              <a:rPr lang="en-US" dirty="0"/>
              <a:t>:</a:t>
            </a:r>
          </a:p>
          <a:p>
            <a:pPr marL="0" indent="0">
              <a:buNone/>
            </a:pPr>
            <a:r>
              <a:rPr lang="vi-VN" b="1" dirty="0"/>
              <a:t>Tulburări metabolice</a:t>
            </a:r>
          </a:p>
          <a:p>
            <a:r>
              <a:rPr lang="en-US" dirty="0" err="1"/>
              <a:t>Hipoglicemie</a:t>
            </a:r>
            <a:endParaRPr lang="en-US" dirty="0"/>
          </a:p>
          <a:p>
            <a:r>
              <a:rPr lang="en-US" dirty="0" err="1"/>
              <a:t>Dezechilibru</a:t>
            </a:r>
            <a:r>
              <a:rPr lang="en-US" dirty="0"/>
              <a:t> </a:t>
            </a:r>
            <a:r>
              <a:rPr lang="en-US" dirty="0" err="1"/>
              <a:t>electrolitic</a:t>
            </a:r>
            <a:endParaRPr lang="en-US" dirty="0"/>
          </a:p>
          <a:p>
            <a:r>
              <a:rPr lang="en-US" dirty="0" err="1"/>
              <a:t>Uremie</a:t>
            </a:r>
            <a:endParaRPr lang="en-US" dirty="0"/>
          </a:p>
          <a:p>
            <a:r>
              <a:rPr lang="pt-BR" dirty="0"/>
              <a:t>Hipercapnie de diferite etiologii</a:t>
            </a:r>
          </a:p>
          <a:p>
            <a:r>
              <a:rPr lang="pt-BR" dirty="0"/>
              <a:t>Cetoacidoză diabetică sau de alte etiologii</a:t>
            </a:r>
          </a:p>
          <a:p>
            <a:r>
              <a:rPr lang="vi-VN" dirty="0"/>
              <a:t>Hiperamoniemie nonhepatică (tulburare congenitală a</a:t>
            </a:r>
            <a:r>
              <a:rPr lang="ro-RO" dirty="0"/>
              <a:t> </a:t>
            </a:r>
            <a:r>
              <a:rPr lang="en-US" dirty="0" err="1"/>
              <a:t>ciclului</a:t>
            </a:r>
            <a:r>
              <a:rPr lang="en-US" dirty="0"/>
              <a:t> </a:t>
            </a:r>
            <a:r>
              <a:rPr lang="en-US" dirty="0" err="1"/>
              <a:t>ureogenetic</a:t>
            </a:r>
            <a:r>
              <a:rPr lang="en-US" dirty="0"/>
              <a:t>, </a:t>
            </a:r>
            <a:r>
              <a:rPr lang="en-US" dirty="0" err="1"/>
              <a:t>sindrom</a:t>
            </a:r>
            <a:r>
              <a:rPr lang="en-US" dirty="0"/>
              <a:t> Rey</a:t>
            </a:r>
            <a:r>
              <a:rPr lang="ro-RO" dirty="0"/>
              <a:t>)</a:t>
            </a:r>
            <a:endParaRPr lang="en-US" dirty="0"/>
          </a:p>
          <a:p>
            <a:r>
              <a:rPr lang="en-US" dirty="0" err="1"/>
              <a:t>În</a:t>
            </a:r>
            <a:r>
              <a:rPr lang="en-US" dirty="0"/>
              <a:t> </a:t>
            </a:r>
            <a:r>
              <a:rPr lang="en-US" dirty="0" err="1"/>
              <a:t>endocrinopatii</a:t>
            </a:r>
            <a:r>
              <a:rPr lang="en-US" dirty="0"/>
              <a:t>: </a:t>
            </a:r>
            <a:r>
              <a:rPr lang="en-US" dirty="0" err="1"/>
              <a:t>hipotiroidism</a:t>
            </a:r>
            <a:r>
              <a:rPr lang="en-US" dirty="0"/>
              <a:t>, </a:t>
            </a:r>
            <a:r>
              <a:rPr lang="en-US" dirty="0" err="1"/>
              <a:t>boala</a:t>
            </a:r>
            <a:r>
              <a:rPr lang="en-US" dirty="0"/>
              <a:t> Addison etc.</a:t>
            </a:r>
          </a:p>
        </p:txBody>
      </p:sp>
    </p:spTree>
    <p:extLst>
      <p:ext uri="{BB962C8B-B14F-4D97-AF65-F5344CB8AC3E}">
        <p14:creationId xmlns:p14="http://schemas.microsoft.com/office/powerpoint/2010/main" val="34027085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Diagnosticul</a:t>
            </a:r>
            <a:r>
              <a:rPr lang="en-US" b="1" dirty="0"/>
              <a:t> </a:t>
            </a:r>
            <a:r>
              <a:rPr lang="en-US" b="1" dirty="0" err="1"/>
              <a:t>diferenţial</a:t>
            </a:r>
            <a:r>
              <a:rPr lang="ro-RO" b="1" dirty="0"/>
              <a:t> EH</a:t>
            </a:r>
            <a:endParaRPr lang="ru-RU" dirty="0"/>
          </a:p>
        </p:txBody>
      </p:sp>
      <p:sp>
        <p:nvSpPr>
          <p:cNvPr id="3" name="Объект 2"/>
          <p:cNvSpPr>
            <a:spLocks noGrp="1"/>
          </p:cNvSpPr>
          <p:nvPr>
            <p:ph sz="quarter" idx="1"/>
          </p:nvPr>
        </p:nvSpPr>
        <p:spPr/>
        <p:txBody>
          <a:bodyPr/>
          <a:lstStyle/>
          <a:p>
            <a:pPr marL="0" indent="0">
              <a:buNone/>
            </a:pPr>
            <a:r>
              <a:rPr lang="en-US" b="1" dirty="0" err="1"/>
              <a:t>Encefalopatii</a:t>
            </a:r>
            <a:r>
              <a:rPr lang="en-US" b="1" dirty="0"/>
              <a:t> </a:t>
            </a:r>
            <a:r>
              <a:rPr lang="en-US" b="1" dirty="0" err="1"/>
              <a:t>toxico-medicamentoase</a:t>
            </a:r>
            <a:endParaRPr lang="ro-RO" b="1" dirty="0"/>
          </a:p>
          <a:p>
            <a:pPr marL="0" indent="0">
              <a:buNone/>
            </a:pPr>
            <a:endParaRPr lang="en-US" b="1" dirty="0"/>
          </a:p>
          <a:p>
            <a:r>
              <a:rPr lang="pt-BR" dirty="0"/>
              <a:t>Alcoolice: intoxicaţii acute, sindrom de servaj, sindrom</a:t>
            </a:r>
            <a:r>
              <a:rPr lang="ro-RO" dirty="0"/>
              <a:t> </a:t>
            </a:r>
            <a:r>
              <a:rPr lang="en-US" dirty="0"/>
              <a:t>Wernicke-</a:t>
            </a:r>
            <a:r>
              <a:rPr lang="en-US" dirty="0" err="1"/>
              <a:t>Korsakoff</a:t>
            </a:r>
            <a:endParaRPr lang="en-US" dirty="0"/>
          </a:p>
          <a:p>
            <a:r>
              <a:rPr lang="en-US" dirty="0" err="1"/>
              <a:t>Intoxicaţii</a:t>
            </a:r>
            <a:r>
              <a:rPr lang="en-US" dirty="0"/>
              <a:t> </a:t>
            </a:r>
            <a:r>
              <a:rPr lang="en-US" dirty="0" err="1"/>
              <a:t>medicamentoase</a:t>
            </a:r>
            <a:r>
              <a:rPr lang="en-US" dirty="0"/>
              <a:t>: </a:t>
            </a:r>
            <a:r>
              <a:rPr lang="en-US" dirty="0" err="1"/>
              <a:t>anxiolitice</a:t>
            </a:r>
            <a:r>
              <a:rPr lang="en-US" dirty="0"/>
              <a:t>, </a:t>
            </a:r>
            <a:r>
              <a:rPr lang="en-US" dirty="0" err="1"/>
              <a:t>barbiturice</a:t>
            </a:r>
            <a:r>
              <a:rPr lang="en-US" dirty="0"/>
              <a:t> etc.</a:t>
            </a:r>
          </a:p>
          <a:p>
            <a:r>
              <a:rPr lang="ro-RO" dirty="0"/>
              <a:t>I</a:t>
            </a:r>
            <a:r>
              <a:rPr lang="en-US" dirty="0" err="1"/>
              <a:t>ntoxicaţii</a:t>
            </a:r>
            <a:r>
              <a:rPr lang="en-US" dirty="0"/>
              <a:t> cu </a:t>
            </a:r>
            <a:r>
              <a:rPr lang="en-US" dirty="0" err="1"/>
              <a:t>droguri</a:t>
            </a:r>
            <a:r>
              <a:rPr lang="en-US" dirty="0"/>
              <a:t> </a:t>
            </a:r>
            <a:r>
              <a:rPr lang="en-US" dirty="0" err="1"/>
              <a:t>psihoactive</a:t>
            </a:r>
            <a:endParaRPr lang="en-US" dirty="0"/>
          </a:p>
          <a:p>
            <a:r>
              <a:rPr lang="pt-BR" dirty="0"/>
              <a:t>Intoxicaţii cu metale grele etc.</a:t>
            </a:r>
          </a:p>
          <a:p>
            <a:endParaRPr lang="ru-RU" dirty="0"/>
          </a:p>
        </p:txBody>
      </p:sp>
    </p:spTree>
    <p:extLst>
      <p:ext uri="{BB962C8B-B14F-4D97-AF65-F5344CB8AC3E}">
        <p14:creationId xmlns:p14="http://schemas.microsoft.com/office/powerpoint/2010/main" val="28139830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lstStyle/>
          <a:p>
            <a:r>
              <a:rPr lang="en-US" b="1" dirty="0" err="1"/>
              <a:t>Diagnosticul</a:t>
            </a:r>
            <a:r>
              <a:rPr lang="en-US" b="1" dirty="0"/>
              <a:t> </a:t>
            </a:r>
            <a:r>
              <a:rPr lang="en-US" b="1" dirty="0" err="1"/>
              <a:t>diferenţial</a:t>
            </a:r>
            <a:r>
              <a:rPr lang="ro-RO" b="1" dirty="0"/>
              <a:t> EH</a:t>
            </a:r>
            <a:endParaRPr lang="ru-RU" dirty="0"/>
          </a:p>
        </p:txBody>
      </p:sp>
      <p:sp>
        <p:nvSpPr>
          <p:cNvPr id="3" name="Объект 2"/>
          <p:cNvSpPr>
            <a:spLocks noGrp="1"/>
          </p:cNvSpPr>
          <p:nvPr>
            <p:ph sz="quarter" idx="1"/>
          </p:nvPr>
        </p:nvSpPr>
        <p:spPr>
          <a:xfrm>
            <a:off x="457200" y="1124744"/>
            <a:ext cx="7467600" cy="5349208"/>
          </a:xfrm>
        </p:spPr>
        <p:txBody>
          <a:bodyPr>
            <a:normAutofit fontScale="92500" lnSpcReduction="10000"/>
          </a:bodyPr>
          <a:lstStyle/>
          <a:p>
            <a:pPr marL="0" indent="0">
              <a:buNone/>
            </a:pPr>
            <a:r>
              <a:rPr lang="en-US" b="1" dirty="0" err="1"/>
              <a:t>Leziuni</a:t>
            </a:r>
            <a:r>
              <a:rPr lang="en-US" b="1" dirty="0"/>
              <a:t> </a:t>
            </a:r>
            <a:r>
              <a:rPr lang="en-US" b="1" dirty="0" err="1"/>
              <a:t>neurologice</a:t>
            </a:r>
            <a:r>
              <a:rPr lang="en-US" b="1" dirty="0"/>
              <a:t> </a:t>
            </a:r>
            <a:r>
              <a:rPr lang="en-US" b="1" dirty="0" err="1"/>
              <a:t>intracraniene</a:t>
            </a:r>
            <a:r>
              <a:rPr lang="en-US" dirty="0"/>
              <a:t>:</a:t>
            </a:r>
          </a:p>
          <a:p>
            <a:r>
              <a:rPr lang="en-US" dirty="0" err="1"/>
              <a:t>Accidente</a:t>
            </a:r>
            <a:r>
              <a:rPr lang="en-US" dirty="0"/>
              <a:t> </a:t>
            </a:r>
            <a:r>
              <a:rPr lang="en-US" dirty="0" err="1"/>
              <a:t>cerebrale</a:t>
            </a:r>
            <a:r>
              <a:rPr lang="en-US" dirty="0"/>
              <a:t> </a:t>
            </a:r>
            <a:r>
              <a:rPr lang="en-US" dirty="0" err="1"/>
              <a:t>vasculare</a:t>
            </a:r>
            <a:endParaRPr lang="en-US" dirty="0"/>
          </a:p>
          <a:p>
            <a:r>
              <a:rPr lang="en-US" dirty="0" err="1"/>
              <a:t>Formaţiuni</a:t>
            </a:r>
            <a:r>
              <a:rPr lang="en-US" dirty="0"/>
              <a:t> de </a:t>
            </a:r>
            <a:r>
              <a:rPr lang="en-US" dirty="0" err="1"/>
              <a:t>volum</a:t>
            </a:r>
            <a:r>
              <a:rPr lang="en-US" dirty="0"/>
              <a:t> (</a:t>
            </a:r>
            <a:r>
              <a:rPr lang="en-US" dirty="0" err="1"/>
              <a:t>tumori</a:t>
            </a:r>
            <a:r>
              <a:rPr lang="en-US" dirty="0"/>
              <a:t>, </a:t>
            </a:r>
            <a:r>
              <a:rPr lang="en-US" dirty="0" err="1"/>
              <a:t>abcese</a:t>
            </a:r>
            <a:r>
              <a:rPr lang="en-US" dirty="0"/>
              <a:t>)</a:t>
            </a:r>
          </a:p>
          <a:p>
            <a:r>
              <a:rPr lang="en-US" dirty="0" err="1"/>
              <a:t>Encefalite</a:t>
            </a:r>
            <a:r>
              <a:rPr lang="en-US" dirty="0"/>
              <a:t>, </a:t>
            </a:r>
            <a:r>
              <a:rPr lang="en-US" dirty="0" err="1"/>
              <a:t>meningite</a:t>
            </a:r>
            <a:r>
              <a:rPr lang="en-US" dirty="0"/>
              <a:t> etc.</a:t>
            </a:r>
            <a:endParaRPr lang="ro-RO" dirty="0"/>
          </a:p>
          <a:p>
            <a:pPr marL="0" indent="0">
              <a:buNone/>
            </a:pPr>
            <a:endParaRPr lang="ro-RO" dirty="0"/>
          </a:p>
          <a:p>
            <a:pPr marL="0" indent="0">
              <a:buNone/>
            </a:pPr>
            <a:r>
              <a:rPr lang="vi-VN" b="1" dirty="0"/>
              <a:t>Dereglările neuropsihiatrice</a:t>
            </a:r>
          </a:p>
          <a:p>
            <a:r>
              <a:rPr lang="vi-VN" dirty="0"/>
              <a:t>Diferenţierea EH de alte cauze de dereglare a conştienţa poate fi dificilă</a:t>
            </a:r>
            <a:r>
              <a:rPr lang="ro-RO" dirty="0"/>
              <a:t> </a:t>
            </a:r>
            <a:r>
              <a:rPr lang="en-US" dirty="0"/>
              <a:t>la </a:t>
            </a:r>
            <a:r>
              <a:rPr lang="en-US" dirty="0" err="1"/>
              <a:t>pacienţii</a:t>
            </a:r>
            <a:r>
              <a:rPr lang="en-US" dirty="0"/>
              <a:t> cu CH, cu </a:t>
            </a:r>
            <a:r>
              <a:rPr lang="en-US" dirty="0" err="1"/>
              <a:t>atît</a:t>
            </a:r>
            <a:r>
              <a:rPr lang="en-US" dirty="0"/>
              <a:t> </a:t>
            </a:r>
            <a:r>
              <a:rPr lang="en-US" dirty="0" err="1"/>
              <a:t>mai</a:t>
            </a:r>
            <a:r>
              <a:rPr lang="en-US" dirty="0"/>
              <a:t> </a:t>
            </a:r>
            <a:r>
              <a:rPr lang="en-US" dirty="0" err="1"/>
              <a:t>mult</a:t>
            </a:r>
            <a:r>
              <a:rPr lang="en-US" dirty="0"/>
              <a:t> cu </a:t>
            </a:r>
            <a:r>
              <a:rPr lang="en-US" dirty="0" err="1"/>
              <a:t>cît</a:t>
            </a:r>
            <a:r>
              <a:rPr lang="en-US" dirty="0"/>
              <a:t> CH </a:t>
            </a:r>
            <a:r>
              <a:rPr lang="en-US" dirty="0" err="1"/>
              <a:t>poate</a:t>
            </a:r>
            <a:r>
              <a:rPr lang="en-US" dirty="0"/>
              <a:t> </a:t>
            </a:r>
            <a:r>
              <a:rPr lang="en-US" dirty="0" err="1"/>
              <a:t>coexista</a:t>
            </a:r>
            <a:r>
              <a:rPr lang="en-US" dirty="0"/>
              <a:t> cu </a:t>
            </a:r>
            <a:r>
              <a:rPr lang="en-US" dirty="0" err="1"/>
              <a:t>alte</a:t>
            </a:r>
            <a:r>
              <a:rPr lang="en-US" dirty="0"/>
              <a:t> </a:t>
            </a:r>
            <a:r>
              <a:rPr lang="en-US" dirty="0" err="1"/>
              <a:t>afecţiuni</a:t>
            </a:r>
            <a:r>
              <a:rPr lang="ro-RO" dirty="0"/>
              <a:t> </a:t>
            </a:r>
            <a:r>
              <a:rPr lang="en-US" dirty="0" err="1"/>
              <a:t>neuropsihice</a:t>
            </a:r>
            <a:endParaRPr lang="ro-RO" dirty="0"/>
          </a:p>
          <a:p>
            <a:r>
              <a:rPr lang="en-US" dirty="0" err="1"/>
              <a:t>Prezenţa</a:t>
            </a:r>
            <a:r>
              <a:rPr lang="en-US" dirty="0"/>
              <a:t> </a:t>
            </a:r>
            <a:r>
              <a:rPr lang="en-US" dirty="0" err="1"/>
              <a:t>semnelor</a:t>
            </a:r>
            <a:r>
              <a:rPr lang="en-US" dirty="0"/>
              <a:t> </a:t>
            </a:r>
            <a:r>
              <a:rPr lang="en-US" dirty="0" err="1"/>
              <a:t>neurologice</a:t>
            </a:r>
            <a:r>
              <a:rPr lang="en-US" dirty="0"/>
              <a:t> de </a:t>
            </a:r>
            <a:r>
              <a:rPr lang="en-US" dirty="0" err="1"/>
              <a:t>focar</a:t>
            </a:r>
            <a:r>
              <a:rPr lang="en-US" dirty="0"/>
              <a:t> nu </a:t>
            </a:r>
            <a:r>
              <a:rPr lang="en-US" dirty="0" err="1"/>
              <a:t>sunt</a:t>
            </a:r>
            <a:r>
              <a:rPr lang="en-US" dirty="0"/>
              <a:t> </a:t>
            </a:r>
            <a:r>
              <a:rPr lang="en-US" dirty="0" err="1"/>
              <a:t>caracteristice</a:t>
            </a:r>
            <a:r>
              <a:rPr lang="ro-RO" dirty="0"/>
              <a:t> </a:t>
            </a:r>
            <a:r>
              <a:rPr lang="en-US" dirty="0"/>
              <a:t>EH </a:t>
            </a:r>
            <a:endParaRPr lang="ro-RO" dirty="0"/>
          </a:p>
          <a:p>
            <a:r>
              <a:rPr lang="en-US" dirty="0" err="1"/>
              <a:t>În</a:t>
            </a:r>
            <a:r>
              <a:rPr lang="en-US" dirty="0"/>
              <a:t> </a:t>
            </a:r>
            <a:r>
              <a:rPr lang="en-US" dirty="0" err="1"/>
              <a:t>favoarea</a:t>
            </a:r>
            <a:r>
              <a:rPr lang="en-US" dirty="0"/>
              <a:t> </a:t>
            </a:r>
            <a:r>
              <a:rPr lang="en-US" dirty="0" err="1"/>
              <a:t>diagnosticului</a:t>
            </a:r>
            <a:r>
              <a:rPr lang="en-US" dirty="0"/>
              <a:t> </a:t>
            </a:r>
            <a:r>
              <a:rPr lang="en-US" dirty="0" err="1"/>
              <a:t>pozitiv</a:t>
            </a:r>
            <a:r>
              <a:rPr lang="en-US" dirty="0"/>
              <a:t> de EH </a:t>
            </a:r>
            <a:r>
              <a:rPr lang="en-US" dirty="0" err="1"/>
              <a:t>este</a:t>
            </a:r>
            <a:r>
              <a:rPr lang="en-US" dirty="0"/>
              <a:t> </a:t>
            </a:r>
            <a:r>
              <a:rPr lang="en-US" dirty="0" err="1"/>
              <a:t>ameliorarea</a:t>
            </a:r>
            <a:r>
              <a:rPr lang="en-US" dirty="0"/>
              <a:t> </a:t>
            </a:r>
            <a:r>
              <a:rPr lang="en-US" dirty="0" err="1"/>
              <a:t>disfuncţiei</a:t>
            </a:r>
            <a:r>
              <a:rPr lang="ro-RO" dirty="0"/>
              <a:t> </a:t>
            </a:r>
            <a:r>
              <a:rPr lang="vi-VN" dirty="0"/>
              <a:t>cerebrale, după procedurile de evacuare colonică, administrare de lactuloză</a:t>
            </a:r>
            <a:endParaRPr lang="ru-RU" dirty="0"/>
          </a:p>
          <a:p>
            <a:endParaRPr lang="en-US" dirty="0"/>
          </a:p>
          <a:p>
            <a:endParaRPr lang="ru-RU" dirty="0"/>
          </a:p>
        </p:txBody>
      </p:sp>
    </p:spTree>
    <p:extLst>
      <p:ext uri="{BB962C8B-B14F-4D97-AF65-F5344CB8AC3E}">
        <p14:creationId xmlns:p14="http://schemas.microsoft.com/office/powerpoint/2010/main" val="1310778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o-RO" dirty="0"/>
              <a:t>Etiologie</a:t>
            </a:r>
            <a:endParaRPr lang="ru-RU" dirty="0"/>
          </a:p>
        </p:txBody>
      </p:sp>
      <p:sp>
        <p:nvSpPr>
          <p:cNvPr id="5" name="Объект 4"/>
          <p:cNvSpPr>
            <a:spLocks noGrp="1"/>
          </p:cNvSpPr>
          <p:nvPr>
            <p:ph sz="quarter" idx="1"/>
          </p:nvPr>
        </p:nvSpPr>
        <p:spPr/>
        <p:txBody>
          <a:bodyPr>
            <a:normAutofit lnSpcReduction="10000"/>
          </a:bodyPr>
          <a:lstStyle/>
          <a:p>
            <a:pPr marL="0" indent="0">
              <a:buNone/>
            </a:pPr>
            <a:r>
              <a:rPr lang="ro-RO" b="1" dirty="0"/>
              <a:t>1.Cauze virale: B,C şi D (CH postnecrotică)</a:t>
            </a:r>
          </a:p>
          <a:p>
            <a:pPr marL="0" indent="0">
              <a:buNone/>
            </a:pPr>
            <a:r>
              <a:rPr lang="ro-RO" b="1" dirty="0"/>
              <a:t>2.Cauză alcoolică (ciroză Laennec)</a:t>
            </a:r>
          </a:p>
          <a:p>
            <a:pPr marL="0" indent="0">
              <a:buNone/>
            </a:pPr>
            <a:r>
              <a:rPr lang="ro-RO" b="1" dirty="0"/>
              <a:t>3. Cauză colestatică</a:t>
            </a:r>
          </a:p>
          <a:p>
            <a:pPr marL="0" indent="0">
              <a:buNone/>
            </a:pPr>
            <a:r>
              <a:rPr lang="ro-RO" b="1" dirty="0"/>
              <a:t>		- ciroza biliară primitivă</a:t>
            </a:r>
          </a:p>
          <a:p>
            <a:pPr marL="0" indent="0">
              <a:buNone/>
            </a:pPr>
            <a:r>
              <a:rPr lang="ro-RO" b="1" dirty="0"/>
              <a:t>		- ciroza biliară secundară</a:t>
            </a:r>
          </a:p>
          <a:p>
            <a:pPr marL="0" indent="0">
              <a:buNone/>
            </a:pPr>
            <a:r>
              <a:rPr lang="ro-RO" b="1" dirty="0"/>
              <a:t>4.Cauză metabolică</a:t>
            </a:r>
          </a:p>
          <a:p>
            <a:pPr marL="0" indent="0">
              <a:buNone/>
            </a:pPr>
            <a:r>
              <a:rPr lang="ro-RO" b="1" dirty="0"/>
              <a:t>		- boala Wilson</a:t>
            </a:r>
          </a:p>
          <a:p>
            <a:pPr marL="0" indent="0">
              <a:buNone/>
            </a:pPr>
            <a:r>
              <a:rPr lang="ro-RO" b="1" dirty="0"/>
              <a:t>		- hemocromatoza</a:t>
            </a:r>
          </a:p>
          <a:p>
            <a:pPr marL="0" indent="0">
              <a:buNone/>
            </a:pPr>
            <a:r>
              <a:rPr lang="ro-RO" b="1" dirty="0"/>
              <a:t>		- deficitul de alfa1 anti tripsină</a:t>
            </a:r>
          </a:p>
          <a:p>
            <a:pPr marL="0" indent="0">
              <a:buNone/>
            </a:pPr>
            <a:r>
              <a:rPr lang="ro-RO" b="1" dirty="0"/>
              <a:t>		- glicogenoza</a:t>
            </a:r>
            <a:endParaRPr lang="en-US" b="1" dirty="0"/>
          </a:p>
          <a:p>
            <a:pPr marL="0" indent="0">
              <a:buNone/>
            </a:pPr>
            <a:r>
              <a:rPr lang="en-US" b="1" dirty="0"/>
              <a:t>		</a:t>
            </a:r>
            <a:r>
              <a:rPr lang="ro-RO" b="1" dirty="0"/>
              <a:t>- NASH</a:t>
            </a:r>
          </a:p>
          <a:p>
            <a:endParaRPr lang="ru-RU" dirty="0"/>
          </a:p>
        </p:txBody>
      </p:sp>
    </p:spTree>
    <p:extLst>
      <p:ext uri="{BB962C8B-B14F-4D97-AF65-F5344CB8AC3E}">
        <p14:creationId xmlns:p14="http://schemas.microsoft.com/office/powerpoint/2010/main" val="3855004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t>Etiologie</a:t>
            </a:r>
            <a:endParaRPr lang="ru-RU" dirty="0"/>
          </a:p>
        </p:txBody>
      </p:sp>
      <p:sp>
        <p:nvSpPr>
          <p:cNvPr id="3" name="Объект 2"/>
          <p:cNvSpPr>
            <a:spLocks noGrp="1"/>
          </p:cNvSpPr>
          <p:nvPr>
            <p:ph sz="quarter" idx="1"/>
          </p:nvPr>
        </p:nvSpPr>
        <p:spPr>
          <a:xfrm>
            <a:off x="323528" y="1600200"/>
            <a:ext cx="8820472" cy="4873752"/>
          </a:xfrm>
        </p:spPr>
        <p:txBody>
          <a:bodyPr>
            <a:noAutofit/>
          </a:bodyPr>
          <a:lstStyle/>
          <a:p>
            <a:pPr marL="0" indent="0">
              <a:buNone/>
            </a:pPr>
            <a:r>
              <a:rPr lang="ro-RO" sz="2800" b="1" dirty="0"/>
              <a:t>5.Cauză vasculară</a:t>
            </a:r>
          </a:p>
          <a:p>
            <a:pPr marL="0" indent="0">
              <a:buNone/>
            </a:pPr>
            <a:r>
              <a:rPr lang="ro-RO" sz="2800" b="1" dirty="0"/>
              <a:t>	</a:t>
            </a:r>
            <a:r>
              <a:rPr lang="ro-RO" sz="2800" dirty="0"/>
              <a:t>- ciroza cardiacă (insuf. cardiace severe)</a:t>
            </a:r>
          </a:p>
          <a:p>
            <a:pPr marL="0" indent="0">
              <a:buNone/>
            </a:pPr>
            <a:r>
              <a:rPr lang="ro-RO" sz="2800" dirty="0"/>
              <a:t>	- ciroza din sd. Budd Chiari)</a:t>
            </a:r>
          </a:p>
          <a:p>
            <a:pPr marL="0" indent="0">
              <a:buNone/>
            </a:pPr>
            <a:r>
              <a:rPr lang="ro-RO" sz="2800" b="1" dirty="0"/>
              <a:t>6.Cauză medicamentoasă </a:t>
            </a:r>
            <a:r>
              <a:rPr lang="ro-RO" sz="2800" dirty="0"/>
              <a:t>(metotrexat, miodaronă, tetraclorură de carbon, izoniazidă)</a:t>
            </a:r>
          </a:p>
          <a:p>
            <a:pPr marL="0" indent="0">
              <a:buNone/>
            </a:pPr>
            <a:r>
              <a:rPr lang="ro-RO" sz="2800" b="1" dirty="0"/>
              <a:t>7.Ciroza autoimună</a:t>
            </a:r>
          </a:p>
          <a:p>
            <a:pPr marL="0" indent="0">
              <a:buNone/>
            </a:pPr>
            <a:r>
              <a:rPr lang="ro-RO" sz="2800" b="1" dirty="0"/>
              <a:t>8.Cauză nutriţională </a:t>
            </a:r>
            <a:r>
              <a:rPr lang="ro-RO" sz="2800" dirty="0"/>
              <a:t>(denutriţie, by-pass)</a:t>
            </a:r>
          </a:p>
          <a:p>
            <a:pPr marL="0" indent="0">
              <a:buNone/>
            </a:pPr>
            <a:r>
              <a:rPr lang="ro-RO" sz="2800" b="1" dirty="0"/>
              <a:t>9.Ciroza criptogenetică </a:t>
            </a:r>
            <a:r>
              <a:rPr lang="ro-RO" sz="2800" dirty="0"/>
              <a:t>(de cauză nedeterminată)</a:t>
            </a:r>
            <a:endParaRPr lang="ru-RU" sz="2800" dirty="0"/>
          </a:p>
        </p:txBody>
      </p:sp>
    </p:spTree>
    <p:extLst>
      <p:ext uri="{BB962C8B-B14F-4D97-AF65-F5344CB8AC3E}">
        <p14:creationId xmlns:p14="http://schemas.microsoft.com/office/powerpoint/2010/main" val="3323524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o-RO" sz="3200" b="1" i="1" dirty="0">
                <a:solidFill>
                  <a:schemeClr val="tx1"/>
                </a:solidFill>
                <a:effectLst>
                  <a:outerShdw blurRad="38100" dist="38100" dir="2700000" algn="tl">
                    <a:srgbClr val="000000"/>
                  </a:outerShdw>
                </a:effectLst>
              </a:rPr>
              <a:t>PATOGENEZĂ</a:t>
            </a:r>
            <a:r>
              <a:rPr lang="en-GB" sz="3200" b="1" i="1" dirty="0">
                <a:solidFill>
                  <a:schemeClr val="tx1"/>
                </a:solidFill>
                <a:effectLst>
                  <a:outerShdw blurRad="38100" dist="38100" dir="2700000" algn="tl">
                    <a:srgbClr val="000000"/>
                  </a:outerShdw>
                </a:effectLst>
              </a:rPr>
              <a:t/>
            </a:r>
            <a:br>
              <a:rPr lang="en-GB" sz="3200" b="1" i="1" dirty="0">
                <a:solidFill>
                  <a:schemeClr val="tx1"/>
                </a:solidFill>
                <a:effectLst>
                  <a:outerShdw blurRad="38100" dist="38100" dir="2700000" algn="tl">
                    <a:srgbClr val="000000"/>
                  </a:outerShdw>
                </a:effectLst>
              </a:rPr>
            </a:br>
            <a:endParaRPr lang="ru-RU" dirty="0">
              <a:solidFill>
                <a:schemeClr val="tx1"/>
              </a:solidFill>
            </a:endParaRPr>
          </a:p>
        </p:txBody>
      </p:sp>
      <p:sp>
        <p:nvSpPr>
          <p:cNvPr id="5" name="Объект 4"/>
          <p:cNvSpPr>
            <a:spLocks noGrp="1"/>
          </p:cNvSpPr>
          <p:nvPr>
            <p:ph sz="quarter" idx="1"/>
          </p:nvPr>
        </p:nvSpPr>
        <p:spPr>
          <a:xfrm>
            <a:off x="457200" y="1600200"/>
            <a:ext cx="8291264" cy="4873752"/>
          </a:xfrm>
        </p:spPr>
        <p:txBody>
          <a:bodyPr>
            <a:normAutofit/>
          </a:bodyPr>
          <a:lstStyle/>
          <a:p>
            <a:pPr marL="0" indent="0">
              <a:spcBef>
                <a:spcPct val="50000"/>
              </a:spcBef>
              <a:buNone/>
            </a:pPr>
            <a:r>
              <a:rPr lang="ro-RO" b="1" dirty="0"/>
              <a:t>1.</a:t>
            </a:r>
            <a:r>
              <a:rPr lang="ro-RO" b="1" u="sng" dirty="0"/>
              <a:t>Moartea celulară</a:t>
            </a:r>
            <a:r>
              <a:rPr lang="ro-RO" b="1" dirty="0"/>
              <a:t> – necroza celulară datorată agresiunii directe a agenţilor patogeni, secundară unor mecanisme imune, sau prin exacerbarea apoptozei</a:t>
            </a:r>
          </a:p>
          <a:p>
            <a:pPr marL="0" indent="0">
              <a:buNone/>
            </a:pPr>
            <a:r>
              <a:rPr lang="ro-RO" b="1" dirty="0"/>
              <a:t>- necroza trebuie să se producă în timp şi să nu fie masivă</a:t>
            </a:r>
          </a:p>
          <a:p>
            <a:pPr marL="0" indent="0">
              <a:buNone/>
            </a:pPr>
            <a:r>
              <a:rPr lang="ro-RO" b="1" dirty="0"/>
              <a:t>- secundar necrozei se produce colapsul parenchimului.</a:t>
            </a:r>
          </a:p>
          <a:p>
            <a:pPr marL="0" indent="0">
              <a:spcBef>
                <a:spcPct val="50000"/>
              </a:spcBef>
              <a:buNone/>
            </a:pPr>
            <a:r>
              <a:rPr lang="ro-RO" b="1" dirty="0"/>
              <a:t>2.</a:t>
            </a:r>
            <a:r>
              <a:rPr lang="ro-RO" b="1" u="sng" dirty="0"/>
              <a:t>Fibroza</a:t>
            </a:r>
            <a:r>
              <a:rPr lang="ro-RO" b="1" dirty="0"/>
              <a:t> – urmează traiectul necrozei</a:t>
            </a:r>
          </a:p>
          <a:p>
            <a:pPr marL="0" indent="0">
              <a:spcBef>
                <a:spcPct val="50000"/>
              </a:spcBef>
              <a:buNone/>
            </a:pPr>
            <a:r>
              <a:rPr lang="ro-RO" b="1" dirty="0"/>
              <a:t>3.</a:t>
            </a:r>
            <a:r>
              <a:rPr lang="ro-RO" b="1" u="sng" dirty="0"/>
              <a:t>Regenerarea celulară </a:t>
            </a:r>
            <a:r>
              <a:rPr lang="ro-RO" b="1" dirty="0">
                <a:sym typeface="Symbol" pitchFamily="18" charset="2"/>
              </a:rPr>
              <a:t> noduli  compresiune  pe sistemul vascular  HTP</a:t>
            </a:r>
            <a:endParaRPr lang="en-GB" b="1" dirty="0"/>
          </a:p>
          <a:p>
            <a:endParaRPr lang="ru-RU" dirty="0"/>
          </a:p>
        </p:txBody>
      </p:sp>
    </p:spTree>
    <p:extLst>
      <p:ext uri="{BB962C8B-B14F-4D97-AF65-F5344CB8AC3E}">
        <p14:creationId xmlns:p14="http://schemas.microsoft.com/office/powerpoint/2010/main" val="62334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o-RO" dirty="0"/>
              <a:t>Modificările structurii hepatice în ciroză</a:t>
            </a:r>
            <a:endParaRPr lang="ru-RU" dirty="0"/>
          </a:p>
        </p:txBody>
      </p:sp>
      <p:pic>
        <p:nvPicPr>
          <p:cNvPr id="1026" name="Picture 2" descr="http://image.slidesharecdn.com/livercirrhosis-100728074944-phpapp02/95/slide-7-728.jpg?130750447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91" t="20119" r="1732" b="19452"/>
          <a:stretch/>
        </p:blipFill>
        <p:spPr bwMode="auto">
          <a:xfrm>
            <a:off x="971599" y="2547401"/>
            <a:ext cx="6676009" cy="3142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866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g.medscape.com/fullsize/migrated/573/027/gastro573027.fig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84784"/>
            <a:ext cx="9144000" cy="537321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o-RO" sz="2800" b="1" i="1" dirty="0">
                <a:solidFill>
                  <a:schemeClr val="tx1"/>
                </a:solidFill>
                <a:effectLst>
                  <a:outerShdw blurRad="38100" dist="38100" dir="2700000" algn="tl">
                    <a:srgbClr val="000000"/>
                  </a:outerShdw>
                </a:effectLst>
              </a:rPr>
              <a:t>PATOGENEZĂ CH</a:t>
            </a:r>
            <a:r>
              <a:rPr lang="en-GB" sz="2800" b="1" i="1" dirty="0">
                <a:solidFill>
                  <a:schemeClr val="tx1"/>
                </a:solidFill>
                <a:effectLst>
                  <a:outerShdw blurRad="38100" dist="38100" dir="2700000" algn="tl">
                    <a:srgbClr val="000000"/>
                  </a:outerShdw>
                </a:effectLst>
              </a:rPr>
              <a:t/>
            </a:r>
            <a:br>
              <a:rPr lang="en-GB" sz="2800" b="1" i="1" dirty="0">
                <a:solidFill>
                  <a:schemeClr val="tx1"/>
                </a:solidFill>
                <a:effectLst>
                  <a:outerShdw blurRad="38100" dist="38100" dir="2700000" algn="tl">
                    <a:srgbClr val="000000"/>
                  </a:outerShdw>
                </a:effectLst>
              </a:rPr>
            </a:br>
            <a:endParaRPr lang="ru-RU" dirty="0"/>
          </a:p>
        </p:txBody>
      </p:sp>
    </p:spTree>
    <p:extLst>
      <p:ext uri="{BB962C8B-B14F-4D97-AF65-F5344CB8AC3E}">
        <p14:creationId xmlns:p14="http://schemas.microsoft.com/office/powerpoint/2010/main" val="3714834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1160" y="1556792"/>
            <a:ext cx="8028384" cy="5078313"/>
          </a:xfrm>
          <a:prstGeom prst="rect">
            <a:avLst/>
          </a:prstGeom>
        </p:spPr>
        <p:txBody>
          <a:bodyPr wrap="square">
            <a:spAutoFit/>
          </a:bodyPr>
          <a:lstStyle/>
          <a:p>
            <a:r>
              <a:rPr lang="en-US" dirty="0"/>
              <a:t>Mechanisms of HCV-associated liver fibrosis. HCV replicates primarily (possibly exclusively) in hepatocytes, but infects only a small minority of these cells. The viral E1 and E2 envelope proteins, and viral peptides presented with HLA molecules, elicit B- and T-cell host immune responses. Neutralizing antibodies bind to HVR1 and elsewhere on E2, driving evolution of the viral sequence. Immune cells, including T cells and monocytes, are recruited to the infected liver, secreting inflammatory mediators such as MCP-1 and RANTES. HCV proteins induce mitochondrial damage and subsequent formation of ROS in hepatocytes. Resident macrophages (</a:t>
            </a:r>
            <a:r>
              <a:rPr lang="en-US" dirty="0" err="1"/>
              <a:t>Kupffer</a:t>
            </a:r>
            <a:r>
              <a:rPr lang="en-US" dirty="0"/>
              <a:t> cells) are activated, and also secrete inflammatory and </a:t>
            </a:r>
            <a:r>
              <a:rPr lang="en-US" dirty="0" err="1"/>
              <a:t>fibrogenic</a:t>
            </a:r>
            <a:r>
              <a:rPr lang="en-US" dirty="0"/>
              <a:t> mediators. Cytokines and </a:t>
            </a:r>
            <a:r>
              <a:rPr lang="en-US" dirty="0" err="1"/>
              <a:t>chemokines</a:t>
            </a:r>
            <a:r>
              <a:rPr lang="en-US" dirty="0"/>
              <a:t> together with ROS activate HSCs, inducing their transformation into </a:t>
            </a:r>
            <a:r>
              <a:rPr lang="en-US" dirty="0" err="1"/>
              <a:t>myofibroblasts</a:t>
            </a:r>
            <a:r>
              <a:rPr lang="en-US" dirty="0"/>
              <a:t>. These cells in turn secrete </a:t>
            </a:r>
            <a:r>
              <a:rPr lang="en-US" dirty="0" err="1"/>
              <a:t>proinflammatory</a:t>
            </a:r>
            <a:r>
              <a:rPr lang="en-US" dirty="0"/>
              <a:t> mediators, including MCP-1, that further stimulate the recruitment of immune cells, thereby amplifying the inflammatory reaction. </a:t>
            </a:r>
            <a:r>
              <a:rPr lang="en-US" dirty="0" err="1"/>
              <a:t>Myofibroblasts</a:t>
            </a:r>
            <a:r>
              <a:rPr lang="en-US" dirty="0"/>
              <a:t> produce large amounts of collagen and slow matrix degradation, leading to tissue fibrosis. These processes are significantly accelerated by cofactors such as alcohol.</a:t>
            </a:r>
            <a:endParaRPr lang="ru-RU" dirty="0"/>
          </a:p>
        </p:txBody>
      </p:sp>
      <p:pic>
        <p:nvPicPr>
          <p:cNvPr id="5122" name="Picture 2" descr="http://www.pnas.org/content/109/36/14293/F1.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992" y="1628800"/>
            <a:ext cx="8159552" cy="5206758"/>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p:txBody>
          <a:bodyPr/>
          <a:lstStyle/>
          <a:p>
            <a:r>
              <a:rPr lang="ro-RO" sz="3200" b="1" i="1" dirty="0">
                <a:solidFill>
                  <a:schemeClr val="tx1"/>
                </a:solidFill>
                <a:effectLst>
                  <a:outerShdw blurRad="38100" dist="38100" dir="2700000" algn="tl">
                    <a:srgbClr val="000000"/>
                  </a:outerShdw>
                </a:effectLst>
              </a:rPr>
              <a:t>PATOGENEZĂ CH</a:t>
            </a:r>
            <a:r>
              <a:rPr lang="en-GB" sz="3200" b="1" i="1" dirty="0">
                <a:solidFill>
                  <a:schemeClr val="tx1"/>
                </a:solidFill>
                <a:effectLst>
                  <a:outerShdw blurRad="38100" dist="38100" dir="2700000" algn="tl">
                    <a:srgbClr val="000000"/>
                  </a:outerShdw>
                </a:effectLst>
              </a:rPr>
              <a:t/>
            </a:r>
            <a:br>
              <a:rPr lang="en-GB" sz="3200" b="1" i="1" dirty="0">
                <a:solidFill>
                  <a:schemeClr val="tx1"/>
                </a:solidFill>
                <a:effectLst>
                  <a:outerShdw blurRad="38100" dist="38100" dir="2700000" algn="tl">
                    <a:srgbClr val="000000"/>
                  </a:outerShdw>
                </a:effectLst>
              </a:rPr>
            </a:br>
            <a:endParaRPr lang="ru-RU" dirty="0"/>
          </a:p>
        </p:txBody>
      </p:sp>
    </p:spTree>
    <p:extLst>
      <p:ext uri="{BB962C8B-B14F-4D97-AF65-F5344CB8AC3E}">
        <p14:creationId xmlns:p14="http://schemas.microsoft.com/office/powerpoint/2010/main" val="1568206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http://www.tankonyvtar.hu/hu/tartalom/tamop425/0011_1A_Transzdifferenciation_en_book/images/dia2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2" y="195411"/>
            <a:ext cx="4199138" cy="32480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ps.aw.com/wps/media/tmp/labeling/14525458_dy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4600" y="3085356"/>
            <a:ext cx="4762500" cy="37719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audilab.bmed.mcgill.ca/HA/HAimage/dig_fig_69_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94" y="3717032"/>
            <a:ext cx="4183366" cy="29066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gi.jhsps.org/Upload/200711211059_50173_0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0337" y="260648"/>
            <a:ext cx="439102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063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ueflash.com/cardimages/answers/thumbnails/2/2/69223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247" y="-1"/>
            <a:ext cx="3528392" cy="331531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meddean.luc.edu/lumen/MedEd/orfpath/images/fig05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325" y="3422334"/>
            <a:ext cx="5400675" cy="34290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studydroid.com/imageCards/0a/k1/card-11143124-ba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29" y="3422334"/>
            <a:ext cx="3781425" cy="336822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medical-simulator.com/img/productos/K24_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685" r="2612" b="23029"/>
          <a:stretch/>
        </p:blipFill>
        <p:spPr bwMode="auto">
          <a:xfrm>
            <a:off x="4124616" y="0"/>
            <a:ext cx="5019383" cy="334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763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o-RO" b="1" dirty="0"/>
              <a:t>Tipurile CH</a:t>
            </a:r>
            <a:endParaRPr lang="ru-RU" b="1" dirty="0"/>
          </a:p>
        </p:txBody>
      </p:sp>
      <p:sp>
        <p:nvSpPr>
          <p:cNvPr id="5" name="Объект 4"/>
          <p:cNvSpPr>
            <a:spLocks noGrp="1"/>
          </p:cNvSpPr>
          <p:nvPr>
            <p:ph sz="quarter" idx="1"/>
          </p:nvPr>
        </p:nvSpPr>
        <p:spPr>
          <a:xfrm>
            <a:off x="457200" y="1600200"/>
            <a:ext cx="7715200" cy="4873752"/>
          </a:xfrm>
        </p:spPr>
        <p:txBody>
          <a:bodyPr>
            <a:normAutofit lnSpcReduction="10000"/>
          </a:bodyPr>
          <a:lstStyle/>
          <a:p>
            <a:pPr marL="0" indent="0">
              <a:buNone/>
            </a:pPr>
            <a:r>
              <a:rPr lang="ro-RO" b="1" dirty="0"/>
              <a:t>A. Ciroza hepatică alcoolică (ciroza Laennec)</a:t>
            </a:r>
          </a:p>
          <a:p>
            <a:r>
              <a:rPr lang="ro-RO" dirty="0"/>
              <a:t>  cel mai frecvent tip</a:t>
            </a:r>
          </a:p>
          <a:p>
            <a:r>
              <a:rPr lang="ro-RO" dirty="0"/>
              <a:t>  cauzată de alcoholism cronic</a:t>
            </a:r>
          </a:p>
          <a:p>
            <a:pPr marL="0" indent="0">
              <a:buNone/>
            </a:pPr>
            <a:r>
              <a:rPr lang="ro-RO" b="1" dirty="0"/>
              <a:t>B. Ciroza postnecrotică</a:t>
            </a:r>
          </a:p>
          <a:p>
            <a:r>
              <a:rPr lang="ro-RO" dirty="0"/>
              <a:t>  consecinţele hepatitelor de etiologie virală</a:t>
            </a:r>
          </a:p>
          <a:p>
            <a:pPr marL="0" indent="0">
              <a:buNone/>
            </a:pPr>
            <a:r>
              <a:rPr lang="ro-RO" b="1" dirty="0"/>
              <a:t>C. Ciroza biliară</a:t>
            </a:r>
          </a:p>
          <a:p>
            <a:r>
              <a:rPr lang="ro-RO" dirty="0"/>
              <a:t>   provocată de obstrucţia biliară cronică </a:t>
            </a:r>
          </a:p>
          <a:p>
            <a:r>
              <a:rPr lang="ro-RO" dirty="0"/>
              <a:t>   cel mai rar tip de ciroză</a:t>
            </a:r>
          </a:p>
          <a:p>
            <a:pPr marL="0" indent="0">
              <a:buNone/>
            </a:pPr>
            <a:r>
              <a:rPr lang="ro-RO" b="1" dirty="0"/>
              <a:t>Clasificarea CH după dimensiunile ficatului </a:t>
            </a:r>
          </a:p>
          <a:p>
            <a:pPr>
              <a:spcBef>
                <a:spcPct val="50000"/>
              </a:spcBef>
              <a:buNone/>
            </a:pPr>
            <a:r>
              <a:rPr lang="ro-RO" b="1" dirty="0"/>
              <a:t>- </a:t>
            </a:r>
            <a:r>
              <a:rPr lang="ro-RO" dirty="0"/>
              <a:t>hipertrofică</a:t>
            </a:r>
          </a:p>
          <a:p>
            <a:pPr>
              <a:spcBef>
                <a:spcPct val="50000"/>
              </a:spcBef>
              <a:buNone/>
            </a:pPr>
            <a:r>
              <a:rPr lang="ro-RO" dirty="0"/>
              <a:t>- atrofică</a:t>
            </a:r>
          </a:p>
          <a:p>
            <a:pPr marL="0" indent="0">
              <a:buNone/>
            </a:pPr>
            <a:endParaRPr lang="ru-RU" dirty="0"/>
          </a:p>
        </p:txBody>
      </p:sp>
    </p:spTree>
    <p:extLst>
      <p:ext uri="{BB962C8B-B14F-4D97-AF65-F5344CB8AC3E}">
        <p14:creationId xmlns:p14="http://schemas.microsoft.com/office/powerpoint/2010/main" val="1296980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t>Obietivele cursului</a:t>
            </a:r>
            <a:endParaRPr lang="ru-RU" dirty="0"/>
          </a:p>
        </p:txBody>
      </p:sp>
      <p:sp>
        <p:nvSpPr>
          <p:cNvPr id="3" name="Объект 2"/>
          <p:cNvSpPr>
            <a:spLocks noGrp="1"/>
          </p:cNvSpPr>
          <p:nvPr>
            <p:ph sz="quarter" idx="1"/>
          </p:nvPr>
        </p:nvSpPr>
        <p:spPr/>
        <p:txBody>
          <a:bodyPr/>
          <a:lstStyle/>
          <a:p>
            <a:r>
              <a:rPr lang="ro-RO" dirty="0"/>
              <a:t>Definiţie</a:t>
            </a:r>
          </a:p>
          <a:p>
            <a:r>
              <a:rPr lang="ro-RO" dirty="0"/>
              <a:t>Epidemiologia</a:t>
            </a:r>
          </a:p>
          <a:p>
            <a:r>
              <a:rPr lang="ro-RO" dirty="0"/>
              <a:t>Factorii ce predespun şi contribuie la dezvoltarea cirozei hepatice </a:t>
            </a:r>
          </a:p>
          <a:p>
            <a:r>
              <a:rPr lang="ro-RO" dirty="0"/>
              <a:t>Modificări patofiziologie</a:t>
            </a:r>
          </a:p>
          <a:p>
            <a:r>
              <a:rPr lang="ro-RO" dirty="0"/>
              <a:t>Clasificarea</a:t>
            </a:r>
          </a:p>
          <a:p>
            <a:r>
              <a:rPr lang="ro-RO" dirty="0"/>
              <a:t>Manifestări clinice</a:t>
            </a:r>
          </a:p>
          <a:p>
            <a:r>
              <a:rPr lang="ro-RO" dirty="0"/>
              <a:t>Diagnosticul </a:t>
            </a:r>
          </a:p>
          <a:p>
            <a:r>
              <a:rPr lang="ro-RO" dirty="0"/>
              <a:t>Complicaţiile</a:t>
            </a:r>
          </a:p>
          <a:p>
            <a:r>
              <a:rPr lang="ro-RO" dirty="0"/>
              <a:t>Evaluarea severităţii bolii</a:t>
            </a:r>
          </a:p>
          <a:p>
            <a:endParaRPr lang="ro-RO" dirty="0"/>
          </a:p>
          <a:p>
            <a:endParaRPr lang="ru-RU" dirty="0"/>
          </a:p>
        </p:txBody>
      </p:sp>
    </p:spTree>
    <p:extLst>
      <p:ext uri="{BB962C8B-B14F-4D97-AF65-F5344CB8AC3E}">
        <p14:creationId xmlns:p14="http://schemas.microsoft.com/office/powerpoint/2010/main" val="975636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b="1" dirty="0" err="1">
                <a:effectLst>
                  <a:outerShdw blurRad="38100" dist="38100" dir="2700000" algn="tl">
                    <a:srgbClr val="000000"/>
                  </a:outerShdw>
                </a:effectLst>
              </a:rPr>
              <a:t>Clasificare</a:t>
            </a:r>
            <a:r>
              <a:rPr lang="en-US" b="1" dirty="0">
                <a:solidFill>
                  <a:schemeClr val="folHlink"/>
                </a:solidFill>
                <a:effectLst>
                  <a:outerShdw blurRad="38100" dist="38100" dir="2700000" algn="tl">
                    <a:srgbClr val="000000"/>
                  </a:outerShdw>
                </a:effectLst>
              </a:rPr>
              <a:t> </a:t>
            </a:r>
            <a:r>
              <a:rPr lang="ro-RO" b="1" dirty="0">
                <a:solidFill>
                  <a:schemeClr val="folHlink"/>
                </a:solidFill>
                <a:effectLst>
                  <a:outerShdw blurRad="38100" dist="38100" dir="2700000" algn="tl">
                    <a:srgbClr val="000000"/>
                  </a:outerShdw>
                </a:effectLst>
              </a:rPr>
              <a:t/>
            </a:r>
            <a:br>
              <a:rPr lang="ro-RO" b="1" dirty="0">
                <a:solidFill>
                  <a:schemeClr val="folHlink"/>
                </a:solidFill>
                <a:effectLst>
                  <a:outerShdw blurRad="38100" dist="38100" dir="2700000" algn="tl">
                    <a:srgbClr val="000000"/>
                  </a:outerShdw>
                </a:effectLst>
              </a:rPr>
            </a:br>
            <a:r>
              <a:rPr lang="en-US" b="1" dirty="0">
                <a:solidFill>
                  <a:schemeClr val="folHlink"/>
                </a:solidFill>
                <a:effectLst>
                  <a:outerShdw blurRad="38100" dist="38100" dir="2700000" algn="tl">
                    <a:srgbClr val="000000"/>
                  </a:outerShdw>
                </a:effectLst>
              </a:rPr>
              <a:t>1.Morfologica</a:t>
            </a:r>
            <a:endParaRPr lang="ru-RU" dirty="0"/>
          </a:p>
        </p:txBody>
      </p:sp>
      <p:sp>
        <p:nvSpPr>
          <p:cNvPr id="6" name="Объект 5"/>
          <p:cNvSpPr>
            <a:spLocks noGrp="1"/>
          </p:cNvSpPr>
          <p:nvPr>
            <p:ph sz="quarter" idx="1"/>
          </p:nvPr>
        </p:nvSpPr>
        <p:spPr>
          <a:xfrm>
            <a:off x="457200" y="1600200"/>
            <a:ext cx="8147248" cy="4873752"/>
          </a:xfrm>
        </p:spPr>
        <p:txBody>
          <a:bodyPr>
            <a:normAutofit fontScale="70000" lnSpcReduction="20000"/>
          </a:bodyPr>
          <a:lstStyle/>
          <a:p>
            <a:pPr marL="0" indent="0">
              <a:buNone/>
            </a:pPr>
            <a:r>
              <a:rPr lang="en-US" b="1" dirty="0">
                <a:solidFill>
                  <a:schemeClr val="tx2"/>
                </a:solidFill>
                <a:effectLst>
                  <a:outerShdw blurRad="38100" dist="38100" dir="2700000" algn="tl">
                    <a:srgbClr val="000000"/>
                  </a:outerShdw>
                </a:effectLst>
              </a:rPr>
              <a:t> </a:t>
            </a:r>
            <a:br>
              <a:rPr lang="en-US" b="1" dirty="0">
                <a:solidFill>
                  <a:schemeClr val="tx2"/>
                </a:solidFill>
                <a:effectLst>
                  <a:outerShdw blurRad="38100" dist="38100" dir="2700000" algn="tl">
                    <a:srgbClr val="000000"/>
                  </a:outerShdw>
                </a:effectLst>
              </a:rPr>
            </a:br>
            <a:r>
              <a:rPr lang="en-US" b="1" dirty="0">
                <a:solidFill>
                  <a:schemeClr val="tx2"/>
                </a:solidFill>
                <a:effectLst>
                  <a:outerShdw blurRad="38100" dist="38100" dir="2700000" algn="tl">
                    <a:srgbClr val="000000"/>
                  </a:outerShdw>
                </a:effectLst>
              </a:rPr>
              <a:t> </a:t>
            </a:r>
            <a:r>
              <a:rPr lang="en-US" sz="4400" b="1" dirty="0">
                <a:solidFill>
                  <a:schemeClr val="tx2"/>
                </a:solidFill>
                <a:effectLst>
                  <a:outerShdw blurRad="38100" dist="38100" dir="2700000" algn="tl">
                    <a:srgbClr val="000000"/>
                  </a:outerShdw>
                </a:effectLst>
              </a:rPr>
              <a:t>a). </a:t>
            </a:r>
            <a:r>
              <a:rPr lang="en-US" sz="4400" b="1" dirty="0" err="1">
                <a:solidFill>
                  <a:schemeClr val="tx2"/>
                </a:solidFill>
                <a:effectLst>
                  <a:outerShdw blurRad="38100" dist="38100" dir="2700000" algn="tl">
                    <a:srgbClr val="000000"/>
                  </a:outerShdw>
                </a:effectLst>
              </a:rPr>
              <a:t>micronodulara</a:t>
            </a:r>
            <a:r>
              <a:rPr lang="en-US" sz="4400" b="1" dirty="0">
                <a:solidFill>
                  <a:schemeClr val="tx2"/>
                </a:solidFill>
                <a:effectLst>
                  <a:outerShdw blurRad="38100" dist="38100" dir="2700000" algn="tl">
                    <a:srgbClr val="000000"/>
                  </a:outerShdw>
                </a:effectLst>
              </a:rPr>
              <a:t> (Laennec’s)</a:t>
            </a:r>
            <a:r>
              <a:rPr lang="ro-RO" sz="4400" b="1" dirty="0">
                <a:solidFill>
                  <a:schemeClr val="tx2"/>
                </a:solidFill>
                <a:effectLst>
                  <a:outerShdw blurRad="38100" dist="38100" dir="2700000" algn="tl">
                    <a:srgbClr val="000000"/>
                  </a:outerShdw>
                </a:effectLst>
              </a:rPr>
              <a:t> cu noduli de regenerare mai mici de 3 mm</a:t>
            </a:r>
          </a:p>
          <a:p>
            <a:pPr marL="0" indent="0">
              <a:buNone/>
            </a:pPr>
            <a:r>
              <a:rPr lang="en-US" sz="4400" b="1" dirty="0">
                <a:solidFill>
                  <a:schemeClr val="tx2"/>
                </a:solidFill>
                <a:effectLst>
                  <a:outerShdw blurRad="38100" dist="38100" dir="2700000" algn="tl">
                    <a:srgbClr val="000000"/>
                  </a:outerShdw>
                </a:effectLst>
              </a:rPr>
              <a:t/>
            </a:r>
            <a:br>
              <a:rPr lang="en-US" sz="4400" b="1" dirty="0">
                <a:solidFill>
                  <a:schemeClr val="tx2"/>
                </a:solidFill>
                <a:effectLst>
                  <a:outerShdw blurRad="38100" dist="38100" dir="2700000" algn="tl">
                    <a:srgbClr val="000000"/>
                  </a:outerShdw>
                </a:effectLst>
              </a:rPr>
            </a:br>
            <a:r>
              <a:rPr lang="en-US" sz="4400" b="1" dirty="0">
                <a:solidFill>
                  <a:schemeClr val="tx2"/>
                </a:solidFill>
                <a:effectLst>
                  <a:outerShdw blurRad="38100" dist="38100" dir="2700000" algn="tl">
                    <a:srgbClr val="000000"/>
                  </a:outerShdw>
                </a:effectLst>
              </a:rPr>
              <a:t> b). </a:t>
            </a:r>
            <a:r>
              <a:rPr lang="ro-RO" sz="4400" b="1" dirty="0">
                <a:solidFill>
                  <a:schemeClr val="tx2"/>
                </a:solidFill>
                <a:effectLst>
                  <a:outerShdw blurRad="38100" dist="38100" dir="2700000" algn="tl">
                    <a:srgbClr val="000000"/>
                  </a:outerShdw>
                </a:effectLst>
              </a:rPr>
              <a:t>m</a:t>
            </a:r>
            <a:r>
              <a:rPr lang="en-US" sz="4400" b="1" dirty="0" err="1">
                <a:solidFill>
                  <a:schemeClr val="tx2"/>
                </a:solidFill>
                <a:effectLst>
                  <a:outerShdw blurRad="38100" dist="38100" dir="2700000" algn="tl">
                    <a:srgbClr val="000000"/>
                  </a:outerShdw>
                </a:effectLst>
              </a:rPr>
              <a:t>acronodulara</a:t>
            </a:r>
            <a:r>
              <a:rPr lang="ro-RO" sz="4400" b="1" dirty="0">
                <a:solidFill>
                  <a:schemeClr val="tx2"/>
                </a:solidFill>
                <a:effectLst>
                  <a:outerShdw blurRad="38100" dist="38100" dir="2700000" algn="tl">
                    <a:srgbClr val="000000"/>
                  </a:outerShdw>
                </a:effectLst>
              </a:rPr>
              <a:t> cu noduli de regenerare mai mari de 3 mm</a:t>
            </a:r>
          </a:p>
          <a:p>
            <a:pPr marL="0" indent="0">
              <a:buNone/>
            </a:pPr>
            <a:endParaRPr lang="ro-RO" sz="4400" b="1" dirty="0">
              <a:solidFill>
                <a:schemeClr val="tx2"/>
              </a:solidFill>
              <a:effectLst>
                <a:outerShdw blurRad="38100" dist="38100" dir="2700000" algn="tl">
                  <a:srgbClr val="000000"/>
                </a:outerShdw>
              </a:effectLst>
            </a:endParaRPr>
          </a:p>
          <a:p>
            <a:pPr marL="0" indent="0">
              <a:buNone/>
            </a:pPr>
            <a:r>
              <a:rPr lang="en-US" sz="4400" b="1" dirty="0">
                <a:solidFill>
                  <a:schemeClr val="tx2"/>
                </a:solidFill>
                <a:effectLst>
                  <a:outerShdw blurRad="38100" dist="38100" dir="2700000" algn="tl">
                    <a:srgbClr val="000000"/>
                  </a:outerShdw>
                </a:effectLst>
              </a:rPr>
              <a:t/>
            </a:r>
            <a:br>
              <a:rPr lang="en-US" sz="4400" b="1" dirty="0">
                <a:solidFill>
                  <a:schemeClr val="tx2"/>
                </a:solidFill>
                <a:effectLst>
                  <a:outerShdw blurRad="38100" dist="38100" dir="2700000" algn="tl">
                    <a:srgbClr val="000000"/>
                  </a:outerShdw>
                </a:effectLst>
              </a:rPr>
            </a:br>
            <a:r>
              <a:rPr lang="en-US" sz="4400" b="1" dirty="0">
                <a:solidFill>
                  <a:schemeClr val="tx2"/>
                </a:solidFill>
                <a:effectLst>
                  <a:outerShdw blurRad="38100" dist="38100" dir="2700000" algn="tl">
                    <a:srgbClr val="000000"/>
                  </a:outerShdw>
                </a:effectLst>
              </a:rPr>
              <a:t> c). </a:t>
            </a:r>
            <a:r>
              <a:rPr lang="en-US" sz="4400" b="1" dirty="0" err="1">
                <a:solidFill>
                  <a:schemeClr val="tx2"/>
                </a:solidFill>
                <a:effectLst>
                  <a:outerShdw blurRad="38100" dist="38100" dir="2700000" algn="tl">
                    <a:srgbClr val="000000"/>
                  </a:outerShdw>
                </a:effectLst>
              </a:rPr>
              <a:t>mixta</a:t>
            </a:r>
            <a:r>
              <a:rPr lang="en-US" sz="4400" b="1" dirty="0">
                <a:solidFill>
                  <a:schemeClr val="tx2"/>
                </a:solidFill>
                <a:effectLst>
                  <a:outerShdw blurRad="38100" dist="38100" dir="2700000" algn="tl">
                    <a:srgbClr val="000000"/>
                  </a:outerShdw>
                </a:effectLst>
              </a:rPr>
              <a:t/>
            </a:r>
            <a:br>
              <a:rPr lang="en-US" sz="4400" b="1" dirty="0">
                <a:solidFill>
                  <a:schemeClr val="tx2"/>
                </a:solidFill>
                <a:effectLst>
                  <a:outerShdw blurRad="38100" dist="38100" dir="2700000" algn="tl">
                    <a:srgbClr val="000000"/>
                  </a:outerShdw>
                </a:effectLst>
              </a:rPr>
            </a:br>
            <a:r>
              <a:rPr lang="en-US" sz="4400" b="1" dirty="0">
                <a:solidFill>
                  <a:schemeClr val="tx2"/>
                </a:solidFill>
                <a:effectLst>
                  <a:outerShdw blurRad="38100" dist="38100" dir="2700000" algn="tl">
                    <a:srgbClr val="000000"/>
                  </a:outerShdw>
                </a:effectLst>
              </a:rPr>
              <a:t/>
            </a:r>
            <a:br>
              <a:rPr lang="en-US" sz="4400" b="1" dirty="0">
                <a:solidFill>
                  <a:schemeClr val="tx2"/>
                </a:solidFill>
                <a:effectLst>
                  <a:outerShdw blurRad="38100" dist="38100" dir="2700000" algn="tl">
                    <a:srgbClr val="000000"/>
                  </a:outerShdw>
                </a:effectLst>
              </a:rPr>
            </a:br>
            <a:endParaRPr lang="en-US" sz="4400" b="1" dirty="0">
              <a:solidFill>
                <a:schemeClr val="tx2"/>
              </a:solidFill>
              <a:effectLst>
                <a:outerShdw blurRad="38100" dist="38100" dir="2700000" algn="tl">
                  <a:srgbClr val="000000"/>
                </a:outerShdw>
              </a:effectLst>
            </a:endParaRPr>
          </a:p>
          <a:p>
            <a:endParaRPr lang="ru-RU" dirty="0"/>
          </a:p>
        </p:txBody>
      </p:sp>
    </p:spTree>
    <p:extLst>
      <p:ext uri="{BB962C8B-B14F-4D97-AF65-F5344CB8AC3E}">
        <p14:creationId xmlns:p14="http://schemas.microsoft.com/office/powerpoint/2010/main" val="1890062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ueflash.com/cardimages/answers/thumbnails/2/2/69223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247" y="-1"/>
            <a:ext cx="3528392" cy="331531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meddean.luc.edu/lumen/MedEd/orfpath/images/fig05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325" y="3422334"/>
            <a:ext cx="5400675" cy="34290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studydroid.com/imageCards/0a/k1/card-11143124-ba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29" y="3422334"/>
            <a:ext cx="3781425" cy="336822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medical-simulator.com/img/productos/K24_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685" r="2612" b="23029"/>
          <a:stretch/>
        </p:blipFill>
        <p:spPr bwMode="auto">
          <a:xfrm>
            <a:off x="4124616" y="0"/>
            <a:ext cx="5019383" cy="334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269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VER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827584" y="1124744"/>
            <a:ext cx="7128792" cy="51125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Заголовок 8"/>
          <p:cNvSpPr>
            <a:spLocks noGrp="1"/>
          </p:cNvSpPr>
          <p:nvPr>
            <p:ph type="title"/>
          </p:nvPr>
        </p:nvSpPr>
        <p:spPr>
          <a:xfrm>
            <a:off x="457200" y="274638"/>
            <a:ext cx="7467600" cy="706090"/>
          </a:xfrm>
        </p:spPr>
        <p:txBody>
          <a:bodyPr>
            <a:normAutofit fontScale="90000"/>
          </a:bodyPr>
          <a:lstStyle/>
          <a:p>
            <a:r>
              <a:rPr lang="ro-RO" sz="4400" b="1" dirty="0"/>
              <a:t>Ficat normal</a:t>
            </a:r>
            <a:endParaRPr lang="ru-RU" dirty="0"/>
          </a:p>
        </p:txBody>
      </p:sp>
    </p:spTree>
    <p:extLst>
      <p:ext uri="{BB962C8B-B14F-4D97-AF65-F5344CB8AC3E}">
        <p14:creationId xmlns:p14="http://schemas.microsoft.com/office/powerpoint/2010/main" val="346058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778098"/>
          </a:xfrm>
        </p:spPr>
        <p:txBody>
          <a:bodyPr>
            <a:noAutofit/>
          </a:bodyPr>
          <a:lstStyle/>
          <a:p>
            <a:r>
              <a:rPr lang="ro-RO" sz="4000" b="1" dirty="0"/>
              <a:t/>
            </a:r>
            <a:br>
              <a:rPr lang="ro-RO" sz="4000" b="1" dirty="0"/>
            </a:br>
            <a:r>
              <a:rPr lang="ro-RO" sz="4000" b="1" dirty="0"/>
              <a:t/>
            </a:r>
            <a:br>
              <a:rPr lang="ro-RO" sz="4000" b="1" dirty="0"/>
            </a:br>
            <a:r>
              <a:rPr lang="ro-RO" sz="4000" b="1" dirty="0"/>
              <a:t/>
            </a:r>
            <a:br>
              <a:rPr lang="ro-RO" sz="4000" b="1" dirty="0"/>
            </a:br>
            <a:r>
              <a:rPr lang="ro-RO" sz="4000" b="1" dirty="0"/>
              <a:t/>
            </a:r>
            <a:br>
              <a:rPr lang="ro-RO" sz="4000" b="1" dirty="0"/>
            </a:br>
            <a:r>
              <a:rPr lang="ro-RO" sz="3600" b="1" dirty="0"/>
              <a:t>Ciroza hepatică micronodulară</a:t>
            </a:r>
            <a:endParaRPr lang="ru-RU" sz="3600" b="1" dirty="0"/>
          </a:p>
        </p:txBody>
      </p:sp>
      <p:pic>
        <p:nvPicPr>
          <p:cNvPr id="3" name="Picture 4" descr="micronodul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83568" y="1268760"/>
            <a:ext cx="7344816" cy="51125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278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cronodul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11560" y="1628800"/>
            <a:ext cx="7488832" cy="47525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Заголовок 2"/>
          <p:cNvSpPr>
            <a:spLocks noGrp="1"/>
          </p:cNvSpPr>
          <p:nvPr>
            <p:ph type="title"/>
          </p:nvPr>
        </p:nvSpPr>
        <p:spPr>
          <a:xfrm>
            <a:off x="457200" y="274638"/>
            <a:ext cx="8219256" cy="1143000"/>
          </a:xfrm>
        </p:spPr>
        <p:txBody>
          <a:bodyPr>
            <a:normAutofit/>
          </a:bodyPr>
          <a:lstStyle/>
          <a:p>
            <a:r>
              <a:rPr lang="ro-RO" sz="3600" b="1" dirty="0"/>
              <a:t>Ciroza hepatică macronodulară</a:t>
            </a:r>
            <a:endParaRPr lang="ru-RU" sz="3600" dirty="0"/>
          </a:p>
        </p:txBody>
      </p:sp>
    </p:spTree>
    <p:extLst>
      <p:ext uri="{BB962C8B-B14F-4D97-AF65-F5344CB8AC3E}">
        <p14:creationId xmlns:p14="http://schemas.microsoft.com/office/powerpoint/2010/main" val="1073629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226"/>
            <a:ext cx="7467600" cy="1143000"/>
          </a:xfrm>
        </p:spPr>
        <p:txBody>
          <a:bodyPr/>
          <a:lstStyle/>
          <a:p>
            <a:r>
              <a:rPr lang="en-US" b="1" dirty="0" err="1">
                <a:effectLst>
                  <a:outerShdw blurRad="38100" dist="38100" dir="2700000" algn="tl">
                    <a:srgbClr val="000000"/>
                  </a:outerShdw>
                </a:effectLst>
              </a:rPr>
              <a:t>Clasificare</a:t>
            </a:r>
            <a:r>
              <a:rPr lang="en-US" b="1" dirty="0">
                <a:effectLst>
                  <a:outerShdw blurRad="38100" dist="38100" dir="2700000" algn="tl">
                    <a:srgbClr val="000000"/>
                  </a:outerShdw>
                </a:effectLst>
              </a:rPr>
              <a:t/>
            </a:r>
            <a:br>
              <a:rPr lang="en-US" b="1" dirty="0">
                <a:effectLst>
                  <a:outerShdw blurRad="38100" dist="38100" dir="2700000" algn="tl">
                    <a:srgbClr val="000000"/>
                  </a:outerShdw>
                </a:effectLst>
              </a:rPr>
            </a:br>
            <a:r>
              <a:rPr lang="en-US" b="1" dirty="0">
                <a:solidFill>
                  <a:schemeClr val="folHlink"/>
                </a:solidFill>
                <a:effectLst>
                  <a:outerShdw blurRad="38100" dist="38100" dir="2700000" algn="tl">
                    <a:srgbClr val="000000"/>
                  </a:outerShdw>
                </a:effectLst>
              </a:rPr>
              <a:t>2.Etiologica</a:t>
            </a:r>
            <a:endParaRPr lang="ru-RU" dirty="0"/>
          </a:p>
        </p:txBody>
      </p:sp>
      <p:sp>
        <p:nvSpPr>
          <p:cNvPr id="3" name="Объект 2"/>
          <p:cNvSpPr>
            <a:spLocks noGrp="1"/>
          </p:cNvSpPr>
          <p:nvPr>
            <p:ph sz="quarter" idx="1"/>
          </p:nvPr>
        </p:nvSpPr>
        <p:spPr>
          <a:xfrm>
            <a:off x="251520" y="1268760"/>
            <a:ext cx="3863280" cy="5184576"/>
          </a:xfrm>
        </p:spPr>
        <p:txBody>
          <a:bodyPr>
            <a:noAutofit/>
          </a:bodyPr>
          <a:lstStyle/>
          <a:p>
            <a:pPr marL="457200" indent="-457200">
              <a:buFont typeface="+mj-lt"/>
              <a:buAutoNum type="alphaUcPeriod"/>
            </a:pPr>
            <a:r>
              <a:rPr lang="en-US" sz="2800" dirty="0" err="1"/>
              <a:t>Alcool</a:t>
            </a:r>
            <a:endParaRPr lang="en-US" sz="2800" dirty="0"/>
          </a:p>
          <a:p>
            <a:pPr marL="457200" indent="-457200">
              <a:buFont typeface="+mj-lt"/>
              <a:buAutoNum type="alphaUcPeriod"/>
            </a:pPr>
            <a:r>
              <a:rPr lang="en-US" sz="2800" dirty="0" err="1"/>
              <a:t>Hepatitele</a:t>
            </a:r>
            <a:r>
              <a:rPr lang="en-US" sz="2800" dirty="0"/>
              <a:t> </a:t>
            </a:r>
            <a:r>
              <a:rPr lang="en-US" sz="2800" dirty="0" err="1"/>
              <a:t>virale</a:t>
            </a:r>
            <a:r>
              <a:rPr lang="en-US" sz="2800" dirty="0"/>
              <a:t> B,C </a:t>
            </a:r>
            <a:r>
              <a:rPr lang="ro-RO" sz="2800" dirty="0"/>
              <a:t>ş</a:t>
            </a:r>
            <a:r>
              <a:rPr lang="en-US" sz="2800" dirty="0" err="1"/>
              <a:t>i</a:t>
            </a:r>
            <a:r>
              <a:rPr lang="ro-RO" sz="2800" dirty="0"/>
              <a:t> D</a:t>
            </a:r>
          </a:p>
          <a:p>
            <a:pPr marL="457200" indent="-457200">
              <a:buFont typeface="+mj-lt"/>
              <a:buAutoNum type="alphaUcPeriod"/>
            </a:pPr>
            <a:r>
              <a:rPr lang="ro-RO" sz="2800" dirty="0"/>
              <a:t>Droguri/ toxice</a:t>
            </a:r>
          </a:p>
          <a:p>
            <a:pPr marL="457200" indent="-457200">
              <a:buFont typeface="+mj-lt"/>
              <a:buAutoNum type="alphaUcPeriod"/>
            </a:pPr>
            <a:r>
              <a:rPr lang="ro-RO" sz="2800" dirty="0"/>
              <a:t>Hemocromatoza</a:t>
            </a:r>
          </a:p>
          <a:p>
            <a:pPr marL="457200" indent="-457200">
              <a:buFont typeface="+mj-lt"/>
              <a:buAutoNum type="alphaUcPeriod"/>
            </a:pPr>
            <a:r>
              <a:rPr lang="ro-RO" sz="2800" dirty="0"/>
              <a:t>Boala Wilson</a:t>
            </a:r>
          </a:p>
          <a:p>
            <a:pPr marL="457200" indent="-457200">
              <a:buFont typeface="+mj-lt"/>
              <a:buAutoNum type="alphaUcPeriod"/>
            </a:pPr>
            <a:r>
              <a:rPr lang="ro-RO" sz="2800" dirty="0"/>
              <a:t>Defoicit de </a:t>
            </a:r>
            <a:r>
              <a:rPr lang="ro-RO" sz="2800" dirty="0">
                <a:sym typeface="Symbol"/>
              </a:rPr>
              <a:t>1 antitripsina</a:t>
            </a:r>
          </a:p>
          <a:p>
            <a:pPr marL="457200" indent="-457200">
              <a:buFont typeface="+mj-lt"/>
              <a:buAutoNum type="alphaUcPeriod"/>
            </a:pPr>
            <a:r>
              <a:rPr lang="ro-RO" sz="2800" dirty="0">
                <a:sym typeface="Symbol"/>
              </a:rPr>
              <a:t>Hepatita autoimună</a:t>
            </a:r>
          </a:p>
          <a:p>
            <a:pPr marL="457200" indent="-457200">
              <a:buFont typeface="+mj-lt"/>
              <a:buAutoNum type="alphaUcPeriod"/>
            </a:pPr>
            <a:r>
              <a:rPr lang="ro-RO" sz="2800" dirty="0">
                <a:sym typeface="Symbol"/>
              </a:rPr>
              <a:t>Steatohepatită</a:t>
            </a:r>
          </a:p>
          <a:p>
            <a:pPr marL="0" indent="0">
              <a:buNone/>
            </a:pPr>
            <a:endParaRPr lang="ro-RO" sz="2800" dirty="0"/>
          </a:p>
          <a:p>
            <a:pPr marL="457200" indent="-457200">
              <a:buFont typeface="+mj-lt"/>
              <a:buAutoNum type="alphaUcPeriod"/>
            </a:pPr>
            <a:endParaRPr lang="en-US" sz="2800" dirty="0"/>
          </a:p>
          <a:p>
            <a:endParaRPr lang="ru-RU" sz="2800" dirty="0"/>
          </a:p>
        </p:txBody>
      </p:sp>
      <p:sp>
        <p:nvSpPr>
          <p:cNvPr id="4" name="Объект 3"/>
          <p:cNvSpPr>
            <a:spLocks noGrp="1"/>
          </p:cNvSpPr>
          <p:nvPr>
            <p:ph sz="quarter" idx="2"/>
          </p:nvPr>
        </p:nvSpPr>
        <p:spPr>
          <a:xfrm>
            <a:off x="4270248" y="1268760"/>
            <a:ext cx="4478216" cy="5400600"/>
          </a:xfrm>
        </p:spPr>
        <p:txBody>
          <a:bodyPr>
            <a:normAutofit fontScale="85000" lnSpcReduction="10000"/>
          </a:bodyPr>
          <a:lstStyle/>
          <a:p>
            <a:pPr marL="0" indent="0">
              <a:buNone/>
            </a:pPr>
            <a:r>
              <a:rPr lang="ro-RO" b="1" dirty="0">
                <a:solidFill>
                  <a:srgbClr val="FFC000"/>
                </a:solidFill>
              </a:rPr>
              <a:t>I.</a:t>
            </a:r>
            <a:r>
              <a:rPr lang="en-US" b="1" dirty="0">
                <a:solidFill>
                  <a:schemeClr val="tx2"/>
                </a:solidFill>
              </a:rPr>
              <a:t> </a:t>
            </a:r>
            <a:r>
              <a:rPr lang="en-US" b="1" dirty="0" err="1">
                <a:solidFill>
                  <a:schemeClr val="tx2"/>
                </a:solidFill>
              </a:rPr>
              <a:t>Obstructii</a:t>
            </a:r>
            <a:r>
              <a:rPr lang="en-US" b="1" dirty="0">
                <a:solidFill>
                  <a:schemeClr val="tx2"/>
                </a:solidFill>
              </a:rPr>
              <a:t> </a:t>
            </a:r>
            <a:r>
              <a:rPr lang="en-US" b="1" dirty="0" err="1">
                <a:solidFill>
                  <a:schemeClr val="tx2"/>
                </a:solidFill>
              </a:rPr>
              <a:t>biliare</a:t>
            </a:r>
            <a:r>
              <a:rPr lang="en-US" b="1" dirty="0">
                <a:solidFill>
                  <a:schemeClr val="tx2"/>
                </a:solidFill>
              </a:rPr>
              <a:t/>
            </a:r>
            <a:br>
              <a:rPr lang="en-US" b="1" dirty="0">
                <a:solidFill>
                  <a:schemeClr val="tx2"/>
                </a:solidFill>
              </a:rPr>
            </a:br>
            <a:r>
              <a:rPr lang="en-US" b="1" dirty="0">
                <a:solidFill>
                  <a:schemeClr val="tx2"/>
                </a:solidFill>
              </a:rPr>
              <a:t>      -</a:t>
            </a:r>
            <a:r>
              <a:rPr lang="en-US" b="1" dirty="0" err="1">
                <a:solidFill>
                  <a:schemeClr val="tx2"/>
                </a:solidFill>
              </a:rPr>
              <a:t>ciroza</a:t>
            </a:r>
            <a:r>
              <a:rPr lang="en-US" b="1" dirty="0">
                <a:solidFill>
                  <a:schemeClr val="tx2"/>
                </a:solidFill>
              </a:rPr>
              <a:t> </a:t>
            </a:r>
            <a:r>
              <a:rPr lang="en-US" b="1" dirty="0" err="1">
                <a:solidFill>
                  <a:schemeClr val="tx2"/>
                </a:solidFill>
              </a:rPr>
              <a:t>biliara</a:t>
            </a:r>
            <a:r>
              <a:rPr lang="en-US" b="1" dirty="0">
                <a:solidFill>
                  <a:schemeClr val="tx2"/>
                </a:solidFill>
              </a:rPr>
              <a:t> </a:t>
            </a:r>
            <a:r>
              <a:rPr lang="ro-RO" b="1" dirty="0">
                <a:solidFill>
                  <a:schemeClr val="tx2"/>
                </a:solidFill>
              </a:rPr>
              <a:t>	</a:t>
            </a:r>
            <a:r>
              <a:rPr lang="en-US" b="1" dirty="0" err="1">
                <a:solidFill>
                  <a:schemeClr val="tx2"/>
                </a:solidFill>
              </a:rPr>
              <a:t>primitiva</a:t>
            </a:r>
            <a:r>
              <a:rPr lang="en-US" b="1" dirty="0">
                <a:solidFill>
                  <a:schemeClr val="tx2"/>
                </a:solidFill>
              </a:rPr>
              <a:t/>
            </a:r>
            <a:br>
              <a:rPr lang="en-US" b="1" dirty="0">
                <a:solidFill>
                  <a:schemeClr val="tx2"/>
                </a:solidFill>
              </a:rPr>
            </a:br>
            <a:r>
              <a:rPr lang="en-US" b="1" dirty="0">
                <a:solidFill>
                  <a:schemeClr val="tx2"/>
                </a:solidFill>
              </a:rPr>
              <a:t>      -</a:t>
            </a:r>
            <a:r>
              <a:rPr lang="en-US" b="1" dirty="0" err="1">
                <a:solidFill>
                  <a:schemeClr val="tx2"/>
                </a:solidFill>
              </a:rPr>
              <a:t>ciroza</a:t>
            </a:r>
            <a:r>
              <a:rPr lang="en-US" b="1" dirty="0">
                <a:solidFill>
                  <a:schemeClr val="tx2"/>
                </a:solidFill>
              </a:rPr>
              <a:t> </a:t>
            </a:r>
            <a:r>
              <a:rPr lang="en-US" b="1" dirty="0" err="1">
                <a:solidFill>
                  <a:schemeClr val="tx2"/>
                </a:solidFill>
              </a:rPr>
              <a:t>biliara</a:t>
            </a:r>
            <a:r>
              <a:rPr lang="en-US" b="1" dirty="0">
                <a:solidFill>
                  <a:schemeClr val="tx2"/>
                </a:solidFill>
              </a:rPr>
              <a:t> </a:t>
            </a:r>
            <a:r>
              <a:rPr lang="ro-RO" b="1" dirty="0">
                <a:solidFill>
                  <a:schemeClr val="tx2"/>
                </a:solidFill>
              </a:rPr>
              <a:t>	</a:t>
            </a:r>
            <a:r>
              <a:rPr lang="en-US" b="1" dirty="0" err="1">
                <a:solidFill>
                  <a:schemeClr val="tx2"/>
                </a:solidFill>
              </a:rPr>
              <a:t>secundara</a:t>
            </a:r>
            <a:endParaRPr lang="ro-RO" b="1" dirty="0">
              <a:solidFill>
                <a:schemeClr val="tx2"/>
              </a:solidFill>
            </a:endParaRPr>
          </a:p>
          <a:p>
            <a:pPr marL="0" indent="0">
              <a:buNone/>
            </a:pPr>
            <a:r>
              <a:rPr lang="en-US" b="1" dirty="0">
                <a:solidFill>
                  <a:schemeClr val="tx2"/>
                </a:solidFill>
              </a:rPr>
              <a:t/>
            </a:r>
            <a:br>
              <a:rPr lang="en-US" b="1" dirty="0">
                <a:solidFill>
                  <a:schemeClr val="tx2"/>
                </a:solidFill>
              </a:rPr>
            </a:br>
            <a:r>
              <a:rPr lang="ro-RO" b="1" dirty="0">
                <a:solidFill>
                  <a:srgbClr val="FFC000"/>
                </a:solidFill>
              </a:rPr>
              <a:t>J</a:t>
            </a:r>
            <a:r>
              <a:rPr lang="en-US" b="1" dirty="0">
                <a:solidFill>
                  <a:srgbClr val="FFC000"/>
                </a:solidFill>
              </a:rPr>
              <a:t>.</a:t>
            </a:r>
            <a:r>
              <a:rPr lang="en-US" b="1" dirty="0">
                <a:solidFill>
                  <a:schemeClr val="tx2"/>
                </a:solidFill>
              </a:rPr>
              <a:t> </a:t>
            </a:r>
            <a:r>
              <a:rPr lang="en-US" b="1" dirty="0" err="1">
                <a:solidFill>
                  <a:schemeClr val="tx2"/>
                </a:solidFill>
              </a:rPr>
              <a:t>Obstructie</a:t>
            </a:r>
            <a:r>
              <a:rPr lang="en-US" b="1" dirty="0">
                <a:solidFill>
                  <a:schemeClr val="tx2"/>
                </a:solidFill>
              </a:rPr>
              <a:t> </a:t>
            </a:r>
            <a:r>
              <a:rPr lang="en-US" b="1" dirty="0" err="1">
                <a:solidFill>
                  <a:schemeClr val="tx2"/>
                </a:solidFill>
              </a:rPr>
              <a:t>venoasa</a:t>
            </a:r>
            <a:r>
              <a:rPr lang="en-US" b="1" dirty="0">
                <a:solidFill>
                  <a:schemeClr val="tx2"/>
                </a:solidFill>
              </a:rPr>
              <a:t/>
            </a:r>
            <a:br>
              <a:rPr lang="en-US" b="1" dirty="0">
                <a:solidFill>
                  <a:schemeClr val="tx2"/>
                </a:solidFill>
              </a:rPr>
            </a:br>
            <a:r>
              <a:rPr lang="en-US" b="1" dirty="0">
                <a:solidFill>
                  <a:schemeClr val="tx2"/>
                </a:solidFill>
              </a:rPr>
              <a:t>       - </a:t>
            </a:r>
            <a:r>
              <a:rPr lang="en-US" b="1" dirty="0" err="1">
                <a:solidFill>
                  <a:schemeClr val="tx2"/>
                </a:solidFill>
              </a:rPr>
              <a:t>sindrom</a:t>
            </a:r>
            <a:r>
              <a:rPr lang="en-US" b="1" dirty="0">
                <a:solidFill>
                  <a:schemeClr val="tx2"/>
                </a:solidFill>
              </a:rPr>
              <a:t> Budd-</a:t>
            </a:r>
            <a:r>
              <a:rPr lang="en-US" b="1" dirty="0" err="1">
                <a:solidFill>
                  <a:schemeClr val="tx2"/>
                </a:solidFill>
              </a:rPr>
              <a:t>Chiari</a:t>
            </a:r>
            <a:r>
              <a:rPr lang="en-US" b="1" dirty="0">
                <a:solidFill>
                  <a:schemeClr val="tx2"/>
                </a:solidFill>
              </a:rPr>
              <a:t/>
            </a:r>
            <a:br>
              <a:rPr lang="en-US" b="1" dirty="0">
                <a:solidFill>
                  <a:schemeClr val="tx2"/>
                </a:solidFill>
              </a:rPr>
            </a:br>
            <a:r>
              <a:rPr lang="en-US" b="1" dirty="0">
                <a:solidFill>
                  <a:schemeClr val="tx2"/>
                </a:solidFill>
              </a:rPr>
              <a:t>       -</a:t>
            </a:r>
            <a:r>
              <a:rPr lang="en-US" b="1" dirty="0" err="1">
                <a:solidFill>
                  <a:schemeClr val="tx2"/>
                </a:solidFill>
              </a:rPr>
              <a:t>boala</a:t>
            </a:r>
            <a:r>
              <a:rPr lang="en-US" b="1" dirty="0">
                <a:solidFill>
                  <a:schemeClr val="tx2"/>
                </a:solidFill>
              </a:rPr>
              <a:t> </a:t>
            </a:r>
            <a:r>
              <a:rPr lang="en-US" b="1" dirty="0" err="1">
                <a:solidFill>
                  <a:schemeClr val="tx2"/>
                </a:solidFill>
              </a:rPr>
              <a:t>venoocluziva</a:t>
            </a:r>
            <a:endParaRPr lang="ro-RO" b="1" dirty="0">
              <a:solidFill>
                <a:schemeClr val="tx2"/>
              </a:solidFill>
            </a:endParaRPr>
          </a:p>
          <a:p>
            <a:pPr marL="0" indent="0">
              <a:buNone/>
            </a:pPr>
            <a:r>
              <a:rPr lang="en-US" b="1" dirty="0">
                <a:solidFill>
                  <a:schemeClr val="tx2"/>
                </a:solidFill>
              </a:rPr>
              <a:t/>
            </a:r>
            <a:br>
              <a:rPr lang="en-US" b="1" dirty="0">
                <a:solidFill>
                  <a:schemeClr val="tx2"/>
                </a:solidFill>
              </a:rPr>
            </a:br>
            <a:r>
              <a:rPr lang="ro-RO" b="1" dirty="0">
                <a:solidFill>
                  <a:srgbClr val="FFC000"/>
                </a:solidFill>
              </a:rPr>
              <a:t>K</a:t>
            </a:r>
            <a:r>
              <a:rPr lang="en-US" b="1" dirty="0">
                <a:solidFill>
                  <a:srgbClr val="FFC000"/>
                </a:solidFill>
              </a:rPr>
              <a:t>.</a:t>
            </a:r>
            <a:r>
              <a:rPr lang="en-US" b="1" dirty="0">
                <a:solidFill>
                  <a:schemeClr val="tx2"/>
                </a:solidFill>
              </a:rPr>
              <a:t> </a:t>
            </a:r>
            <a:r>
              <a:rPr lang="en-US" b="1" dirty="0" err="1">
                <a:solidFill>
                  <a:schemeClr val="tx2"/>
                </a:solidFill>
              </a:rPr>
              <a:t>Insuficienta</a:t>
            </a:r>
            <a:r>
              <a:rPr lang="en-US" b="1" dirty="0">
                <a:solidFill>
                  <a:schemeClr val="tx2"/>
                </a:solidFill>
              </a:rPr>
              <a:t> </a:t>
            </a:r>
            <a:r>
              <a:rPr lang="en-US" b="1" dirty="0" err="1">
                <a:solidFill>
                  <a:schemeClr val="tx2"/>
                </a:solidFill>
              </a:rPr>
              <a:t>cardiaca</a:t>
            </a:r>
            <a:r>
              <a:rPr lang="en-US" b="1" dirty="0">
                <a:solidFill>
                  <a:schemeClr val="tx2"/>
                </a:solidFill>
              </a:rPr>
              <a:t/>
            </a:r>
            <a:br>
              <a:rPr lang="en-US" b="1" dirty="0">
                <a:solidFill>
                  <a:schemeClr val="tx2"/>
                </a:solidFill>
              </a:rPr>
            </a:br>
            <a:r>
              <a:rPr lang="en-US" b="1" dirty="0">
                <a:solidFill>
                  <a:schemeClr val="tx2"/>
                </a:solidFill>
              </a:rPr>
              <a:t>       - IC </a:t>
            </a:r>
            <a:r>
              <a:rPr lang="en-US" b="1" dirty="0" err="1">
                <a:solidFill>
                  <a:schemeClr val="tx2"/>
                </a:solidFill>
              </a:rPr>
              <a:t>dreapta</a:t>
            </a:r>
            <a:r>
              <a:rPr lang="en-US" b="1" dirty="0">
                <a:solidFill>
                  <a:schemeClr val="tx2"/>
                </a:solidFill>
              </a:rPr>
              <a:t/>
            </a:r>
            <a:br>
              <a:rPr lang="en-US" b="1" dirty="0">
                <a:solidFill>
                  <a:schemeClr val="tx2"/>
                </a:solidFill>
              </a:rPr>
            </a:br>
            <a:r>
              <a:rPr lang="en-US" b="1" dirty="0">
                <a:solidFill>
                  <a:schemeClr val="tx2"/>
                </a:solidFill>
              </a:rPr>
              <a:t>       - </a:t>
            </a:r>
            <a:r>
              <a:rPr lang="en-US" b="1" dirty="0" err="1">
                <a:solidFill>
                  <a:schemeClr val="tx2"/>
                </a:solidFill>
              </a:rPr>
              <a:t>insuficienta</a:t>
            </a:r>
            <a:r>
              <a:rPr lang="en-US" b="1" dirty="0">
                <a:solidFill>
                  <a:schemeClr val="tx2"/>
                </a:solidFill>
              </a:rPr>
              <a:t> </a:t>
            </a:r>
            <a:r>
              <a:rPr lang="en-US" b="1" dirty="0" err="1">
                <a:solidFill>
                  <a:schemeClr val="tx2"/>
                </a:solidFill>
              </a:rPr>
              <a:t>tricuspidiana</a:t>
            </a:r>
            <a:endParaRPr lang="ro-RO" b="1" dirty="0">
              <a:solidFill>
                <a:schemeClr val="tx2"/>
              </a:solidFill>
            </a:endParaRPr>
          </a:p>
          <a:p>
            <a:pPr marL="0" indent="0">
              <a:buNone/>
            </a:pPr>
            <a:r>
              <a:rPr lang="en-US" b="1" dirty="0">
                <a:solidFill>
                  <a:schemeClr val="tx2"/>
                </a:solidFill>
              </a:rPr>
              <a:t/>
            </a:r>
            <a:br>
              <a:rPr lang="en-US" b="1" dirty="0">
                <a:solidFill>
                  <a:schemeClr val="tx2"/>
                </a:solidFill>
              </a:rPr>
            </a:br>
            <a:r>
              <a:rPr lang="ro-RO" b="1" dirty="0">
                <a:solidFill>
                  <a:srgbClr val="FFC000"/>
                </a:solidFill>
              </a:rPr>
              <a:t>L</a:t>
            </a:r>
            <a:r>
              <a:rPr lang="en-US" b="1" dirty="0">
                <a:solidFill>
                  <a:srgbClr val="FFC000"/>
                </a:solidFill>
              </a:rPr>
              <a:t>.</a:t>
            </a:r>
            <a:r>
              <a:rPr lang="en-US" b="1" dirty="0">
                <a:solidFill>
                  <a:schemeClr val="tx2"/>
                </a:solidFill>
              </a:rPr>
              <a:t> </a:t>
            </a:r>
            <a:r>
              <a:rPr lang="en-US" b="1" dirty="0" err="1">
                <a:solidFill>
                  <a:schemeClr val="tx2"/>
                </a:solidFill>
              </a:rPr>
              <a:t>Malnutritie</a:t>
            </a:r>
            <a:r>
              <a:rPr lang="en-US" b="1" dirty="0">
                <a:solidFill>
                  <a:schemeClr val="tx2"/>
                </a:solidFill>
              </a:rPr>
              <a:t/>
            </a:r>
            <a:br>
              <a:rPr lang="en-US" b="1" dirty="0">
                <a:solidFill>
                  <a:schemeClr val="tx2"/>
                </a:solidFill>
              </a:rPr>
            </a:br>
            <a:r>
              <a:rPr lang="en-US" b="1" dirty="0">
                <a:solidFill>
                  <a:schemeClr val="tx2"/>
                </a:solidFill>
              </a:rPr>
              <a:t>       -bypass </a:t>
            </a:r>
            <a:r>
              <a:rPr lang="en-US" b="1" dirty="0" err="1">
                <a:solidFill>
                  <a:schemeClr val="tx2"/>
                </a:solidFill>
              </a:rPr>
              <a:t>jejunoileal</a:t>
            </a:r>
            <a:r>
              <a:rPr lang="en-US" b="1" dirty="0">
                <a:solidFill>
                  <a:schemeClr val="tx2"/>
                </a:solidFill>
              </a:rPr>
              <a:t/>
            </a:r>
            <a:br>
              <a:rPr lang="en-US" b="1" dirty="0">
                <a:solidFill>
                  <a:schemeClr val="tx2"/>
                </a:solidFill>
              </a:rPr>
            </a:br>
            <a:r>
              <a:rPr lang="en-US" b="1" dirty="0">
                <a:solidFill>
                  <a:schemeClr val="tx2"/>
                </a:solidFill>
              </a:rPr>
              <a:t>      -</a:t>
            </a:r>
            <a:r>
              <a:rPr lang="en-US" b="1" dirty="0" err="1">
                <a:solidFill>
                  <a:schemeClr val="tx2"/>
                </a:solidFill>
              </a:rPr>
              <a:t>gastroplastie</a:t>
            </a:r>
            <a:endParaRPr lang="ro-RO" b="1" dirty="0">
              <a:solidFill>
                <a:schemeClr val="tx2"/>
              </a:solidFill>
            </a:endParaRPr>
          </a:p>
          <a:p>
            <a:pPr marL="0" indent="0">
              <a:buNone/>
            </a:pPr>
            <a:r>
              <a:rPr lang="en-US" b="1" dirty="0">
                <a:solidFill>
                  <a:schemeClr val="tx2"/>
                </a:solidFill>
              </a:rPr>
              <a:t/>
            </a:r>
            <a:br>
              <a:rPr lang="en-US" b="1" dirty="0">
                <a:solidFill>
                  <a:schemeClr val="tx2"/>
                </a:solidFill>
              </a:rPr>
            </a:br>
            <a:r>
              <a:rPr lang="ro-RO" b="1" dirty="0">
                <a:solidFill>
                  <a:srgbClr val="FFC000"/>
                </a:solidFill>
              </a:rPr>
              <a:t>M</a:t>
            </a:r>
            <a:r>
              <a:rPr lang="en-US" b="1" dirty="0">
                <a:solidFill>
                  <a:srgbClr val="FFC000"/>
                </a:solidFill>
              </a:rPr>
              <a:t>.</a:t>
            </a:r>
            <a:r>
              <a:rPr lang="en-US" b="1" dirty="0">
                <a:solidFill>
                  <a:schemeClr val="tx2"/>
                </a:solidFill>
              </a:rPr>
              <a:t> </a:t>
            </a:r>
            <a:r>
              <a:rPr lang="en-US" b="1" dirty="0" err="1">
                <a:solidFill>
                  <a:schemeClr val="tx2"/>
                </a:solidFill>
              </a:rPr>
              <a:t>Boli</a:t>
            </a:r>
            <a:r>
              <a:rPr lang="en-US" b="1" dirty="0">
                <a:solidFill>
                  <a:schemeClr val="tx2"/>
                </a:solidFill>
              </a:rPr>
              <a:t> </a:t>
            </a:r>
            <a:r>
              <a:rPr lang="en-US" b="1" dirty="0" err="1">
                <a:solidFill>
                  <a:schemeClr val="tx2"/>
                </a:solidFill>
              </a:rPr>
              <a:t>infectioase</a:t>
            </a:r>
            <a:r>
              <a:rPr lang="en-US" b="1" dirty="0">
                <a:solidFill>
                  <a:schemeClr val="tx2"/>
                </a:solidFill>
                <a:effectLst>
                  <a:outerShdw blurRad="38100" dist="38100" dir="2700000" algn="tl">
                    <a:srgbClr val="000000"/>
                  </a:outerShdw>
                </a:effectLst>
              </a:rPr>
              <a:t/>
            </a:r>
            <a:br>
              <a:rPr lang="en-US" b="1" dirty="0">
                <a:solidFill>
                  <a:schemeClr val="tx2"/>
                </a:solidFill>
                <a:effectLst>
                  <a:outerShdw blurRad="38100" dist="38100" dir="2700000" algn="tl">
                    <a:srgbClr val="000000"/>
                  </a:outerShdw>
                </a:effectLst>
              </a:rPr>
            </a:br>
            <a:endParaRPr lang="ru-RU" dirty="0"/>
          </a:p>
          <a:p>
            <a:endParaRPr lang="ru-RU" dirty="0"/>
          </a:p>
        </p:txBody>
      </p:sp>
    </p:spTree>
    <p:extLst>
      <p:ext uri="{BB962C8B-B14F-4D97-AF65-F5344CB8AC3E}">
        <p14:creationId xmlns:p14="http://schemas.microsoft.com/office/powerpoint/2010/main" val="4033830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o-RO" sz="3200" b="1" i="1" dirty="0">
                <a:solidFill>
                  <a:schemeClr val="tx1"/>
                </a:solidFill>
                <a:effectLst>
                  <a:outerShdw blurRad="38100" dist="38100" dir="2700000" algn="tl">
                    <a:srgbClr val="000000"/>
                  </a:outerShdw>
                </a:effectLst>
              </a:rPr>
              <a:t>TABLOU CLINIC</a:t>
            </a:r>
            <a:r>
              <a:rPr lang="en-GB" sz="3200" b="1" i="1" dirty="0">
                <a:solidFill>
                  <a:schemeClr val="tx1"/>
                </a:solidFill>
                <a:effectLst>
                  <a:outerShdw blurRad="38100" dist="38100" dir="2700000" algn="tl">
                    <a:srgbClr val="000000"/>
                  </a:outerShdw>
                </a:effectLst>
              </a:rPr>
              <a:t/>
            </a:r>
            <a:br>
              <a:rPr lang="en-GB" sz="3200" b="1" i="1" dirty="0">
                <a:solidFill>
                  <a:schemeClr val="tx1"/>
                </a:solidFill>
                <a:effectLst>
                  <a:outerShdw blurRad="38100" dist="38100" dir="2700000" algn="tl">
                    <a:srgbClr val="000000"/>
                  </a:outerShdw>
                </a:effectLst>
              </a:rPr>
            </a:br>
            <a:endParaRPr lang="ru-RU" dirty="0">
              <a:solidFill>
                <a:schemeClr val="tx1"/>
              </a:solidFill>
            </a:endParaRPr>
          </a:p>
        </p:txBody>
      </p:sp>
      <p:sp>
        <p:nvSpPr>
          <p:cNvPr id="5" name="Объект 4"/>
          <p:cNvSpPr>
            <a:spLocks noGrp="1"/>
          </p:cNvSpPr>
          <p:nvPr>
            <p:ph sz="quarter" idx="1"/>
          </p:nvPr>
        </p:nvSpPr>
        <p:spPr>
          <a:xfrm>
            <a:off x="457200" y="1600200"/>
            <a:ext cx="7859216" cy="3484984"/>
          </a:xfrm>
        </p:spPr>
        <p:txBody>
          <a:bodyPr/>
          <a:lstStyle/>
          <a:p>
            <a:pPr>
              <a:spcBef>
                <a:spcPct val="50000"/>
              </a:spcBef>
              <a:buFont typeface="Symbol" pitchFamily="18" charset="2"/>
              <a:buChar char="¨"/>
            </a:pPr>
            <a:r>
              <a:rPr lang="ro-RO" b="1" dirty="0">
                <a:sym typeface="Symbol" pitchFamily="18" charset="2"/>
              </a:rPr>
              <a:t>În fazele incipiente simptomele pot lipsi sau poate exista astenie</a:t>
            </a:r>
          </a:p>
          <a:p>
            <a:pPr>
              <a:spcBef>
                <a:spcPct val="50000"/>
              </a:spcBef>
              <a:buFont typeface="Symbol" pitchFamily="18" charset="2"/>
              <a:buChar char="¨"/>
            </a:pPr>
            <a:r>
              <a:rPr lang="ro-RO" b="1" dirty="0">
                <a:sym typeface="Symbol" pitchFamily="18" charset="2"/>
              </a:rPr>
              <a:t>În fazele tardive aspect tipic: pacient icteric cu abdomen mărit în volum datorită ascitei, cu ginecomastie, atrofii musculare, sângerări gingivale, nazale</a:t>
            </a:r>
          </a:p>
          <a:p>
            <a:pPr>
              <a:spcBef>
                <a:spcPct val="50000"/>
              </a:spcBef>
              <a:buNone/>
            </a:pPr>
            <a:r>
              <a:rPr lang="ro-RO" b="1" dirty="0">
                <a:solidFill>
                  <a:srgbClr val="FFC000"/>
                </a:solidFill>
                <a:sym typeface="Symbol" pitchFamily="18" charset="2"/>
              </a:rPr>
              <a:t></a:t>
            </a:r>
            <a:r>
              <a:rPr lang="ro-RO" b="1" dirty="0">
                <a:sym typeface="Symbol" pitchFamily="18" charset="2"/>
              </a:rPr>
              <a:t> Simptome datorate etiologiei bolii</a:t>
            </a:r>
            <a:endParaRPr lang="en-GB" b="1" dirty="0">
              <a:sym typeface="Symbol" pitchFamily="18" charset="2"/>
            </a:endParaRPr>
          </a:p>
          <a:p>
            <a:endParaRPr lang="ru-RU" dirty="0"/>
          </a:p>
        </p:txBody>
      </p:sp>
    </p:spTree>
    <p:extLst>
      <p:ext uri="{BB962C8B-B14F-4D97-AF65-F5344CB8AC3E}">
        <p14:creationId xmlns:p14="http://schemas.microsoft.com/office/powerpoint/2010/main" val="2611483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sz="2800" b="1" i="1" dirty="0">
                <a:solidFill>
                  <a:schemeClr val="tx1"/>
                </a:solidFill>
                <a:effectLst>
                  <a:outerShdw blurRad="38100" dist="38100" dir="2700000" algn="tl">
                    <a:srgbClr val="000000"/>
                  </a:outerShdw>
                </a:effectLst>
              </a:rPr>
              <a:t>TABLOU CLINIC</a:t>
            </a:r>
            <a:r>
              <a:rPr lang="en-GB" sz="2800" b="1" i="1" dirty="0">
                <a:solidFill>
                  <a:schemeClr val="tx1"/>
                </a:solidFill>
                <a:effectLst>
                  <a:outerShdw blurRad="38100" dist="38100" dir="2700000" algn="tl">
                    <a:srgbClr val="000000"/>
                  </a:outerShdw>
                </a:effectLst>
              </a:rPr>
              <a:t/>
            </a:r>
            <a:br>
              <a:rPr lang="en-GB" sz="2800" b="1" i="1" dirty="0">
                <a:solidFill>
                  <a:schemeClr val="tx1"/>
                </a:solidFill>
                <a:effectLst>
                  <a:outerShdw blurRad="38100" dist="38100" dir="2700000" algn="tl">
                    <a:srgbClr val="000000"/>
                  </a:outerShdw>
                </a:effectLst>
              </a:rPr>
            </a:br>
            <a:endParaRPr lang="ru-RU" dirty="0"/>
          </a:p>
        </p:txBody>
      </p:sp>
      <p:sp>
        <p:nvSpPr>
          <p:cNvPr id="3" name="Объект 2"/>
          <p:cNvSpPr>
            <a:spLocks noGrp="1"/>
          </p:cNvSpPr>
          <p:nvPr>
            <p:ph sz="quarter" idx="1"/>
          </p:nvPr>
        </p:nvSpPr>
        <p:spPr/>
        <p:txBody>
          <a:bodyPr>
            <a:normAutofit lnSpcReduction="10000"/>
          </a:bodyPr>
          <a:lstStyle/>
          <a:p>
            <a:pPr marL="0" indent="0">
              <a:buNone/>
            </a:pPr>
            <a:r>
              <a:rPr lang="ro-RO" b="1" dirty="0"/>
              <a:t>Ciroza poate fi:</a:t>
            </a:r>
          </a:p>
          <a:p>
            <a:pPr marL="0" indent="0">
              <a:buNone/>
            </a:pPr>
            <a:r>
              <a:rPr lang="ro-RO" b="1" dirty="0"/>
              <a:t>	 </a:t>
            </a:r>
            <a:r>
              <a:rPr lang="ro-RO" b="1" dirty="0">
                <a:sym typeface="Symbol" pitchFamily="18" charset="2"/>
              </a:rPr>
              <a:t></a:t>
            </a:r>
            <a:r>
              <a:rPr lang="ro-RO" b="1" u="sng" dirty="0"/>
              <a:t>Compensată</a:t>
            </a:r>
            <a:r>
              <a:rPr lang="ro-RO" b="1" dirty="0"/>
              <a:t> (fără icter sau ascită)</a:t>
            </a:r>
          </a:p>
          <a:p>
            <a:pPr marL="0" indent="0">
              <a:buNone/>
            </a:pPr>
            <a:r>
              <a:rPr lang="ro-RO" b="1" dirty="0"/>
              <a:t>	 </a:t>
            </a:r>
            <a:r>
              <a:rPr lang="ro-RO" b="1" dirty="0">
                <a:sym typeface="Symbol" pitchFamily="18" charset="2"/>
              </a:rPr>
              <a:t></a:t>
            </a:r>
            <a:r>
              <a:rPr lang="ro-RO" b="1" u="sng" dirty="0"/>
              <a:t>Decompensată</a:t>
            </a:r>
          </a:p>
          <a:p>
            <a:pPr marL="0" indent="0">
              <a:buNone/>
            </a:pPr>
            <a:r>
              <a:rPr lang="ro-RO" b="1" dirty="0"/>
              <a:t>		-</a:t>
            </a:r>
            <a:r>
              <a:rPr lang="ro-RO" b="1" i="1" dirty="0"/>
              <a:t>vascular:</a:t>
            </a:r>
            <a:r>
              <a:rPr lang="ro-RO" b="1" dirty="0"/>
              <a:t> ascită, edeme</a:t>
            </a:r>
          </a:p>
          <a:p>
            <a:pPr marL="0" indent="0">
              <a:buNone/>
            </a:pPr>
            <a:r>
              <a:rPr lang="ro-RO" b="1" dirty="0"/>
              <a:t>		-</a:t>
            </a:r>
            <a:r>
              <a:rPr lang="ro-RO" b="1" i="1" dirty="0"/>
              <a:t>parenchimatos</a:t>
            </a:r>
            <a:r>
              <a:rPr lang="ro-RO" b="1" dirty="0"/>
              <a:t>: icter</a:t>
            </a:r>
          </a:p>
          <a:p>
            <a:pPr marL="0" indent="0">
              <a:buNone/>
            </a:pPr>
            <a:r>
              <a:rPr lang="ro-RO" b="1" dirty="0"/>
              <a:t>Simptomatologia este dată de:</a:t>
            </a:r>
          </a:p>
          <a:p>
            <a:pPr marL="0" indent="0">
              <a:buNone/>
            </a:pPr>
            <a:r>
              <a:rPr lang="ro-RO" b="1" dirty="0"/>
              <a:t>1.</a:t>
            </a:r>
            <a:r>
              <a:rPr lang="ro-RO" b="1" u="sng" dirty="0"/>
              <a:t>Disfuncţia parenchimatoasă</a:t>
            </a:r>
            <a:r>
              <a:rPr lang="ro-RO" b="1" dirty="0"/>
              <a:t>: sd. neurasteniform, scădere ponderală, hepatalgii, febră (citoliză intensă), prurit, epistaxis, gingivoragii</a:t>
            </a:r>
          </a:p>
          <a:p>
            <a:pPr marL="0" indent="0">
              <a:buNone/>
            </a:pPr>
            <a:r>
              <a:rPr lang="ro-RO" b="1" dirty="0"/>
              <a:t>2.</a:t>
            </a:r>
            <a:r>
              <a:rPr lang="ro-RO" b="1" u="sng" dirty="0"/>
              <a:t>Hipertensiunea portală:</a:t>
            </a:r>
            <a:r>
              <a:rPr lang="ro-RO" b="1" dirty="0"/>
              <a:t> discomfort, balonări, HDS, </a:t>
            </a:r>
            <a:r>
              <a:rPr lang="ro-RO" b="1" dirty="0">
                <a:sym typeface="Symbol" pitchFamily="18" charset="2"/>
              </a:rPr>
              <a:t>ascită</a:t>
            </a:r>
            <a:endParaRPr lang="en-GB" b="1" dirty="0">
              <a:sym typeface="Symbol" pitchFamily="18" charset="2"/>
            </a:endParaRPr>
          </a:p>
          <a:p>
            <a:endParaRPr lang="ru-RU" dirty="0"/>
          </a:p>
        </p:txBody>
      </p:sp>
    </p:spTree>
    <p:extLst>
      <p:ext uri="{BB962C8B-B14F-4D97-AF65-F5344CB8AC3E}">
        <p14:creationId xmlns:p14="http://schemas.microsoft.com/office/powerpoint/2010/main" val="1093180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562074"/>
          </a:xfrm>
        </p:spPr>
        <p:txBody>
          <a:bodyPr>
            <a:normAutofit fontScale="90000"/>
          </a:bodyPr>
          <a:lstStyle/>
          <a:p>
            <a:r>
              <a:rPr lang="fr-FR" sz="3200" dirty="0"/>
              <a:t>MANIFESTĂRI CLINICE</a:t>
            </a:r>
            <a:endParaRPr lang="ru-RU" dirty="0"/>
          </a:p>
        </p:txBody>
      </p:sp>
      <p:sp>
        <p:nvSpPr>
          <p:cNvPr id="5" name="Объект 4"/>
          <p:cNvSpPr>
            <a:spLocks noGrp="1"/>
          </p:cNvSpPr>
          <p:nvPr>
            <p:ph sz="quarter" idx="1"/>
          </p:nvPr>
        </p:nvSpPr>
        <p:spPr>
          <a:xfrm>
            <a:off x="179512" y="980728"/>
            <a:ext cx="8712968" cy="5493224"/>
          </a:xfrm>
        </p:spPr>
        <p:txBody>
          <a:bodyPr>
            <a:normAutofit/>
          </a:bodyPr>
          <a:lstStyle/>
          <a:p>
            <a:pPr marL="0" indent="0">
              <a:buNone/>
              <a:defRPr/>
            </a:pPr>
            <a:r>
              <a:rPr lang="fr-FR" sz="2800" b="1" dirty="0"/>
              <a:t>Durerea</a:t>
            </a:r>
            <a:r>
              <a:rPr lang="fr-FR" sz="2800" dirty="0"/>
              <a:t> (hepatalgia) </a:t>
            </a:r>
            <a:endParaRPr lang="ro-RO" sz="2800" dirty="0"/>
          </a:p>
          <a:p>
            <a:pPr>
              <a:buNone/>
              <a:defRPr/>
            </a:pPr>
            <a:endParaRPr lang="ro-RO" sz="2800" dirty="0"/>
          </a:p>
          <a:p>
            <a:pPr marL="365760" lvl="1" indent="0">
              <a:buNone/>
              <a:defRPr/>
            </a:pPr>
            <a:r>
              <a:rPr lang="ro-RO" sz="2800" b="1" dirty="0">
                <a:solidFill>
                  <a:srgbClr val="FF0000"/>
                </a:solidFill>
              </a:rPr>
              <a:t>s</a:t>
            </a:r>
            <a:r>
              <a:rPr lang="fr-FR" sz="2800" b="1" dirty="0">
                <a:solidFill>
                  <a:srgbClr val="FF0000"/>
                </a:solidFill>
              </a:rPr>
              <a:t>ediul </a:t>
            </a:r>
            <a:r>
              <a:rPr lang="fr-FR" sz="2800" dirty="0"/>
              <a:t>hipocondrul drept</a:t>
            </a:r>
          </a:p>
          <a:p>
            <a:pPr marL="365760" lvl="1" indent="0">
              <a:buNone/>
              <a:defRPr/>
            </a:pPr>
            <a:r>
              <a:rPr lang="ro-RO" sz="2800" b="1" dirty="0">
                <a:solidFill>
                  <a:srgbClr val="FF0000"/>
                </a:solidFill>
              </a:rPr>
              <a:t>c</a:t>
            </a:r>
            <a:r>
              <a:rPr lang="en-US" sz="2800" b="1" dirty="0" err="1">
                <a:solidFill>
                  <a:srgbClr val="FF0000"/>
                </a:solidFill>
              </a:rPr>
              <a:t>aracter</a:t>
            </a:r>
            <a:r>
              <a:rPr lang="en-US" sz="2800" b="1" dirty="0">
                <a:solidFill>
                  <a:srgbClr val="FF0000"/>
                </a:solidFill>
              </a:rPr>
              <a:t> </a:t>
            </a:r>
            <a:r>
              <a:rPr lang="en-US" sz="2800" dirty="0" err="1"/>
              <a:t>jen</a:t>
            </a:r>
            <a:r>
              <a:rPr lang="ro-RO" sz="2800" dirty="0"/>
              <a:t>ă</a:t>
            </a:r>
            <a:r>
              <a:rPr lang="en-US" sz="2800" dirty="0"/>
              <a:t> </a:t>
            </a:r>
            <a:r>
              <a:rPr lang="en-US" sz="2800" dirty="0" err="1"/>
              <a:t>dureroas</a:t>
            </a:r>
            <a:r>
              <a:rPr lang="ro-RO" sz="2800" dirty="0"/>
              <a:t>ă</a:t>
            </a:r>
          </a:p>
          <a:p>
            <a:pPr marL="365760" lvl="1" indent="0">
              <a:buNone/>
              <a:defRPr/>
            </a:pPr>
            <a:r>
              <a:rPr lang="fr-FR" sz="2800" b="1" dirty="0">
                <a:solidFill>
                  <a:srgbClr val="FF0000"/>
                </a:solidFill>
              </a:rPr>
              <a:t>iradi</a:t>
            </a:r>
            <a:r>
              <a:rPr lang="ro-RO" sz="2800" b="1" dirty="0">
                <a:solidFill>
                  <a:srgbClr val="FF0000"/>
                </a:solidFill>
              </a:rPr>
              <a:t>ere </a:t>
            </a:r>
            <a:r>
              <a:rPr lang="fr-FR" sz="2800" dirty="0"/>
              <a:t>epigastrică, hemitorace drept posterior</a:t>
            </a:r>
            <a:r>
              <a:rPr lang="ro-RO" sz="2800" dirty="0"/>
              <a:t>, </a:t>
            </a:r>
            <a:r>
              <a:rPr lang="en-US" sz="2800" dirty="0"/>
              <a:t>		</a:t>
            </a:r>
            <a:r>
              <a:rPr lang="ro-RO" sz="2800" dirty="0"/>
              <a:t>umăr</a:t>
            </a:r>
            <a:r>
              <a:rPr lang="fr-FR" sz="2800" dirty="0"/>
              <a:t> drept</a:t>
            </a:r>
          </a:p>
          <a:p>
            <a:pPr marL="365760" lvl="1" indent="0">
              <a:buNone/>
              <a:defRPr/>
            </a:pPr>
            <a:endParaRPr lang="fr-FR" sz="2800" dirty="0"/>
          </a:p>
          <a:p>
            <a:pPr marL="365760" lvl="1" indent="0">
              <a:buNone/>
              <a:defRPr/>
            </a:pPr>
            <a:r>
              <a:rPr lang="ro-RO" sz="2800" b="1" dirty="0">
                <a:solidFill>
                  <a:srgbClr val="FF0000"/>
                </a:solidFill>
              </a:rPr>
              <a:t>i</a:t>
            </a:r>
            <a:r>
              <a:rPr lang="fr-FR" sz="2800" b="1" dirty="0">
                <a:solidFill>
                  <a:srgbClr val="FF0000"/>
                </a:solidFill>
              </a:rPr>
              <a:t>ntensitatea </a:t>
            </a:r>
            <a:endParaRPr lang="ro-RO" sz="2800" b="1" dirty="0">
              <a:solidFill>
                <a:srgbClr val="FF0000"/>
              </a:solidFill>
            </a:endParaRPr>
          </a:p>
          <a:p>
            <a:pPr marL="731520" lvl="2" indent="0">
              <a:buNone/>
              <a:defRPr/>
            </a:pPr>
            <a:r>
              <a:rPr lang="ro-RO" sz="2800" i="1" dirty="0"/>
              <a:t>			</a:t>
            </a:r>
            <a:r>
              <a:rPr lang="fr-FR" sz="2800" i="1" dirty="0"/>
              <a:t>redusă</a:t>
            </a:r>
            <a:r>
              <a:rPr lang="fr-FR" sz="2800" dirty="0"/>
              <a:t> (HC, </a:t>
            </a:r>
            <a:r>
              <a:rPr lang="ro-RO" sz="2800" dirty="0"/>
              <a:t>ICC</a:t>
            </a:r>
            <a:r>
              <a:rPr lang="fr-FR" sz="2800" dirty="0"/>
              <a:t>), </a:t>
            </a:r>
            <a:endParaRPr lang="ro-RO" sz="2800" dirty="0"/>
          </a:p>
          <a:p>
            <a:pPr marL="731520" lvl="2" indent="0">
              <a:buNone/>
              <a:defRPr/>
            </a:pPr>
            <a:r>
              <a:rPr lang="ro-RO" sz="2800" i="1" dirty="0"/>
              <a:t>			</a:t>
            </a:r>
            <a:r>
              <a:rPr lang="fr-FR" sz="2800" i="1" dirty="0"/>
              <a:t>puternică </a:t>
            </a:r>
            <a:r>
              <a:rPr lang="fr-FR" sz="2800" dirty="0"/>
              <a:t>(abcesul)</a:t>
            </a:r>
            <a:endParaRPr lang="en-US" sz="2800" dirty="0"/>
          </a:p>
          <a:p>
            <a:endParaRPr lang="ru-RU" dirty="0"/>
          </a:p>
        </p:txBody>
      </p:sp>
    </p:spTree>
    <p:extLst>
      <p:ext uri="{BB962C8B-B14F-4D97-AF65-F5344CB8AC3E}">
        <p14:creationId xmlns:p14="http://schemas.microsoft.com/office/powerpoint/2010/main" val="406135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1124744"/>
            <a:ext cx="7467600" cy="5349208"/>
          </a:xfrm>
        </p:spPr>
        <p:txBody>
          <a:bodyPr/>
          <a:lstStyle/>
          <a:p>
            <a:pPr marL="0" indent="0">
              <a:buNone/>
              <a:defRPr/>
            </a:pPr>
            <a:r>
              <a:rPr lang="fr-FR" sz="3200" b="1" dirty="0"/>
              <a:t>Tulburările dispeptice</a:t>
            </a:r>
            <a:r>
              <a:rPr lang="ro-RO" sz="3200" b="1" dirty="0"/>
              <a:t> –</a:t>
            </a:r>
            <a:r>
              <a:rPr lang="ro-RO" sz="3200" dirty="0"/>
              <a:t> </a:t>
            </a:r>
            <a:r>
              <a:rPr lang="ro-RO" sz="3200" dirty="0">
                <a:solidFill>
                  <a:srgbClr val="FF0000"/>
                </a:solidFill>
              </a:rPr>
              <a:t>frecvente dar nespecifice !</a:t>
            </a:r>
            <a:r>
              <a:rPr lang="fr-FR" sz="3200" dirty="0">
                <a:solidFill>
                  <a:srgbClr val="FF0000"/>
                </a:solidFill>
              </a:rPr>
              <a:t> </a:t>
            </a:r>
          </a:p>
          <a:p>
            <a:pPr lvl="1">
              <a:defRPr/>
            </a:pPr>
            <a:r>
              <a:rPr lang="fr-FR" sz="3200" dirty="0"/>
              <a:t>inapetenţă</a:t>
            </a:r>
          </a:p>
          <a:p>
            <a:pPr lvl="1">
              <a:defRPr/>
            </a:pPr>
            <a:r>
              <a:rPr lang="fr-FR" sz="3200" dirty="0"/>
              <a:t>intoleranţă la alimente grase</a:t>
            </a:r>
            <a:endParaRPr lang="en-GB" sz="3200" dirty="0"/>
          </a:p>
          <a:p>
            <a:pPr lvl="1">
              <a:defRPr/>
            </a:pPr>
            <a:r>
              <a:rPr lang="en-GB" sz="3200" dirty="0"/>
              <a:t>gust </a:t>
            </a:r>
            <a:r>
              <a:rPr lang="en-GB" sz="3200" dirty="0" err="1"/>
              <a:t>amar</a:t>
            </a:r>
            <a:r>
              <a:rPr lang="en-GB" sz="3200" dirty="0"/>
              <a:t> </a:t>
            </a:r>
            <a:r>
              <a:rPr lang="en-GB" sz="3200" dirty="0" err="1"/>
              <a:t>matinal</a:t>
            </a:r>
            <a:endParaRPr lang="en-GB" sz="3200" dirty="0"/>
          </a:p>
          <a:p>
            <a:pPr lvl="1">
              <a:defRPr/>
            </a:pPr>
            <a:r>
              <a:rPr lang="en-GB" sz="3200" dirty="0" err="1"/>
              <a:t>greţuri</a:t>
            </a:r>
            <a:r>
              <a:rPr lang="ro-RO" sz="3200" dirty="0"/>
              <a:t>, </a:t>
            </a:r>
            <a:r>
              <a:rPr lang="en-GB" sz="3200" dirty="0" err="1"/>
              <a:t>vărsături</a:t>
            </a:r>
            <a:endParaRPr lang="en-GB" sz="3200" dirty="0"/>
          </a:p>
          <a:p>
            <a:pPr lvl="1">
              <a:defRPr/>
            </a:pPr>
            <a:r>
              <a:rPr lang="en-GB" sz="3200" dirty="0" err="1"/>
              <a:t>eructaţii</a:t>
            </a:r>
            <a:r>
              <a:rPr lang="ro-RO" sz="3200" dirty="0"/>
              <a:t>, </a:t>
            </a:r>
            <a:r>
              <a:rPr lang="fr-FR" sz="3200" dirty="0"/>
              <a:t>pirozis</a:t>
            </a:r>
          </a:p>
          <a:p>
            <a:pPr lvl="1">
              <a:defRPr/>
            </a:pPr>
            <a:r>
              <a:rPr lang="fr-FR" sz="3200" dirty="0"/>
              <a:t>balonări postprandiale</a:t>
            </a:r>
            <a:r>
              <a:rPr lang="ro-RO" sz="3200" dirty="0"/>
              <a:t>, </a:t>
            </a:r>
            <a:r>
              <a:rPr lang="fr-FR" sz="3200" dirty="0"/>
              <a:t>flatulenţă</a:t>
            </a:r>
          </a:p>
          <a:p>
            <a:pPr lvl="1">
              <a:defRPr/>
            </a:pPr>
            <a:r>
              <a:rPr lang="ro-RO" sz="3200" dirty="0"/>
              <a:t>tulburări de tranzit</a:t>
            </a:r>
            <a:endParaRPr lang="en-US" sz="3200" dirty="0"/>
          </a:p>
          <a:p>
            <a:endParaRPr lang="ru-RU" dirty="0"/>
          </a:p>
        </p:txBody>
      </p:sp>
      <p:sp>
        <p:nvSpPr>
          <p:cNvPr id="4" name="Заголовок 1"/>
          <p:cNvSpPr txBox="1">
            <a:spLocks/>
          </p:cNvSpPr>
          <p:nvPr/>
        </p:nvSpPr>
        <p:spPr>
          <a:xfrm>
            <a:off x="457200" y="274638"/>
            <a:ext cx="7467600" cy="63408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fr-FR" sz="2800" b="1"/>
              <a:t>MANIFESTĂRI CLINICE</a:t>
            </a:r>
            <a:endParaRPr lang="ru-RU" b="1" dirty="0"/>
          </a:p>
        </p:txBody>
      </p:sp>
    </p:spTree>
    <p:extLst>
      <p:ext uri="{BB962C8B-B14F-4D97-AF65-F5344CB8AC3E}">
        <p14:creationId xmlns:p14="http://schemas.microsoft.com/office/powerpoint/2010/main" val="24643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o-RO" dirty="0"/>
              <a:t>Definiţie</a:t>
            </a:r>
            <a:endParaRPr lang="ru-RU" dirty="0"/>
          </a:p>
        </p:txBody>
      </p:sp>
      <p:sp>
        <p:nvSpPr>
          <p:cNvPr id="5" name="Текст 4"/>
          <p:cNvSpPr>
            <a:spLocks noGrp="1"/>
          </p:cNvSpPr>
          <p:nvPr>
            <p:ph type="body" idx="1"/>
          </p:nvPr>
        </p:nvSpPr>
        <p:spPr/>
        <p:txBody>
          <a:bodyPr/>
          <a:lstStyle/>
          <a:p>
            <a:endParaRPr lang="ru-RU"/>
          </a:p>
        </p:txBody>
      </p:sp>
    </p:spTree>
    <p:extLst>
      <p:ext uri="{BB962C8B-B14F-4D97-AF65-F5344CB8AC3E}">
        <p14:creationId xmlns:p14="http://schemas.microsoft.com/office/powerpoint/2010/main" val="2502071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lstStyle/>
          <a:p>
            <a:r>
              <a:rPr lang="fr-FR" sz="2800" b="1" dirty="0"/>
              <a:t>MANIFESTĂRI CLINICE</a:t>
            </a:r>
            <a:endParaRPr lang="ru-RU" b="1" dirty="0"/>
          </a:p>
        </p:txBody>
      </p:sp>
      <p:sp>
        <p:nvSpPr>
          <p:cNvPr id="3" name="Объект 2"/>
          <p:cNvSpPr>
            <a:spLocks noGrp="1"/>
          </p:cNvSpPr>
          <p:nvPr>
            <p:ph sz="quarter" idx="1"/>
          </p:nvPr>
        </p:nvSpPr>
        <p:spPr>
          <a:xfrm>
            <a:off x="251520" y="1052736"/>
            <a:ext cx="8640960" cy="5421216"/>
          </a:xfrm>
          <a:ln w="12700">
            <a:noFill/>
          </a:ln>
        </p:spPr>
        <p:txBody>
          <a:bodyPr/>
          <a:lstStyle/>
          <a:p>
            <a:pPr>
              <a:lnSpc>
                <a:spcPct val="90000"/>
              </a:lnSpc>
              <a:defRPr/>
            </a:pPr>
            <a:r>
              <a:rPr lang="ro-RO" b="1" dirty="0"/>
              <a:t>Manifestări</a:t>
            </a:r>
            <a:r>
              <a:rPr lang="fr-FR" b="1" dirty="0"/>
              <a:t> </a:t>
            </a:r>
            <a:r>
              <a:rPr lang="ro-RO" b="1" dirty="0"/>
              <a:t>sistemice</a:t>
            </a:r>
            <a:r>
              <a:rPr lang="fr-FR" dirty="0"/>
              <a:t>:</a:t>
            </a:r>
          </a:p>
          <a:p>
            <a:pPr lvl="1">
              <a:lnSpc>
                <a:spcPct val="90000"/>
              </a:lnSpc>
              <a:defRPr/>
            </a:pPr>
            <a:r>
              <a:rPr lang="ro-RO" sz="2800" b="1" dirty="0"/>
              <a:t>a</a:t>
            </a:r>
            <a:r>
              <a:rPr lang="fr-FR" sz="2800" b="1" dirty="0"/>
              <a:t>stenie</a:t>
            </a:r>
            <a:r>
              <a:rPr lang="ro-RO" sz="2800" b="1" dirty="0"/>
              <a:t> - frecventă</a:t>
            </a:r>
            <a:endParaRPr lang="fr-FR" sz="2800" b="1" dirty="0"/>
          </a:p>
          <a:p>
            <a:pPr lvl="1">
              <a:lnSpc>
                <a:spcPct val="90000"/>
              </a:lnSpc>
              <a:defRPr/>
            </a:pPr>
            <a:r>
              <a:rPr lang="fr-FR" sz="2800" b="1" dirty="0"/>
              <a:t>somnolenţă</a:t>
            </a:r>
            <a:endParaRPr lang="ro-RO" sz="2800" b="1" dirty="0"/>
          </a:p>
          <a:p>
            <a:pPr lvl="1">
              <a:lnSpc>
                <a:spcPct val="90000"/>
              </a:lnSpc>
              <a:buNone/>
              <a:defRPr/>
            </a:pPr>
            <a:endParaRPr lang="fr-FR" sz="2800" b="1" dirty="0"/>
          </a:p>
          <a:p>
            <a:pPr lvl="1">
              <a:lnSpc>
                <a:spcPct val="90000"/>
              </a:lnSpc>
              <a:defRPr/>
            </a:pPr>
            <a:r>
              <a:rPr lang="fr-FR" sz="2800" b="1" dirty="0"/>
              <a:t>agitaţie</a:t>
            </a:r>
            <a:endParaRPr lang="en-GB" sz="2800" b="1" dirty="0"/>
          </a:p>
          <a:p>
            <a:pPr lvl="1">
              <a:lnSpc>
                <a:spcPct val="90000"/>
              </a:lnSpc>
              <a:defRPr/>
            </a:pPr>
            <a:r>
              <a:rPr lang="en-GB" sz="2800" b="1" dirty="0" err="1"/>
              <a:t>delir</a:t>
            </a:r>
            <a:r>
              <a:rPr lang="ro-RO" sz="2800" b="1" dirty="0"/>
              <a:t>			în </a:t>
            </a:r>
            <a:r>
              <a:rPr lang="en-US" sz="2800" b="1" dirty="0"/>
              <a:t>E</a:t>
            </a:r>
            <a:r>
              <a:rPr lang="ro-RO" sz="2800" b="1" dirty="0"/>
              <a:t>ncefalopatie hepatică</a:t>
            </a:r>
            <a:endParaRPr lang="en-GB" sz="2800" b="1" dirty="0"/>
          </a:p>
          <a:p>
            <a:pPr lvl="1">
              <a:lnSpc>
                <a:spcPct val="90000"/>
              </a:lnSpc>
              <a:defRPr/>
            </a:pPr>
            <a:r>
              <a:rPr lang="en-GB" sz="2800" b="1" dirty="0" err="1"/>
              <a:t>comă</a:t>
            </a:r>
            <a:endParaRPr lang="en-GB" sz="2800" b="1" dirty="0"/>
          </a:p>
          <a:p>
            <a:pPr>
              <a:lnSpc>
                <a:spcPct val="90000"/>
              </a:lnSpc>
              <a:buNone/>
              <a:defRPr/>
            </a:pPr>
            <a:endParaRPr lang="ro-RO" dirty="0"/>
          </a:p>
          <a:p>
            <a:pPr>
              <a:lnSpc>
                <a:spcPct val="90000"/>
              </a:lnSpc>
              <a:defRPr/>
            </a:pPr>
            <a:r>
              <a:rPr lang="ro-RO" b="1" dirty="0"/>
              <a:t>s</a:t>
            </a:r>
            <a:r>
              <a:rPr lang="en-GB" b="1" dirty="0" err="1"/>
              <a:t>indrom</a:t>
            </a:r>
            <a:r>
              <a:rPr lang="en-GB" b="1" dirty="0"/>
              <a:t> </a:t>
            </a:r>
            <a:r>
              <a:rPr lang="en-GB" b="1" dirty="0" err="1"/>
              <a:t>hemoragipar</a:t>
            </a:r>
            <a:r>
              <a:rPr lang="ro-RO" b="1" dirty="0"/>
              <a:t> - s</a:t>
            </a:r>
            <a:r>
              <a:rPr lang="ro-RO" b="1" dirty="0">
                <a:sym typeface="Symbol" pitchFamily="18" charset="2"/>
              </a:rPr>
              <a:t>ângerări gingivale, nazale</a:t>
            </a:r>
            <a:endParaRPr lang="en-GB" dirty="0"/>
          </a:p>
          <a:p>
            <a:pPr lvl="1">
              <a:lnSpc>
                <a:spcPct val="90000"/>
              </a:lnSpc>
              <a:buNone/>
              <a:defRPr/>
            </a:pPr>
            <a:endParaRPr lang="en-GB" dirty="0"/>
          </a:p>
          <a:p>
            <a:pPr>
              <a:lnSpc>
                <a:spcPct val="90000"/>
              </a:lnSpc>
              <a:defRPr/>
            </a:pPr>
            <a:r>
              <a:rPr lang="ro-RO" b="1" dirty="0"/>
              <a:t>s</a:t>
            </a:r>
            <a:r>
              <a:rPr lang="fr-FR" b="1" dirty="0"/>
              <a:t>imptome cutanate</a:t>
            </a:r>
            <a:r>
              <a:rPr lang="ro-RO" b="1" dirty="0"/>
              <a:t> - </a:t>
            </a:r>
            <a:r>
              <a:rPr lang="ro-RO" b="1" dirty="0">
                <a:sym typeface="Symbol" pitchFamily="18" charset="2"/>
              </a:rPr>
              <a:t>subicter sau icter sclero-tegumentar</a:t>
            </a:r>
          </a:p>
          <a:p>
            <a:pPr>
              <a:lnSpc>
                <a:spcPct val="90000"/>
              </a:lnSpc>
              <a:defRPr/>
            </a:pPr>
            <a:endParaRPr lang="ru-RU" dirty="0"/>
          </a:p>
        </p:txBody>
      </p:sp>
      <p:sp>
        <p:nvSpPr>
          <p:cNvPr id="4" name="Правая фигурная скобка 3"/>
          <p:cNvSpPr/>
          <p:nvPr/>
        </p:nvSpPr>
        <p:spPr>
          <a:xfrm>
            <a:off x="3059832" y="2708920"/>
            <a:ext cx="576064" cy="1584176"/>
          </a:xfrm>
          <a:prstGeom prst="rightBrace">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b="1" dirty="0"/>
          </a:p>
        </p:txBody>
      </p:sp>
    </p:spTree>
    <p:extLst>
      <p:ext uri="{BB962C8B-B14F-4D97-AF65-F5344CB8AC3E}">
        <p14:creationId xmlns:p14="http://schemas.microsoft.com/office/powerpoint/2010/main" val="896109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sz="3200" b="1" i="1" dirty="0">
                <a:solidFill>
                  <a:schemeClr val="tx1"/>
                </a:solidFill>
                <a:effectLst>
                  <a:outerShdw blurRad="38100" dist="38100" dir="2700000" algn="tl">
                    <a:srgbClr val="000000"/>
                  </a:outerShdw>
                </a:effectLst>
              </a:rPr>
              <a:t>EXAMEN CLINIC</a:t>
            </a:r>
            <a:r>
              <a:rPr lang="en-GB" sz="3200" b="1" i="1" dirty="0">
                <a:solidFill>
                  <a:schemeClr val="tx1"/>
                </a:solidFill>
                <a:effectLst>
                  <a:outerShdw blurRad="38100" dist="38100" dir="2700000" algn="tl">
                    <a:srgbClr val="000000"/>
                  </a:outerShdw>
                </a:effectLst>
              </a:rPr>
              <a:t/>
            </a:r>
            <a:br>
              <a:rPr lang="en-GB" sz="3200" b="1" i="1" dirty="0">
                <a:solidFill>
                  <a:schemeClr val="tx1"/>
                </a:solidFill>
                <a:effectLst>
                  <a:outerShdw blurRad="38100" dist="38100" dir="2700000" algn="tl">
                    <a:srgbClr val="000000"/>
                  </a:outerShdw>
                </a:effectLst>
              </a:rPr>
            </a:br>
            <a:endParaRPr lang="ru-RU" dirty="0">
              <a:solidFill>
                <a:schemeClr val="tx1"/>
              </a:solidFill>
            </a:endParaRPr>
          </a:p>
        </p:txBody>
      </p:sp>
      <p:sp>
        <p:nvSpPr>
          <p:cNvPr id="3" name="Объект 2"/>
          <p:cNvSpPr>
            <a:spLocks noGrp="1"/>
          </p:cNvSpPr>
          <p:nvPr>
            <p:ph sz="quarter" idx="1"/>
          </p:nvPr>
        </p:nvSpPr>
        <p:spPr>
          <a:xfrm>
            <a:off x="457200" y="1124744"/>
            <a:ext cx="7467600" cy="5349208"/>
          </a:xfrm>
        </p:spPr>
        <p:txBody>
          <a:bodyPr>
            <a:normAutofit/>
          </a:bodyPr>
          <a:lstStyle/>
          <a:p>
            <a:pPr marL="0" indent="0">
              <a:spcBef>
                <a:spcPct val="50000"/>
              </a:spcBef>
              <a:buNone/>
              <a:defRPr/>
            </a:pPr>
            <a:r>
              <a:rPr lang="ro-RO" b="1" dirty="0">
                <a:effectLst>
                  <a:outerShdw blurRad="38100" dist="38100" dir="2700000" algn="tl">
                    <a:srgbClr val="000000"/>
                  </a:outerShdw>
                </a:effectLst>
              </a:rPr>
              <a:t>INSPECŢIA:</a:t>
            </a:r>
          </a:p>
          <a:p>
            <a:pPr>
              <a:spcBef>
                <a:spcPct val="20000"/>
              </a:spcBef>
              <a:defRPr/>
            </a:pPr>
            <a:r>
              <a:rPr lang="ro-RO" b="1" dirty="0"/>
              <a:t>steluţe vasculare</a:t>
            </a:r>
          </a:p>
          <a:p>
            <a:pPr>
              <a:spcBef>
                <a:spcPct val="20000"/>
              </a:spcBef>
              <a:defRPr/>
            </a:pPr>
            <a:r>
              <a:rPr lang="fr-FR" b="1" dirty="0"/>
              <a:t>teleangiectazii la nivelul pomeţilor</a:t>
            </a:r>
            <a:endParaRPr lang="ro-RO" b="1" dirty="0"/>
          </a:p>
          <a:p>
            <a:pPr>
              <a:spcBef>
                <a:spcPct val="20000"/>
              </a:spcBef>
              <a:defRPr/>
            </a:pPr>
            <a:r>
              <a:rPr lang="ro-RO" b="1" dirty="0">
                <a:effectLst>
                  <a:outerShdw blurRad="38100" dist="38100" dir="2700000" algn="tl">
                    <a:srgbClr val="000000">
                      <a:alpha val="43137"/>
                    </a:srgbClr>
                  </a:outerShdw>
                </a:effectLst>
              </a:rPr>
              <a:t>icter </a:t>
            </a:r>
            <a:r>
              <a:rPr lang="ro-RO" b="1" dirty="0"/>
              <a:t>sau subicter sclerotegumentar</a:t>
            </a:r>
          </a:p>
          <a:p>
            <a:pPr>
              <a:spcBef>
                <a:spcPct val="20000"/>
              </a:spcBef>
              <a:defRPr/>
            </a:pPr>
            <a:r>
              <a:rPr lang="ro-RO" b="1" dirty="0"/>
              <a:t>eritem palmar</a:t>
            </a:r>
          </a:p>
          <a:p>
            <a:pPr>
              <a:spcBef>
                <a:spcPct val="20000"/>
              </a:spcBef>
              <a:defRPr/>
            </a:pPr>
            <a:r>
              <a:rPr lang="ro-RO" b="1" dirty="0"/>
              <a:t>prezenţa circulaţiei colaterale pe abdomen</a:t>
            </a:r>
          </a:p>
          <a:p>
            <a:pPr>
              <a:spcBef>
                <a:spcPct val="20000"/>
              </a:spcBef>
              <a:defRPr/>
            </a:pPr>
            <a:r>
              <a:rPr lang="ro-RO" b="1" dirty="0"/>
              <a:t>ascita, edemele gambiere</a:t>
            </a:r>
          </a:p>
          <a:p>
            <a:pPr>
              <a:spcBef>
                <a:spcPct val="20000"/>
              </a:spcBef>
              <a:defRPr/>
            </a:pPr>
            <a:r>
              <a:rPr lang="ro-RO" b="1" dirty="0"/>
              <a:t>atrofia musculară+ascita </a:t>
            </a:r>
            <a:r>
              <a:rPr lang="ro-RO" b="1" dirty="0">
                <a:sym typeface="Symbol" pitchFamily="18" charset="2"/>
              </a:rPr>
              <a:t>aspect de păianjen</a:t>
            </a:r>
          </a:p>
          <a:p>
            <a:pPr>
              <a:spcBef>
                <a:spcPct val="20000"/>
              </a:spcBef>
              <a:defRPr/>
            </a:pPr>
            <a:r>
              <a:rPr lang="ro-RO" b="1" dirty="0">
                <a:sym typeface="Symbol" pitchFamily="18" charset="2"/>
              </a:rPr>
              <a:t>modificări endocrine: ginecomastie, pilozitate de tip femenin la bărbat, atrofie testiculară, amenoree la femei</a:t>
            </a:r>
            <a:endParaRPr lang="en-GB" b="1" dirty="0">
              <a:sym typeface="Symbol" pitchFamily="18" charset="2"/>
            </a:endParaRPr>
          </a:p>
          <a:p>
            <a:endParaRPr lang="ru-RU" dirty="0"/>
          </a:p>
        </p:txBody>
      </p:sp>
    </p:spTree>
    <p:extLst>
      <p:ext uri="{BB962C8B-B14F-4D97-AF65-F5344CB8AC3E}">
        <p14:creationId xmlns:p14="http://schemas.microsoft.com/office/powerpoint/2010/main" val="3478613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o-RO" sz="2800" b="1" i="1" dirty="0">
                <a:solidFill>
                  <a:schemeClr val="tx1"/>
                </a:solidFill>
                <a:effectLst>
                  <a:outerShdw blurRad="38100" dist="38100" dir="2700000" algn="tl">
                    <a:srgbClr val="000000"/>
                  </a:outerShdw>
                </a:effectLst>
              </a:rPr>
              <a:t>EXAMEN CLINIC</a:t>
            </a:r>
            <a:br>
              <a:rPr lang="ro-RO" sz="2800" b="1" i="1" dirty="0">
                <a:solidFill>
                  <a:schemeClr val="tx1"/>
                </a:solidFill>
                <a:effectLst>
                  <a:outerShdw blurRad="38100" dist="38100" dir="2700000" algn="tl">
                    <a:srgbClr val="000000"/>
                  </a:outerShdw>
                </a:effectLst>
              </a:rPr>
            </a:br>
            <a:endParaRPr lang="ru-RU" dirty="0"/>
          </a:p>
        </p:txBody>
      </p:sp>
      <p:pic>
        <p:nvPicPr>
          <p:cNvPr id="1026" name="Picture 2" descr="http://meded.ucsd.edu/clinicalimg/skin_spi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1484784"/>
            <a:ext cx="4032448" cy="266108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BDAAkGBwgHBgkIBwgKCgkLDRYPDQwMDRsUFRAWIB0iIiAdHx8kKDQsJCYxJx8fLT0tMTU3Ojo6Iys/RD84QzQ5Ojf/2wBDAQoKCg0MDRoPDxo3JR8lNzc3Nzc3Nzc3Nzc3Nzc3Nzc3Nzc3Nzc3Nzc3Nzc3Nzc3Nzc3Nzc3Nzc3Nzc3Nzc3Nzf/wAARCACrAScDASIAAhEBAxEB/8QAGwAAAgMBAQEAAAAAAAAAAAAAAgMAAQQFBgf/xAA2EAACAQMDAgUDAgYCAgMBAAABAhEAAyEEEjFBUQUTImFxMoGRFKEVI0JSscEGYjPRNFPh8f/EABkBAAMBAQEAAAAAAAAAAAAAAAABAgMEBf/EACMRAAIDAAMBAAICAwAAAAAAAAABAhEhEjFBAwRRE3EiMmH/2gAMAwEAAhEDEQA/APSIg6xTAnbihQgc0W4cCvMPUYs2gTJNKe0Jn7Vq257motsmd2KExnK1CSDC5jtWBNM30lRMzmvRvpwemaU+n4gUNlqSSo4Y0eYIH2FK1Ph6lSRz2iu29okQMUAsCPc0J0Kjz7+FB0wsfal/wkrgIIr0y2SInpQ+VvYCMCmpCo8xc8MMQBmlfwoDBtg/bmvY/p1UcD7UhrKzJMVaZFWeRueFJ/8AWJPalfortqfKe6scQ2K9gbKtIC46EihbRWm4UCrUyX8/2eUS/rrJAF2fZhWuz4rrkIBAJ67WiuyfDEJJgUDeFISoEgdapfWS9M5fjwfghPH9RbALB/xNak/5E+JmaWfDTO0xnrSrnh+0iAMVX88jF/ixZuP/ACS4BJmlN/yK6whVFYf0DGSFPsKx39DqAwVcClL8lpDX4cTbqvHdUZAaO1cXV+J3WT1szue54roroHCw4zFKbw0yJWTWUvrKXptD4Qj4eS1wvap8g+w7UNrwx9wHJ7V6p/DNrwwieK3afwxVUNtBPcCsrkdSikcHReDgAbzA966dvRpYUBcAZxXRNtEbaQQexEzTbenBG91Jnhe9SzRGGxaMHbDEc+1EzEkIokjtXQKCyNqIc4OeTQ27DgF1Mn2/zSKtdnPYXPMypgZJqITtJHB4EZNb/LVmCCQ3Wae2jtEB9oleSe1FFckjkr6mPpyMyDxWiQATP371NVp5WbZa2COR1FZVV0YbhuxhqGisasaLqswAALe/Ste5tgEgA8nrWBLjby0bQe9alJLbm6DApIUuzSqbl2qFEDpSrisoMEQOYqWy24f44mmsQ3QDGQIp0K6FAbkAYjPM1KE4MD8VKVA4nolc8FT81RmIQZ96NiWIgAAVJj6sCrOZBIWj/wDaYjbjkxSVO7C4mjW2FEAk0wZqQAgk5zQvbJGBQphaJZAE/wCaRNCHtFiMfNCEAbKxWpDCycmelWVH5pjsxFVn2FVgDAn4rUySsiJoCIoHggI7CSYHSKAaZZlyTHetTECBVDJgZFMLYjYo/p+KAp2xT3SVIOPelsRhVBJHQUnY1oPlSJUmatLYiT0oghiXOPmq9O4DoBJmhMVAlQ5BHFC1v1fHWnNC5oGYBcnb80wSFraWZAgjBqrmnDCdoJohcRwCCIOcUVogDJ5pDcBLWZ6AdxVCwq5PQ0y9dgTbgsTAE81RFwwYBAHA60BxEtaVjhJEc0lkawCQsoeg5Fart3YkgwP7Yk1me8bw2oCZ+rHAospRYo2brMGfaqkyoiTWnzWtjy2KiRiKWqMVhnMHiBgVVy2zEeU21hgFcmKRWPAbxULtPqdhhV5pS6xC5twZ6zgCtgC6e2RdIkj1E9TWS5YsMVYhc8Cc0mCa9CRVa4W4UgGByaK4+Mzk8k4isd8X7d7baMWf+xobt5xbIX1R9TE0FUS7c3XDszieKz3LyqoXvjH+azXdSQ2fSffNALqgdSPioZqompYCxP5q7DiZBIHWTzWVXLtgkL/UaYXTAGf90BRsd13bt89aAagR6lPtApTevbtaPanpqVzba2oPtk1Vi8DQkEM2B/mpUDgsdttgPfNSjCdPSyIEcVCVPBouM/01TAnhZqzmRVtNhkEn71oUgikBT1iaeokcZoFIJQJ9MGhZJaZ+1EWCLJFCAWE5A7UAhyghRAFT1FRjFAtyOFY0W5gM59qBUQ7jiBSyCVM0ZuRwrH4FUdxH0wJ5oGhJQrkyMUNtjI3cnpFaIHU47UjUMEtk8UFp3hTvJ70lZDXCASCe9BqGYMF9KgiSZ4oW1dq0otj1EjCqJNHpSjSwbd1C2rZa4QoHesTa6RjT3m3cELzV2dK2pui9qAYB9Nrt810AkGOfimDcYnITxG4TtGlum7wBtojodRrFP6q4UBP0KK64tZkjnpVkZEGTFGB/J+kcu34aiDaC6N/1YxVvoXaRc1NyOywK6IXMdKv6Adw4696LHzkchLY0WrQRCXFgE/0muiNyKPnJiqv2bV1Qb6BhOAw4rNf015IXS3tiEwA53badWNtS7NF2NwIIz1FY77Wy+4wqjjPJq7Oi1N1Suov4U/Sgialzw+2IARmb+8t9IpUC4rLFG9AAVgnu9WXW2rOtzM5J/wDVPt6C0AJtgkck5NX/AA6xb9RUT3JoSRLlHoxWtLe1Nx3vmQ2Fg8Cl3vC7kgreZZ6xXVZvItltsADrWX9XbjddJHUKQaQ1KXaOVqzqV/lsysq9hFY795SgQJc+qZPAro6nU2rjsQCcYERWZ0H1MOahyNY9ajlkXFBAWJPJPSl+ZeQ7WCwa6bKrfek3rIdSD9qmzTkZRddcFfuKY13AHlkk/tS3LK6rMT2o7DgEi7zFLsbQ6zfQNHEDPvTFvkE7AqE8GOKzOAfVbA39+lTf/MXcC7dB0FJ34TSNwvEAbmVjHepWTzCHwFFSixqB7kmck/amR1/arUDbMSaFsfFbHB2XgmIpgBGd1KKMRKz8USI4PqM/4pobQcK5BzjpRziKHKiEzng0B+orkNQxdh7lUicUxdxORjpSolxnI49qYsGVBMjmigpBdTyT0q9w689qoBSN0k/JoFbGBE8ACgKsu6C3WB+5rM4TplugmabcYpJn9qBdqknYc53RzTKWIxroUuu1zUepjws4Ap9rTWbA/lIopz2w/wD/AGl/pVAxduAnj1cU2wu+2EwA9WI6mqBxuE/FLNm5AUOzZEh4yPmhvpdddlpJLGD0AHuaEnY6RoF5WWRkRVhhuEHMdKx3BrVYW0sKpONxbA7UxNNcVj5l12eMkQB+KGmPjH9mh/SM4zPNLO66QytCgwABM/ND5d7bLPHwualpCq7d5Ur/AG9feigxIYNh/q3R1HAoSiCSCTt7nE1QdQoIIBqFw67SQYzTwVBeYgAIKy2AF61dtNqeoyRzVKy2uBLDmBmneTdaCbRt2TgNIM0cbM5MVcZRhCpHUzilEtdXdO1DxOSa1Np7fmhiquScycAe9Bd0+xSV9JanwJ5xOfdtnbLsSvO3oaw6i+sQT9xTdZqSgKowPsB0rk3NQXnBxWUn4dEE3oTsGktBzg1muE5O7HQVn1d9u8bT061mF53G5HJHWelZtm6izfbu7pkCKFzGQZ9qxi+sCDjrRs6sCVMkUh0BcnzAxwZwKq469IPc0LX5mRMChBGBH/5QWOtXI9MDNVdYDAIntNId1Uyq8daiOJ4Gf3oHXoagXT9R/NSobqgwqgfGalIds+kLLD04HembYXNIskoCGwRTFYMQZmOldB5rWjZEACrMxmRQEk8QBULZ9X7UUKgwIWZJ+aRqFBMztM4imiGH1fai2yRIB/1RVjWMTaS643OwQkcATinKoQEGfcnrVoCpC4Md6ssxyI29jTobdlW1hyNsrH4qOVUyx9hUYQMYHvUJ3DOOwNAgLh9EmVUmB1JqnLJY3Aw0ctV2VncWJxHJ/erM5JtlgOsVVDBQhEBZiYHPcVLjAJuEx3jNaBBgOArAYAHFDdWWDrBIxtNPiTy0QCGgoDirIJkBmmPsTTmForBU5MEkYPtSzZ9LRhRmSZgUU/B2igh6TJ5zQgNmVODgzRIpUDe0g5AjFOXaWAWBjOzvTr9iboUjOqgGM9N1UEt5Cs0nmTzRvbnJlyOTxQKFXcQAB2pdDTMHiOnWyUe2VMHO4yAO9KUalH81RZbMwFjFatcVawE3TvuBSOcUaAAwox/ilL/hfJ0KtXF8wACJGSRie1deywS3DRwJU1iUqQVaDPSaLW3lsWQ5DbFALZnMU4P05/p/lhvvNZsW7l8FVR42hhxXkfF/Fy+5LZzMlh1pOu8We+CoaLYx81yrrDMAGp+n1vEa/H8fjsik1ZvMfVJ+aTqLjpJkQf2rJdVhqEZHgzwK1QSvqEnsDXO2dqjQqTcGVz/mst3daublUCeYrY6vJxApL222dc8mpuijHbd1dg59JOKdvNuSBM9B0qgk+loGZFWlsrOOaodWDcuHMrzWd7hDx0PTtWg2ypEEmszWyb5YjgRTVDQ1ZYE9+lG1uFAkzVW0IjFaFEiCDSYxdhQMyAeKlNtWH/UALlSJNSmQ/wCz6LsLEbjI60aBRwPvUU5AB/FGOCYFbI4G2A91FIAEz0AqlBcmJVehIomtqQAYxwaKw25BzMxRQWksKS35cspLA8zzRCWIBkL7UZERGfcmg/ojt16UUVdjUEySYihkEGOZxNAzMo59+34ploAIQDK/4pkvNIpwNx+Koh/LJmSuY9qsLLD57VHYW5Zi2KaQr/RNKvp3EyzZijCsSxYgDtyaSmpFtAzBkB+mRmn2x5yAlm2zJ6T7VSQna1kVC2yd2Bmj8sSC5aI604tZRvSpYH3mKQV8wiAwHM8faaqjPlYI06yWDST/AI9qWyW/STPPQkya0FWQEKCViQTkH9qC6N6ttdDciZiCKMKUtFFP6mVp79KF+SJ56zV6bVGNt1CTMfJ60jxVFOmHksQWYAAYOTRVoe3TBbV27IuC6wUbiAWMUNstqSW07xZj6ts7j7VB4bp3UG5bW40ySwmtYi2kAQOAKhmlpddmQaC2twXTuLxhiaNLKwYmPmi1WoS0ku0AmJqrVxWUFDI7zSYrlQexFSeIzNcnxXVHy2tgYPWtur1Vq0h3tI9q87q7gu3HZfoJlZPNTJ0ghG5WzluxtEDPvNLW6GGJEmi1TbSTiO1IQttAyDWHZ3RVqwntB7ggwwp4tsiYaTQWkk7xE/FaFVmWFj5pDZh8xt4VhHuKeqbuFkd61jSb2BGY6VssaIwPTmk0Dkjk/pwIAH3IqjpyGxmu5+jhRt+9F+jIyF560Uw5nnnsHtQJpCF455rtPojuCxnk0Q0QAGJFFMfNHKTRQQYpjaYjCR71uZJbbbFFctQnp7VSgLkDo9GAk5JPNStumtOpBQSpHB6VK14mDuzum2yr0+IqlLRORTLjA9YqbTswRNaGCf7BByTJ+KpWCXd230kT8GmwpXHNUCwOOvWKVBZbMrpIIz2paEQdx/aKcqlSWEcduarDCZIE5FME0gUCltxO6BiRVXA0khhJ5B4IoxZTmCJ4zUZSskmR2NAN6Dvm2dpAx+DR6eLjLukWwMSOTWbSQ+ouISfLUgkN37VtLkNIwD1ppUTLMDubNwABJ6gipaveYqlgVt/k0ouxgKAbjGAYmPen2k2AbW3Fep6GrRDSS0OXLlE9Kr3BorhhSzOkfOfmlC4FB3XCW6weaHcjGM4HWKZnTC2/07WY4zBFLtoylnKqCQZzJ/elNq92q/T2nkqJdgY20y7pmJNxtVc2/wBIVon5ppWV12c27q7NgOWSSTELgkzSwr6q7buOSiA7vLPIIOJrRrtIjXbdxVUt35if91D4ehkvdcswgAGBSlhsnGrJb19gXCnmiZgLNFdvXLvpsgGOT0mhTRWdRbUNZQFMZXrW7TaeBsgARiBEVn6DcVpzGs3HcNd9QiNo4zTE0lq0oCLA7Vua2ATmQKXcgCe9RbE52cvxOwrWGYNEDoK8zqCbY2gtHYcV63UOPKa2fpbqBwa8bqSUuXLYaYYgN3qfovTT4u3TE3RvZfnI706zYBuSSYA4pSAFxHSttm3BUt1rI7fArdmZx8Vp09g7oAETxWnT2RA6TWuzY2vIEg0KLZm5CrGlWcxmtlu1HANMsWcyQR3rYllVGeatQMZTMLWtogioUWIgn4rdfCKhJj81zb/i/h2neLussKe28TVqBCnZT6eWHpq20ocQAaV/H/DGkpe3hTkqpo/4zoyJUtHfbVKAn9GgrehUSPzQanSIplCYHQDmlXfHdDZUM9xgDx6SaFPHPDr306lR3nFOhqcuzRattwZXrHSpWixqLF1ZR1aeINSnQn9DXMiDH2qkAgmGWogffHp2jGTmm+WhBBkz70iLozgQzFjJ4g9q0BVIE1nvadcsCQ44YUVsG39dzep74igb0J7jKcLPTiKGy/mKS2TMEA0wmRyDWZrMXdysUJ5M8/agapo1KRvg47UrUllRmQywEgGpDqwBYsp796VqpWy7dAO1MSWmjT6dbNqWje2WJ6mha6ApQ+ticLTGIFtZ6jkVz3uXLeoYWbZuXXyB/wC/an7Qkrts6mmUW53Pk5JP/rtUu3oViFwOBWS3otUdt25qAWb612wJ7CtyaUIZAknJlqujOTV2DpvDlNrzNVbLXDyWaAPgU39G7XP5KLaWOInHetaXI2At6jgLE1HYlhk9QJxP4q6Ri5Sb0yDS2rCmFLE5+TWhVttaDMheOJ4oTcKttBkx1GBTGDFA7OAO08n3pA79OfrAHshgjCGAU/ftQrCqOuc0d2+blyFWR0jr7mgWxubdeZmz9IwKzn2bxeaTTzt9KySZM04se0mrERHT2oDLYECeM1m2xN2LuXMZz7Cs73rZtllYzxlae9kztMk/9aUyFgF2GeBxU76UuJzr3qUHIIzIrzXi2kuK7XLYnqa9JqlFoy2Y+9Y9S6XLOArTww5/FD3s1jcdR53RkMwnr1ru6e16VgTXn7yNo74KmULcdq9FoNQrWgQCfgVmo6dMpWrR0LOmEg8VuS2oGI+ay2bgcws471rtpJGSa2jE55SdaDfupp7Ze5chR1rw/j//ADvVWLjWPDdGVMwLt/8AyAP917XW2TcUrg+1eH8Y0dm5qHUgSME1X+umUXzdHj9d4v4r4q7tqtVedei7oUfYYq/DrDlhuBOYiu1/DLQcBMD2FbLHhvqUgQB1FJzcsOmEIw0FGGk04HJj6Yma6Fm23kAsVUHCqenya06Tw+R/KVVE5Zhk1uueFMyyznYBEKKuKoznKJ5PxRkJK27nmgiRBiY7CvOtrbyN6HKn4r2mr8JkOEHsJrymv8NuJcJUGplJemvzVqkZU8S1Fq5KXbgkQYYipQjR3jyDUpc0V/FJ+H3XYeQyge4oXuEKQolj1AJBpwVQMR+KH1TwBQciZaBWAJGRwDUuqHtlYweZoChbO6CD0pd3zIhHk9iOaBelaRWt24LcE85/FOMEmDJHU1m0t8+WEYr5owQMRWnZuAktTKlj0XdkGWJxwKQ+pS5YIGCZGR1rW1qUMkkx3pQsRphbK/0xAFME1Qx03adE5gc8Uvw2wHe843BlfbM9BR23uCyEYTc4rTprYtACMT6vc012Q5NJoYhKBixETzR6e4LSlmhgcDc1DdZdxAQQcScRWO0PMu+SxV1A3ZORT9IUeS06aLLs970ORxPHz70x9wgAgLA4XNDp2MwUKjkMYg013Fud7gMxyFGWrQxd2LRXLsGG0DqRNC1vcrONPuIxkx9/an3LsBYDuSMLOB7xSHaw5h3Yxk7jAB+1CwVsyi2ysCI78VZRgCX9M/SAKaUF0gjIPvBNAWUbp+PSKxZspMUSAvOZxjmhO0gB2J9gRTLl4hgX3MeQNoMVluzcAhYjrUMpb2VcIAhX+wJxWLVehCen5orlxkbYokn34objqQZ57HFSzaMaMzAFSdp2sMEVjW0FubkkLEx71rtK5d1DyA0Baj2n/uGTkdDU/wBmt1hzdTpRqQQVVh7isNuzqdAx8oyn9pFekHqB2KMDj3pTWYUA7gTyYosV+HNteMBc6jTlW4kGt9rxgenyg+T1FFc0cj6Uz1ikrpAiN/L3v+KpTZLUWFqPFr72yiIwYnkN0rmvpv1BB5j9zW/ydkbbSiMmTJrRZReSekwKq+QlFQ6RzbOgUQCua22NB6pBAA5JroJaUBrmBtH702yGLhVC7olsY9quKRlKbZVqyNiW9qwDlozTnVUQLtO3p7022AWIkMwHqg0F9t2ACGiOa0fRitZz79q3ERDHiuVf8Lt3GOAZrtNZJabhLRxQvC8Lx71jJWdEZcejgfwZc+gfipXYe8AsiKlRwRqvpNnVtr1KgHtmjuEkiIxyKU97bMAz2FXpzJ9cycie1aGD/YfEE5mh5OIzzTGUEiKWUyGYnd8c0Amgbtm0xDOqgjr1/NQkWlLeYdvbmqvFmIUZnHuKoW0tMrBCOgBplLrR9hmdZYQe3aiZNwEZ61LbiJIAokKDAj7UzN4wVtrbbeTJGRuOBReduJxvPzE1e0sSZwDiiayCpuD0t7UxWvSOpZCrMJOAF5p+ms2rattAQ/E596xB9hOCSO3JrStxyVUpIwYHaixSTqjY6QoJuQp68zUQkt5aITmdxxRE7VlXVQBwBBmlWluMGFwIADgH/dUYroYGuKNpZFK5VZmKVNkg7m3GI3EQJ+Ksl2uFQqx/UQIFKv3UZhtRvTx0H2qXLCkiXEtszC3vYxmcUr1KihLYUHEkyTQXbxS3tuGZP/jTA+9Z3bzBuaJ7dqzbRrGLKuuJgTjEg0i4C46R360wpC+kwI7Ut2C4yBHJqNNkjPdQ2hvXMcjrSnIeEVskgk9hTyyB9vU5JrJY2peu2zOG3D70qNV0PVEQ7VBB7k81CtwOIPp96q9cVPU0BV6+1Xp7qXd2YAPWihb2VdcI+evboaaLgIg5/wCo5pXlrcvb2QFQIXtTjbAMrIJ7GkKTQJIc/SdwzHarBZyQYiMEU/YPq57ir8tCZoohyQjySAPQDnk1RtDfBwOhrSSVUonM496WiMpE9TJBqyVJlLbi4J3fJzWlbZR5YwsdOtFbUs2CdvvTtqoOCCfvVIzlLwUibUdlgAnkc0lfWRtBxTLjbJUEGf3obLKp9QnHFXdkW0W4C2/UoB6Vzdbc8uyXMyRjFdN23DHprl+IIXQgGk2OLOfauB7ZU9KlJtHaYMYqVmdaZ6Ty4O65x0HQVCAXUoYI6DqKYBODxRoB2rQxsBr62o3+me/Wra4rxlWHQVbAHBEiKXqFVbYYABgeQKYlTNCCYJ/ERROARxSNzbDk004Cx3pB6AwO0x+1NsoSo3xPaqIBcz2mjDGFM5xQDeBelMzH+KPdFuScEcEUF0AAmMzQqT5yL0IM07IrBLbtpgH2I5rTopYy1zbngLJNWqiJjM01VUEkAc0l2VJ5Q9iq4RCznkmky3nFbaARzJprf+NT1LHP2rLeAW+VHHanJmUUXfuEkBXmOYFZrl0g7VIBiJHSr1ZK3Qi4XsKz3sOAOqyazkzaEUAIJOPuTxVSJjpVjJApC/8AyPt/uoNqHOAYDE/ml3kRoW4OnFU+bgJ6GrvCMjmmIBLdsGQIMfikmwDeNxGhuCDkRTWETFUogz1pXgW0UNJuuF3O/wDtByB9qJ7Ftj/MRSRkmOarcTqds+mDj8VpgLIAjFO7JcmLGzaHBnp8UQJLbQCSc1SYIjFO0xm64P8Ad/qnQpOgFJEA4amm2VEwD8UF7ExiOKda+lh0kUIhsUyEgkipatzb3bcT9xTXJ3svTtTHVdyCMRRQcire3giBwCetR4UEgkGogkwcgTiopJ596ZLXogjc4nPXNXth/QATNUB6iaeyqCSAJBx+KohiNjB5BEHpWTWrJwJFdBhJb2JrHq8SKmQ0cG4qi5NSjuZuN81KhG6e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2" name="Picture 8" descr="http://www.ymed.ro/images/2011/08/Teleangiectazii.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860" y="4293096"/>
            <a:ext cx="4056385" cy="24743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jinekologdr.com/img/palmar-e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7604" y="3382539"/>
            <a:ext cx="428625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977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sz="2800" b="1" i="1" dirty="0">
                <a:solidFill>
                  <a:schemeClr val="tx1"/>
                </a:solidFill>
                <a:effectLst>
                  <a:outerShdw blurRad="38100" dist="38100" dir="2700000" algn="tl">
                    <a:srgbClr val="000000"/>
                  </a:outerShdw>
                </a:effectLst>
              </a:rPr>
              <a:t>EXAMEN CLINIC</a:t>
            </a:r>
            <a:r>
              <a:rPr lang="en-GB" sz="2800" b="1" i="1" dirty="0">
                <a:solidFill>
                  <a:schemeClr val="tx1"/>
                </a:solidFill>
                <a:effectLst>
                  <a:outerShdw blurRad="38100" dist="38100" dir="2700000" algn="tl">
                    <a:srgbClr val="000000"/>
                  </a:outerShdw>
                </a:effectLst>
              </a:rPr>
              <a:t/>
            </a:r>
            <a:br>
              <a:rPr lang="en-GB" sz="2800" b="1" i="1" dirty="0">
                <a:solidFill>
                  <a:schemeClr val="tx1"/>
                </a:solidFill>
                <a:effectLst>
                  <a:outerShdw blurRad="38100" dist="38100" dir="2700000" algn="tl">
                    <a:srgbClr val="000000"/>
                  </a:outerShdw>
                </a:effectLst>
              </a:rPr>
            </a:br>
            <a:endParaRPr lang="ru-RU" dirty="0"/>
          </a:p>
        </p:txBody>
      </p:sp>
      <p:pic>
        <p:nvPicPr>
          <p:cNvPr id="2050" name="Picture 2" descr="http://upload.wikimedia.org/wikipedia/commons/1/19/Jaundice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7937"/>
            <a:ext cx="2592288" cy="306453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BDAAkGBwgHBgkIBwgKCgkLDRYPDQwMDRsUFRAWIB0iIiAdHx8kKDQsJCYxJx8fLT0tMTU3Ojo6Iys/RD84QzQ5Ojf/2wBDAQoKCg0MDRoPDxo3JR8lNzc3Nzc3Nzc3Nzc3Nzc3Nzc3Nzc3Nzc3Nzc3Nzc3Nzc3Nzc3Nzc3Nzc3Nzc3Nzc3Nzf/wAARCAC6AQ8DASIAAhEBAxEB/8QAGwAAAgMBAQEAAAAAAAAAAAAAAgMBBAUABgf/xAA5EAABBAEDAwQAAwYEBgMAAAABAAIDESEEEjEFQVETImFxBhQyI0JSgZGhYnKxwRUkMzTR4VOC8P/EABkBAAMBAQEAAAAAAAAAAAAAAAABAgMEBf/EACURAAICAgICAgIDAQAAAAAAAAABAhEhMQMSE0EEIjJRUmFxgf/aAAwDAQACEQMRAD8ArPd7wOK8pzXZNdlnR6kTBrnDa6stOCjbNV5x5XgyR670XHycqrLOW/pBSnzt8pTtUxprv4UJE6DEs8rw1jCScBet6D0NrGtn1oD5DkNPAR/hroE7ohqZmBriLG7slTQ9fn1c3qS/ktDE8taYWbnyf5R/urXFOXqiHNas9VFghjB9UFbjAA5s/wBl8917utPidp9DANFE/wDXLq9UwSSf5iCSPoBev6c940GnZq9VHLK2NrXGMGnGubpPxdP7ZD1s1DM0NNHA8YCX6b3m9tN+TVqGuaGNczZ6jr2ucba3+WLP0nwB79PG9wO5zQSKytlwOS+zMfIk8AND7otdY+ERDuNhStbp3TQB29zS3x4VIdO01W9m93lxtc3JBccqNYu0X3Pax3vkY0f4nAIXaiCjczK+LP8AoqX/AA7Sf/BGP/qpbotO04jaP5JKS/Qxg6xJ0+N7NI12qs4BxtCez8U6ZoA1UOqa7vuhsf2SdoaKbwhIaXe4D7K3j8rkiqJ8cWXR+LunkVHBq5HeGw1/qlydZ1uqv8pohpgRXqzkFwHw0f8AlJaGty0D+SkvvFUql8vleLBcURkLSxtOcXv5c9xyT5RnwkepeCiD/BXPd7NKJdYNImaiSPAdY8FA5wOUpzkk3F2hNGlptVG537Q7SEzp34j6XrnmKPUtZK00WSe0/wB1j70ifR6XUTxTTwtL43BwcME12Xd8f5cY45F/0w5eNvMT2pcKs8KnqNY1vtj9zlSOuOqIY12weE6OENz3XX5e6+o48aWZCXCSZ1yHHhA+LYbbyrtUEuQWFm0bxn6ExFwFFMqwltw6imhQhsjbQXM/UjOQhaKQyTnFSChKlOwPnnWOiaGYmR3rNcMn0KBv7K83rJOkaY7X6TqZI/ebMz/wvpEmk33T2gfKxdd0iN7jt9FxIqtwUuMWc6nJYPBO6p+Hg7/tupOd/C6Zg/0C9X+E+m6fUvZq4ujshDTua+eQyOHznAXaL8GaVmqGp1jGNDDYBIK9RP1WNkAg0jGkNFANFNCykop7NOzeieo9QmgicRK4OGGjGSvHfiCDqXVImu0PUJ2vb+tm+g8H57LZ1EpmJMpvtQSZHCKEgY3DACx5PkfxKjCssxei9Gi0ko3kzz8yyE3Z8AnsvWxTTF7I4IQ9zrAbt3VjmvulnaFoZHjkr2/4ejDenhwu3uJP+ingXk5fsLl/HBku0HpNOt6xO58sWS1psjx9d8Dypg1r9W90ehafRYG2DkuN8bTxhWeoaDTwifX9a1DHxNeTGKLQ0dha8f1n8eS6h7tJ0CNrWE07UObgfQ7n5K75yUVk5IQk3g9h1PqbNCTBM9sk8w2xMY2j8k/ASWvJAXk+g6OUzHV6qV80zsukebJXpWur6Xmc3J3kdsY9UWS88qN3lILyaCmys0MeocTeSKSi7zwu9QVSpATQqwUO4j5Qh3twuccG1VlJk77PKMEKvdZHKNjgRTsFNjssggYQuc2sJBeoL/KkmgwR5UEm+Uov8KC/wigHtff8loaLXllNlJczz3Cxy8ggpjH91pCbi7Qqs9RuDgC02DwULlh6DqP5eXY/3RHkePpegYYZmhzDbTwV6EJqaIb67KUntdabHkWrX5WM5dblxZEPaW0PKpwYPlVUVyVIGEx+ncMtyELhQpJprY1JPQsBSApUONJYKM58hOoeHA0AMeV57X6jTaHUvIaZJzn3cNWw3UbZ3tlADQcUvK/iNwZ1C2EFr2LDmk1C0YQVsq6nqUkzyZHE/HhWdLNui3Wsl7bbe2/pW9BZgA4o8Lhuzpqi8zLtzs1wFXmk9SUCj8J+4AUEGnZcxcRgKQL2naGR/KmbrPV+nRPb018LmuzUzC7afIoqA/CXLlJTcXaDqmsnmuoDrPW5t3VtZJMLxGMMH0Ff6f0gRAe3haYaAeAmseAeU5ckpbHSGQxGJoDDStNmeBz/AFVbeT3Utk8qE2Ki23UAn30neqDVFZr5MYURSubRCtZCjSc9cH0qzJg6rwfCIvzSdBQ31Bf+y50ngZtVy+zgg/S4vcDdhUIeXeLtASSbylGY0KQPkJxymND/AF80QuLyKVbcDdohIAKJx5SGNLiRzlcDYu0r1G8AqHvrF2mAZlIAHNo4njIPKqF7roUjYHWHE5HZMA2n9q6+xWl03XnTSbXG4yc/CxTLU13hOvF3wtFJp2iaTR7mGYkBzTbSMFOB9XBC810LqIY8aed1Md+knsV6hu1gFckL0eKXdHNNdWGwVY8KHRMfyElkpEjg7zhE2XJHyte0WiKZPoRtzShsMfgFGT7SSlxu54pL6h2f7PLaVjAD7g9zuV5H8ZaHWwPj1McDjA0EOcM1/JaTINZouuaiSDcYJKc7e6gBxtaO5W5LqQ/RuZK0XVEFckoqSplp07R8xh6gHNALx9ErS6VqxIXN8FY/UNPpxr5YmMyDiuytdPj/AC8tDuFwuKR1LKPQg00lPgG2O6yUkgbWt+Ez1AG7R2WbAY00FEjqHKVuJGUp9AWs2sjGl52rg8jhVw890fqDyihlgSuCNsljKrh4pQ59d6TEWy5RvrH91XEgJGVJd8poBxkIOEfqOkGeAqpPhEyWjXlUmBYLQeDSjfI04dY+UoyD+JQJAOCSnbE0NBc5xLq+AibJtNP48qs6X5yo9TeDminYUWXSEcHCW55wqwkczvY+Ufq2LIFfCZRZjkJHz3wiMmVRa928ngJ2+z3RQhzaznKY19ZKrhx8/wBUQkBHhAAPdbyflNZLxfKrPLQ6qwVwO0g3j5WmxIvNkz7eVv6HrEpjia4gvjFZ/eC8w14BHdWYpC0ggq4TcXgmUUz2g1PqljxwUMusZp43PeQ1o5JWNoNYHR7XGqcCPorR1umfqdKWQgOLsZNCl1qVnO1Rd0WsZq9OJYjbDwUt0rmyuri+F2g035LSCOwX8u2igkufGZHbjnyrTdZJo83rusMe8NiZuN4NWqGvl6nPppjpGMMxb7Q80nSaNsTTLALdWQnaKJ5O+R2ftYq/ZeD5Xop5G6iQapx9cOIeHcgrbjmDiwgjBTvxt0Ev1h12gFairkaOH/8Ated0WsOGPBa4cgrHk4vaNoTTwe9a6yPpS9V4n3Ex3loROfa4pYNESJC05OEL37ndqCTIbSmOFlL0Oi1fa1BdaT6g78qN9j4SodB+pRr+6PeSqjnkcDCY2S1QUPEm08oxIcG1W3e4ImuGCgKLPqEclQ5+Mf2Vdx5IQAmskpiLrXWLCncqsUle1N3/AB/RADTQo/2Q2K8fSgOxWQflRur4TAJzrBAFqNzvTOMpf6TdnKkFwd5BVgMY4EUOPHhNY4jGCk7QPcDRK4up3JtIQ9xIyF2/HZI3nuUJk5ooAOR/B8K1oWMmlax/6aJI8rNe8EZKZpdR6Usb8UDn6WsBNHpmabRtv9i268mkY0mlcb2EV4caQ6bUMhq2NkB/iWvG3TyjcYQ0EctK7OsdHPbMmfSNiYZdO40OWuytPRa4uhaQaFZRyaKN7SI5MEcOWMBJpPUjkaQRZHyENVoLs9I2f1GYJVF7rmfST0TqH5rp4kcADZBC5p9ziO5VJ2iTJkn28FHHMHWQeOVkulJNo4dQY+M3yslIpovvbHKcsBz3XlvxJ0HTO1DnacbHAAmuxXstHAyaNrw6r7LP6tDev2soH08/Ku6JWzFZ+z08THHLWAH+iH1BfKiQ+7KruXmNZOyKwPfIAwm8pAsZtA7yuEgIBNBKsFIMPpBuJs2lvJvHCgv24GUUVQ4vI5GFDJADST6uOMKGnFhNIRbDxdri7GFTEmSiEh7o6gWvUFEE9lLXECvCqGW/0pjXEtycp9RUWGyAE327p7ZActOVQ9QtcccpkbsfPKGqE0WnuJIIOR2UhxIyFXa73Jm7dwa8IQUWGe44CtxaV8jhQIPlVtK9jHftDlXdX16HQQVFH6spwKUt0wSb0DqdJKyN2+zjgrPdL+64A+CETuvnVxuLgARgC8j7Wa/UOcQ4Oz3C0joTi1svGRLc6ybKqtlc66UmQlFFUNc+xQ4+VEbrFEV8JW4E8qWuIcqQmjf6ZOJdNtLz6jMc9uy2NDrHOiDS847LynT5mt1G17iGPFGvK2+nmnP5onBPhdMZXFMwkqZus1Roi8/aYS3VAMkFkYBKzQ8bsmk+KUBworRMzoswaWPRQmJtckmuASltk2OIQumL3cmrzlE+MEp/4Kjx7ZJJD7G0rsOmcwb5TajTMa1zT8qx1WXYyNrDlyzoq7NLp0jY497sfwhZMkrtTr3TZo2B9JLtYaIHjaFb0ENMMjx9J7QqyefeSQkuJCF0jmuI+VHqxnkrhaydccIguq7Sy8BwKl5BOEp+SK8IorY7cCLQFILi3jhQdQB2No6jTHk0FDSS3wq/rEnDQpZK7uAn1FY6jdlEg9VpGWkLhKzuUUwsLANKDJXBS94rmgoa4GQ1kDsqoZYab9xRuPtwc9kjkEcC0bTuBJPCTEWon4AvKYX0FTjeRz/VMLyeVLA7UTvo0a+lRdM9zKJtwsWrEjgbCqUWk3wmo2CdBxNAO5vfm095vukNJHPHhGCPlUkEnYcRsYOQmFxsCv5pUdNJU7juQ1kEOLs54UGQBwJS9ziovsUIGX4JR60ZB4cFsesWzNAcQvNh/dpzS2jJ6kbHtOSAQtYOrRlNezSE7i6gnxTEOGVixSSgmzd8J0E8jpw08BNyaJo3BLUoae58q+ZGgAn+ixGPP5jcewW3p27m7gAT4K2RkzyennD2UOQrrRDNQ1DSa4cOQnfktFqDuYfTf/hQSaKaG6G9v8TVIFN+iMM7Tu3xHh3z8rWZmOh9KtE9hjLH/pPIQvkdpQPdujd38faLA8zrG+nqZGns4hVZGg5C0estB1j3t4eNyynEg44XK1TOqOiWP22D/dGfIKSfc35QiRzDjKGrBOgykvobiQmNk3coJuDR5TSyUmCw20XfCJpBod0OnaRbTwOComc2NwzRATq3Qyx3yhICXHO17bJAU+q0ClPV2K0Q4EgBRCKeS5ENpNlxU7gAD3Cq/Qdhzaq7Q0Q7B5SvUBGCjB3DBU1QXYxrsUeQjDrwfCT4pEFNDCvAtC8WuGcFEmmAD2HbYKJhO0WpItcOKVWKgb9wpGD4QOoGlJwMFJjCLgMBQ44soSDag2T8IGS00fha/Tpd+mDSRcZLceOyx3cJmm1EkL97Kzgg8FUnREo2bzTeE2EtbqNxyAAa/msU6+c3t2tH1ZRM1b2yW95dafYjoz1ckmnnbd7X/CtabWujbQAJ88WvMwam6oq/DqLHKmXNL0Lxon8tPpZaLnFnYq3FqpGkWcK1p9RDqGbH0QUE2l/LncPdF58fa6TAiXTM1TdzPZJ5GAftUHSmNxhnbxgg91oxPaXe0mlGs0jNVEQSA8cOHZJgeZ6pAWncx26Ht5b8fSyJBRWrrBLE98Uo45WZIPcQsZrJ0cbxRWfdmjSXm7TXD3EIDg8KbLoWXmuELSSCjI79lFbfpOw6g+qQ3HKS6yDvCe9oOVD2BzU1LI0itE3NH7TyMUhbAW5DjfypG7eBuCbd6ALLW5ulN/JpSeOAuaCOSpCkyQFw3N4OEVeKU1ykOjmvPFIw+uUAF0VxCBUNa4G8oibASGGjRT7FBJjTCsgZK4GzhBzyp3ZACKGS4gFRe61zzg2oB7oHR3weFB+FLqAUAWbOEwJ7rmnKi6J8qOKKBMdluSlSSH1KHZS5+M9gkRP3CRx8hCQpM1NK4kBacD1l6Y0wK9C7CykJG0dI+I7ozS0NFqSR6co+77p2nDZWC6UTaXadwXdRx2Udbp5NM4SQWYXHI52/+kEUkhI23Z7LSjNtLHCwcUVX1csWmbsY2nnv4CTFZUn00c4JnaHNby7v9BeW6jGxsxMLS1lkBpPC9DqNYfVY0DH/AOpY+tiDjKKFl+D9qJK0XF0zIOTu/qgcLGEZ9ri0ij4QnGRx3WR0KVgchD8FMI7hDWMpFgNUHg/Kn7UdspjAG5RW0g/OUwcqPbuoosVESGwK8o6NcBQ9l8Lg8jDkeg0EOFPbhBvHCkE3nhAwr4RE0coRnJFKQci0AQRfCkE4N4pFWOMrg2hSBNBOsqM3yuadpyjbk2gaIdZXC/CI5UjmkrKBItCaBymdiFDc3j+aLACrK5zaCYRYSXmgixCp5KDWjlxpCPbBflwSQ/1Z7HDTSfOCNPV/pcL/AKqtEbNKB1MCtMlACy4JCQniQrF7KSPd6QSaZ2yTI7Fa0UjXCjn7We3/AJqBszc47d0yCQF23JJXccLRYnZHG0ycN+FjzvYwum1VW79y+EXV+ogP9GH3FvJ7ArCmfJKSXuJtDMZS/RW1k2+Zz2+0XgA8JZ1BcxxGHdyiljJyqj2uFgBKjO2U9S879xye6Frw4WOCu1MT91lU3POn9wFxnkDsplC9HTxcnpl0YwoKBkrZGgtNg9wuLqWLTOyMjnC0BPlSXX3QFIsO6NqKBtCCPKkcpjJBI5GPKk5yFBI2rmZGUCOcMhwRbxQxaigOETa4pFhR24cqbbXlQ5gvhc4AUEAGAQpujkKea7Lhk5QNAv8AcLRMOPlEG4Q7STY4QLQ1vyuca45QtPYotvlKqGmc2+4UgUUQoKSL/kpbGLdYVPWyenC93esK291LO1/uivy4Jx2J6F9PbUYB55VybMLgO7f7hI0rdrB9J4IIcD8pyeQSBjcQAfKbvNpEeGgJgPhJ7BHv/wAOSyDSNY7O1xDfpWRK6CZwc7buOD4+FV/Dv/Rk/wA6LrP6Suv0cc/zYnUaN1l2SDlU3wkYpbHTSXaQbjft7qtqANxwijCapmS+MhVJmEZpasvBVWUcIM2jGmYSL2krMnZkgjHdb8v6iszUjLftNAlkyoYTCXOjdg52k4TBqGk7Sc+E+QANdhYmtJD8GsocFI6IcjRq7wcgqBILo4VKIkgZKb2KwcaOuLwWS7OFwf8AKrs5RnslRaLBNhSx3ZKapCkGPseVN+CkDlMbwkCY5ptQ4bhS6PhT+8j2NhBp2rjYItG3gqP3SleRaDFEIhgJcfCZ2QUCf1IrS3/qCMcBNiQYIUPdjsoQOUDAkcCcKrqx7GD/ABKyOVW1n6o/v/ZUhMmL9ICl2CSuj7KZOT9FC2NAs4CLclR9lJ5To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data:image/jpeg;base64,/9j/4AAQSkZJRgABAQAAAQABAAD/2wBDAAkGBwgHBgkIBwgKCgkLDRYPDQwMDRsUFRAWIB0iIiAdHx8kKDQsJCYxJx8fLT0tMTU3Ojo6Iys/RD84QzQ5Ojf/2wBDAQoKCg0MDRoPDxo3JR8lNzc3Nzc3Nzc3Nzc3Nzc3Nzc3Nzc3Nzc3Nzc3Nzc3Nzc3Nzc3Nzc3Nzc3Nzc3Nzc3Nzf/wAARCAC6AQ8DASIAAhEBAxEB/8QAGwAAAgMBAQEAAAAAAAAAAAAAAgMBBAUABgf/xAA5EAABBAEDAwQAAwYEBgMAAAABAAIDESEEEjEFQVETImFxBhQyI0JSgZGhYnKxwRUkMzTR4VOC8P/EABkBAAMBAQEAAAAAAAAAAAAAAAABAgMEBf/EACURAAICAgICAgIDAQAAAAAAAAABAhEhMQMSE0EEIjJRUmFxgf/aAAwDAQACEQMRAD8ArPd7wOK8pzXZNdlnR6kTBrnDa6stOCjbNV5x5XgyR670XHycqrLOW/pBSnzt8pTtUxprv4UJE6DEs8rw1jCScBet6D0NrGtn1oD5DkNPAR/hroE7ohqZmBriLG7slTQ9fn1c3qS/ktDE8taYWbnyf5R/urXFOXqiHNas9VFghjB9UFbjAA5s/wBl8917utPidp9DANFE/wDXLq9UwSSf5iCSPoBev6c940GnZq9VHLK2NrXGMGnGubpPxdP7ZD1s1DM0NNHA8YCX6b3m9tN+TVqGuaGNczZ6jr2ucba3+WLP0nwB79PG9wO5zQSKytlwOS+zMfIk8AND7otdY+ERDuNhStbp3TQB29zS3x4VIdO01W9m93lxtc3JBccqNYu0X3Pax3vkY0f4nAIXaiCjczK+LP8AoqX/AA7Sf/BGP/qpbotO04jaP5JKS/Qxg6xJ0+N7NI12qs4BxtCez8U6ZoA1UOqa7vuhsf2SdoaKbwhIaXe4D7K3j8rkiqJ8cWXR+LunkVHBq5HeGw1/qlydZ1uqv8pohpgRXqzkFwHw0f8AlJaGty0D+SkvvFUql8vleLBcURkLSxtOcXv5c9xyT5RnwkepeCiD/BXPd7NKJdYNImaiSPAdY8FA5wOUpzkk3F2hNGlptVG537Q7SEzp34j6XrnmKPUtZK00WSe0/wB1j70ifR6XUTxTTwtL43BwcME12Xd8f5cY45F/0w5eNvMT2pcKs8KnqNY1vtj9zlSOuOqIY12weE6OENz3XX5e6+o48aWZCXCSZ1yHHhA+LYbbyrtUEuQWFm0bxn6ExFwFFMqwltw6imhQhsjbQXM/UjOQhaKQyTnFSChKlOwPnnWOiaGYmR3rNcMn0KBv7K83rJOkaY7X6TqZI/ebMz/wvpEmk33T2gfKxdd0iN7jt9FxIqtwUuMWc6nJYPBO6p+Hg7/tupOd/C6Zg/0C9X+E+m6fUvZq4ujshDTua+eQyOHznAXaL8GaVmqGp1jGNDDYBIK9RP1WNkAg0jGkNFANFNCykop7NOzeieo9QmgicRK4OGGjGSvHfiCDqXVImu0PUJ2vb+tm+g8H57LZ1EpmJMpvtQSZHCKEgY3DACx5PkfxKjCssxei9Gi0ko3kzz8yyE3Z8AnsvWxTTF7I4IQ9zrAbt3VjmvulnaFoZHjkr2/4ejDenhwu3uJP+ingXk5fsLl/HBku0HpNOt6xO58sWS1psjx9d8Dypg1r9W90ehafRYG2DkuN8bTxhWeoaDTwifX9a1DHxNeTGKLQ0dha8f1n8eS6h7tJ0CNrWE07UObgfQ7n5K75yUVk5IQk3g9h1PqbNCTBM9sk8w2xMY2j8k/ASWvJAXk+g6OUzHV6qV80zsukebJXpWur6Xmc3J3kdsY9UWS88qN3lILyaCmys0MeocTeSKSi7zwu9QVSpATQqwUO4j5Qh3twuccG1VlJk77PKMEKvdZHKNjgRTsFNjssggYQuc2sJBeoL/KkmgwR5UEm+Uov8KC/wigHtff8loaLXllNlJczz3Cxy8ggpjH91pCbi7Qqs9RuDgC02DwULlh6DqP5eXY/3RHkePpegYYZmhzDbTwV6EJqaIb67KUntdabHkWrX5WM5dblxZEPaW0PKpwYPlVUVyVIGEx+ncMtyELhQpJprY1JPQsBSApUONJYKM58hOoeHA0AMeV57X6jTaHUvIaZJzn3cNWw3UbZ3tlADQcUvK/iNwZ1C2EFr2LDmk1C0YQVsq6nqUkzyZHE/HhWdLNui3Wsl7bbe2/pW9BZgA4o8Lhuzpqi8zLtzs1wFXmk9SUCj8J+4AUEGnZcxcRgKQL2naGR/KmbrPV+nRPb018LmuzUzC7afIoqA/CXLlJTcXaDqmsnmuoDrPW5t3VtZJMLxGMMH0Ff6f0gRAe3haYaAeAmseAeU5ckpbHSGQxGJoDDStNmeBz/AFVbeT3Utk8qE2Ki23UAn30neqDVFZr5MYURSubRCtZCjSc9cH0qzJg6rwfCIvzSdBQ31Bf+y50ngZtVy+zgg/S4vcDdhUIeXeLtASSbylGY0KQPkJxymND/AF80QuLyKVbcDdohIAKJx5SGNLiRzlcDYu0r1G8AqHvrF2mAZlIAHNo4njIPKqF7roUjYHWHE5HZMA2n9q6+xWl03XnTSbXG4yc/CxTLU13hOvF3wtFJp2iaTR7mGYkBzTbSMFOB9XBC810LqIY8aed1Md+knsV6hu1gFckL0eKXdHNNdWGwVY8KHRMfyElkpEjg7zhE2XJHyte0WiKZPoRtzShsMfgFGT7SSlxu54pL6h2f7PLaVjAD7g9zuV5H8ZaHWwPj1McDjA0EOcM1/JaTINZouuaiSDcYJKc7e6gBxtaO5W5LqQ/RuZK0XVEFckoqSplp07R8xh6gHNALx9ErS6VqxIXN8FY/UNPpxr5YmMyDiuytdPj/AC8tDuFwuKR1LKPQg00lPgG2O6yUkgbWt+Ez1AG7R2WbAY00FEjqHKVuJGUp9AWs2sjGl52rg8jhVw890fqDyihlgSuCNsljKrh4pQ59d6TEWy5RvrH91XEgJGVJd8poBxkIOEfqOkGeAqpPhEyWjXlUmBYLQeDSjfI04dY+UoyD+JQJAOCSnbE0NBc5xLq+AibJtNP48qs6X5yo9TeDminYUWXSEcHCW55wqwkczvY+Ufq2LIFfCZRZjkJHz3wiMmVRa928ngJ2+z3RQhzaznKY19ZKrhx8/wBUQkBHhAAPdbyflNZLxfKrPLQ6qwVwO0g3j5WmxIvNkz7eVv6HrEpjia4gvjFZ/eC8w14BHdWYpC0ggq4TcXgmUUz2g1PqljxwUMusZp43PeQ1o5JWNoNYHR7XGqcCPorR1umfqdKWQgOLsZNCl1qVnO1Rd0WsZq9OJYjbDwUt0rmyuri+F2g035LSCOwX8u2igkufGZHbjnyrTdZJo83rusMe8NiZuN4NWqGvl6nPppjpGMMxb7Q80nSaNsTTLALdWQnaKJ5O+R2ftYq/ZeD5Xop5G6iQapx9cOIeHcgrbjmDiwgjBTvxt0Ev1h12gFairkaOH/8Ated0WsOGPBa4cgrHk4vaNoTTwe9a6yPpS9V4n3Ex3loROfa4pYNESJC05OEL37ndqCTIbSmOFlL0Oi1fa1BdaT6g78qN9j4SodB+pRr+6PeSqjnkcDCY2S1QUPEm08oxIcG1W3e4ImuGCgKLPqEclQ5+Mf2Vdx5IQAmskpiLrXWLCncqsUle1N3/AB/RADTQo/2Q2K8fSgOxWQflRur4TAJzrBAFqNzvTOMpf6TdnKkFwd5BVgMY4EUOPHhNY4jGCk7QPcDRK4up3JtIQ9xIyF2/HZI3nuUJk5ooAOR/B8K1oWMmlax/6aJI8rNe8EZKZpdR6Usb8UDn6WsBNHpmabRtv9i268mkY0mlcb2EV4caQ6bUMhq2NkB/iWvG3TyjcYQ0EctK7OsdHPbMmfSNiYZdO40OWuytPRa4uhaQaFZRyaKN7SI5MEcOWMBJpPUjkaQRZHyENVoLs9I2f1GYJVF7rmfST0TqH5rp4kcADZBC5p9ziO5VJ2iTJkn28FHHMHWQeOVkulJNo4dQY+M3yslIpovvbHKcsBz3XlvxJ0HTO1DnacbHAAmuxXstHAyaNrw6r7LP6tDev2soH08/Ku6JWzFZ+z08THHLWAH+iH1BfKiQ+7KruXmNZOyKwPfIAwm8pAsZtA7yuEgIBNBKsFIMPpBuJs2lvJvHCgv24GUUVQ4vI5GFDJADST6uOMKGnFhNIRbDxdri7GFTEmSiEh7o6gWvUFEE9lLXECvCqGW/0pjXEtycp9RUWGyAE327p7ZActOVQ9QtcccpkbsfPKGqE0WnuJIIOR2UhxIyFXa73Jm7dwa8IQUWGe44CtxaV8jhQIPlVtK9jHftDlXdX16HQQVFH6spwKUt0wSb0DqdJKyN2+zjgrPdL+64A+CETuvnVxuLgARgC8j7Wa/UOcQ4Oz3C0joTi1svGRLc6ybKqtlc66UmQlFFUNc+xQ4+VEbrFEV8JW4E8qWuIcqQmjf6ZOJdNtLz6jMc9uy2NDrHOiDS847LynT5mt1G17iGPFGvK2+nmnP5onBPhdMZXFMwkqZus1Roi8/aYS3VAMkFkYBKzQ8bsmk+KUBworRMzoswaWPRQmJtckmuASltk2OIQumL3cmrzlE+MEp/4Kjx7ZJJD7G0rsOmcwb5TajTMa1zT8qx1WXYyNrDlyzoq7NLp0jY497sfwhZMkrtTr3TZo2B9JLtYaIHjaFb0ENMMjx9J7QqyefeSQkuJCF0jmuI+VHqxnkrhaydccIguq7Sy8BwKl5BOEp+SK8IorY7cCLQFILi3jhQdQB2No6jTHk0FDSS3wq/rEnDQpZK7uAn1FY6jdlEg9VpGWkLhKzuUUwsLANKDJXBS94rmgoa4GQ1kDsqoZYab9xRuPtwc9kjkEcC0bTuBJPCTEWon4AvKYX0FTjeRz/VMLyeVLA7UTvo0a+lRdM9zKJtwsWrEjgbCqUWk3wmo2CdBxNAO5vfm095vukNJHPHhGCPlUkEnYcRsYOQmFxsCv5pUdNJU7juQ1kEOLs54UGQBwJS9ziovsUIGX4JR60ZB4cFsesWzNAcQvNh/dpzS2jJ6kbHtOSAQtYOrRlNezSE7i6gnxTEOGVixSSgmzd8J0E8jpw08BNyaJo3BLUoae58q+ZGgAn+ixGPP5jcewW3p27m7gAT4K2RkzyennD2UOQrrRDNQ1DSa4cOQnfktFqDuYfTf/hQSaKaG6G9v8TVIFN+iMM7Tu3xHh3z8rWZmOh9KtE9hjLH/pPIQvkdpQPdujd38faLA8zrG+nqZGns4hVZGg5C0estB1j3t4eNyynEg44XK1TOqOiWP22D/dGfIKSfc35QiRzDjKGrBOgykvobiQmNk3coJuDR5TSyUmCw20XfCJpBod0OnaRbTwOComc2NwzRATq3Qyx3yhICXHO17bJAU+q0ClPV2K0Q4EgBRCKeS5ENpNlxU7gAD3Cq/Qdhzaq7Q0Q7B5SvUBGCjB3DBU1QXYxrsUeQjDrwfCT4pEFNDCvAtC8WuGcFEmmAD2HbYKJhO0WpItcOKVWKgb9wpGD4QOoGlJwMFJjCLgMBQ44soSDag2T8IGS00fha/Tpd+mDSRcZLceOyx3cJmm1EkL97Kzgg8FUnREo2bzTeE2EtbqNxyAAa/msU6+c3t2tH1ZRM1b2yW95dafYjoz1ckmnnbd7X/CtabWujbQAJ88WvMwam6oq/DqLHKmXNL0Lxon8tPpZaLnFnYq3FqpGkWcK1p9RDqGbH0QUE2l/LncPdF58fa6TAiXTM1TdzPZJ5GAftUHSmNxhnbxgg91oxPaXe0mlGs0jNVEQSA8cOHZJgeZ6pAWncx26Ht5b8fSyJBRWrrBLE98Uo45WZIPcQsZrJ0cbxRWfdmjSXm7TXD3EIDg8KbLoWXmuELSSCjI79lFbfpOw6g+qQ3HKS6yDvCe9oOVD2BzU1LI0itE3NH7TyMUhbAW5DjfypG7eBuCbd6ALLW5ulN/JpSeOAuaCOSpCkyQFw3N4OEVeKU1ykOjmvPFIw+uUAF0VxCBUNa4G8oibASGGjRT7FBJjTCsgZK4GzhBzyp3ZACKGS4gFRe61zzg2oB7oHR3weFB+FLqAUAWbOEwJ7rmnKi6J8qOKKBMdluSlSSH1KHZS5+M9gkRP3CRx8hCQpM1NK4kBacD1l6Y0wK9C7CykJG0dI+I7ozS0NFqSR6co+77p2nDZWC6UTaXadwXdRx2Udbp5NM4SQWYXHI52/+kEUkhI23Z7LSjNtLHCwcUVX1csWmbsY2nnv4CTFZUn00c4JnaHNby7v9BeW6jGxsxMLS1lkBpPC9DqNYfVY0DH/AOpY+tiDjKKFl+D9qJK0XF0zIOTu/qgcLGEZ9ri0ij4QnGRx3WR0KVgchD8FMI7hDWMpFgNUHg/Kn7UdspjAG5RW0g/OUwcqPbuoosVESGwK8o6NcBQ9l8Lg8jDkeg0EOFPbhBvHCkE3nhAwr4RE0coRnJFKQci0AQRfCkE4N4pFWOMrg2hSBNBOsqM3yuadpyjbk2gaIdZXC/CI5UjmkrKBItCaBymdiFDc3j+aLACrK5zaCYRYSXmgixCp5KDWjlxpCPbBflwSQ/1Z7HDTSfOCNPV/pcL/AKqtEbNKB1MCtMlACy4JCQniQrF7KSPd6QSaZ2yTI7Fa0UjXCjn7We3/AJqBszc47d0yCQF23JJXccLRYnZHG0ycN+FjzvYwum1VW79y+EXV+ogP9GH3FvJ7ArCmfJKSXuJtDMZS/RW1k2+Zz2+0XgA8JZ1BcxxGHdyiljJyqj2uFgBKjO2U9S879xye6Frw4WOCu1MT91lU3POn9wFxnkDsplC9HTxcnpl0YwoKBkrZGgtNg9wuLqWLTOyMjnC0BPlSXX3QFIsO6NqKBtCCPKkcpjJBI5GPKk5yFBI2rmZGUCOcMhwRbxQxaigOETa4pFhR24cqbbXlQ5gvhc4AUEAGAQpujkKea7Lhk5QNAv8AcLRMOPlEG4Q7STY4QLQ1vyuca45QtPYotvlKqGmc2+4UgUUQoKSL/kpbGLdYVPWyenC93esK291LO1/uivy4Jx2J6F9PbUYB55VybMLgO7f7hI0rdrB9J4IIcD8pyeQSBjcQAfKbvNpEeGgJgPhJ7BHv/wAOSyDSNY7O1xDfpWRK6CZwc7buOD4+FV/Dv/Rk/wA6LrP6Suv0cc/zYnUaN1l2SDlU3wkYpbHTSXaQbjft7qtqANxwijCapmS+MhVJmEZpasvBVWUcIM2jGmYSL2krMnZkgjHdb8v6iszUjLftNAlkyoYTCXOjdg52k4TBqGk7Sc+E+QANdhYmtJD8GsocFI6IcjRq7wcgqBILo4VKIkgZKb2KwcaOuLwWS7OFwf8AKrs5RnslRaLBNhSx3ZKapCkGPseVN+CkDlMbwkCY5ptQ4bhS6PhT+8j2NhBp2rjYItG3gqP3SleRaDFEIhgJcfCZ2QUCf1IrS3/qCMcBNiQYIUPdjsoQOUDAkcCcKrqx7GD/ABKyOVW1n6o/v/ZUhMmL9ICl2CSuj7KZOT9FC2NAs4CLclR9lJ5To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6" name="Picture 8" descr="http://www.bendo.ro/wp-content/uploads/2011/06/asci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060848"/>
            <a:ext cx="4210050" cy="4233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exploremedicinetv.ro/images/ginecomast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1952" y="3645024"/>
            <a:ext cx="4242048" cy="302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911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sz="2800" b="1" i="1" dirty="0">
                <a:solidFill>
                  <a:schemeClr val="tx1"/>
                </a:solidFill>
                <a:effectLst>
                  <a:outerShdw blurRad="38100" dist="38100" dir="2700000" algn="tl">
                    <a:srgbClr val="000000"/>
                  </a:outerShdw>
                </a:effectLst>
              </a:rPr>
              <a:t>EXAMEN CLINIC</a:t>
            </a:r>
            <a:endParaRPr lang="ru-RU" dirty="0"/>
          </a:p>
        </p:txBody>
      </p:sp>
      <p:sp>
        <p:nvSpPr>
          <p:cNvPr id="3" name="Объект 2"/>
          <p:cNvSpPr>
            <a:spLocks noGrp="1"/>
          </p:cNvSpPr>
          <p:nvPr>
            <p:ph sz="quarter" idx="1"/>
          </p:nvPr>
        </p:nvSpPr>
        <p:spPr/>
        <p:txBody>
          <a:bodyPr/>
          <a:lstStyle/>
          <a:p>
            <a:pPr marL="0" indent="0">
              <a:spcBef>
                <a:spcPct val="50000"/>
              </a:spcBef>
              <a:buNone/>
              <a:defRPr/>
            </a:pPr>
            <a:r>
              <a:rPr lang="ro-RO" b="1" dirty="0">
                <a:effectLst>
                  <a:outerShdw blurRad="38100" dist="38100" dir="2700000" algn="tl">
                    <a:srgbClr val="000000"/>
                  </a:outerShdw>
                </a:effectLst>
              </a:rPr>
              <a:t>PALPAREA:</a:t>
            </a:r>
          </a:p>
          <a:p>
            <a:pPr>
              <a:spcBef>
                <a:spcPct val="50000"/>
              </a:spcBef>
              <a:defRPr/>
            </a:pPr>
            <a:r>
              <a:rPr lang="ro-RO" b="1" dirty="0"/>
              <a:t>	hepatomegalie, margine anterioară 	ascuţită, consistenţă crescută.</a:t>
            </a:r>
          </a:p>
          <a:p>
            <a:pPr>
              <a:spcBef>
                <a:spcPct val="50000"/>
              </a:spcBef>
              <a:defRPr/>
            </a:pPr>
            <a:r>
              <a:rPr lang="ro-RO" b="1" dirty="0"/>
              <a:t>	splenomegalie</a:t>
            </a:r>
          </a:p>
          <a:p>
            <a:pPr marL="0" indent="0">
              <a:spcBef>
                <a:spcPct val="50000"/>
              </a:spcBef>
              <a:buNone/>
              <a:defRPr/>
            </a:pPr>
            <a:r>
              <a:rPr lang="ro-RO" b="1" dirty="0">
                <a:effectLst>
                  <a:outerShdw blurRad="38100" dist="38100" dir="2700000" algn="tl">
                    <a:srgbClr val="000000"/>
                  </a:outerShdw>
                </a:effectLst>
              </a:rPr>
              <a:t>PERCUŢIA:</a:t>
            </a:r>
          </a:p>
          <a:p>
            <a:pPr>
              <a:spcBef>
                <a:spcPct val="50000"/>
              </a:spcBef>
              <a:defRPr/>
            </a:pPr>
            <a:r>
              <a:rPr lang="ro-RO" b="1" dirty="0"/>
              <a:t>	matitate de tip lichidian – ascită</a:t>
            </a:r>
            <a:r>
              <a:rPr lang="ro-RO" b="1" dirty="0">
                <a:solidFill>
                  <a:srgbClr val="FFFF00"/>
                </a:solidFill>
              </a:rPr>
              <a:t>.</a:t>
            </a:r>
            <a:endParaRPr lang="ru-RU" dirty="0"/>
          </a:p>
        </p:txBody>
      </p:sp>
    </p:spTree>
    <p:extLst>
      <p:ext uri="{BB962C8B-B14F-4D97-AF65-F5344CB8AC3E}">
        <p14:creationId xmlns:p14="http://schemas.microsoft.com/office/powerpoint/2010/main" val="2979750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274638"/>
            <a:ext cx="9324528" cy="1143000"/>
          </a:xfrm>
        </p:spPr>
        <p:txBody>
          <a:bodyPr>
            <a:noAutofit/>
          </a:bodyPr>
          <a:lstStyle/>
          <a:p>
            <a:r>
              <a:rPr lang="ro-RO" sz="4000" dirty="0">
                <a:solidFill>
                  <a:schemeClr val="tx1"/>
                </a:solidFill>
              </a:rPr>
              <a:t>Sindroamele clinice din cadrul CH</a:t>
            </a:r>
            <a:endParaRPr lang="ru-RU" sz="4000" dirty="0">
              <a:solidFill>
                <a:schemeClr val="tx1"/>
              </a:solidFill>
            </a:endParaRPr>
          </a:p>
        </p:txBody>
      </p:sp>
      <p:sp>
        <p:nvSpPr>
          <p:cNvPr id="5" name="Объект 4"/>
          <p:cNvSpPr>
            <a:spLocks noGrp="1"/>
          </p:cNvSpPr>
          <p:nvPr>
            <p:ph sz="quarter" idx="1"/>
          </p:nvPr>
        </p:nvSpPr>
        <p:spPr/>
        <p:txBody>
          <a:bodyPr/>
          <a:lstStyle/>
          <a:p>
            <a:r>
              <a:rPr lang="ro-RO" sz="4800" dirty="0"/>
              <a:t>Sindromul icteric</a:t>
            </a:r>
          </a:p>
          <a:p>
            <a:r>
              <a:rPr lang="en-US" sz="4800" dirty="0" err="1"/>
              <a:t>Sindromul</a:t>
            </a:r>
            <a:r>
              <a:rPr lang="en-US" sz="4800" dirty="0"/>
              <a:t> </a:t>
            </a:r>
            <a:r>
              <a:rPr lang="en-US" sz="4800" dirty="0" err="1"/>
              <a:t>insuficienţei</a:t>
            </a:r>
            <a:r>
              <a:rPr lang="en-US" sz="4800" dirty="0"/>
              <a:t> </a:t>
            </a:r>
            <a:r>
              <a:rPr lang="en-US" sz="4800" dirty="0" err="1"/>
              <a:t>hepatocelulare</a:t>
            </a:r>
            <a:endParaRPr lang="ro-RO" sz="4800" dirty="0"/>
          </a:p>
          <a:p>
            <a:r>
              <a:rPr lang="ro-RO" sz="4800" dirty="0"/>
              <a:t>Sindromul de hipertensiune portală </a:t>
            </a:r>
            <a:r>
              <a:rPr lang="ro-RO" sz="4800" dirty="0">
                <a:solidFill>
                  <a:schemeClr val="tx2">
                    <a:lumMod val="90000"/>
                  </a:schemeClr>
                </a:solidFill>
              </a:rPr>
              <a:t>(HTP)</a:t>
            </a:r>
            <a:endParaRPr lang="ro-RO" sz="4800" dirty="0"/>
          </a:p>
          <a:p>
            <a:endParaRPr lang="ro-RO" sz="4800" dirty="0"/>
          </a:p>
          <a:p>
            <a:endParaRPr lang="ru-RU" dirty="0"/>
          </a:p>
        </p:txBody>
      </p:sp>
    </p:spTree>
    <p:extLst>
      <p:ext uri="{BB962C8B-B14F-4D97-AF65-F5344CB8AC3E}">
        <p14:creationId xmlns:p14="http://schemas.microsoft.com/office/powerpoint/2010/main" val="426047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solidFill>
                  <a:schemeClr val="hlink"/>
                </a:solidFill>
              </a:rPr>
              <a:t>SINDROMUL ICTERIC</a:t>
            </a:r>
            <a:endParaRPr lang="ru-RU" dirty="0"/>
          </a:p>
        </p:txBody>
      </p:sp>
      <p:sp>
        <p:nvSpPr>
          <p:cNvPr id="3" name="Объект 2"/>
          <p:cNvSpPr>
            <a:spLocks noGrp="1"/>
          </p:cNvSpPr>
          <p:nvPr>
            <p:ph sz="quarter" idx="1"/>
          </p:nvPr>
        </p:nvSpPr>
        <p:spPr/>
        <p:txBody>
          <a:bodyPr/>
          <a:lstStyle/>
          <a:p>
            <a:pPr marL="0" indent="0">
              <a:buNone/>
            </a:pPr>
            <a:r>
              <a:rPr lang="ro-RO" dirty="0"/>
              <a:t>DEFINIŢIE</a:t>
            </a:r>
          </a:p>
          <a:p>
            <a:pPr>
              <a:buClr>
                <a:schemeClr val="tx1"/>
              </a:buClr>
              <a:defRPr/>
            </a:pPr>
            <a:r>
              <a:rPr lang="en-US" dirty="0" err="1"/>
              <a:t>Icterul</a:t>
            </a:r>
            <a:r>
              <a:rPr lang="en-US" dirty="0"/>
              <a:t> </a:t>
            </a:r>
            <a:r>
              <a:rPr lang="ro-RO" dirty="0"/>
              <a:t>=</a:t>
            </a:r>
            <a:r>
              <a:rPr lang="en-US" dirty="0"/>
              <a:t> </a:t>
            </a:r>
            <a:r>
              <a:rPr lang="en-US" dirty="0" err="1"/>
              <a:t>coloraţia</a:t>
            </a:r>
            <a:r>
              <a:rPr lang="en-US" dirty="0"/>
              <a:t> </a:t>
            </a:r>
            <a:r>
              <a:rPr lang="en-US" dirty="0" err="1"/>
              <a:t>galbenă</a:t>
            </a:r>
            <a:r>
              <a:rPr lang="en-US" dirty="0"/>
              <a:t> a </a:t>
            </a:r>
            <a:r>
              <a:rPr lang="en-US" dirty="0" err="1"/>
              <a:t>tegumentelor</a:t>
            </a:r>
            <a:r>
              <a:rPr lang="en-US" dirty="0"/>
              <a:t> </a:t>
            </a:r>
            <a:r>
              <a:rPr lang="en-US" dirty="0" err="1"/>
              <a:t>şi</a:t>
            </a:r>
            <a:r>
              <a:rPr lang="en-US" dirty="0"/>
              <a:t> </a:t>
            </a:r>
            <a:r>
              <a:rPr lang="en-US" dirty="0" err="1"/>
              <a:t>mucoaselor</a:t>
            </a:r>
            <a:r>
              <a:rPr lang="ro-RO" dirty="0"/>
              <a:t>    </a:t>
            </a:r>
            <a:r>
              <a:rPr lang="ro-RO" dirty="0">
                <a:sym typeface="Symbol" pitchFamily="18" charset="2"/>
              </a:rPr>
              <a:t></a:t>
            </a:r>
            <a:r>
              <a:rPr lang="ro-RO" dirty="0"/>
              <a:t>   </a:t>
            </a:r>
            <a:r>
              <a:rPr lang="en-US" dirty="0"/>
              <a:t> </a:t>
            </a:r>
            <a:r>
              <a:rPr lang="en-US" dirty="0" err="1"/>
              <a:t>hiperbilirubinemie</a:t>
            </a:r>
            <a:r>
              <a:rPr lang="en-US" dirty="0"/>
              <a:t> </a:t>
            </a:r>
            <a:endParaRPr lang="ro-RO" dirty="0"/>
          </a:p>
          <a:p>
            <a:pPr>
              <a:buClr>
                <a:schemeClr val="tx1"/>
              </a:buClr>
              <a:defRPr/>
            </a:pPr>
            <a:r>
              <a:rPr lang="ro-RO" dirty="0"/>
              <a:t>evident clinic - bilirub  </a:t>
            </a:r>
            <a:r>
              <a:rPr lang="en-US" dirty="0"/>
              <a:t>&gt; </a:t>
            </a:r>
            <a:r>
              <a:rPr lang="ro-RO" dirty="0"/>
              <a:t>45 mmol/l</a:t>
            </a:r>
            <a:r>
              <a:rPr lang="en-US" dirty="0"/>
              <a:t> </a:t>
            </a:r>
            <a:endParaRPr lang="ro-RO" dirty="0"/>
          </a:p>
          <a:p>
            <a:pPr>
              <a:buClr>
                <a:schemeClr val="tx1"/>
              </a:buClr>
              <a:defRPr/>
            </a:pPr>
            <a:r>
              <a:rPr lang="en-US" dirty="0" err="1"/>
              <a:t>subicter</a:t>
            </a:r>
            <a:r>
              <a:rPr lang="en-US" dirty="0"/>
              <a:t> </a:t>
            </a:r>
            <a:r>
              <a:rPr lang="ro-RO" dirty="0"/>
              <a:t>=</a:t>
            </a:r>
            <a:r>
              <a:rPr lang="en-US" dirty="0"/>
              <a:t> </a:t>
            </a:r>
            <a:r>
              <a:rPr lang="en-US" dirty="0" err="1"/>
              <a:t>hiperbilirubinemie</a:t>
            </a:r>
            <a:r>
              <a:rPr lang="en-US" dirty="0"/>
              <a:t> &gt; </a:t>
            </a:r>
            <a:r>
              <a:rPr lang="ro-RO" dirty="0"/>
              <a:t>30mmol/l</a:t>
            </a:r>
            <a:r>
              <a:rPr lang="en-US" dirty="0"/>
              <a:t>, “</a:t>
            </a:r>
            <a:r>
              <a:rPr lang="en-US" dirty="0" err="1"/>
              <a:t>icter</a:t>
            </a:r>
            <a:r>
              <a:rPr lang="en-US" dirty="0"/>
              <a:t> scleral”</a:t>
            </a:r>
            <a:endParaRPr lang="ro-RO" dirty="0"/>
          </a:p>
          <a:p>
            <a:pPr>
              <a:buClr>
                <a:schemeClr val="tx1"/>
              </a:buClr>
              <a:defRPr/>
            </a:pPr>
            <a:r>
              <a:rPr lang="en-US" dirty="0" err="1"/>
              <a:t>simptom</a:t>
            </a:r>
            <a:r>
              <a:rPr lang="en-US" dirty="0"/>
              <a:t> nu </a:t>
            </a:r>
            <a:r>
              <a:rPr lang="en-US" dirty="0" err="1"/>
              <a:t>boală</a:t>
            </a:r>
            <a:r>
              <a:rPr lang="en-US" dirty="0"/>
              <a:t> </a:t>
            </a:r>
            <a:endParaRPr lang="ro-RO" dirty="0"/>
          </a:p>
          <a:p>
            <a:pPr>
              <a:buClr>
                <a:schemeClr val="tx1"/>
              </a:buClr>
              <a:defRPr/>
            </a:pPr>
            <a:r>
              <a:rPr lang="ro-RO" dirty="0"/>
              <a:t>se asociază</a:t>
            </a:r>
            <a:r>
              <a:rPr lang="en-US" dirty="0"/>
              <a:t> </a:t>
            </a:r>
            <a:r>
              <a:rPr lang="en-US" dirty="0" err="1"/>
              <a:t>sau</a:t>
            </a:r>
            <a:r>
              <a:rPr lang="ro-RO" dirty="0"/>
              <a:t> nu cu</a:t>
            </a:r>
            <a:r>
              <a:rPr lang="en-US" dirty="0"/>
              <a:t> </a:t>
            </a:r>
            <a:r>
              <a:rPr lang="en-US" dirty="0" err="1"/>
              <a:t>colestază</a:t>
            </a:r>
            <a:endParaRPr lang="en-US" dirty="0"/>
          </a:p>
          <a:p>
            <a:endParaRPr lang="ru-RU" dirty="0"/>
          </a:p>
        </p:txBody>
      </p:sp>
    </p:spTree>
    <p:extLst>
      <p:ext uri="{BB962C8B-B14F-4D97-AF65-F5344CB8AC3E}">
        <p14:creationId xmlns:p14="http://schemas.microsoft.com/office/powerpoint/2010/main" val="779345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r>
              <a:rPr lang="ro-RO" dirty="0"/>
              <a:t>CLASIFICARE ETIOLOGICĂ</a:t>
            </a:r>
            <a:endParaRPr lang="ru-RU" dirty="0"/>
          </a:p>
        </p:txBody>
      </p:sp>
      <p:graphicFrame>
        <p:nvGraphicFramePr>
          <p:cNvPr id="4" name="Group 3"/>
          <p:cNvGraphicFramePr>
            <a:graphicFrameLocks noGrp="1"/>
          </p:cNvGraphicFramePr>
          <p:nvPr>
            <p:ph idx="1"/>
            <p:extLst>
              <p:ext uri="{D42A27DB-BD31-4B8C-83A1-F6EECF244321}">
                <p14:modId xmlns:p14="http://schemas.microsoft.com/office/powerpoint/2010/main" val="3254986323"/>
              </p:ext>
            </p:extLst>
          </p:nvPr>
        </p:nvGraphicFramePr>
        <p:xfrm>
          <a:off x="251520" y="836712"/>
          <a:ext cx="8435280" cy="5847963"/>
        </p:xfrm>
        <a:graphic>
          <a:graphicData uri="http://schemas.openxmlformats.org/drawingml/2006/table">
            <a:tbl>
              <a:tblPr/>
              <a:tblGrid>
                <a:gridCol w="3775048">
                  <a:extLst>
                    <a:ext uri="{9D8B030D-6E8A-4147-A177-3AD203B41FA5}">
                      <a16:colId xmlns:a16="http://schemas.microsoft.com/office/drawing/2014/main" xmlns="" val="20000"/>
                    </a:ext>
                  </a:extLst>
                </a:gridCol>
                <a:gridCol w="4660232">
                  <a:extLst>
                    <a:ext uri="{9D8B030D-6E8A-4147-A177-3AD203B41FA5}">
                      <a16:colId xmlns:a16="http://schemas.microsoft.com/office/drawing/2014/main" xmlns="" val="20001"/>
                    </a:ext>
                  </a:extLst>
                </a:gridCol>
              </a:tblGrid>
              <a:tr h="5670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o-RO" sz="2800" b="1" i="0" u="none" strike="noStrike" cap="none" normalizeH="0" baseline="0" dirty="0">
                          <a:ln>
                            <a:noFill/>
                          </a:ln>
                          <a:solidFill>
                            <a:srgbClr val="66FFCC"/>
                          </a:solidFill>
                          <a:effectLst>
                            <a:outerShdw blurRad="38100" dist="38100" dir="2700000" algn="tl">
                              <a:srgbClr val="000000"/>
                            </a:outerShdw>
                          </a:effectLst>
                          <a:latin typeface="Garamond" pitchFamily="18" charset="0"/>
                        </a:rPr>
                        <a:t>TIPUL ICTERULUI</a:t>
                      </a:r>
                      <a:endParaRPr kumimoji="0" lang="en-US" sz="2800" b="1" i="0" u="none" strike="noStrike" cap="none" normalizeH="0" baseline="0" dirty="0">
                        <a:ln>
                          <a:noFill/>
                        </a:ln>
                        <a:solidFill>
                          <a:srgbClr val="66FFCC"/>
                        </a:solidFill>
                        <a:effectLst>
                          <a:outerShdw blurRad="38100" dist="38100" dir="2700000" algn="tl">
                            <a:srgbClr val="000000"/>
                          </a:outerShdw>
                        </a:effectLst>
                        <a:latin typeface="Garamond" pitchFamily="18"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o-RO" sz="2800" b="1" i="0" u="none" strike="noStrike" cap="none" normalizeH="0" baseline="0" dirty="0">
                          <a:ln>
                            <a:noFill/>
                          </a:ln>
                          <a:solidFill>
                            <a:srgbClr val="66FFCC"/>
                          </a:solidFill>
                          <a:effectLst>
                            <a:outerShdw blurRad="38100" dist="38100" dir="2700000" algn="tl">
                              <a:srgbClr val="000000"/>
                            </a:outerShdw>
                          </a:effectLst>
                          <a:latin typeface="Garamond" pitchFamily="18" charset="0"/>
                        </a:rPr>
                        <a:t>CAUZE</a:t>
                      </a:r>
                      <a:endParaRPr kumimoji="0" lang="en-US" sz="2800" b="1" i="0" u="none" strike="noStrike" cap="none" normalizeH="0" baseline="0" dirty="0">
                        <a:ln>
                          <a:noFill/>
                        </a:ln>
                        <a:solidFill>
                          <a:srgbClr val="66FFCC"/>
                        </a:solidFill>
                        <a:effectLst>
                          <a:outerShdw blurRad="38100" dist="38100" dir="2700000" algn="tl">
                            <a:srgbClr val="000000"/>
                          </a:outerShdw>
                        </a:effectLst>
                        <a:latin typeface="Garamond" pitchFamily="18"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3837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Garamond" pitchFamily="18" charset="0"/>
                          <a:cs typeface="Times New Roman" pitchFamily="18" charset="0"/>
                        </a:rPr>
                        <a:t>Prehepatic</a:t>
                      </a:r>
                    </a:p>
                  </a:txBody>
                  <a:tcPr marL="90000" marR="90000" marT="46789" marB="467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Garamond" pitchFamily="18" charset="0"/>
                        </a:rPr>
                        <a:t>hemoliză</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Garamond" pitchFamily="18" charset="0"/>
                        </a:rPr>
                        <a:t>sindrom Gilbert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Garamond" pitchFamily="18" charset="0"/>
                        </a:rPr>
                        <a:t>sindrom Crigler-Najjar </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56164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Times New Roman" pitchFamily="18" charset="0"/>
                        </a:rPr>
                        <a:t>Hepatic</a:t>
                      </a:r>
                    </a:p>
                  </a:txBody>
                  <a:tcPr marL="90000" marR="90000" marT="46789" marB="467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1800" b="0" i="0" u="none" strike="noStrike" cap="none" normalizeH="0" baseline="0">
                          <a:ln>
                            <a:noFill/>
                          </a:ln>
                          <a:solidFill>
                            <a:schemeClr val="tx1"/>
                          </a:solidFill>
                          <a:effectLst>
                            <a:outerShdw blurRad="38100" dist="38100" dir="2700000" algn="tl">
                              <a:srgbClr val="000000"/>
                            </a:outerShdw>
                          </a:effectLst>
                          <a:latin typeface="Garamond" pitchFamily="18" charset="0"/>
                        </a:rPr>
                        <a:t>infecţii virale (hepatită A, B, C, 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1800" b="0" i="0" u="none" strike="noStrike" cap="none" normalizeH="0" baseline="0">
                          <a:ln>
                            <a:noFill/>
                          </a:ln>
                          <a:solidFill>
                            <a:schemeClr val="tx1"/>
                          </a:solidFill>
                          <a:effectLst>
                            <a:outerShdw blurRad="38100" dist="38100" dir="2700000" algn="tl">
                              <a:srgbClr val="000000"/>
                            </a:outerShdw>
                          </a:effectLst>
                          <a:latin typeface="Garamond" pitchFamily="18" charset="0"/>
                        </a:rPr>
                        <a:t>boli autoimune</a:t>
                      </a:r>
                      <a:endParaRPr kumimoji="0" lang="en-US" sz="18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Garamond" pitchFamily="18" charset="0"/>
                        </a:rPr>
                        <a:t>toxice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Garamond" pitchFamily="18" charset="0"/>
                        </a:rPr>
                        <a:t>ciroză</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Garamond" pitchFamily="18" charset="0"/>
                        </a:rPr>
                        <a:t>boala Wilson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Garamond" pitchFamily="18" charset="0"/>
                        </a:rPr>
                        <a:t>sindrom Dubin-Johnson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Garamond" pitchFamily="18" charset="0"/>
                        </a:rPr>
                        <a:t>sindrom Rotor </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4809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cs typeface="Times New Roman" pitchFamily="18" charset="0"/>
                        </a:rPr>
                        <a:t>Posthepatic</a:t>
                      </a:r>
                      <a:endParaRPr kumimoji="0" lang="en-US"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Times New Roman" pitchFamily="18" charset="0"/>
                      </a:endParaRPr>
                    </a:p>
                  </a:txBody>
                  <a:tcPr marL="90000" marR="90000" marT="46789" marB="467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ciroză</a:t>
                      </a:r>
                      <a:r>
                        <a:rPr kumimoji="0" lang="en-US" sz="18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US" sz="1800" b="0"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biliară</a:t>
                      </a:r>
                      <a:r>
                        <a:rPr kumimoji="0" lang="en-US" sz="18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US" sz="1800" b="0"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primitivă</a:t>
                      </a:r>
                      <a:endParaRPr kumimoji="0" lang="fr-FR" sz="18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18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toxice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18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litiază biliară</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r-FR" sz="18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cancer de cap de pancreas şi a căii biliare</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934169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1143000"/>
          </a:xfrm>
        </p:spPr>
        <p:txBody>
          <a:bodyPr>
            <a:normAutofit/>
          </a:bodyPr>
          <a:lstStyle/>
          <a:p>
            <a:r>
              <a:rPr lang="en-US" b="1" dirty="0" err="1"/>
              <a:t>Sindromul</a:t>
            </a:r>
            <a:r>
              <a:rPr lang="en-US" b="1" dirty="0"/>
              <a:t> </a:t>
            </a:r>
            <a:r>
              <a:rPr lang="en-US" b="1" dirty="0" err="1"/>
              <a:t>insuficienţei</a:t>
            </a:r>
            <a:r>
              <a:rPr lang="en-US" b="1" dirty="0"/>
              <a:t> </a:t>
            </a:r>
            <a:r>
              <a:rPr lang="en-US" b="1" dirty="0" err="1"/>
              <a:t>hepatocelulare</a:t>
            </a:r>
            <a:endParaRPr lang="ru-RU" dirty="0"/>
          </a:p>
        </p:txBody>
      </p:sp>
      <p:sp>
        <p:nvSpPr>
          <p:cNvPr id="3" name="Объект 2"/>
          <p:cNvSpPr>
            <a:spLocks noGrp="1"/>
          </p:cNvSpPr>
          <p:nvPr>
            <p:ph sz="quarter" idx="1"/>
          </p:nvPr>
        </p:nvSpPr>
        <p:spPr>
          <a:xfrm>
            <a:off x="457200" y="1600200"/>
            <a:ext cx="8291264" cy="4873752"/>
          </a:xfrm>
        </p:spPr>
        <p:txBody>
          <a:bodyPr>
            <a:normAutofit/>
          </a:bodyPr>
          <a:lstStyle/>
          <a:p>
            <a:r>
              <a:rPr lang="pt-BR" dirty="0"/>
              <a:t>·</a:t>
            </a:r>
            <a:r>
              <a:rPr lang="pt-BR" b="1" i="1" dirty="0"/>
              <a:t>Mirosul hepatic (foetor hepaticus) </a:t>
            </a:r>
            <a:r>
              <a:rPr lang="pt-BR" dirty="0"/>
              <a:t>se simte la respiraţia</a:t>
            </a:r>
            <a:r>
              <a:rPr lang="ro-RO" dirty="0"/>
              <a:t> </a:t>
            </a:r>
            <a:r>
              <a:rPr lang="it-IT" dirty="0"/>
              <a:t>pacientului. La fel miroase şi transpiraţia, urina, masele vomitive</a:t>
            </a:r>
            <a:r>
              <a:rPr lang="ro-RO" dirty="0"/>
              <a:t> </a:t>
            </a:r>
            <a:r>
              <a:rPr lang="en-US" dirty="0"/>
              <a:t>ale </a:t>
            </a:r>
            <a:r>
              <a:rPr lang="en-US" dirty="0" err="1"/>
              <a:t>bolnavului</a:t>
            </a:r>
            <a:r>
              <a:rPr lang="en-US" dirty="0"/>
              <a:t>.</a:t>
            </a:r>
          </a:p>
          <a:p>
            <a:pPr marL="0" indent="0">
              <a:buNone/>
            </a:pPr>
            <a:r>
              <a:rPr lang="en-US" b="1" i="1" dirty="0" err="1"/>
              <a:t>Stigme</a:t>
            </a:r>
            <a:r>
              <a:rPr lang="en-US" b="1" i="1" dirty="0"/>
              <a:t> </a:t>
            </a:r>
            <a:r>
              <a:rPr lang="en-US" b="1" i="1" dirty="0" err="1"/>
              <a:t>hepatice</a:t>
            </a:r>
            <a:r>
              <a:rPr lang="en-US" dirty="0"/>
              <a:t>:</a:t>
            </a:r>
          </a:p>
          <a:p>
            <a:r>
              <a:rPr lang="en-US" b="1" i="1" dirty="0" err="1"/>
              <a:t>Steluţele</a:t>
            </a:r>
            <a:r>
              <a:rPr lang="en-US" b="1" i="1" dirty="0"/>
              <a:t> </a:t>
            </a:r>
            <a:r>
              <a:rPr lang="en-US" b="1" i="1" dirty="0" err="1"/>
              <a:t>vasculare</a:t>
            </a:r>
            <a:r>
              <a:rPr lang="en-US" b="1" i="1" dirty="0"/>
              <a:t> </a:t>
            </a:r>
            <a:r>
              <a:rPr lang="en-US" dirty="0"/>
              <a:t>(</a:t>
            </a:r>
            <a:r>
              <a:rPr lang="en-US" dirty="0" err="1"/>
              <a:t>angioame</a:t>
            </a:r>
            <a:r>
              <a:rPr lang="en-US" dirty="0"/>
              <a:t> </a:t>
            </a:r>
            <a:r>
              <a:rPr lang="en-US" dirty="0" err="1"/>
              <a:t>vasculare</a:t>
            </a:r>
            <a:r>
              <a:rPr lang="en-US" dirty="0"/>
              <a:t>.</a:t>
            </a:r>
          </a:p>
          <a:p>
            <a:r>
              <a:rPr lang="en-US" b="1" i="1" dirty="0" err="1"/>
              <a:t>Eritemul</a:t>
            </a:r>
            <a:r>
              <a:rPr lang="en-US" b="1" i="1" dirty="0"/>
              <a:t> palmar </a:t>
            </a:r>
            <a:r>
              <a:rPr lang="en-US" b="1" i="1" dirty="0" err="1"/>
              <a:t>şi</a:t>
            </a:r>
            <a:r>
              <a:rPr lang="en-US" b="1" i="1" dirty="0"/>
              <a:t> plantar</a:t>
            </a:r>
            <a:r>
              <a:rPr lang="en-US" dirty="0"/>
              <a:t>.</a:t>
            </a:r>
          </a:p>
          <a:p>
            <a:r>
              <a:rPr lang="it-IT" b="1" i="1" dirty="0"/>
              <a:t>Unghiile albe </a:t>
            </a:r>
            <a:r>
              <a:rPr lang="it-IT" dirty="0"/>
              <a:t>deseori se combină cu </a:t>
            </a:r>
            <a:r>
              <a:rPr lang="it-IT" b="1" i="1" dirty="0"/>
              <a:t>pielea „de pergament”</a:t>
            </a:r>
            <a:r>
              <a:rPr lang="it-IT" dirty="0"/>
              <a:t>,</a:t>
            </a:r>
          </a:p>
          <a:p>
            <a:r>
              <a:rPr lang="vi-VN" b="1" i="1" dirty="0"/>
              <a:t>Limba netedă şi roşie </a:t>
            </a:r>
            <a:r>
              <a:rPr lang="vi-VN" dirty="0"/>
              <a:t>şi </a:t>
            </a:r>
            <a:r>
              <a:rPr lang="vi-VN" b="1" i="1" dirty="0"/>
              <a:t>helioza angulară </a:t>
            </a:r>
            <a:r>
              <a:rPr lang="vi-VN" dirty="0"/>
              <a:t>(fisuri ale comisurii</a:t>
            </a:r>
          </a:p>
          <a:p>
            <a:pPr marL="0" indent="0">
              <a:buNone/>
            </a:pPr>
            <a:r>
              <a:rPr lang="en-US" dirty="0" err="1"/>
              <a:t>labiale</a:t>
            </a:r>
            <a:r>
              <a:rPr lang="en-US" dirty="0"/>
              <a:t>)</a:t>
            </a:r>
            <a:endParaRPr lang="ru-RU" dirty="0"/>
          </a:p>
        </p:txBody>
      </p:sp>
    </p:spTree>
    <p:extLst>
      <p:ext uri="{BB962C8B-B14F-4D97-AF65-F5344CB8AC3E}">
        <p14:creationId xmlns:p14="http://schemas.microsoft.com/office/powerpoint/2010/main" val="2558051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1143000"/>
          </a:xfrm>
        </p:spPr>
        <p:txBody>
          <a:bodyPr/>
          <a:lstStyle/>
          <a:p>
            <a:r>
              <a:rPr lang="en-US" b="1" dirty="0" err="1"/>
              <a:t>Sindromul</a:t>
            </a:r>
            <a:r>
              <a:rPr lang="en-US" b="1" dirty="0"/>
              <a:t> </a:t>
            </a:r>
            <a:r>
              <a:rPr lang="en-US" b="1" dirty="0" err="1"/>
              <a:t>insuficienţei</a:t>
            </a:r>
            <a:r>
              <a:rPr lang="en-US" b="1" dirty="0"/>
              <a:t> </a:t>
            </a:r>
            <a:r>
              <a:rPr lang="en-US" b="1" dirty="0" err="1"/>
              <a:t>hepatocelulare</a:t>
            </a:r>
            <a:endParaRPr lang="ru-RU" dirty="0"/>
          </a:p>
        </p:txBody>
      </p:sp>
      <p:sp>
        <p:nvSpPr>
          <p:cNvPr id="3" name="Объект 2"/>
          <p:cNvSpPr>
            <a:spLocks noGrp="1"/>
          </p:cNvSpPr>
          <p:nvPr>
            <p:ph sz="quarter" idx="1"/>
          </p:nvPr>
        </p:nvSpPr>
        <p:spPr>
          <a:xfrm>
            <a:off x="457200" y="1600200"/>
            <a:ext cx="8435280" cy="4873752"/>
          </a:xfrm>
        </p:spPr>
        <p:txBody>
          <a:bodyPr>
            <a:normAutofit/>
          </a:bodyPr>
          <a:lstStyle/>
          <a:p>
            <a:r>
              <a:rPr lang="vi-VN" b="1" i="1" dirty="0"/>
              <a:t>Ginecomastia </a:t>
            </a:r>
            <a:r>
              <a:rPr lang="vi-VN" dirty="0"/>
              <a:t>la bărbaţi, combinată cu </a:t>
            </a:r>
            <a:r>
              <a:rPr lang="vi-VN" b="1" i="1" dirty="0"/>
              <a:t>atrofia testiculară </a:t>
            </a:r>
            <a:r>
              <a:rPr lang="vi-VN" dirty="0"/>
              <a:t>reflectă</a:t>
            </a:r>
            <a:r>
              <a:rPr lang="ro-RO" dirty="0"/>
              <a:t> </a:t>
            </a:r>
            <a:r>
              <a:rPr lang="vi-VN" dirty="0"/>
              <a:t>dereglările endocrine, cauzate de tulburarea metabolismului</a:t>
            </a:r>
            <a:r>
              <a:rPr lang="ro-RO" dirty="0"/>
              <a:t> </a:t>
            </a:r>
            <a:r>
              <a:rPr lang="en-US" dirty="0" err="1"/>
              <a:t>estrogenilor</a:t>
            </a:r>
            <a:r>
              <a:rPr lang="en-US" dirty="0"/>
              <a:t> </a:t>
            </a:r>
            <a:r>
              <a:rPr lang="en-US" dirty="0" err="1"/>
              <a:t>în</a:t>
            </a:r>
            <a:r>
              <a:rPr lang="en-US" dirty="0"/>
              <a:t> </a:t>
            </a:r>
            <a:r>
              <a:rPr lang="en-US" dirty="0" err="1"/>
              <a:t>ficatul</a:t>
            </a:r>
            <a:r>
              <a:rPr lang="en-US" dirty="0"/>
              <a:t> </a:t>
            </a:r>
            <a:r>
              <a:rPr lang="en-US" dirty="0" err="1"/>
              <a:t>afectat</a:t>
            </a:r>
            <a:r>
              <a:rPr lang="en-US" dirty="0"/>
              <a:t> </a:t>
            </a:r>
            <a:r>
              <a:rPr lang="en-US" dirty="0" err="1"/>
              <a:t>sau</a:t>
            </a:r>
            <a:r>
              <a:rPr lang="en-US" dirty="0"/>
              <a:t> de </a:t>
            </a:r>
            <a:r>
              <a:rPr lang="en-US" dirty="0" err="1"/>
              <a:t>reducerea</a:t>
            </a:r>
            <a:r>
              <a:rPr lang="en-US" dirty="0"/>
              <a:t> </a:t>
            </a:r>
            <a:r>
              <a:rPr lang="en-US" dirty="0" err="1"/>
              <a:t>sintezei</a:t>
            </a:r>
            <a:r>
              <a:rPr lang="en-US" dirty="0"/>
              <a:t> de</a:t>
            </a:r>
            <a:r>
              <a:rPr lang="ro-RO" dirty="0"/>
              <a:t> </a:t>
            </a:r>
            <a:r>
              <a:rPr lang="it-IT" dirty="0"/>
              <a:t>testosteron</a:t>
            </a:r>
            <a:endParaRPr lang="ro-RO" dirty="0"/>
          </a:p>
          <a:p>
            <a:pPr marL="0" indent="0">
              <a:buNone/>
            </a:pPr>
            <a:r>
              <a:rPr lang="it-IT" dirty="0"/>
              <a:t> </a:t>
            </a:r>
            <a:endParaRPr lang="ro-RO" dirty="0"/>
          </a:p>
          <a:p>
            <a:r>
              <a:rPr lang="ro-RO" dirty="0"/>
              <a:t>L</a:t>
            </a:r>
            <a:r>
              <a:rPr lang="it-IT" dirty="0"/>
              <a:t>a femei – </a:t>
            </a:r>
            <a:r>
              <a:rPr lang="it-IT" b="1" i="1" dirty="0"/>
              <a:t>atrofia glandelor mamare</a:t>
            </a:r>
            <a:r>
              <a:rPr lang="it-IT" dirty="0"/>
              <a:t>, </a:t>
            </a:r>
            <a:r>
              <a:rPr lang="it-IT" b="1" i="1" dirty="0"/>
              <a:t>dereglări ale</a:t>
            </a:r>
            <a:r>
              <a:rPr lang="ro-RO" b="1" i="1" dirty="0"/>
              <a:t> </a:t>
            </a:r>
            <a:r>
              <a:rPr lang="en-US" b="1" i="1" dirty="0" err="1"/>
              <a:t>ciclului</a:t>
            </a:r>
            <a:r>
              <a:rPr lang="en-US" b="1" i="1" dirty="0"/>
              <a:t> menstrual</a:t>
            </a:r>
            <a:endParaRPr lang="ro-RO" b="1" i="1" dirty="0"/>
          </a:p>
          <a:p>
            <a:endParaRPr lang="en-US" dirty="0"/>
          </a:p>
          <a:p>
            <a:r>
              <a:rPr lang="en-US" dirty="0"/>
              <a:t> </a:t>
            </a:r>
            <a:r>
              <a:rPr lang="en-US" b="1" i="1" dirty="0" err="1"/>
              <a:t>Sindrom</a:t>
            </a:r>
            <a:r>
              <a:rPr lang="en-US" b="1" i="1" dirty="0"/>
              <a:t> </a:t>
            </a:r>
            <a:r>
              <a:rPr lang="en-US" b="1" i="1" dirty="0" err="1"/>
              <a:t>hemoragic</a:t>
            </a:r>
            <a:r>
              <a:rPr lang="en-US" b="1" i="1" dirty="0"/>
              <a:t>: </a:t>
            </a:r>
            <a:r>
              <a:rPr lang="en-US" dirty="0"/>
              <a:t>epistaxis, </a:t>
            </a:r>
            <a:r>
              <a:rPr lang="en-US" dirty="0" err="1"/>
              <a:t>gingivoragii</a:t>
            </a:r>
            <a:r>
              <a:rPr lang="en-US" dirty="0"/>
              <a:t>, </a:t>
            </a:r>
            <a:r>
              <a:rPr lang="en-US" dirty="0" err="1"/>
              <a:t>erupţii</a:t>
            </a:r>
            <a:r>
              <a:rPr lang="en-US" dirty="0"/>
              <a:t> </a:t>
            </a:r>
            <a:r>
              <a:rPr lang="en-US" dirty="0" err="1"/>
              <a:t>peteşiale</a:t>
            </a:r>
            <a:r>
              <a:rPr lang="en-US" dirty="0"/>
              <a:t>,</a:t>
            </a:r>
            <a:r>
              <a:rPr lang="ro-RO" dirty="0"/>
              <a:t> </a:t>
            </a:r>
            <a:r>
              <a:rPr lang="en-US" dirty="0" err="1"/>
              <a:t>echimoze</a:t>
            </a:r>
            <a:r>
              <a:rPr lang="en-US" dirty="0"/>
              <a:t>, </a:t>
            </a:r>
            <a:r>
              <a:rPr lang="en-US" dirty="0" err="1"/>
              <a:t>hematoame</a:t>
            </a:r>
            <a:r>
              <a:rPr lang="en-US" dirty="0"/>
              <a:t> </a:t>
            </a:r>
            <a:r>
              <a:rPr lang="en-US" dirty="0" err="1"/>
              <a:t>subcutanate</a:t>
            </a:r>
            <a:endParaRPr lang="ru-RU" dirty="0"/>
          </a:p>
        </p:txBody>
      </p:sp>
    </p:spTree>
    <p:extLst>
      <p:ext uri="{BB962C8B-B14F-4D97-AF65-F5344CB8AC3E}">
        <p14:creationId xmlns:p14="http://schemas.microsoft.com/office/powerpoint/2010/main" val="4156115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6529"/>
            <a:ext cx="7467600" cy="709225"/>
          </a:xfrm>
        </p:spPr>
        <p:txBody>
          <a:bodyPr/>
          <a:lstStyle/>
          <a:p>
            <a:r>
              <a:rPr lang="en-US" sz="3200" dirty="0" err="1">
                <a:solidFill>
                  <a:schemeClr val="hlink"/>
                </a:solidFill>
              </a:rPr>
              <a:t>Definitie</a:t>
            </a:r>
            <a:endParaRPr lang="ru-RU" dirty="0"/>
          </a:p>
        </p:txBody>
      </p:sp>
      <p:sp>
        <p:nvSpPr>
          <p:cNvPr id="3" name="Объект 2"/>
          <p:cNvSpPr>
            <a:spLocks noGrp="1"/>
          </p:cNvSpPr>
          <p:nvPr>
            <p:ph sz="quarter" idx="1"/>
          </p:nvPr>
        </p:nvSpPr>
        <p:spPr>
          <a:xfrm>
            <a:off x="179512" y="764704"/>
            <a:ext cx="9145016" cy="5904656"/>
          </a:xfrm>
        </p:spPr>
        <p:txBody>
          <a:bodyPr>
            <a:normAutofit/>
          </a:bodyPr>
          <a:lstStyle/>
          <a:p>
            <a:pPr marL="0" indent="0">
              <a:buNone/>
            </a:pPr>
            <a:r>
              <a:rPr lang="ro-RO" sz="3600" b="1" dirty="0"/>
              <a:t>Ciroza hepatică (CH) reprezintă stadiul final al hepatopatiilor cronice, caracterizat prin </a:t>
            </a:r>
            <a:endParaRPr lang="en-US" sz="3600" b="1" dirty="0"/>
          </a:p>
          <a:p>
            <a:pPr marL="0" indent="0">
              <a:buNone/>
            </a:pPr>
            <a:endParaRPr lang="en-US" sz="3600" b="1" i="1" dirty="0"/>
          </a:p>
          <a:p>
            <a:r>
              <a:rPr lang="ro-RO" sz="3600" b="1" i="1" dirty="0"/>
              <a:t>fibroză extensivă</a:t>
            </a:r>
            <a:r>
              <a:rPr lang="ro-RO" sz="3600" b="1" dirty="0"/>
              <a:t> </a:t>
            </a:r>
            <a:endParaRPr lang="en-US" sz="3600" b="1" dirty="0"/>
          </a:p>
          <a:p>
            <a:r>
              <a:rPr lang="ro-RO" sz="3600" b="1" dirty="0"/>
              <a:t>remanierea arhitectonicii hepatice</a:t>
            </a:r>
            <a:r>
              <a:rPr lang="en-US" sz="3600" b="1" dirty="0"/>
              <a:t>,</a:t>
            </a:r>
            <a:r>
              <a:rPr lang="ro-RO" sz="3600" b="1" dirty="0"/>
              <a:t> asociate cu</a:t>
            </a:r>
            <a:endParaRPr lang="en-US" sz="3600" b="1" dirty="0"/>
          </a:p>
          <a:p>
            <a:pPr marL="0" indent="0">
              <a:buNone/>
            </a:pPr>
            <a:r>
              <a:rPr lang="ro-RO" sz="3600" b="1" dirty="0"/>
              <a:t>	- </a:t>
            </a:r>
            <a:r>
              <a:rPr lang="ro-RO" sz="3600" b="1" i="1" dirty="0"/>
              <a:t>necroze hepatocitare </a:t>
            </a:r>
            <a:endParaRPr lang="en-US" sz="3600" b="1" i="1" dirty="0"/>
          </a:p>
          <a:p>
            <a:pPr marL="0" indent="0">
              <a:buNone/>
            </a:pPr>
            <a:r>
              <a:rPr lang="ro-RO" sz="3600" b="1" i="1" dirty="0"/>
              <a:t>	- nodulilor de regenerare</a:t>
            </a:r>
            <a:endParaRPr lang="ru-RU" i="1" dirty="0"/>
          </a:p>
        </p:txBody>
      </p:sp>
    </p:spTree>
    <p:extLst>
      <p:ext uri="{BB962C8B-B14F-4D97-AF65-F5344CB8AC3E}">
        <p14:creationId xmlns:p14="http://schemas.microsoft.com/office/powerpoint/2010/main" val="1198529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562074"/>
          </a:xfrm>
        </p:spPr>
        <p:txBody>
          <a:bodyPr>
            <a:normAutofit fontScale="90000"/>
          </a:bodyPr>
          <a:lstStyle/>
          <a:p>
            <a:r>
              <a:rPr lang="en-US" sz="3200" dirty="0" err="1"/>
              <a:t>Definitie</a:t>
            </a:r>
            <a:r>
              <a:rPr lang="en-US" sz="3200" dirty="0"/>
              <a:t>:</a:t>
            </a:r>
            <a:endParaRPr lang="ru-RU" dirty="0"/>
          </a:p>
        </p:txBody>
      </p:sp>
      <p:sp>
        <p:nvSpPr>
          <p:cNvPr id="5" name="Объект 4"/>
          <p:cNvSpPr>
            <a:spLocks noGrp="1"/>
          </p:cNvSpPr>
          <p:nvPr>
            <p:ph sz="quarter" idx="1"/>
          </p:nvPr>
        </p:nvSpPr>
        <p:spPr>
          <a:xfrm>
            <a:off x="457200" y="836712"/>
            <a:ext cx="8003232" cy="5637240"/>
          </a:xfrm>
        </p:spPr>
        <p:txBody>
          <a:bodyPr>
            <a:normAutofit fontScale="92500" lnSpcReduction="10000"/>
          </a:bodyPr>
          <a:lstStyle/>
          <a:p>
            <a:pPr>
              <a:defRPr/>
            </a:pPr>
            <a:r>
              <a:rPr lang="en-US" sz="2800" b="1" dirty="0" err="1"/>
              <a:t>Sindrom</a:t>
            </a:r>
            <a:r>
              <a:rPr lang="en-US" sz="2800" b="1" dirty="0"/>
              <a:t> </a:t>
            </a:r>
            <a:r>
              <a:rPr lang="en-US" sz="2800" b="1" dirty="0" err="1"/>
              <a:t>aproape</a:t>
            </a:r>
            <a:r>
              <a:rPr lang="en-US" sz="2800" b="1" dirty="0"/>
              <a:t> obi</a:t>
            </a:r>
            <a:r>
              <a:rPr lang="ro-RO" sz="2800" b="1" dirty="0"/>
              <a:t>ş</a:t>
            </a:r>
            <a:r>
              <a:rPr lang="en-US" sz="2800" b="1" dirty="0" err="1"/>
              <a:t>nuit</a:t>
            </a:r>
            <a:r>
              <a:rPr lang="en-US" sz="2800" b="1" dirty="0"/>
              <a:t> </a:t>
            </a:r>
            <a:r>
              <a:rPr lang="ro-RO" sz="2800" b="1" dirty="0"/>
              <a:t>î</a:t>
            </a:r>
            <a:r>
              <a:rPr lang="en-US" sz="2800" b="1" dirty="0"/>
              <a:t>n </a:t>
            </a:r>
            <a:r>
              <a:rPr lang="en-US" sz="2800" b="1" dirty="0" err="1"/>
              <a:t>evolutia</a:t>
            </a:r>
            <a:r>
              <a:rPr lang="en-US" sz="2800" b="1" dirty="0"/>
              <a:t> </a:t>
            </a:r>
            <a:r>
              <a:rPr lang="en-US" sz="2800" b="1" dirty="0" err="1"/>
              <a:t>hepatopatiilor</a:t>
            </a:r>
            <a:r>
              <a:rPr lang="en-US" sz="2800" b="1" dirty="0"/>
              <a:t> </a:t>
            </a:r>
            <a:r>
              <a:rPr lang="en-US" sz="2800" b="1" dirty="0" err="1"/>
              <a:t>cronice</a:t>
            </a:r>
            <a:r>
              <a:rPr lang="en-US" sz="2800" b="1" dirty="0"/>
              <a:t> </a:t>
            </a:r>
            <a:r>
              <a:rPr lang="en-US" sz="2800" b="1" dirty="0" err="1"/>
              <a:t>caracterizat</a:t>
            </a:r>
            <a:r>
              <a:rPr lang="en-US" sz="2800" b="1" dirty="0"/>
              <a:t> </a:t>
            </a:r>
            <a:r>
              <a:rPr lang="en-US" sz="2800" b="1" dirty="0" err="1"/>
              <a:t>prin</a:t>
            </a:r>
            <a:r>
              <a:rPr lang="en-US" sz="2800" b="1" dirty="0"/>
              <a:t> </a:t>
            </a:r>
            <a:r>
              <a:rPr lang="en-US" sz="2800" b="1" dirty="0" err="1"/>
              <a:t>cre</a:t>
            </a:r>
            <a:r>
              <a:rPr lang="ro-RO" sz="2800" b="1" dirty="0"/>
              <a:t>ş</a:t>
            </a:r>
            <a:r>
              <a:rPr lang="en-US" sz="2800" b="1" dirty="0" err="1"/>
              <a:t>teri</a:t>
            </a:r>
            <a:r>
              <a:rPr lang="en-US" sz="2800" b="1" dirty="0"/>
              <a:t> </a:t>
            </a:r>
            <a:r>
              <a:rPr lang="en-US" sz="2800" b="1" dirty="0" err="1"/>
              <a:t>patologice</a:t>
            </a:r>
            <a:r>
              <a:rPr lang="en-US" sz="2800" b="1" dirty="0"/>
              <a:t> </a:t>
            </a:r>
            <a:r>
              <a:rPr lang="en-US" sz="2800" b="1" dirty="0" err="1"/>
              <a:t>peste</a:t>
            </a:r>
            <a:r>
              <a:rPr lang="en-US" sz="2800" b="1" dirty="0"/>
              <a:t> 5 mmHg a </a:t>
            </a:r>
            <a:r>
              <a:rPr lang="en-US" sz="2800" b="1" dirty="0" err="1"/>
              <a:t>gradientului</a:t>
            </a:r>
            <a:r>
              <a:rPr lang="en-US" sz="2800" b="1" dirty="0"/>
              <a:t> </a:t>
            </a:r>
            <a:r>
              <a:rPr lang="en-US" sz="2800" b="1" dirty="0" err="1"/>
              <a:t>presional</a:t>
            </a:r>
            <a:r>
              <a:rPr lang="en-US" sz="2800" b="1" dirty="0"/>
              <a:t> portal (</a:t>
            </a:r>
            <a:r>
              <a:rPr lang="en-US" sz="2800" b="1" dirty="0" err="1"/>
              <a:t>diferenta</a:t>
            </a:r>
            <a:r>
              <a:rPr lang="en-US" sz="2800" b="1" dirty="0"/>
              <a:t> </a:t>
            </a:r>
            <a:r>
              <a:rPr lang="en-US" sz="2800" b="1" dirty="0" err="1"/>
              <a:t>intre</a:t>
            </a:r>
            <a:r>
              <a:rPr lang="en-US" sz="2800" b="1" dirty="0"/>
              <a:t> </a:t>
            </a:r>
            <a:r>
              <a:rPr lang="en-US" sz="2800" b="1" dirty="0" err="1"/>
              <a:t>presiunea</a:t>
            </a:r>
            <a:r>
              <a:rPr lang="en-US" sz="2800" b="1" dirty="0"/>
              <a:t> </a:t>
            </a:r>
            <a:r>
              <a:rPr lang="en-US" sz="2800" b="1" dirty="0" err="1"/>
              <a:t>portala</a:t>
            </a:r>
            <a:r>
              <a:rPr lang="en-US" sz="2800" b="1" dirty="0"/>
              <a:t> </a:t>
            </a:r>
            <a:r>
              <a:rPr lang="ro-RO" sz="2800" b="1" dirty="0" err="1"/>
              <a:t>ş</a:t>
            </a:r>
            <a:r>
              <a:rPr lang="en-US" sz="2800" b="1" dirty="0" err="1"/>
              <a:t>i</a:t>
            </a:r>
            <a:r>
              <a:rPr lang="en-US" sz="2800" b="1" dirty="0"/>
              <a:t> </a:t>
            </a:r>
            <a:r>
              <a:rPr lang="en-US" sz="2800" b="1" dirty="0" err="1"/>
              <a:t>cea</a:t>
            </a:r>
            <a:r>
              <a:rPr lang="en-US" sz="2800" b="1" dirty="0"/>
              <a:t> din cava </a:t>
            </a:r>
            <a:r>
              <a:rPr lang="en-US" sz="2800" b="1" dirty="0" err="1"/>
              <a:t>inferioara</a:t>
            </a:r>
            <a:r>
              <a:rPr lang="en-US" sz="2800" b="1" dirty="0"/>
              <a:t>)</a:t>
            </a:r>
          </a:p>
          <a:p>
            <a:pPr>
              <a:defRPr/>
            </a:pPr>
            <a:r>
              <a:rPr lang="en-US" sz="2800" b="1" dirty="0"/>
              <a:t>In </a:t>
            </a:r>
            <a:r>
              <a:rPr lang="en-US" sz="2800" b="1" dirty="0" err="1"/>
              <a:t>evolutia</a:t>
            </a:r>
            <a:r>
              <a:rPr lang="en-US" sz="2800" b="1" dirty="0"/>
              <a:t> HTP </a:t>
            </a:r>
            <a:r>
              <a:rPr lang="en-US" sz="2800" b="1" dirty="0" err="1"/>
              <a:t>sunt</a:t>
            </a:r>
            <a:r>
              <a:rPr lang="en-US" sz="2800" b="1" dirty="0"/>
              <a:t> 2 </a:t>
            </a:r>
            <a:r>
              <a:rPr lang="en-US" sz="2800" b="1" dirty="0" err="1"/>
              <a:t>etape</a:t>
            </a:r>
            <a:r>
              <a:rPr lang="ro-RO" sz="2800" b="1" dirty="0"/>
              <a:t>:</a:t>
            </a:r>
          </a:p>
          <a:p>
            <a:pPr marL="0" indent="0">
              <a:buNone/>
              <a:defRPr/>
            </a:pPr>
            <a:r>
              <a:rPr lang="ro-RO" sz="2800" b="1" dirty="0"/>
              <a:t>I etapă - </a:t>
            </a:r>
            <a:r>
              <a:rPr lang="ro-RO" b="1" dirty="0"/>
              <a:t>g</a:t>
            </a:r>
            <a:r>
              <a:rPr lang="en-US" sz="2400" b="1" dirty="0" err="1"/>
              <a:t>radient</a:t>
            </a:r>
            <a:r>
              <a:rPr lang="en-US" sz="2400" b="1" dirty="0"/>
              <a:t> </a:t>
            </a:r>
            <a:r>
              <a:rPr lang="en-US" sz="2400" b="1" dirty="0" err="1"/>
              <a:t>presional</a:t>
            </a:r>
            <a:r>
              <a:rPr lang="en-US" sz="2400" b="1" dirty="0"/>
              <a:t> portal &gt;5 </a:t>
            </a:r>
            <a:r>
              <a:rPr lang="en-US" sz="2400" b="1" dirty="0" err="1"/>
              <a:t>dar</a:t>
            </a:r>
            <a:r>
              <a:rPr lang="en-US" sz="2400" b="1" dirty="0"/>
              <a:t> &lt;10 </a:t>
            </a:r>
            <a:r>
              <a:rPr lang="ro-RO" sz="2400" b="1" dirty="0"/>
              <a:t>		</a:t>
            </a:r>
            <a:r>
              <a:rPr lang="ro-RO" b="1" dirty="0"/>
              <a:t>       </a:t>
            </a:r>
            <a:r>
              <a:rPr lang="en-US" sz="2400" b="1" dirty="0"/>
              <a:t>mmHg </a:t>
            </a:r>
            <a:r>
              <a:rPr lang="en-US" sz="2400" b="1" dirty="0" err="1"/>
              <a:t>fara</a:t>
            </a:r>
            <a:r>
              <a:rPr lang="en-US" sz="2400" b="1" dirty="0"/>
              <a:t> </a:t>
            </a:r>
            <a:r>
              <a:rPr lang="en-US" sz="2400" b="1" dirty="0" err="1"/>
              <a:t>manifestari</a:t>
            </a:r>
            <a:r>
              <a:rPr lang="en-US" sz="2400" b="1" dirty="0"/>
              <a:t> </a:t>
            </a:r>
            <a:r>
              <a:rPr lang="en-US" sz="2400" b="1" dirty="0" err="1"/>
              <a:t>clinice</a:t>
            </a:r>
            <a:endParaRPr lang="ro-RO" b="1" dirty="0"/>
          </a:p>
          <a:p>
            <a:pPr marL="0" indent="0">
              <a:buNone/>
              <a:defRPr/>
            </a:pPr>
            <a:r>
              <a:rPr lang="ro-RO" sz="2800" b="1" dirty="0"/>
              <a:t>II etapă </a:t>
            </a:r>
            <a:r>
              <a:rPr lang="ro-RO" sz="2400" b="1" dirty="0"/>
              <a:t>- g</a:t>
            </a:r>
            <a:r>
              <a:rPr lang="en-US" sz="2400" b="1" dirty="0" err="1"/>
              <a:t>radient</a:t>
            </a:r>
            <a:r>
              <a:rPr lang="en-US" sz="2400" b="1" dirty="0"/>
              <a:t> </a:t>
            </a:r>
            <a:r>
              <a:rPr lang="en-US" sz="2400" b="1" dirty="0" err="1"/>
              <a:t>presional</a:t>
            </a:r>
            <a:r>
              <a:rPr lang="en-US" sz="2400" b="1" dirty="0"/>
              <a:t> portal &gt;10 mmHg </a:t>
            </a:r>
            <a:r>
              <a:rPr lang="ro-RO" sz="2400" b="1" dirty="0"/>
              <a:t>î</a:t>
            </a:r>
            <a:r>
              <a:rPr lang="en-US" sz="2400" b="1" dirty="0"/>
              <a:t>n </a:t>
            </a:r>
            <a:r>
              <a:rPr lang="ro-RO" sz="2400" b="1" dirty="0"/>
              <a:t>	         </a:t>
            </a:r>
            <a:r>
              <a:rPr lang="en-US" sz="2400" b="1" dirty="0"/>
              <a:t>care </a:t>
            </a:r>
            <a:r>
              <a:rPr lang="en-US" sz="2400" b="1" dirty="0" err="1"/>
              <a:t>apar</a:t>
            </a:r>
            <a:r>
              <a:rPr lang="en-US" sz="2400" b="1" dirty="0"/>
              <a:t> </a:t>
            </a:r>
            <a:r>
              <a:rPr lang="en-US" sz="2400" b="1" dirty="0" err="1"/>
              <a:t>manifestari</a:t>
            </a:r>
            <a:r>
              <a:rPr lang="en-US" sz="2400" b="1" dirty="0"/>
              <a:t> </a:t>
            </a:r>
            <a:r>
              <a:rPr lang="en-US" sz="2400" b="1" dirty="0" err="1"/>
              <a:t>clinice</a:t>
            </a:r>
            <a:r>
              <a:rPr lang="en-US" sz="2400" b="1" dirty="0"/>
              <a:t> ale HTP: </a:t>
            </a:r>
            <a:endParaRPr lang="ro-RO" sz="2400" b="1" dirty="0"/>
          </a:p>
          <a:p>
            <a:pPr lvl="1">
              <a:defRPr/>
            </a:pPr>
            <a:r>
              <a:rPr lang="en-US" sz="2400" b="1" dirty="0" err="1"/>
              <a:t>varice</a:t>
            </a:r>
            <a:r>
              <a:rPr lang="en-US" sz="2400" b="1" dirty="0"/>
              <a:t> </a:t>
            </a:r>
            <a:r>
              <a:rPr lang="en-US" sz="2400" b="1" dirty="0" err="1"/>
              <a:t>esofagiene</a:t>
            </a:r>
            <a:endParaRPr lang="ro-RO" sz="2400" b="1" dirty="0"/>
          </a:p>
          <a:p>
            <a:pPr lvl="1">
              <a:defRPr/>
            </a:pPr>
            <a:r>
              <a:rPr lang="en-US" sz="2400" b="1" dirty="0" err="1"/>
              <a:t>ascita</a:t>
            </a:r>
            <a:endParaRPr lang="ro-RO" sz="2400" b="1" dirty="0"/>
          </a:p>
          <a:p>
            <a:pPr lvl="1">
              <a:defRPr/>
            </a:pPr>
            <a:r>
              <a:rPr lang="en-US" sz="2400" b="1" dirty="0"/>
              <a:t>PBS</a:t>
            </a:r>
            <a:endParaRPr lang="ro-RO" sz="2400" b="1" dirty="0"/>
          </a:p>
          <a:p>
            <a:pPr lvl="1">
              <a:defRPr/>
            </a:pPr>
            <a:r>
              <a:rPr lang="en-US" sz="2400" b="1" dirty="0" err="1"/>
              <a:t>sindrom</a:t>
            </a:r>
            <a:r>
              <a:rPr lang="en-US" sz="2400" b="1" dirty="0"/>
              <a:t> </a:t>
            </a:r>
            <a:r>
              <a:rPr lang="en-US" sz="2400" b="1" dirty="0" err="1"/>
              <a:t>hepatorenal</a:t>
            </a:r>
            <a:endParaRPr lang="en-US" sz="2400" b="1" dirty="0"/>
          </a:p>
          <a:p>
            <a:endParaRPr lang="ru-RU" dirty="0"/>
          </a:p>
        </p:txBody>
      </p:sp>
    </p:spTree>
    <p:extLst>
      <p:ext uri="{BB962C8B-B14F-4D97-AF65-F5344CB8AC3E}">
        <p14:creationId xmlns:p14="http://schemas.microsoft.com/office/powerpoint/2010/main" val="340719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7467600" cy="1143000"/>
          </a:xfrm>
        </p:spPr>
        <p:txBody>
          <a:bodyPr/>
          <a:lstStyle/>
          <a:p>
            <a:r>
              <a:rPr lang="en-US" sz="3200" dirty="0" err="1"/>
              <a:t>Consecintele</a:t>
            </a:r>
            <a:r>
              <a:rPr lang="en-US" sz="3200" dirty="0"/>
              <a:t> </a:t>
            </a:r>
            <a:r>
              <a:rPr lang="ro-RO" sz="3200" dirty="0"/>
              <a:t>HTP</a:t>
            </a:r>
            <a:endParaRPr lang="ru-RU" dirty="0"/>
          </a:p>
        </p:txBody>
      </p:sp>
      <p:sp>
        <p:nvSpPr>
          <p:cNvPr id="3" name="Объект 2"/>
          <p:cNvSpPr>
            <a:spLocks noGrp="1"/>
          </p:cNvSpPr>
          <p:nvPr>
            <p:ph sz="quarter" idx="1"/>
          </p:nvPr>
        </p:nvSpPr>
        <p:spPr>
          <a:xfrm>
            <a:off x="107504" y="1628800"/>
            <a:ext cx="3657600" cy="4572000"/>
          </a:xfrm>
        </p:spPr>
        <p:txBody>
          <a:bodyPr>
            <a:normAutofit fontScale="77500" lnSpcReduction="20000"/>
          </a:bodyPr>
          <a:lstStyle/>
          <a:p>
            <a:r>
              <a:rPr lang="en-US" sz="3200" b="1" dirty="0" err="1"/>
              <a:t>varice</a:t>
            </a:r>
            <a:r>
              <a:rPr lang="en-US" sz="3200" b="1" dirty="0"/>
              <a:t> </a:t>
            </a:r>
            <a:r>
              <a:rPr lang="en-US" sz="3200" b="1" dirty="0" err="1"/>
              <a:t>esofagiene</a:t>
            </a:r>
            <a:r>
              <a:rPr lang="en-US" sz="3200" b="1" dirty="0"/>
              <a:t> </a:t>
            </a:r>
            <a:r>
              <a:rPr lang="en-US" sz="3200" b="1" dirty="0" err="1"/>
              <a:t>si</a:t>
            </a:r>
            <a:r>
              <a:rPr lang="en-US" sz="3200" b="1" dirty="0"/>
              <a:t> </a:t>
            </a:r>
            <a:r>
              <a:rPr lang="en-US" sz="3200" b="1" dirty="0" err="1"/>
              <a:t>gastrice</a:t>
            </a:r>
            <a:r>
              <a:rPr lang="en-US" sz="3200" b="1" dirty="0"/>
              <a:t> - </a:t>
            </a:r>
            <a:r>
              <a:rPr lang="en-US" sz="3200" b="1" dirty="0" err="1"/>
              <a:t>anastomoza</a:t>
            </a:r>
            <a:r>
              <a:rPr lang="en-US" sz="3200" b="1" dirty="0"/>
              <a:t> </a:t>
            </a:r>
            <a:r>
              <a:rPr lang="ro-RO" sz="3200" b="1" dirty="0"/>
              <a:t>porto</a:t>
            </a:r>
            <a:r>
              <a:rPr lang="en-US" sz="3200" b="1" dirty="0"/>
              <a:t> - cava</a:t>
            </a:r>
            <a:r>
              <a:rPr lang="ro-RO" sz="3200" b="1" dirty="0"/>
              <a:t>lă</a:t>
            </a:r>
            <a:r>
              <a:rPr lang="en-US" sz="3200" b="1" dirty="0"/>
              <a:t> </a:t>
            </a:r>
            <a:r>
              <a:rPr lang="en-US" sz="3200" b="1" dirty="0" err="1"/>
              <a:t>superioar</a:t>
            </a:r>
            <a:r>
              <a:rPr lang="ro-RO" sz="3200" b="1" dirty="0"/>
              <a:t>e</a:t>
            </a:r>
          </a:p>
          <a:p>
            <a:endParaRPr lang="ro-RO" sz="3200" b="1" dirty="0"/>
          </a:p>
          <a:p>
            <a:r>
              <a:rPr lang="en-US" sz="3200" b="1" dirty="0" err="1"/>
              <a:t>hemoroizi</a:t>
            </a:r>
            <a:r>
              <a:rPr lang="en-US" sz="3200" b="1" dirty="0"/>
              <a:t> - </a:t>
            </a:r>
            <a:r>
              <a:rPr lang="en-US" sz="3200" b="1" dirty="0" err="1"/>
              <a:t>anastomoza</a:t>
            </a:r>
            <a:r>
              <a:rPr lang="en-US" sz="3200" b="1" dirty="0"/>
              <a:t> </a:t>
            </a:r>
            <a:r>
              <a:rPr lang="ro-RO" sz="3200" b="1" dirty="0"/>
              <a:t>porto</a:t>
            </a:r>
            <a:r>
              <a:rPr lang="en-US" sz="3200" b="1" dirty="0"/>
              <a:t>-cava</a:t>
            </a:r>
            <a:r>
              <a:rPr lang="ro-RO" sz="3200" b="1" dirty="0"/>
              <a:t>lă</a:t>
            </a:r>
            <a:r>
              <a:rPr lang="en-US" sz="3200" b="1" dirty="0"/>
              <a:t> </a:t>
            </a:r>
            <a:r>
              <a:rPr lang="en-US" sz="3200" b="1" dirty="0" err="1"/>
              <a:t>inferioar</a:t>
            </a:r>
            <a:r>
              <a:rPr lang="ro-RO" sz="3200" b="1" dirty="0"/>
              <a:t>e</a:t>
            </a:r>
          </a:p>
          <a:p>
            <a:endParaRPr lang="ro-RO" sz="3200" b="1" dirty="0"/>
          </a:p>
          <a:p>
            <a:r>
              <a:rPr lang="en-US" sz="3200" b="1" dirty="0"/>
              <a:t>“cap de </a:t>
            </a:r>
            <a:r>
              <a:rPr lang="en-US" sz="3200" b="1" dirty="0" err="1"/>
              <a:t>meduza</a:t>
            </a:r>
            <a:r>
              <a:rPr lang="en-US" sz="3200" b="1" dirty="0"/>
              <a:t>” - </a:t>
            </a:r>
            <a:r>
              <a:rPr lang="en-US" sz="3200" b="1" dirty="0" err="1"/>
              <a:t>anastomoza</a:t>
            </a:r>
            <a:r>
              <a:rPr lang="en-US" sz="3200" b="1" dirty="0"/>
              <a:t> </a:t>
            </a:r>
            <a:r>
              <a:rPr lang="en-US" sz="3200" b="1" dirty="0" err="1"/>
              <a:t>porto</a:t>
            </a:r>
            <a:r>
              <a:rPr lang="en-US" sz="3200" b="1" dirty="0"/>
              <a:t>-cava</a:t>
            </a:r>
            <a:r>
              <a:rPr lang="ro-RO" sz="3200" b="1" dirty="0"/>
              <a:t>lă anterioară</a:t>
            </a:r>
            <a:endParaRPr lang="ru-RU" sz="3200" b="1" dirty="0"/>
          </a:p>
        </p:txBody>
      </p:sp>
      <p:pic>
        <p:nvPicPr>
          <p:cNvPr id="1026" name="Picture 2" descr="http://www.mymed.ro/img/anastomoze%20portocave.jpg"/>
          <p:cNvPicPr>
            <a:picLocks noGrp="1" noChangeAspect="1" noChangeArrowheads="1"/>
          </p:cNvPicPr>
          <p:nvPr>
            <p:ph sz="quarter" idx="2"/>
          </p:nvPr>
        </p:nvPicPr>
        <p:blipFill>
          <a:blip r:embed="rId2" cstate="print">
            <a:extLst>
              <a:ext uri="{BEBA8EAE-BF5A-486C-A8C5-ECC9F3942E4B}">
                <a14:imgProps xmlns:a14="http://schemas.microsoft.com/office/drawing/2010/main">
                  <a14:imgLayer r:embed="rId3">
                    <a14:imgEffect>
                      <a14:sharpenSoften amount="15000"/>
                    </a14:imgEffect>
                    <a14:imgEffect>
                      <a14:brightnessContrast bright="-6000" contrast="-16000"/>
                    </a14:imgEffect>
                  </a14:imgLayer>
                </a14:imgProps>
              </a:ext>
              <a:ext uri="{28A0092B-C50C-407E-A947-70E740481C1C}">
                <a14:useLocalDpi xmlns:a14="http://schemas.microsoft.com/office/drawing/2010/main" val="0"/>
              </a:ext>
            </a:extLst>
          </a:blip>
          <a:srcRect/>
          <a:stretch>
            <a:fillRect/>
          </a:stretch>
        </p:blipFill>
        <p:spPr bwMode="auto">
          <a:xfrm>
            <a:off x="4067944" y="44624"/>
            <a:ext cx="5076056" cy="681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680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vi-VN" b="1" dirty="0"/>
              <a:t>Sindromul de hipertensiune portală</a:t>
            </a:r>
            <a:br>
              <a:rPr lang="vi-VN" b="1" dirty="0"/>
            </a:br>
            <a:endParaRPr lang="ru-RU" dirty="0"/>
          </a:p>
        </p:txBody>
      </p:sp>
      <p:sp>
        <p:nvSpPr>
          <p:cNvPr id="3" name="Объект 2"/>
          <p:cNvSpPr>
            <a:spLocks noGrp="1"/>
          </p:cNvSpPr>
          <p:nvPr>
            <p:ph sz="quarter" idx="1"/>
          </p:nvPr>
        </p:nvSpPr>
        <p:spPr>
          <a:xfrm>
            <a:off x="457200" y="1600200"/>
            <a:ext cx="8363272" cy="4873752"/>
          </a:xfrm>
        </p:spPr>
        <p:txBody>
          <a:bodyPr>
            <a:normAutofit/>
          </a:bodyPr>
          <a:lstStyle/>
          <a:p>
            <a:r>
              <a:rPr lang="it-IT" b="1" i="1" dirty="0"/>
              <a:t>Venele dilatate </a:t>
            </a:r>
            <a:r>
              <a:rPr lang="it-IT" dirty="0"/>
              <a:t>ale peretelui abdominal anterior reprezintă</a:t>
            </a:r>
            <a:r>
              <a:rPr lang="ro-RO" dirty="0"/>
              <a:t> </a:t>
            </a:r>
            <a:r>
              <a:rPr lang="en-US" dirty="0" err="1"/>
              <a:t>anastomoze</a:t>
            </a:r>
            <a:r>
              <a:rPr lang="en-US" dirty="0"/>
              <a:t> </a:t>
            </a:r>
            <a:r>
              <a:rPr lang="en-US" dirty="0" err="1"/>
              <a:t>între</a:t>
            </a:r>
            <a:r>
              <a:rPr lang="en-US" dirty="0"/>
              <a:t> </a:t>
            </a:r>
            <a:r>
              <a:rPr lang="en-US" dirty="0" err="1"/>
              <a:t>sistemul</a:t>
            </a:r>
            <a:r>
              <a:rPr lang="en-US" dirty="0"/>
              <a:t> </a:t>
            </a:r>
            <a:r>
              <a:rPr lang="en-US" dirty="0" err="1"/>
              <a:t>venos</a:t>
            </a:r>
            <a:r>
              <a:rPr lang="en-US" dirty="0"/>
              <a:t> portal </a:t>
            </a:r>
            <a:r>
              <a:rPr lang="en-US" dirty="0" err="1"/>
              <a:t>şi</a:t>
            </a:r>
            <a:r>
              <a:rPr lang="en-US" dirty="0"/>
              <a:t> </a:t>
            </a:r>
            <a:r>
              <a:rPr lang="en-US" dirty="0" err="1"/>
              <a:t>cel</a:t>
            </a:r>
            <a:r>
              <a:rPr lang="en-US" dirty="0"/>
              <a:t> al </a:t>
            </a:r>
            <a:r>
              <a:rPr lang="en-US" dirty="0" err="1"/>
              <a:t>venelor</a:t>
            </a:r>
            <a:r>
              <a:rPr lang="en-US" dirty="0"/>
              <a:t> cave</a:t>
            </a:r>
            <a:r>
              <a:rPr lang="ro-RO" dirty="0"/>
              <a:t> </a:t>
            </a:r>
            <a:r>
              <a:rPr lang="vi-VN" dirty="0"/>
              <a:t>inferioară şi superioară</a:t>
            </a:r>
          </a:p>
          <a:p>
            <a:r>
              <a:rPr lang="vi-VN" b="1" i="1" dirty="0"/>
              <a:t>Ascita </a:t>
            </a:r>
            <a:r>
              <a:rPr lang="vi-VN" dirty="0"/>
              <a:t>este o manifestare vizibilă a hipertensiunii portale şi a lezării</a:t>
            </a:r>
            <a:r>
              <a:rPr lang="ro-RO" dirty="0"/>
              <a:t> </a:t>
            </a:r>
            <a:r>
              <a:rPr lang="it-IT" dirty="0"/>
              <a:t>parenchimului hepatic</a:t>
            </a:r>
            <a:endParaRPr lang="ro-RO" dirty="0"/>
          </a:p>
          <a:p>
            <a:r>
              <a:rPr lang="it-IT" dirty="0"/>
              <a:t>În cazurile de compresiune a venei cave</a:t>
            </a:r>
            <a:r>
              <a:rPr lang="ro-RO" dirty="0"/>
              <a:t> </a:t>
            </a:r>
            <a:r>
              <a:rPr lang="pt-BR" dirty="0"/>
              <a:t>inferioare, de rînd cu ascita, se observă şi </a:t>
            </a:r>
            <a:r>
              <a:rPr lang="pt-BR" b="1" dirty="0"/>
              <a:t>edemul membrelor</a:t>
            </a:r>
            <a:r>
              <a:rPr lang="ro-RO" b="1" dirty="0"/>
              <a:t> </a:t>
            </a:r>
            <a:r>
              <a:rPr lang="en-US" b="1" dirty="0" err="1"/>
              <a:t>inferioare</a:t>
            </a:r>
            <a:r>
              <a:rPr lang="en-US" b="1" dirty="0"/>
              <a:t> </a:t>
            </a:r>
            <a:r>
              <a:rPr lang="en-US" b="1" dirty="0" err="1"/>
              <a:t>şi</a:t>
            </a:r>
            <a:r>
              <a:rPr lang="en-US" b="1" dirty="0"/>
              <a:t> al </a:t>
            </a:r>
            <a:r>
              <a:rPr lang="en-US" b="1" dirty="0" err="1"/>
              <a:t>scrotului</a:t>
            </a:r>
            <a:endParaRPr lang="ru-RU" b="1" dirty="0"/>
          </a:p>
        </p:txBody>
      </p:sp>
    </p:spTree>
    <p:extLst>
      <p:ext uri="{BB962C8B-B14F-4D97-AF65-F5344CB8AC3E}">
        <p14:creationId xmlns:p14="http://schemas.microsoft.com/office/powerpoint/2010/main" val="147616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vi-VN" b="1" dirty="0"/>
              <a:t>Sindromul de hipertensiune portală</a:t>
            </a:r>
            <a:endParaRPr lang="ru-RU" dirty="0"/>
          </a:p>
        </p:txBody>
      </p:sp>
      <p:pic>
        <p:nvPicPr>
          <p:cNvPr id="5122" name="Picture 2" descr="http://www.revistachirurgia.ro/images/2009-6-815-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00808"/>
            <a:ext cx="8136904"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968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gi.jhsps.org/Upload/200711211108_36485_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65288"/>
            <a:ext cx="4499992" cy="56689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gi.jhsps.org/Upload/200711211109_15985_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1583" y="980728"/>
            <a:ext cx="4391025" cy="55534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95536" y="-162272"/>
            <a:ext cx="7467600" cy="1143000"/>
          </a:xfrm>
        </p:spPr>
        <p:txBody>
          <a:bodyPr/>
          <a:lstStyle/>
          <a:p>
            <a:r>
              <a:rPr lang="ro-RO" sz="3200" dirty="0">
                <a:solidFill>
                  <a:schemeClr val="tx1"/>
                </a:solidFill>
              </a:rPr>
              <a:t>VARICELE ESOFAGIENE</a:t>
            </a:r>
            <a:endParaRPr lang="ru-RU" dirty="0"/>
          </a:p>
        </p:txBody>
      </p:sp>
    </p:spTree>
    <p:extLst>
      <p:ext uri="{BB962C8B-B14F-4D97-AF65-F5344CB8AC3E}">
        <p14:creationId xmlns:p14="http://schemas.microsoft.com/office/powerpoint/2010/main" val="1850097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sz="2800" dirty="0">
                <a:solidFill>
                  <a:schemeClr val="tx1"/>
                </a:solidFill>
              </a:rPr>
              <a:t>VARICELE ESOFAGIENE</a:t>
            </a:r>
            <a:endParaRPr lang="ru-RU" dirty="0"/>
          </a:p>
        </p:txBody>
      </p:sp>
      <p:sp>
        <p:nvSpPr>
          <p:cNvPr id="3" name="Объект 2"/>
          <p:cNvSpPr>
            <a:spLocks noGrp="1"/>
          </p:cNvSpPr>
          <p:nvPr>
            <p:ph sz="quarter" idx="1"/>
          </p:nvPr>
        </p:nvSpPr>
        <p:spPr>
          <a:xfrm>
            <a:off x="457200" y="1600200"/>
            <a:ext cx="8363272" cy="4873752"/>
          </a:xfrm>
        </p:spPr>
        <p:txBody>
          <a:bodyPr/>
          <a:lstStyle/>
          <a:p>
            <a:pPr>
              <a:defRPr/>
            </a:pPr>
            <a:r>
              <a:rPr lang="en-US" b="1" dirty="0" err="1"/>
              <a:t>risc</a:t>
            </a:r>
            <a:r>
              <a:rPr lang="en-US" b="1" dirty="0"/>
              <a:t> de </a:t>
            </a:r>
            <a:r>
              <a:rPr lang="en-US" b="1" dirty="0" err="1"/>
              <a:t>sangerare</a:t>
            </a:r>
            <a:r>
              <a:rPr lang="en-US" b="1" dirty="0"/>
              <a:t> - 25%-35% </a:t>
            </a:r>
            <a:r>
              <a:rPr lang="ro-RO" b="1" dirty="0"/>
              <a:t>î</a:t>
            </a:r>
            <a:r>
              <a:rPr lang="en-US" b="1" dirty="0"/>
              <a:t>n </a:t>
            </a:r>
            <a:r>
              <a:rPr lang="en-US" b="1" dirty="0" err="1"/>
              <a:t>primul</a:t>
            </a:r>
            <a:r>
              <a:rPr lang="en-US" b="1" dirty="0"/>
              <a:t> an</a:t>
            </a:r>
            <a:r>
              <a:rPr lang="ro-RO" b="1" dirty="0"/>
              <a:t> de diagnosticare</a:t>
            </a:r>
            <a:r>
              <a:rPr lang="en-US" b="1" dirty="0"/>
              <a:t/>
            </a:r>
            <a:br>
              <a:rPr lang="en-US" b="1" dirty="0"/>
            </a:br>
            <a:r>
              <a:rPr lang="en-US" b="1" dirty="0"/>
              <a:t> </a:t>
            </a:r>
          </a:p>
          <a:p>
            <a:pPr>
              <a:defRPr/>
            </a:pPr>
            <a:r>
              <a:rPr lang="en-US" b="1" dirty="0" err="1"/>
              <a:t>factori</a:t>
            </a:r>
            <a:r>
              <a:rPr lang="en-US" b="1" dirty="0"/>
              <a:t> de </a:t>
            </a:r>
            <a:r>
              <a:rPr lang="en-US" b="1" dirty="0" err="1"/>
              <a:t>risc</a:t>
            </a:r>
            <a:r>
              <a:rPr lang="ro-RO" b="1" dirty="0"/>
              <a:t> pentru sângerare</a:t>
            </a:r>
            <a:r>
              <a:rPr lang="en-US" b="1" dirty="0"/>
              <a:t> :</a:t>
            </a:r>
          </a:p>
          <a:p>
            <a:pPr>
              <a:buNone/>
              <a:defRPr/>
            </a:pPr>
            <a:r>
              <a:rPr lang="en-US" b="1" dirty="0"/>
              <a:t>	</a:t>
            </a:r>
            <a:r>
              <a:rPr lang="ro-RO" b="1" dirty="0"/>
              <a:t>	</a:t>
            </a:r>
            <a:r>
              <a:rPr lang="en-US" b="1" dirty="0"/>
              <a:t>- m</a:t>
            </a:r>
            <a:r>
              <a:rPr lang="ro-RO" b="1" dirty="0"/>
              <a:t>ă</a:t>
            </a:r>
            <a:r>
              <a:rPr lang="en-US" b="1" dirty="0" err="1"/>
              <a:t>rimea</a:t>
            </a:r>
            <a:r>
              <a:rPr lang="en-US" b="1" dirty="0"/>
              <a:t> </a:t>
            </a:r>
            <a:r>
              <a:rPr lang="en-US" b="1" dirty="0" err="1"/>
              <a:t>varicelor</a:t>
            </a:r>
            <a:endParaRPr lang="ro-RO" b="1" dirty="0"/>
          </a:p>
          <a:p>
            <a:pPr>
              <a:buNone/>
              <a:defRPr/>
            </a:pPr>
            <a:r>
              <a:rPr lang="ro-RO" b="1" dirty="0"/>
              <a:t>		</a:t>
            </a:r>
            <a:r>
              <a:rPr lang="en-US" b="1" dirty="0"/>
              <a:t>- </a:t>
            </a:r>
            <a:r>
              <a:rPr lang="en-US" b="1" dirty="0" err="1"/>
              <a:t>severitatea</a:t>
            </a:r>
            <a:r>
              <a:rPr lang="en-US" b="1" dirty="0"/>
              <a:t> </a:t>
            </a:r>
            <a:r>
              <a:rPr lang="en-US" b="1" dirty="0" err="1"/>
              <a:t>afect</a:t>
            </a:r>
            <a:r>
              <a:rPr lang="ro-RO" b="1" dirty="0"/>
              <a:t>ă</a:t>
            </a:r>
            <a:r>
              <a:rPr lang="en-US" b="1" dirty="0" err="1"/>
              <a:t>rii</a:t>
            </a:r>
            <a:r>
              <a:rPr lang="en-US" b="1" dirty="0"/>
              <a:t> </a:t>
            </a:r>
            <a:r>
              <a:rPr lang="en-US" b="1" dirty="0" err="1"/>
              <a:t>hepatice</a:t>
            </a:r>
            <a:r>
              <a:rPr lang="en-US" b="1" dirty="0"/>
              <a:t> </a:t>
            </a:r>
            <a:r>
              <a:rPr lang="ro-RO" b="1" dirty="0"/>
              <a:t>(gradul 			decompensării)</a:t>
            </a:r>
          </a:p>
          <a:p>
            <a:pPr>
              <a:buNone/>
              <a:defRPr/>
            </a:pPr>
            <a:r>
              <a:rPr lang="ro-RO" b="1" dirty="0"/>
              <a:t>		</a:t>
            </a:r>
            <a:r>
              <a:rPr lang="en-US" b="1" dirty="0"/>
              <a:t>- </a:t>
            </a:r>
            <a:r>
              <a:rPr lang="ro-RO" b="1" dirty="0"/>
              <a:t>prezenţa </a:t>
            </a:r>
            <a:r>
              <a:rPr lang="en-US" b="1" dirty="0" err="1"/>
              <a:t>consumul</a:t>
            </a:r>
            <a:r>
              <a:rPr lang="ro-RO" b="1" dirty="0"/>
              <a:t>ui</a:t>
            </a:r>
            <a:r>
              <a:rPr lang="en-US" b="1" dirty="0"/>
              <a:t> de </a:t>
            </a:r>
            <a:r>
              <a:rPr lang="en-US" b="1" dirty="0" err="1"/>
              <a:t>alco</a:t>
            </a:r>
            <a:r>
              <a:rPr lang="ro-RO" b="1" dirty="0"/>
              <a:t>h</a:t>
            </a:r>
            <a:r>
              <a:rPr lang="en-US" b="1" dirty="0" err="1"/>
              <a:t>ol</a:t>
            </a:r>
            <a:endParaRPr lang="en-US" b="1" dirty="0"/>
          </a:p>
          <a:p>
            <a:pPr>
              <a:buNone/>
              <a:defRPr/>
            </a:pPr>
            <a:r>
              <a:rPr lang="en-US" b="1" dirty="0"/>
              <a:t>						</a:t>
            </a:r>
          </a:p>
          <a:p>
            <a:pPr>
              <a:buNone/>
              <a:defRPr/>
            </a:pPr>
            <a:r>
              <a:rPr lang="en-US" b="1" dirty="0"/>
              <a:t>	- </a:t>
            </a:r>
            <a:r>
              <a:rPr lang="en-US" b="1" dirty="0" err="1"/>
              <a:t>mortalitatea</a:t>
            </a:r>
            <a:r>
              <a:rPr lang="en-US" b="1" dirty="0"/>
              <a:t> </a:t>
            </a:r>
            <a:r>
              <a:rPr lang="en-US" b="1" dirty="0" err="1"/>
              <a:t>generala</a:t>
            </a:r>
            <a:r>
              <a:rPr lang="ro-RO" b="1" dirty="0"/>
              <a:t> în cazul sângerării</a:t>
            </a:r>
            <a:r>
              <a:rPr lang="en-US" b="1" dirty="0"/>
              <a:t> - 70%-80%</a:t>
            </a:r>
            <a:endParaRPr lang="fr-FR" b="1" dirty="0"/>
          </a:p>
          <a:p>
            <a:endParaRPr lang="ru-RU" dirty="0"/>
          </a:p>
        </p:txBody>
      </p:sp>
    </p:spTree>
    <p:extLst>
      <p:ext uri="{BB962C8B-B14F-4D97-AF65-F5344CB8AC3E}">
        <p14:creationId xmlns:p14="http://schemas.microsoft.com/office/powerpoint/2010/main" val="4268046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o-RO" sz="3200" dirty="0">
                <a:solidFill>
                  <a:schemeClr val="tx1"/>
                </a:solidFill>
              </a:rPr>
              <a:t>VARICELE ESOFAGIENE</a:t>
            </a:r>
            <a:endParaRPr lang="ru-RU" dirty="0">
              <a:solidFill>
                <a:schemeClr val="tx1"/>
              </a:solidFill>
            </a:endParaRPr>
          </a:p>
        </p:txBody>
      </p:sp>
      <p:sp>
        <p:nvSpPr>
          <p:cNvPr id="6" name="Объект 5"/>
          <p:cNvSpPr>
            <a:spLocks noGrp="1"/>
          </p:cNvSpPr>
          <p:nvPr>
            <p:ph sz="quarter" idx="1"/>
          </p:nvPr>
        </p:nvSpPr>
        <p:spPr>
          <a:xfrm>
            <a:off x="457200" y="1600200"/>
            <a:ext cx="8507288" cy="4873752"/>
          </a:xfrm>
        </p:spPr>
        <p:txBody>
          <a:bodyPr>
            <a:noAutofit/>
          </a:bodyPr>
          <a:lstStyle/>
          <a:p>
            <a:r>
              <a:rPr lang="en-US" sz="2800" dirty="0"/>
              <a:t>40 % din </a:t>
            </a:r>
            <a:r>
              <a:rPr lang="en-US" sz="2800" dirty="0" err="1"/>
              <a:t>pacientii</a:t>
            </a:r>
            <a:r>
              <a:rPr lang="en-US" sz="2800" dirty="0"/>
              <a:t> cu </a:t>
            </a:r>
            <a:r>
              <a:rPr lang="en-US" sz="2800" dirty="0" err="1"/>
              <a:t>ciroza</a:t>
            </a:r>
            <a:r>
              <a:rPr lang="en-US" sz="2800" dirty="0"/>
              <a:t> hepatica </a:t>
            </a:r>
            <a:r>
              <a:rPr lang="en-US" sz="2800" dirty="0" err="1"/>
              <a:t>compensata</a:t>
            </a:r>
            <a:r>
              <a:rPr lang="en-US" sz="2800" dirty="0"/>
              <a:t> au </a:t>
            </a:r>
            <a:r>
              <a:rPr lang="en-US" sz="2800" dirty="0" err="1"/>
              <a:t>varice</a:t>
            </a:r>
            <a:r>
              <a:rPr lang="en-US" sz="2800" dirty="0"/>
              <a:t> </a:t>
            </a:r>
            <a:r>
              <a:rPr lang="en-US" sz="2800" dirty="0" err="1"/>
              <a:t>esofagiene</a:t>
            </a:r>
            <a:endParaRPr lang="ro-RO" sz="2800" dirty="0"/>
          </a:p>
          <a:p>
            <a:r>
              <a:rPr lang="ro-RO" sz="2800" dirty="0"/>
              <a:t>riscul de apariţiie a varicelor</a:t>
            </a:r>
            <a:r>
              <a:rPr lang="en-US" sz="2800" dirty="0"/>
              <a:t> </a:t>
            </a:r>
            <a:r>
              <a:rPr lang="en-US" sz="2800" dirty="0" err="1"/>
              <a:t>cre</a:t>
            </a:r>
            <a:r>
              <a:rPr lang="ro-RO" sz="2800" dirty="0"/>
              <a:t>ş</a:t>
            </a:r>
            <a:r>
              <a:rPr lang="en-US" sz="2800" dirty="0" err="1"/>
              <a:t>te</a:t>
            </a:r>
            <a:r>
              <a:rPr lang="en-US" sz="2800" dirty="0"/>
              <a:t> la 60% </a:t>
            </a:r>
            <a:r>
              <a:rPr lang="ro-RO" sz="2800" dirty="0"/>
              <a:t>î</a:t>
            </a:r>
            <a:r>
              <a:rPr lang="en-US" sz="2800" dirty="0"/>
              <a:t>n </a:t>
            </a:r>
            <a:r>
              <a:rPr lang="en-US" sz="2800" dirty="0" err="1"/>
              <a:t>momentul</a:t>
            </a:r>
            <a:r>
              <a:rPr lang="en-US" sz="2800" dirty="0"/>
              <a:t> </a:t>
            </a:r>
            <a:r>
              <a:rPr lang="en-US" sz="2800" dirty="0" err="1"/>
              <a:t>apari</a:t>
            </a:r>
            <a:r>
              <a:rPr lang="ro-RO" sz="2800" dirty="0"/>
              <a:t>ţ</a:t>
            </a:r>
            <a:r>
              <a:rPr lang="en-US" sz="2800" dirty="0" err="1"/>
              <a:t>iei</a:t>
            </a:r>
            <a:r>
              <a:rPr lang="en-US" sz="2800" dirty="0"/>
              <a:t> </a:t>
            </a:r>
            <a:r>
              <a:rPr lang="en-US" sz="2800" dirty="0" err="1"/>
              <a:t>ascitei</a:t>
            </a:r>
            <a:r>
              <a:rPr lang="en-US" sz="2800" dirty="0"/>
              <a:t/>
            </a:r>
            <a:br>
              <a:rPr lang="en-US" sz="2800" dirty="0"/>
            </a:br>
            <a:r>
              <a:rPr lang="en-US" sz="2800" dirty="0"/>
              <a:t/>
            </a:r>
            <a:br>
              <a:rPr lang="en-US" sz="2800" dirty="0"/>
            </a:br>
            <a:r>
              <a:rPr lang="en-US" sz="2800" dirty="0" err="1"/>
              <a:t>Singura</a:t>
            </a:r>
            <a:r>
              <a:rPr lang="en-US" sz="2800" dirty="0"/>
              <a:t> </a:t>
            </a:r>
            <a:r>
              <a:rPr lang="en-US" sz="2800" dirty="0" err="1"/>
              <a:t>metoda</a:t>
            </a:r>
            <a:r>
              <a:rPr lang="en-US" sz="2800" dirty="0"/>
              <a:t> de </a:t>
            </a:r>
            <a:r>
              <a:rPr lang="en-US" sz="2800" dirty="0" err="1"/>
              <a:t>punere</a:t>
            </a:r>
            <a:r>
              <a:rPr lang="en-US" sz="2800" dirty="0"/>
              <a:t> </a:t>
            </a:r>
            <a:r>
              <a:rPr lang="ro-RO" sz="2800" dirty="0"/>
              <a:t>î</a:t>
            </a:r>
            <a:r>
              <a:rPr lang="en-US" sz="2800" dirty="0"/>
              <a:t>n </a:t>
            </a:r>
            <a:r>
              <a:rPr lang="en-US" sz="2800" dirty="0" err="1"/>
              <a:t>eviden</a:t>
            </a:r>
            <a:r>
              <a:rPr lang="ro-RO" sz="2800" dirty="0"/>
              <a:t>ţă</a:t>
            </a:r>
            <a:r>
              <a:rPr lang="en-US" sz="2800" dirty="0"/>
              <a:t> a </a:t>
            </a:r>
            <a:r>
              <a:rPr lang="en-US" sz="2800" dirty="0" err="1"/>
              <a:t>varicelor</a:t>
            </a:r>
            <a:r>
              <a:rPr lang="en-US" sz="2800" dirty="0"/>
              <a:t> </a:t>
            </a:r>
            <a:r>
              <a:rPr lang="en-US" sz="2800" dirty="0" err="1"/>
              <a:t>esofagiene</a:t>
            </a:r>
            <a:r>
              <a:rPr lang="en-US" sz="2800" dirty="0"/>
              <a:t> </a:t>
            </a:r>
            <a:r>
              <a:rPr lang="en-US" sz="2800" dirty="0" err="1"/>
              <a:t>este</a:t>
            </a:r>
            <a:r>
              <a:rPr lang="en-US" sz="2800" dirty="0"/>
              <a:t> </a:t>
            </a:r>
            <a:r>
              <a:rPr lang="en-US" sz="2800" dirty="0" err="1"/>
              <a:t>endoscopia</a:t>
            </a:r>
            <a:r>
              <a:rPr lang="en-US" sz="2800" dirty="0"/>
              <a:t>:</a:t>
            </a:r>
            <a:r>
              <a:rPr lang="en-US" sz="2800" dirty="0">
                <a:solidFill>
                  <a:srgbClr val="D11B2C"/>
                </a:solidFill>
              </a:rPr>
              <a:t>	</a:t>
            </a:r>
            <a:endParaRPr lang="ro-RO" sz="2800" dirty="0">
              <a:solidFill>
                <a:srgbClr val="D11B2C"/>
              </a:solidFill>
            </a:endParaRPr>
          </a:p>
          <a:p>
            <a:pPr marL="0" indent="0">
              <a:buNone/>
            </a:pPr>
            <a:r>
              <a:rPr lang="en-US" sz="2800" dirty="0">
                <a:solidFill>
                  <a:srgbClr val="D11B2C"/>
                </a:solidFill>
              </a:rPr>
              <a:t>	</a:t>
            </a:r>
            <a:r>
              <a:rPr lang="en-US" sz="2800" dirty="0"/>
              <a:t>- </a:t>
            </a:r>
            <a:r>
              <a:rPr lang="en-US" sz="2800" dirty="0" err="1"/>
              <a:t>eviden</a:t>
            </a:r>
            <a:r>
              <a:rPr lang="ro-RO" sz="2800" dirty="0"/>
              <a:t>ţ</a:t>
            </a:r>
            <a:r>
              <a:rPr lang="en-US" sz="2800" dirty="0" err="1"/>
              <a:t>iaz</a:t>
            </a:r>
            <a:r>
              <a:rPr lang="ro-RO" sz="2800" dirty="0"/>
              <a:t>ă</a:t>
            </a:r>
            <a:r>
              <a:rPr lang="en-US" sz="2800" dirty="0"/>
              <a:t> </a:t>
            </a:r>
            <a:r>
              <a:rPr lang="en-US" sz="2800" dirty="0" err="1"/>
              <a:t>prezen</a:t>
            </a:r>
            <a:r>
              <a:rPr lang="ro-RO" sz="2800" dirty="0"/>
              <a:t>ţ</a:t>
            </a:r>
            <a:r>
              <a:rPr lang="en-US" sz="2800" dirty="0"/>
              <a:t>a </a:t>
            </a:r>
            <a:r>
              <a:rPr lang="ro-RO" sz="2800" dirty="0"/>
              <a:t>ş</a:t>
            </a:r>
            <a:r>
              <a:rPr lang="en-US" sz="2800" dirty="0" err="1"/>
              <a:t>i</a:t>
            </a:r>
            <a:r>
              <a:rPr lang="en-US" sz="2800" dirty="0"/>
              <a:t> </a:t>
            </a:r>
            <a:r>
              <a:rPr lang="en-US" sz="2800" dirty="0" err="1"/>
              <a:t>marimea</a:t>
            </a:r>
            <a:r>
              <a:rPr lang="en-US" sz="2800" dirty="0"/>
              <a:t> </a:t>
            </a:r>
            <a:r>
              <a:rPr lang="en-US" sz="2800" dirty="0" err="1"/>
              <a:t>varicelor</a:t>
            </a:r>
            <a:r>
              <a:rPr lang="en-US" sz="2800" dirty="0"/>
              <a:t/>
            </a:r>
            <a:br>
              <a:rPr lang="en-US" sz="2800" dirty="0"/>
            </a:br>
            <a:r>
              <a:rPr lang="en-US" sz="2800" dirty="0"/>
              <a:t>	- </a:t>
            </a:r>
            <a:r>
              <a:rPr lang="en-US" sz="2800" dirty="0" err="1"/>
              <a:t>evidentiaz</a:t>
            </a:r>
            <a:r>
              <a:rPr lang="ro-RO" sz="2800" dirty="0"/>
              <a:t>ă</a:t>
            </a:r>
            <a:r>
              <a:rPr lang="en-US" sz="2800" dirty="0"/>
              <a:t> </a:t>
            </a:r>
            <a:r>
              <a:rPr lang="en-US" sz="2800" dirty="0" err="1"/>
              <a:t>locul</a:t>
            </a:r>
            <a:r>
              <a:rPr lang="en-US" sz="2800" dirty="0"/>
              <a:t> </a:t>
            </a:r>
            <a:r>
              <a:rPr lang="en-US" sz="2800" dirty="0" err="1"/>
              <a:t>sangerarii</a:t>
            </a:r>
            <a:r>
              <a:rPr lang="ro-RO" sz="2800" dirty="0"/>
              <a:t/>
            </a:r>
            <a:br>
              <a:rPr lang="ro-RO" sz="2800" dirty="0"/>
            </a:br>
            <a:r>
              <a:rPr lang="en-US" sz="2800" dirty="0"/>
              <a:t>	</a:t>
            </a:r>
            <a:r>
              <a:rPr lang="ro-RO" sz="2800" dirty="0"/>
              <a:t>- rol terapeutic</a:t>
            </a:r>
            <a:r>
              <a:rPr lang="en-US" sz="2800" dirty="0"/>
              <a:t/>
            </a:r>
            <a:br>
              <a:rPr lang="en-US" sz="2800" dirty="0"/>
            </a:br>
            <a:endParaRPr lang="ru-RU" sz="2800" dirty="0"/>
          </a:p>
        </p:txBody>
      </p:sp>
    </p:spTree>
    <p:extLst>
      <p:ext uri="{BB962C8B-B14F-4D97-AF65-F5344CB8AC3E}">
        <p14:creationId xmlns:p14="http://schemas.microsoft.com/office/powerpoint/2010/main" val="3708830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o-RO" sz="2800" i="1" dirty="0">
                <a:solidFill>
                  <a:schemeClr val="tx1"/>
                </a:solidFill>
                <a:effectLst>
                  <a:outerShdw blurRad="38100" dist="38100" dir="2700000" algn="tl">
                    <a:srgbClr val="000000"/>
                  </a:outerShdw>
                </a:effectLst>
              </a:rPr>
              <a:t>AFECTAREA ALTOR ORGANE ŞI SISTEME</a:t>
            </a:r>
            <a:r>
              <a:rPr lang="en-GB" sz="2800" i="1" dirty="0">
                <a:solidFill>
                  <a:srgbClr val="FFFF00"/>
                </a:solidFill>
                <a:effectLst>
                  <a:outerShdw blurRad="38100" dist="38100" dir="2700000" algn="tl">
                    <a:srgbClr val="000000"/>
                  </a:outerShdw>
                </a:effectLst>
              </a:rPr>
              <a:t/>
            </a:r>
            <a:br>
              <a:rPr lang="en-GB" sz="2800" i="1" dirty="0">
                <a:solidFill>
                  <a:srgbClr val="FFFF00"/>
                </a:solidFill>
                <a:effectLst>
                  <a:outerShdw blurRad="38100" dist="38100" dir="2700000" algn="tl">
                    <a:srgbClr val="000000"/>
                  </a:outerShdw>
                </a:effectLst>
              </a:rPr>
            </a:br>
            <a:endParaRPr lang="ru-RU" dirty="0"/>
          </a:p>
        </p:txBody>
      </p:sp>
      <p:sp>
        <p:nvSpPr>
          <p:cNvPr id="5" name="Объект 4"/>
          <p:cNvSpPr>
            <a:spLocks noGrp="1"/>
          </p:cNvSpPr>
          <p:nvPr>
            <p:ph sz="quarter" idx="1"/>
          </p:nvPr>
        </p:nvSpPr>
        <p:spPr/>
        <p:txBody>
          <a:bodyPr/>
          <a:lstStyle/>
          <a:p>
            <a:pPr>
              <a:spcBef>
                <a:spcPct val="50000"/>
              </a:spcBef>
              <a:buFontTx/>
              <a:buAutoNum type="alphaUcPeriod"/>
            </a:pPr>
            <a:r>
              <a:rPr lang="ro-RO" b="1" dirty="0"/>
              <a:t>Digestive:</a:t>
            </a:r>
          </a:p>
          <a:p>
            <a:r>
              <a:rPr lang="ro-RO" b="1" dirty="0"/>
              <a:t>varice esofagiene şi varice fundice</a:t>
            </a:r>
          </a:p>
          <a:p>
            <a:r>
              <a:rPr lang="ro-RO" b="1" dirty="0"/>
              <a:t>esofagita de reflux</a:t>
            </a:r>
          </a:p>
          <a:p>
            <a:r>
              <a:rPr lang="ro-RO" b="1" dirty="0"/>
              <a:t>gastropatia portal hipertensivă (congestie, aspect marmorat, mozaicat, water mellon)</a:t>
            </a:r>
          </a:p>
          <a:p>
            <a:r>
              <a:rPr lang="ro-RO" b="1" dirty="0"/>
              <a:t>ulcer gastric şi duodenal</a:t>
            </a:r>
          </a:p>
          <a:p>
            <a:r>
              <a:rPr lang="ro-RO" b="1" dirty="0"/>
              <a:t>pancreatită acută recurentă sau cronică la alcoolici</a:t>
            </a:r>
          </a:p>
          <a:p>
            <a:r>
              <a:rPr lang="ro-RO" b="1" dirty="0"/>
              <a:t>steatoreea</a:t>
            </a:r>
          </a:p>
          <a:p>
            <a:r>
              <a:rPr lang="ro-RO" b="1" dirty="0"/>
              <a:t>litiaza biliară</a:t>
            </a:r>
            <a:endParaRPr lang="en-GB" b="1" dirty="0"/>
          </a:p>
          <a:p>
            <a:endParaRPr lang="ru-RU" dirty="0"/>
          </a:p>
        </p:txBody>
      </p:sp>
    </p:spTree>
    <p:extLst>
      <p:ext uri="{BB962C8B-B14F-4D97-AF65-F5344CB8AC3E}">
        <p14:creationId xmlns:p14="http://schemas.microsoft.com/office/powerpoint/2010/main" val="15537234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o-RO" sz="2800" i="1" dirty="0">
                <a:solidFill>
                  <a:schemeClr val="tx1"/>
                </a:solidFill>
                <a:effectLst>
                  <a:outerShdw blurRad="38100" dist="38100" dir="2700000" algn="tl">
                    <a:srgbClr val="000000"/>
                  </a:outerShdw>
                </a:effectLst>
              </a:rPr>
              <a:t>AFECTAREA ALTOR ORGANE ŞI SISTEME</a:t>
            </a:r>
            <a:r>
              <a:rPr lang="en-GB" sz="2800" i="1" dirty="0">
                <a:solidFill>
                  <a:srgbClr val="FFFF00"/>
                </a:solidFill>
                <a:effectLst>
                  <a:outerShdw blurRad="38100" dist="38100" dir="2700000" algn="tl">
                    <a:srgbClr val="000000"/>
                  </a:outerShdw>
                </a:effectLst>
              </a:rPr>
              <a:t/>
            </a:r>
            <a:br>
              <a:rPr lang="en-GB" sz="2800" i="1" dirty="0">
                <a:solidFill>
                  <a:srgbClr val="FFFF00"/>
                </a:solidFill>
                <a:effectLst>
                  <a:outerShdw blurRad="38100" dist="38100" dir="2700000" algn="tl">
                    <a:srgbClr val="000000"/>
                  </a:outerShdw>
                </a:effectLst>
              </a:rPr>
            </a:br>
            <a:endParaRPr lang="ru-RU" dirty="0"/>
          </a:p>
        </p:txBody>
      </p:sp>
      <p:sp>
        <p:nvSpPr>
          <p:cNvPr id="3" name="Объект 2"/>
          <p:cNvSpPr>
            <a:spLocks noGrp="1"/>
          </p:cNvSpPr>
          <p:nvPr>
            <p:ph sz="quarter" idx="1"/>
          </p:nvPr>
        </p:nvSpPr>
        <p:spPr/>
        <p:txBody>
          <a:bodyPr/>
          <a:lstStyle/>
          <a:p>
            <a:pPr>
              <a:spcBef>
                <a:spcPct val="50000"/>
              </a:spcBef>
            </a:pPr>
            <a:r>
              <a:rPr lang="ro-RO" b="1" dirty="0"/>
              <a:t>B. EXTRADIGESTIVE:</a:t>
            </a:r>
          </a:p>
          <a:p>
            <a:r>
              <a:rPr lang="ro-RO" b="1" dirty="0"/>
              <a:t>- </a:t>
            </a:r>
            <a:r>
              <a:rPr lang="ro-RO" b="1" i="1" dirty="0"/>
              <a:t>Sistem nervos</a:t>
            </a:r>
            <a:r>
              <a:rPr lang="ro-RO" b="1" dirty="0"/>
              <a:t>: encefalopatia hepatică, neuropatia periferică la alcoolici</a:t>
            </a:r>
          </a:p>
          <a:p>
            <a:pPr>
              <a:buFontTx/>
              <a:buChar char="-"/>
            </a:pPr>
            <a:r>
              <a:rPr lang="ro-RO" b="1" dirty="0"/>
              <a:t> </a:t>
            </a:r>
            <a:r>
              <a:rPr lang="ro-RO" b="1" i="1" dirty="0"/>
              <a:t>Cardiovascular</a:t>
            </a:r>
            <a:r>
              <a:rPr lang="ro-RO" b="1" dirty="0"/>
              <a:t>: colecţii pericardice, hipotensiune, miocardopatia toxică etanolică</a:t>
            </a:r>
          </a:p>
          <a:p>
            <a:pPr>
              <a:buFontTx/>
              <a:buChar char="-"/>
            </a:pPr>
            <a:r>
              <a:rPr lang="ro-RO" b="1" dirty="0"/>
              <a:t> </a:t>
            </a:r>
            <a:r>
              <a:rPr lang="ro-RO" b="1" i="1" dirty="0"/>
              <a:t>Hematologic</a:t>
            </a:r>
            <a:r>
              <a:rPr lang="ro-RO" b="1" dirty="0"/>
              <a:t>: tulburări de coagulare, trombocitopenie, anemie, hipersplenism</a:t>
            </a:r>
          </a:p>
          <a:p>
            <a:pPr>
              <a:buFontTx/>
              <a:buChar char="-"/>
            </a:pPr>
            <a:r>
              <a:rPr lang="ro-RO" b="1" dirty="0"/>
              <a:t> </a:t>
            </a:r>
            <a:r>
              <a:rPr lang="ro-RO" b="1" i="1" dirty="0"/>
              <a:t>Pulmonar</a:t>
            </a:r>
            <a:r>
              <a:rPr lang="ro-RO" b="1" dirty="0"/>
              <a:t>: colecţii pleurale, sd. hepatopulmonar</a:t>
            </a:r>
          </a:p>
          <a:p>
            <a:r>
              <a:rPr lang="ro-RO" b="1" dirty="0"/>
              <a:t>- </a:t>
            </a:r>
            <a:r>
              <a:rPr lang="ro-RO" b="1" i="1" dirty="0"/>
              <a:t>Renal</a:t>
            </a:r>
            <a:r>
              <a:rPr lang="ro-RO" b="1" dirty="0"/>
              <a:t>: sd. hepato-renal.</a:t>
            </a:r>
            <a:endParaRPr lang="en-GB" b="1" dirty="0"/>
          </a:p>
          <a:p>
            <a:endParaRPr lang="ru-RU" dirty="0"/>
          </a:p>
        </p:txBody>
      </p:sp>
    </p:spTree>
    <p:extLst>
      <p:ext uri="{BB962C8B-B14F-4D97-AF65-F5344CB8AC3E}">
        <p14:creationId xmlns:p14="http://schemas.microsoft.com/office/powerpoint/2010/main" val="2576141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467600" cy="1143000"/>
          </a:xfrm>
        </p:spPr>
        <p:txBody>
          <a:bodyPr/>
          <a:lstStyle/>
          <a:p>
            <a:r>
              <a:rPr lang="en-US" sz="3200" dirty="0"/>
              <a:t>EXPLORAREA PARACLINIC</a:t>
            </a:r>
            <a:r>
              <a:rPr lang="ro-RO" sz="3200" dirty="0"/>
              <a:t>Ă</a:t>
            </a:r>
            <a:endParaRPr lang="ru-RU" dirty="0"/>
          </a:p>
        </p:txBody>
      </p:sp>
      <p:sp>
        <p:nvSpPr>
          <p:cNvPr id="3" name="Объект 2"/>
          <p:cNvSpPr>
            <a:spLocks noGrp="1"/>
          </p:cNvSpPr>
          <p:nvPr>
            <p:ph sz="quarter" idx="1"/>
          </p:nvPr>
        </p:nvSpPr>
        <p:spPr/>
        <p:txBody>
          <a:bodyPr>
            <a:normAutofit fontScale="92500" lnSpcReduction="10000"/>
          </a:bodyPr>
          <a:lstStyle/>
          <a:p>
            <a:pPr>
              <a:defRPr/>
            </a:pPr>
            <a:r>
              <a:rPr lang="ro-RO" b="1" dirty="0">
                <a:solidFill>
                  <a:srgbClr val="FFC000"/>
                </a:solidFill>
              </a:rPr>
              <a:t>Diagnostic funcţional</a:t>
            </a:r>
          </a:p>
          <a:p>
            <a:pPr marL="457200" indent="-457200">
              <a:spcBef>
                <a:spcPct val="50000"/>
              </a:spcBef>
              <a:buFont typeface="+mj-lt"/>
              <a:buAutoNum type="alphaUcPeriod"/>
              <a:defRPr/>
            </a:pPr>
            <a:r>
              <a:rPr lang="ro-RO" b="1" dirty="0">
                <a:effectLst>
                  <a:outerShdw blurRad="38100" dist="38100" dir="2700000" algn="tl">
                    <a:srgbClr val="000000"/>
                  </a:outerShdw>
                </a:effectLst>
              </a:rPr>
              <a:t>Investigaţii biologice</a:t>
            </a:r>
          </a:p>
          <a:p>
            <a:pPr marL="457200" indent="-457200">
              <a:spcBef>
                <a:spcPct val="50000"/>
              </a:spcBef>
              <a:buFont typeface="+mj-lt"/>
              <a:buAutoNum type="alphaUcPeriod"/>
              <a:defRPr/>
            </a:pPr>
            <a:r>
              <a:rPr lang="ro-RO" b="1" dirty="0">
                <a:effectLst>
                  <a:outerShdw blurRad="38100" dist="38100" dir="2700000" algn="tl">
                    <a:srgbClr val="000000"/>
                  </a:outerShdw>
                </a:effectLst>
              </a:rPr>
              <a:t>Ecografia abdominală şi Doppler sistemului portal</a:t>
            </a:r>
          </a:p>
          <a:p>
            <a:pPr marL="457200" indent="-457200">
              <a:spcBef>
                <a:spcPct val="50000"/>
              </a:spcBef>
              <a:buFont typeface="+mj-lt"/>
              <a:buAutoNum type="alphaUcPeriod"/>
              <a:defRPr/>
            </a:pPr>
            <a:r>
              <a:rPr lang="ro-RO" b="1" dirty="0">
                <a:effectLst>
                  <a:outerShdw blurRad="38100" dist="38100" dir="2700000" algn="tl">
                    <a:srgbClr val="000000"/>
                  </a:outerShdw>
                </a:effectLst>
              </a:rPr>
              <a:t>Endoscopia digestivă superioară</a:t>
            </a:r>
          </a:p>
          <a:p>
            <a:pPr marL="457200" indent="-457200">
              <a:spcBef>
                <a:spcPct val="50000"/>
              </a:spcBef>
              <a:buFont typeface="+mj-lt"/>
              <a:buAutoNum type="alphaUcPeriod"/>
              <a:defRPr/>
            </a:pPr>
            <a:r>
              <a:rPr lang="ro-RO" b="1" dirty="0">
                <a:effectLst>
                  <a:outerShdw blurRad="38100" dist="38100" dir="2700000" algn="tl">
                    <a:srgbClr val="000000"/>
                  </a:outerShdw>
                </a:effectLst>
              </a:rPr>
              <a:t>Fibroscan</a:t>
            </a:r>
          </a:p>
          <a:p>
            <a:pPr marL="0" indent="0">
              <a:buNone/>
              <a:defRPr/>
            </a:pPr>
            <a:endParaRPr lang="ro-RO" b="1" dirty="0">
              <a:solidFill>
                <a:srgbClr val="FFC000"/>
              </a:solidFill>
            </a:endParaRPr>
          </a:p>
          <a:p>
            <a:pPr>
              <a:buNone/>
              <a:defRPr/>
            </a:pPr>
            <a:endParaRPr lang="ro-RO" b="1" dirty="0">
              <a:solidFill>
                <a:srgbClr val="FFC000"/>
              </a:solidFill>
            </a:endParaRPr>
          </a:p>
          <a:p>
            <a:pPr>
              <a:defRPr/>
            </a:pPr>
            <a:r>
              <a:rPr lang="ro-RO" b="1" dirty="0">
                <a:solidFill>
                  <a:srgbClr val="FFC000"/>
                </a:solidFill>
              </a:rPr>
              <a:t>Diagnostic morfologic</a:t>
            </a:r>
          </a:p>
          <a:p>
            <a:pPr marL="0" indent="0">
              <a:buNone/>
              <a:defRPr/>
            </a:pPr>
            <a:r>
              <a:rPr lang="ro-RO" b="1" dirty="0">
                <a:effectLst>
                  <a:outerShdw blurRad="38100" dist="38100" dir="2700000" algn="tl">
                    <a:srgbClr val="000000"/>
                  </a:outerShdw>
                </a:effectLst>
              </a:rPr>
              <a:t>laparoscopia sau PBH</a:t>
            </a:r>
            <a:endParaRPr lang="ro-RO" b="1" dirty="0">
              <a:solidFill>
                <a:srgbClr val="FFC000"/>
              </a:solidFill>
            </a:endParaRPr>
          </a:p>
          <a:p>
            <a:pPr>
              <a:defRPr/>
            </a:pPr>
            <a:endParaRPr lang="ro-RO" b="1" dirty="0">
              <a:solidFill>
                <a:srgbClr val="FFC000"/>
              </a:solidFill>
            </a:endParaRPr>
          </a:p>
          <a:p>
            <a:pPr>
              <a:defRPr/>
            </a:pPr>
            <a:r>
              <a:rPr lang="ro-RO" b="1" dirty="0">
                <a:solidFill>
                  <a:srgbClr val="FFC000"/>
                </a:solidFill>
              </a:rPr>
              <a:t>Diagnostic etiologic </a:t>
            </a:r>
            <a:endParaRPr lang="en-US" b="1" dirty="0">
              <a:solidFill>
                <a:srgbClr val="FFC000"/>
              </a:solidFill>
            </a:endParaRPr>
          </a:p>
          <a:p>
            <a:endParaRPr lang="ru-RU" b="1" dirty="0">
              <a:solidFill>
                <a:srgbClr val="FFC000"/>
              </a:solidFill>
            </a:endParaRPr>
          </a:p>
        </p:txBody>
      </p:sp>
    </p:spTree>
    <p:extLst>
      <p:ext uri="{BB962C8B-B14F-4D97-AF65-F5344CB8AC3E}">
        <p14:creationId xmlns:p14="http://schemas.microsoft.com/office/powerpoint/2010/main" val="3731016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astroslides.org/media/10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401616"/>
            <a:ext cx="4680520" cy="34563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adiology.rsna.org/content/262/1/136/F2.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2270" y="3401616"/>
            <a:ext cx="4301730" cy="34563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histology-world.com/photoalbum/albums/userpics/Liver-40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2270" y="44624"/>
            <a:ext cx="4301730"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eht.k12.nj.us/~callahar/16_LectureOutline_PPT_files/slide0042_image08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0"/>
            <a:ext cx="4680520"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947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467600" cy="1287016"/>
          </a:xfrm>
        </p:spPr>
        <p:txBody>
          <a:bodyPr>
            <a:normAutofit/>
          </a:bodyPr>
          <a:lstStyle/>
          <a:p>
            <a:r>
              <a:rPr lang="ro-RO" sz="3200" b="1" dirty="0">
                <a:solidFill>
                  <a:schemeClr val="tx1"/>
                </a:solidFill>
              </a:rPr>
              <a:t>Diagnostic funcţional</a:t>
            </a:r>
            <a:br>
              <a:rPr lang="ro-RO" sz="3200" b="1" dirty="0">
                <a:solidFill>
                  <a:schemeClr val="tx1"/>
                </a:solidFill>
              </a:rPr>
            </a:br>
            <a:r>
              <a:rPr lang="ro-RO" sz="3200" b="1" i="1" dirty="0">
                <a:solidFill>
                  <a:schemeClr val="tx1"/>
                </a:solidFill>
                <a:effectLst>
                  <a:outerShdw blurRad="38100" dist="38100" dir="2700000" algn="tl">
                    <a:srgbClr val="000000"/>
                  </a:outerShdw>
                </a:effectLst>
              </a:rPr>
              <a:t>TABLOU BIOLOGIC</a:t>
            </a:r>
            <a:endParaRPr lang="ru-RU" dirty="0">
              <a:solidFill>
                <a:schemeClr val="tx1"/>
              </a:solidFill>
            </a:endParaRPr>
          </a:p>
        </p:txBody>
      </p:sp>
      <p:sp>
        <p:nvSpPr>
          <p:cNvPr id="3" name="Объект 2"/>
          <p:cNvSpPr>
            <a:spLocks noGrp="1"/>
          </p:cNvSpPr>
          <p:nvPr>
            <p:ph sz="quarter" idx="1"/>
          </p:nvPr>
        </p:nvSpPr>
        <p:spPr/>
        <p:txBody>
          <a:bodyPr/>
          <a:lstStyle/>
          <a:p>
            <a:pPr marL="457200" indent="-457200">
              <a:spcBef>
                <a:spcPct val="50000"/>
              </a:spcBef>
              <a:buFont typeface="+mj-lt"/>
              <a:buAutoNum type="alphaUcPeriod"/>
            </a:pPr>
            <a:r>
              <a:rPr lang="en-US" b="1" u="sng" dirty="0"/>
              <a:t>S</a:t>
            </a:r>
            <a:r>
              <a:rPr lang="ro-RO" b="1" u="sng" dirty="0"/>
              <a:t>d. </a:t>
            </a:r>
            <a:r>
              <a:rPr lang="en-US" b="1" u="sng" dirty="0" err="1"/>
              <a:t>inflamator</a:t>
            </a:r>
            <a:r>
              <a:rPr lang="ro-RO" b="1" dirty="0"/>
              <a:t>: </a:t>
            </a:r>
            <a:r>
              <a:rPr lang="ro-RO" b="1" dirty="0">
                <a:sym typeface="Symbol" pitchFamily="18" charset="2"/>
              </a:rPr>
              <a:t></a:t>
            </a:r>
            <a:r>
              <a:rPr lang="ro-RO" b="1" dirty="0"/>
              <a:t>gama globulinelor şi a Ig de tip policlonal</a:t>
            </a:r>
          </a:p>
          <a:p>
            <a:pPr marL="457200" indent="-457200">
              <a:spcBef>
                <a:spcPct val="50000"/>
              </a:spcBef>
              <a:buFont typeface="+mj-lt"/>
              <a:buAutoNum type="alphaUcPeriod"/>
            </a:pPr>
            <a:r>
              <a:rPr lang="ro-RO" b="1" dirty="0"/>
              <a:t> </a:t>
            </a:r>
            <a:r>
              <a:rPr lang="ro-RO" b="1" u="sng" dirty="0"/>
              <a:t>Sd. hepatocitolitic</a:t>
            </a:r>
            <a:r>
              <a:rPr lang="ro-RO" b="1" dirty="0"/>
              <a:t>: </a:t>
            </a:r>
            <a:r>
              <a:rPr lang="ro-RO" b="1" dirty="0">
                <a:sym typeface="Symbol" pitchFamily="18" charset="2"/>
              </a:rPr>
              <a:t></a:t>
            </a:r>
            <a:r>
              <a:rPr lang="ro-RO" b="1" dirty="0"/>
              <a:t> transaminazelor</a:t>
            </a:r>
          </a:p>
          <a:p>
            <a:pPr marL="457200" indent="-457200">
              <a:spcBef>
                <a:spcPct val="50000"/>
              </a:spcBef>
              <a:buFont typeface="+mj-lt"/>
              <a:buAutoNum type="alphaUcPeriod"/>
            </a:pPr>
            <a:r>
              <a:rPr lang="ro-RO" b="1" u="sng" dirty="0"/>
              <a:t>Sd. hepatopriv</a:t>
            </a:r>
            <a:r>
              <a:rPr lang="ro-RO" b="1" dirty="0"/>
              <a:t>: </a:t>
            </a:r>
            <a:r>
              <a:rPr lang="ro-RO" b="1" dirty="0">
                <a:sym typeface="Symbol" pitchFamily="18" charset="2"/>
              </a:rPr>
              <a:t>  protrombinei, albuminei, colinesterazei serice, colesterin</a:t>
            </a:r>
          </a:p>
          <a:p>
            <a:pPr marL="457200" indent="-457200">
              <a:spcBef>
                <a:spcPct val="50000"/>
              </a:spcBef>
              <a:buFont typeface="+mj-lt"/>
              <a:buAutoNum type="alphaUcPeriod"/>
            </a:pPr>
            <a:r>
              <a:rPr lang="ro-RO" b="1" dirty="0">
                <a:sym typeface="Symbol" pitchFamily="18" charset="2"/>
              </a:rPr>
              <a:t> </a:t>
            </a:r>
            <a:r>
              <a:rPr lang="ro-RO" b="1" u="sng" dirty="0">
                <a:sym typeface="Symbol" pitchFamily="18" charset="2"/>
              </a:rPr>
              <a:t>Sd. colestatic</a:t>
            </a:r>
            <a:r>
              <a:rPr lang="ro-RO" b="1" dirty="0">
                <a:sym typeface="Symbol" pitchFamily="18" charset="2"/>
              </a:rPr>
              <a:t>: Bilirubina totale, eventual  fosfatazei alcaline şi a GGTP</a:t>
            </a:r>
          </a:p>
          <a:p>
            <a:pPr marL="457200" indent="-457200">
              <a:spcBef>
                <a:spcPct val="50000"/>
              </a:spcBef>
              <a:buFont typeface="+mj-lt"/>
              <a:buAutoNum type="alphaUcPeriod"/>
            </a:pPr>
            <a:r>
              <a:rPr lang="ro-RO" b="1" dirty="0">
                <a:sym typeface="Symbol" pitchFamily="18" charset="2"/>
              </a:rPr>
              <a:t>+/- Hipersplenism: anemie, leucopenie, trombocitopenie</a:t>
            </a:r>
            <a:endParaRPr lang="en-GB" b="1" dirty="0">
              <a:sym typeface="Symbol" pitchFamily="18" charset="2"/>
            </a:endParaRPr>
          </a:p>
          <a:p>
            <a:endParaRPr lang="ru-RU" dirty="0"/>
          </a:p>
        </p:txBody>
      </p:sp>
    </p:spTree>
    <p:extLst>
      <p:ext uri="{BB962C8B-B14F-4D97-AF65-F5344CB8AC3E}">
        <p14:creationId xmlns:p14="http://schemas.microsoft.com/office/powerpoint/2010/main" val="8589128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7467600" cy="1084982"/>
          </a:xfrm>
        </p:spPr>
        <p:txBody>
          <a:bodyPr>
            <a:normAutofit/>
          </a:bodyPr>
          <a:lstStyle/>
          <a:p>
            <a:pPr lvl="1" algn="l" rtl="0">
              <a:spcBef>
                <a:spcPct val="0"/>
              </a:spcBef>
            </a:pPr>
            <a:r>
              <a:rPr lang="en-US" sz="2800" dirty="0"/>
              <a:t>EXPLORAREA PARACLINIC</a:t>
            </a:r>
            <a:r>
              <a:rPr lang="ro-RO" sz="2800" dirty="0"/>
              <a:t>Ă</a:t>
            </a:r>
            <a:br>
              <a:rPr lang="ro-RO" sz="2800" dirty="0"/>
            </a:br>
            <a:endParaRPr lang="ru-RU" dirty="0"/>
          </a:p>
        </p:txBody>
      </p:sp>
      <p:sp>
        <p:nvSpPr>
          <p:cNvPr id="3" name="Объект 2"/>
          <p:cNvSpPr>
            <a:spLocks noGrp="1"/>
          </p:cNvSpPr>
          <p:nvPr>
            <p:ph sz="quarter" idx="1"/>
          </p:nvPr>
        </p:nvSpPr>
        <p:spPr>
          <a:xfrm>
            <a:off x="251520" y="1412776"/>
            <a:ext cx="8136904" cy="5328592"/>
          </a:xfrm>
        </p:spPr>
        <p:txBody>
          <a:bodyPr>
            <a:normAutofit fontScale="92500" lnSpcReduction="10000"/>
          </a:bodyPr>
          <a:lstStyle/>
          <a:p>
            <a:pPr marL="365760" lvl="1" indent="0">
              <a:buNone/>
              <a:defRPr/>
            </a:pPr>
            <a:r>
              <a:rPr lang="ro-RO" sz="3200" b="1" dirty="0">
                <a:solidFill>
                  <a:srgbClr val="FFC000"/>
                </a:solidFill>
              </a:rPr>
              <a:t>IMAGISTICA</a:t>
            </a:r>
          </a:p>
          <a:p>
            <a:pPr marL="365760" lvl="1" indent="0">
              <a:buNone/>
              <a:defRPr/>
            </a:pPr>
            <a:r>
              <a:rPr lang="ro-RO" sz="1700" b="1" dirty="0"/>
              <a:t>1. RADIOLOGICE</a:t>
            </a:r>
          </a:p>
          <a:p>
            <a:pPr lvl="1">
              <a:defRPr/>
            </a:pPr>
            <a:r>
              <a:rPr lang="ro-RO" sz="2400" dirty="0"/>
              <a:t>Rx abd pe gol – sensibilitate şi specificitate </a:t>
            </a:r>
            <a:r>
              <a:rPr lang="ro-RO" sz="2400" dirty="0">
                <a:sym typeface="Wingdings" pitchFamily="2" charset="2"/>
              </a:rPr>
              <a:t></a:t>
            </a:r>
          </a:p>
          <a:p>
            <a:pPr lvl="1">
              <a:defRPr/>
            </a:pPr>
            <a:r>
              <a:rPr lang="ro-RO" sz="2400" dirty="0">
                <a:sym typeface="Wingdings" pitchFamily="2" charset="2"/>
              </a:rPr>
              <a:t>Rx baritat – de importanţă istoric</a:t>
            </a:r>
            <a:endParaRPr lang="en-US" sz="2400" dirty="0">
              <a:sym typeface="Wingdings" pitchFamily="2" charset="2"/>
            </a:endParaRPr>
          </a:p>
          <a:p>
            <a:pPr lvl="1">
              <a:defRPr/>
            </a:pPr>
            <a:r>
              <a:rPr lang="ro-RO" sz="2400" dirty="0"/>
              <a:t>Arteriografia hepatică</a:t>
            </a:r>
          </a:p>
          <a:p>
            <a:pPr lvl="1">
              <a:defRPr/>
            </a:pPr>
            <a:r>
              <a:rPr lang="ro-RO" sz="2400" dirty="0"/>
              <a:t>Splenoportografia</a:t>
            </a:r>
          </a:p>
          <a:p>
            <a:pPr marL="365760" lvl="1" indent="0">
              <a:buNone/>
              <a:defRPr/>
            </a:pPr>
            <a:r>
              <a:rPr lang="ro-RO" sz="2000" dirty="0"/>
              <a:t>2. </a:t>
            </a:r>
            <a:r>
              <a:rPr lang="ro-RO" sz="2000" b="1" dirty="0"/>
              <a:t>Ecografia abdominală, Dopplar sistemului portal şi fibroscan</a:t>
            </a:r>
            <a:endParaRPr lang="en-US" sz="2000" b="1" dirty="0"/>
          </a:p>
          <a:p>
            <a:pPr marL="365760" lvl="1" indent="0">
              <a:buNone/>
              <a:defRPr/>
            </a:pPr>
            <a:r>
              <a:rPr lang="ro-RO" sz="2000" b="1" dirty="0"/>
              <a:t>3. </a:t>
            </a:r>
            <a:r>
              <a:rPr lang="en-US" sz="2000" b="1" dirty="0"/>
              <a:t>CT</a:t>
            </a:r>
          </a:p>
          <a:p>
            <a:pPr marL="365760" lvl="1" indent="0">
              <a:buNone/>
              <a:defRPr/>
            </a:pPr>
            <a:r>
              <a:rPr lang="ro-RO" sz="2000" b="1" dirty="0"/>
              <a:t>4. </a:t>
            </a:r>
            <a:r>
              <a:rPr lang="en-US" sz="2000" b="1" dirty="0"/>
              <a:t>RMN</a:t>
            </a:r>
          </a:p>
          <a:p>
            <a:pPr marL="365760" lvl="1" indent="0">
              <a:buNone/>
              <a:defRPr/>
            </a:pPr>
            <a:r>
              <a:rPr lang="ro-RO" sz="2000" b="1" dirty="0"/>
              <a:t>5. </a:t>
            </a:r>
            <a:r>
              <a:rPr lang="en-US" sz="2000" b="1" dirty="0" err="1"/>
              <a:t>Scintigrafie</a:t>
            </a:r>
            <a:endParaRPr lang="ro-RO" sz="2000" b="1" dirty="0"/>
          </a:p>
          <a:p>
            <a:pPr lvl="1">
              <a:defRPr/>
            </a:pPr>
            <a:endParaRPr lang="en-US" sz="2000" dirty="0"/>
          </a:p>
          <a:p>
            <a:pPr marL="365760" lvl="1" indent="0">
              <a:buNone/>
              <a:defRPr/>
            </a:pPr>
            <a:r>
              <a:rPr lang="ro-RO" sz="3000" b="1" dirty="0">
                <a:solidFill>
                  <a:srgbClr val="FFC000"/>
                </a:solidFill>
              </a:rPr>
              <a:t>INVAZIVE</a:t>
            </a:r>
          </a:p>
          <a:p>
            <a:pPr lvl="1">
              <a:defRPr/>
            </a:pPr>
            <a:r>
              <a:rPr lang="ro-RO" sz="2000" dirty="0"/>
              <a:t>Paracenteza</a:t>
            </a:r>
          </a:p>
          <a:p>
            <a:pPr lvl="1">
              <a:defRPr/>
            </a:pPr>
            <a:r>
              <a:rPr lang="ro-RO" sz="2000" dirty="0"/>
              <a:t>Laparoscopia</a:t>
            </a:r>
            <a:endParaRPr lang="en-US" sz="2000" dirty="0"/>
          </a:p>
          <a:p>
            <a:pPr lvl="1">
              <a:defRPr/>
            </a:pPr>
            <a:endParaRPr lang="en-US" sz="2000" dirty="0"/>
          </a:p>
          <a:p>
            <a:pPr lvl="1">
              <a:defRPr/>
            </a:pPr>
            <a:endParaRPr lang="ro-RO" sz="2000" dirty="0"/>
          </a:p>
          <a:p>
            <a:endParaRPr lang="ru-RU" dirty="0"/>
          </a:p>
        </p:txBody>
      </p:sp>
    </p:spTree>
    <p:extLst>
      <p:ext uri="{BB962C8B-B14F-4D97-AF65-F5344CB8AC3E}">
        <p14:creationId xmlns:p14="http://schemas.microsoft.com/office/powerpoint/2010/main" val="7141268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o-RO" b="1" dirty="0">
                <a:solidFill>
                  <a:schemeClr val="tx1"/>
                </a:solidFill>
              </a:rPr>
              <a:t>Diagnostic funcţional</a:t>
            </a:r>
            <a:br>
              <a:rPr lang="ro-RO" b="1" dirty="0">
                <a:solidFill>
                  <a:schemeClr val="tx1"/>
                </a:solidFill>
              </a:rPr>
            </a:br>
            <a:r>
              <a:rPr lang="ro-RO" sz="3200" b="1" i="1" dirty="0">
                <a:solidFill>
                  <a:schemeClr val="tx1"/>
                </a:solidFill>
                <a:effectLst>
                  <a:outerShdw blurRad="38100" dist="38100" dir="2700000" algn="tl">
                    <a:srgbClr val="000000"/>
                  </a:outerShdw>
                </a:effectLst>
              </a:rPr>
              <a:t>ECOGRAFIA</a:t>
            </a:r>
            <a:endParaRPr lang="ru-RU" dirty="0">
              <a:solidFill>
                <a:schemeClr val="tx1"/>
              </a:solidFill>
            </a:endParaRPr>
          </a:p>
        </p:txBody>
      </p:sp>
      <p:sp>
        <p:nvSpPr>
          <p:cNvPr id="3" name="Объект 2"/>
          <p:cNvSpPr>
            <a:spLocks noGrp="1"/>
          </p:cNvSpPr>
          <p:nvPr>
            <p:ph sz="quarter" idx="1"/>
          </p:nvPr>
        </p:nvSpPr>
        <p:spPr/>
        <p:txBody>
          <a:bodyPr/>
          <a:lstStyle/>
          <a:p>
            <a:pPr>
              <a:spcBef>
                <a:spcPct val="50000"/>
              </a:spcBef>
            </a:pPr>
            <a:r>
              <a:rPr lang="ro-RO" b="1" dirty="0"/>
              <a:t>prezenţa ascitei</a:t>
            </a:r>
          </a:p>
          <a:p>
            <a:pPr>
              <a:spcBef>
                <a:spcPct val="50000"/>
              </a:spcBef>
            </a:pPr>
            <a:r>
              <a:rPr lang="ro-RO" b="1" dirty="0"/>
              <a:t>dimensiunile splinei</a:t>
            </a:r>
          </a:p>
          <a:p>
            <a:pPr>
              <a:spcBef>
                <a:spcPct val="50000"/>
              </a:spcBef>
            </a:pPr>
            <a:r>
              <a:rPr lang="ro-RO" b="1" dirty="0"/>
              <a:t>structura hepatică heterogenă</a:t>
            </a:r>
          </a:p>
          <a:p>
            <a:pPr>
              <a:spcBef>
                <a:spcPct val="50000"/>
              </a:spcBef>
            </a:pPr>
            <a:r>
              <a:rPr lang="ro-RO" b="1" dirty="0"/>
              <a:t>hipertrofia lobului caudat</a:t>
            </a:r>
          </a:p>
          <a:p>
            <a:pPr>
              <a:spcBef>
                <a:spcPct val="50000"/>
              </a:spcBef>
            </a:pPr>
            <a:r>
              <a:rPr lang="ro-RO" b="1" dirty="0"/>
              <a:t>îngroşarea şi dedublarea peretelui vezicular</a:t>
            </a:r>
          </a:p>
          <a:p>
            <a:pPr>
              <a:spcBef>
                <a:spcPct val="50000"/>
              </a:spcBef>
            </a:pPr>
            <a:r>
              <a:rPr lang="ro-RO" b="1" dirty="0"/>
              <a:t>semne de hipertensiune portală</a:t>
            </a:r>
            <a:endParaRPr lang="en-GB" b="1" dirty="0"/>
          </a:p>
          <a:p>
            <a:endParaRPr lang="ru-RU" dirty="0"/>
          </a:p>
        </p:txBody>
      </p:sp>
    </p:spTree>
    <p:extLst>
      <p:ext uri="{BB962C8B-B14F-4D97-AF65-F5344CB8AC3E}">
        <p14:creationId xmlns:p14="http://schemas.microsoft.com/office/powerpoint/2010/main" val="2687666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My Documents\alina\Sporea\cursuri studenti\ascit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800"/>
            <a:ext cx="3932238" cy="287337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C:\My Documents\alina\Sporea\cursuri studenti\ascitaV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1888" y="381000"/>
            <a:ext cx="3668712" cy="2738438"/>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9" descr="C:\My Documents\alina\Sporea\cursuri studenti\L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657600"/>
            <a:ext cx="3657600" cy="28956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8" descr="C:\My Documents\alina\Sporea\cursuri studenti\V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3663950"/>
            <a:ext cx="3686175" cy="281305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008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o-RO" sz="3200" b="1" dirty="0">
                <a:solidFill>
                  <a:schemeClr val="tx1"/>
                </a:solidFill>
              </a:rPr>
              <a:t>Diagnostic funcţional </a:t>
            </a:r>
            <a:r>
              <a:rPr lang="ro-RO" sz="3200" b="1" i="1" dirty="0">
                <a:solidFill>
                  <a:schemeClr val="tx1"/>
                </a:solidFill>
                <a:effectLst>
                  <a:outerShdw blurRad="38100" dist="38100" dir="2700000" algn="tl">
                    <a:srgbClr val="000000"/>
                  </a:outerShdw>
                </a:effectLst>
              </a:rPr>
              <a:t>ENDOSCOPIA</a:t>
            </a:r>
            <a:endParaRPr lang="ru-RU" dirty="0">
              <a:solidFill>
                <a:schemeClr val="tx1"/>
              </a:solidFill>
            </a:endParaRPr>
          </a:p>
        </p:txBody>
      </p:sp>
      <p:sp>
        <p:nvSpPr>
          <p:cNvPr id="3" name="Объект 2"/>
          <p:cNvSpPr>
            <a:spLocks noGrp="1"/>
          </p:cNvSpPr>
          <p:nvPr>
            <p:ph sz="quarter" idx="1"/>
          </p:nvPr>
        </p:nvSpPr>
        <p:spPr>
          <a:xfrm>
            <a:off x="457200" y="1600200"/>
            <a:ext cx="8075240" cy="4873752"/>
          </a:xfrm>
        </p:spPr>
        <p:txBody>
          <a:bodyPr/>
          <a:lstStyle/>
          <a:p>
            <a:pPr marL="0" indent="0">
              <a:spcBef>
                <a:spcPct val="50000"/>
              </a:spcBef>
              <a:buNone/>
              <a:defRPr/>
            </a:pPr>
            <a:r>
              <a:rPr lang="ro-RO" b="1" dirty="0">
                <a:effectLst>
                  <a:outerShdw blurRad="38100" dist="38100" dir="2700000" algn="tl">
                    <a:srgbClr val="000000"/>
                  </a:outerShdw>
                </a:effectLst>
              </a:rPr>
              <a:t>VARICELE ESOFAGIENE</a:t>
            </a:r>
            <a:r>
              <a:rPr lang="ro-RO" b="1" dirty="0"/>
              <a:t> – semn de HTP</a:t>
            </a:r>
          </a:p>
          <a:p>
            <a:pPr marL="0" indent="0">
              <a:spcBef>
                <a:spcPct val="50000"/>
              </a:spcBef>
              <a:buNone/>
              <a:defRPr/>
            </a:pPr>
            <a:r>
              <a:rPr lang="ro-RO" b="1" dirty="0"/>
              <a:t>Clasificarea Societăţii Japoneze de Endoscopie:</a:t>
            </a:r>
          </a:p>
          <a:p>
            <a:pPr>
              <a:spcBef>
                <a:spcPct val="50000"/>
              </a:spcBef>
              <a:defRPr/>
            </a:pPr>
            <a:r>
              <a:rPr lang="ro-RO" b="1" u="sng" dirty="0">
                <a:sym typeface="Symbol" pitchFamily="18" charset="2"/>
              </a:rPr>
              <a:t>Grd. I:</a:t>
            </a:r>
            <a:r>
              <a:rPr lang="ro-RO" b="1" dirty="0">
                <a:sym typeface="Symbol" pitchFamily="18" charset="2"/>
              </a:rPr>
              <a:t> varice mici care dispar la insuflaţia cu endoscopul.</a:t>
            </a:r>
          </a:p>
          <a:p>
            <a:pPr>
              <a:spcBef>
                <a:spcPct val="50000"/>
              </a:spcBef>
              <a:defRPr/>
            </a:pPr>
            <a:r>
              <a:rPr lang="ro-RO" b="1" u="sng" dirty="0"/>
              <a:t>Grd. II:</a:t>
            </a:r>
            <a:r>
              <a:rPr lang="ro-RO" b="1" dirty="0"/>
              <a:t> varice care nu dispar la insuflaţia cu endoscopul</a:t>
            </a:r>
          </a:p>
          <a:p>
            <a:pPr>
              <a:spcBef>
                <a:spcPct val="50000"/>
              </a:spcBef>
              <a:defRPr/>
            </a:pPr>
            <a:r>
              <a:rPr lang="ro-RO" b="1" u="sng" dirty="0"/>
              <a:t>Grd. III:</a:t>
            </a:r>
            <a:r>
              <a:rPr lang="ro-RO" b="1" dirty="0"/>
              <a:t> varice mari care obstruează parţial lumenul esofagian</a:t>
            </a:r>
          </a:p>
          <a:p>
            <a:pPr>
              <a:spcBef>
                <a:spcPct val="50000"/>
              </a:spcBef>
              <a:defRPr/>
            </a:pPr>
            <a:r>
              <a:rPr lang="ro-RO" b="1" dirty="0"/>
              <a:t>Varice fundice</a:t>
            </a:r>
            <a:endParaRPr lang="en-GB" b="1" dirty="0"/>
          </a:p>
          <a:p>
            <a:endParaRPr lang="ru-RU" dirty="0"/>
          </a:p>
        </p:txBody>
      </p:sp>
    </p:spTree>
    <p:extLst>
      <p:ext uri="{BB962C8B-B14F-4D97-AF65-F5344CB8AC3E}">
        <p14:creationId xmlns:p14="http://schemas.microsoft.com/office/powerpoint/2010/main" val="1882364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sz="2800" b="1" dirty="0">
                <a:solidFill>
                  <a:schemeClr val="tx1"/>
                </a:solidFill>
              </a:rPr>
              <a:t>Diagnostic funcţional </a:t>
            </a:r>
            <a:br>
              <a:rPr lang="ro-RO" sz="2800" b="1" dirty="0">
                <a:solidFill>
                  <a:schemeClr val="tx1"/>
                </a:solidFill>
              </a:rPr>
            </a:br>
            <a:r>
              <a:rPr lang="ro-RO" sz="2800" b="1" i="1" dirty="0">
                <a:solidFill>
                  <a:schemeClr val="tx1"/>
                </a:solidFill>
                <a:effectLst>
                  <a:outerShdw blurRad="38100" dist="38100" dir="2700000" algn="tl">
                    <a:srgbClr val="000000"/>
                  </a:outerShdw>
                </a:effectLst>
              </a:rPr>
              <a:t>ENDOSCOPIA</a:t>
            </a:r>
            <a:endParaRPr lang="ru-RU" dirty="0"/>
          </a:p>
        </p:txBody>
      </p:sp>
      <p:sp>
        <p:nvSpPr>
          <p:cNvPr id="3" name="Объект 2"/>
          <p:cNvSpPr>
            <a:spLocks noGrp="1"/>
          </p:cNvSpPr>
          <p:nvPr>
            <p:ph sz="quarter" idx="1"/>
          </p:nvPr>
        </p:nvSpPr>
        <p:spPr/>
        <p:txBody>
          <a:bodyPr/>
          <a:lstStyle/>
          <a:p>
            <a:pPr marL="0" indent="0">
              <a:spcBef>
                <a:spcPct val="50000"/>
              </a:spcBef>
              <a:buNone/>
              <a:defRPr/>
            </a:pPr>
            <a:r>
              <a:rPr lang="ro-RO" b="1" dirty="0">
                <a:effectLst>
                  <a:outerShdw blurRad="38100" dist="38100" dir="2700000" algn="tl">
                    <a:srgbClr val="000000"/>
                  </a:outerShdw>
                </a:effectLst>
              </a:rPr>
              <a:t>GASTROPATIA PORTALHIPERTENSIVĂ</a:t>
            </a:r>
          </a:p>
          <a:p>
            <a:pPr>
              <a:spcBef>
                <a:spcPct val="50000"/>
              </a:spcBef>
              <a:defRPr/>
            </a:pPr>
            <a:r>
              <a:rPr lang="ro-RO" b="1" dirty="0"/>
              <a:t>aspect mozaicat (piele de şarpe)</a:t>
            </a:r>
          </a:p>
          <a:p>
            <a:pPr>
              <a:spcBef>
                <a:spcPct val="50000"/>
              </a:spcBef>
              <a:defRPr/>
            </a:pPr>
            <a:r>
              <a:rPr lang="ro-RO" b="1" dirty="0"/>
              <a:t>aspect hiperemic (vărgat)</a:t>
            </a:r>
          </a:p>
          <a:p>
            <a:pPr>
              <a:spcBef>
                <a:spcPct val="50000"/>
              </a:spcBef>
              <a:defRPr/>
            </a:pPr>
            <a:r>
              <a:rPr lang="ro-RO" b="1" dirty="0"/>
              <a:t>aspect de rash scarlatiniform</a:t>
            </a:r>
          </a:p>
          <a:p>
            <a:pPr marL="0" indent="0">
              <a:spcBef>
                <a:spcPct val="50000"/>
              </a:spcBef>
              <a:buNone/>
              <a:defRPr/>
            </a:pPr>
            <a:endParaRPr lang="ro-RO" b="1" dirty="0"/>
          </a:p>
          <a:p>
            <a:pPr marL="0" indent="0">
              <a:spcBef>
                <a:spcPct val="50000"/>
              </a:spcBef>
              <a:buNone/>
              <a:defRPr/>
            </a:pPr>
            <a:r>
              <a:rPr lang="ro-RO" b="1" dirty="0"/>
              <a:t>Forme severe: spoturi hemoragice difuze şi sângerare gastrică difuză</a:t>
            </a:r>
            <a:endParaRPr lang="ru-RU" dirty="0"/>
          </a:p>
        </p:txBody>
      </p:sp>
    </p:spTree>
    <p:extLst>
      <p:ext uri="{BB962C8B-B14F-4D97-AF65-F5344CB8AC3E}">
        <p14:creationId xmlns:p14="http://schemas.microsoft.com/office/powerpoint/2010/main" val="32786162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A:\e-VIII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228725"/>
            <a:ext cx="2930525" cy="2886075"/>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9" descr="A:\e-VIII1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5954" y="1013812"/>
            <a:ext cx="3054350" cy="3025775"/>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A:\copie\gph4j.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354" y="4114800"/>
            <a:ext cx="3429000" cy="27432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descr="A:\copie\gastrcorp1j.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0325" y="4063014"/>
            <a:ext cx="3429000" cy="27432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8" name="Заголовок 1"/>
          <p:cNvSpPr txBox="1">
            <a:spLocks/>
          </p:cNvSpPr>
          <p:nvPr/>
        </p:nvSpPr>
        <p:spPr>
          <a:xfrm>
            <a:off x="457200" y="274638"/>
            <a:ext cx="74676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ro-RO" sz="2800" b="1">
                <a:solidFill>
                  <a:schemeClr val="tx1"/>
                </a:solidFill>
              </a:rPr>
              <a:t>Diagnostic funcţional </a:t>
            </a:r>
            <a:br>
              <a:rPr lang="ro-RO" sz="2800" b="1">
                <a:solidFill>
                  <a:schemeClr val="tx1"/>
                </a:solidFill>
              </a:rPr>
            </a:br>
            <a:r>
              <a:rPr lang="ro-RO" sz="2800" b="1" i="1">
                <a:solidFill>
                  <a:schemeClr val="tx1"/>
                </a:solidFill>
                <a:effectLst>
                  <a:outerShdw blurRad="38100" dist="38100" dir="2700000" algn="tl">
                    <a:srgbClr val="000000"/>
                  </a:outerShdw>
                </a:effectLst>
              </a:rPr>
              <a:t>ENDOSCOPIA</a:t>
            </a:r>
            <a:endParaRPr lang="ru-RU" dirty="0"/>
          </a:p>
        </p:txBody>
      </p:sp>
    </p:spTree>
    <p:extLst>
      <p:ext uri="{BB962C8B-B14F-4D97-AF65-F5344CB8AC3E}">
        <p14:creationId xmlns:p14="http://schemas.microsoft.com/office/powerpoint/2010/main" val="566995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spcBef>
                <a:spcPct val="50000"/>
              </a:spcBef>
              <a:defRPr/>
            </a:pPr>
            <a:r>
              <a:rPr lang="ro-RO" sz="3200" b="1" i="1" dirty="0">
                <a:solidFill>
                  <a:schemeClr val="tx1"/>
                </a:solidFill>
                <a:effectLst>
                  <a:outerShdw blurRad="38100" dist="38100" dir="2700000" algn="tl">
                    <a:srgbClr val="000000"/>
                  </a:outerShdw>
                </a:effectLst>
              </a:rPr>
              <a:t>DIAGNOSTIC MORFOLOGIC</a:t>
            </a:r>
            <a:endParaRPr lang="en-GB" sz="3200" b="1" i="1" dirty="0">
              <a:solidFill>
                <a:schemeClr val="tx1"/>
              </a:solidFill>
              <a:effectLst>
                <a:outerShdw blurRad="38100" dist="38100" dir="2700000" algn="tl">
                  <a:srgbClr val="000000"/>
                </a:outerShdw>
              </a:effectLst>
            </a:endParaRPr>
          </a:p>
        </p:txBody>
      </p:sp>
      <p:sp>
        <p:nvSpPr>
          <p:cNvPr id="3" name="Объект 2"/>
          <p:cNvSpPr>
            <a:spLocks noGrp="1"/>
          </p:cNvSpPr>
          <p:nvPr>
            <p:ph sz="quarter" idx="1"/>
          </p:nvPr>
        </p:nvSpPr>
        <p:spPr/>
        <p:txBody>
          <a:bodyPr/>
          <a:lstStyle/>
          <a:p>
            <a:pPr>
              <a:spcBef>
                <a:spcPct val="50000"/>
              </a:spcBef>
            </a:pPr>
            <a:r>
              <a:rPr lang="ro-RO" b="1" dirty="0">
                <a:sym typeface="Symbol" pitchFamily="18" charset="2"/>
              </a:rPr>
              <a:t>Necesar în formele incipiente de boală</a:t>
            </a:r>
          </a:p>
          <a:p>
            <a:pPr>
              <a:spcBef>
                <a:spcPct val="50000"/>
              </a:spcBef>
            </a:pPr>
            <a:r>
              <a:rPr lang="ro-RO" b="1" dirty="0">
                <a:sym typeface="Symbol" pitchFamily="18" charset="2"/>
              </a:rPr>
              <a:t>Laparoscopia diagnostică – vizualizează suprafaţa hepatică (noduli de regenerare) – de preferat pt diagmosticul de CH</a:t>
            </a:r>
          </a:p>
          <a:p>
            <a:pPr>
              <a:spcBef>
                <a:spcPct val="50000"/>
              </a:spcBef>
            </a:pPr>
            <a:r>
              <a:rPr lang="ro-RO" b="1" dirty="0">
                <a:sym typeface="Symbol" pitchFamily="18" charset="2"/>
              </a:rPr>
              <a:t>Biopsia hepatică: evidenţiază procesul de remaniere fibroasă hepatică – rezultate fals negative în 20% din cazuri</a:t>
            </a:r>
          </a:p>
          <a:p>
            <a:pPr>
              <a:spcBef>
                <a:spcPct val="50000"/>
              </a:spcBef>
              <a:buNone/>
            </a:pPr>
            <a:endParaRPr lang="ro-RO" b="1" dirty="0">
              <a:sym typeface="Symbol" pitchFamily="18" charset="2"/>
            </a:endParaRPr>
          </a:p>
          <a:p>
            <a:pPr lvl="1">
              <a:defRPr/>
            </a:pPr>
            <a:r>
              <a:rPr lang="ro-RO" sz="2000" dirty="0"/>
              <a:t>Puncţia aspiraţie cu ac fin (leziuni circumscrise)</a:t>
            </a:r>
            <a:endParaRPr lang="en-US" sz="2000" dirty="0"/>
          </a:p>
          <a:p>
            <a:pPr lvl="1">
              <a:defRPr/>
            </a:pPr>
            <a:r>
              <a:rPr lang="ro-RO" sz="2000" dirty="0"/>
              <a:t>Puncţia biopsia hepatică</a:t>
            </a:r>
          </a:p>
          <a:p>
            <a:pPr lvl="1">
              <a:defRPr/>
            </a:pPr>
            <a:r>
              <a:rPr lang="ro-RO" sz="2000" dirty="0"/>
              <a:t>Laparoscopia</a:t>
            </a:r>
          </a:p>
          <a:p>
            <a:pPr>
              <a:spcBef>
                <a:spcPct val="50000"/>
              </a:spcBef>
              <a:buNone/>
            </a:pPr>
            <a:endParaRPr lang="en-GB" b="1" dirty="0">
              <a:sym typeface="Symbol" pitchFamily="18" charset="2"/>
            </a:endParaRPr>
          </a:p>
          <a:p>
            <a:endParaRPr lang="ru-RU" dirty="0"/>
          </a:p>
        </p:txBody>
      </p:sp>
    </p:spTree>
    <p:extLst>
      <p:ext uri="{BB962C8B-B14F-4D97-AF65-F5344CB8AC3E}">
        <p14:creationId xmlns:p14="http://schemas.microsoft.com/office/powerpoint/2010/main" val="28029817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282154"/>
          </a:xfrm>
        </p:spPr>
        <p:txBody>
          <a:bodyPr>
            <a:normAutofit fontScale="90000"/>
          </a:bodyPr>
          <a:lstStyle/>
          <a:p>
            <a:r>
              <a:rPr lang="ro-RO" sz="2800" b="1" dirty="0">
                <a:solidFill>
                  <a:schemeClr val="tx1"/>
                </a:solidFill>
              </a:rPr>
              <a:t/>
            </a:r>
            <a:br>
              <a:rPr lang="ro-RO" sz="2800" b="1" dirty="0">
                <a:solidFill>
                  <a:schemeClr val="tx1"/>
                </a:solidFill>
              </a:rPr>
            </a:br>
            <a:r>
              <a:rPr lang="ro-RO" sz="2800" b="1" dirty="0">
                <a:solidFill>
                  <a:schemeClr val="tx1"/>
                </a:solidFill>
              </a:rPr>
              <a:t/>
            </a:r>
            <a:br>
              <a:rPr lang="ro-RO" sz="2800" b="1" dirty="0">
                <a:solidFill>
                  <a:schemeClr val="tx1"/>
                </a:solidFill>
              </a:rPr>
            </a:br>
            <a:r>
              <a:rPr lang="ro-RO" sz="2800" b="1" dirty="0">
                <a:solidFill>
                  <a:schemeClr val="tx1"/>
                </a:solidFill>
              </a:rPr>
              <a:t>Diagnostic etiologic </a:t>
            </a:r>
            <a:endParaRPr lang="ru-RU" dirty="0">
              <a:solidFill>
                <a:schemeClr val="tx1"/>
              </a:solidFill>
            </a:endParaRPr>
          </a:p>
        </p:txBody>
      </p:sp>
      <p:sp>
        <p:nvSpPr>
          <p:cNvPr id="3" name="Объект 2"/>
          <p:cNvSpPr>
            <a:spLocks noGrp="1"/>
          </p:cNvSpPr>
          <p:nvPr>
            <p:ph sz="quarter" idx="1"/>
          </p:nvPr>
        </p:nvSpPr>
        <p:spPr/>
        <p:txBody>
          <a:bodyPr>
            <a:normAutofit lnSpcReduction="10000"/>
          </a:bodyPr>
          <a:lstStyle/>
          <a:p>
            <a:pPr marL="0" indent="0">
              <a:spcBef>
                <a:spcPct val="50000"/>
              </a:spcBef>
              <a:buNone/>
              <a:defRPr/>
            </a:pPr>
            <a:r>
              <a:rPr lang="ro-RO" b="1" dirty="0">
                <a:effectLst>
                  <a:outerShdw blurRad="38100" dist="38100" dir="2700000" algn="tl">
                    <a:srgbClr val="000000"/>
                  </a:outerShdw>
                </a:effectLst>
              </a:rPr>
              <a:t>Etiologie:</a:t>
            </a:r>
          </a:p>
          <a:p>
            <a:pPr>
              <a:spcBef>
                <a:spcPct val="50000"/>
              </a:spcBef>
              <a:defRPr/>
            </a:pPr>
            <a:r>
              <a:rPr lang="ro-RO" b="1" dirty="0"/>
              <a:t>virală: Ag HBs, anti HCV sau anti D</a:t>
            </a:r>
          </a:p>
          <a:p>
            <a:pPr>
              <a:defRPr/>
            </a:pPr>
            <a:r>
              <a:rPr lang="ro-RO" b="1" dirty="0"/>
              <a:t>etilică: anamneza, GGTP</a:t>
            </a:r>
          </a:p>
          <a:p>
            <a:pPr>
              <a:defRPr/>
            </a:pPr>
            <a:r>
              <a:rPr lang="ro-RO" b="1" dirty="0"/>
              <a:t>boala Wilson: ceruloplasmina, cupremia, cupruria</a:t>
            </a:r>
          </a:p>
          <a:p>
            <a:pPr>
              <a:defRPr/>
            </a:pPr>
            <a:r>
              <a:rPr lang="ro-RO" b="1" dirty="0"/>
              <a:t>hemocromatoză: sideremie, feritina, CTLF</a:t>
            </a:r>
          </a:p>
          <a:p>
            <a:pPr>
              <a:defRPr/>
            </a:pPr>
            <a:r>
              <a:rPr lang="ro-RO" b="1" dirty="0"/>
              <a:t>CBP: colestaza, Ac. anti mitocondriali</a:t>
            </a:r>
          </a:p>
          <a:p>
            <a:pPr>
              <a:defRPr/>
            </a:pPr>
            <a:r>
              <a:rPr lang="ro-RO" b="1" dirty="0"/>
              <a:t>diagnosticul bolii de bază în ciroza cardiacă şi sd. Budd Chiari</a:t>
            </a:r>
          </a:p>
          <a:p>
            <a:pPr>
              <a:defRPr/>
            </a:pPr>
            <a:r>
              <a:rPr lang="ro-RO" b="1" dirty="0"/>
              <a:t>alfa 1 antitripsina</a:t>
            </a:r>
          </a:p>
          <a:p>
            <a:pPr>
              <a:defRPr/>
            </a:pPr>
            <a:r>
              <a:rPr lang="ro-RO" b="1" dirty="0"/>
              <a:t>autoimună: </a:t>
            </a:r>
            <a:r>
              <a:rPr lang="ro-RO" b="1" dirty="0">
                <a:sym typeface="Symbol" pitchFamily="18" charset="2"/>
              </a:rPr>
              <a:t> gamaglobulinelor, ANA, SMA, anti LKM 1.</a:t>
            </a:r>
            <a:endParaRPr lang="en-GB" b="1" dirty="0">
              <a:sym typeface="Symbol" pitchFamily="18" charset="2"/>
            </a:endParaRPr>
          </a:p>
          <a:p>
            <a:endParaRPr lang="ru-RU" dirty="0"/>
          </a:p>
        </p:txBody>
      </p:sp>
    </p:spTree>
    <p:extLst>
      <p:ext uri="{BB962C8B-B14F-4D97-AF65-F5344CB8AC3E}">
        <p14:creationId xmlns:p14="http://schemas.microsoft.com/office/powerpoint/2010/main" val="11443824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o-RO" dirty="0"/>
              <a:t>Complicaţiile CH</a:t>
            </a:r>
            <a:endParaRPr lang="ru-RU" dirty="0"/>
          </a:p>
        </p:txBody>
      </p:sp>
      <p:sp>
        <p:nvSpPr>
          <p:cNvPr id="5" name="Объект 4"/>
          <p:cNvSpPr>
            <a:spLocks noGrp="1"/>
          </p:cNvSpPr>
          <p:nvPr>
            <p:ph sz="quarter" idx="1"/>
          </p:nvPr>
        </p:nvSpPr>
        <p:spPr/>
        <p:txBody>
          <a:bodyPr/>
          <a:lstStyle/>
          <a:p>
            <a:r>
              <a:rPr lang="ro-RO" dirty="0"/>
              <a:t>HDS</a:t>
            </a:r>
          </a:p>
          <a:p>
            <a:r>
              <a:rPr lang="ro-RO" dirty="0"/>
              <a:t>Ascita</a:t>
            </a:r>
          </a:p>
          <a:p>
            <a:r>
              <a:rPr lang="ro-RO" dirty="0"/>
              <a:t>Peritonita spontană bacteriana</a:t>
            </a:r>
          </a:p>
          <a:p>
            <a:r>
              <a:rPr lang="ro-RO" dirty="0"/>
              <a:t>Sindrom hepatorenal</a:t>
            </a:r>
          </a:p>
          <a:p>
            <a:r>
              <a:rPr lang="ro-RO" dirty="0"/>
              <a:t>Encefalopatia hepatică</a:t>
            </a:r>
          </a:p>
          <a:p>
            <a:endParaRPr lang="ru-RU" dirty="0"/>
          </a:p>
        </p:txBody>
      </p:sp>
    </p:spTree>
    <p:extLst>
      <p:ext uri="{BB962C8B-B14F-4D97-AF65-F5344CB8AC3E}">
        <p14:creationId xmlns:p14="http://schemas.microsoft.com/office/powerpoint/2010/main" val="2747220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t>Hiperplazia nodulară hepatică</a:t>
            </a:r>
            <a:endParaRPr lang="ru-RU" dirty="0"/>
          </a:p>
        </p:txBody>
      </p:sp>
      <p:sp>
        <p:nvSpPr>
          <p:cNvPr id="3" name="Объект 2"/>
          <p:cNvSpPr>
            <a:spLocks noGrp="1"/>
          </p:cNvSpPr>
          <p:nvPr>
            <p:ph sz="quarter" idx="1"/>
          </p:nvPr>
        </p:nvSpPr>
        <p:spPr/>
        <p:txBody>
          <a:bodyPr/>
          <a:lstStyle/>
          <a:p>
            <a:endParaRPr lang="ru-RU"/>
          </a:p>
        </p:txBody>
      </p:sp>
      <p:sp>
        <p:nvSpPr>
          <p:cNvPr id="4" name="Объект 3"/>
          <p:cNvSpPr>
            <a:spLocks noGrp="1"/>
          </p:cNvSpPr>
          <p:nvPr>
            <p:ph sz="quarter" idx="2"/>
          </p:nvPr>
        </p:nvSpPr>
        <p:spPr/>
        <p:txBody>
          <a:bodyPr/>
          <a:lstStyle/>
          <a:p>
            <a:pPr>
              <a:buFont typeface="Arial" charset="0"/>
              <a:buChar char="•"/>
            </a:pPr>
            <a:r>
              <a:rPr lang="ro-RO" dirty="0"/>
              <a:t>Nodul hiperlpazic</a:t>
            </a:r>
          </a:p>
          <a:p>
            <a:pPr>
              <a:buFont typeface="Arial" charset="0"/>
              <a:buChar char="•"/>
            </a:pPr>
            <a:r>
              <a:rPr lang="ro-RO" dirty="0"/>
              <a:t>Săgeata dreaptă – septa cuproliferări ductale, celule inflamatorii şi ţesut conjuctiv</a:t>
            </a:r>
          </a:p>
          <a:p>
            <a:pPr>
              <a:buFont typeface="Arial" charset="0"/>
              <a:buChar char="•"/>
            </a:pPr>
            <a:r>
              <a:rPr lang="ro-RO" dirty="0"/>
              <a:t>Săgeata </a:t>
            </a:r>
            <a:r>
              <a:rPr lang="ro-RO"/>
              <a:t>curbă – vasul de alimentare</a:t>
            </a:r>
            <a:endParaRPr lang="ru-RU" dirty="0"/>
          </a:p>
        </p:txBody>
      </p:sp>
      <p:pic>
        <p:nvPicPr>
          <p:cNvPr id="5122" name="Picture 2" descr="http://radiographics.rsna.org/content/24/1/3/F23.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628800"/>
            <a:ext cx="3744416" cy="4719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286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44624"/>
            <a:ext cx="7467600" cy="721807"/>
          </a:xfrm>
        </p:spPr>
        <p:txBody>
          <a:bodyPr/>
          <a:lstStyle/>
          <a:p>
            <a:r>
              <a:rPr lang="ro-RO" dirty="0"/>
              <a:t>Definiţie</a:t>
            </a:r>
            <a:endParaRPr lang="ru-RU" dirty="0"/>
          </a:p>
        </p:txBody>
      </p:sp>
      <p:sp>
        <p:nvSpPr>
          <p:cNvPr id="5" name="Объект 4"/>
          <p:cNvSpPr>
            <a:spLocks noGrp="1"/>
          </p:cNvSpPr>
          <p:nvPr>
            <p:ph sz="quarter" idx="1"/>
          </p:nvPr>
        </p:nvSpPr>
        <p:spPr>
          <a:xfrm>
            <a:off x="251520" y="836712"/>
            <a:ext cx="8136904" cy="5904656"/>
          </a:xfrm>
        </p:spPr>
        <p:txBody>
          <a:bodyPr>
            <a:normAutofit/>
          </a:bodyPr>
          <a:lstStyle/>
          <a:p>
            <a:r>
              <a:rPr lang="ro-RO" sz="2800" b="1" dirty="0"/>
              <a:t>Ascita reprezintă o acumulare patologică de lichid în cavitatea peritoneală şi este consecinţa atât a decompensării vasculare (HTP), cât şi a decompensării parenchimatoase </a:t>
            </a:r>
          </a:p>
          <a:p>
            <a:endParaRPr lang="ro-RO" sz="2800" b="1" dirty="0"/>
          </a:p>
          <a:p>
            <a:r>
              <a:rPr lang="ro-RO" sz="2800" dirty="0"/>
              <a:t>Ascita apare la 50% de pacienţi cu istoricul de 10 ani de ciroza compensată</a:t>
            </a:r>
          </a:p>
          <a:p>
            <a:endParaRPr lang="en-US" sz="2800" baseline="30000" dirty="0"/>
          </a:p>
          <a:p>
            <a:r>
              <a:rPr lang="ro-RO" sz="2800" dirty="0"/>
              <a:t> Apariţia ascitei este un prognostic prost cu supravieţuirea la 2 ani de 50%, când ascita devine refractară la tratament medicamentos supravieţuirea scade la 20-50% întru-un an</a:t>
            </a:r>
            <a:endParaRPr lang="ru-RU" sz="2800" dirty="0"/>
          </a:p>
        </p:txBody>
      </p:sp>
    </p:spTree>
    <p:extLst>
      <p:ext uri="{BB962C8B-B14F-4D97-AF65-F5344CB8AC3E}">
        <p14:creationId xmlns:p14="http://schemas.microsoft.com/office/powerpoint/2010/main" val="38775379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99392"/>
            <a:ext cx="8579296" cy="778098"/>
          </a:xfrm>
        </p:spPr>
        <p:txBody>
          <a:bodyPr>
            <a:normAutofit fontScale="90000"/>
          </a:bodyPr>
          <a:lstStyle/>
          <a:p>
            <a:r>
              <a:rPr lang="en-US" dirty="0"/>
              <a:t>ETIOLOGIA ASCITEI</a:t>
            </a:r>
            <a:r>
              <a:rPr lang="ro-RO" dirty="0"/>
              <a:t> </a:t>
            </a:r>
            <a:r>
              <a:rPr lang="en-US" dirty="0"/>
              <a:t>“</a:t>
            </a:r>
            <a:r>
              <a:rPr lang="en-US" dirty="0" err="1"/>
              <a:t>askos</a:t>
            </a:r>
            <a:r>
              <a:rPr lang="en-US" dirty="0"/>
              <a:t>”   = </a:t>
            </a:r>
            <a:r>
              <a:rPr lang="en-US" dirty="0" err="1"/>
              <a:t>geanta</a:t>
            </a:r>
            <a:r>
              <a:rPr lang="en-US" dirty="0"/>
              <a:t> , sac</a:t>
            </a:r>
            <a:endParaRPr lang="ru-RU" dirty="0"/>
          </a:p>
        </p:txBody>
      </p:sp>
      <p:graphicFrame>
        <p:nvGraphicFramePr>
          <p:cNvPr id="6" name="Group 40"/>
          <p:cNvGraphicFramePr>
            <a:graphicFrameLocks noGrp="1"/>
          </p:cNvGraphicFramePr>
          <p:nvPr>
            <p:ph idx="1"/>
            <p:extLst>
              <p:ext uri="{D42A27DB-BD31-4B8C-83A1-F6EECF244321}">
                <p14:modId xmlns:p14="http://schemas.microsoft.com/office/powerpoint/2010/main" val="3131837082"/>
              </p:ext>
            </p:extLst>
          </p:nvPr>
        </p:nvGraphicFramePr>
        <p:xfrm>
          <a:off x="228600" y="716590"/>
          <a:ext cx="8915400" cy="6035048"/>
        </p:xfrm>
        <a:graphic>
          <a:graphicData uri="http://schemas.openxmlformats.org/drawingml/2006/table">
            <a:tbl>
              <a:tblPr/>
              <a:tblGrid>
                <a:gridCol w="3352800">
                  <a:extLst>
                    <a:ext uri="{9D8B030D-6E8A-4147-A177-3AD203B41FA5}">
                      <a16:colId xmlns:a16="http://schemas.microsoft.com/office/drawing/2014/main" xmlns="" val="20000"/>
                    </a:ext>
                  </a:extLst>
                </a:gridCol>
                <a:gridCol w="5562600">
                  <a:extLst>
                    <a:ext uri="{9D8B030D-6E8A-4147-A177-3AD203B41FA5}">
                      <a16:colId xmlns:a16="http://schemas.microsoft.com/office/drawing/2014/main" xmlns="" val="20001"/>
                    </a:ext>
                  </a:extLst>
                </a:gridCol>
              </a:tblGrid>
              <a:tr h="159087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CAUZE FRECVENTE</a:t>
                      </a:r>
                      <a:endParaRPr kumimoji="0" lang="fr-FR" sz="24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Ciroza</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hepatica</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Carcinomatoza</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peritoneala</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(cancer </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digestiv</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sau</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genital)</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TBC </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peritoneala</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Insuficienta</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cardiaca</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globala</a:t>
                      </a:r>
                      <a:endParaRPr kumimoji="0" lang="fr-FR"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7479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CAUZE RARE</a:t>
                      </a:r>
                      <a:endParaRPr kumimoji="0" lang="fr-FR" sz="24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Peritonita</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microbiana</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Sindrom</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nefrotic</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HTP de </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origine</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subhepatica</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tromboza</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venei</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porte</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sau</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suprahepatica</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sindromul</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Budd-</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Chiari</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Obstacol</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in </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circulatia</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limfatica</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tumori</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 </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adenopatii</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traumatism)</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Hemoperitoneul</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Peritonia</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biliara</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Sindromul</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Meigs</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Pancreatita</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acuta</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Pericardita</a:t>
                      </a:r>
                      <a:r>
                        <a:rPr kumimoji="0" lang="en-US"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US"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constrictiva</a:t>
                      </a:r>
                      <a:endParaRPr kumimoji="0" lang="fr-FR"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83593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o-RO" b="1" dirty="0"/>
              <a:t>Mecanismele formarii ascitei</a:t>
            </a:r>
            <a:endParaRPr lang="ru-RU" dirty="0"/>
          </a:p>
        </p:txBody>
      </p:sp>
      <p:pic>
        <p:nvPicPr>
          <p:cNvPr id="1026" name="Picture 2" descr="http://img.tfd.com/mk/A/X2604-A-67.pn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16000"/>
                    </a14:imgEffect>
                    <a14:imgEffect>
                      <a14:brightnessContrast bright="-40000" contrast="58000"/>
                    </a14:imgEffect>
                  </a14:imgLayer>
                </a14:imgProps>
              </a:ext>
              <a:ext uri="{28A0092B-C50C-407E-A947-70E740481C1C}">
                <a14:useLocalDpi xmlns:a14="http://schemas.microsoft.com/office/drawing/2010/main" val="0"/>
              </a:ext>
            </a:extLst>
          </a:blip>
          <a:srcRect/>
          <a:stretch>
            <a:fillRect/>
          </a:stretch>
        </p:blipFill>
        <p:spPr bwMode="auto">
          <a:xfrm>
            <a:off x="251520" y="1628800"/>
            <a:ext cx="8424936"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8357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b="1" u="sng" dirty="0"/>
              <a:t>Evaluarea iniţială </a:t>
            </a:r>
            <a:r>
              <a:rPr lang="ru-RU" dirty="0"/>
              <a:t/>
            </a:r>
            <a:br>
              <a:rPr lang="ru-RU" dirty="0"/>
            </a:br>
            <a:endParaRPr lang="ru-RU" dirty="0"/>
          </a:p>
        </p:txBody>
      </p:sp>
      <p:sp>
        <p:nvSpPr>
          <p:cNvPr id="3" name="Объект 2"/>
          <p:cNvSpPr>
            <a:spLocks noGrp="1"/>
          </p:cNvSpPr>
          <p:nvPr>
            <p:ph sz="quarter" idx="1"/>
          </p:nvPr>
        </p:nvSpPr>
        <p:spPr/>
        <p:txBody>
          <a:bodyPr/>
          <a:lstStyle/>
          <a:p>
            <a:pPr lvl="0"/>
            <a:r>
              <a:rPr lang="ro-RO" b="1" dirty="0"/>
              <a:t>Examinarea obiectivă</a:t>
            </a:r>
            <a:r>
              <a:rPr lang="ro-RO" dirty="0"/>
              <a:t>, incluzând aprecierea matităţii pe flancuri în poziţia orizontală şi evidenţierea matităţii deplasabile ( în caz de existenţa lichidului liber &gt;1500 ml)</a:t>
            </a:r>
            <a:endParaRPr lang="ru-RU" dirty="0"/>
          </a:p>
          <a:p>
            <a:pPr lvl="0"/>
            <a:r>
              <a:rPr lang="ro-RO" b="1" dirty="0"/>
              <a:t>Ecografia abdominală</a:t>
            </a:r>
            <a:r>
              <a:rPr lang="ro-RO" dirty="0"/>
              <a:t> poate fi folosită pentru detectarea ascitei la obezi, pentru aprecierea locului paracentezei la pacienţi cu multiple cicatricii postoperatorii şi în cazul prezenţei α-fetoproteinei serice, pentru detectarea neoplasmelor hepatice </a:t>
            </a:r>
            <a:endParaRPr lang="ru-RU" dirty="0"/>
          </a:p>
          <a:p>
            <a:pPr lvl="0"/>
            <a:r>
              <a:rPr lang="ro-RO" b="1" dirty="0"/>
              <a:t>Paracenteza diagnostică </a:t>
            </a:r>
            <a:r>
              <a:rPr lang="ro-RO" dirty="0"/>
              <a:t>( 20 ml)</a:t>
            </a:r>
            <a:endParaRPr lang="ru-RU" dirty="0"/>
          </a:p>
          <a:p>
            <a:endParaRPr lang="ru-RU" dirty="0"/>
          </a:p>
        </p:txBody>
      </p:sp>
      <p:pic>
        <p:nvPicPr>
          <p:cNvPr id="6146" name="Picture 2" descr="http://upload.wikimedia.org/wikipedia/commons/thumb/b/b1/Auscities.PNG/220px-Ausciti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4941168"/>
            <a:ext cx="2095500"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2327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o-RO" b="1" dirty="0"/>
              <a:t>Paracenteza diagnostică</a:t>
            </a:r>
            <a:endParaRPr lang="ru-RU" dirty="0"/>
          </a:p>
        </p:txBody>
      </p:sp>
      <p:sp>
        <p:nvSpPr>
          <p:cNvPr id="5" name="Объект 4"/>
          <p:cNvSpPr>
            <a:spLocks noGrp="1"/>
          </p:cNvSpPr>
          <p:nvPr>
            <p:ph sz="quarter" idx="1"/>
          </p:nvPr>
        </p:nvSpPr>
        <p:spPr/>
        <p:txBody>
          <a:bodyPr/>
          <a:lstStyle/>
          <a:p>
            <a:endParaRPr lang="ru-RU"/>
          </a:p>
        </p:txBody>
      </p:sp>
      <p:sp>
        <p:nvSpPr>
          <p:cNvPr id="6" name="Объект 5"/>
          <p:cNvSpPr>
            <a:spLocks noGrp="1"/>
          </p:cNvSpPr>
          <p:nvPr>
            <p:ph sz="quarter" idx="2"/>
          </p:nvPr>
        </p:nvSpPr>
        <p:spPr/>
        <p:txBody>
          <a:bodyPr/>
          <a:lstStyle/>
          <a:p>
            <a:endParaRPr lang="ru-RU"/>
          </a:p>
        </p:txBody>
      </p:sp>
      <p:pic>
        <p:nvPicPr>
          <p:cNvPr id="7170" name="Picture 2" descr="http://jama.jamanetwork.com/data/journals/jama/4408/s_jrc80002f2.pn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0000"/>
                    </a14:imgEffect>
                    <a14:imgEffect>
                      <a14:brightnessContrast bright="-31000" contrast="42000"/>
                    </a14:imgEffect>
                  </a14:imgLayer>
                </a14:imgProps>
              </a:ext>
              <a:ext uri="{28A0092B-C50C-407E-A947-70E740481C1C}">
                <a14:useLocalDpi xmlns:a14="http://schemas.microsoft.com/office/drawing/2010/main" val="0"/>
              </a:ext>
            </a:extLst>
          </a:blip>
          <a:srcRect/>
          <a:stretch>
            <a:fillRect/>
          </a:stretch>
        </p:blipFill>
        <p:spPr bwMode="auto">
          <a:xfrm>
            <a:off x="107504" y="1484784"/>
            <a:ext cx="4032448" cy="51125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astec.arizona.edu/sites/astec.arizona.edu/files/images/Abdominal%20Paracentes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1484784"/>
            <a:ext cx="4411241"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1656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b="1" u="sng" dirty="0"/>
              <a:t>Evaluare lichidului de ascită</a:t>
            </a:r>
            <a:r>
              <a:rPr lang="ru-RU" b="1" u="sng" dirty="0"/>
              <a:t/>
            </a:r>
            <a:br>
              <a:rPr lang="ru-RU" b="1" u="sng" dirty="0"/>
            </a:br>
            <a:endParaRPr lang="ru-RU" dirty="0"/>
          </a:p>
        </p:txBody>
      </p:sp>
      <p:sp>
        <p:nvSpPr>
          <p:cNvPr id="3" name="Объект 2"/>
          <p:cNvSpPr>
            <a:spLocks noGrp="1"/>
          </p:cNvSpPr>
          <p:nvPr>
            <p:ph sz="quarter" idx="1"/>
          </p:nvPr>
        </p:nvSpPr>
        <p:spPr>
          <a:xfrm>
            <a:off x="457200" y="1268760"/>
            <a:ext cx="7467600" cy="5205192"/>
          </a:xfrm>
        </p:spPr>
        <p:txBody>
          <a:bodyPr>
            <a:normAutofit fontScale="92500"/>
          </a:bodyPr>
          <a:lstStyle/>
          <a:p>
            <a:pPr marL="0" indent="0">
              <a:buNone/>
            </a:pPr>
            <a:r>
              <a:rPr lang="ro-RO" sz="3200" u="sng" dirty="0"/>
              <a:t>De rutina se efectuează : </a:t>
            </a:r>
            <a:endParaRPr lang="ru-RU" sz="3200" dirty="0"/>
          </a:p>
          <a:p>
            <a:pPr lvl="0"/>
            <a:r>
              <a:rPr lang="ro-RO" sz="3200" dirty="0"/>
              <a:t>examenul microscopic cu diferenţierea celulelor</a:t>
            </a:r>
            <a:endParaRPr lang="ru-RU" sz="3200" dirty="0"/>
          </a:p>
          <a:p>
            <a:pPr lvl="0"/>
            <a:r>
              <a:rPr lang="ro-RO" sz="3200" dirty="0"/>
              <a:t>concentraţia proteinelor totale</a:t>
            </a:r>
            <a:endParaRPr lang="ru-RU" sz="3200" dirty="0"/>
          </a:p>
          <a:p>
            <a:pPr lvl="0"/>
            <a:r>
              <a:rPr lang="ro-RO" sz="3200" dirty="0"/>
              <a:t>concentraţia de albumină din lichidul de ascită şi din serul sanguin</a:t>
            </a:r>
            <a:endParaRPr lang="en-US" sz="3200" dirty="0"/>
          </a:p>
          <a:p>
            <a:pPr lvl="0"/>
            <a:endParaRPr lang="ru-RU" sz="3200" dirty="0"/>
          </a:p>
          <a:p>
            <a:pPr marL="0" indent="0">
              <a:buNone/>
            </a:pPr>
            <a:r>
              <a:rPr lang="ro-RO" sz="3200" dirty="0"/>
              <a:t>Rezultatele patologice al testelor de rutină sunt indicaţii pentru efectuarea </a:t>
            </a:r>
            <a:r>
              <a:rPr lang="ro-RO" sz="3200" b="1" dirty="0"/>
              <a:t>testelor specifice</a:t>
            </a:r>
            <a:endParaRPr lang="ru-RU" sz="3200" b="1" dirty="0"/>
          </a:p>
          <a:p>
            <a:endParaRPr lang="ru-RU" dirty="0"/>
          </a:p>
        </p:txBody>
      </p:sp>
    </p:spTree>
    <p:extLst>
      <p:ext uri="{BB962C8B-B14F-4D97-AF65-F5344CB8AC3E}">
        <p14:creationId xmlns:p14="http://schemas.microsoft.com/office/powerpoint/2010/main" val="11169488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066130"/>
          </a:xfrm>
        </p:spPr>
        <p:txBody>
          <a:bodyPr>
            <a:normAutofit fontScale="90000"/>
          </a:bodyPr>
          <a:lstStyle/>
          <a:p>
            <a:r>
              <a:rPr lang="ro-RO" b="1" u="sng" dirty="0"/>
              <a:t/>
            </a:r>
            <a:br>
              <a:rPr lang="ro-RO" b="1" u="sng" dirty="0"/>
            </a:br>
            <a:r>
              <a:rPr lang="ro-RO" b="1" u="sng" dirty="0"/>
              <a:t>Evaluare lichidului de ascită</a:t>
            </a:r>
            <a:br>
              <a:rPr lang="ro-RO" b="1" u="sng" dirty="0"/>
            </a:br>
            <a:r>
              <a:rPr lang="ro-RO" b="1" u="sng" dirty="0"/>
              <a:t>Testele specifice:</a:t>
            </a:r>
            <a:endParaRPr lang="ru-RU" dirty="0"/>
          </a:p>
        </p:txBody>
      </p:sp>
      <p:sp>
        <p:nvSpPr>
          <p:cNvPr id="3" name="Объект 2"/>
          <p:cNvSpPr>
            <a:spLocks noGrp="1"/>
          </p:cNvSpPr>
          <p:nvPr>
            <p:ph sz="quarter" idx="1"/>
          </p:nvPr>
        </p:nvSpPr>
        <p:spPr>
          <a:xfrm>
            <a:off x="457200" y="1412776"/>
            <a:ext cx="7715200" cy="5328592"/>
          </a:xfrm>
        </p:spPr>
        <p:txBody>
          <a:bodyPr>
            <a:normAutofit/>
          </a:bodyPr>
          <a:lstStyle/>
          <a:p>
            <a:pPr marL="0" lvl="0" indent="0">
              <a:buNone/>
            </a:pPr>
            <a:r>
              <a:rPr lang="ro-RO" dirty="0"/>
              <a:t>În caz de prezenţa </a:t>
            </a:r>
          </a:p>
          <a:p>
            <a:pPr marL="0" lvl="0" indent="0" algn="ctr">
              <a:buNone/>
            </a:pPr>
            <a:r>
              <a:rPr lang="ro-RO" b="1" dirty="0"/>
              <a:t>leucocitelor polimorfonucleare</a:t>
            </a:r>
            <a:r>
              <a:rPr lang="ro-RO" dirty="0"/>
              <a:t> (PMN) în număr </a:t>
            </a:r>
          </a:p>
          <a:p>
            <a:pPr lvl="0" algn="ctr">
              <a:buFont typeface="Wingdings"/>
              <a:buChar char="Ø"/>
            </a:pPr>
            <a:r>
              <a:rPr lang="ro-RO" b="1" dirty="0"/>
              <a:t>250 de celule</a:t>
            </a:r>
            <a:r>
              <a:rPr lang="ro-RO" dirty="0"/>
              <a:t> </a:t>
            </a:r>
            <a:r>
              <a:rPr lang="ro-RO" b="1" dirty="0"/>
              <a:t>/mm</a:t>
            </a:r>
            <a:r>
              <a:rPr lang="ro-RO" b="1" baseline="30000" dirty="0"/>
              <a:t>3</a:t>
            </a:r>
            <a:r>
              <a:rPr lang="ro-RO" b="1" dirty="0"/>
              <a:t> </a:t>
            </a:r>
            <a:r>
              <a:rPr lang="ro-RO" dirty="0"/>
              <a:t>se efectuează </a:t>
            </a:r>
          </a:p>
          <a:p>
            <a:pPr lvl="0" algn="ctr">
              <a:buFont typeface="Wingdings"/>
              <a:buChar char="Ø"/>
            </a:pPr>
            <a:endParaRPr lang="ro-RO" dirty="0"/>
          </a:p>
          <a:p>
            <a:r>
              <a:rPr lang="ro-RO" b="1" dirty="0"/>
              <a:t>examen bacteriologic al lichidului de ascita</a:t>
            </a:r>
            <a:r>
              <a:rPr lang="ro-RO" dirty="0"/>
              <a:t> (prelevarea lichidului în conteinere speciale se efectuează la patul pacientului)</a:t>
            </a:r>
          </a:p>
          <a:p>
            <a:r>
              <a:rPr lang="ro-RO" dirty="0"/>
              <a:t>este necesar de menţionat că aproximativ 80 % din aceşti pacienţi prezintă creşterea bacterii la examen bacteriologic</a:t>
            </a:r>
            <a:endParaRPr lang="ru-RU" dirty="0"/>
          </a:p>
          <a:p>
            <a:endParaRPr lang="ru-RU" dirty="0"/>
          </a:p>
        </p:txBody>
      </p:sp>
    </p:spTree>
    <p:extLst>
      <p:ext uri="{BB962C8B-B14F-4D97-AF65-F5344CB8AC3E}">
        <p14:creationId xmlns:p14="http://schemas.microsoft.com/office/powerpoint/2010/main" val="29848546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b="1" u="sng" dirty="0"/>
              <a:t>Evaluare lichidului de ascită</a:t>
            </a:r>
            <a:br>
              <a:rPr lang="ro-RO" b="1" u="sng" dirty="0"/>
            </a:br>
            <a:r>
              <a:rPr lang="ro-RO" b="1" u="sng" dirty="0"/>
              <a:t>Testele specifice:</a:t>
            </a:r>
            <a:endParaRPr lang="ru-RU" dirty="0"/>
          </a:p>
        </p:txBody>
      </p:sp>
      <p:sp>
        <p:nvSpPr>
          <p:cNvPr id="3" name="Объект 2"/>
          <p:cNvSpPr>
            <a:spLocks noGrp="1"/>
          </p:cNvSpPr>
          <p:nvPr>
            <p:ph sz="quarter" idx="1"/>
          </p:nvPr>
        </p:nvSpPr>
        <p:spPr>
          <a:xfrm>
            <a:off x="251520" y="1600200"/>
            <a:ext cx="3863280" cy="5141168"/>
          </a:xfrm>
        </p:spPr>
        <p:txBody>
          <a:bodyPr>
            <a:normAutofit fontScale="77500" lnSpcReduction="20000"/>
          </a:bodyPr>
          <a:lstStyle/>
          <a:p>
            <a:pPr marL="0" lvl="0" indent="0" algn="ctr">
              <a:buNone/>
            </a:pPr>
            <a:r>
              <a:rPr lang="ro-RO" dirty="0"/>
              <a:t>gradientul de albumină din lichidul de ascită / serul sanguin</a:t>
            </a:r>
          </a:p>
          <a:p>
            <a:pPr marL="0" lvl="0" indent="0" algn="ctr">
              <a:buNone/>
            </a:pPr>
            <a:r>
              <a:rPr lang="ro-RO" dirty="0"/>
              <a:t> = </a:t>
            </a:r>
          </a:p>
          <a:p>
            <a:pPr marL="0" lvl="0" indent="0" algn="ctr">
              <a:buNone/>
            </a:pPr>
            <a:r>
              <a:rPr lang="ro-RO" dirty="0"/>
              <a:t>albumina serică – albumina lichidului de ascită: </a:t>
            </a:r>
            <a:endParaRPr lang="ru-RU" dirty="0"/>
          </a:p>
          <a:p>
            <a:r>
              <a:rPr lang="ro-RO" dirty="0"/>
              <a:t>dacă gradientul este </a:t>
            </a:r>
            <a:r>
              <a:rPr lang="ro-RO" b="1" dirty="0">
                <a:sym typeface="Symbol"/>
              </a:rPr>
              <a:t></a:t>
            </a:r>
            <a:r>
              <a:rPr lang="ro-RO" b="1" dirty="0"/>
              <a:t> 1,1 g/dL</a:t>
            </a:r>
            <a:r>
              <a:rPr lang="ro-RO" dirty="0"/>
              <a:t> - indică </a:t>
            </a:r>
            <a:r>
              <a:rPr lang="ro-RO" b="1" dirty="0"/>
              <a:t>prezentă hipertensiunea portală</a:t>
            </a:r>
            <a:r>
              <a:rPr lang="ro-RO" dirty="0"/>
              <a:t> (gradientul  înalt este asociat cu afecţiunile difuze ale ficatului, boala venoocluzivă a venelor hepatice şi portale</a:t>
            </a:r>
            <a:endParaRPr lang="ru-RU" dirty="0"/>
          </a:p>
          <a:p>
            <a:r>
              <a:rPr lang="ro-RO" dirty="0"/>
              <a:t>dacă gradientul este </a:t>
            </a:r>
            <a:r>
              <a:rPr lang="ro-RO" dirty="0">
                <a:sym typeface="Symbol"/>
              </a:rPr>
              <a:t></a:t>
            </a:r>
            <a:r>
              <a:rPr lang="ro-RO" dirty="0"/>
              <a:t> 1,1 g/dL prezenţa hipertensiunei portale este puţin probabilă (acurateţea de 97%), dar este sugestiv pentru sindromul nefrotic, metastazele hepatice şi hipotiroidism</a:t>
            </a:r>
            <a:endParaRPr lang="ru-RU" dirty="0"/>
          </a:p>
        </p:txBody>
      </p:sp>
      <p:sp>
        <p:nvSpPr>
          <p:cNvPr id="4" name="Объект 3"/>
          <p:cNvSpPr>
            <a:spLocks noGrp="1"/>
          </p:cNvSpPr>
          <p:nvPr>
            <p:ph sz="quarter" idx="2"/>
          </p:nvPr>
        </p:nvSpPr>
        <p:spPr/>
        <p:txBody>
          <a:bodyPr>
            <a:normAutofit fontScale="77500" lnSpcReduction="20000"/>
          </a:bodyPr>
          <a:lstStyle/>
          <a:p>
            <a:endParaRPr lang="ru-RU"/>
          </a:p>
        </p:txBody>
      </p:sp>
      <p:pic>
        <p:nvPicPr>
          <p:cNvPr id="16386" name="Picture 2" descr="http://meds.queensu.ca/central/assets/modules/ts-paracentesis/SAAG_tb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1412776"/>
            <a:ext cx="5050401"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5283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b="1" u="sng" dirty="0"/>
              <a:t>Evaluare lichidului de ascită</a:t>
            </a:r>
            <a:br>
              <a:rPr lang="ro-RO" b="1" u="sng" dirty="0"/>
            </a:br>
            <a:r>
              <a:rPr lang="ro-RO" b="1" u="sng" dirty="0"/>
              <a:t>Testele specifice:</a:t>
            </a:r>
            <a:endParaRPr lang="ru-RU" dirty="0"/>
          </a:p>
        </p:txBody>
      </p:sp>
      <p:sp>
        <p:nvSpPr>
          <p:cNvPr id="3" name="Объект 2"/>
          <p:cNvSpPr>
            <a:spLocks noGrp="1"/>
          </p:cNvSpPr>
          <p:nvPr>
            <p:ph sz="quarter" idx="1"/>
          </p:nvPr>
        </p:nvSpPr>
        <p:spPr/>
        <p:txBody>
          <a:bodyPr>
            <a:normAutofit fontScale="92500" lnSpcReduction="10000"/>
          </a:bodyPr>
          <a:lstStyle/>
          <a:p>
            <a:pPr lvl="0"/>
            <a:r>
              <a:rPr lang="ro-RO" dirty="0"/>
              <a:t>evaluarea </a:t>
            </a:r>
            <a:r>
              <a:rPr lang="ro-RO" b="1" dirty="0"/>
              <a:t>citologică şi bacteriologică pentru micobacterii</a:t>
            </a:r>
            <a:r>
              <a:rPr lang="ro-RO" dirty="0"/>
              <a:t> se face numai în cazul indexului înalt de </a:t>
            </a:r>
            <a:r>
              <a:rPr lang="ro-RO" b="1" dirty="0"/>
              <a:t>suspecţie la tuberculoză</a:t>
            </a:r>
            <a:endParaRPr lang="ru-RU" dirty="0"/>
          </a:p>
          <a:p>
            <a:pPr lvl="0"/>
            <a:r>
              <a:rPr lang="ro-RO" dirty="0"/>
              <a:t>în cazul suspiciunii la </a:t>
            </a:r>
            <a:r>
              <a:rPr lang="ro-RO" b="1" dirty="0"/>
              <a:t>carcinomatoză peritonelă</a:t>
            </a:r>
            <a:r>
              <a:rPr lang="ro-RO" dirty="0"/>
              <a:t> se efectuează </a:t>
            </a:r>
            <a:r>
              <a:rPr lang="ro-RO" b="1" dirty="0"/>
              <a:t>examenul citologic</a:t>
            </a:r>
            <a:r>
              <a:rPr lang="ro-RO" dirty="0"/>
              <a:t> (pentru a mari sensibilitatea se face centifugarea unui volum mare de lichid ascitic)</a:t>
            </a:r>
          </a:p>
          <a:p>
            <a:pPr lvl="0"/>
            <a:r>
              <a:rPr lang="ro-RO" b="1" dirty="0"/>
              <a:t>lactat dehidrogenază</a:t>
            </a:r>
            <a:r>
              <a:rPr lang="ro-RO" dirty="0"/>
              <a:t> &gt;225 mU/L, </a:t>
            </a:r>
            <a:r>
              <a:rPr lang="ro-RO" b="1" dirty="0"/>
              <a:t>glucoza</a:t>
            </a:r>
            <a:r>
              <a:rPr lang="ro-RO" dirty="0"/>
              <a:t> </a:t>
            </a:r>
            <a:r>
              <a:rPr lang="ro-RO" dirty="0">
                <a:sym typeface="Symbol"/>
              </a:rPr>
              <a:t></a:t>
            </a:r>
            <a:r>
              <a:rPr lang="ro-RO" dirty="0"/>
              <a:t> 50 mg/dL, </a:t>
            </a:r>
            <a:r>
              <a:rPr lang="ro-RO" b="1" dirty="0"/>
              <a:t>proteina totală</a:t>
            </a:r>
            <a:r>
              <a:rPr lang="ro-RO" dirty="0"/>
              <a:t> &gt; 1 d/dL şi </a:t>
            </a:r>
            <a:r>
              <a:rPr lang="ro-RO" b="1" dirty="0"/>
              <a:t>multiple bacterii gram pozitive</a:t>
            </a:r>
            <a:r>
              <a:rPr lang="ro-RO" dirty="0"/>
              <a:t> sunt sugestive pentru </a:t>
            </a:r>
            <a:r>
              <a:rPr lang="ro-RO" b="1" dirty="0"/>
              <a:t>peritonita bacteriană secundară</a:t>
            </a:r>
            <a:r>
              <a:rPr lang="ro-RO" dirty="0"/>
              <a:t> (ruptura organelor viscerale sau abcese intraperitoneale);</a:t>
            </a:r>
            <a:endParaRPr lang="ru-RU" dirty="0"/>
          </a:p>
          <a:p>
            <a:pPr lvl="0"/>
            <a:r>
              <a:rPr lang="ro-RO" dirty="0"/>
              <a:t>nivelul înalt</a:t>
            </a:r>
            <a:r>
              <a:rPr lang="ro-RO" b="1" dirty="0"/>
              <a:t> </a:t>
            </a:r>
            <a:r>
              <a:rPr lang="ro-RO" dirty="0"/>
              <a:t>de</a:t>
            </a:r>
            <a:r>
              <a:rPr lang="ro-RO" b="1" dirty="0"/>
              <a:t> trigliceride</a:t>
            </a:r>
            <a:r>
              <a:rPr lang="ro-RO" dirty="0"/>
              <a:t> din lichidul ascitic mai mare decât cel plasmatic (de obicei &gt; 200 mg/dl) confirmă </a:t>
            </a:r>
            <a:r>
              <a:rPr lang="ro-RO" b="1" dirty="0"/>
              <a:t>ascita chiloasă</a:t>
            </a:r>
            <a:endParaRPr lang="ru-RU" b="1" dirty="0"/>
          </a:p>
          <a:p>
            <a:endParaRPr lang="ru-RU" dirty="0"/>
          </a:p>
          <a:p>
            <a:endParaRPr lang="ru-RU" dirty="0"/>
          </a:p>
        </p:txBody>
      </p:sp>
    </p:spTree>
    <p:extLst>
      <p:ext uri="{BB962C8B-B14F-4D97-AF65-F5344CB8AC3E}">
        <p14:creationId xmlns:p14="http://schemas.microsoft.com/office/powerpoint/2010/main" val="10773703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b="1" u="sng" dirty="0"/>
              <a:t>Evaluare lichidului de ascită</a:t>
            </a:r>
            <a:br>
              <a:rPr lang="ro-RO" b="1" u="sng" dirty="0"/>
            </a:br>
            <a:r>
              <a:rPr lang="ro-RO" b="1" u="sng" dirty="0"/>
              <a:t>Testele specifice:</a:t>
            </a:r>
            <a:endParaRPr lang="ru-RU" dirty="0"/>
          </a:p>
        </p:txBody>
      </p:sp>
      <p:sp>
        <p:nvSpPr>
          <p:cNvPr id="3" name="Объект 2"/>
          <p:cNvSpPr>
            <a:spLocks noGrp="1"/>
          </p:cNvSpPr>
          <p:nvPr>
            <p:ph sz="quarter" idx="1"/>
          </p:nvPr>
        </p:nvSpPr>
        <p:spPr/>
        <p:txBody>
          <a:bodyPr/>
          <a:lstStyle/>
          <a:p>
            <a:pPr lvl="0"/>
            <a:r>
              <a:rPr lang="ro-RO" dirty="0"/>
              <a:t>creşterea nivelului de</a:t>
            </a:r>
            <a:r>
              <a:rPr lang="ro-RO" b="1" dirty="0"/>
              <a:t> amilază </a:t>
            </a:r>
            <a:r>
              <a:rPr lang="ro-RO" dirty="0"/>
              <a:t>sugerează</a:t>
            </a:r>
            <a:r>
              <a:rPr lang="ro-RO" b="1" dirty="0"/>
              <a:t> pancreatita sau ruptura de organe abdominale cavitare </a:t>
            </a:r>
            <a:r>
              <a:rPr lang="ro-RO" dirty="0"/>
              <a:t>(nivelul amilazei în lichidul ascitic este mai mare decât cel plasmatic - &gt; 1000 </a:t>
            </a:r>
            <a:r>
              <a:rPr lang="ro-RO" dirty="0">
                <a:sym typeface="Symbol"/>
              </a:rPr>
              <a:t></a:t>
            </a:r>
            <a:r>
              <a:rPr lang="ro-RO" dirty="0"/>
              <a:t>n/h) </a:t>
            </a:r>
            <a:endParaRPr lang="ru-RU" dirty="0"/>
          </a:p>
          <a:p>
            <a:pPr lvl="0"/>
            <a:r>
              <a:rPr lang="ro-RO" b="1" dirty="0"/>
              <a:t> </a:t>
            </a:r>
            <a:r>
              <a:rPr lang="ro-RO" dirty="0"/>
              <a:t>creşterea nivelul de </a:t>
            </a:r>
            <a:r>
              <a:rPr lang="ro-RO" b="1" dirty="0"/>
              <a:t>bilirubină</a:t>
            </a:r>
            <a:r>
              <a:rPr lang="ro-RO" dirty="0"/>
              <a:t> este posibilă în caz de </a:t>
            </a:r>
            <a:r>
              <a:rPr lang="ro-RO" b="1" dirty="0"/>
              <a:t>perforaţia arborelui biliar sau a intestinului</a:t>
            </a:r>
            <a:endParaRPr lang="ru-RU" dirty="0"/>
          </a:p>
          <a:p>
            <a:pPr lvl="0"/>
            <a:r>
              <a:rPr lang="ro-RO" dirty="0"/>
              <a:t>înaintea paracentezei evacuatorii se efectuează numai evaluarea microscopică a centrifugatului</a:t>
            </a:r>
            <a:endParaRPr lang="ru-RU" dirty="0"/>
          </a:p>
          <a:p>
            <a:endParaRPr lang="ru-RU" dirty="0"/>
          </a:p>
        </p:txBody>
      </p:sp>
    </p:spTree>
    <p:extLst>
      <p:ext uri="{BB962C8B-B14F-4D97-AF65-F5344CB8AC3E}">
        <p14:creationId xmlns:p14="http://schemas.microsoft.com/office/powerpoint/2010/main" val="696819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o-RO" dirty="0"/>
              <a:t>Fibroza hepatică primară </a:t>
            </a:r>
            <a:endParaRPr lang="ru-RU" dirty="0"/>
          </a:p>
        </p:txBody>
      </p:sp>
      <p:pic>
        <p:nvPicPr>
          <p:cNvPr id="2050" name="Picture 2" descr="Congenital hepatic fibrosis"/>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251520" y="1628800"/>
            <a:ext cx="3863280" cy="4536504"/>
          </a:xfrm>
          <a:prstGeom prst="rect">
            <a:avLst/>
          </a:prstGeom>
          <a:noFill/>
          <a:extLst>
            <a:ext uri="{909E8E84-426E-40DD-AFC4-6F175D3DCCD1}">
              <a14:hiddenFill xmlns:a14="http://schemas.microsoft.com/office/drawing/2010/main">
                <a:solidFill>
                  <a:srgbClr val="FFFFFF"/>
                </a:solidFill>
              </a14:hiddenFill>
            </a:ext>
          </a:extLst>
        </p:spPr>
      </p:pic>
      <p:sp>
        <p:nvSpPr>
          <p:cNvPr id="7" name="Объект 6"/>
          <p:cNvSpPr>
            <a:spLocks noGrp="1"/>
          </p:cNvSpPr>
          <p:nvPr>
            <p:ph sz="quarter" idx="2"/>
          </p:nvPr>
        </p:nvSpPr>
        <p:spPr>
          <a:xfrm>
            <a:off x="4427984" y="1600200"/>
            <a:ext cx="3499864" cy="4572000"/>
          </a:xfrm>
        </p:spPr>
        <p:txBody>
          <a:bodyPr>
            <a:noAutofit/>
          </a:bodyPr>
          <a:lstStyle/>
          <a:p>
            <a:pPr marL="0" indent="0">
              <a:buNone/>
            </a:pPr>
            <a:r>
              <a:rPr lang="ro-RO" sz="2800" dirty="0"/>
              <a:t>Fibroza hepatică congenitală este boala hepatică ereditară asociată cu proliferarea ducturilor biliare în ariile portaleşi fibroza care nu alteră arhetectonica lobulară </a:t>
            </a:r>
          </a:p>
        </p:txBody>
      </p:sp>
    </p:spTree>
    <p:extLst>
      <p:ext uri="{BB962C8B-B14F-4D97-AF65-F5344CB8AC3E}">
        <p14:creationId xmlns:p14="http://schemas.microsoft.com/office/powerpoint/2010/main" val="29217830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dirty="0"/>
              <a:t>DIAGNOSTIC CLINIC</a:t>
            </a:r>
            <a:endParaRPr lang="ru-RU" dirty="0"/>
          </a:p>
        </p:txBody>
      </p:sp>
      <p:sp>
        <p:nvSpPr>
          <p:cNvPr id="3" name="Объект 2"/>
          <p:cNvSpPr>
            <a:spLocks noGrp="1"/>
          </p:cNvSpPr>
          <p:nvPr>
            <p:ph sz="quarter" idx="1"/>
          </p:nvPr>
        </p:nvSpPr>
        <p:spPr/>
        <p:txBody>
          <a:bodyPr>
            <a:normAutofit fontScale="92500" lnSpcReduction="20000"/>
          </a:bodyPr>
          <a:lstStyle/>
          <a:p>
            <a:r>
              <a:rPr lang="en-US" sz="3200" dirty="0" err="1">
                <a:solidFill>
                  <a:schemeClr val="hlink"/>
                </a:solidFill>
              </a:rPr>
              <a:t>Anamneza</a:t>
            </a:r>
            <a:r>
              <a:rPr lang="en-US" sz="3200" dirty="0">
                <a:solidFill>
                  <a:schemeClr val="hlink"/>
                </a:solidFill>
              </a:rPr>
              <a:t> </a:t>
            </a:r>
            <a:r>
              <a:rPr lang="en-US" sz="3200" dirty="0"/>
              <a:t>: </a:t>
            </a:r>
            <a:r>
              <a:rPr lang="en-US" dirty="0" err="1"/>
              <a:t>istoric</a:t>
            </a:r>
            <a:r>
              <a:rPr lang="en-US" dirty="0"/>
              <a:t> de </a:t>
            </a:r>
            <a:r>
              <a:rPr lang="en-US" dirty="0" err="1"/>
              <a:t>boala</a:t>
            </a:r>
            <a:r>
              <a:rPr lang="en-US" dirty="0"/>
              <a:t> hepatica </a:t>
            </a:r>
            <a:r>
              <a:rPr lang="en-US" dirty="0" err="1"/>
              <a:t>obisnuit</a:t>
            </a:r>
            <a:r>
              <a:rPr lang="en-US" dirty="0"/>
              <a:t> </a:t>
            </a:r>
            <a:r>
              <a:rPr lang="en-US" dirty="0" err="1"/>
              <a:t>alcoolica</a:t>
            </a:r>
            <a:r>
              <a:rPr lang="en-US" dirty="0"/>
              <a:t> </a:t>
            </a:r>
            <a:r>
              <a:rPr lang="en-US" dirty="0" err="1"/>
              <a:t>sau</a:t>
            </a:r>
            <a:r>
              <a:rPr lang="en-US" dirty="0"/>
              <a:t> </a:t>
            </a:r>
            <a:r>
              <a:rPr lang="en-US" dirty="0" err="1"/>
              <a:t>virala</a:t>
            </a:r>
            <a:r>
              <a:rPr lang="en-US" dirty="0"/>
              <a:t>,  debut </a:t>
            </a:r>
            <a:r>
              <a:rPr lang="en-US" dirty="0" err="1"/>
              <a:t>insidios</a:t>
            </a:r>
            <a:r>
              <a:rPr lang="en-US" dirty="0"/>
              <a:t> : </a:t>
            </a:r>
            <a:r>
              <a:rPr lang="en-US" dirty="0" err="1"/>
              <a:t>distensie</a:t>
            </a:r>
            <a:r>
              <a:rPr lang="en-US" dirty="0"/>
              <a:t> </a:t>
            </a:r>
            <a:r>
              <a:rPr lang="en-US" dirty="0" err="1"/>
              <a:t>abdominala</a:t>
            </a:r>
            <a:r>
              <a:rPr lang="en-US" dirty="0"/>
              <a:t>, </a:t>
            </a:r>
            <a:r>
              <a:rPr lang="en-US" dirty="0" err="1"/>
              <a:t>crestere</a:t>
            </a:r>
            <a:r>
              <a:rPr lang="en-US" dirty="0"/>
              <a:t> in </a:t>
            </a:r>
            <a:r>
              <a:rPr lang="en-US" dirty="0" err="1"/>
              <a:t>greutate</a:t>
            </a:r>
            <a:r>
              <a:rPr lang="en-US" dirty="0"/>
              <a:t> </a:t>
            </a:r>
            <a:r>
              <a:rPr lang="en-US" dirty="0" err="1"/>
              <a:t>edeme</a:t>
            </a:r>
            <a:r>
              <a:rPr lang="en-US" dirty="0"/>
              <a:t>, </a:t>
            </a:r>
            <a:r>
              <a:rPr lang="en-US" dirty="0" err="1"/>
              <a:t>hernie</a:t>
            </a:r>
            <a:r>
              <a:rPr lang="en-US" dirty="0"/>
              <a:t> </a:t>
            </a:r>
            <a:r>
              <a:rPr lang="en-US" dirty="0" err="1"/>
              <a:t>ombilicala</a:t>
            </a:r>
            <a:r>
              <a:rPr lang="en-US" dirty="0"/>
              <a:t/>
            </a:r>
            <a:br>
              <a:rPr lang="en-US" dirty="0"/>
            </a:br>
            <a:r>
              <a:rPr lang="en-US" sz="3200" dirty="0" err="1">
                <a:solidFill>
                  <a:schemeClr val="hlink"/>
                </a:solidFill>
              </a:rPr>
              <a:t>Examenul</a:t>
            </a:r>
            <a:r>
              <a:rPr lang="en-US" sz="3200" dirty="0">
                <a:solidFill>
                  <a:schemeClr val="hlink"/>
                </a:solidFill>
              </a:rPr>
              <a:t> </a:t>
            </a:r>
            <a:r>
              <a:rPr lang="en-US" sz="3200" dirty="0" err="1">
                <a:solidFill>
                  <a:schemeClr val="hlink"/>
                </a:solidFill>
              </a:rPr>
              <a:t>fizic</a:t>
            </a:r>
            <a:r>
              <a:rPr lang="en-US" sz="3200" dirty="0">
                <a:solidFill>
                  <a:schemeClr val="hlink"/>
                </a:solidFill>
              </a:rPr>
              <a:t>:</a:t>
            </a:r>
            <a:r>
              <a:rPr lang="en-US" sz="3200" dirty="0"/>
              <a:t>  </a:t>
            </a:r>
            <a:br>
              <a:rPr lang="en-US" sz="3200" dirty="0"/>
            </a:br>
            <a:r>
              <a:rPr lang="en-US" sz="3200" dirty="0"/>
              <a:t>  - </a:t>
            </a:r>
            <a:r>
              <a:rPr lang="en-US" dirty="0"/>
              <a:t>abdomen </a:t>
            </a:r>
            <a:r>
              <a:rPr lang="en-US" dirty="0" err="1"/>
              <a:t>marit</a:t>
            </a:r>
            <a:r>
              <a:rPr lang="en-US" dirty="0"/>
              <a:t> de </a:t>
            </a:r>
            <a:r>
              <a:rPr lang="en-US" dirty="0" err="1"/>
              <a:t>volum</a:t>
            </a:r>
            <a:r>
              <a:rPr lang="en-US" dirty="0"/>
              <a:t/>
            </a:r>
            <a:br>
              <a:rPr lang="en-US" dirty="0"/>
            </a:br>
            <a:r>
              <a:rPr lang="en-US" dirty="0"/>
              <a:t>   - </a:t>
            </a:r>
            <a:r>
              <a:rPr lang="en-US" dirty="0" err="1"/>
              <a:t>matitate</a:t>
            </a:r>
            <a:r>
              <a:rPr lang="en-US" dirty="0"/>
              <a:t> </a:t>
            </a:r>
            <a:r>
              <a:rPr lang="en-US" dirty="0" err="1"/>
              <a:t>deplasabila</a:t>
            </a:r>
            <a:r>
              <a:rPr lang="en-US" dirty="0"/>
              <a:t> </a:t>
            </a:r>
            <a:r>
              <a:rPr lang="en-US" dirty="0" err="1"/>
              <a:t>pe</a:t>
            </a:r>
            <a:r>
              <a:rPr lang="en-US" dirty="0"/>
              <a:t> </a:t>
            </a:r>
            <a:r>
              <a:rPr lang="en-US" dirty="0" err="1"/>
              <a:t>flancuri</a:t>
            </a:r>
            <a:r>
              <a:rPr lang="en-US" dirty="0"/>
              <a:t/>
            </a:r>
            <a:br>
              <a:rPr lang="en-US" dirty="0"/>
            </a:br>
            <a:r>
              <a:rPr lang="en-US" dirty="0"/>
              <a:t>   - </a:t>
            </a:r>
            <a:r>
              <a:rPr lang="en-US" dirty="0" err="1"/>
              <a:t>semnul</a:t>
            </a:r>
            <a:r>
              <a:rPr lang="en-US" dirty="0"/>
              <a:t> </a:t>
            </a:r>
            <a:r>
              <a:rPr lang="en-US" dirty="0" err="1"/>
              <a:t>valului</a:t>
            </a:r>
            <a:r>
              <a:rPr lang="en-US" dirty="0"/>
              <a:t/>
            </a:r>
            <a:br>
              <a:rPr lang="en-US" dirty="0"/>
            </a:br>
            <a:r>
              <a:rPr lang="en-US" dirty="0"/>
              <a:t>   - </a:t>
            </a:r>
            <a:r>
              <a:rPr lang="en-US" dirty="0" err="1"/>
              <a:t>hernie</a:t>
            </a:r>
            <a:r>
              <a:rPr lang="en-US" dirty="0"/>
              <a:t> </a:t>
            </a:r>
            <a:r>
              <a:rPr lang="en-US" dirty="0" err="1"/>
              <a:t>ombilicala</a:t>
            </a:r>
            <a:r>
              <a:rPr lang="en-US" dirty="0"/>
              <a:t/>
            </a:r>
            <a:br>
              <a:rPr lang="en-US" dirty="0"/>
            </a:br>
            <a:r>
              <a:rPr lang="en-US" dirty="0"/>
              <a:t>   - </a:t>
            </a:r>
            <a:r>
              <a:rPr lang="en-US" dirty="0" err="1"/>
              <a:t>edem</a:t>
            </a:r>
            <a:r>
              <a:rPr lang="en-US" dirty="0"/>
              <a:t> scrotal </a:t>
            </a:r>
            <a:r>
              <a:rPr lang="en-US" dirty="0" err="1"/>
              <a:t>sau</a:t>
            </a:r>
            <a:r>
              <a:rPr lang="en-US" dirty="0"/>
              <a:t> </a:t>
            </a:r>
            <a:r>
              <a:rPr lang="en-US" dirty="0" err="1"/>
              <a:t>penian</a:t>
            </a:r>
            <a:r>
              <a:rPr lang="en-US" dirty="0"/>
              <a:t/>
            </a:r>
            <a:br>
              <a:rPr lang="en-US" dirty="0"/>
            </a:br>
            <a:r>
              <a:rPr lang="en-US" dirty="0"/>
              <a:t>   - </a:t>
            </a:r>
            <a:r>
              <a:rPr lang="en-US" dirty="0" err="1"/>
              <a:t>hidrotorax</a:t>
            </a:r>
            <a:r>
              <a:rPr lang="en-US" dirty="0"/>
              <a:t> </a:t>
            </a:r>
            <a:r>
              <a:rPr lang="en-US" dirty="0" err="1"/>
              <a:t>drept</a:t>
            </a:r>
            <a:r>
              <a:rPr lang="en-US" dirty="0"/>
              <a:t/>
            </a:r>
            <a:br>
              <a:rPr lang="en-US" dirty="0"/>
            </a:br>
            <a:r>
              <a:rPr lang="en-US" dirty="0"/>
              <a:t>   - </a:t>
            </a:r>
            <a:r>
              <a:rPr lang="en-US" dirty="0" err="1"/>
              <a:t>icter</a:t>
            </a:r>
            <a:r>
              <a:rPr lang="en-US" dirty="0"/>
              <a:t/>
            </a:r>
            <a:br>
              <a:rPr lang="en-US" dirty="0"/>
            </a:br>
            <a:r>
              <a:rPr lang="en-US" dirty="0"/>
              <a:t>   - </a:t>
            </a:r>
            <a:r>
              <a:rPr lang="en-US" dirty="0" err="1"/>
              <a:t>circulatie</a:t>
            </a:r>
            <a:r>
              <a:rPr lang="en-US" dirty="0"/>
              <a:t> </a:t>
            </a:r>
            <a:r>
              <a:rPr lang="en-US" dirty="0" err="1"/>
              <a:t>colaterala</a:t>
            </a:r>
            <a:r>
              <a:rPr lang="en-US" dirty="0"/>
              <a:t> </a:t>
            </a:r>
            <a:br>
              <a:rPr lang="en-US" dirty="0"/>
            </a:br>
            <a:r>
              <a:rPr lang="en-US" dirty="0"/>
              <a:t>   - </a:t>
            </a:r>
            <a:r>
              <a:rPr lang="en-US" dirty="0" err="1"/>
              <a:t>stelute</a:t>
            </a:r>
            <a:r>
              <a:rPr lang="en-US" dirty="0"/>
              <a:t> </a:t>
            </a:r>
            <a:r>
              <a:rPr lang="en-US" dirty="0" err="1"/>
              <a:t>vasculare</a:t>
            </a:r>
            <a:r>
              <a:rPr lang="en-US" dirty="0"/>
              <a:t> </a:t>
            </a:r>
            <a:br>
              <a:rPr lang="en-US" dirty="0"/>
            </a:br>
            <a:r>
              <a:rPr lang="en-US" dirty="0"/>
              <a:t>   - </a:t>
            </a:r>
            <a:r>
              <a:rPr lang="en-US" dirty="0" err="1"/>
              <a:t>eritem</a:t>
            </a:r>
            <a:r>
              <a:rPr lang="en-US" dirty="0"/>
              <a:t> palmar, plantar </a:t>
            </a:r>
            <a:br>
              <a:rPr lang="en-US" dirty="0"/>
            </a:br>
            <a:r>
              <a:rPr lang="en-US" dirty="0"/>
              <a:t>   - </a:t>
            </a:r>
            <a:r>
              <a:rPr lang="en-US" dirty="0" err="1"/>
              <a:t>hepatosplenomegalie</a:t>
            </a:r>
            <a:endParaRPr lang="ru-RU" dirty="0"/>
          </a:p>
        </p:txBody>
      </p:sp>
    </p:spTree>
    <p:extLst>
      <p:ext uri="{BB962C8B-B14F-4D97-AF65-F5344CB8AC3E}">
        <p14:creationId xmlns:p14="http://schemas.microsoft.com/office/powerpoint/2010/main" val="4306726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dirty="0"/>
              <a:t>DIAGNOSTIC CLINIC</a:t>
            </a:r>
            <a:endParaRPr lang="ru-RU" dirty="0"/>
          </a:p>
        </p:txBody>
      </p:sp>
      <p:sp>
        <p:nvSpPr>
          <p:cNvPr id="3" name="Объект 2"/>
          <p:cNvSpPr>
            <a:spLocks noGrp="1"/>
          </p:cNvSpPr>
          <p:nvPr>
            <p:ph sz="quarter" idx="1"/>
          </p:nvPr>
        </p:nvSpPr>
        <p:spPr/>
        <p:txBody>
          <a:bodyPr>
            <a:normAutofit lnSpcReduction="10000"/>
          </a:bodyPr>
          <a:lstStyle/>
          <a:p>
            <a:r>
              <a:rPr lang="en-US" dirty="0"/>
              <a:t>A. </a:t>
            </a:r>
            <a:r>
              <a:rPr lang="en-US" i="1" dirty="0" err="1"/>
              <a:t>Explor</a:t>
            </a:r>
            <a:r>
              <a:rPr lang="ro-RO" i="1" dirty="0"/>
              <a:t>ă</a:t>
            </a:r>
            <a:r>
              <a:rPr lang="en-US" i="1" dirty="0" err="1"/>
              <a:t>ri</a:t>
            </a:r>
            <a:r>
              <a:rPr lang="en-US" i="1" dirty="0"/>
              <a:t> </a:t>
            </a:r>
            <a:r>
              <a:rPr lang="en-US" i="1" dirty="0" err="1"/>
              <a:t>paraclinice</a:t>
            </a:r>
            <a:r>
              <a:rPr lang="en-US" i="1" dirty="0"/>
              <a:t> a </a:t>
            </a:r>
            <a:r>
              <a:rPr lang="en-US" i="1" dirty="0" err="1"/>
              <a:t>functei</a:t>
            </a:r>
            <a:r>
              <a:rPr lang="en-US" i="1" dirty="0"/>
              <a:t> </a:t>
            </a:r>
            <a:r>
              <a:rPr lang="en-US" i="1" dirty="0" err="1"/>
              <a:t>hepatice</a:t>
            </a:r>
            <a:r>
              <a:rPr lang="en-US" dirty="0"/>
              <a:t>:  </a:t>
            </a:r>
            <a:r>
              <a:rPr lang="en-US" dirty="0" err="1"/>
              <a:t>sindroame</a:t>
            </a:r>
            <a:r>
              <a:rPr lang="en-US" dirty="0"/>
              <a:t> </a:t>
            </a:r>
            <a:r>
              <a:rPr lang="en-US" dirty="0" err="1"/>
              <a:t>hepatice</a:t>
            </a:r>
            <a:r>
              <a:rPr lang="en-US" sz="2800" dirty="0"/>
              <a:t/>
            </a:r>
            <a:br>
              <a:rPr lang="en-US" sz="2800" dirty="0"/>
            </a:br>
            <a:r>
              <a:rPr lang="en-US" sz="2800" dirty="0"/>
              <a:t> </a:t>
            </a:r>
            <a:br>
              <a:rPr lang="en-US" sz="2800" dirty="0"/>
            </a:br>
            <a:r>
              <a:rPr lang="en-US" dirty="0"/>
              <a:t>B.</a:t>
            </a:r>
            <a:r>
              <a:rPr lang="en-US" sz="2800" dirty="0"/>
              <a:t> </a:t>
            </a:r>
            <a:r>
              <a:rPr lang="en-US" i="1" dirty="0" err="1"/>
              <a:t>Radiografie</a:t>
            </a:r>
            <a:r>
              <a:rPr lang="en-US" i="1" dirty="0"/>
              <a:t> </a:t>
            </a:r>
            <a:r>
              <a:rPr lang="en-US" i="1" dirty="0" err="1"/>
              <a:t>abdominala</a:t>
            </a:r>
            <a:r>
              <a:rPr lang="en-US" i="1" dirty="0"/>
              <a:t> </a:t>
            </a:r>
            <a:r>
              <a:rPr lang="en-US" i="1" dirty="0" err="1"/>
              <a:t>pe</a:t>
            </a:r>
            <a:r>
              <a:rPr lang="en-US" i="1" dirty="0"/>
              <a:t> </a:t>
            </a:r>
            <a:r>
              <a:rPr lang="en-US" i="1" dirty="0" err="1"/>
              <a:t>gol</a:t>
            </a:r>
            <a:r>
              <a:rPr lang="en-US" i="1" dirty="0"/>
              <a:t> </a:t>
            </a:r>
            <a:br>
              <a:rPr lang="en-US" i="1" dirty="0"/>
            </a:br>
            <a:r>
              <a:rPr lang="en-US" dirty="0"/>
              <a:t/>
            </a:r>
            <a:br>
              <a:rPr lang="en-US" dirty="0"/>
            </a:br>
            <a:r>
              <a:rPr lang="en-US" dirty="0"/>
              <a:t/>
            </a:r>
            <a:br>
              <a:rPr lang="en-US" dirty="0"/>
            </a:br>
            <a:r>
              <a:rPr lang="en-US" i="1" dirty="0"/>
              <a:t>C. </a:t>
            </a:r>
            <a:r>
              <a:rPr lang="en-US" i="1" dirty="0" err="1"/>
              <a:t>Ecografie</a:t>
            </a:r>
            <a:r>
              <a:rPr lang="en-US" dirty="0"/>
              <a:t/>
            </a:r>
            <a:br>
              <a:rPr lang="en-US" dirty="0"/>
            </a:br>
            <a:r>
              <a:rPr lang="en-US" dirty="0"/>
              <a:t/>
            </a:r>
            <a:br>
              <a:rPr lang="en-US" dirty="0"/>
            </a:br>
            <a:r>
              <a:rPr lang="en-US" dirty="0"/>
              <a:t/>
            </a:r>
            <a:br>
              <a:rPr lang="en-US" dirty="0"/>
            </a:br>
            <a:r>
              <a:rPr lang="en-US" i="1" dirty="0"/>
              <a:t>D. </a:t>
            </a:r>
            <a:r>
              <a:rPr lang="en-US" i="1" dirty="0" err="1"/>
              <a:t>Tomografie</a:t>
            </a:r>
            <a:r>
              <a:rPr lang="en-US" i="1" dirty="0"/>
              <a:t> </a:t>
            </a:r>
            <a:r>
              <a:rPr lang="en-US" i="1" dirty="0" err="1"/>
              <a:t>computerizata</a:t>
            </a:r>
            <a:r>
              <a:rPr lang="en-US" dirty="0"/>
              <a:t/>
            </a:r>
            <a:br>
              <a:rPr lang="en-US" dirty="0"/>
            </a:br>
            <a:r>
              <a:rPr lang="en-US" dirty="0"/>
              <a:t>       </a:t>
            </a:r>
            <a:br>
              <a:rPr lang="en-US" dirty="0"/>
            </a:br>
            <a:r>
              <a:rPr lang="en-US" dirty="0"/>
              <a:t/>
            </a:r>
            <a:br>
              <a:rPr lang="en-US" dirty="0"/>
            </a:br>
            <a:r>
              <a:rPr lang="en-US" i="1" dirty="0"/>
              <a:t>E. EDS</a:t>
            </a:r>
            <a:r>
              <a:rPr lang="en-US" dirty="0"/>
              <a:t> </a:t>
            </a:r>
            <a:br>
              <a:rPr lang="en-US" dirty="0"/>
            </a:br>
            <a:endParaRPr lang="ru-RU" dirty="0"/>
          </a:p>
        </p:txBody>
      </p:sp>
    </p:spTree>
    <p:extLst>
      <p:ext uri="{BB962C8B-B14F-4D97-AF65-F5344CB8AC3E}">
        <p14:creationId xmlns:p14="http://schemas.microsoft.com/office/powerpoint/2010/main" val="19997360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b="1" dirty="0">
                <a:solidFill>
                  <a:schemeClr val="hlink"/>
                </a:solidFill>
              </a:rPr>
              <a:t>DIAGNOSTIC DIFERENŢIAL</a:t>
            </a:r>
            <a:endParaRPr lang="ru-RU" dirty="0"/>
          </a:p>
        </p:txBody>
      </p:sp>
      <p:sp>
        <p:nvSpPr>
          <p:cNvPr id="3" name="Объект 2"/>
          <p:cNvSpPr>
            <a:spLocks noGrp="1"/>
          </p:cNvSpPr>
          <p:nvPr>
            <p:ph sz="quarter" idx="1"/>
          </p:nvPr>
        </p:nvSpPr>
        <p:spPr/>
        <p:txBody>
          <a:bodyPr/>
          <a:lstStyle/>
          <a:p>
            <a:pPr lvl="1">
              <a:lnSpc>
                <a:spcPct val="190000"/>
              </a:lnSpc>
              <a:defRPr/>
            </a:pPr>
            <a:r>
              <a:rPr lang="ro-RO" sz="2400" b="1" dirty="0"/>
              <a:t>obezitate</a:t>
            </a:r>
          </a:p>
          <a:p>
            <a:pPr lvl="1">
              <a:lnSpc>
                <a:spcPct val="190000"/>
              </a:lnSpc>
              <a:defRPr/>
            </a:pPr>
            <a:r>
              <a:rPr lang="ro-RO" sz="2400" b="1" dirty="0"/>
              <a:t>meteorism</a:t>
            </a:r>
          </a:p>
          <a:p>
            <a:pPr lvl="1">
              <a:lnSpc>
                <a:spcPct val="190000"/>
              </a:lnSpc>
              <a:defRPr/>
            </a:pPr>
            <a:r>
              <a:rPr lang="ro-RO" sz="2400" b="1" dirty="0"/>
              <a:t>glob vezical</a:t>
            </a:r>
          </a:p>
          <a:p>
            <a:pPr lvl="1">
              <a:lnSpc>
                <a:spcPct val="190000"/>
              </a:lnSpc>
              <a:defRPr/>
            </a:pPr>
            <a:r>
              <a:rPr lang="ro-RO" sz="2400" b="1" dirty="0"/>
              <a:t>uter gravid</a:t>
            </a:r>
            <a:endParaRPr lang="en-US" sz="2400" b="1" dirty="0"/>
          </a:p>
          <a:p>
            <a:pPr lvl="1">
              <a:lnSpc>
                <a:spcPct val="190000"/>
              </a:lnSpc>
              <a:defRPr/>
            </a:pPr>
            <a:r>
              <a:rPr lang="en-US" sz="2400" b="1" dirty="0" err="1"/>
              <a:t>tumori</a:t>
            </a:r>
            <a:endParaRPr lang="en-US" sz="2400" b="1" dirty="0"/>
          </a:p>
          <a:p>
            <a:pPr lvl="1">
              <a:lnSpc>
                <a:spcPct val="190000"/>
              </a:lnSpc>
              <a:defRPr/>
            </a:pPr>
            <a:r>
              <a:rPr lang="en-US" sz="2400" b="1" dirty="0" err="1"/>
              <a:t>etiologia</a:t>
            </a:r>
            <a:r>
              <a:rPr lang="en-US" sz="2400" b="1" dirty="0"/>
              <a:t> </a:t>
            </a:r>
            <a:r>
              <a:rPr lang="en-US" sz="2400" b="1" dirty="0" err="1"/>
              <a:t>ascitei</a:t>
            </a:r>
            <a:endParaRPr lang="ro-RO" sz="2400" b="1" dirty="0"/>
          </a:p>
          <a:p>
            <a:endParaRPr lang="ru-RU" dirty="0"/>
          </a:p>
        </p:txBody>
      </p:sp>
    </p:spTree>
    <p:extLst>
      <p:ext uri="{BB962C8B-B14F-4D97-AF65-F5344CB8AC3E}">
        <p14:creationId xmlns:p14="http://schemas.microsoft.com/office/powerpoint/2010/main" val="24449992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
            <p:extLst>
              <p:ext uri="{D42A27DB-BD31-4B8C-83A1-F6EECF244321}">
                <p14:modId xmlns:p14="http://schemas.microsoft.com/office/powerpoint/2010/main" val="3717621193"/>
              </p:ext>
            </p:extLst>
          </p:nvPr>
        </p:nvGraphicFramePr>
        <p:xfrm>
          <a:off x="0" y="1178461"/>
          <a:ext cx="9144000" cy="5679540"/>
        </p:xfrm>
        <a:graphic>
          <a:graphicData uri="http://schemas.openxmlformats.org/drawingml/2006/table">
            <a:tbl>
              <a:tblPr>
                <a:tableStyleId>{3C2FFA5D-87B4-456A-9821-1D502468CF0F}</a:tableStyleId>
              </a:tblPr>
              <a:tblGrid>
                <a:gridCol w="2404534">
                  <a:extLst>
                    <a:ext uri="{9D8B030D-6E8A-4147-A177-3AD203B41FA5}">
                      <a16:colId xmlns:a16="http://schemas.microsoft.com/office/drawing/2014/main" xmlns="" val="20000"/>
                    </a:ext>
                  </a:extLst>
                </a:gridCol>
                <a:gridCol w="1238699">
                  <a:extLst>
                    <a:ext uri="{9D8B030D-6E8A-4147-A177-3AD203B41FA5}">
                      <a16:colId xmlns:a16="http://schemas.microsoft.com/office/drawing/2014/main" xmlns="" val="20001"/>
                    </a:ext>
                  </a:extLst>
                </a:gridCol>
                <a:gridCol w="1165834">
                  <a:extLst>
                    <a:ext uri="{9D8B030D-6E8A-4147-A177-3AD203B41FA5}">
                      <a16:colId xmlns:a16="http://schemas.microsoft.com/office/drawing/2014/main" xmlns="" val="20002"/>
                    </a:ext>
                  </a:extLst>
                </a:gridCol>
                <a:gridCol w="4334933">
                  <a:extLst>
                    <a:ext uri="{9D8B030D-6E8A-4147-A177-3AD203B41FA5}">
                      <a16:colId xmlns:a16="http://schemas.microsoft.com/office/drawing/2014/main" xmlns="" val="20003"/>
                    </a:ext>
                  </a:extLst>
                </a:gridCol>
              </a:tblGrid>
              <a:tr h="608207">
                <a:tc>
                  <a:txBody>
                    <a:bodyPr/>
                    <a:lstStyle/>
                    <a:p>
                      <a:pPr>
                        <a:lnSpc>
                          <a:spcPct val="150000"/>
                        </a:lnSpc>
                        <a:spcAft>
                          <a:spcPts val="0"/>
                        </a:spcAft>
                      </a:pPr>
                      <a:r>
                        <a:rPr lang="ro-RO" sz="1600" b="1" dirty="0">
                          <a:effectLst/>
                        </a:rPr>
                        <a:t>Cauzele ascitei </a:t>
                      </a:r>
                      <a:endParaRPr lang="ru-RU" sz="1600" b="1" dirty="0">
                        <a:effectLst/>
                        <a:latin typeface="Arial"/>
                        <a:ea typeface="Times New Roman"/>
                      </a:endParaRPr>
                    </a:p>
                  </a:txBody>
                  <a:tcPr marL="68580" marR="68580" marT="0" marB="0"/>
                </a:tc>
                <a:tc>
                  <a:txBody>
                    <a:bodyPr/>
                    <a:lstStyle/>
                    <a:p>
                      <a:pPr algn="ctr">
                        <a:lnSpc>
                          <a:spcPct val="150000"/>
                        </a:lnSpc>
                        <a:spcAft>
                          <a:spcPts val="0"/>
                        </a:spcAft>
                      </a:pPr>
                      <a:r>
                        <a:rPr lang="ro-RO" sz="1600" b="1" dirty="0">
                          <a:effectLst/>
                        </a:rPr>
                        <a:t>AS/ALA**</a:t>
                      </a:r>
                      <a:endParaRPr lang="ru-RU" sz="1600" b="1" dirty="0">
                        <a:effectLst/>
                        <a:latin typeface="Times New Roman"/>
                        <a:ea typeface="Times New Roman"/>
                      </a:endParaRPr>
                    </a:p>
                  </a:txBody>
                  <a:tcPr marL="68580" marR="68580" marT="0" marB="0"/>
                </a:tc>
                <a:tc>
                  <a:txBody>
                    <a:bodyPr/>
                    <a:lstStyle/>
                    <a:p>
                      <a:pPr algn="ctr">
                        <a:lnSpc>
                          <a:spcPct val="150000"/>
                        </a:lnSpc>
                        <a:spcAft>
                          <a:spcPts val="0"/>
                        </a:spcAft>
                      </a:pPr>
                      <a:r>
                        <a:rPr lang="ro-RO" sz="1600" b="1" dirty="0">
                          <a:effectLst/>
                        </a:rPr>
                        <a:t>PGLA***</a:t>
                      </a:r>
                      <a:endParaRPr lang="ru-RU" sz="1600" b="1" dirty="0">
                        <a:effectLst/>
                        <a:latin typeface="Times New Roman"/>
                        <a:ea typeface="Times New Roman"/>
                      </a:endParaRPr>
                    </a:p>
                  </a:txBody>
                  <a:tcPr marL="68580" marR="68580" marT="0" marB="0"/>
                </a:tc>
                <a:tc>
                  <a:txBody>
                    <a:bodyPr/>
                    <a:lstStyle/>
                    <a:p>
                      <a:pPr algn="ctr">
                        <a:lnSpc>
                          <a:spcPct val="150000"/>
                        </a:lnSpc>
                        <a:spcAft>
                          <a:spcPts val="0"/>
                        </a:spcAft>
                      </a:pPr>
                      <a:r>
                        <a:rPr lang="ro-RO" sz="1600" b="1" dirty="0">
                          <a:effectLst/>
                        </a:rPr>
                        <a:t>Particularităţi</a:t>
                      </a:r>
                      <a:endParaRPr lang="ru-RU" sz="1600" b="1" dirty="0">
                        <a:effectLst/>
                        <a:latin typeface="Times New Roman"/>
                        <a:ea typeface="Times New Roman"/>
                      </a:endParaRPr>
                    </a:p>
                  </a:txBody>
                  <a:tcPr marL="68580" marR="68580" marT="0" marB="0"/>
                </a:tc>
                <a:extLst>
                  <a:ext uri="{0D108BD9-81ED-4DB2-BD59-A6C34878D82A}">
                    <a16:rowId xmlns:a16="http://schemas.microsoft.com/office/drawing/2014/main" xmlns="" val="10000"/>
                  </a:ext>
                </a:extLst>
              </a:tr>
              <a:tr h="390482">
                <a:tc>
                  <a:txBody>
                    <a:bodyPr/>
                    <a:lstStyle/>
                    <a:p>
                      <a:pPr>
                        <a:lnSpc>
                          <a:spcPct val="150000"/>
                        </a:lnSpc>
                        <a:spcAft>
                          <a:spcPts val="0"/>
                        </a:spcAft>
                      </a:pPr>
                      <a:r>
                        <a:rPr lang="ro-RO" sz="1600" b="1">
                          <a:effectLst/>
                        </a:rPr>
                        <a:t>Ciroza hepatică</a:t>
                      </a:r>
                      <a:endParaRPr lang="ru-RU" sz="1600" b="1">
                        <a:effectLst/>
                        <a:latin typeface="Times New Roman"/>
                        <a:ea typeface="Times New Roman"/>
                      </a:endParaRPr>
                    </a:p>
                  </a:txBody>
                  <a:tcPr marL="68580" marR="68580" marT="0" marB="0"/>
                </a:tc>
                <a:tc>
                  <a:txBody>
                    <a:bodyPr/>
                    <a:lstStyle/>
                    <a:p>
                      <a:pPr algn="ctr">
                        <a:lnSpc>
                          <a:spcPct val="150000"/>
                        </a:lnSpc>
                        <a:spcAft>
                          <a:spcPts val="0"/>
                        </a:spcAft>
                      </a:pPr>
                      <a:r>
                        <a:rPr lang="ro-RO" sz="1600" b="1">
                          <a:effectLst/>
                        </a:rPr>
                        <a:t>≥1,1</a:t>
                      </a:r>
                      <a:endParaRPr lang="ru-RU" sz="1600" b="1">
                        <a:effectLst/>
                        <a:latin typeface="Times New Roman"/>
                        <a:ea typeface="Times New Roman"/>
                      </a:endParaRPr>
                    </a:p>
                  </a:txBody>
                  <a:tcPr marL="68580" marR="68580" marT="0" marB="0"/>
                </a:tc>
                <a:tc>
                  <a:txBody>
                    <a:bodyPr/>
                    <a:lstStyle/>
                    <a:p>
                      <a:pPr algn="ctr">
                        <a:lnSpc>
                          <a:spcPct val="150000"/>
                        </a:lnSpc>
                        <a:spcAft>
                          <a:spcPts val="0"/>
                        </a:spcAft>
                      </a:pPr>
                      <a:r>
                        <a:rPr lang="ro-RO" sz="1600" b="1" dirty="0">
                          <a:effectLst/>
                        </a:rPr>
                        <a:t>&lt; 2,5</a:t>
                      </a:r>
                      <a:endParaRPr lang="ru-RU" sz="1600" b="1" dirty="0">
                        <a:effectLst/>
                        <a:latin typeface="Times New Roman"/>
                        <a:ea typeface="Times New Roman"/>
                      </a:endParaRPr>
                    </a:p>
                  </a:txBody>
                  <a:tcPr marL="68580" marR="68580" marT="0" marB="0"/>
                </a:tc>
                <a:tc>
                  <a:txBody>
                    <a:bodyPr/>
                    <a:lstStyle/>
                    <a:p>
                      <a:pPr algn="ctr">
                        <a:lnSpc>
                          <a:spcPct val="150000"/>
                        </a:lnSpc>
                        <a:spcAft>
                          <a:spcPts val="0"/>
                        </a:spcAft>
                      </a:pPr>
                      <a:r>
                        <a:rPr lang="ro-RO" sz="1600" b="1" dirty="0">
                          <a:effectLst/>
                        </a:rPr>
                        <a:t>-</a:t>
                      </a:r>
                      <a:endParaRPr lang="ru-RU" sz="1600" b="1" dirty="0">
                        <a:effectLst/>
                        <a:latin typeface="Times New Roman"/>
                        <a:ea typeface="Times New Roman"/>
                      </a:endParaRPr>
                    </a:p>
                  </a:txBody>
                  <a:tcPr marL="68580" marR="68580" marT="0" marB="0"/>
                </a:tc>
                <a:extLst>
                  <a:ext uri="{0D108BD9-81ED-4DB2-BD59-A6C34878D82A}">
                    <a16:rowId xmlns:a16="http://schemas.microsoft.com/office/drawing/2014/main" xmlns="" val="10001"/>
                  </a:ext>
                </a:extLst>
              </a:tr>
              <a:tr h="520595">
                <a:tc>
                  <a:txBody>
                    <a:bodyPr/>
                    <a:lstStyle/>
                    <a:p>
                      <a:pPr>
                        <a:lnSpc>
                          <a:spcPct val="150000"/>
                        </a:lnSpc>
                        <a:spcAft>
                          <a:spcPts val="0"/>
                        </a:spcAft>
                      </a:pPr>
                      <a:r>
                        <a:rPr lang="ro-RO" sz="1600" b="1">
                          <a:effectLst/>
                        </a:rPr>
                        <a:t>Insuficienţa hepatică</a:t>
                      </a:r>
                      <a:endParaRPr lang="ru-RU" sz="1600" b="1">
                        <a:effectLst/>
                        <a:latin typeface="Times New Roman"/>
                        <a:ea typeface="Times New Roman"/>
                      </a:endParaRPr>
                    </a:p>
                  </a:txBody>
                  <a:tcPr marL="68580" marR="68580" marT="0" marB="0"/>
                </a:tc>
                <a:tc>
                  <a:txBody>
                    <a:bodyPr/>
                    <a:lstStyle/>
                    <a:p>
                      <a:pPr algn="ctr">
                        <a:lnSpc>
                          <a:spcPct val="150000"/>
                        </a:lnSpc>
                        <a:spcAft>
                          <a:spcPts val="0"/>
                        </a:spcAft>
                      </a:pPr>
                      <a:r>
                        <a:rPr lang="ro-RO" sz="1600" b="1">
                          <a:effectLst/>
                        </a:rPr>
                        <a:t>≥1,1</a:t>
                      </a:r>
                      <a:endParaRPr lang="ru-RU" sz="1600" b="1">
                        <a:effectLst/>
                        <a:latin typeface="Times New Roman"/>
                        <a:ea typeface="Times New Roman"/>
                      </a:endParaRPr>
                    </a:p>
                  </a:txBody>
                  <a:tcPr marL="68580" marR="68580" marT="0" marB="0"/>
                </a:tc>
                <a:tc>
                  <a:txBody>
                    <a:bodyPr/>
                    <a:lstStyle/>
                    <a:p>
                      <a:pPr>
                        <a:lnSpc>
                          <a:spcPct val="150000"/>
                        </a:lnSpc>
                        <a:spcAft>
                          <a:spcPts val="0"/>
                        </a:spcAft>
                      </a:pPr>
                      <a:r>
                        <a:rPr lang="ro-RO" sz="1600" b="1" dirty="0">
                          <a:effectLst/>
                        </a:rPr>
                        <a:t> </a:t>
                      </a:r>
                      <a:endParaRPr lang="ru-RU" sz="1600" b="1" dirty="0">
                        <a:effectLst/>
                        <a:latin typeface="Times New Roman"/>
                        <a:ea typeface="Times New Roman"/>
                      </a:endParaRPr>
                    </a:p>
                  </a:txBody>
                  <a:tcPr marL="68580" marR="68580" marT="0" marB="0"/>
                </a:tc>
                <a:tc>
                  <a:txBody>
                    <a:bodyPr/>
                    <a:lstStyle/>
                    <a:p>
                      <a:pPr algn="ctr">
                        <a:lnSpc>
                          <a:spcPct val="150000"/>
                        </a:lnSpc>
                        <a:spcAft>
                          <a:spcPts val="0"/>
                        </a:spcAft>
                      </a:pPr>
                      <a:r>
                        <a:rPr lang="ro-RO" sz="1600" b="1" dirty="0">
                          <a:effectLst/>
                        </a:rPr>
                        <a:t>-</a:t>
                      </a:r>
                      <a:endParaRPr lang="ru-RU" sz="1600" b="1" dirty="0">
                        <a:effectLst/>
                        <a:latin typeface="Times New Roman"/>
                        <a:ea typeface="Times New Roman"/>
                      </a:endParaRPr>
                    </a:p>
                  </a:txBody>
                  <a:tcPr marL="68580" marR="68580" marT="0" marB="0"/>
                </a:tc>
                <a:extLst>
                  <a:ext uri="{0D108BD9-81ED-4DB2-BD59-A6C34878D82A}">
                    <a16:rowId xmlns:a16="http://schemas.microsoft.com/office/drawing/2014/main" xmlns="" val="10002"/>
                  </a:ext>
                </a:extLst>
              </a:tr>
              <a:tr h="835177">
                <a:tc>
                  <a:txBody>
                    <a:bodyPr/>
                    <a:lstStyle/>
                    <a:p>
                      <a:pPr>
                        <a:lnSpc>
                          <a:spcPct val="150000"/>
                        </a:lnSpc>
                        <a:spcAft>
                          <a:spcPts val="0"/>
                        </a:spcAft>
                      </a:pPr>
                      <a:r>
                        <a:rPr lang="ro-RO" sz="1600" b="1">
                          <a:effectLst/>
                        </a:rPr>
                        <a:t>Carcinomatoza peritoneului</a:t>
                      </a:r>
                      <a:endParaRPr lang="ru-RU" sz="1600" b="1">
                        <a:effectLst/>
                        <a:latin typeface="Times New Roman"/>
                        <a:ea typeface="Times New Roman"/>
                      </a:endParaRPr>
                    </a:p>
                  </a:txBody>
                  <a:tcPr marL="68580" marR="68580" marT="0" marB="0"/>
                </a:tc>
                <a:tc>
                  <a:txBody>
                    <a:bodyPr/>
                    <a:lstStyle/>
                    <a:p>
                      <a:pPr algn="ctr">
                        <a:lnSpc>
                          <a:spcPct val="150000"/>
                        </a:lnSpc>
                        <a:spcAft>
                          <a:spcPts val="0"/>
                        </a:spcAft>
                      </a:pPr>
                      <a:r>
                        <a:rPr lang="ro-RO" sz="1600" b="1" dirty="0">
                          <a:effectLst/>
                        </a:rPr>
                        <a:t>&lt; 1,1</a:t>
                      </a:r>
                      <a:endParaRPr lang="ru-RU" sz="1600" b="1" dirty="0">
                        <a:effectLst/>
                      </a:endParaRPr>
                    </a:p>
                    <a:p>
                      <a:pPr algn="ctr">
                        <a:lnSpc>
                          <a:spcPct val="150000"/>
                        </a:lnSpc>
                        <a:spcAft>
                          <a:spcPts val="0"/>
                        </a:spcAft>
                      </a:pPr>
                      <a:r>
                        <a:rPr lang="ro-RO" sz="1600" b="1" dirty="0">
                          <a:effectLst/>
                        </a:rPr>
                        <a:t> </a:t>
                      </a:r>
                      <a:endParaRPr lang="ru-RU" sz="1600" b="1" dirty="0">
                        <a:effectLst/>
                        <a:latin typeface="Times New Roman"/>
                        <a:ea typeface="Times New Roman"/>
                      </a:endParaRPr>
                    </a:p>
                  </a:txBody>
                  <a:tcPr marL="68580" marR="68580" marT="0" marB="0"/>
                </a:tc>
                <a:tc>
                  <a:txBody>
                    <a:bodyPr/>
                    <a:lstStyle/>
                    <a:p>
                      <a:pPr algn="ctr">
                        <a:lnSpc>
                          <a:spcPct val="150000"/>
                        </a:lnSpc>
                        <a:spcAft>
                          <a:spcPts val="0"/>
                        </a:spcAft>
                      </a:pPr>
                      <a:r>
                        <a:rPr lang="ro-RO" sz="1600" b="1">
                          <a:effectLst/>
                        </a:rPr>
                        <a:t>&gt; 2,5 </a:t>
                      </a:r>
                      <a:endParaRPr lang="ru-RU" sz="1600" b="1">
                        <a:effectLst/>
                      </a:endParaRPr>
                    </a:p>
                    <a:p>
                      <a:pPr>
                        <a:lnSpc>
                          <a:spcPct val="150000"/>
                        </a:lnSpc>
                        <a:spcAft>
                          <a:spcPts val="0"/>
                        </a:spcAft>
                      </a:pPr>
                      <a:r>
                        <a:rPr lang="ro-RO" sz="1600" b="1">
                          <a:effectLst/>
                        </a:rPr>
                        <a:t> </a:t>
                      </a:r>
                      <a:endParaRPr lang="ru-RU" sz="1600" b="1">
                        <a:effectLst/>
                        <a:latin typeface="Times New Roman"/>
                        <a:ea typeface="Times New Roman"/>
                      </a:endParaRPr>
                    </a:p>
                  </a:txBody>
                  <a:tcPr marL="68580" marR="68580" marT="0" marB="0"/>
                </a:tc>
                <a:tc>
                  <a:txBody>
                    <a:bodyPr/>
                    <a:lstStyle/>
                    <a:p>
                      <a:pPr>
                        <a:lnSpc>
                          <a:spcPct val="150000"/>
                        </a:lnSpc>
                        <a:spcAft>
                          <a:spcPts val="0"/>
                        </a:spcAft>
                      </a:pPr>
                      <a:r>
                        <a:rPr lang="ro-RO" sz="1600" b="1" dirty="0">
                          <a:effectLst/>
                        </a:rPr>
                        <a:t>Depistarea celulelor atipice la examenul citologic </a:t>
                      </a:r>
                      <a:endParaRPr lang="ru-RU" sz="1600" b="1" dirty="0">
                        <a:effectLst/>
                        <a:latin typeface="Times New Roman"/>
                        <a:ea typeface="Times New Roman"/>
                      </a:endParaRPr>
                    </a:p>
                  </a:txBody>
                  <a:tcPr marL="68580" marR="68580" marT="0" marB="0"/>
                </a:tc>
                <a:extLst>
                  <a:ext uri="{0D108BD9-81ED-4DB2-BD59-A6C34878D82A}">
                    <a16:rowId xmlns:a16="http://schemas.microsoft.com/office/drawing/2014/main" xmlns="" val="10003"/>
                  </a:ext>
                </a:extLst>
              </a:tr>
              <a:tr h="835177">
                <a:tc>
                  <a:txBody>
                    <a:bodyPr/>
                    <a:lstStyle/>
                    <a:p>
                      <a:pPr>
                        <a:lnSpc>
                          <a:spcPct val="150000"/>
                        </a:lnSpc>
                        <a:spcAft>
                          <a:spcPts val="0"/>
                        </a:spcAft>
                      </a:pPr>
                      <a:r>
                        <a:rPr lang="ro-RO" sz="1600" b="1">
                          <a:effectLst/>
                        </a:rPr>
                        <a:t>Tuberculoza peritoneală</a:t>
                      </a:r>
                      <a:endParaRPr lang="ru-RU" sz="1600" b="1">
                        <a:effectLst/>
                        <a:latin typeface="Times New Roman"/>
                        <a:ea typeface="Times New Roman"/>
                      </a:endParaRPr>
                    </a:p>
                  </a:txBody>
                  <a:tcPr marL="68580" marR="68580" marT="0" marB="0"/>
                </a:tc>
                <a:tc>
                  <a:txBody>
                    <a:bodyPr/>
                    <a:lstStyle/>
                    <a:p>
                      <a:pPr algn="ctr">
                        <a:lnSpc>
                          <a:spcPct val="150000"/>
                        </a:lnSpc>
                        <a:spcAft>
                          <a:spcPts val="0"/>
                        </a:spcAft>
                      </a:pPr>
                      <a:r>
                        <a:rPr lang="ro-RO" sz="1600" b="1">
                          <a:effectLst/>
                        </a:rPr>
                        <a:t>&lt; 1,1</a:t>
                      </a:r>
                      <a:endParaRPr lang="ru-RU" sz="1600" b="1">
                        <a:effectLst/>
                        <a:latin typeface="Times New Roman"/>
                        <a:ea typeface="Times New Roman"/>
                      </a:endParaRPr>
                    </a:p>
                  </a:txBody>
                  <a:tcPr marL="68580" marR="68580" marT="0" marB="0"/>
                </a:tc>
                <a:tc>
                  <a:txBody>
                    <a:bodyPr/>
                    <a:lstStyle/>
                    <a:p>
                      <a:pPr algn="ctr">
                        <a:lnSpc>
                          <a:spcPct val="150000"/>
                        </a:lnSpc>
                        <a:spcAft>
                          <a:spcPts val="0"/>
                        </a:spcAft>
                      </a:pPr>
                      <a:r>
                        <a:rPr lang="ro-RO" sz="1600" b="1">
                          <a:effectLst/>
                        </a:rPr>
                        <a:t>&gt; 2,5 </a:t>
                      </a:r>
                      <a:endParaRPr lang="ru-RU" sz="1600" b="1">
                        <a:effectLst/>
                      </a:endParaRPr>
                    </a:p>
                    <a:p>
                      <a:pPr>
                        <a:lnSpc>
                          <a:spcPct val="150000"/>
                        </a:lnSpc>
                        <a:spcAft>
                          <a:spcPts val="0"/>
                        </a:spcAft>
                      </a:pPr>
                      <a:r>
                        <a:rPr lang="ro-RO" sz="1600" b="1">
                          <a:effectLst/>
                        </a:rPr>
                        <a:t> </a:t>
                      </a:r>
                      <a:endParaRPr lang="ru-RU" sz="1600" b="1">
                        <a:effectLst/>
                        <a:latin typeface="Times New Roman"/>
                        <a:ea typeface="Times New Roman"/>
                      </a:endParaRPr>
                    </a:p>
                  </a:txBody>
                  <a:tcPr marL="68580" marR="68580" marT="0" marB="0"/>
                </a:tc>
                <a:tc>
                  <a:txBody>
                    <a:bodyPr/>
                    <a:lstStyle/>
                    <a:p>
                      <a:pPr algn="ctr">
                        <a:lnSpc>
                          <a:spcPct val="150000"/>
                        </a:lnSpc>
                        <a:spcAft>
                          <a:spcPts val="0"/>
                        </a:spcAft>
                      </a:pPr>
                      <a:r>
                        <a:rPr lang="ro-RO" sz="1600" b="1" dirty="0">
                          <a:effectLst/>
                        </a:rPr>
                        <a:t>Leucocitele &gt; 500/mm2 cu prevalenţa limfocitelor </a:t>
                      </a:r>
                      <a:endParaRPr lang="ru-RU" sz="1600" b="1" dirty="0">
                        <a:effectLst/>
                        <a:latin typeface="Times New Roman"/>
                        <a:ea typeface="Times New Roman"/>
                      </a:endParaRPr>
                    </a:p>
                  </a:txBody>
                  <a:tcPr marL="68580" marR="68580" marT="0" marB="0"/>
                </a:tc>
                <a:extLst>
                  <a:ext uri="{0D108BD9-81ED-4DB2-BD59-A6C34878D82A}">
                    <a16:rowId xmlns:a16="http://schemas.microsoft.com/office/drawing/2014/main" xmlns="" val="10004"/>
                  </a:ext>
                </a:extLst>
              </a:tr>
              <a:tr h="1134130">
                <a:tc>
                  <a:txBody>
                    <a:bodyPr/>
                    <a:lstStyle/>
                    <a:p>
                      <a:pPr>
                        <a:lnSpc>
                          <a:spcPct val="150000"/>
                        </a:lnSpc>
                        <a:spcAft>
                          <a:spcPts val="0"/>
                        </a:spcAft>
                      </a:pPr>
                      <a:r>
                        <a:rPr lang="ro-RO" sz="1600" b="1">
                          <a:effectLst/>
                        </a:rPr>
                        <a:t>Ascita hiloasă</a:t>
                      </a:r>
                      <a:endParaRPr lang="ru-RU" sz="1600" b="1">
                        <a:effectLst/>
                        <a:latin typeface="Times New Roman"/>
                        <a:ea typeface="Times New Roman"/>
                      </a:endParaRPr>
                    </a:p>
                  </a:txBody>
                  <a:tcPr marL="68580" marR="68580" marT="0" marB="0"/>
                </a:tc>
                <a:tc>
                  <a:txBody>
                    <a:bodyPr/>
                    <a:lstStyle/>
                    <a:p>
                      <a:pPr algn="ctr">
                        <a:lnSpc>
                          <a:spcPct val="150000"/>
                        </a:lnSpc>
                        <a:spcAft>
                          <a:spcPts val="0"/>
                        </a:spcAft>
                      </a:pPr>
                      <a:r>
                        <a:rPr lang="ro-RO" sz="1600" b="1">
                          <a:effectLst/>
                        </a:rPr>
                        <a:t>&lt; 1,1</a:t>
                      </a:r>
                      <a:endParaRPr lang="ru-RU" sz="1600" b="1">
                        <a:effectLst/>
                        <a:latin typeface="Times New Roman"/>
                        <a:ea typeface="Times New Roman"/>
                      </a:endParaRPr>
                    </a:p>
                  </a:txBody>
                  <a:tcPr marL="68580" marR="68580" marT="0" marB="0"/>
                </a:tc>
                <a:tc>
                  <a:txBody>
                    <a:bodyPr/>
                    <a:lstStyle/>
                    <a:p>
                      <a:pPr algn="ctr">
                        <a:lnSpc>
                          <a:spcPct val="150000"/>
                        </a:lnSpc>
                        <a:spcAft>
                          <a:spcPts val="0"/>
                        </a:spcAft>
                      </a:pPr>
                      <a:r>
                        <a:rPr lang="ro-RO" sz="1600" b="1">
                          <a:effectLst/>
                        </a:rPr>
                        <a:t>&gt; 2,5</a:t>
                      </a:r>
                      <a:endParaRPr lang="ru-RU" sz="1600" b="1">
                        <a:effectLst/>
                        <a:latin typeface="Times New Roman"/>
                        <a:ea typeface="Times New Roman"/>
                      </a:endParaRPr>
                    </a:p>
                  </a:txBody>
                  <a:tcPr marL="68580" marR="68580" marT="0" marB="0"/>
                </a:tc>
                <a:tc>
                  <a:txBody>
                    <a:bodyPr/>
                    <a:lstStyle/>
                    <a:p>
                      <a:pPr algn="ctr">
                        <a:lnSpc>
                          <a:spcPct val="150000"/>
                        </a:lnSpc>
                        <a:spcAft>
                          <a:spcPts val="0"/>
                        </a:spcAft>
                      </a:pPr>
                      <a:r>
                        <a:rPr lang="ro-RO" sz="1600" b="1" dirty="0">
                          <a:effectLst/>
                        </a:rPr>
                        <a:t>Nivelul trigliceridelor din lichidul ascitic mai mare decât cel plasmatic (de obicei &gt; 200 mg/dl) </a:t>
                      </a:r>
                      <a:endParaRPr lang="ru-RU" sz="1600" b="1" dirty="0">
                        <a:effectLst/>
                        <a:latin typeface="Times New Roman"/>
                        <a:ea typeface="Times New Roman"/>
                      </a:endParaRPr>
                    </a:p>
                  </a:txBody>
                  <a:tcPr marL="68580" marR="68580" marT="0" marB="0"/>
                </a:tc>
                <a:extLst>
                  <a:ext uri="{0D108BD9-81ED-4DB2-BD59-A6C34878D82A}">
                    <a16:rowId xmlns:a16="http://schemas.microsoft.com/office/drawing/2014/main" xmlns="" val="10005"/>
                  </a:ext>
                </a:extLst>
              </a:tr>
              <a:tr h="520595">
                <a:tc>
                  <a:txBody>
                    <a:bodyPr/>
                    <a:lstStyle/>
                    <a:p>
                      <a:pPr>
                        <a:lnSpc>
                          <a:spcPct val="150000"/>
                        </a:lnSpc>
                        <a:spcAft>
                          <a:spcPts val="0"/>
                        </a:spcAft>
                      </a:pPr>
                      <a:r>
                        <a:rPr lang="ro-RO" sz="1600" b="1">
                          <a:effectLst/>
                        </a:rPr>
                        <a:t>Sindrom nefrotic</a:t>
                      </a:r>
                      <a:endParaRPr lang="ru-RU" sz="1600" b="1">
                        <a:effectLst/>
                        <a:latin typeface="Times New Roman"/>
                        <a:ea typeface="Times New Roman"/>
                      </a:endParaRPr>
                    </a:p>
                  </a:txBody>
                  <a:tcPr marL="68580" marR="68580" marT="0" marB="0"/>
                </a:tc>
                <a:tc>
                  <a:txBody>
                    <a:bodyPr/>
                    <a:lstStyle/>
                    <a:p>
                      <a:pPr algn="ctr">
                        <a:lnSpc>
                          <a:spcPct val="150000"/>
                        </a:lnSpc>
                        <a:spcAft>
                          <a:spcPts val="0"/>
                        </a:spcAft>
                      </a:pPr>
                      <a:r>
                        <a:rPr lang="ro-RO" sz="1600" b="1">
                          <a:effectLst/>
                        </a:rPr>
                        <a:t>&lt; 1,1</a:t>
                      </a:r>
                      <a:endParaRPr lang="ru-RU" sz="1600" b="1">
                        <a:effectLst/>
                        <a:latin typeface="Times New Roman"/>
                        <a:ea typeface="Times New Roman"/>
                      </a:endParaRPr>
                    </a:p>
                  </a:txBody>
                  <a:tcPr marL="68580" marR="68580" marT="0" marB="0"/>
                </a:tc>
                <a:tc>
                  <a:txBody>
                    <a:bodyPr/>
                    <a:lstStyle/>
                    <a:p>
                      <a:pPr algn="ctr">
                        <a:lnSpc>
                          <a:spcPct val="150000"/>
                        </a:lnSpc>
                        <a:spcAft>
                          <a:spcPts val="0"/>
                        </a:spcAft>
                      </a:pPr>
                      <a:r>
                        <a:rPr lang="ro-RO" sz="1600" b="1" dirty="0">
                          <a:effectLst/>
                        </a:rPr>
                        <a:t>&gt; 2,5</a:t>
                      </a:r>
                      <a:endParaRPr lang="ru-RU" sz="1600" b="1" dirty="0">
                        <a:effectLst/>
                        <a:latin typeface="Times New Roman"/>
                        <a:ea typeface="Times New Roman"/>
                      </a:endParaRPr>
                    </a:p>
                  </a:txBody>
                  <a:tcPr marL="68580" marR="68580" marT="0" marB="0"/>
                </a:tc>
                <a:tc>
                  <a:txBody>
                    <a:bodyPr/>
                    <a:lstStyle/>
                    <a:p>
                      <a:pPr algn="ctr">
                        <a:lnSpc>
                          <a:spcPct val="150000"/>
                        </a:lnSpc>
                        <a:spcAft>
                          <a:spcPts val="0"/>
                        </a:spcAft>
                      </a:pPr>
                      <a:r>
                        <a:rPr lang="ro-RO" sz="1600" b="1" dirty="0">
                          <a:effectLst/>
                        </a:rPr>
                        <a:t>-</a:t>
                      </a:r>
                      <a:endParaRPr lang="ru-RU" sz="1600" b="1" dirty="0">
                        <a:effectLst/>
                        <a:latin typeface="Times New Roman"/>
                        <a:ea typeface="Times New Roman"/>
                      </a:endParaRPr>
                    </a:p>
                  </a:txBody>
                  <a:tcPr marL="68580" marR="68580" marT="0" marB="0"/>
                </a:tc>
                <a:extLst>
                  <a:ext uri="{0D108BD9-81ED-4DB2-BD59-A6C34878D82A}">
                    <a16:rowId xmlns:a16="http://schemas.microsoft.com/office/drawing/2014/main" xmlns="" val="10006"/>
                  </a:ext>
                </a:extLst>
              </a:tr>
              <a:tr h="835177">
                <a:tc>
                  <a:txBody>
                    <a:bodyPr/>
                    <a:lstStyle/>
                    <a:p>
                      <a:pPr>
                        <a:lnSpc>
                          <a:spcPct val="150000"/>
                        </a:lnSpc>
                        <a:spcAft>
                          <a:spcPts val="0"/>
                        </a:spcAft>
                      </a:pPr>
                      <a:r>
                        <a:rPr lang="ro-RO" sz="1600" b="1">
                          <a:effectLst/>
                        </a:rPr>
                        <a:t>Ascita pancreatică</a:t>
                      </a:r>
                      <a:endParaRPr lang="ru-RU" sz="1600" b="1">
                        <a:effectLst/>
                        <a:latin typeface="Times New Roman"/>
                        <a:ea typeface="Times New Roman"/>
                      </a:endParaRPr>
                    </a:p>
                  </a:txBody>
                  <a:tcPr marL="68580" marR="68580" marT="0" marB="0"/>
                </a:tc>
                <a:tc>
                  <a:txBody>
                    <a:bodyPr/>
                    <a:lstStyle/>
                    <a:p>
                      <a:pPr algn="ctr">
                        <a:lnSpc>
                          <a:spcPct val="150000"/>
                        </a:lnSpc>
                        <a:spcAft>
                          <a:spcPts val="0"/>
                        </a:spcAft>
                      </a:pPr>
                      <a:r>
                        <a:rPr lang="ro-RO" sz="1600" b="1">
                          <a:effectLst/>
                        </a:rPr>
                        <a:t>&lt; 1,1</a:t>
                      </a:r>
                      <a:endParaRPr lang="ru-RU" sz="1600" b="1">
                        <a:effectLst/>
                        <a:latin typeface="Times New Roman"/>
                        <a:ea typeface="Times New Roman"/>
                      </a:endParaRPr>
                    </a:p>
                  </a:txBody>
                  <a:tcPr marL="68580" marR="68580" marT="0" marB="0"/>
                </a:tc>
                <a:tc>
                  <a:txBody>
                    <a:bodyPr/>
                    <a:lstStyle/>
                    <a:p>
                      <a:pPr algn="ctr">
                        <a:lnSpc>
                          <a:spcPct val="150000"/>
                        </a:lnSpc>
                        <a:spcAft>
                          <a:spcPts val="0"/>
                        </a:spcAft>
                      </a:pPr>
                      <a:r>
                        <a:rPr lang="ro-RO" sz="1600" b="1" dirty="0">
                          <a:effectLst/>
                        </a:rPr>
                        <a:t>&gt; 2,5</a:t>
                      </a:r>
                      <a:endParaRPr lang="ru-RU" sz="1600" b="1" dirty="0">
                        <a:effectLst/>
                        <a:latin typeface="Times New Roman"/>
                        <a:ea typeface="Times New Roman"/>
                      </a:endParaRPr>
                    </a:p>
                  </a:txBody>
                  <a:tcPr marL="68580" marR="68580" marT="0" marB="0"/>
                </a:tc>
                <a:tc>
                  <a:txBody>
                    <a:bodyPr/>
                    <a:lstStyle/>
                    <a:p>
                      <a:pPr>
                        <a:lnSpc>
                          <a:spcPct val="150000"/>
                        </a:lnSpc>
                        <a:spcAft>
                          <a:spcPts val="0"/>
                        </a:spcAft>
                      </a:pPr>
                      <a:r>
                        <a:rPr lang="ro-RO" sz="1600" b="1" dirty="0">
                          <a:effectLst/>
                        </a:rPr>
                        <a:t>Nivelul amilazei în lichidul ascitic mai mare decât cel plasmatic (&gt; 1000 un/h) </a:t>
                      </a:r>
                      <a:endParaRPr lang="ru-RU" sz="1600" b="1" dirty="0">
                        <a:effectLst/>
                        <a:latin typeface="Times New Roman"/>
                        <a:ea typeface="Times New Roman"/>
                      </a:endParaRPr>
                    </a:p>
                  </a:txBody>
                  <a:tcPr marL="68580" marR="68580" marT="0" marB="0"/>
                </a:tc>
                <a:extLst>
                  <a:ext uri="{0D108BD9-81ED-4DB2-BD59-A6C34878D82A}">
                    <a16:rowId xmlns:a16="http://schemas.microsoft.com/office/drawing/2014/main" xmlns="" val="10007"/>
                  </a:ext>
                </a:extLst>
              </a:tr>
            </a:tbl>
          </a:graphicData>
        </a:graphic>
      </p:graphicFrame>
      <p:sp>
        <p:nvSpPr>
          <p:cNvPr id="5" name="Rectangle 1"/>
          <p:cNvSpPr>
            <a:spLocks noChangeArrowheads="1"/>
          </p:cNvSpPr>
          <p:nvPr/>
        </p:nvSpPr>
        <p:spPr bwMode="auto">
          <a:xfrm>
            <a:off x="395536" y="224354"/>
            <a:ext cx="75608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CAUZELE DEZVOLTĂRII ASCITEI ÎN FUNCŢIE DE COMPONENŢA LICHIDULUI ASCITIC</a:t>
            </a:r>
            <a:endParaRPr kumimoji="0" lang="ru-RU" sz="1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**AS/ALA - gradientul de albumină din lichidul de ascită / serul sanguin = albumina serică – albumina lichidului de ascită</a:t>
            </a:r>
            <a:endParaRPr kumimoji="0" lang="ru-RU" sz="1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 proteina generală din lichidul de ascita</a:t>
            </a:r>
            <a:endParaRPr kumimoji="0" lang="ro-RO" sz="14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280415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Clasificarea</a:t>
            </a:r>
            <a:r>
              <a:rPr lang="en-US" dirty="0"/>
              <a:t> </a:t>
            </a:r>
            <a:r>
              <a:rPr lang="en-US" dirty="0" err="1"/>
              <a:t>ascitei</a:t>
            </a:r>
            <a:endParaRPr lang="ru-RU" dirty="0"/>
          </a:p>
        </p:txBody>
      </p:sp>
      <p:sp>
        <p:nvSpPr>
          <p:cNvPr id="3" name="Объект 2"/>
          <p:cNvSpPr>
            <a:spLocks noGrp="1"/>
          </p:cNvSpPr>
          <p:nvPr>
            <p:ph sz="quarter" idx="1"/>
          </p:nvPr>
        </p:nvSpPr>
        <p:spPr/>
        <p:txBody>
          <a:bodyPr/>
          <a:lstStyle/>
          <a:p>
            <a:r>
              <a:rPr lang="ro-RO" b="1" i="1" dirty="0"/>
              <a:t>Ascita necomplicată</a:t>
            </a:r>
            <a:r>
              <a:rPr lang="ro-RO" dirty="0"/>
              <a:t> este ascita care nu este infectată şi nu este complicată cu sindrom hepatorenal (SHR). </a:t>
            </a:r>
            <a:endParaRPr lang="ru-RU" dirty="0"/>
          </a:p>
          <a:p>
            <a:r>
              <a:rPr lang="ro-RO" b="1" i="1" dirty="0"/>
              <a:t>Ascita de gradul 1 </a:t>
            </a:r>
            <a:r>
              <a:rPr lang="ro-RO" b="1" dirty="0"/>
              <a:t> </a:t>
            </a:r>
            <a:r>
              <a:rPr lang="ro-RO" dirty="0"/>
              <a:t>este ascita detectabilă numai ultrasonografic</a:t>
            </a:r>
            <a:endParaRPr lang="ru-RU" dirty="0"/>
          </a:p>
          <a:p>
            <a:r>
              <a:rPr lang="ro-RO" b="1" i="1" dirty="0"/>
              <a:t>Ascita de gradul 2 </a:t>
            </a:r>
            <a:r>
              <a:rPr lang="ro-RO" dirty="0"/>
              <a:t>este manifestată prin distensia moderată al abdomenului </a:t>
            </a:r>
            <a:endParaRPr lang="ru-RU" dirty="0"/>
          </a:p>
          <a:p>
            <a:r>
              <a:rPr lang="ro-RO" b="1" i="1" dirty="0"/>
              <a:t>Ascita de gradul 3</a:t>
            </a:r>
            <a:r>
              <a:rPr lang="ro-RO" b="1" dirty="0"/>
              <a:t> </a:t>
            </a:r>
            <a:r>
              <a:rPr lang="ro-RO" dirty="0"/>
              <a:t>este ascita tensionată cu distensia abdominală marcată</a:t>
            </a:r>
            <a:endParaRPr lang="ru-RU" dirty="0"/>
          </a:p>
          <a:p>
            <a:endParaRPr lang="ru-RU" dirty="0"/>
          </a:p>
        </p:txBody>
      </p:sp>
    </p:spTree>
    <p:extLst>
      <p:ext uri="{BB962C8B-B14F-4D97-AF65-F5344CB8AC3E}">
        <p14:creationId xmlns:p14="http://schemas.microsoft.com/office/powerpoint/2010/main" val="36110886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b="1" u="sng" dirty="0"/>
              <a:t>Peritonita spontană bacteriană</a:t>
            </a:r>
            <a:endParaRPr lang="ru-RU" dirty="0"/>
          </a:p>
        </p:txBody>
      </p:sp>
      <p:sp>
        <p:nvSpPr>
          <p:cNvPr id="3" name="Объект 2"/>
          <p:cNvSpPr>
            <a:spLocks noGrp="1"/>
          </p:cNvSpPr>
          <p:nvPr>
            <p:ph sz="quarter" idx="1"/>
          </p:nvPr>
        </p:nvSpPr>
        <p:spPr/>
        <p:txBody>
          <a:bodyPr/>
          <a:lstStyle/>
          <a:p>
            <a:pPr marL="0" indent="0">
              <a:buNone/>
            </a:pPr>
            <a:r>
              <a:rPr lang="ro-RO" b="1" dirty="0"/>
              <a:t>Peritonita spontană bacteriană</a:t>
            </a:r>
            <a:r>
              <a:rPr lang="ro-RO" dirty="0"/>
              <a:t> (PSB) se defineşte ca infectarea lichidului de ascită asociată cu pozitivarea culturii bacteriologice cu numărul de leucocite polimorfonucleare din lichidul de ascită &gt; 250 celule /mm</a:t>
            </a:r>
            <a:r>
              <a:rPr lang="ro-RO" baseline="30000" dirty="0"/>
              <a:t>3 </a:t>
            </a:r>
            <a:r>
              <a:rPr lang="ro-RO" dirty="0"/>
              <a:t> (0,25 x10</a:t>
            </a:r>
            <a:r>
              <a:rPr lang="ro-RO" baseline="30000" dirty="0"/>
              <a:t>9</a:t>
            </a:r>
            <a:r>
              <a:rPr lang="ro-RO" dirty="0"/>
              <a:t>/L), în absenţa sursei intraabdominale de infecţie care poate fi tratabilă chirurgical</a:t>
            </a:r>
          </a:p>
          <a:p>
            <a:pPr marL="0" indent="0">
              <a:buNone/>
            </a:pPr>
            <a:r>
              <a:rPr lang="ro-RO" baseline="30000" dirty="0"/>
              <a:t> </a:t>
            </a:r>
            <a:r>
              <a:rPr lang="ro-RO" dirty="0"/>
              <a:t>Din pacienţi internaţi 10-20% dezvoltă episod de PSB cu rata de mortalitate de la 17% la 50%</a:t>
            </a:r>
            <a:endParaRPr lang="ru-RU" dirty="0"/>
          </a:p>
          <a:p>
            <a:endParaRPr lang="ru-RU" dirty="0"/>
          </a:p>
        </p:txBody>
      </p:sp>
    </p:spTree>
    <p:extLst>
      <p:ext uri="{BB962C8B-B14F-4D97-AF65-F5344CB8AC3E}">
        <p14:creationId xmlns:p14="http://schemas.microsoft.com/office/powerpoint/2010/main" val="1867600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07288" cy="706090"/>
          </a:xfrm>
        </p:spPr>
        <p:txBody>
          <a:bodyPr>
            <a:normAutofit/>
          </a:bodyPr>
          <a:lstStyle/>
          <a:p>
            <a:r>
              <a:rPr lang="ro-RO" b="1" dirty="0"/>
              <a:t>Factori de risc pentru dezvoltarea PSB</a:t>
            </a:r>
            <a:endParaRPr lang="ru-RU" dirty="0"/>
          </a:p>
        </p:txBody>
      </p:sp>
      <p:sp>
        <p:nvSpPr>
          <p:cNvPr id="3" name="Объект 2"/>
          <p:cNvSpPr>
            <a:spLocks noGrp="1"/>
          </p:cNvSpPr>
          <p:nvPr>
            <p:ph sz="quarter" idx="1"/>
          </p:nvPr>
        </p:nvSpPr>
        <p:spPr>
          <a:xfrm>
            <a:off x="457200" y="1124744"/>
            <a:ext cx="8075240" cy="5349208"/>
          </a:xfrm>
        </p:spPr>
        <p:txBody>
          <a:bodyPr>
            <a:normAutofit/>
          </a:bodyPr>
          <a:lstStyle/>
          <a:p>
            <a:pPr lvl="0"/>
            <a:r>
              <a:rPr lang="ro-RO" dirty="0"/>
              <a:t>Severitatea afectării hepatice (70% din episoade de PSB au loc la pacienţi cu ciroza hepatică clasa Child-Pugh C).</a:t>
            </a:r>
            <a:endParaRPr lang="ru-RU" dirty="0"/>
          </a:p>
          <a:p>
            <a:pPr lvl="0"/>
            <a:r>
              <a:rPr lang="ro-RO" dirty="0"/>
              <a:t>Proteina totală al lichidului de ascită &lt;1 g/dL şi/sau diminuarea nivelului complementului C</a:t>
            </a:r>
            <a:r>
              <a:rPr lang="ro-RO" baseline="-25000" dirty="0"/>
              <a:t>3</a:t>
            </a:r>
            <a:r>
              <a:rPr lang="ro-RO" dirty="0"/>
              <a:t> &lt; 13mg/dL.</a:t>
            </a:r>
            <a:endParaRPr lang="ru-RU" dirty="0"/>
          </a:p>
          <a:p>
            <a:pPr lvl="0"/>
            <a:r>
              <a:rPr lang="ro-RO" dirty="0"/>
              <a:t>Hemoragia gastrointestinală</a:t>
            </a:r>
            <a:endParaRPr lang="ru-RU" dirty="0"/>
          </a:p>
          <a:p>
            <a:pPr lvl="0"/>
            <a:r>
              <a:rPr lang="ro-RO" dirty="0"/>
              <a:t>Infecţia tractului urinar</a:t>
            </a:r>
            <a:endParaRPr lang="ru-RU" dirty="0"/>
          </a:p>
          <a:p>
            <a:pPr lvl="0"/>
            <a:r>
              <a:rPr lang="ro-RO" dirty="0"/>
              <a:t>Suprapuluarea bacteriană al intestinului</a:t>
            </a:r>
            <a:endParaRPr lang="ru-RU" dirty="0"/>
          </a:p>
          <a:p>
            <a:pPr lvl="0"/>
            <a:r>
              <a:rPr lang="ro-RO" dirty="0"/>
              <a:t>Sursa iatrogenă a bacteriemiei aşa ca cateter intravascular sau urinar</a:t>
            </a:r>
            <a:endParaRPr lang="ru-RU" dirty="0"/>
          </a:p>
          <a:p>
            <a:pPr lvl="0"/>
            <a:r>
              <a:rPr lang="ro-RO" dirty="0"/>
              <a:t>Unu sau mai multe episoade de PSB</a:t>
            </a:r>
            <a:endParaRPr lang="ru-RU" dirty="0"/>
          </a:p>
          <a:p>
            <a:pPr lvl="0"/>
            <a:r>
              <a:rPr lang="ro-RO" dirty="0"/>
              <a:t>Nivelul bilirubinei serice &gt; 2,5 mg/dL</a:t>
            </a:r>
            <a:endParaRPr lang="ru-RU" dirty="0"/>
          </a:p>
          <a:p>
            <a:endParaRPr lang="ru-RU" dirty="0"/>
          </a:p>
        </p:txBody>
      </p:sp>
    </p:spTree>
    <p:extLst>
      <p:ext uri="{BB962C8B-B14F-4D97-AF65-F5344CB8AC3E}">
        <p14:creationId xmlns:p14="http://schemas.microsoft.com/office/powerpoint/2010/main" val="16330216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467600" cy="576064"/>
          </a:xfrm>
        </p:spPr>
        <p:txBody>
          <a:bodyPr>
            <a:normAutofit/>
          </a:bodyPr>
          <a:lstStyle/>
          <a:p>
            <a:r>
              <a:rPr lang="ro-RO" b="1" dirty="0"/>
              <a:t>Tipurile PSB</a:t>
            </a:r>
            <a:endParaRPr lang="ru-RU" dirty="0"/>
          </a:p>
        </p:txBody>
      </p:sp>
      <p:sp>
        <p:nvSpPr>
          <p:cNvPr id="3" name="Объект 2"/>
          <p:cNvSpPr>
            <a:spLocks noGrp="1"/>
          </p:cNvSpPr>
          <p:nvPr>
            <p:ph sz="quarter" idx="1"/>
          </p:nvPr>
        </p:nvSpPr>
        <p:spPr>
          <a:xfrm>
            <a:off x="32538" y="692696"/>
            <a:ext cx="8931950" cy="6120680"/>
          </a:xfrm>
        </p:spPr>
        <p:txBody>
          <a:bodyPr>
            <a:normAutofit fontScale="85000" lnSpcReduction="20000"/>
          </a:bodyPr>
          <a:lstStyle/>
          <a:p>
            <a:r>
              <a:rPr lang="ro-RO" b="1" i="1" dirty="0"/>
              <a:t>Cel mai des întâlnit tip al PSB</a:t>
            </a:r>
            <a:r>
              <a:rPr lang="ro-RO" b="1" dirty="0"/>
              <a:t> </a:t>
            </a:r>
            <a:r>
              <a:rPr lang="ro-RO" dirty="0"/>
              <a:t>se atestă printr-un examen bacteriologic al lichidului de ascită pozitiv şi numărul de leucocite PMN </a:t>
            </a:r>
            <a:r>
              <a:rPr lang="ro-RO" dirty="0">
                <a:sym typeface="Symbol"/>
              </a:rPr>
              <a:t></a:t>
            </a:r>
            <a:r>
              <a:rPr lang="ro-RO" dirty="0"/>
              <a:t> 250cell/mm</a:t>
            </a:r>
            <a:r>
              <a:rPr lang="ro-RO" baseline="30000" dirty="0"/>
              <a:t>3</a:t>
            </a:r>
            <a:r>
              <a:rPr lang="ro-RO" dirty="0"/>
              <a:t> (2/3 din pacienţi cu PBS).</a:t>
            </a:r>
            <a:endParaRPr lang="ru-RU" dirty="0"/>
          </a:p>
          <a:p>
            <a:r>
              <a:rPr lang="ro-RO" b="1" i="1" dirty="0"/>
              <a:t>Ascita neutrofilică cultur-negativă</a:t>
            </a:r>
            <a:r>
              <a:rPr lang="ro-RO" b="1" dirty="0"/>
              <a:t> </a:t>
            </a:r>
            <a:r>
              <a:rPr lang="ro-RO" dirty="0"/>
              <a:t>se caracterizează cu numărul de leucocite PMN </a:t>
            </a:r>
            <a:r>
              <a:rPr lang="ro-RO" dirty="0">
                <a:sym typeface="Symbol"/>
              </a:rPr>
              <a:t></a:t>
            </a:r>
            <a:r>
              <a:rPr lang="ro-RO" dirty="0"/>
              <a:t> 250 cell/mm</a:t>
            </a:r>
            <a:r>
              <a:rPr lang="ro-RO" baseline="30000" dirty="0"/>
              <a:t>3</a:t>
            </a:r>
            <a:r>
              <a:rPr lang="ro-RO" dirty="0"/>
              <a:t> şi examen bacteriologic al lichidului de ascită negativ. Este necesar de efectuat diagnostic diferenţial cu carcinomatoza peritoneală, pancreatita şi peritonita tuberculoasă.</a:t>
            </a:r>
            <a:endParaRPr lang="ru-RU" dirty="0"/>
          </a:p>
          <a:p>
            <a:r>
              <a:rPr lang="ro-RO" b="1" i="1" dirty="0"/>
              <a:t>Bacterioascita nonneutrofilică monomicrobiană</a:t>
            </a:r>
            <a:r>
              <a:rPr lang="ro-RO" dirty="0"/>
              <a:t> se relevă printr-un examen bacteriologic al lichidului de ascită pozitiv şi numărul de leucocite PMN </a:t>
            </a:r>
            <a:r>
              <a:rPr lang="ro-RO" dirty="0">
                <a:sym typeface="Symbol"/>
              </a:rPr>
              <a:t></a:t>
            </a:r>
            <a:r>
              <a:rPr lang="ro-RO" dirty="0"/>
              <a:t> 250cell/mm</a:t>
            </a:r>
            <a:r>
              <a:rPr lang="ro-RO" baseline="30000" dirty="0"/>
              <a:t>3</a:t>
            </a:r>
            <a:r>
              <a:rPr lang="ro-RO" dirty="0"/>
              <a:t>. În caz de absenţa simptomelor, tratamentul nu este necesar.</a:t>
            </a:r>
            <a:endParaRPr lang="ru-RU" dirty="0"/>
          </a:p>
          <a:p>
            <a:r>
              <a:rPr lang="ro-RO" b="1" i="1" dirty="0"/>
              <a:t>Bacterioascita nonneurofilică polymicrobiană</a:t>
            </a:r>
            <a:r>
              <a:rPr lang="ro-RO" b="1" dirty="0"/>
              <a:t> </a:t>
            </a:r>
            <a:r>
              <a:rPr lang="ro-RO" dirty="0"/>
              <a:t>este ascita care conţine multiple forme de bacterii şi numărul de leucocite PMN </a:t>
            </a:r>
            <a:r>
              <a:rPr lang="ro-RO" dirty="0">
                <a:sym typeface="Symbol"/>
              </a:rPr>
              <a:t></a:t>
            </a:r>
            <a:r>
              <a:rPr lang="ro-RO" dirty="0"/>
              <a:t> 250cell/mm</a:t>
            </a:r>
            <a:r>
              <a:rPr lang="ro-RO" baseline="30000" dirty="0"/>
              <a:t>3</a:t>
            </a:r>
            <a:r>
              <a:rPr lang="ro-RO" dirty="0"/>
              <a:t>. Apare în urma puncţiei intestinale în cursul paracentezei. Factori de risc care induc dezvoltarea acestei forme sunt ileus, prezenţa multor cicatricii postchirurgicale sau absenţa experienţei operatorului. Dacă nivelul proteinelor totale este </a:t>
            </a:r>
            <a:r>
              <a:rPr lang="ro-RO" dirty="0">
                <a:sym typeface="Symbol"/>
              </a:rPr>
              <a:t></a:t>
            </a:r>
            <a:r>
              <a:rPr lang="ro-RO" dirty="0"/>
              <a:t>1g/dL şi activitatea opsonică a lichidului este adecvată, colonizarea se rezolvă spontan.</a:t>
            </a:r>
          </a:p>
          <a:p>
            <a:r>
              <a:rPr lang="ro-RO" dirty="0"/>
              <a:t> </a:t>
            </a:r>
            <a:r>
              <a:rPr lang="ro-RO" b="1" i="1" dirty="0"/>
              <a:t>Peritonita bacteriană secundară</a:t>
            </a:r>
            <a:r>
              <a:rPr lang="ro-RO" b="1" dirty="0"/>
              <a:t> </a:t>
            </a:r>
            <a:r>
              <a:rPr lang="ro-RO" dirty="0"/>
              <a:t>este la fel polimicrobiană, dar numărul leucocitelor PMN este </a:t>
            </a:r>
            <a:r>
              <a:rPr lang="ro-RO" dirty="0">
                <a:sym typeface="Symbol"/>
              </a:rPr>
              <a:t></a:t>
            </a:r>
            <a:r>
              <a:rPr lang="ro-RO" dirty="0"/>
              <a:t> 250 cell/mm</a:t>
            </a:r>
            <a:r>
              <a:rPr lang="ro-RO" baseline="30000" dirty="0"/>
              <a:t>3</a:t>
            </a:r>
            <a:r>
              <a:rPr lang="ro-RO" dirty="0"/>
              <a:t>. Se diferenţiază cu PSB prin proteina totală </a:t>
            </a:r>
            <a:r>
              <a:rPr lang="ro-RO" dirty="0">
                <a:sym typeface="Symbol"/>
              </a:rPr>
              <a:t></a:t>
            </a:r>
            <a:r>
              <a:rPr lang="ro-RO" dirty="0"/>
              <a:t>1g/dL, concentraţia glucozei </a:t>
            </a:r>
            <a:r>
              <a:rPr lang="ro-RO" dirty="0">
                <a:sym typeface="Symbol"/>
              </a:rPr>
              <a:t></a:t>
            </a:r>
            <a:r>
              <a:rPr lang="ro-RO" dirty="0"/>
              <a:t> 50mg/dL şi lactat dehidrogenazei </a:t>
            </a:r>
            <a:r>
              <a:rPr lang="ro-RO" dirty="0">
                <a:sym typeface="Symbol"/>
              </a:rPr>
              <a:t></a:t>
            </a:r>
            <a:r>
              <a:rPr lang="ro-RO" dirty="0"/>
              <a:t> 225 U/mL. Este necesară evaluarea imagistică pentru aprecierea indicaţiilor pentru intervenţia chirurgicală.</a:t>
            </a:r>
            <a:endParaRPr lang="ru-RU" dirty="0"/>
          </a:p>
          <a:p>
            <a:endParaRPr lang="ru-RU" dirty="0"/>
          </a:p>
        </p:txBody>
      </p:sp>
    </p:spTree>
    <p:extLst>
      <p:ext uri="{BB962C8B-B14F-4D97-AF65-F5344CB8AC3E}">
        <p14:creationId xmlns:p14="http://schemas.microsoft.com/office/powerpoint/2010/main" val="38677996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b="1" dirty="0" smtClean="0">
                <a:solidFill>
                  <a:schemeClr val="tx1"/>
                </a:solidFill>
              </a:rPr>
              <a:t>Sindrom </a:t>
            </a:r>
            <a:r>
              <a:rPr lang="ro-RO" b="1" dirty="0" err="1">
                <a:solidFill>
                  <a:schemeClr val="tx1"/>
                </a:solidFill>
              </a:rPr>
              <a:t>hepato</a:t>
            </a:r>
            <a:r>
              <a:rPr lang="ro-RO" b="1" dirty="0">
                <a:solidFill>
                  <a:schemeClr val="tx1"/>
                </a:solidFill>
              </a:rPr>
              <a:t>-renal</a:t>
            </a:r>
            <a:r>
              <a:rPr lang="ro-RO" dirty="0" smtClean="0">
                <a:solidFill>
                  <a:schemeClr val="tx1"/>
                </a:solidFill>
              </a:rPr>
              <a:t>- </a:t>
            </a:r>
            <a:r>
              <a:rPr lang="ro-RO" dirty="0"/>
              <a:t>(</a:t>
            </a:r>
            <a:r>
              <a:rPr lang="en-US" dirty="0"/>
              <a:t>SHR</a:t>
            </a:r>
            <a:r>
              <a:rPr lang="ro-RO" dirty="0"/>
              <a:t>) </a:t>
            </a:r>
            <a:endParaRPr lang="ru-RU" dirty="0">
              <a:solidFill>
                <a:schemeClr val="tx1"/>
              </a:solidFill>
            </a:endParaRPr>
          </a:p>
        </p:txBody>
      </p:sp>
      <p:sp>
        <p:nvSpPr>
          <p:cNvPr id="3" name="Объект 2"/>
          <p:cNvSpPr>
            <a:spLocks noGrp="1"/>
          </p:cNvSpPr>
          <p:nvPr>
            <p:ph sz="quarter" idx="1"/>
          </p:nvPr>
        </p:nvSpPr>
        <p:spPr/>
        <p:txBody>
          <a:bodyPr>
            <a:normAutofit fontScale="85000" lnSpcReduction="20000"/>
          </a:bodyPr>
          <a:lstStyle/>
          <a:p>
            <a:pPr marL="0" indent="0">
              <a:buNone/>
            </a:pPr>
            <a:r>
              <a:rPr lang="ro-RO" b="1" dirty="0"/>
              <a:t>Semne şi simptome clinice</a:t>
            </a:r>
            <a:endParaRPr lang="ru-RU" b="1" dirty="0"/>
          </a:p>
          <a:p>
            <a:pPr lvl="0"/>
            <a:r>
              <a:rPr lang="ro-RO" dirty="0"/>
              <a:t>Febra 69% </a:t>
            </a:r>
            <a:endParaRPr lang="ru-RU" b="1" dirty="0"/>
          </a:p>
          <a:p>
            <a:pPr lvl="0"/>
            <a:r>
              <a:rPr lang="ro-RO" dirty="0"/>
              <a:t>Durere abdominală 59%</a:t>
            </a:r>
            <a:endParaRPr lang="ru-RU" b="1" dirty="0"/>
          </a:p>
          <a:p>
            <a:pPr lvl="0"/>
            <a:r>
              <a:rPr lang="ro-RO" dirty="0"/>
              <a:t>Encefalopatia hepatică 54%</a:t>
            </a:r>
            <a:endParaRPr lang="ru-RU" b="1" dirty="0"/>
          </a:p>
          <a:p>
            <a:pPr lvl="0"/>
            <a:r>
              <a:rPr lang="ro-RO" dirty="0"/>
              <a:t> Sensibilitatea abdominală49%</a:t>
            </a:r>
            <a:endParaRPr lang="ru-RU" b="1" dirty="0"/>
          </a:p>
          <a:p>
            <a:pPr lvl="0"/>
            <a:r>
              <a:rPr lang="ro-RO" dirty="0"/>
              <a:t>Diareea 32%</a:t>
            </a:r>
            <a:endParaRPr lang="ru-RU" b="1" dirty="0"/>
          </a:p>
          <a:p>
            <a:pPr lvl="0"/>
            <a:r>
              <a:rPr lang="ro-RO" dirty="0"/>
              <a:t>Ileus 30%</a:t>
            </a:r>
            <a:endParaRPr lang="ru-RU" b="1" dirty="0"/>
          </a:p>
          <a:p>
            <a:pPr lvl="0"/>
            <a:r>
              <a:rPr lang="ro-RO" dirty="0"/>
              <a:t>Şoc 21%</a:t>
            </a:r>
            <a:endParaRPr lang="ru-RU" b="1" dirty="0"/>
          </a:p>
          <a:p>
            <a:pPr lvl="0"/>
            <a:r>
              <a:rPr lang="ro-RO" dirty="0"/>
              <a:t>Hipotermia 17%</a:t>
            </a:r>
            <a:endParaRPr lang="ru-RU" b="1" dirty="0"/>
          </a:p>
          <a:p>
            <a:pPr lvl="0"/>
            <a:r>
              <a:rPr lang="ro-RO" dirty="0"/>
              <a:t>Asimptomatici 10%</a:t>
            </a:r>
            <a:endParaRPr lang="ru-RU" b="1" dirty="0"/>
          </a:p>
          <a:p>
            <a:r>
              <a:rPr lang="ro-RO" dirty="0"/>
              <a:t>Pacienţi cu ascita şi deteriorarea inexplicabilă a stării generale sau testelor de laborator necesită efectuarea paracentezei diagnostice cu evaluarea testelor de rutină, a examenului bacteriologic şi altor necesare conform indicaţiilor indicaţii clinice.</a:t>
            </a:r>
            <a:endParaRPr lang="ru-RU" dirty="0"/>
          </a:p>
        </p:txBody>
      </p:sp>
    </p:spTree>
    <p:extLst>
      <p:ext uri="{BB962C8B-B14F-4D97-AF65-F5344CB8AC3E}">
        <p14:creationId xmlns:p14="http://schemas.microsoft.com/office/powerpoint/2010/main" val="39402882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o-RO" b="1" dirty="0">
                <a:solidFill>
                  <a:schemeClr val="tx1"/>
                </a:solidFill>
              </a:rPr>
              <a:t>Defeniţie</a:t>
            </a:r>
            <a:endParaRPr lang="ru-RU" b="1" dirty="0">
              <a:solidFill>
                <a:schemeClr val="tx1"/>
              </a:solidFill>
            </a:endParaRPr>
          </a:p>
        </p:txBody>
      </p:sp>
      <p:sp>
        <p:nvSpPr>
          <p:cNvPr id="5" name="Объект 4"/>
          <p:cNvSpPr>
            <a:spLocks noGrp="1"/>
          </p:cNvSpPr>
          <p:nvPr>
            <p:ph sz="quarter" idx="1"/>
          </p:nvPr>
        </p:nvSpPr>
        <p:spPr/>
        <p:txBody>
          <a:bodyPr>
            <a:noAutofit/>
          </a:bodyPr>
          <a:lstStyle/>
          <a:p>
            <a:pPr marL="0" indent="0" algn="ctr" defTabSz="457200">
              <a:buNone/>
              <a:defRPr/>
            </a:pPr>
            <a:r>
              <a:rPr lang="en-US" sz="3600" b="1" dirty="0" err="1"/>
              <a:t>insuficienta</a:t>
            </a:r>
            <a:r>
              <a:rPr lang="en-US" sz="3600" b="1" dirty="0"/>
              <a:t> </a:t>
            </a:r>
            <a:r>
              <a:rPr lang="en-US" sz="3600" b="1" dirty="0" err="1"/>
              <a:t>renala</a:t>
            </a:r>
            <a:r>
              <a:rPr lang="en-US" sz="3600" b="1" dirty="0"/>
              <a:t> de tip </a:t>
            </a:r>
            <a:r>
              <a:rPr lang="en-US" sz="3600" b="1" dirty="0" err="1"/>
              <a:t>prerenal</a:t>
            </a:r>
            <a:r>
              <a:rPr lang="en-US" sz="3600" b="1" dirty="0"/>
              <a:t> </a:t>
            </a:r>
            <a:r>
              <a:rPr lang="en-US" sz="3600" b="1" dirty="0" err="1"/>
              <a:t>fara</a:t>
            </a:r>
            <a:r>
              <a:rPr lang="en-US" sz="3600" b="1" dirty="0"/>
              <a:t> </a:t>
            </a:r>
            <a:r>
              <a:rPr lang="en-US" sz="3600" b="1" dirty="0" err="1"/>
              <a:t>leziuni</a:t>
            </a:r>
            <a:r>
              <a:rPr lang="en-US" sz="3600" b="1" dirty="0"/>
              <a:t> </a:t>
            </a:r>
            <a:r>
              <a:rPr lang="en-US" sz="3600" b="1" dirty="0" err="1"/>
              <a:t>histologice</a:t>
            </a:r>
            <a:r>
              <a:rPr lang="en-US" sz="3600" b="1" dirty="0"/>
              <a:t> </a:t>
            </a:r>
            <a:r>
              <a:rPr lang="en-US" sz="3600" b="1" dirty="0" err="1"/>
              <a:t>renale</a:t>
            </a:r>
            <a:r>
              <a:rPr lang="en-US" sz="3600" b="1" dirty="0"/>
              <a:t> </a:t>
            </a:r>
            <a:r>
              <a:rPr lang="en-US" sz="3600" b="1" dirty="0" err="1"/>
              <a:t>semnificative</a:t>
            </a:r>
            <a:r>
              <a:rPr lang="en-US" sz="3600" b="1" dirty="0"/>
              <a:t> care </a:t>
            </a:r>
            <a:r>
              <a:rPr lang="en-US" sz="3600" b="1" dirty="0" err="1"/>
              <a:t>apare</a:t>
            </a:r>
            <a:r>
              <a:rPr lang="en-US" sz="3600" b="1" dirty="0"/>
              <a:t> in </a:t>
            </a:r>
            <a:r>
              <a:rPr lang="en-US" sz="3600" b="1" dirty="0" err="1"/>
              <a:t>ciroza</a:t>
            </a:r>
            <a:r>
              <a:rPr lang="en-US" sz="3600" b="1" dirty="0"/>
              <a:t> hepatica </a:t>
            </a:r>
            <a:r>
              <a:rPr lang="en-US" sz="3600" b="1" dirty="0" err="1"/>
              <a:t>avansata</a:t>
            </a:r>
            <a:r>
              <a:rPr lang="en-US" sz="3600" b="1" dirty="0"/>
              <a:t> cu </a:t>
            </a:r>
            <a:r>
              <a:rPr lang="en-US" sz="3600" b="1" dirty="0" err="1"/>
              <a:t>ascita</a:t>
            </a:r>
            <a:r>
              <a:rPr lang="en-US" sz="3600" b="1" dirty="0"/>
              <a:t> </a:t>
            </a:r>
            <a:r>
              <a:rPr lang="en-US" sz="3600" b="1" dirty="0" err="1"/>
              <a:t>datorata</a:t>
            </a:r>
            <a:r>
              <a:rPr lang="en-US" sz="3600" b="1" dirty="0"/>
              <a:t> </a:t>
            </a:r>
            <a:r>
              <a:rPr lang="en-US" sz="3600" b="1" dirty="0" err="1"/>
              <a:t>vasoconstrictiei</a:t>
            </a:r>
            <a:r>
              <a:rPr lang="en-US" sz="3600" b="1" dirty="0"/>
              <a:t> din </a:t>
            </a:r>
            <a:r>
              <a:rPr lang="en-US" sz="3600" b="1" dirty="0" err="1"/>
              <a:t>circulatia</a:t>
            </a:r>
            <a:r>
              <a:rPr lang="en-US" sz="3600" b="1" dirty="0"/>
              <a:t> </a:t>
            </a:r>
            <a:r>
              <a:rPr lang="en-US" sz="3600" b="1" dirty="0" err="1"/>
              <a:t>renala</a:t>
            </a:r>
            <a:r>
              <a:rPr lang="en-US" sz="3600" b="1" dirty="0"/>
              <a:t> </a:t>
            </a:r>
            <a:r>
              <a:rPr lang="en-US" sz="3600" b="1" dirty="0" err="1"/>
              <a:t>consecinta</a:t>
            </a:r>
            <a:r>
              <a:rPr lang="en-US" sz="3600" b="1" dirty="0"/>
              <a:t> </a:t>
            </a:r>
            <a:r>
              <a:rPr lang="en-US" sz="3600" b="1" dirty="0" err="1"/>
              <a:t>anomaliilor</a:t>
            </a:r>
            <a:r>
              <a:rPr lang="en-US" sz="3600" b="1" dirty="0"/>
              <a:t> </a:t>
            </a:r>
            <a:r>
              <a:rPr lang="en-US" sz="3600" b="1" dirty="0" err="1"/>
              <a:t>circulatorii</a:t>
            </a:r>
            <a:r>
              <a:rPr lang="en-US" sz="3600" b="1" dirty="0"/>
              <a:t> </a:t>
            </a:r>
            <a:r>
              <a:rPr lang="en-US" sz="3600" b="1" dirty="0" err="1"/>
              <a:t>sistemice</a:t>
            </a:r>
            <a:endParaRPr lang="en-US" sz="3600" b="1" dirty="0"/>
          </a:p>
          <a:p>
            <a:pPr marL="341313" indent="-341313" defTabSz="457200">
              <a:defRPr/>
            </a:pPr>
            <a:endParaRPr lang="en-US" sz="3600" b="1" dirty="0">
              <a:solidFill>
                <a:srgbClr val="FFFF00"/>
              </a:solidFill>
            </a:endParaRPr>
          </a:p>
          <a:p>
            <a:pPr marL="0" indent="0">
              <a:buNone/>
            </a:pPr>
            <a:endParaRPr lang="ru-RU" sz="3600" dirty="0"/>
          </a:p>
        </p:txBody>
      </p:sp>
    </p:spTree>
    <p:extLst>
      <p:ext uri="{BB962C8B-B14F-4D97-AF65-F5344CB8AC3E}">
        <p14:creationId xmlns:p14="http://schemas.microsoft.com/office/powerpoint/2010/main" val="4218321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o-RO" dirty="0"/>
              <a:t>Epidemiologie</a:t>
            </a:r>
            <a:endParaRPr lang="ru-RU" dirty="0"/>
          </a:p>
        </p:txBody>
      </p:sp>
      <p:sp>
        <p:nvSpPr>
          <p:cNvPr id="5" name="Объект 4"/>
          <p:cNvSpPr>
            <a:spLocks noGrp="1"/>
          </p:cNvSpPr>
          <p:nvPr>
            <p:ph sz="quarter" idx="1"/>
          </p:nvPr>
        </p:nvSpPr>
        <p:spPr>
          <a:xfrm>
            <a:off x="457200" y="1600200"/>
            <a:ext cx="8219256" cy="4873752"/>
          </a:xfrm>
        </p:spPr>
        <p:txBody>
          <a:bodyPr>
            <a:normAutofit/>
          </a:bodyPr>
          <a:lstStyle/>
          <a:p>
            <a:r>
              <a:rPr lang="ro-RO" dirty="0"/>
              <a:t>ciroza este a 9 cauză de deces în lume</a:t>
            </a:r>
          </a:p>
          <a:p>
            <a:r>
              <a:rPr lang="ro-RO" dirty="0"/>
              <a:t>1,2% din toate decesele sunt cauzate de CH</a:t>
            </a:r>
          </a:p>
          <a:p>
            <a:r>
              <a:rPr lang="ro-RO" dirty="0"/>
              <a:t>800.000 decedează anual în lume de CH</a:t>
            </a:r>
          </a:p>
          <a:p>
            <a:r>
              <a:rPr lang="ro-RO" dirty="0"/>
              <a:t>în statele unite 35 000 de decese pe an sunt cauzate de CH</a:t>
            </a:r>
          </a:p>
          <a:p>
            <a:r>
              <a:rPr lang="ro-RO" dirty="0"/>
              <a:t>majoritatea pacienţilor decedează din cauza CH sunt în a 5 -6 decadă de viaţă</a:t>
            </a:r>
          </a:p>
          <a:p>
            <a:r>
              <a:rPr lang="ro-RO" dirty="0"/>
              <a:t>p</a:t>
            </a:r>
            <a:r>
              <a:rPr lang="vi-VN" dirty="0"/>
              <a:t>artea majoră a indicelui (&gt;70%) constituie mortalitatea la vârsta aptă de muncă </a:t>
            </a:r>
            <a:endParaRPr lang="ro-RO" dirty="0"/>
          </a:p>
          <a:p>
            <a:endParaRPr lang="ro-RO" dirty="0"/>
          </a:p>
        </p:txBody>
      </p:sp>
    </p:spTree>
    <p:extLst>
      <p:ext uri="{BB962C8B-B14F-4D97-AF65-F5344CB8AC3E}">
        <p14:creationId xmlns:p14="http://schemas.microsoft.com/office/powerpoint/2010/main" val="39328015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o-RO" dirty="0"/>
              <a:t>Patofiziologia</a:t>
            </a:r>
            <a:endParaRPr lang="ru-RU" dirty="0"/>
          </a:p>
        </p:txBody>
      </p:sp>
      <p:pic>
        <p:nvPicPr>
          <p:cNvPr id="9218" name="Picture 2" descr="http://upload.wikimedia.org/wikipedia/commons/thumb/9/96/HRS_and_ascites_pathophysiology.svg/350px-HRS_and_ascites_pathophysiology.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1556792"/>
            <a:ext cx="9361040"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4667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0" indent="0"/>
            <a:r>
              <a:rPr lang="en-US" sz="3200" b="1" dirty="0" err="1">
                <a:solidFill>
                  <a:schemeClr val="tx1"/>
                </a:solidFill>
              </a:rPr>
              <a:t>Clasificare</a:t>
            </a:r>
            <a:r>
              <a:rPr lang="ro-RO" sz="3200" b="1" dirty="0">
                <a:solidFill>
                  <a:schemeClr val="tx1"/>
                </a:solidFill>
              </a:rPr>
              <a:t/>
            </a:r>
            <a:br>
              <a:rPr lang="ro-RO" sz="3200" b="1" dirty="0">
                <a:solidFill>
                  <a:schemeClr val="tx1"/>
                </a:solidFill>
              </a:rPr>
            </a:br>
            <a:r>
              <a:rPr lang="vi-VN" sz="1800" dirty="0"/>
              <a:t>In practica clinică sunt intalnite două forme de manifestare catalogate de</a:t>
            </a:r>
            <a:br>
              <a:rPr lang="vi-VN" sz="1800" dirty="0"/>
            </a:br>
            <a:r>
              <a:rPr lang="en-US" sz="1800" dirty="0"/>
              <a:t>International Ascites Club</a:t>
            </a:r>
            <a:endParaRPr lang="ru-RU" sz="1800" dirty="0"/>
          </a:p>
        </p:txBody>
      </p:sp>
      <p:sp>
        <p:nvSpPr>
          <p:cNvPr id="3" name="Объект 2"/>
          <p:cNvSpPr>
            <a:spLocks noGrp="1"/>
          </p:cNvSpPr>
          <p:nvPr>
            <p:ph sz="quarter" idx="1"/>
          </p:nvPr>
        </p:nvSpPr>
        <p:spPr>
          <a:xfrm>
            <a:off x="323528" y="1600200"/>
            <a:ext cx="8352928" cy="4873752"/>
          </a:xfrm>
        </p:spPr>
        <p:txBody>
          <a:bodyPr>
            <a:normAutofit fontScale="92500" lnSpcReduction="10000"/>
          </a:bodyPr>
          <a:lstStyle/>
          <a:p>
            <a:pPr marL="0" indent="0">
              <a:buNone/>
            </a:pPr>
            <a:r>
              <a:rPr lang="vi-VN" b="1" dirty="0"/>
              <a:t>SHR tip 1</a:t>
            </a:r>
            <a:r>
              <a:rPr lang="vi-VN" dirty="0"/>
              <a:t>: forma acută a SHR in care insuficienţa renală apare spontan</a:t>
            </a:r>
            <a:r>
              <a:rPr lang="ro-RO" dirty="0"/>
              <a:t> </a:t>
            </a:r>
            <a:r>
              <a:rPr lang="vi-VN" dirty="0"/>
              <a:t>la pacienţii cu boală hepatică severă şi este rapid progresivă: </a:t>
            </a:r>
            <a:endParaRPr lang="ro-RO" dirty="0"/>
          </a:p>
          <a:p>
            <a:r>
              <a:rPr lang="ro-RO" dirty="0"/>
              <a:t>c</a:t>
            </a:r>
            <a:r>
              <a:rPr lang="vi-VN" dirty="0"/>
              <a:t>reatinina</a:t>
            </a:r>
            <a:r>
              <a:rPr lang="ro-RO" dirty="0"/>
              <a:t> </a:t>
            </a:r>
            <a:r>
              <a:rPr lang="it-IT" dirty="0"/>
              <a:t>serică ajunge la &gt; 2,5 mg/dl </a:t>
            </a:r>
            <a:endParaRPr lang="ro-RO" dirty="0"/>
          </a:p>
          <a:p>
            <a:r>
              <a:rPr lang="it-IT" dirty="0"/>
              <a:t>clearance-ul la creatinină &lt; 20 ml/min in</a:t>
            </a:r>
            <a:r>
              <a:rPr lang="ro-RO" dirty="0"/>
              <a:t> </a:t>
            </a:r>
            <a:r>
              <a:rPr lang="it-IT" dirty="0"/>
              <a:t>mai puţin de 2 săptămani. </a:t>
            </a:r>
            <a:endParaRPr lang="ro-RO" dirty="0"/>
          </a:p>
          <a:p>
            <a:endParaRPr lang="ro-RO" dirty="0"/>
          </a:p>
          <a:p>
            <a:pPr marL="0" indent="0">
              <a:buNone/>
            </a:pPr>
            <a:r>
              <a:rPr lang="ro-RO" dirty="0"/>
              <a:t> - </a:t>
            </a:r>
            <a:r>
              <a:rPr lang="it-IT" dirty="0"/>
              <a:t>Prognosticul este sever, cu mortalitate peste</a:t>
            </a:r>
            <a:r>
              <a:rPr lang="ro-RO" dirty="0"/>
              <a:t> </a:t>
            </a:r>
            <a:r>
              <a:rPr lang="it-IT" dirty="0"/>
              <a:t>80% in 2 săptămani şi 90% la 3 luni prin insuficienţă hepatică</a:t>
            </a:r>
            <a:r>
              <a:rPr lang="ro-RO" dirty="0"/>
              <a:t> </a:t>
            </a:r>
            <a:r>
              <a:rPr lang="vi-VN" dirty="0"/>
              <a:t>şi renală sau hemoragie din varice esofagiene</a:t>
            </a:r>
            <a:endParaRPr lang="ro-RO" dirty="0"/>
          </a:p>
          <a:p>
            <a:pPr marL="0" indent="0">
              <a:buNone/>
            </a:pPr>
            <a:r>
              <a:rPr lang="vi-VN" dirty="0"/>
              <a:t> </a:t>
            </a:r>
            <a:endParaRPr lang="ro-RO" dirty="0"/>
          </a:p>
          <a:p>
            <a:pPr marL="0" indent="0">
              <a:buNone/>
            </a:pPr>
            <a:r>
              <a:rPr lang="ro-RO" dirty="0"/>
              <a:t>- </a:t>
            </a:r>
            <a:r>
              <a:rPr lang="vi-VN" dirty="0"/>
              <a:t>Ameliorarea funcţiei hepatice</a:t>
            </a:r>
            <a:r>
              <a:rPr lang="ro-RO" dirty="0"/>
              <a:t> </a:t>
            </a:r>
            <a:r>
              <a:rPr lang="vi-VN" dirty="0"/>
              <a:t>din insuficienţa hepatică acută, hepatita alcoolică sau din cadr</a:t>
            </a:r>
            <a:r>
              <a:rPr lang="ro-RO" dirty="0"/>
              <a:t>ul </a:t>
            </a:r>
            <a:r>
              <a:rPr lang="it-IT" dirty="0"/>
              <a:t>decompensării cirozei poate conduce la recuperarea spontană a funcţiei</a:t>
            </a:r>
            <a:r>
              <a:rPr lang="ro-RO" dirty="0"/>
              <a:t> </a:t>
            </a:r>
            <a:r>
              <a:rPr lang="en-US" dirty="0" err="1"/>
              <a:t>renale</a:t>
            </a:r>
            <a:endParaRPr lang="ru-RU" dirty="0"/>
          </a:p>
        </p:txBody>
      </p:sp>
    </p:spTree>
    <p:extLst>
      <p:ext uri="{BB962C8B-B14F-4D97-AF65-F5344CB8AC3E}">
        <p14:creationId xmlns:p14="http://schemas.microsoft.com/office/powerpoint/2010/main" val="15308975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4800" b="1" dirty="0" err="1">
                <a:solidFill>
                  <a:schemeClr val="tx1"/>
                </a:solidFill>
              </a:rPr>
              <a:t>Clasificare</a:t>
            </a:r>
            <a:r>
              <a:rPr lang="ro-RO" sz="4800" b="1" dirty="0">
                <a:solidFill>
                  <a:schemeClr val="tx1"/>
                </a:solidFill>
              </a:rPr>
              <a:t/>
            </a:r>
            <a:br>
              <a:rPr lang="ro-RO" sz="4800" b="1" dirty="0">
                <a:solidFill>
                  <a:schemeClr val="tx1"/>
                </a:solidFill>
              </a:rPr>
            </a:br>
            <a:r>
              <a:rPr lang="vi-VN" sz="1800" dirty="0"/>
              <a:t>In practica clinică sunt intalnite două forme de manifestare catalogate de</a:t>
            </a:r>
            <a:br>
              <a:rPr lang="vi-VN" sz="1800" dirty="0"/>
            </a:br>
            <a:r>
              <a:rPr lang="en-US" sz="1800" dirty="0"/>
              <a:t>International Ascites Club</a:t>
            </a:r>
            <a:endParaRPr lang="ru-RU" sz="1800" dirty="0"/>
          </a:p>
        </p:txBody>
      </p:sp>
      <p:sp>
        <p:nvSpPr>
          <p:cNvPr id="3" name="Объект 2"/>
          <p:cNvSpPr>
            <a:spLocks noGrp="1"/>
          </p:cNvSpPr>
          <p:nvPr>
            <p:ph sz="quarter" idx="1"/>
          </p:nvPr>
        </p:nvSpPr>
        <p:spPr/>
        <p:txBody>
          <a:bodyPr/>
          <a:lstStyle/>
          <a:p>
            <a:pPr marL="0" indent="0">
              <a:buNone/>
            </a:pPr>
            <a:r>
              <a:rPr lang="vi-VN" b="1" dirty="0"/>
              <a:t>SHR tip 2</a:t>
            </a:r>
            <a:r>
              <a:rPr lang="vi-VN" dirty="0"/>
              <a:t>: apare la pacienţii cu ascită rezistentă la diuretice. </a:t>
            </a:r>
            <a:endParaRPr lang="ro-RO" dirty="0"/>
          </a:p>
          <a:p>
            <a:r>
              <a:rPr lang="vi-VN" dirty="0"/>
              <a:t>Insuficienţa</a:t>
            </a:r>
            <a:r>
              <a:rPr lang="ro-RO" dirty="0"/>
              <a:t> </a:t>
            </a:r>
            <a:r>
              <a:rPr lang="it-IT" dirty="0"/>
              <a:t>renală apare lent, in cateva luni, este moderată (creatinină serică</a:t>
            </a:r>
            <a:r>
              <a:rPr lang="ro-RO" dirty="0"/>
              <a:t> </a:t>
            </a:r>
            <a:r>
              <a:rPr lang="vi-VN" dirty="0"/>
              <a:t>1,25-2,5 mg/dl sau 113-226 </a:t>
            </a:r>
            <a:r>
              <a:rPr lang="el-GR" dirty="0"/>
              <a:t>μ</a:t>
            </a:r>
            <a:r>
              <a:rPr lang="vi-VN" dirty="0"/>
              <a:t>M/l), iar </a:t>
            </a:r>
            <a:endParaRPr lang="ro-RO" dirty="0"/>
          </a:p>
          <a:p>
            <a:r>
              <a:rPr lang="vi-VN" dirty="0"/>
              <a:t>prognosticul este asemănător</a:t>
            </a:r>
            <a:r>
              <a:rPr lang="ro-RO" dirty="0"/>
              <a:t> </a:t>
            </a:r>
            <a:r>
              <a:rPr lang="pt-BR" dirty="0"/>
              <a:t>cu tipul 1, dar după o perioadă de cateva luni de evoluţie (aprox. 4-6</a:t>
            </a:r>
            <a:r>
              <a:rPr lang="ro-RO" dirty="0"/>
              <a:t> </a:t>
            </a:r>
            <a:r>
              <a:rPr lang="en-US" dirty="0" err="1"/>
              <a:t>luni</a:t>
            </a:r>
            <a:r>
              <a:rPr lang="en-US" dirty="0"/>
              <a:t>).</a:t>
            </a:r>
            <a:endParaRPr lang="ru-RU" dirty="0"/>
          </a:p>
        </p:txBody>
      </p:sp>
    </p:spTree>
    <p:extLst>
      <p:ext uri="{BB962C8B-B14F-4D97-AF65-F5344CB8AC3E}">
        <p14:creationId xmlns:p14="http://schemas.microsoft.com/office/powerpoint/2010/main" val="2056416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467600" cy="1143000"/>
          </a:xfrm>
        </p:spPr>
        <p:txBody>
          <a:bodyPr/>
          <a:lstStyle/>
          <a:p>
            <a:r>
              <a:rPr lang="en-US" i="1" dirty="0" err="1"/>
              <a:t>Criterii</a:t>
            </a:r>
            <a:r>
              <a:rPr lang="en-US" i="1" dirty="0"/>
              <a:t> </a:t>
            </a:r>
            <a:r>
              <a:rPr lang="en-US" i="1" dirty="0" err="1"/>
              <a:t>clasice</a:t>
            </a:r>
            <a:r>
              <a:rPr lang="en-US" i="1" dirty="0"/>
              <a:t> de diagnostic a SHR conform International Ascites Club</a:t>
            </a:r>
            <a:endParaRPr lang="ru-RU" dirty="0"/>
          </a:p>
        </p:txBody>
      </p:sp>
      <p:sp>
        <p:nvSpPr>
          <p:cNvPr id="3" name="Объект 2"/>
          <p:cNvSpPr>
            <a:spLocks noGrp="1"/>
          </p:cNvSpPr>
          <p:nvPr>
            <p:ph sz="quarter" idx="1"/>
          </p:nvPr>
        </p:nvSpPr>
        <p:spPr>
          <a:xfrm>
            <a:off x="457200" y="1268760"/>
            <a:ext cx="7467600" cy="5205192"/>
          </a:xfrm>
        </p:spPr>
        <p:txBody>
          <a:bodyPr>
            <a:normAutofit fontScale="92500" lnSpcReduction="20000"/>
          </a:bodyPr>
          <a:lstStyle/>
          <a:p>
            <a:pPr marL="0" indent="0">
              <a:buNone/>
            </a:pPr>
            <a:r>
              <a:rPr lang="en-US" b="1" dirty="0" err="1"/>
              <a:t>Criterii</a:t>
            </a:r>
            <a:r>
              <a:rPr lang="en-US" b="1" dirty="0"/>
              <a:t> </a:t>
            </a:r>
            <a:r>
              <a:rPr lang="en-US" b="1" dirty="0" err="1"/>
              <a:t>majore</a:t>
            </a:r>
            <a:r>
              <a:rPr lang="en-US" b="1" dirty="0"/>
              <a:t>:</a:t>
            </a:r>
          </a:p>
          <a:p>
            <a:pPr marL="0" indent="0">
              <a:buNone/>
            </a:pPr>
            <a:r>
              <a:rPr lang="vi-VN" dirty="0"/>
              <a:t>1. Boală hepatică cronică sau acută cu insuficienţă hepatică severă şi hipertensiune portală</a:t>
            </a:r>
          </a:p>
          <a:p>
            <a:pPr marL="0" indent="0">
              <a:buNone/>
            </a:pPr>
            <a:r>
              <a:rPr lang="pt-BR" dirty="0"/>
              <a:t>2. Rată scăzută a filtratului glomerular indicată de creatinina serică &gt;225μM (&gt;1,5 mg/dl)</a:t>
            </a:r>
            <a:r>
              <a:rPr lang="ro-RO" dirty="0"/>
              <a:t> </a:t>
            </a:r>
            <a:r>
              <a:rPr lang="vi-VN" dirty="0"/>
              <a:t>sau clearance la creatinină &lt; 40 ml/min</a:t>
            </a:r>
          </a:p>
          <a:p>
            <a:pPr marL="0" indent="0">
              <a:buNone/>
            </a:pPr>
            <a:r>
              <a:rPr lang="en-US" dirty="0"/>
              <a:t>3. </a:t>
            </a:r>
            <a:r>
              <a:rPr lang="en-US" dirty="0" err="1"/>
              <a:t>Absenţa</a:t>
            </a:r>
            <a:r>
              <a:rPr lang="en-US" dirty="0"/>
              <a:t> </a:t>
            </a:r>
            <a:r>
              <a:rPr lang="en-US" dirty="0" err="1"/>
              <a:t>şocului</a:t>
            </a:r>
            <a:r>
              <a:rPr lang="en-US" dirty="0"/>
              <a:t>, </a:t>
            </a:r>
            <a:r>
              <a:rPr lang="en-US" dirty="0" err="1"/>
              <a:t>infecţiei</a:t>
            </a:r>
            <a:r>
              <a:rPr lang="en-US" dirty="0"/>
              <a:t> </a:t>
            </a:r>
            <a:r>
              <a:rPr lang="en-US" dirty="0" err="1"/>
              <a:t>bacteriene</a:t>
            </a:r>
            <a:r>
              <a:rPr lang="en-US" dirty="0"/>
              <a:t>, a </a:t>
            </a:r>
            <a:r>
              <a:rPr lang="en-US" dirty="0" err="1"/>
              <a:t>tratamentului</a:t>
            </a:r>
            <a:r>
              <a:rPr lang="en-US" dirty="0"/>
              <a:t> recent cu </a:t>
            </a:r>
            <a:r>
              <a:rPr lang="en-US" dirty="0" err="1"/>
              <a:t>droguri</a:t>
            </a:r>
            <a:r>
              <a:rPr lang="en-US" dirty="0"/>
              <a:t> </a:t>
            </a:r>
            <a:r>
              <a:rPr lang="en-US" dirty="0" err="1"/>
              <a:t>nefrotoxice</a:t>
            </a:r>
            <a:r>
              <a:rPr lang="en-US" dirty="0"/>
              <a:t> (AINS,</a:t>
            </a:r>
            <a:r>
              <a:rPr lang="ro-RO" dirty="0"/>
              <a:t> </a:t>
            </a:r>
            <a:r>
              <a:rPr lang="vi-VN" dirty="0"/>
              <a:t>aminoglicozide), a pierderilor excesive de fluide (hemoragia gastro-intestinală, diureza excesivă:</a:t>
            </a:r>
          </a:p>
          <a:p>
            <a:r>
              <a:rPr lang="it-IT" dirty="0"/>
              <a:t>pierdere ponderală cateva zile &gt; 500 g/zi la pacientul ascitic fără edeme periferice</a:t>
            </a:r>
          </a:p>
          <a:p>
            <a:r>
              <a:rPr lang="it-IT" dirty="0"/>
              <a:t>sau &gt; 1 kg/zi la pacientul cu ascită şi edeme)</a:t>
            </a:r>
          </a:p>
          <a:p>
            <a:pPr marL="0" indent="0">
              <a:buNone/>
            </a:pPr>
            <a:r>
              <a:rPr lang="vi-VN" dirty="0"/>
              <a:t>4. Lipsa de răspuns susţinut după intreruperea diureticelor şi administrarea de 1,5 l soluţie</a:t>
            </a:r>
            <a:r>
              <a:rPr lang="ro-RO" dirty="0"/>
              <a:t> </a:t>
            </a:r>
            <a:r>
              <a:rPr lang="vi-VN" dirty="0"/>
              <a:t>salină izotonă</a:t>
            </a:r>
          </a:p>
          <a:p>
            <a:pPr marL="0" indent="0">
              <a:buNone/>
            </a:pPr>
            <a:r>
              <a:rPr lang="vi-VN" dirty="0"/>
              <a:t>5. Proteinurie &lt; 0,5 g/zi, fără date ecografice de uropatie obstructivă sau nefropatie a parenhimului</a:t>
            </a:r>
            <a:r>
              <a:rPr lang="ro-RO" dirty="0"/>
              <a:t> </a:t>
            </a:r>
            <a:r>
              <a:rPr lang="en-US" dirty="0"/>
              <a:t>renal</a:t>
            </a:r>
          </a:p>
        </p:txBody>
      </p:sp>
    </p:spTree>
    <p:extLst>
      <p:ext uri="{BB962C8B-B14F-4D97-AF65-F5344CB8AC3E}">
        <p14:creationId xmlns:p14="http://schemas.microsoft.com/office/powerpoint/2010/main" val="1043843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i="1" dirty="0" err="1"/>
              <a:t>Criterii</a:t>
            </a:r>
            <a:r>
              <a:rPr lang="en-US" i="1" dirty="0"/>
              <a:t> </a:t>
            </a:r>
            <a:r>
              <a:rPr lang="en-US" i="1" dirty="0" err="1"/>
              <a:t>clasice</a:t>
            </a:r>
            <a:r>
              <a:rPr lang="en-US" i="1" dirty="0"/>
              <a:t> de diagnostic a SHR conform International Ascites Club</a:t>
            </a:r>
            <a:endParaRPr lang="ru-RU" dirty="0"/>
          </a:p>
        </p:txBody>
      </p:sp>
      <p:sp>
        <p:nvSpPr>
          <p:cNvPr id="3" name="Объект 2"/>
          <p:cNvSpPr>
            <a:spLocks noGrp="1"/>
          </p:cNvSpPr>
          <p:nvPr>
            <p:ph sz="quarter" idx="1"/>
          </p:nvPr>
        </p:nvSpPr>
        <p:spPr/>
        <p:txBody>
          <a:bodyPr/>
          <a:lstStyle/>
          <a:p>
            <a:pPr marL="0" indent="0">
              <a:buNone/>
            </a:pPr>
            <a:r>
              <a:rPr lang="en-US" b="1" dirty="0" err="1"/>
              <a:t>Criterii</a:t>
            </a:r>
            <a:r>
              <a:rPr lang="en-US" b="1" dirty="0"/>
              <a:t> </a:t>
            </a:r>
            <a:r>
              <a:rPr lang="en-US" b="1" dirty="0" err="1"/>
              <a:t>adiţionale</a:t>
            </a:r>
            <a:r>
              <a:rPr lang="en-US" b="1" dirty="0"/>
              <a:t> (</a:t>
            </a:r>
            <a:r>
              <a:rPr lang="en-US" b="1" dirty="0" err="1"/>
              <a:t>minore</a:t>
            </a:r>
            <a:r>
              <a:rPr lang="en-US" b="1" dirty="0"/>
              <a:t>) </a:t>
            </a:r>
            <a:r>
              <a:rPr lang="en-US" dirty="0"/>
              <a:t>care nu </a:t>
            </a:r>
            <a:r>
              <a:rPr lang="en-US" dirty="0" err="1"/>
              <a:t>sunt</a:t>
            </a:r>
            <a:r>
              <a:rPr lang="en-US" dirty="0"/>
              <a:t> </a:t>
            </a:r>
            <a:r>
              <a:rPr lang="en-US" dirty="0" err="1"/>
              <a:t>necesare</a:t>
            </a:r>
            <a:r>
              <a:rPr lang="en-US" dirty="0"/>
              <a:t> </a:t>
            </a:r>
            <a:r>
              <a:rPr lang="en-US" dirty="0" err="1"/>
              <a:t>pentru</a:t>
            </a:r>
            <a:r>
              <a:rPr lang="en-US" dirty="0"/>
              <a:t> diagnostic, </a:t>
            </a:r>
            <a:r>
              <a:rPr lang="en-US" dirty="0" err="1"/>
              <a:t>dar</a:t>
            </a:r>
            <a:r>
              <a:rPr lang="en-US" dirty="0"/>
              <a:t> </a:t>
            </a:r>
            <a:r>
              <a:rPr lang="en-US" dirty="0" err="1"/>
              <a:t>sunt</a:t>
            </a:r>
            <a:r>
              <a:rPr lang="en-US" dirty="0"/>
              <a:t> </a:t>
            </a:r>
            <a:r>
              <a:rPr lang="en-US" dirty="0" err="1"/>
              <a:t>prezente</a:t>
            </a:r>
            <a:r>
              <a:rPr lang="en-US" dirty="0"/>
              <a:t> in</a:t>
            </a:r>
            <a:r>
              <a:rPr lang="ro-RO" dirty="0"/>
              <a:t> </a:t>
            </a:r>
            <a:r>
              <a:rPr lang="en-US" dirty="0"/>
              <a:t>mod </a:t>
            </a:r>
            <a:r>
              <a:rPr lang="en-US" dirty="0" err="1"/>
              <a:t>obişnuit</a:t>
            </a:r>
            <a:r>
              <a:rPr lang="en-US" dirty="0"/>
              <a:t>:</a:t>
            </a:r>
          </a:p>
          <a:p>
            <a:pPr marL="0" indent="0">
              <a:buNone/>
            </a:pPr>
            <a:r>
              <a:rPr lang="pt-BR" dirty="0"/>
              <a:t>a. Volum urinar &lt; 500 ml/zi</a:t>
            </a:r>
          </a:p>
          <a:p>
            <a:pPr marL="0" indent="0">
              <a:buNone/>
            </a:pPr>
            <a:r>
              <a:rPr lang="pt-BR" dirty="0"/>
              <a:t>b. Sodiu urinar &lt; 10 mM/l</a:t>
            </a:r>
          </a:p>
          <a:p>
            <a:pPr marL="0" indent="0">
              <a:buNone/>
            </a:pPr>
            <a:r>
              <a:rPr lang="vi-VN" dirty="0"/>
              <a:t>c. Osmolalitatea urinară &gt; osmolalitatea plasmatică</a:t>
            </a:r>
          </a:p>
          <a:p>
            <a:pPr marL="0" indent="0">
              <a:buNone/>
            </a:pPr>
            <a:r>
              <a:rPr lang="en-US" dirty="0"/>
              <a:t>d. </a:t>
            </a:r>
            <a:r>
              <a:rPr lang="en-US" dirty="0" err="1"/>
              <a:t>Eritrocite</a:t>
            </a:r>
            <a:r>
              <a:rPr lang="en-US" dirty="0"/>
              <a:t> </a:t>
            </a:r>
            <a:r>
              <a:rPr lang="en-US" dirty="0" err="1"/>
              <a:t>urinare</a:t>
            </a:r>
            <a:r>
              <a:rPr lang="en-US" dirty="0"/>
              <a:t> &lt; 50/camp</a:t>
            </a:r>
          </a:p>
          <a:p>
            <a:pPr marL="0" indent="0">
              <a:buNone/>
            </a:pPr>
            <a:r>
              <a:rPr lang="pt-BR" dirty="0"/>
              <a:t>e. Sodiu seric &lt; 130 mM/l</a:t>
            </a:r>
            <a:endParaRPr lang="ru-RU" dirty="0"/>
          </a:p>
          <a:p>
            <a:endParaRPr lang="ru-RU" dirty="0"/>
          </a:p>
        </p:txBody>
      </p:sp>
    </p:spTree>
    <p:extLst>
      <p:ext uri="{BB962C8B-B14F-4D97-AF65-F5344CB8AC3E}">
        <p14:creationId xmlns:p14="http://schemas.microsoft.com/office/powerpoint/2010/main" val="33338520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i="1" dirty="0" err="1"/>
              <a:t>Noile</a:t>
            </a:r>
            <a:r>
              <a:rPr lang="en-US" i="1" dirty="0"/>
              <a:t> </a:t>
            </a:r>
            <a:r>
              <a:rPr lang="en-US" i="1" dirty="0" err="1"/>
              <a:t>criterii</a:t>
            </a:r>
            <a:r>
              <a:rPr lang="en-US" i="1" dirty="0"/>
              <a:t> de diagnostic a SHR conform International Ascites Club</a:t>
            </a:r>
            <a:endParaRPr lang="ru-RU" dirty="0"/>
          </a:p>
        </p:txBody>
      </p:sp>
      <p:sp>
        <p:nvSpPr>
          <p:cNvPr id="3" name="Объект 2"/>
          <p:cNvSpPr>
            <a:spLocks noGrp="1"/>
          </p:cNvSpPr>
          <p:nvPr>
            <p:ph sz="quarter" idx="1"/>
          </p:nvPr>
        </p:nvSpPr>
        <p:spPr/>
        <p:txBody>
          <a:bodyPr>
            <a:normAutofit/>
          </a:bodyPr>
          <a:lstStyle/>
          <a:p>
            <a:pPr marL="0" indent="0">
              <a:buNone/>
            </a:pPr>
            <a:r>
              <a:rPr lang="vi-VN" dirty="0"/>
              <a:t>1. Ciroză cu ascită</a:t>
            </a:r>
          </a:p>
          <a:p>
            <a:pPr marL="0" indent="0">
              <a:buNone/>
            </a:pPr>
            <a:r>
              <a:rPr lang="it-IT" dirty="0"/>
              <a:t>2. Creatinina serică &gt; 1,5 mg/dl</a:t>
            </a:r>
          </a:p>
          <a:p>
            <a:pPr marL="0" indent="0">
              <a:buNone/>
            </a:pPr>
            <a:r>
              <a:rPr lang="vi-VN" dirty="0"/>
              <a:t>3. Absenţa ameliorării nivelului creatininei serice (scădere sub 1,5 mg/dl) după cel puţin</a:t>
            </a:r>
            <a:r>
              <a:rPr lang="ro-RO" dirty="0"/>
              <a:t> </a:t>
            </a:r>
            <a:r>
              <a:rPr lang="vi-VN" dirty="0"/>
              <a:t>două zile de la intreruperea diureticului şi repleţie volemică cu albumină. Doza recomandată</a:t>
            </a:r>
            <a:r>
              <a:rPr lang="ro-RO" dirty="0"/>
              <a:t> </a:t>
            </a:r>
            <a:r>
              <a:rPr lang="pt-BR" dirty="0"/>
              <a:t>de albumină este de 1 g/kgc/zi, maximum 100 g/zi</a:t>
            </a:r>
          </a:p>
          <a:p>
            <a:pPr marL="0" indent="0">
              <a:buNone/>
            </a:pPr>
            <a:r>
              <a:rPr lang="en-US" dirty="0"/>
              <a:t>4. </a:t>
            </a:r>
            <a:r>
              <a:rPr lang="en-US" dirty="0" err="1"/>
              <a:t>Absenţa</a:t>
            </a:r>
            <a:r>
              <a:rPr lang="en-US" dirty="0"/>
              <a:t> </a:t>
            </a:r>
            <a:r>
              <a:rPr lang="en-US" dirty="0" err="1"/>
              <a:t>şocului</a:t>
            </a:r>
            <a:endParaRPr lang="en-US" dirty="0"/>
          </a:p>
          <a:p>
            <a:pPr marL="0" indent="0">
              <a:buNone/>
            </a:pPr>
            <a:r>
              <a:rPr lang="vi-VN" dirty="0"/>
              <a:t>5. Fără tratament curent sau recent cu droguri nefrotoxice</a:t>
            </a:r>
          </a:p>
          <a:p>
            <a:pPr marL="0" indent="0">
              <a:buNone/>
            </a:pPr>
            <a:r>
              <a:rPr lang="vi-VN" dirty="0"/>
              <a:t>6. Absenţa unei boli renale parenhimatoase indicată de proteinurie &gt; 500 mg/zi, microhematurie</a:t>
            </a:r>
            <a:r>
              <a:rPr lang="ro-RO" dirty="0"/>
              <a:t> </a:t>
            </a:r>
            <a:r>
              <a:rPr lang="it-IT" dirty="0"/>
              <a:t>(&lt; 50 eritrocite/camp) şi/sau ecografie renală anormală</a:t>
            </a:r>
            <a:endParaRPr lang="ru-RU" dirty="0"/>
          </a:p>
        </p:txBody>
      </p:sp>
    </p:spTree>
    <p:extLst>
      <p:ext uri="{BB962C8B-B14F-4D97-AF65-F5344CB8AC3E}">
        <p14:creationId xmlns:p14="http://schemas.microsoft.com/office/powerpoint/2010/main" val="26595212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o-RO" dirty="0"/>
              <a:t>Encefalopatia hepatică</a:t>
            </a:r>
            <a:endParaRPr lang="ru-RU" dirty="0"/>
          </a:p>
        </p:txBody>
      </p:sp>
      <p:sp>
        <p:nvSpPr>
          <p:cNvPr id="5" name="Объект 4"/>
          <p:cNvSpPr>
            <a:spLocks noGrp="1"/>
          </p:cNvSpPr>
          <p:nvPr>
            <p:ph sz="quarter" idx="1"/>
          </p:nvPr>
        </p:nvSpPr>
        <p:spPr/>
        <p:txBody>
          <a:bodyPr/>
          <a:lstStyle/>
          <a:p>
            <a:pPr>
              <a:defRPr/>
            </a:pPr>
            <a:r>
              <a:rPr lang="en-US" b="1" dirty="0" err="1">
                <a:solidFill>
                  <a:schemeClr val="hlink"/>
                </a:solidFill>
              </a:rPr>
              <a:t>Definitie</a:t>
            </a:r>
            <a:r>
              <a:rPr lang="en-US" b="1" dirty="0">
                <a:solidFill>
                  <a:schemeClr val="hlink"/>
                </a:solidFill>
              </a:rPr>
              <a:t>:</a:t>
            </a:r>
            <a:r>
              <a:rPr lang="en-US" b="1" dirty="0"/>
              <a:t> </a:t>
            </a:r>
            <a:r>
              <a:rPr lang="en-US" b="1" dirty="0" err="1"/>
              <a:t>sindrom</a:t>
            </a:r>
            <a:r>
              <a:rPr lang="en-US" b="1" dirty="0"/>
              <a:t> </a:t>
            </a:r>
            <a:r>
              <a:rPr lang="en-US" b="1" dirty="0" err="1"/>
              <a:t>neuropsihic</a:t>
            </a:r>
            <a:r>
              <a:rPr lang="en-US" b="1" dirty="0"/>
              <a:t> potential </a:t>
            </a:r>
            <a:r>
              <a:rPr lang="en-US" b="1" dirty="0" err="1"/>
              <a:t>reversibil</a:t>
            </a:r>
            <a:r>
              <a:rPr lang="en-US" b="1" dirty="0"/>
              <a:t> cu </a:t>
            </a:r>
            <a:r>
              <a:rPr lang="en-US" b="1" dirty="0" err="1"/>
              <a:t>patogeneza</a:t>
            </a:r>
            <a:r>
              <a:rPr lang="en-US" b="1" dirty="0"/>
              <a:t>  </a:t>
            </a:r>
            <a:r>
              <a:rPr lang="en-US" b="1" dirty="0" err="1"/>
              <a:t>multifactoriala</a:t>
            </a:r>
            <a:r>
              <a:rPr lang="en-US" b="1" dirty="0"/>
              <a:t>, </a:t>
            </a:r>
            <a:r>
              <a:rPr lang="en-US" b="1" dirty="0" err="1"/>
              <a:t>complicatie</a:t>
            </a:r>
            <a:r>
              <a:rPr lang="en-US" b="1" dirty="0"/>
              <a:t> in </a:t>
            </a:r>
            <a:r>
              <a:rPr lang="en-US" b="1" dirty="0" err="1"/>
              <a:t>bolile</a:t>
            </a:r>
            <a:r>
              <a:rPr lang="en-US" b="1" dirty="0"/>
              <a:t> </a:t>
            </a:r>
            <a:r>
              <a:rPr lang="en-US" b="1" dirty="0" err="1"/>
              <a:t>hepatice</a:t>
            </a:r>
            <a:r>
              <a:rPr lang="en-US" b="1" dirty="0"/>
              <a:t> acute </a:t>
            </a:r>
            <a:r>
              <a:rPr lang="en-US" b="1" dirty="0" err="1"/>
              <a:t>si</a:t>
            </a:r>
            <a:r>
              <a:rPr lang="en-US" b="1" dirty="0"/>
              <a:t> </a:t>
            </a:r>
            <a:r>
              <a:rPr lang="en-US" b="1" dirty="0" err="1"/>
              <a:t>cronice</a:t>
            </a:r>
            <a:r>
              <a:rPr lang="en-US" b="1" dirty="0"/>
              <a:t>; </a:t>
            </a:r>
            <a:r>
              <a:rPr lang="en-US" b="1" dirty="0" err="1"/>
              <a:t>este</a:t>
            </a:r>
            <a:r>
              <a:rPr lang="en-US" b="1" dirty="0"/>
              <a:t> </a:t>
            </a:r>
            <a:r>
              <a:rPr lang="en-US" b="1" dirty="0" err="1"/>
              <a:t>consecinta</a:t>
            </a:r>
            <a:r>
              <a:rPr lang="en-US" b="1" dirty="0"/>
              <a:t> </a:t>
            </a:r>
            <a:r>
              <a:rPr lang="en-US" b="1" dirty="0" err="1"/>
              <a:t>insuficientei</a:t>
            </a:r>
            <a:r>
              <a:rPr lang="en-US" b="1" dirty="0"/>
              <a:t> </a:t>
            </a:r>
            <a:r>
              <a:rPr lang="en-US" b="1" dirty="0" err="1"/>
              <a:t>hepatice</a:t>
            </a:r>
            <a:r>
              <a:rPr lang="en-US" b="1" dirty="0"/>
              <a:t> </a:t>
            </a:r>
            <a:r>
              <a:rPr lang="en-US" b="1" dirty="0" err="1"/>
              <a:t>sau</a:t>
            </a:r>
            <a:r>
              <a:rPr lang="en-US" b="1" dirty="0"/>
              <a:t>/</a:t>
            </a:r>
            <a:r>
              <a:rPr lang="en-US" b="1" dirty="0" err="1"/>
              <a:t>si</a:t>
            </a:r>
            <a:r>
              <a:rPr lang="en-US" b="1" dirty="0"/>
              <a:t> </a:t>
            </a:r>
            <a:r>
              <a:rPr lang="en-US" b="1" dirty="0" err="1"/>
              <a:t>sunturilor</a:t>
            </a:r>
            <a:r>
              <a:rPr lang="en-US" b="1" dirty="0"/>
              <a:t> </a:t>
            </a:r>
            <a:r>
              <a:rPr lang="en-US" b="1" dirty="0" err="1"/>
              <a:t>portosistemice</a:t>
            </a:r>
            <a:r>
              <a:rPr lang="en-US" b="1" dirty="0"/>
              <a:t> </a:t>
            </a:r>
            <a:r>
              <a:rPr lang="en-US" b="1" dirty="0" err="1"/>
              <a:t>venoase</a:t>
            </a:r>
            <a:r>
              <a:rPr lang="en-US" b="1" dirty="0"/>
              <a:t> in </a:t>
            </a:r>
            <a:r>
              <a:rPr lang="en-US" b="1" dirty="0" err="1"/>
              <a:t>absenta</a:t>
            </a:r>
            <a:r>
              <a:rPr lang="en-US" b="1" dirty="0"/>
              <a:t> </a:t>
            </a:r>
            <a:r>
              <a:rPr lang="en-US" b="1" dirty="0" err="1"/>
              <a:t>altor</a:t>
            </a:r>
            <a:r>
              <a:rPr lang="en-US" b="1" dirty="0"/>
              <a:t> </a:t>
            </a:r>
            <a:r>
              <a:rPr lang="en-US" b="1" dirty="0" err="1"/>
              <a:t>afectiuni</a:t>
            </a:r>
            <a:endParaRPr lang="en-US" b="1" dirty="0"/>
          </a:p>
          <a:p>
            <a:pPr>
              <a:defRPr/>
            </a:pPr>
            <a:endParaRPr lang="en-US" b="1" dirty="0"/>
          </a:p>
          <a:p>
            <a:pPr>
              <a:defRPr/>
            </a:pPr>
            <a:r>
              <a:rPr lang="en-US" b="1" dirty="0" err="1">
                <a:solidFill>
                  <a:schemeClr val="hlink"/>
                </a:solidFill>
              </a:rPr>
              <a:t>Etiologie</a:t>
            </a:r>
            <a:r>
              <a:rPr lang="en-US" b="1" dirty="0">
                <a:solidFill>
                  <a:schemeClr val="hlink"/>
                </a:solidFill>
              </a:rPr>
              <a:t>:</a:t>
            </a:r>
          </a:p>
          <a:p>
            <a:pPr lvl="1">
              <a:defRPr/>
            </a:pPr>
            <a:r>
              <a:rPr lang="en-US" sz="2400" b="1" dirty="0"/>
              <a:t>EH </a:t>
            </a:r>
            <a:r>
              <a:rPr lang="en-US" sz="2400" b="1" dirty="0" err="1"/>
              <a:t>fulminanta</a:t>
            </a:r>
            <a:r>
              <a:rPr lang="en-US" sz="2000" b="1" dirty="0"/>
              <a:t> </a:t>
            </a:r>
          </a:p>
          <a:p>
            <a:pPr lvl="1">
              <a:defRPr/>
            </a:pPr>
            <a:r>
              <a:rPr lang="en-US" sz="2400" b="1" dirty="0"/>
              <a:t>EH </a:t>
            </a:r>
            <a:r>
              <a:rPr lang="en-US" sz="2400" b="1" dirty="0" err="1"/>
              <a:t>cronica</a:t>
            </a:r>
            <a:r>
              <a:rPr lang="en-US" sz="2400" b="1" dirty="0"/>
              <a:t> </a:t>
            </a:r>
          </a:p>
          <a:p>
            <a:endParaRPr lang="ru-RU" dirty="0"/>
          </a:p>
        </p:txBody>
      </p:sp>
    </p:spTree>
    <p:extLst>
      <p:ext uri="{BB962C8B-B14F-4D97-AF65-F5344CB8AC3E}">
        <p14:creationId xmlns:p14="http://schemas.microsoft.com/office/powerpoint/2010/main" val="26742908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o-RO" b="1" dirty="0">
                <a:solidFill>
                  <a:schemeClr val="tx1"/>
                </a:solidFill>
              </a:rPr>
              <a:t>Encefalopatia hepatică</a:t>
            </a:r>
            <a:br>
              <a:rPr lang="ro-RO" b="1" dirty="0">
                <a:solidFill>
                  <a:schemeClr val="tx1"/>
                </a:solidFill>
              </a:rPr>
            </a:br>
            <a:r>
              <a:rPr lang="en-US" sz="2800" b="1" dirty="0" err="1">
                <a:solidFill>
                  <a:schemeClr val="tx1"/>
                </a:solidFill>
              </a:rPr>
              <a:t>Clasificare</a:t>
            </a:r>
            <a:endParaRPr lang="ru-RU" b="1" dirty="0">
              <a:solidFill>
                <a:schemeClr val="tx1"/>
              </a:solidFill>
            </a:endParaRPr>
          </a:p>
        </p:txBody>
      </p:sp>
      <p:sp>
        <p:nvSpPr>
          <p:cNvPr id="3" name="Объект 2"/>
          <p:cNvSpPr>
            <a:spLocks noGrp="1"/>
          </p:cNvSpPr>
          <p:nvPr>
            <p:ph sz="quarter" idx="1"/>
          </p:nvPr>
        </p:nvSpPr>
        <p:spPr>
          <a:xfrm>
            <a:off x="107504" y="1600200"/>
            <a:ext cx="8496944" cy="4873752"/>
          </a:xfrm>
        </p:spPr>
        <p:txBody>
          <a:bodyPr>
            <a:normAutofit lnSpcReduction="10000"/>
          </a:bodyPr>
          <a:lstStyle/>
          <a:p>
            <a:pPr lvl="1">
              <a:lnSpc>
                <a:spcPct val="90000"/>
              </a:lnSpc>
              <a:defRPr/>
            </a:pPr>
            <a:r>
              <a:rPr lang="en-US" sz="3200" b="1" dirty="0" err="1"/>
              <a:t>Tipul</a:t>
            </a:r>
            <a:r>
              <a:rPr lang="en-US" sz="3200" b="1" dirty="0"/>
              <a:t> A :</a:t>
            </a:r>
            <a:r>
              <a:rPr lang="ro-RO" sz="3200" b="1" dirty="0"/>
              <a:t> encefalopatia asociată insuficienţei hepatice acută</a:t>
            </a:r>
            <a:endParaRPr lang="en-US" sz="3200" b="1" dirty="0"/>
          </a:p>
          <a:p>
            <a:pPr lvl="1">
              <a:lnSpc>
                <a:spcPct val="90000"/>
              </a:lnSpc>
              <a:defRPr/>
            </a:pPr>
            <a:r>
              <a:rPr lang="en-US" sz="3200" b="1" dirty="0" err="1"/>
              <a:t>Tipul</a:t>
            </a:r>
            <a:r>
              <a:rPr lang="en-US" sz="3200" b="1" dirty="0"/>
              <a:t> B :</a:t>
            </a:r>
            <a:r>
              <a:rPr lang="ro-RO" sz="3200" b="1" dirty="0"/>
              <a:t> encefalopatia provocată de bypass portosistemic fără patologia hepatocelulară intrinsecă</a:t>
            </a:r>
            <a:endParaRPr lang="en-US" sz="3200" b="1" dirty="0"/>
          </a:p>
          <a:p>
            <a:pPr lvl="1">
              <a:lnSpc>
                <a:spcPct val="90000"/>
              </a:lnSpc>
              <a:defRPr/>
            </a:pPr>
            <a:r>
              <a:rPr lang="en-US" sz="3200" b="1" dirty="0" err="1"/>
              <a:t>Tipul</a:t>
            </a:r>
            <a:r>
              <a:rPr lang="en-US" sz="3200" b="1" dirty="0"/>
              <a:t> C : EH din </a:t>
            </a:r>
            <a:r>
              <a:rPr lang="en-US" sz="3200" b="1" dirty="0" err="1"/>
              <a:t>ciroza</a:t>
            </a:r>
            <a:r>
              <a:rPr lang="en-US" sz="3200" b="1" dirty="0"/>
              <a:t> hepatica </a:t>
            </a:r>
            <a:r>
              <a:rPr lang="en-US" sz="3200" b="1" dirty="0" err="1"/>
              <a:t>sau</a:t>
            </a:r>
            <a:r>
              <a:rPr lang="en-US" sz="3200" b="1" dirty="0"/>
              <a:t> </a:t>
            </a:r>
            <a:r>
              <a:rPr lang="en-US" sz="3200" b="1" dirty="0" err="1"/>
              <a:t>sunturi</a:t>
            </a:r>
            <a:r>
              <a:rPr lang="en-US" sz="3200" b="1" dirty="0"/>
              <a:t> </a:t>
            </a:r>
            <a:r>
              <a:rPr lang="en-US" sz="3200" b="1" dirty="0" err="1"/>
              <a:t>portosistemice</a:t>
            </a:r>
            <a:endParaRPr lang="en-US" sz="3200" b="1" dirty="0"/>
          </a:p>
          <a:p>
            <a:pPr lvl="3">
              <a:lnSpc>
                <a:spcPct val="90000"/>
              </a:lnSpc>
              <a:defRPr/>
            </a:pPr>
            <a:r>
              <a:rPr lang="en-US" sz="3200" b="1" dirty="0" err="1"/>
              <a:t>Acuta</a:t>
            </a:r>
            <a:endParaRPr lang="en-US" sz="3200" b="1" dirty="0"/>
          </a:p>
          <a:p>
            <a:pPr lvl="3">
              <a:lnSpc>
                <a:spcPct val="90000"/>
              </a:lnSpc>
              <a:defRPr/>
            </a:pPr>
            <a:r>
              <a:rPr lang="en-US" sz="3200" b="1" dirty="0" err="1"/>
              <a:t>Cronica</a:t>
            </a:r>
            <a:r>
              <a:rPr lang="en-US" sz="3200" b="1" dirty="0"/>
              <a:t> : </a:t>
            </a:r>
            <a:r>
              <a:rPr lang="en-US" sz="3200" b="1" dirty="0" err="1"/>
              <a:t>recurenta</a:t>
            </a:r>
            <a:r>
              <a:rPr lang="en-US" sz="3200" b="1" dirty="0"/>
              <a:t> </a:t>
            </a:r>
            <a:r>
              <a:rPr lang="en-US" sz="3200" b="1" dirty="0" err="1"/>
              <a:t>persistenta</a:t>
            </a:r>
            <a:endParaRPr lang="en-US" sz="3200" b="1" dirty="0"/>
          </a:p>
          <a:p>
            <a:pPr lvl="3">
              <a:lnSpc>
                <a:spcPct val="90000"/>
              </a:lnSpc>
              <a:defRPr/>
            </a:pPr>
            <a:r>
              <a:rPr lang="en-US" sz="3200" b="1" dirty="0"/>
              <a:t>Minima( </a:t>
            </a:r>
            <a:r>
              <a:rPr lang="en-US" sz="3200" b="1" dirty="0" err="1"/>
              <a:t>subclinica</a:t>
            </a:r>
            <a:r>
              <a:rPr lang="en-US" sz="3200" b="1" dirty="0"/>
              <a:t>)</a:t>
            </a:r>
            <a:endParaRPr lang="ro-RO" sz="3200" b="1" dirty="0"/>
          </a:p>
          <a:p>
            <a:pPr lvl="3">
              <a:lnSpc>
                <a:spcPct val="90000"/>
              </a:lnSpc>
              <a:defRPr/>
            </a:pPr>
            <a:endParaRPr lang="en-US" b="1" dirty="0"/>
          </a:p>
          <a:p>
            <a:pPr marL="0" indent="0">
              <a:lnSpc>
                <a:spcPct val="90000"/>
              </a:lnSpc>
              <a:buNone/>
              <a:defRPr/>
            </a:pPr>
            <a:endParaRPr lang="en-US" b="1" dirty="0">
              <a:solidFill>
                <a:schemeClr val="hlink"/>
              </a:solidFill>
            </a:endParaRPr>
          </a:p>
          <a:p>
            <a:pPr>
              <a:lnSpc>
                <a:spcPct val="90000"/>
              </a:lnSpc>
              <a:defRPr/>
            </a:pPr>
            <a:endParaRPr lang="en-US" b="1" dirty="0">
              <a:solidFill>
                <a:schemeClr val="hlink"/>
              </a:solidFill>
            </a:endParaRPr>
          </a:p>
          <a:p>
            <a:endParaRPr lang="ru-RU" dirty="0"/>
          </a:p>
        </p:txBody>
      </p:sp>
    </p:spTree>
    <p:extLst>
      <p:ext uri="{BB962C8B-B14F-4D97-AF65-F5344CB8AC3E}">
        <p14:creationId xmlns:p14="http://schemas.microsoft.com/office/powerpoint/2010/main" val="3597206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2073"/>
            <a:ext cx="7467600" cy="1143000"/>
          </a:xfrm>
        </p:spPr>
        <p:txBody>
          <a:bodyPr/>
          <a:lstStyle/>
          <a:p>
            <a:r>
              <a:rPr lang="en-US" sz="3200" b="1" dirty="0" err="1"/>
              <a:t>factorilor</a:t>
            </a:r>
            <a:r>
              <a:rPr lang="en-US" sz="3200" b="1" dirty="0"/>
              <a:t> </a:t>
            </a:r>
            <a:r>
              <a:rPr lang="en-US" sz="3200" b="1" dirty="0" err="1"/>
              <a:t>precipitanţi</a:t>
            </a:r>
            <a:r>
              <a:rPr lang="en-US" sz="3200" b="1" dirty="0"/>
              <a:t>:</a:t>
            </a:r>
            <a:br>
              <a:rPr lang="en-US" sz="3200" b="1" dirty="0"/>
            </a:br>
            <a:endParaRPr lang="ru-RU" dirty="0"/>
          </a:p>
        </p:txBody>
      </p:sp>
      <p:sp>
        <p:nvSpPr>
          <p:cNvPr id="3" name="Объект 2"/>
          <p:cNvSpPr>
            <a:spLocks noGrp="1"/>
          </p:cNvSpPr>
          <p:nvPr>
            <p:ph sz="quarter" idx="1"/>
          </p:nvPr>
        </p:nvSpPr>
        <p:spPr>
          <a:xfrm>
            <a:off x="107504" y="908720"/>
            <a:ext cx="8856984" cy="5949280"/>
          </a:xfrm>
        </p:spPr>
        <p:txBody>
          <a:bodyPr>
            <a:normAutofit fontScale="92500" lnSpcReduction="20000"/>
          </a:bodyPr>
          <a:lstStyle/>
          <a:p>
            <a:pPr marL="457200" indent="-457200">
              <a:buFont typeface="+mj-lt"/>
              <a:buAutoNum type="arabicPeriod"/>
            </a:pPr>
            <a:r>
              <a:rPr lang="vi-VN" b="1" dirty="0"/>
              <a:t>Hemoragie gastrointestinală</a:t>
            </a:r>
          </a:p>
          <a:p>
            <a:pPr marL="457200" indent="-457200">
              <a:buFont typeface="+mj-lt"/>
              <a:buAutoNum type="arabicPeriod"/>
            </a:pPr>
            <a:r>
              <a:rPr lang="en-US" b="1" dirty="0" err="1"/>
              <a:t>Infecţii</a:t>
            </a:r>
            <a:r>
              <a:rPr lang="ro-RO" b="1" dirty="0"/>
              <a:t> diverse </a:t>
            </a:r>
            <a:r>
              <a:rPr lang="ro-RO" dirty="0"/>
              <a:t>(mai ales PBS)</a:t>
            </a:r>
          </a:p>
          <a:p>
            <a:pPr marL="457200" indent="-457200">
              <a:buFont typeface="+mj-lt"/>
              <a:buAutoNum type="arabicPeriod"/>
            </a:pPr>
            <a:r>
              <a:rPr lang="it-IT" b="1" dirty="0"/>
              <a:t>Paracenteza cu evacuarea lichidului ascitic în cantităţi mari</a:t>
            </a:r>
          </a:p>
          <a:p>
            <a:pPr marL="457200" indent="-457200">
              <a:buFont typeface="+mj-lt"/>
              <a:buAutoNum type="arabicPeriod"/>
            </a:pPr>
            <a:r>
              <a:rPr lang="en-US" b="1" dirty="0" err="1"/>
              <a:t>Tratament</a:t>
            </a:r>
            <a:r>
              <a:rPr lang="en-US" b="1" dirty="0"/>
              <a:t> diuretic </a:t>
            </a:r>
            <a:r>
              <a:rPr lang="en-US" b="1" dirty="0" err="1"/>
              <a:t>agresiv</a:t>
            </a:r>
            <a:r>
              <a:rPr lang="ro-RO" b="1" dirty="0"/>
              <a:t> </a:t>
            </a:r>
            <a:r>
              <a:rPr lang="ro-RO" dirty="0"/>
              <a:t>(dezechilibre hidroelectrolitice postdiuretice)</a:t>
            </a:r>
            <a:endParaRPr lang="en-US" dirty="0"/>
          </a:p>
          <a:p>
            <a:pPr marL="457200" indent="-457200">
              <a:buFont typeface="+mj-lt"/>
              <a:buAutoNum type="arabicPeriod"/>
            </a:pPr>
            <a:r>
              <a:rPr lang="en-US" b="1" dirty="0" err="1"/>
              <a:t>Administrare</a:t>
            </a:r>
            <a:r>
              <a:rPr lang="en-US" b="1" dirty="0"/>
              <a:t> de </a:t>
            </a:r>
            <a:r>
              <a:rPr lang="en-US" b="1" dirty="0" err="1"/>
              <a:t>preparate</a:t>
            </a:r>
            <a:r>
              <a:rPr lang="en-US" b="1" dirty="0"/>
              <a:t> </a:t>
            </a:r>
            <a:r>
              <a:rPr lang="en-US" b="1" dirty="0" err="1"/>
              <a:t>psihotrope</a:t>
            </a:r>
            <a:r>
              <a:rPr lang="en-US" b="1" dirty="0"/>
              <a:t> </a:t>
            </a:r>
            <a:r>
              <a:rPr lang="ro-RO" b="1" dirty="0"/>
              <a:t>- sedative sau hipnotice</a:t>
            </a:r>
            <a:r>
              <a:rPr lang="en-US" b="1" dirty="0"/>
              <a:t>(</a:t>
            </a:r>
            <a:r>
              <a:rPr lang="en-US" dirty="0" err="1"/>
              <a:t>efect</a:t>
            </a:r>
            <a:r>
              <a:rPr lang="en-US" dirty="0"/>
              <a:t> </a:t>
            </a:r>
            <a:r>
              <a:rPr lang="en-US" dirty="0" err="1"/>
              <a:t>neurosupresiv</a:t>
            </a:r>
            <a:r>
              <a:rPr lang="ro-RO" dirty="0"/>
              <a:t> </a:t>
            </a:r>
            <a:r>
              <a:rPr lang="en-US" dirty="0"/>
              <a:t>direct)</a:t>
            </a:r>
          </a:p>
          <a:p>
            <a:pPr marL="457200" indent="-457200">
              <a:buFont typeface="+mj-lt"/>
              <a:buAutoNum type="arabicPeriod"/>
            </a:pPr>
            <a:r>
              <a:rPr lang="pt-BR" b="1" dirty="0"/>
              <a:t>Consum de alcool </a:t>
            </a:r>
            <a:r>
              <a:rPr lang="pt-BR" dirty="0"/>
              <a:t>(efect neurosupresiv direct)</a:t>
            </a:r>
          </a:p>
          <a:p>
            <a:pPr marL="457200" indent="-457200">
              <a:buFont typeface="+mj-lt"/>
              <a:buAutoNum type="arabicPeriod"/>
            </a:pPr>
            <a:r>
              <a:rPr lang="en-US" b="1" dirty="0" err="1"/>
              <a:t>Abuz</a:t>
            </a:r>
            <a:r>
              <a:rPr lang="en-US" b="1" dirty="0"/>
              <a:t> de </a:t>
            </a:r>
            <a:r>
              <a:rPr lang="en-US" b="1" dirty="0" err="1"/>
              <a:t>proteine</a:t>
            </a:r>
            <a:r>
              <a:rPr lang="ro-RO" b="1" dirty="0"/>
              <a:t> - regim alimentar hiperproteic</a:t>
            </a:r>
            <a:r>
              <a:rPr lang="en-US" b="1" dirty="0"/>
              <a:t> </a:t>
            </a:r>
            <a:r>
              <a:rPr lang="en-US" dirty="0"/>
              <a:t>(</a:t>
            </a:r>
            <a:r>
              <a:rPr lang="en-US" dirty="0" err="1"/>
              <a:t>creşte</a:t>
            </a:r>
            <a:r>
              <a:rPr lang="en-US" dirty="0"/>
              <a:t> </a:t>
            </a:r>
            <a:r>
              <a:rPr lang="en-US" dirty="0" err="1"/>
              <a:t>producţia</a:t>
            </a:r>
            <a:r>
              <a:rPr lang="en-US" dirty="0"/>
              <a:t> de </a:t>
            </a:r>
            <a:r>
              <a:rPr lang="en-US" dirty="0" err="1"/>
              <a:t>amoniac</a:t>
            </a:r>
            <a:r>
              <a:rPr lang="en-US" dirty="0"/>
              <a:t> </a:t>
            </a:r>
            <a:r>
              <a:rPr lang="en-US" dirty="0" err="1"/>
              <a:t>în</a:t>
            </a:r>
            <a:r>
              <a:rPr lang="en-US" dirty="0"/>
              <a:t> </a:t>
            </a:r>
            <a:r>
              <a:rPr lang="en-US" dirty="0" err="1"/>
              <a:t>intestinul</a:t>
            </a:r>
            <a:r>
              <a:rPr lang="en-US" dirty="0"/>
              <a:t> </a:t>
            </a:r>
            <a:r>
              <a:rPr lang="en-US" dirty="0" err="1"/>
              <a:t>gros</a:t>
            </a:r>
            <a:r>
              <a:rPr lang="en-US" dirty="0"/>
              <a:t>)</a:t>
            </a:r>
            <a:endParaRPr lang="ro-RO" b="1" dirty="0"/>
          </a:p>
          <a:p>
            <a:pPr marL="457200" indent="-457200">
              <a:buFont typeface="+mj-lt"/>
              <a:buAutoNum type="arabicPeriod"/>
            </a:pPr>
            <a:r>
              <a:rPr lang="ro-RO" dirty="0"/>
              <a:t> </a:t>
            </a:r>
            <a:r>
              <a:rPr lang="vi-VN" b="1" dirty="0"/>
              <a:t>Constipaţie </a:t>
            </a:r>
            <a:r>
              <a:rPr lang="vi-VN" dirty="0"/>
              <a:t>(favorizează creşterea florei intestinale amoniogene)</a:t>
            </a:r>
          </a:p>
          <a:p>
            <a:pPr marL="457200" indent="-457200">
              <a:buFont typeface="+mj-lt"/>
              <a:buAutoNum type="arabicPeriod"/>
            </a:pPr>
            <a:r>
              <a:rPr lang="ro-RO" dirty="0"/>
              <a:t> </a:t>
            </a:r>
            <a:r>
              <a:rPr lang="vi-VN" b="1" dirty="0"/>
              <a:t>Operaţia de anastomoză portocavală </a:t>
            </a:r>
            <a:r>
              <a:rPr lang="vi-VN" dirty="0"/>
              <a:t>(înlăturarea ficatului din</a:t>
            </a:r>
            <a:r>
              <a:rPr lang="ro-RO" dirty="0"/>
              <a:t> </a:t>
            </a:r>
            <a:r>
              <a:rPr lang="en-US" dirty="0" err="1"/>
              <a:t>proces</a:t>
            </a:r>
            <a:r>
              <a:rPr lang="en-US" dirty="0"/>
              <a:t> de</a:t>
            </a:r>
            <a:r>
              <a:rPr lang="ro-RO" dirty="0"/>
              <a:t> </a:t>
            </a:r>
            <a:r>
              <a:rPr lang="en-US" dirty="0" err="1"/>
              <a:t>dezintoxicare</a:t>
            </a:r>
            <a:r>
              <a:rPr lang="en-US" dirty="0"/>
              <a:t>);</a:t>
            </a:r>
          </a:p>
          <a:p>
            <a:pPr marL="457200" indent="-457200">
              <a:buFont typeface="+mj-lt"/>
              <a:buAutoNum type="arabicPeriod"/>
            </a:pPr>
            <a:r>
              <a:rPr lang="it-IT" b="1" dirty="0"/>
              <a:t>Intervenţii chirurgicale </a:t>
            </a:r>
            <a:r>
              <a:rPr lang="it-IT" dirty="0"/>
              <a:t>(pot condiţiona dezvoltarea EH prin</a:t>
            </a:r>
          </a:p>
          <a:p>
            <a:pPr marL="0" indent="0">
              <a:buNone/>
            </a:pPr>
            <a:r>
              <a:rPr lang="ro-RO" dirty="0"/>
              <a:t>	</a:t>
            </a:r>
            <a:r>
              <a:rPr lang="it-IT" dirty="0"/>
              <a:t>sporirea catabolismului proteic şi prin acţiunea neuro-</a:t>
            </a:r>
            <a:r>
              <a:rPr lang="ro-RO" dirty="0"/>
              <a:t>	</a:t>
            </a:r>
            <a:r>
              <a:rPr lang="it-IT" dirty="0"/>
              <a:t>supresivă a</a:t>
            </a:r>
            <a:r>
              <a:rPr lang="ro-RO" dirty="0"/>
              <a:t> </a:t>
            </a:r>
            <a:r>
              <a:rPr lang="vi-VN" dirty="0"/>
              <a:t>preparatelor de narcoză)</a:t>
            </a:r>
            <a:endParaRPr lang="ru-RU" dirty="0"/>
          </a:p>
        </p:txBody>
      </p:sp>
    </p:spTree>
    <p:extLst>
      <p:ext uri="{BB962C8B-B14F-4D97-AF65-F5344CB8AC3E}">
        <p14:creationId xmlns:p14="http://schemas.microsoft.com/office/powerpoint/2010/main" val="24263688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b="1" i="1" dirty="0">
                <a:solidFill>
                  <a:schemeClr val="tx1"/>
                </a:solidFill>
                <a:effectLst>
                  <a:outerShdw blurRad="38100" dist="38100" dir="2700000" algn="tl">
                    <a:srgbClr val="000000"/>
                  </a:outerShdw>
                </a:effectLst>
                <a:latin typeface="Times New Roman" charset="0"/>
              </a:rPr>
              <a:t>Etiopatogenia:</a:t>
            </a:r>
            <a:endParaRPr lang="ru-RU" dirty="0">
              <a:solidFill>
                <a:schemeClr val="tx1"/>
              </a:solidFill>
            </a:endParaRPr>
          </a:p>
        </p:txBody>
      </p:sp>
      <p:sp>
        <p:nvSpPr>
          <p:cNvPr id="3" name="Объект 2"/>
          <p:cNvSpPr>
            <a:spLocks noGrp="1"/>
          </p:cNvSpPr>
          <p:nvPr>
            <p:ph sz="quarter" idx="1"/>
          </p:nvPr>
        </p:nvSpPr>
        <p:spPr/>
        <p:txBody>
          <a:bodyPr/>
          <a:lstStyle/>
          <a:p>
            <a:pPr>
              <a:spcBef>
                <a:spcPct val="50000"/>
              </a:spcBef>
              <a:defRPr/>
            </a:pPr>
            <a:r>
              <a:rPr lang="ro-RO" b="1" dirty="0">
                <a:latin typeface="Times New Roman" charset="0"/>
              </a:rPr>
              <a:t>teoria hiperamoniemiei</a:t>
            </a:r>
          </a:p>
          <a:p>
            <a:pPr>
              <a:spcBef>
                <a:spcPct val="50000"/>
              </a:spcBef>
              <a:defRPr/>
            </a:pPr>
            <a:r>
              <a:rPr lang="ro-RO" b="1" dirty="0">
                <a:latin typeface="Times New Roman" charset="0"/>
              </a:rPr>
              <a:t>teoria creşterii falşilor neurotransmiţători</a:t>
            </a:r>
          </a:p>
          <a:p>
            <a:pPr>
              <a:spcBef>
                <a:spcPct val="50000"/>
              </a:spcBef>
              <a:defRPr/>
            </a:pPr>
            <a:r>
              <a:rPr lang="ro-RO" b="1" dirty="0">
                <a:latin typeface="Times New Roman" charset="0"/>
              </a:rPr>
              <a:t>teoria creşterii concentraţie serice a aminoacizilor aromatici</a:t>
            </a:r>
          </a:p>
          <a:p>
            <a:pPr>
              <a:spcBef>
                <a:spcPct val="50000"/>
              </a:spcBef>
              <a:defRPr/>
            </a:pPr>
            <a:r>
              <a:rPr lang="ro-RO" b="1" dirty="0">
                <a:latin typeface="Times New Roman" charset="0"/>
              </a:rPr>
              <a:t>teoria scăderii concentraţiei aminoacizilor cu lanţ ramificat</a:t>
            </a:r>
            <a:endParaRPr lang="en-GB" b="1" dirty="0">
              <a:latin typeface="Times New Roman" charset="0"/>
            </a:endParaRPr>
          </a:p>
          <a:p>
            <a:endParaRPr lang="ru-RU" dirty="0"/>
          </a:p>
        </p:txBody>
      </p:sp>
    </p:spTree>
    <p:extLst>
      <p:ext uri="{BB962C8B-B14F-4D97-AF65-F5344CB8AC3E}">
        <p14:creationId xmlns:p14="http://schemas.microsoft.com/office/powerpoint/2010/main" val="3034024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38138"/>
          </a:xfrm>
        </p:spPr>
        <p:txBody>
          <a:bodyPr>
            <a:normAutofit/>
          </a:bodyPr>
          <a:lstStyle/>
          <a:p>
            <a:r>
              <a:rPr lang="ro-RO" dirty="0"/>
              <a:t>Epidemiologie</a:t>
            </a:r>
            <a:endParaRPr lang="ru-RU" dirty="0"/>
          </a:p>
        </p:txBody>
      </p:sp>
      <p:sp>
        <p:nvSpPr>
          <p:cNvPr id="3" name="Объект 2"/>
          <p:cNvSpPr>
            <a:spLocks noGrp="1"/>
          </p:cNvSpPr>
          <p:nvPr>
            <p:ph sz="quarter" idx="1"/>
          </p:nvPr>
        </p:nvSpPr>
        <p:spPr>
          <a:xfrm>
            <a:off x="683568" y="1556792"/>
            <a:ext cx="7200800" cy="4536504"/>
          </a:xfrm>
        </p:spPr>
        <p:txBody>
          <a:bodyPr>
            <a:normAutofit/>
          </a:bodyPr>
          <a:lstStyle/>
          <a:p>
            <a:r>
              <a:rPr lang="ro-RO" dirty="0"/>
              <a:t>î</a:t>
            </a:r>
            <a:r>
              <a:rPr lang="vi-VN" dirty="0"/>
              <a:t>n Republica Moldova se constată o mortalitate excesiv de înaltă prin bolile aparatului digestiv, care depăşeşte de 2-3 ori indicii similari din Europa </a:t>
            </a:r>
            <a:endParaRPr lang="ro-RO" dirty="0"/>
          </a:p>
          <a:p>
            <a:r>
              <a:rPr lang="vi-VN" dirty="0"/>
              <a:t>În structura mortalităţii prin bolile TGI cea mai mare pondere o au afecţiunile ficatului – hepatitele cronice şi cirozele hepatice</a:t>
            </a:r>
            <a:endParaRPr lang="ru-RU" dirty="0"/>
          </a:p>
          <a:p>
            <a:r>
              <a:rPr lang="ro-RO" dirty="0"/>
              <a:t>În Republica Moldova CH este a treia cauză de deces</a:t>
            </a:r>
          </a:p>
          <a:p>
            <a:r>
              <a:rPr lang="ro-RO" dirty="0"/>
              <a:t>Se prognozează o creştere numărului de decese provocate de CH</a:t>
            </a:r>
          </a:p>
        </p:txBody>
      </p:sp>
    </p:spTree>
    <p:extLst>
      <p:ext uri="{BB962C8B-B14F-4D97-AF65-F5344CB8AC3E}">
        <p14:creationId xmlns:p14="http://schemas.microsoft.com/office/powerpoint/2010/main" val="14273073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g.medscape.com/fullsize/migrated/572/658/sld572658.fi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900100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6549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1500" b="1" dirty="0">
                <a:latin typeface="Arial" charset="0"/>
              </a:rPr>
              <a:t>Figure 1.  Diagram illustrates the proposed complex feedback mechanisms that can lead to hepatic encephalopathy.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1200" y="6205612"/>
            <a:ext cx="1710720" cy="2678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1680" y="979303"/>
            <a:ext cx="368496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73168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a:latin typeface="Arial" charset="0"/>
              </a:rPr>
              <a:t>Madoff D C et al. Radiographics 2004;24:21-36</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900">
                <a:latin typeface="Arial" charset="0"/>
              </a:rPr>
              <a:t>©2004 by Radiological Society of North America</a:t>
            </a:r>
          </a:p>
        </p:txBody>
      </p:sp>
    </p:spTree>
    <p:extLst>
      <p:ext uri="{BB962C8B-B14F-4D97-AF65-F5344CB8AC3E}">
        <p14:creationId xmlns:p14="http://schemas.microsoft.com/office/powerpoint/2010/main" val="10067088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82000" cy="4191000"/>
          </a:xfrm>
        </p:spPr>
        <p:txBody>
          <a:bodyPr/>
          <a:lstStyle/>
          <a:p>
            <a:pPr>
              <a:lnSpc>
                <a:spcPct val="90000"/>
              </a:lnSpc>
              <a:buFont typeface="Wingdings" charset="2"/>
              <a:buNone/>
            </a:pPr>
            <a:r>
              <a:rPr lang="en-US" altLang="zh-TW" sz="2000" b="1" u="sng">
                <a:latin typeface="Verdana" pitchFamily="34" charset="0"/>
                <a:ea typeface="新細明體" charset="-120"/>
              </a:rPr>
              <a:t>Ammonia Production</a:t>
            </a:r>
          </a:p>
          <a:p>
            <a:pPr>
              <a:lnSpc>
                <a:spcPct val="90000"/>
              </a:lnSpc>
            </a:pPr>
            <a:r>
              <a:rPr lang="en-US" altLang="zh-TW" sz="2000">
                <a:latin typeface="Verdana" pitchFamily="34" charset="0"/>
                <a:ea typeface="新細明體" charset="-120"/>
              </a:rPr>
              <a:t>Small intestine: </a:t>
            </a:r>
            <a:r>
              <a:rPr lang="en-US" altLang="zh-TW" sz="2000" u="sng">
                <a:latin typeface="Verdana" pitchFamily="34" charset="0"/>
                <a:ea typeface="新細明體" charset="-120"/>
              </a:rPr>
              <a:t>degradation of glutamine</a:t>
            </a:r>
            <a:r>
              <a:rPr lang="en-US" altLang="zh-TW" sz="2000">
                <a:latin typeface="Verdana" pitchFamily="34" charset="0"/>
                <a:ea typeface="新細明體" charset="-120"/>
              </a:rPr>
              <a:t> produced NH3</a:t>
            </a:r>
          </a:p>
          <a:p>
            <a:pPr>
              <a:lnSpc>
                <a:spcPct val="90000"/>
              </a:lnSpc>
            </a:pPr>
            <a:r>
              <a:rPr lang="en-US" altLang="zh-TW" sz="2000">
                <a:latin typeface="Verdana" pitchFamily="34" charset="0"/>
                <a:ea typeface="新細明體" charset="-120"/>
              </a:rPr>
              <a:t>Large intestine: Breakdown of Urea and proteins by </a:t>
            </a:r>
            <a:r>
              <a:rPr lang="en-US" altLang="zh-TW" sz="2000" u="sng">
                <a:latin typeface="Verdana" pitchFamily="34" charset="0"/>
                <a:ea typeface="新細明體" charset="-120"/>
              </a:rPr>
              <a:t>normal flora</a:t>
            </a:r>
          </a:p>
          <a:p>
            <a:pPr>
              <a:lnSpc>
                <a:spcPct val="90000"/>
              </a:lnSpc>
            </a:pPr>
            <a:r>
              <a:rPr lang="en-US" altLang="zh-TW" sz="2000">
                <a:latin typeface="Verdana" pitchFamily="34" charset="0"/>
                <a:ea typeface="新細明體" charset="-120"/>
              </a:rPr>
              <a:t>Muscles: proportion to muscle work</a:t>
            </a:r>
          </a:p>
          <a:p>
            <a:pPr>
              <a:lnSpc>
                <a:spcPct val="90000"/>
              </a:lnSpc>
            </a:pPr>
            <a:r>
              <a:rPr lang="en-US" altLang="zh-TW" sz="2000">
                <a:latin typeface="Verdana" pitchFamily="34" charset="0"/>
                <a:ea typeface="新細明體" charset="-120"/>
              </a:rPr>
              <a:t>Kidney: increased production when </a:t>
            </a:r>
            <a:r>
              <a:rPr lang="en-US" altLang="zh-TW" sz="2000" u="sng">
                <a:latin typeface="Verdana" pitchFamily="34" charset="0"/>
                <a:ea typeface="新細明體" charset="-120"/>
              </a:rPr>
              <a:t>hypokalemia and diuretic therapy</a:t>
            </a:r>
          </a:p>
          <a:p>
            <a:r>
              <a:rPr lang="en-US" altLang="zh-TW" sz="2000">
                <a:latin typeface="Verdana" pitchFamily="34" charset="0"/>
                <a:ea typeface="新細明體" charset="-120"/>
              </a:rPr>
              <a:t>Liver: detoxified ammonia into urea </a:t>
            </a:r>
          </a:p>
          <a:p>
            <a:r>
              <a:rPr lang="en-US" altLang="zh-TW" sz="2000">
                <a:latin typeface="Verdana" pitchFamily="34" charset="0"/>
                <a:ea typeface="新細明體" charset="-120"/>
              </a:rPr>
              <a:t>Brain can also detoxified ammonia into glutamine</a:t>
            </a:r>
          </a:p>
          <a:p>
            <a:pPr>
              <a:lnSpc>
                <a:spcPct val="90000"/>
              </a:lnSpc>
            </a:pPr>
            <a:endParaRPr lang="en-US" altLang="zh-TW" sz="2000" u="sng">
              <a:latin typeface="Verdana" pitchFamily="34" charset="0"/>
              <a:ea typeface="新細明體" charset="-120"/>
            </a:endParaRPr>
          </a:p>
          <a:p>
            <a:endParaRPr lang="en-US" altLang="zh-TW" sz="2000">
              <a:latin typeface="Verdana" pitchFamily="34" charset="0"/>
              <a:ea typeface="新細明體" charset="-120"/>
            </a:endParaRPr>
          </a:p>
        </p:txBody>
      </p:sp>
      <p:pic>
        <p:nvPicPr>
          <p:cNvPr id="10243" name="Picture 5" descr="http://emcrit.org/images/part1/ammonia%20produce.jpeg"/>
          <p:cNvPicPr>
            <a:picLocks noChangeAspect="1" noChangeArrowheads="1"/>
          </p:cNvPicPr>
          <p:nvPr/>
        </p:nvPicPr>
        <p:blipFill>
          <a:blip r:embed="rId2" cstate="print">
            <a:extLst>
              <a:ext uri="{28A0092B-C50C-407E-A947-70E740481C1C}">
                <a14:useLocalDpi xmlns:a14="http://schemas.microsoft.com/office/drawing/2010/main" val="0"/>
              </a:ext>
            </a:extLst>
          </a:blip>
          <a:srcRect l="1250" t="5299" r="52499" b="9894"/>
          <a:stretch>
            <a:fillRect/>
          </a:stretch>
        </p:blipFill>
        <p:spPr bwMode="auto">
          <a:xfrm>
            <a:off x="0" y="3505200"/>
            <a:ext cx="41354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descr="http://emcrit.org/images/part1/ammonia%20produce.jpeg"/>
          <p:cNvPicPr>
            <a:picLocks noChangeAspect="1" noChangeArrowheads="1"/>
          </p:cNvPicPr>
          <p:nvPr/>
        </p:nvPicPr>
        <p:blipFill>
          <a:blip r:embed="rId2" cstate="print">
            <a:extLst>
              <a:ext uri="{28A0092B-C50C-407E-A947-70E740481C1C}">
                <a14:useLocalDpi xmlns:a14="http://schemas.microsoft.com/office/drawing/2010/main" val="0"/>
              </a:ext>
            </a:extLst>
          </a:blip>
          <a:srcRect l="51875" t="8127" r="2499" b="15549"/>
          <a:stretch>
            <a:fillRect/>
          </a:stretch>
        </p:blipFill>
        <p:spPr bwMode="auto">
          <a:xfrm>
            <a:off x="4508500" y="3429000"/>
            <a:ext cx="4635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7055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cmapspublic2.ihmc.us/rid=1KJ1B2BTN-1Y09LWH-303T/Cycle%20de%20l'alan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88640"/>
            <a:ext cx="6264696"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9565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themedicalbiochemistrypage.org/images/glucose-alanine-cyc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76673"/>
            <a:ext cx="3984377" cy="302433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campbell.edu/faculty/nemecz/323_lect/Nitrogen_metabolism/images/ammonia-transpo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68709"/>
            <a:ext cx="9144000" cy="33892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news-medical.net/image.axd?picture=2012%2F11%2FInsul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116632"/>
            <a:ext cx="3905250"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0187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859216" cy="1282154"/>
          </a:xfrm>
        </p:spPr>
        <p:txBody>
          <a:bodyPr>
            <a:normAutofit/>
          </a:bodyPr>
          <a:lstStyle/>
          <a:p>
            <a:r>
              <a:rPr lang="en-US" b="1" dirty="0" err="1"/>
              <a:t>Diagnosticul</a:t>
            </a:r>
            <a:r>
              <a:rPr lang="ro-RO" b="1" dirty="0"/>
              <a:t/>
            </a:r>
            <a:br>
              <a:rPr lang="ro-RO" b="1" dirty="0"/>
            </a:br>
            <a:r>
              <a:rPr lang="en-US" b="1" i="1" dirty="0" err="1"/>
              <a:t>Anamneza</a:t>
            </a:r>
            <a:endParaRPr lang="ru-RU" dirty="0"/>
          </a:p>
        </p:txBody>
      </p:sp>
      <p:sp>
        <p:nvSpPr>
          <p:cNvPr id="3" name="Объект 2"/>
          <p:cNvSpPr>
            <a:spLocks noGrp="1"/>
          </p:cNvSpPr>
          <p:nvPr>
            <p:ph sz="quarter" idx="1"/>
          </p:nvPr>
        </p:nvSpPr>
        <p:spPr>
          <a:xfrm>
            <a:off x="179512" y="1556792"/>
            <a:ext cx="8856984" cy="5256584"/>
          </a:xfrm>
        </p:spPr>
        <p:txBody>
          <a:bodyPr>
            <a:normAutofit fontScale="92500"/>
          </a:bodyPr>
          <a:lstStyle/>
          <a:p>
            <a:pPr marL="0" indent="0">
              <a:buNone/>
            </a:pPr>
            <a:r>
              <a:rPr lang="it-IT" sz="3800" b="1" i="1" dirty="0"/>
              <a:t>Momente cheie în evaluarea antecedentelor personale</a:t>
            </a:r>
            <a:endParaRPr lang="ro-RO" sz="3800" b="1" i="1" dirty="0"/>
          </a:p>
          <a:p>
            <a:r>
              <a:rPr lang="en-US" sz="4000" b="1" dirty="0" err="1"/>
              <a:t>cunoaşterea</a:t>
            </a:r>
            <a:r>
              <a:rPr lang="en-US" sz="4000" b="1" dirty="0"/>
              <a:t> </a:t>
            </a:r>
            <a:r>
              <a:rPr lang="en-US" sz="4000" b="1" dirty="0" err="1"/>
              <a:t>existenţei</a:t>
            </a:r>
            <a:r>
              <a:rPr lang="en-US" sz="4000" b="1" dirty="0"/>
              <a:t> </a:t>
            </a:r>
            <a:r>
              <a:rPr lang="en-US" sz="4000" b="1" dirty="0" err="1"/>
              <a:t>patologiei</a:t>
            </a:r>
            <a:r>
              <a:rPr lang="en-US" sz="4000" b="1" dirty="0"/>
              <a:t> </a:t>
            </a:r>
            <a:r>
              <a:rPr lang="ro-RO" sz="4000" b="1" dirty="0"/>
              <a:t>hepatice </a:t>
            </a:r>
            <a:r>
              <a:rPr lang="en-US" sz="4000" b="1" dirty="0"/>
              <a:t>acute </a:t>
            </a:r>
            <a:r>
              <a:rPr lang="en-US" sz="4000" b="1" dirty="0" err="1"/>
              <a:t>sau</a:t>
            </a:r>
            <a:r>
              <a:rPr lang="en-US" sz="4000" b="1" dirty="0"/>
              <a:t> </a:t>
            </a:r>
            <a:r>
              <a:rPr lang="en-US" sz="4000" b="1" dirty="0" err="1"/>
              <a:t>cronice</a:t>
            </a:r>
            <a:endParaRPr lang="en-US" sz="4000" b="1" dirty="0"/>
          </a:p>
          <a:p>
            <a:r>
              <a:rPr lang="fr-FR" sz="4000" b="1" dirty="0"/>
              <a:t>anam</a:t>
            </a:r>
            <a:r>
              <a:rPr lang="ro-RO" sz="4000" b="1" dirty="0"/>
              <a:t>neza</a:t>
            </a:r>
            <a:r>
              <a:rPr lang="fr-FR" sz="4000" b="1" dirty="0"/>
              <a:t> de encefalopatie suportată în trecut</a:t>
            </a:r>
          </a:p>
          <a:p>
            <a:r>
              <a:rPr lang="en-US" sz="4000" b="1" dirty="0" err="1"/>
              <a:t>prezenţa</a:t>
            </a:r>
            <a:r>
              <a:rPr lang="en-US" sz="4000" b="1" dirty="0"/>
              <a:t> </a:t>
            </a:r>
            <a:r>
              <a:rPr lang="en-US" sz="4000" b="1" dirty="0" err="1"/>
              <a:t>factorilor</a:t>
            </a:r>
            <a:r>
              <a:rPr lang="en-US" sz="4000" b="1" dirty="0"/>
              <a:t> </a:t>
            </a:r>
            <a:r>
              <a:rPr lang="en-US" sz="4000" b="1" dirty="0" err="1"/>
              <a:t>precipitanţi</a:t>
            </a:r>
            <a:r>
              <a:rPr lang="en-US" sz="4000" b="1" dirty="0"/>
              <a:t>:</a:t>
            </a:r>
          </a:p>
          <a:p>
            <a:pPr marL="0" indent="0">
              <a:buNone/>
            </a:pPr>
            <a:r>
              <a:rPr lang="ro-RO" b="1" dirty="0"/>
              <a:t>	</a:t>
            </a:r>
            <a:endParaRPr lang="ru-RU" dirty="0"/>
          </a:p>
        </p:txBody>
      </p:sp>
    </p:spTree>
    <p:extLst>
      <p:ext uri="{BB962C8B-B14F-4D97-AF65-F5344CB8AC3E}">
        <p14:creationId xmlns:p14="http://schemas.microsoft.com/office/powerpoint/2010/main" val="9579439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r>
              <a:rPr lang="en-US" b="1" i="1" dirty="0" err="1"/>
              <a:t>Examenul</a:t>
            </a:r>
            <a:r>
              <a:rPr lang="en-US" b="1" i="1" dirty="0"/>
              <a:t> clinic</a:t>
            </a:r>
            <a:endParaRPr lang="ru-RU" dirty="0"/>
          </a:p>
        </p:txBody>
      </p:sp>
      <p:sp>
        <p:nvSpPr>
          <p:cNvPr id="3" name="Объект 2"/>
          <p:cNvSpPr>
            <a:spLocks noGrp="1"/>
          </p:cNvSpPr>
          <p:nvPr>
            <p:ph sz="quarter" idx="1"/>
          </p:nvPr>
        </p:nvSpPr>
        <p:spPr>
          <a:xfrm>
            <a:off x="179512" y="764704"/>
            <a:ext cx="8568952" cy="5976664"/>
          </a:xfrm>
        </p:spPr>
        <p:txBody>
          <a:bodyPr>
            <a:normAutofit/>
          </a:bodyPr>
          <a:lstStyle/>
          <a:p>
            <a:pPr marL="0" indent="0">
              <a:buNone/>
            </a:pPr>
            <a:r>
              <a:rPr lang="vi-VN" sz="2800" b="1" dirty="0"/>
              <a:t>Tulburări neuropsihice în cadrul EH</a:t>
            </a:r>
          </a:p>
          <a:p>
            <a:r>
              <a:rPr lang="vi-VN" sz="2800" b="1" i="1" dirty="0"/>
              <a:t>Tulburări de conştienţă</a:t>
            </a:r>
            <a:r>
              <a:rPr lang="vi-VN" sz="2800" dirty="0"/>
              <a:t>: inversarea ritmului de somn, somnolenţă,</a:t>
            </a:r>
            <a:r>
              <a:rPr lang="ro-RO" sz="2800" dirty="0"/>
              <a:t> </a:t>
            </a:r>
            <a:r>
              <a:rPr lang="vi-VN" sz="2800" dirty="0"/>
              <a:t>semistupor, stupor, comă</a:t>
            </a:r>
            <a:endParaRPr lang="ro-RO" sz="2800" dirty="0"/>
          </a:p>
          <a:p>
            <a:r>
              <a:rPr lang="vi-VN" sz="2800" b="1" i="1" dirty="0"/>
              <a:t>Tulburări de intelect: </a:t>
            </a:r>
            <a:r>
              <a:rPr lang="vi-VN" sz="2800" dirty="0"/>
              <a:t>de la tulburări minime pînă la imposibilitatea</a:t>
            </a:r>
            <a:r>
              <a:rPr lang="ro-RO" sz="2800" dirty="0"/>
              <a:t> </a:t>
            </a:r>
            <a:r>
              <a:rPr lang="en-US" sz="2800" dirty="0"/>
              <a:t>de </a:t>
            </a:r>
            <a:r>
              <a:rPr lang="en-US" sz="2800" dirty="0" err="1"/>
              <a:t>executat</a:t>
            </a:r>
            <a:r>
              <a:rPr lang="en-US" sz="2800" dirty="0"/>
              <a:t> </a:t>
            </a:r>
            <a:r>
              <a:rPr lang="en-US" sz="2800" dirty="0" err="1"/>
              <a:t>operaţii</a:t>
            </a:r>
            <a:r>
              <a:rPr lang="en-US" sz="2800" dirty="0"/>
              <a:t> </a:t>
            </a:r>
            <a:r>
              <a:rPr lang="en-US" sz="2800" dirty="0" err="1"/>
              <a:t>aritmetice</a:t>
            </a:r>
            <a:r>
              <a:rPr lang="en-US" sz="2800" dirty="0"/>
              <a:t> simple, de </a:t>
            </a:r>
            <a:r>
              <a:rPr lang="en-US" sz="2800" dirty="0" err="1"/>
              <a:t>desenat</a:t>
            </a:r>
            <a:r>
              <a:rPr lang="en-US" sz="2800" dirty="0"/>
              <a:t> </a:t>
            </a:r>
            <a:r>
              <a:rPr lang="en-US" sz="2800" dirty="0" err="1"/>
              <a:t>sau</a:t>
            </a:r>
            <a:r>
              <a:rPr lang="en-US" sz="2800" dirty="0"/>
              <a:t> de </a:t>
            </a:r>
            <a:r>
              <a:rPr lang="en-US" sz="2800" dirty="0" err="1"/>
              <a:t>construit</a:t>
            </a:r>
            <a:r>
              <a:rPr lang="ro-RO" sz="2800" dirty="0"/>
              <a:t> </a:t>
            </a:r>
            <a:r>
              <a:rPr lang="en-US" sz="2800" dirty="0"/>
              <a:t>din </a:t>
            </a:r>
            <a:r>
              <a:rPr lang="en-US" sz="2800" dirty="0" err="1"/>
              <a:t>beţe</a:t>
            </a:r>
            <a:r>
              <a:rPr lang="en-US" sz="2800" dirty="0"/>
              <a:t> de </a:t>
            </a:r>
            <a:r>
              <a:rPr lang="en-US" sz="2800" dirty="0" err="1"/>
              <a:t>chibrit</a:t>
            </a:r>
            <a:r>
              <a:rPr lang="en-US" sz="2800" dirty="0"/>
              <a:t> </a:t>
            </a:r>
            <a:r>
              <a:rPr lang="en-US" sz="2800" dirty="0" err="1"/>
              <a:t>figuri</a:t>
            </a:r>
            <a:r>
              <a:rPr lang="en-US" sz="2800" dirty="0"/>
              <a:t> simple (un </a:t>
            </a:r>
            <a:r>
              <a:rPr lang="en-US" sz="2800" dirty="0" err="1"/>
              <a:t>romb</a:t>
            </a:r>
            <a:r>
              <a:rPr lang="en-US" sz="2800" dirty="0"/>
              <a:t>, o </a:t>
            </a:r>
            <a:r>
              <a:rPr lang="en-US" sz="2800" dirty="0" err="1"/>
              <a:t>stea</a:t>
            </a:r>
            <a:r>
              <a:rPr lang="en-US" sz="2800" dirty="0"/>
              <a:t> etc.), </a:t>
            </a:r>
            <a:r>
              <a:rPr lang="en-US" sz="2800" dirty="0" err="1"/>
              <a:t>dezorientare</a:t>
            </a:r>
            <a:r>
              <a:rPr lang="ro-RO" sz="2800" dirty="0"/>
              <a:t> </a:t>
            </a:r>
            <a:r>
              <a:rPr lang="vi-VN" sz="2800" dirty="0"/>
              <a:t>în timp şi spaţiu, tulburări de atenţie şi memorie</a:t>
            </a:r>
          </a:p>
          <a:p>
            <a:r>
              <a:rPr lang="fr-FR" sz="2800" b="1" i="1" dirty="0"/>
              <a:t>Tulburări de comportament: </a:t>
            </a:r>
            <a:r>
              <a:rPr lang="fr-FR" sz="2800" dirty="0"/>
              <a:t>apatie, agitaţie, agresiune,</a:t>
            </a:r>
            <a:r>
              <a:rPr lang="ro-RO" sz="2800" dirty="0"/>
              <a:t> </a:t>
            </a:r>
            <a:r>
              <a:rPr lang="en-US" sz="2800" dirty="0" err="1"/>
              <a:t>excitabilitate</a:t>
            </a:r>
            <a:r>
              <a:rPr lang="en-US" sz="2800" dirty="0"/>
              <a:t>, </a:t>
            </a:r>
            <a:r>
              <a:rPr lang="en-US" sz="2800" dirty="0" err="1"/>
              <a:t>iritabilitate</a:t>
            </a:r>
            <a:r>
              <a:rPr lang="en-US" sz="2800" dirty="0"/>
              <a:t>, </a:t>
            </a:r>
            <a:r>
              <a:rPr lang="en-US" sz="2800" dirty="0" err="1"/>
              <a:t>anxietate</a:t>
            </a:r>
            <a:r>
              <a:rPr lang="en-US" sz="2800" dirty="0"/>
              <a:t>, </a:t>
            </a:r>
            <a:r>
              <a:rPr lang="en-US" sz="2800" dirty="0" err="1"/>
              <a:t>euforie</a:t>
            </a:r>
            <a:r>
              <a:rPr lang="en-US" sz="2800" dirty="0"/>
              <a:t> </a:t>
            </a:r>
            <a:r>
              <a:rPr lang="en-US" sz="2800" dirty="0" err="1"/>
              <a:t>sau</a:t>
            </a:r>
            <a:r>
              <a:rPr lang="en-US" sz="2800" dirty="0"/>
              <a:t> </a:t>
            </a:r>
            <a:r>
              <a:rPr lang="en-US" sz="2800" dirty="0" err="1"/>
              <a:t>depresie</a:t>
            </a:r>
            <a:r>
              <a:rPr lang="en-US" sz="2800" dirty="0"/>
              <a:t>,</a:t>
            </a:r>
            <a:r>
              <a:rPr lang="ro-RO" sz="2800" dirty="0"/>
              <a:t> </a:t>
            </a:r>
            <a:r>
              <a:rPr lang="en-US" sz="2800" dirty="0" err="1"/>
              <a:t>comportament</a:t>
            </a:r>
            <a:r>
              <a:rPr lang="en-US" sz="2800" dirty="0"/>
              <a:t> </a:t>
            </a:r>
            <a:r>
              <a:rPr lang="en-US" sz="2800" dirty="0" err="1"/>
              <a:t>neadecvat</a:t>
            </a:r>
            <a:r>
              <a:rPr lang="en-US" sz="2800" dirty="0"/>
              <a:t>, </a:t>
            </a:r>
            <a:r>
              <a:rPr lang="en-US" sz="2800" dirty="0" err="1"/>
              <a:t>bizar</a:t>
            </a:r>
            <a:r>
              <a:rPr lang="en-US" sz="2800" dirty="0"/>
              <a:t>, </a:t>
            </a:r>
            <a:r>
              <a:rPr lang="en-US" sz="2800" dirty="0" err="1"/>
              <a:t>excentric</a:t>
            </a:r>
            <a:endParaRPr lang="en-US" sz="2800" dirty="0"/>
          </a:p>
          <a:p>
            <a:pPr marL="0" indent="0">
              <a:buNone/>
            </a:pPr>
            <a:endParaRPr lang="ru-RU" dirty="0"/>
          </a:p>
        </p:txBody>
      </p:sp>
    </p:spTree>
    <p:extLst>
      <p:ext uri="{BB962C8B-B14F-4D97-AF65-F5344CB8AC3E}">
        <p14:creationId xmlns:p14="http://schemas.microsoft.com/office/powerpoint/2010/main" val="34031653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r>
              <a:rPr lang="en-US" b="1" i="1" dirty="0" err="1"/>
              <a:t>Examenul</a:t>
            </a:r>
            <a:r>
              <a:rPr lang="en-US" b="1" i="1" dirty="0"/>
              <a:t> clinic</a:t>
            </a:r>
            <a:endParaRPr lang="ru-RU" dirty="0"/>
          </a:p>
        </p:txBody>
      </p:sp>
      <p:sp>
        <p:nvSpPr>
          <p:cNvPr id="3" name="Объект 2"/>
          <p:cNvSpPr>
            <a:spLocks noGrp="1"/>
          </p:cNvSpPr>
          <p:nvPr>
            <p:ph sz="quarter" idx="1"/>
          </p:nvPr>
        </p:nvSpPr>
        <p:spPr>
          <a:xfrm>
            <a:off x="457200" y="692696"/>
            <a:ext cx="8291264" cy="5781256"/>
          </a:xfrm>
        </p:spPr>
        <p:txBody>
          <a:bodyPr>
            <a:normAutofit fontScale="92500" lnSpcReduction="20000"/>
          </a:bodyPr>
          <a:lstStyle/>
          <a:p>
            <a:pPr marL="0" indent="0">
              <a:buNone/>
            </a:pPr>
            <a:r>
              <a:rPr lang="vi-VN" b="1" i="1" dirty="0"/>
              <a:t>Tulburări neurologice: </a:t>
            </a:r>
            <a:r>
              <a:rPr lang="ro-RO" b="1" i="1" dirty="0"/>
              <a:t> </a:t>
            </a:r>
            <a:r>
              <a:rPr lang="vi-VN" dirty="0"/>
              <a:t>tremor, tulburări de </a:t>
            </a:r>
            <a:endParaRPr lang="ro-RO" dirty="0"/>
          </a:p>
          <a:p>
            <a:pPr marL="0" indent="0">
              <a:buNone/>
            </a:pPr>
            <a:r>
              <a:rPr lang="vi-VN" dirty="0"/>
              <a:t>coordonare, ataxie,</a:t>
            </a:r>
            <a:r>
              <a:rPr lang="ro-RO" dirty="0"/>
              <a:t> </a:t>
            </a:r>
            <a:r>
              <a:rPr lang="vi-VN" dirty="0"/>
              <a:t>apraxie, tulburări de scris, </a:t>
            </a:r>
            <a:endParaRPr lang="ro-RO" dirty="0"/>
          </a:p>
          <a:p>
            <a:pPr marL="0" indent="0">
              <a:buNone/>
            </a:pPr>
            <a:r>
              <a:rPr lang="vi-VN" dirty="0"/>
              <a:t>tulburări de mers, asterixis (</a:t>
            </a:r>
            <a:r>
              <a:rPr lang="vi-VN" i="1" dirty="0"/>
              <a:t>flapping</a:t>
            </a:r>
            <a:r>
              <a:rPr lang="ro-RO" i="1" dirty="0"/>
              <a:t> </a:t>
            </a:r>
            <a:r>
              <a:rPr lang="vi-VN" i="1" dirty="0"/>
              <a:t>tremor</a:t>
            </a:r>
            <a:r>
              <a:rPr lang="vi-VN" dirty="0"/>
              <a:t>), </a:t>
            </a:r>
            <a:endParaRPr lang="ro-RO" dirty="0"/>
          </a:p>
          <a:p>
            <a:r>
              <a:rPr lang="vi-VN" dirty="0"/>
              <a:t>dizartrie, vorbire monotonă, </a:t>
            </a:r>
            <a:endParaRPr lang="ro-RO" dirty="0"/>
          </a:p>
          <a:p>
            <a:r>
              <a:rPr lang="vi-VN" dirty="0"/>
              <a:t>hipo- sau hiperreflexie, reflexe</a:t>
            </a:r>
            <a:r>
              <a:rPr lang="ro-RO" dirty="0"/>
              <a:t> </a:t>
            </a:r>
            <a:r>
              <a:rPr lang="vi-VN" dirty="0"/>
              <a:t>patologice (Gordon, Jucovski etc.)</a:t>
            </a:r>
            <a:endParaRPr lang="ro-RO" dirty="0"/>
          </a:p>
          <a:p>
            <a:r>
              <a:rPr lang="vi-VN" dirty="0"/>
              <a:t>mioclonie, rigiditate musculară</a:t>
            </a:r>
          </a:p>
          <a:p>
            <a:r>
              <a:rPr lang="en-US" dirty="0" err="1"/>
              <a:t>hiperventilaţie</a:t>
            </a:r>
            <a:r>
              <a:rPr lang="en-US" dirty="0"/>
              <a:t>, </a:t>
            </a:r>
            <a:r>
              <a:rPr lang="en-US" dirty="0" err="1"/>
              <a:t>rigiditate</a:t>
            </a:r>
            <a:r>
              <a:rPr lang="en-US" dirty="0"/>
              <a:t> de </a:t>
            </a:r>
            <a:r>
              <a:rPr lang="en-US" dirty="0" err="1"/>
              <a:t>decerebrare</a:t>
            </a:r>
            <a:r>
              <a:rPr lang="en-US" dirty="0"/>
              <a:t> (</a:t>
            </a:r>
            <a:r>
              <a:rPr lang="en-US" dirty="0" err="1"/>
              <a:t>membrele</a:t>
            </a:r>
            <a:r>
              <a:rPr lang="en-US" dirty="0"/>
              <a:t> </a:t>
            </a:r>
            <a:r>
              <a:rPr lang="en-US" dirty="0" err="1"/>
              <a:t>în</a:t>
            </a:r>
            <a:r>
              <a:rPr lang="en-US" dirty="0"/>
              <a:t> </a:t>
            </a:r>
            <a:r>
              <a:rPr lang="en-US" dirty="0" err="1"/>
              <a:t>extensie</a:t>
            </a:r>
            <a:r>
              <a:rPr lang="en-US" dirty="0"/>
              <a:t>)</a:t>
            </a:r>
          </a:p>
          <a:p>
            <a:r>
              <a:rPr lang="vi-VN" dirty="0"/>
              <a:t>fenomene oculocefalice</a:t>
            </a:r>
            <a:endParaRPr lang="ro-RO" dirty="0"/>
          </a:p>
          <a:p>
            <a:r>
              <a:rPr lang="vi-VN" dirty="0"/>
              <a:t>dispariţia răspunsurilor motorii la excitanţii</a:t>
            </a:r>
            <a:r>
              <a:rPr lang="ro-RO" dirty="0"/>
              <a:t> </a:t>
            </a:r>
            <a:r>
              <a:rPr lang="vi-VN" dirty="0"/>
              <a:t>dureroşi, </a:t>
            </a:r>
            <a:endParaRPr lang="ro-RO" dirty="0"/>
          </a:p>
          <a:p>
            <a:r>
              <a:rPr lang="vi-VN" dirty="0"/>
              <a:t>în faza terminală: midriază (dilatarea pupililor), lipsa</a:t>
            </a:r>
            <a:r>
              <a:rPr lang="ro-RO" dirty="0"/>
              <a:t> </a:t>
            </a:r>
            <a:r>
              <a:rPr lang="en-US" dirty="0" err="1"/>
              <a:t>reacţiei</a:t>
            </a:r>
            <a:r>
              <a:rPr lang="en-US" dirty="0"/>
              <a:t> </a:t>
            </a:r>
            <a:r>
              <a:rPr lang="en-US" dirty="0" err="1"/>
              <a:t>pupilei</a:t>
            </a:r>
            <a:r>
              <a:rPr lang="en-US" dirty="0"/>
              <a:t> la </a:t>
            </a:r>
            <a:r>
              <a:rPr lang="en-US" dirty="0" err="1"/>
              <a:t>lumina</a:t>
            </a:r>
            <a:r>
              <a:rPr lang="en-US" dirty="0"/>
              <a:t>, </a:t>
            </a:r>
            <a:r>
              <a:rPr lang="en-US" dirty="0" err="1"/>
              <a:t>lipsa</a:t>
            </a:r>
            <a:r>
              <a:rPr lang="en-US" dirty="0"/>
              <a:t> </a:t>
            </a:r>
            <a:r>
              <a:rPr lang="en-US" dirty="0" err="1"/>
              <a:t>reflexelor</a:t>
            </a:r>
            <a:r>
              <a:rPr lang="en-US" dirty="0"/>
              <a:t> </a:t>
            </a:r>
            <a:r>
              <a:rPr lang="en-US" dirty="0" err="1"/>
              <a:t>corneale</a:t>
            </a:r>
            <a:r>
              <a:rPr lang="en-US" dirty="0"/>
              <a:t>, </a:t>
            </a:r>
            <a:endParaRPr lang="ro-RO" dirty="0"/>
          </a:p>
          <a:p>
            <a:r>
              <a:rPr lang="en-US" dirty="0" err="1"/>
              <a:t>mioclonie</a:t>
            </a:r>
            <a:r>
              <a:rPr lang="ro-RO" dirty="0"/>
              <a:t> </a:t>
            </a:r>
            <a:r>
              <a:rPr lang="en-US" dirty="0" err="1"/>
              <a:t>generalizată</a:t>
            </a:r>
            <a:r>
              <a:rPr lang="en-US" dirty="0"/>
              <a:t>, </a:t>
            </a:r>
            <a:r>
              <a:rPr lang="en-US" dirty="0" err="1"/>
              <a:t>plegia</a:t>
            </a:r>
            <a:r>
              <a:rPr lang="en-US" dirty="0"/>
              <a:t> </a:t>
            </a:r>
            <a:r>
              <a:rPr lang="en-US" dirty="0" err="1"/>
              <a:t>sfincterelor</a:t>
            </a:r>
            <a:r>
              <a:rPr lang="en-US" dirty="0"/>
              <a:t>, stop respirator</a:t>
            </a:r>
          </a:p>
          <a:p>
            <a:pPr marL="0" indent="0">
              <a:buNone/>
            </a:pPr>
            <a:endParaRPr lang="ro-RO" dirty="0"/>
          </a:p>
          <a:p>
            <a:pPr marL="0" indent="0">
              <a:buNone/>
            </a:pPr>
            <a:r>
              <a:rPr lang="vi-VN" dirty="0"/>
              <a:t>Stadiul EH se evaluează în funcţie de expresivitatea tulburărilor</a:t>
            </a:r>
            <a:r>
              <a:rPr lang="ro-RO" dirty="0"/>
              <a:t> </a:t>
            </a:r>
            <a:r>
              <a:rPr lang="en-US" dirty="0" err="1"/>
              <a:t>neuropsihice</a:t>
            </a:r>
            <a:r>
              <a:rPr lang="en-US" dirty="0"/>
              <a:t> </a:t>
            </a:r>
            <a:endParaRPr lang="ru-RU" dirty="0"/>
          </a:p>
          <a:p>
            <a:endParaRPr lang="ru-RU" dirty="0"/>
          </a:p>
        </p:txBody>
      </p:sp>
      <p:pic>
        <p:nvPicPr>
          <p:cNvPr id="3076" name="Picture 4" descr="http://4.bp.blogspot.com/_8_k8W7OcnXM/SygWjjmXIhI/AAAAAAAAAc4/Uuuf5Sht7SQ/s200/asterixis.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48680"/>
            <a:ext cx="1905000" cy="13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5747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dirty="0" err="1"/>
              <a:t>Investigaţii</a:t>
            </a:r>
            <a:r>
              <a:rPr lang="en-US" b="1" i="1" dirty="0"/>
              <a:t> </a:t>
            </a:r>
            <a:r>
              <a:rPr lang="en-US" b="1" i="1" dirty="0" err="1"/>
              <a:t>paraclinice</a:t>
            </a:r>
            <a:endParaRPr lang="ru-RU" dirty="0"/>
          </a:p>
        </p:txBody>
      </p:sp>
      <p:sp>
        <p:nvSpPr>
          <p:cNvPr id="3" name="Объект 2"/>
          <p:cNvSpPr>
            <a:spLocks noGrp="1"/>
          </p:cNvSpPr>
          <p:nvPr>
            <p:ph sz="quarter" idx="1"/>
          </p:nvPr>
        </p:nvSpPr>
        <p:spPr>
          <a:xfrm>
            <a:off x="457200" y="1600200"/>
            <a:ext cx="7931224" cy="4873752"/>
          </a:xfrm>
        </p:spPr>
        <p:txBody>
          <a:bodyPr>
            <a:normAutofit/>
          </a:bodyPr>
          <a:lstStyle/>
          <a:p>
            <a:pPr marL="0" indent="0">
              <a:buNone/>
            </a:pPr>
            <a:r>
              <a:rPr lang="it-IT" b="1" dirty="0"/>
              <a:t>Intervenţii şi proceduri diagnostice Frecvenţa</a:t>
            </a:r>
          </a:p>
          <a:p>
            <a:pPr marL="0" indent="0">
              <a:buNone/>
            </a:pPr>
            <a:r>
              <a:rPr lang="vi-VN" b="1" i="1" dirty="0"/>
              <a:t>EH latentă, stadiul I, II</a:t>
            </a:r>
            <a:r>
              <a:rPr lang="vi-VN" dirty="0"/>
              <a:t>:</a:t>
            </a:r>
          </a:p>
          <a:p>
            <a:r>
              <a:rPr lang="en-US" dirty="0" err="1"/>
              <a:t>Evaluarea</a:t>
            </a:r>
            <a:r>
              <a:rPr lang="en-US" dirty="0"/>
              <a:t> </a:t>
            </a:r>
            <a:r>
              <a:rPr lang="en-US" dirty="0" err="1"/>
              <a:t>encefalopatiei</a:t>
            </a:r>
            <a:r>
              <a:rPr lang="en-US" dirty="0"/>
              <a:t> </a:t>
            </a:r>
            <a:r>
              <a:rPr lang="en-US" dirty="0" err="1"/>
              <a:t>prin</a:t>
            </a:r>
            <a:r>
              <a:rPr lang="en-US" dirty="0"/>
              <a:t> </a:t>
            </a:r>
            <a:r>
              <a:rPr lang="en-US" dirty="0" err="1"/>
              <a:t>metode</a:t>
            </a:r>
            <a:r>
              <a:rPr lang="ro-RO" dirty="0"/>
              <a:t> </a:t>
            </a:r>
            <a:r>
              <a:rPr lang="en-US" dirty="0" err="1"/>
              <a:t>clinice</a:t>
            </a:r>
            <a:r>
              <a:rPr lang="en-US" dirty="0"/>
              <a:t> </a:t>
            </a:r>
            <a:r>
              <a:rPr lang="en-US" dirty="0" err="1"/>
              <a:t>şi</a:t>
            </a:r>
            <a:r>
              <a:rPr lang="en-US" dirty="0"/>
              <a:t> </a:t>
            </a:r>
            <a:r>
              <a:rPr lang="en-US" dirty="0" err="1"/>
              <a:t>teste</a:t>
            </a:r>
            <a:r>
              <a:rPr lang="en-US" dirty="0"/>
              <a:t> </a:t>
            </a:r>
            <a:r>
              <a:rPr lang="en-US" dirty="0" err="1"/>
              <a:t>psihometrice</a:t>
            </a:r>
            <a:r>
              <a:rPr lang="ro-RO" dirty="0"/>
              <a:t>  -  </a:t>
            </a:r>
            <a:r>
              <a:rPr lang="en-US" dirty="0"/>
              <a:t>1 </a:t>
            </a:r>
            <a:r>
              <a:rPr lang="en-US" dirty="0" err="1"/>
              <a:t>în</a:t>
            </a:r>
            <a:r>
              <a:rPr lang="en-US" dirty="0"/>
              <a:t> 3-4 </a:t>
            </a:r>
            <a:r>
              <a:rPr lang="en-US" dirty="0" err="1"/>
              <a:t>zile</a:t>
            </a:r>
            <a:endParaRPr lang="en-US" dirty="0"/>
          </a:p>
          <a:p>
            <a:r>
              <a:rPr lang="vi-VN" dirty="0"/>
              <a:t>Potasiul, Sodiul o dată (repetată – după</a:t>
            </a:r>
            <a:r>
              <a:rPr lang="ro-RO" dirty="0"/>
              <a:t> </a:t>
            </a:r>
            <a:r>
              <a:rPr lang="en-US" dirty="0" err="1"/>
              <a:t>indicaţii</a:t>
            </a:r>
            <a:r>
              <a:rPr lang="en-US" dirty="0"/>
              <a:t>)</a:t>
            </a:r>
          </a:p>
          <a:p>
            <a:r>
              <a:rPr lang="vi-VN" dirty="0"/>
              <a:t>Ureea, Creatinina o dată (repetată – după</a:t>
            </a:r>
            <a:r>
              <a:rPr lang="ro-RO" dirty="0"/>
              <a:t> </a:t>
            </a:r>
            <a:r>
              <a:rPr lang="en-US" dirty="0" err="1"/>
              <a:t>indicaţii</a:t>
            </a:r>
            <a:r>
              <a:rPr lang="en-US" dirty="0"/>
              <a:t>)</a:t>
            </a:r>
          </a:p>
          <a:p>
            <a:pPr marL="0" indent="0">
              <a:buNone/>
            </a:pPr>
            <a:r>
              <a:rPr lang="en-US" b="1" i="1" dirty="0"/>
              <a:t>EH </a:t>
            </a:r>
            <a:r>
              <a:rPr lang="en-US" b="1" i="1" dirty="0" err="1"/>
              <a:t>stadiul</a:t>
            </a:r>
            <a:r>
              <a:rPr lang="en-US" b="1" i="1" dirty="0"/>
              <a:t> III- IV</a:t>
            </a:r>
          </a:p>
          <a:p>
            <a:r>
              <a:rPr lang="en-US" dirty="0" err="1"/>
              <a:t>Evaluarea</a:t>
            </a:r>
            <a:r>
              <a:rPr lang="en-US" dirty="0"/>
              <a:t> </a:t>
            </a:r>
            <a:r>
              <a:rPr lang="en-US" dirty="0" err="1"/>
              <a:t>encefalopatiei</a:t>
            </a:r>
            <a:r>
              <a:rPr lang="en-US" dirty="0"/>
              <a:t> </a:t>
            </a:r>
            <a:r>
              <a:rPr lang="en-US" dirty="0" err="1"/>
              <a:t>prin</a:t>
            </a:r>
            <a:r>
              <a:rPr lang="en-US" dirty="0"/>
              <a:t> </a:t>
            </a:r>
            <a:r>
              <a:rPr lang="en-US" dirty="0" err="1"/>
              <a:t>metode</a:t>
            </a:r>
            <a:r>
              <a:rPr lang="ro-RO" dirty="0"/>
              <a:t> </a:t>
            </a:r>
            <a:r>
              <a:rPr lang="en-US" dirty="0" err="1"/>
              <a:t>clinice</a:t>
            </a:r>
            <a:r>
              <a:rPr lang="en-US" dirty="0"/>
              <a:t> </a:t>
            </a:r>
            <a:r>
              <a:rPr lang="en-US" dirty="0" err="1"/>
              <a:t>şi</a:t>
            </a:r>
            <a:r>
              <a:rPr lang="en-US" dirty="0"/>
              <a:t> </a:t>
            </a:r>
            <a:r>
              <a:rPr lang="en-US" dirty="0" err="1"/>
              <a:t>teste</a:t>
            </a:r>
            <a:r>
              <a:rPr lang="en-US" dirty="0"/>
              <a:t> </a:t>
            </a:r>
            <a:r>
              <a:rPr lang="en-US" dirty="0" err="1"/>
              <a:t>psihometrice</a:t>
            </a:r>
            <a:r>
              <a:rPr lang="ro-RO" dirty="0"/>
              <a:t> - </a:t>
            </a:r>
            <a:r>
              <a:rPr lang="en-US" dirty="0"/>
              <a:t>1 </a:t>
            </a:r>
            <a:r>
              <a:rPr lang="en-US" dirty="0" err="1"/>
              <a:t>în</a:t>
            </a:r>
            <a:r>
              <a:rPr lang="en-US" dirty="0"/>
              <a:t> </a:t>
            </a:r>
            <a:r>
              <a:rPr lang="en-US" dirty="0" err="1"/>
              <a:t>zi</a:t>
            </a:r>
            <a:endParaRPr lang="en-US" dirty="0"/>
          </a:p>
          <a:p>
            <a:r>
              <a:rPr lang="it-IT" dirty="0"/>
              <a:t>Potasiul, Sodiul o dată în 2-3 zile</a:t>
            </a:r>
          </a:p>
          <a:p>
            <a:r>
              <a:rPr lang="vi-VN" dirty="0"/>
              <a:t>Ureea, Creatinina o dată în 2-3 zile</a:t>
            </a:r>
            <a:endParaRPr lang="ru-RU" dirty="0"/>
          </a:p>
        </p:txBody>
      </p:sp>
    </p:spTree>
    <p:extLst>
      <p:ext uri="{BB962C8B-B14F-4D97-AF65-F5344CB8AC3E}">
        <p14:creationId xmlns:p14="http://schemas.microsoft.com/office/powerpoint/2010/main" val="20392583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it-IT" b="1" dirty="0"/>
              <a:t>intervenţiil</a:t>
            </a:r>
            <a:r>
              <a:rPr lang="ro-RO" b="1" dirty="0"/>
              <a:t>e</a:t>
            </a:r>
            <a:r>
              <a:rPr lang="it-IT" b="1" dirty="0"/>
              <a:t> şi proceduril</a:t>
            </a:r>
            <a:r>
              <a:rPr lang="ro-RO" b="1" dirty="0"/>
              <a:t>e</a:t>
            </a:r>
            <a:r>
              <a:rPr lang="it-IT" b="1" dirty="0"/>
              <a:t> diagnostice recomandate</a:t>
            </a:r>
            <a:endParaRPr lang="ru-RU" dirty="0"/>
          </a:p>
        </p:txBody>
      </p:sp>
      <p:sp>
        <p:nvSpPr>
          <p:cNvPr id="3" name="Объект 2"/>
          <p:cNvSpPr>
            <a:spLocks noGrp="1"/>
          </p:cNvSpPr>
          <p:nvPr>
            <p:ph sz="quarter" idx="1"/>
          </p:nvPr>
        </p:nvSpPr>
        <p:spPr>
          <a:xfrm>
            <a:off x="457200" y="1600200"/>
            <a:ext cx="8147248" cy="4873752"/>
          </a:xfrm>
        </p:spPr>
        <p:txBody>
          <a:bodyPr>
            <a:normAutofit fontScale="70000" lnSpcReduction="20000"/>
          </a:bodyPr>
          <a:lstStyle/>
          <a:p>
            <a:r>
              <a:rPr lang="vi-VN" dirty="0"/>
              <a:t>Alte testări psihometrice</a:t>
            </a:r>
            <a:r>
              <a:rPr lang="ro-RO" dirty="0"/>
              <a:t>  </a:t>
            </a:r>
            <a:r>
              <a:rPr lang="en-US" dirty="0"/>
              <a:t>(</a:t>
            </a:r>
            <a:r>
              <a:rPr lang="en-US" dirty="0" err="1"/>
              <a:t>testul</a:t>
            </a:r>
            <a:r>
              <a:rPr lang="en-US" dirty="0"/>
              <a:t> de </a:t>
            </a:r>
            <a:r>
              <a:rPr lang="en-US" dirty="0" err="1"/>
              <a:t>scris</a:t>
            </a:r>
            <a:r>
              <a:rPr lang="en-US" dirty="0"/>
              <a:t> etc.)</a:t>
            </a:r>
            <a:r>
              <a:rPr lang="ro-RO" dirty="0"/>
              <a:t> - </a:t>
            </a:r>
            <a:r>
              <a:rPr lang="en-US" dirty="0" err="1"/>
              <a:t>Depistarea</a:t>
            </a:r>
            <a:r>
              <a:rPr lang="en-US" dirty="0"/>
              <a:t> </a:t>
            </a:r>
            <a:r>
              <a:rPr lang="en-US" dirty="0" err="1"/>
              <a:t>precoce</a:t>
            </a:r>
            <a:r>
              <a:rPr lang="en-US" dirty="0"/>
              <a:t> a EH</a:t>
            </a:r>
          </a:p>
          <a:p>
            <a:r>
              <a:rPr lang="vi-VN" dirty="0"/>
              <a:t>Valoarea punctajului după</a:t>
            </a:r>
            <a:r>
              <a:rPr lang="ro-RO" dirty="0"/>
              <a:t> </a:t>
            </a:r>
            <a:r>
              <a:rPr lang="en-US" dirty="0" err="1"/>
              <a:t>scara</a:t>
            </a:r>
            <a:r>
              <a:rPr lang="en-US" dirty="0"/>
              <a:t> de </a:t>
            </a:r>
            <a:r>
              <a:rPr lang="en-US" dirty="0" err="1"/>
              <a:t>apreciere</a:t>
            </a:r>
            <a:r>
              <a:rPr lang="en-US" dirty="0"/>
              <a:t> a</a:t>
            </a:r>
            <a:r>
              <a:rPr lang="ro-RO" dirty="0"/>
              <a:t> </a:t>
            </a:r>
            <a:r>
              <a:rPr lang="en-US" dirty="0" err="1"/>
              <a:t>conştienţei</a:t>
            </a:r>
            <a:r>
              <a:rPr lang="en-US" dirty="0"/>
              <a:t> Glasgow</a:t>
            </a:r>
            <a:r>
              <a:rPr lang="ro-RO" dirty="0"/>
              <a:t> - </a:t>
            </a:r>
            <a:r>
              <a:rPr lang="en-US" dirty="0" err="1"/>
              <a:t>Aprecierea</a:t>
            </a:r>
            <a:r>
              <a:rPr lang="en-US" dirty="0"/>
              <a:t> </a:t>
            </a:r>
            <a:r>
              <a:rPr lang="en-US" dirty="0" err="1"/>
              <a:t>gradului</a:t>
            </a:r>
            <a:r>
              <a:rPr lang="en-US" dirty="0"/>
              <a:t> de </a:t>
            </a:r>
            <a:r>
              <a:rPr lang="en-US" dirty="0" err="1"/>
              <a:t>inhibare</a:t>
            </a:r>
            <a:r>
              <a:rPr lang="en-US" dirty="0"/>
              <a:t> a</a:t>
            </a:r>
            <a:r>
              <a:rPr lang="ro-RO" dirty="0"/>
              <a:t> </a:t>
            </a:r>
            <a:r>
              <a:rPr lang="en-US" dirty="0" err="1"/>
              <a:t>conştienţei</a:t>
            </a:r>
            <a:r>
              <a:rPr lang="en-US" dirty="0"/>
              <a:t> </a:t>
            </a:r>
            <a:r>
              <a:rPr lang="en-US" dirty="0" err="1"/>
              <a:t>în</a:t>
            </a:r>
            <a:r>
              <a:rPr lang="en-US" dirty="0"/>
              <a:t> EH </a:t>
            </a:r>
            <a:r>
              <a:rPr lang="en-US" dirty="0" err="1"/>
              <a:t>stadiul</a:t>
            </a:r>
            <a:r>
              <a:rPr lang="en-US" dirty="0"/>
              <a:t> III </a:t>
            </a:r>
            <a:r>
              <a:rPr lang="en-US" dirty="0" err="1"/>
              <a:t>şi</a:t>
            </a:r>
            <a:r>
              <a:rPr lang="en-US" dirty="0"/>
              <a:t> IV</a:t>
            </a:r>
          </a:p>
          <a:p>
            <a:r>
              <a:rPr lang="en-US" dirty="0"/>
              <a:t>EEG </a:t>
            </a:r>
            <a:r>
              <a:rPr lang="ro-RO" dirty="0"/>
              <a:t>   - </a:t>
            </a:r>
            <a:r>
              <a:rPr lang="en-US" dirty="0" err="1"/>
              <a:t>Confirmarea</a:t>
            </a:r>
            <a:r>
              <a:rPr lang="en-US" dirty="0"/>
              <a:t> </a:t>
            </a:r>
            <a:r>
              <a:rPr lang="en-US" dirty="0" err="1"/>
              <a:t>şi</a:t>
            </a:r>
            <a:r>
              <a:rPr lang="en-US" dirty="0"/>
              <a:t> </a:t>
            </a:r>
            <a:r>
              <a:rPr lang="en-US" dirty="0" err="1"/>
              <a:t>aprecierea</a:t>
            </a:r>
            <a:r>
              <a:rPr lang="en-US" dirty="0"/>
              <a:t> </a:t>
            </a:r>
            <a:r>
              <a:rPr lang="en-US" dirty="0" err="1"/>
              <a:t>gradului</a:t>
            </a:r>
            <a:r>
              <a:rPr lang="en-US" dirty="0"/>
              <a:t> de</a:t>
            </a:r>
            <a:r>
              <a:rPr lang="ro-RO" dirty="0"/>
              <a:t> </a:t>
            </a:r>
            <a:r>
              <a:rPr lang="en-US" dirty="0" err="1"/>
              <a:t>encefalopatie</a:t>
            </a:r>
            <a:endParaRPr lang="en-US" dirty="0"/>
          </a:p>
          <a:p>
            <a:r>
              <a:rPr lang="en-US" dirty="0" err="1"/>
              <a:t>EcoEG</a:t>
            </a:r>
            <a:r>
              <a:rPr lang="ro-RO" dirty="0"/>
              <a:t> - </a:t>
            </a:r>
            <a:r>
              <a:rPr lang="en-US" dirty="0"/>
              <a:t> Diagnostic </a:t>
            </a:r>
            <a:r>
              <a:rPr lang="en-US" dirty="0" err="1"/>
              <a:t>diferenţial</a:t>
            </a:r>
            <a:r>
              <a:rPr lang="en-US" dirty="0"/>
              <a:t> al </a:t>
            </a:r>
            <a:r>
              <a:rPr lang="en-US" dirty="0" err="1"/>
              <a:t>genezei</a:t>
            </a:r>
            <a:r>
              <a:rPr lang="ro-RO" dirty="0"/>
              <a:t> </a:t>
            </a:r>
            <a:r>
              <a:rPr lang="en-US" dirty="0" err="1"/>
              <a:t>encefalopatiei</a:t>
            </a:r>
            <a:endParaRPr lang="en-US" dirty="0"/>
          </a:p>
          <a:p>
            <a:r>
              <a:rPr lang="vi-VN" dirty="0"/>
              <a:t>Tomografia computerizată</a:t>
            </a:r>
            <a:r>
              <a:rPr lang="ro-RO" dirty="0"/>
              <a:t> </a:t>
            </a:r>
            <a:r>
              <a:rPr lang="vi-VN" dirty="0"/>
              <a:t>cerebrală</a:t>
            </a:r>
            <a:r>
              <a:rPr lang="ro-RO" dirty="0"/>
              <a:t> - </a:t>
            </a:r>
            <a:r>
              <a:rPr lang="en-US" dirty="0"/>
              <a:t>Diagnostic </a:t>
            </a:r>
            <a:r>
              <a:rPr lang="en-US" dirty="0" err="1"/>
              <a:t>diferenţial</a:t>
            </a:r>
            <a:r>
              <a:rPr lang="en-US" dirty="0"/>
              <a:t> al </a:t>
            </a:r>
            <a:r>
              <a:rPr lang="en-US" dirty="0" err="1"/>
              <a:t>genezei</a:t>
            </a:r>
            <a:r>
              <a:rPr lang="ro-RO" dirty="0"/>
              <a:t> </a:t>
            </a:r>
            <a:r>
              <a:rPr lang="en-US" dirty="0" err="1"/>
              <a:t>encefalopatiei</a:t>
            </a:r>
            <a:endParaRPr lang="en-US" dirty="0"/>
          </a:p>
          <a:p>
            <a:r>
              <a:rPr lang="vi-VN" dirty="0"/>
              <a:t>Rezonanţa magnetică</a:t>
            </a:r>
            <a:r>
              <a:rPr lang="ro-RO" dirty="0"/>
              <a:t> </a:t>
            </a:r>
            <a:r>
              <a:rPr lang="vi-VN" dirty="0"/>
              <a:t>nucleară cerebrală</a:t>
            </a:r>
            <a:r>
              <a:rPr lang="ro-RO" dirty="0"/>
              <a:t> - </a:t>
            </a:r>
            <a:r>
              <a:rPr lang="en-US" dirty="0"/>
              <a:t>Diagnostic </a:t>
            </a:r>
            <a:r>
              <a:rPr lang="en-US" dirty="0" err="1"/>
              <a:t>diferenţial</a:t>
            </a:r>
            <a:r>
              <a:rPr lang="en-US" dirty="0"/>
              <a:t> al </a:t>
            </a:r>
            <a:r>
              <a:rPr lang="en-US" dirty="0" err="1"/>
              <a:t>genezei</a:t>
            </a:r>
            <a:r>
              <a:rPr lang="ro-RO" dirty="0"/>
              <a:t> </a:t>
            </a:r>
            <a:r>
              <a:rPr lang="en-US" dirty="0" err="1"/>
              <a:t>encefalopatiei</a:t>
            </a:r>
            <a:endParaRPr lang="en-US" dirty="0"/>
          </a:p>
          <a:p>
            <a:r>
              <a:rPr lang="en-US" dirty="0" err="1"/>
              <a:t>Consultaţia</a:t>
            </a:r>
            <a:r>
              <a:rPr lang="en-US" dirty="0"/>
              <a:t> </a:t>
            </a:r>
            <a:r>
              <a:rPr lang="en-US" dirty="0" err="1"/>
              <a:t>medicului</a:t>
            </a:r>
            <a:r>
              <a:rPr lang="ro-RO" dirty="0"/>
              <a:t> </a:t>
            </a:r>
            <a:r>
              <a:rPr lang="en-US" dirty="0" err="1"/>
              <a:t>neurolog</a:t>
            </a:r>
            <a:r>
              <a:rPr lang="ro-RO" dirty="0"/>
              <a:t>  - </a:t>
            </a:r>
            <a:r>
              <a:rPr lang="en-US" dirty="0"/>
              <a:t>Diagnostic </a:t>
            </a:r>
            <a:r>
              <a:rPr lang="en-US" dirty="0" err="1"/>
              <a:t>diferenţial</a:t>
            </a:r>
            <a:r>
              <a:rPr lang="en-US" dirty="0"/>
              <a:t> al </a:t>
            </a:r>
            <a:r>
              <a:rPr lang="en-US" dirty="0" err="1"/>
              <a:t>genezei</a:t>
            </a:r>
            <a:r>
              <a:rPr lang="ro-RO" dirty="0"/>
              <a:t> </a:t>
            </a:r>
            <a:r>
              <a:rPr lang="en-US" dirty="0" err="1"/>
              <a:t>encefalopatiei</a:t>
            </a:r>
            <a:endParaRPr lang="en-US" dirty="0"/>
          </a:p>
          <a:p>
            <a:r>
              <a:rPr lang="it-IT" dirty="0"/>
              <a:t>Dozarea amoniemiei </a:t>
            </a:r>
            <a:r>
              <a:rPr lang="ro-RO" dirty="0"/>
              <a:t> - </a:t>
            </a:r>
            <a:r>
              <a:rPr lang="it-IT" dirty="0"/>
              <a:t>Diagnostic diferenţial al genezei</a:t>
            </a:r>
            <a:r>
              <a:rPr lang="ro-RO" dirty="0"/>
              <a:t> </a:t>
            </a:r>
            <a:r>
              <a:rPr lang="en-US" dirty="0" err="1"/>
              <a:t>encefalopatiei</a:t>
            </a:r>
            <a:endParaRPr lang="en-US" dirty="0"/>
          </a:p>
          <a:p>
            <a:r>
              <a:rPr lang="pt-BR" b="1" i="1" dirty="0"/>
              <a:t>Teste psihometrice de evaluare a tulburărilor neuropsihice </a:t>
            </a:r>
            <a:r>
              <a:rPr lang="pt-BR" dirty="0"/>
              <a:t>(sunt</a:t>
            </a:r>
          </a:p>
          <a:p>
            <a:r>
              <a:rPr lang="vi-VN" dirty="0"/>
              <a:t>caracteristice encefalopatiei de diversă geneză)</a:t>
            </a:r>
          </a:p>
          <a:p>
            <a:r>
              <a:rPr lang="vi-VN" b="1" dirty="0"/>
              <a:t>Test de unire a cifrelor (testul Reitan) </a:t>
            </a:r>
            <a:r>
              <a:rPr lang="vi-VN" dirty="0"/>
              <a:t>– test de conectare mecanică a</a:t>
            </a:r>
            <a:r>
              <a:rPr lang="ro-RO" dirty="0"/>
              <a:t> </a:t>
            </a:r>
            <a:r>
              <a:rPr lang="pt-BR" dirty="0"/>
              <a:t>primelor 25 de numere care trebuie efectuat în maximum 40 secunde.</a:t>
            </a:r>
            <a:r>
              <a:rPr lang="ro-RO" dirty="0"/>
              <a:t> </a:t>
            </a:r>
            <a:r>
              <a:rPr lang="vi-VN" dirty="0"/>
              <a:t>Orice depăşire caracterizează encefalopatie (vezi anexa 1).</a:t>
            </a:r>
          </a:p>
          <a:p>
            <a:r>
              <a:rPr lang="en-US" b="1" dirty="0"/>
              <a:t>Test de </a:t>
            </a:r>
            <a:r>
              <a:rPr lang="en-US" b="1" dirty="0" err="1"/>
              <a:t>conturare</a:t>
            </a:r>
            <a:r>
              <a:rPr lang="en-US" b="1" dirty="0"/>
              <a:t> a </a:t>
            </a:r>
            <a:r>
              <a:rPr lang="en-US" b="1" dirty="0" err="1"/>
              <a:t>figurilor</a:t>
            </a:r>
            <a:r>
              <a:rPr lang="en-US" b="1" dirty="0"/>
              <a:t> punctate</a:t>
            </a:r>
            <a:endParaRPr lang="ru-RU" dirty="0"/>
          </a:p>
        </p:txBody>
      </p:sp>
    </p:spTree>
    <p:extLst>
      <p:ext uri="{BB962C8B-B14F-4D97-AF65-F5344CB8AC3E}">
        <p14:creationId xmlns:p14="http://schemas.microsoft.com/office/powerpoint/2010/main" val="638831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1513</TotalTime>
  <Words>4532</Words>
  <Application>Microsoft Office PowerPoint</Application>
  <PresentationFormat>Expunere pe ecran (4:3)</PresentationFormat>
  <Paragraphs>662</Paragraphs>
  <Slides>104</Slides>
  <Notes>1</Notes>
  <HiddenSlides>0</HiddenSlides>
  <MMClips>0</MMClips>
  <ScaleCrop>false</ScaleCrop>
  <HeadingPairs>
    <vt:vector size="6" baseType="variant">
      <vt:variant>
        <vt:lpstr>Fonturi utilizate</vt:lpstr>
      </vt:variant>
      <vt:variant>
        <vt:i4>11</vt:i4>
      </vt:variant>
      <vt:variant>
        <vt:lpstr>Temă</vt:lpstr>
      </vt:variant>
      <vt:variant>
        <vt:i4>1</vt:i4>
      </vt:variant>
      <vt:variant>
        <vt:lpstr>Titluri diapozitive</vt:lpstr>
      </vt:variant>
      <vt:variant>
        <vt:i4>104</vt:i4>
      </vt:variant>
    </vt:vector>
  </HeadingPairs>
  <TitlesOfParts>
    <vt:vector size="116" baseType="lpstr">
      <vt:lpstr>Arial</vt:lpstr>
      <vt:lpstr>Calibri</vt:lpstr>
      <vt:lpstr>Century Schoolbook</vt:lpstr>
      <vt:lpstr>Garamond</vt:lpstr>
      <vt:lpstr>msgothic</vt:lpstr>
      <vt:lpstr>新細明體</vt:lpstr>
      <vt:lpstr>Symbol</vt:lpstr>
      <vt:lpstr>Times New Roman</vt:lpstr>
      <vt:lpstr>Verdana</vt:lpstr>
      <vt:lpstr>Wingdings</vt:lpstr>
      <vt:lpstr>Wingdings 2</vt:lpstr>
      <vt:lpstr>Эркер</vt:lpstr>
      <vt:lpstr>Ciroza hepatică</vt:lpstr>
      <vt:lpstr>Obietivele cursului</vt:lpstr>
      <vt:lpstr>Definiţie</vt:lpstr>
      <vt:lpstr>Definitie</vt:lpstr>
      <vt:lpstr>Prezentare PowerPoint</vt:lpstr>
      <vt:lpstr>Hiperplazia nodulară hepatică</vt:lpstr>
      <vt:lpstr>Fibroza hepatică primară </vt:lpstr>
      <vt:lpstr>Epidemiologie</vt:lpstr>
      <vt:lpstr>Epidemiologie</vt:lpstr>
      <vt:lpstr>Epidemiologie</vt:lpstr>
      <vt:lpstr>Etiologie</vt:lpstr>
      <vt:lpstr>Etiologie</vt:lpstr>
      <vt:lpstr>PATOGENEZĂ </vt:lpstr>
      <vt:lpstr>Modificările structurii hepatice în ciroză</vt:lpstr>
      <vt:lpstr>PATOGENEZĂ CH </vt:lpstr>
      <vt:lpstr>PATOGENEZĂ CH </vt:lpstr>
      <vt:lpstr>Prezentare PowerPoint</vt:lpstr>
      <vt:lpstr>Prezentare PowerPoint</vt:lpstr>
      <vt:lpstr>Tipurile CH</vt:lpstr>
      <vt:lpstr>Clasificare  1.Morfologica</vt:lpstr>
      <vt:lpstr>Prezentare PowerPoint</vt:lpstr>
      <vt:lpstr>Ficat normal</vt:lpstr>
      <vt:lpstr>    Ciroza hepatică micronodulară</vt:lpstr>
      <vt:lpstr>Ciroza hepatică macronodulară</vt:lpstr>
      <vt:lpstr>Clasificare 2.Etiologica</vt:lpstr>
      <vt:lpstr>TABLOU CLINIC </vt:lpstr>
      <vt:lpstr>TABLOU CLINIC </vt:lpstr>
      <vt:lpstr>MANIFESTĂRI CLINICE</vt:lpstr>
      <vt:lpstr>Prezentare PowerPoint</vt:lpstr>
      <vt:lpstr>MANIFESTĂRI CLINICE</vt:lpstr>
      <vt:lpstr>EXAMEN CLINIC </vt:lpstr>
      <vt:lpstr>EXAMEN CLINIC </vt:lpstr>
      <vt:lpstr>EXAMEN CLINIC </vt:lpstr>
      <vt:lpstr>EXAMEN CLINIC</vt:lpstr>
      <vt:lpstr>Sindroamele clinice din cadrul CH</vt:lpstr>
      <vt:lpstr>SINDROMUL ICTERIC</vt:lpstr>
      <vt:lpstr>CLASIFICARE ETIOLOGICĂ</vt:lpstr>
      <vt:lpstr>Sindromul insuficienţei hepatocelulare</vt:lpstr>
      <vt:lpstr>Sindromul insuficienţei hepatocelulare</vt:lpstr>
      <vt:lpstr>Definitie:</vt:lpstr>
      <vt:lpstr>Consecintele HTP</vt:lpstr>
      <vt:lpstr>Sindromul de hipertensiune portală </vt:lpstr>
      <vt:lpstr>Sindromul de hipertensiune portală</vt:lpstr>
      <vt:lpstr>VARICELE ESOFAGIENE</vt:lpstr>
      <vt:lpstr>VARICELE ESOFAGIENE</vt:lpstr>
      <vt:lpstr>VARICELE ESOFAGIENE</vt:lpstr>
      <vt:lpstr>AFECTAREA ALTOR ORGANE ŞI SISTEME </vt:lpstr>
      <vt:lpstr>AFECTAREA ALTOR ORGANE ŞI SISTEME </vt:lpstr>
      <vt:lpstr>EXPLORAREA PARACLINICĂ</vt:lpstr>
      <vt:lpstr>Diagnostic funcţional TABLOU BIOLOGIC</vt:lpstr>
      <vt:lpstr>EXPLORAREA PARACLINICĂ </vt:lpstr>
      <vt:lpstr>Diagnostic funcţional ECOGRAFIA</vt:lpstr>
      <vt:lpstr>Prezentare PowerPoint</vt:lpstr>
      <vt:lpstr>Diagnostic funcţional ENDOSCOPIA</vt:lpstr>
      <vt:lpstr>Diagnostic funcţional  ENDOSCOPIA</vt:lpstr>
      <vt:lpstr>Prezentare PowerPoint</vt:lpstr>
      <vt:lpstr>DIAGNOSTIC MORFOLOGIC</vt:lpstr>
      <vt:lpstr>  Diagnostic etiologic </vt:lpstr>
      <vt:lpstr>Complicaţiile CH</vt:lpstr>
      <vt:lpstr>Definiţie</vt:lpstr>
      <vt:lpstr>ETIOLOGIA ASCITEI “askos”   = geanta , sac</vt:lpstr>
      <vt:lpstr>Mecanismele formarii ascitei</vt:lpstr>
      <vt:lpstr>Evaluarea iniţială  </vt:lpstr>
      <vt:lpstr>Paracenteza diagnostică</vt:lpstr>
      <vt:lpstr>Evaluare lichidului de ascită </vt:lpstr>
      <vt:lpstr> Evaluare lichidului de ascită Testele specifice:</vt:lpstr>
      <vt:lpstr>Evaluare lichidului de ascită Testele specifice:</vt:lpstr>
      <vt:lpstr>Evaluare lichidului de ascită Testele specifice:</vt:lpstr>
      <vt:lpstr>Evaluare lichidului de ascită Testele specifice:</vt:lpstr>
      <vt:lpstr>DIAGNOSTIC CLINIC</vt:lpstr>
      <vt:lpstr>DIAGNOSTIC CLINIC</vt:lpstr>
      <vt:lpstr>DIAGNOSTIC DIFERENŢIAL</vt:lpstr>
      <vt:lpstr>Prezentare PowerPoint</vt:lpstr>
      <vt:lpstr>Clasificarea ascitei</vt:lpstr>
      <vt:lpstr>Peritonita spontană bacteriană</vt:lpstr>
      <vt:lpstr>Factori de risc pentru dezvoltarea PSB</vt:lpstr>
      <vt:lpstr>Tipurile PSB</vt:lpstr>
      <vt:lpstr>Sindrom hepato-renal- (SHR) </vt:lpstr>
      <vt:lpstr>Defeniţie</vt:lpstr>
      <vt:lpstr>Patofiziologia</vt:lpstr>
      <vt:lpstr>Clasificare In practica clinică sunt intalnite două forme de manifestare catalogate de International Ascites Club</vt:lpstr>
      <vt:lpstr>Clasificare In practica clinică sunt intalnite două forme de manifestare catalogate de International Ascites Club</vt:lpstr>
      <vt:lpstr>Criterii clasice de diagnostic a SHR conform International Ascites Club</vt:lpstr>
      <vt:lpstr>Criterii clasice de diagnostic a SHR conform International Ascites Club</vt:lpstr>
      <vt:lpstr>Noile criterii de diagnostic a SHR conform International Ascites Club</vt:lpstr>
      <vt:lpstr>Encefalopatia hepatică</vt:lpstr>
      <vt:lpstr>Encefalopatia hepatică Clasificare</vt:lpstr>
      <vt:lpstr>factorilor precipitanţi: </vt:lpstr>
      <vt:lpstr>Etiopatogenia:</vt:lpstr>
      <vt:lpstr>Prezentare PowerPoint</vt:lpstr>
      <vt:lpstr>Prezentare PowerPoint</vt:lpstr>
      <vt:lpstr>Prezentare PowerPoint</vt:lpstr>
      <vt:lpstr>Prezentare PowerPoint</vt:lpstr>
      <vt:lpstr>Prezentare PowerPoint</vt:lpstr>
      <vt:lpstr>Diagnosticul Anamneza</vt:lpstr>
      <vt:lpstr>Examenul clinic</vt:lpstr>
      <vt:lpstr>Examenul clinic</vt:lpstr>
      <vt:lpstr>Investigaţii paraclinice</vt:lpstr>
      <vt:lpstr>intervenţiile şi procedurile diagnostice recomandate</vt:lpstr>
      <vt:lpstr>intervenţiile şi procedurile diagnostice recomandate</vt:lpstr>
      <vt:lpstr>Parametrii biochimici în EH </vt:lpstr>
      <vt:lpstr>Diagnosticul diferenţial EH</vt:lpstr>
      <vt:lpstr>Diagnosticul diferenţial EH</vt:lpstr>
      <vt:lpstr>Diagnosticul diferenţial EH</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Ciraza hepatic[</dc:title>
  <dc:creator>User</dc:creator>
  <cp:lastModifiedBy>User</cp:lastModifiedBy>
  <cp:revision>117</cp:revision>
  <dcterms:created xsi:type="dcterms:W3CDTF">2013-08-30T15:58:59Z</dcterms:created>
  <dcterms:modified xsi:type="dcterms:W3CDTF">2024-12-02T19:22:40Z</dcterms:modified>
</cp:coreProperties>
</file>