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66" r:id="rId13"/>
    <p:sldId id="267" r:id="rId14"/>
    <p:sldId id="268" r:id="rId15"/>
    <p:sldId id="270" r:id="rId16"/>
    <p:sldId id="274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82" autoAdjust="0"/>
  </p:normalViewPr>
  <p:slideViewPr>
    <p:cSldViewPr>
      <p:cViewPr varScale="1">
        <p:scale>
          <a:sx n="62" d="100"/>
          <a:sy n="62" d="100"/>
        </p:scale>
        <p:origin x="-132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A054A7-A3B8-41A0-9395-790A5622447B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DED3D7-465C-4DEF-B7AD-5A4CECFD2E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UTM\&#1087;&#1072;&#1088;&#1099;%203&#1082;&#1091;&#1088;&#1089;%201%20&#1089;&#1077;&#1084;\&#1061;&#1080;&#1088;&#1091;&#1088;&#1075;&#1080;&#1103;\&#1059;&#1076;&#1072;&#1083;&#1077;&#1085;&#1080;&#1077;%20&#1078;&#1077;&#1083;&#1095;&#1085;&#1086;&#1075;&#1086;%20&#1087;&#1091;&#1079;&#1099;&#1088;&#1103;%20&#1088;&#1086;&#1073;&#1086;&#1090;&#1086;&#1084;%20Da%20Vinci%20&#1080;%20&#1101;&#1085;&#1076;&#1086;&#1089;&#1082;&#1086;&#1087;&#1080;&#1095;&#1077;&#1089;&#1082;&#1086;&#1077;%20&#1091;&#1076;&#1072;&#1083;&#1077;&#1085;&#1080;&#1077;%20&#1082;&#1072;&#1084;&#1085;&#1077;&#1081;%20&#1080;&#1079;%20&#1078;&#1077;&#1083;&#1095;&#1085;&#1086;&#1075;&#1086;%20&#1087;&#1088;&#1086;&#1090;&#1086;&#1082;&#1072;..mp4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857364"/>
            <a:ext cx="7429520" cy="1447247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Желчные камни</a:t>
            </a:r>
            <a:b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</a:br>
            <a: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желчная колика</a:t>
            </a:r>
            <a:b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</a:br>
            <a:r>
              <a:rPr lang="ru-RU" sz="2800" b="0" dirty="0" smtClean="0"/>
              <a:t> </a:t>
            </a:r>
            <a: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осложнения  </a:t>
            </a:r>
            <a:r>
              <a:rPr lang="ru-RU" sz="2800" cap="all" dirty="0" err="1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холелитиаза</a:t>
            </a:r>
            <a:endParaRPr lang="ru-RU" sz="2800" cap="all" dirty="0" smtClean="0">
              <a:ln w="9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2214554"/>
            <a:ext cx="6172200" cy="679916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Желчная колика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072494" cy="178595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Печёночная колика</a:t>
            </a:r>
            <a:r>
              <a:rPr lang="ru-RU" dirty="0" smtClean="0"/>
              <a:t>, также </a:t>
            </a:r>
            <a:r>
              <a:rPr lang="ru-RU" b="1" dirty="0" smtClean="0"/>
              <a:t>желчная колика</a:t>
            </a:r>
            <a:r>
              <a:rPr lang="ru-RU" dirty="0" smtClean="0"/>
              <a:t>  — острая, резкая боль в правом подреберье, боль может отдаваться по всему животу, в правое плечо и межлопаточное пространство, являющиеся проявлением заболеваний желчевыводящих путей в результате нарушения оттока желчи из желчного пузыря или по общему желчному протоку.</a:t>
            </a:r>
            <a:endParaRPr lang="ru-RU" dirty="0"/>
          </a:p>
        </p:txBody>
      </p:sp>
      <p:sp>
        <p:nvSpPr>
          <p:cNvPr id="1026" name="AutoShape 2" descr="Опасность камней в желчном пузыре - Авиценна Медика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Опасность камней в желчном пузыре - Авиценна Медика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Камни в желчном пузыре: коварные и опасные | Новости | Городские новости.  Красноярс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5" y="2214554"/>
            <a:ext cx="6381750" cy="391477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143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Причины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928670"/>
            <a:ext cx="8643998" cy="3000396"/>
          </a:xfrm>
        </p:spPr>
        <p:txBody>
          <a:bodyPr>
            <a:normAutofit fontScale="77500" lnSpcReduction="20000"/>
          </a:bodyPr>
          <a:lstStyle/>
          <a:p>
            <a:pPr marL="0" algn="just"/>
            <a:r>
              <a:rPr lang="ru-RU" dirty="0" smtClean="0"/>
              <a:t>Наиболее часто печеночная колика провоцируется погрешностью в питании: употребление слишком жирной пиши, большого количества пряностей вызывает спастические сокращения стенки желчного пузыря и миграцию конкрементов в </a:t>
            </a:r>
            <a:r>
              <a:rPr lang="ru-RU" dirty="0" err="1" smtClean="0"/>
              <a:t>протоковую</a:t>
            </a:r>
            <a:r>
              <a:rPr lang="ru-RU" dirty="0" smtClean="0"/>
              <a:t> систему. При </a:t>
            </a:r>
            <a:r>
              <a:rPr lang="ru-RU" dirty="0" err="1" smtClean="0"/>
              <a:t>обтурации</a:t>
            </a:r>
            <a:r>
              <a:rPr lang="ru-RU" dirty="0" smtClean="0"/>
              <a:t> камнем пузырного протока нарушается отток желчи и повышается внутрипузырное давление. Именно это является причиной выраженного болевого синдрома. Также печеночная колика может возникнуть при употреблении алкоголя, интенсивных физических нагрузках, </a:t>
            </a:r>
            <a:r>
              <a:rPr lang="ru-RU" dirty="0" err="1" smtClean="0"/>
              <a:t>психоэмоциональном</a:t>
            </a:r>
            <a:r>
              <a:rPr lang="ru-RU" dirty="0" smtClean="0"/>
              <a:t> перенапряжении, в период беременности. Но у многих пациентов не удается выяснить провоцирующий фактор; в трети случаев приступ печеночной колики развивается ночью.</a:t>
            </a:r>
            <a:endParaRPr lang="ru-RU" dirty="0"/>
          </a:p>
        </p:txBody>
      </p:sp>
      <p:pic>
        <p:nvPicPr>
          <p:cNvPr id="26626" name="Picture 2" descr="Печеночная кол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0375" y="3714752"/>
            <a:ext cx="3723251" cy="292895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857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Симптомы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000108"/>
            <a:ext cx="7467600" cy="1543048"/>
          </a:xfrm>
        </p:spPr>
        <p:txBody>
          <a:bodyPr/>
          <a:lstStyle/>
          <a:p>
            <a:r>
              <a:rPr lang="ru-RU" dirty="0" smtClean="0"/>
              <a:t>приступ интенсивных болей;</a:t>
            </a:r>
          </a:p>
          <a:p>
            <a:r>
              <a:rPr lang="ru-RU" dirty="0" smtClean="0"/>
              <a:t>тошнота, возможна необильная рвота желчью; </a:t>
            </a:r>
          </a:p>
          <a:p>
            <a:r>
              <a:rPr lang="ru-RU" dirty="0" smtClean="0"/>
              <a:t>вздутие живота;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25602" name="Picture 2" descr="Mis on sapipõis. Kui sapi hoitakse või miks vajate sapipõ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714620"/>
            <a:ext cx="4143404" cy="3259043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143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Лечение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1439" y="1028696"/>
            <a:ext cx="8501122" cy="2543180"/>
          </a:xfrm>
        </p:spPr>
        <p:txBody>
          <a:bodyPr>
            <a:normAutofit fontScale="70000" lnSpcReduction="20000"/>
          </a:bodyPr>
          <a:lstStyle/>
          <a:p>
            <a:pPr marL="0" algn="just"/>
            <a:r>
              <a:rPr lang="ru-RU" dirty="0" smtClean="0"/>
              <a:t>Пациенты с диагнозом печеночной колики подлежат госпитализации в отделение гастроэнтерологии. В период приступа и в течение еще суток назначается полный голод, затем – диета №5. Со спазмолитической целью вводится один из препаратов: атропина сульфат, папаверин, </a:t>
            </a:r>
            <a:r>
              <a:rPr lang="ru-RU" dirty="0" err="1" smtClean="0"/>
              <a:t>дротаверин</a:t>
            </a:r>
            <a:r>
              <a:rPr lang="ru-RU" dirty="0" smtClean="0"/>
              <a:t>. В случае тяжелого затянувшегося приступа применяется комбинация двух </a:t>
            </a:r>
            <a:r>
              <a:rPr lang="ru-RU" dirty="0" err="1" smtClean="0"/>
              <a:t>спазмолитиков</a:t>
            </a:r>
            <a:r>
              <a:rPr lang="ru-RU" dirty="0" smtClean="0"/>
              <a:t> с </a:t>
            </a:r>
            <a:r>
              <a:rPr lang="ru-RU" dirty="0" err="1" smtClean="0"/>
              <a:t>метоклопрамидом</a:t>
            </a:r>
            <a:r>
              <a:rPr lang="ru-RU" dirty="0" smtClean="0"/>
              <a:t>. Для купирования болевого синдрома внутримышечно вводится </a:t>
            </a:r>
            <a:r>
              <a:rPr lang="ru-RU" dirty="0" err="1" smtClean="0"/>
              <a:t>метамизол</a:t>
            </a:r>
            <a:r>
              <a:rPr lang="ru-RU" dirty="0" smtClean="0"/>
              <a:t> натрия, </a:t>
            </a:r>
            <a:r>
              <a:rPr lang="ru-RU" dirty="0" err="1" smtClean="0"/>
              <a:t>кетопрофен</a:t>
            </a:r>
            <a:r>
              <a:rPr lang="ru-RU" dirty="0" smtClean="0"/>
              <a:t>, </a:t>
            </a:r>
            <a:r>
              <a:rPr lang="ru-RU" dirty="0" err="1" smtClean="0"/>
              <a:t>кеторолак</a:t>
            </a:r>
            <a:r>
              <a:rPr lang="ru-RU" dirty="0" smtClean="0"/>
              <a:t>. Если в течение шести часов болевой синдром не купируется, пациент должен быть госпитализирован в хирургическое отделение, где после консультации хирурга решается вопрос об оперативном лечении.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06" y="3357563"/>
            <a:ext cx="45720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dirty="0" err="1"/>
              <a:t>Лапароскопическое</a:t>
            </a:r>
            <a:r>
              <a:rPr lang="ru-RU" sz="1600" dirty="0"/>
              <a:t> вмешательство является стандартом лечения данной патологии и применяется в большинстве случаев. Данный метод позволяет существенно сократить сроки лечения, обладает малой </a:t>
            </a:r>
            <a:r>
              <a:rPr lang="ru-RU" sz="1600" dirty="0" err="1"/>
              <a:t>травматичностью</a:t>
            </a:r>
            <a:r>
              <a:rPr lang="ru-RU" sz="1600" dirty="0"/>
              <a:t>, лучшим косметическим эффектом, а также предупреждает </a:t>
            </a:r>
            <a:r>
              <a:rPr lang="ru-RU" sz="1600" dirty="0" err="1"/>
              <a:t>рецидивирование</a:t>
            </a:r>
            <a:r>
              <a:rPr lang="ru-RU" sz="1600" dirty="0"/>
              <a:t>. Операция проводится в отдаленном периоде после приступа – через шесть-восемь недель. При единичном эпизоде печеночной колики оправдана выжидательная тактика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4578" name="Picture 2" descr="Кратко о лапароскопии | Этало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7604" y="3500438"/>
            <a:ext cx="3876362" cy="3071834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857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Профилактика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8429684" cy="278608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При адекватном медикаментозном купировании приступа и своевременном проведении </a:t>
            </a:r>
            <a:r>
              <a:rPr lang="ru-RU" sz="1800" dirty="0" err="1" smtClean="0"/>
              <a:t>лапароскопической</a:t>
            </a:r>
            <a:r>
              <a:rPr lang="ru-RU" sz="1800" dirty="0" smtClean="0"/>
              <a:t> </a:t>
            </a:r>
            <a:r>
              <a:rPr lang="ru-RU" sz="1800" dirty="0" err="1" smtClean="0"/>
              <a:t>холецистэктомии</a:t>
            </a:r>
            <a:r>
              <a:rPr lang="ru-RU" sz="1800" dirty="0" smtClean="0"/>
              <a:t> прогноз благоприятный. Профилактика печеночной колики заключается в нормализации массы тела пациента, адекватном режиме физической активности, соблюдении рекомендаций по рациональному питанию (исключение жирной пищи, избытка сладостей), в том числе по кратности приемов пищи (пациентам с диагностированными конкрементами в желчном пузыре необходимо принимать пищу каждые три-четыре часа). Обязателен достаточный водно-питьевой режим (следует употреблять не менее полутора литров воды в сутки) и исключение продолжительных периодов голода.</a:t>
            </a:r>
            <a:endParaRPr lang="ru-RU" sz="1800" dirty="0"/>
          </a:p>
        </p:txBody>
      </p:sp>
      <p:pic>
        <p:nvPicPr>
          <p:cNvPr id="30722" name="Picture 2" descr="В Николаеве специалист дал советы, как снизить риск заболевания COVID-19 |  СВІДОК.inf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5506" y="4000504"/>
            <a:ext cx="4772988" cy="2648594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428736"/>
            <a:ext cx="7286660" cy="1894362"/>
          </a:xfrm>
        </p:spPr>
        <p:txBody>
          <a:bodyPr/>
          <a:lstStyle/>
          <a:p>
            <a:pPr algn="ctr"/>
            <a:r>
              <a:rPr lang="ru-RU" sz="28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осложнения</a:t>
            </a:r>
            <a:r>
              <a:rPr lang="ru-RU" sz="3200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3200" cap="all" dirty="0" err="1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холелитиаза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501122" cy="13573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 smtClean="0"/>
              <a:t>Холелитиаз</a:t>
            </a:r>
            <a:r>
              <a:rPr lang="ru-RU" dirty="0" smtClean="0"/>
              <a:t> – наличие одного или нескольких камней в желчном пузыре. В развитых странах около 10% взрослых и около 20% лиц &gt; 65 лет имеют камни в желчном пузыре. Заболевание чаще протекает бессимптомно. Клинически чаще всего встречается желчная колика.</a:t>
            </a:r>
            <a:endParaRPr lang="ru-RU" dirty="0"/>
          </a:p>
        </p:txBody>
      </p:sp>
      <p:pic>
        <p:nvPicPr>
          <p:cNvPr id="29698" name="Picture 2" descr="Желчнокаменная болезнь - цены на лечение, симптомы и диагностика  желчнокаменной болезни в «СМ-Клиника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500174"/>
            <a:ext cx="4143404" cy="3164890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48577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/>
              <a:t>К осложнениям данного состояния относятся закупорка желчного протока, </a:t>
            </a:r>
            <a:r>
              <a:rPr lang="ru-RU" sz="2000" dirty="0" err="1"/>
              <a:t>холестаз</a:t>
            </a:r>
            <a:r>
              <a:rPr lang="ru-RU" sz="2000" dirty="0"/>
              <a:t>, вторичный </a:t>
            </a:r>
            <a:r>
              <a:rPr lang="ru-RU" sz="2000" dirty="0" err="1"/>
              <a:t>билиарный</a:t>
            </a:r>
            <a:r>
              <a:rPr lang="ru-RU" sz="2000" dirty="0"/>
              <a:t> цирроз, холангит, сепсис, абсцессы печени, острый панкреатит, разрывы желчного протока и формирование свищей, </a:t>
            </a:r>
            <a:r>
              <a:rPr lang="ru-RU" sz="2000" dirty="0" err="1"/>
              <a:t>гемобилия</a:t>
            </a:r>
            <a:r>
              <a:rPr lang="ru-RU" sz="2000" dirty="0"/>
              <a:t>, кишечная непроходимость, обусловленная желчным конкрементом, </a:t>
            </a:r>
            <a:r>
              <a:rPr lang="ru-RU" sz="2000" dirty="0" err="1"/>
              <a:t>холангиокарцинома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143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Симптомы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72560" cy="1971676"/>
          </a:xfrm>
        </p:spPr>
        <p:txBody>
          <a:bodyPr>
            <a:normAutofit fontScale="77500" lnSpcReduction="20000"/>
          </a:bodyPr>
          <a:lstStyle/>
          <a:p>
            <a:pPr marL="0" algn="just"/>
            <a:r>
              <a:rPr lang="ru-RU" dirty="0" smtClean="0"/>
              <a:t>Важнейшим клиническим симптомом </a:t>
            </a:r>
            <a:r>
              <a:rPr lang="ru-RU" dirty="0" err="1" smtClean="0"/>
              <a:t>холелитиаза</a:t>
            </a:r>
            <a:r>
              <a:rPr lang="ru-RU" dirty="0" smtClean="0"/>
              <a:t> является желтуха, обусловленная обструкцией желчных протоков. Конкременты могут самопроизвольно поступать в кишечник, выделяясь с каловыми массами. Камни диаметром до 5 см способны </a:t>
            </a:r>
            <a:r>
              <a:rPr lang="ru-RU" dirty="0" err="1" smtClean="0"/>
              <a:t>обтурировать</a:t>
            </a:r>
            <a:r>
              <a:rPr lang="ru-RU" dirty="0" smtClean="0"/>
              <a:t> просвет подвздошной кишки. Часто наличие конкрементов желчных протоков не дает клинических проявлений в течение многих лет. Характеристика болевого синдрома при наличии камней в желчных протоках аналогична таковой при ЖКБ</a:t>
            </a:r>
            <a:endParaRPr lang="ru-RU" dirty="0"/>
          </a:p>
        </p:txBody>
      </p:sp>
      <p:pic>
        <p:nvPicPr>
          <p:cNvPr id="2050" name="Picture 2" descr="Холелитиаз — это патология? Причины возникновения, симптомы и лечение  заболевания - Это интересно - Шняги.Нет - познавательно-развлекательный  блог. Знаменитости, Юмор, Приколы, Виде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1400" y="2928934"/>
            <a:ext cx="5361200" cy="35719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1435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Лечение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41264"/>
            <a:ext cx="8572560" cy="3302116"/>
          </a:xfrm>
        </p:spPr>
        <p:txBody>
          <a:bodyPr>
            <a:normAutofit fontScale="92500" lnSpcReduction="20000"/>
          </a:bodyPr>
          <a:lstStyle/>
          <a:p>
            <a:pPr marL="0" indent="274320" algn="just">
              <a:buFont typeface="Wingdings" pitchFamily="2" charset="2"/>
              <a:buChar char="ü"/>
            </a:pPr>
            <a:r>
              <a:rPr lang="ru-RU" dirty="0" smtClean="0"/>
              <a:t>При симптоматических камнях: </a:t>
            </a:r>
            <a:r>
              <a:rPr lang="ru-RU" dirty="0" err="1" smtClean="0"/>
              <a:t>лапароскопическая</a:t>
            </a:r>
            <a:r>
              <a:rPr lang="ru-RU" dirty="0" smtClean="0"/>
              <a:t> </a:t>
            </a:r>
            <a:r>
              <a:rPr lang="ru-RU" dirty="0" err="1" smtClean="0"/>
              <a:t>холецистэктомия</a:t>
            </a:r>
            <a:r>
              <a:rPr lang="ru-RU" dirty="0" smtClean="0"/>
              <a:t> или иногда растворение желчных камней </a:t>
            </a:r>
            <a:r>
              <a:rPr lang="ru-RU" dirty="0" err="1" smtClean="0"/>
              <a:t>урсодезоксихолевой</a:t>
            </a:r>
            <a:r>
              <a:rPr lang="ru-RU" dirty="0" smtClean="0"/>
              <a:t> кислотой</a:t>
            </a:r>
          </a:p>
          <a:p>
            <a:pPr marL="0" indent="274320" algn="just">
              <a:buFont typeface="Wingdings" pitchFamily="2" charset="2"/>
              <a:buChar char="ü"/>
            </a:pPr>
            <a:r>
              <a:rPr lang="ru-RU" dirty="0" smtClean="0"/>
              <a:t>При бессимптомных камнях: выжидательная тактика</a:t>
            </a:r>
          </a:p>
          <a:p>
            <a:pPr marL="0" indent="274320" algn="just">
              <a:buNone/>
            </a:pPr>
            <a:r>
              <a:rPr lang="ru-RU" dirty="0" smtClean="0"/>
              <a:t>Большинство бессимптомных пациентов решают, что дискомфорт, стоимость и риск плановой операции не стоят удаления какого-либо органа, который может быть никогда не приведет к клинически выраженной болезни. Тем не менее, если возникают симптомы, удаление желчного пузыря показано, потому что боль, скорее всего, повторится и могут возникнуть серьезные осложнения.</a:t>
            </a:r>
            <a:endParaRPr lang="ru-RU" dirty="0"/>
          </a:p>
        </p:txBody>
      </p:sp>
      <p:pic>
        <p:nvPicPr>
          <p:cNvPr id="1026" name="Picture 2" descr="ᐈ Удаление желчного пузыря в Одессе 【 Лечение камней в желчном пузыре 】 |  allmedcen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4143380"/>
            <a:ext cx="4143404" cy="258233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42878"/>
            <a:ext cx="8286808" cy="971544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Жёлчные камни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разнообразные по форме, величине и составу камни, встречающиеся в жёлчевыводящих путях.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 b="6044"/>
          <a:stretch>
            <a:fillRect/>
          </a:stretch>
        </p:blipFill>
        <p:spPr bwMode="auto">
          <a:xfrm>
            <a:off x="2426488" y="1214422"/>
            <a:ext cx="4291024" cy="3643338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42844" y="4950939"/>
            <a:ext cx="800105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Желчекаменная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болезнь (ЖКБ)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это заболевание, при котором в желчном пузыре или в желчных протоках образуются камни.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Встречается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желчекаменная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болезнь достаточно часто. Как правило, от нее страдают люди взрослые, особенно часто - женщины с избыточным весом в возрасте 45+.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300" b="1" dirty="0" smtClean="0"/>
              <a:t>Зачем вообще нужен желчный пузырь?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8643998" cy="2428892"/>
          </a:xfrm>
        </p:spPr>
        <p:txBody>
          <a:bodyPr>
            <a:normAutofit/>
          </a:bodyPr>
          <a:lstStyle/>
          <a:p>
            <a:pPr marL="0" algn="just"/>
            <a:r>
              <a:rPr lang="ru-RU" sz="1600" dirty="0" smtClean="0"/>
              <a:t>Жир не растворяется в воде - аксиома. Человек - это, главным образом, вода, и все процессы в клетках происходят в водных растворах. Поэтому для того, чтобы жиры пищи поддавались пищеварению, их необходимо разбить на маленькие капли. Именно такая миссия у желчи в процессе пищеварения.</a:t>
            </a:r>
          </a:p>
          <a:p>
            <a:pPr marL="0" algn="just">
              <a:buNone/>
            </a:pPr>
            <a:r>
              <a:rPr lang="ru-RU" sz="1600" dirty="0" smtClean="0"/>
              <a:t>	Желчь выделяется печенью. Вместе с желчью выходят все токсины, которые находились там на обезвреживании. Чтобы разбивание жира на капельки было максимально эффективным, желчь </a:t>
            </a:r>
            <a:r>
              <a:rPr lang="ru-RU" sz="1600" dirty="0" err="1" smtClean="0"/>
              <a:t>акуумулируется</a:t>
            </a:r>
            <a:r>
              <a:rPr lang="ru-RU" sz="1600" dirty="0" smtClean="0"/>
              <a:t> в мешочке - желчном пузыре, и выбрасывается в кишечник только при необходимости - когда поступает очередная порция пищи. Так организму проще всего справиться с жирами в употребленной еде.</a:t>
            </a:r>
          </a:p>
          <a:p>
            <a:endParaRPr lang="ru-RU" sz="1800" dirty="0" smtClean="0"/>
          </a:p>
        </p:txBody>
      </p:sp>
      <p:pic>
        <p:nvPicPr>
          <p:cNvPr id="22530" name="Picture 2" descr="Функции желчного пузыря в организме человека, роль желчи и ее назнач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500438"/>
            <a:ext cx="4286280" cy="3209353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631844"/>
          </a:xfrm>
        </p:spPr>
        <p:txBody>
          <a:bodyPr/>
          <a:lstStyle/>
          <a:p>
            <a:pPr algn="ctr"/>
            <a:r>
              <a:rPr lang="ru-RU" b="1" dirty="0" smtClean="0"/>
              <a:t>Почему возникает?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912702"/>
            <a:ext cx="8572560" cy="437368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1900" dirty="0" smtClean="0"/>
              <a:t>В образовании камней виноваты два основных фактора: застой желчи в желчном пузыре и повышение концентрации солей в желчи из-за нарушения обмена веществ.</a:t>
            </a:r>
          </a:p>
          <a:p>
            <a:pPr algn="just">
              <a:buNone/>
            </a:pPr>
            <a:r>
              <a:rPr lang="ru-RU" sz="1900" dirty="0" smtClean="0"/>
              <a:t>		Спровоцировать возникновение </a:t>
            </a:r>
            <a:r>
              <a:rPr lang="ru-RU" sz="1900" dirty="0" err="1" smtClean="0"/>
              <a:t>желчекаменной</a:t>
            </a:r>
            <a:r>
              <a:rPr lang="ru-RU" sz="1900" dirty="0" smtClean="0"/>
              <a:t> болезни могут: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переедание, голодание, нерегулярное питание;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малоподвижный образ жизни, особенно сидячая работа;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беременность;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прием гормональных </a:t>
            </a:r>
            <a:r>
              <a:rPr lang="ru-RU" sz="1600" dirty="0" err="1" smtClean="0"/>
              <a:t>контрацептивов</a:t>
            </a:r>
            <a:r>
              <a:rPr lang="ru-RU" sz="1600" dirty="0" smtClean="0"/>
              <a:t>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ожирение;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err="1" smtClean="0"/>
              <a:t>дискинезия</a:t>
            </a:r>
            <a:r>
              <a:rPr lang="ru-RU" sz="1600" dirty="0" smtClean="0"/>
              <a:t> желчных путей;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заболевания поджелудочной железы;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/>
              <a:t>и другие факторы</a:t>
            </a:r>
            <a:r>
              <a:rPr lang="ru-RU" sz="19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Избавляемся от камней в желчном пузыр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714752"/>
            <a:ext cx="4286280" cy="300039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560406"/>
          </a:xfrm>
        </p:spPr>
        <p:txBody>
          <a:bodyPr/>
          <a:lstStyle/>
          <a:p>
            <a:pPr algn="ctr"/>
            <a:r>
              <a:rPr lang="ru-RU" b="1" dirty="0" smtClean="0"/>
              <a:t>Как проявляется болезнь?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14356"/>
            <a:ext cx="8572560" cy="2857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000" dirty="0" smtClean="0"/>
              <a:t>В ряде случаев камни в желчном пузыре не вызывают никаких симптомов.</a:t>
            </a:r>
          </a:p>
          <a:p>
            <a:pPr>
              <a:buNone/>
            </a:pPr>
            <a:r>
              <a:rPr lang="ru-RU" sz="2000" dirty="0" smtClean="0"/>
              <a:t>		Симптомы появляются, когда камень выходит из пузыря в желчные протоки и закупоривает их: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боли в животе - чаще в области правого подреберья или в </a:t>
            </a:r>
            <a:r>
              <a:rPr lang="ru-RU" sz="2000" dirty="0" err="1" smtClean="0"/>
              <a:t>эпигастральной</a:t>
            </a:r>
            <a:r>
              <a:rPr lang="ru-RU" sz="2000" dirty="0" smtClean="0"/>
              <a:t> области;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распространение болей в спину или в правую лопатку, правое плечо, межлопаточную область;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вкус горечи во рту;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тошнота, рвота.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Функциональные расстройства желчного пузыр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643314"/>
            <a:ext cx="6096000" cy="29337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Почему не стоит откладывать лечение?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643998" cy="371477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		</a:t>
            </a:r>
            <a:r>
              <a:rPr lang="ru-RU" sz="1900" dirty="0" smtClean="0"/>
              <a:t>При ЖКБ могут развиться </a:t>
            </a:r>
            <a:r>
              <a:rPr lang="ru-RU" sz="1900" dirty="0" err="1" smtClean="0"/>
              <a:t>жизнеугрожающие</a:t>
            </a:r>
            <a:r>
              <a:rPr lang="ru-RU" sz="1900" dirty="0" smtClean="0"/>
              <a:t> осложнения:</a:t>
            </a:r>
          </a:p>
          <a:p>
            <a:pPr algn="just">
              <a:buFont typeface="Wingdings" pitchFamily="2" charset="2"/>
              <a:buChar char="þ"/>
            </a:pPr>
            <a:r>
              <a:rPr lang="ru-RU" sz="1900" dirty="0" smtClean="0"/>
              <a:t>острый холецистит (воспаление желчного пузыря);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smtClean="0"/>
              <a:t>холангит (воспаление общего желчного протока);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err="1" smtClean="0"/>
              <a:t>холедохолитиаз</a:t>
            </a:r>
            <a:r>
              <a:rPr lang="ru-RU" sz="1900" dirty="0" smtClean="0"/>
              <a:t> (миграция камней в общий желчный проток);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smtClean="0"/>
              <a:t>острый панкреатит (воспаление поджелудочной железы);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smtClean="0"/>
              <a:t>механическая желтуха (когда камни закупоривают желчные пути и препятствуют оттоку из печени. Может проявляется желтушным окрашиванием кожных покровов и слизистых оболочек, болями в правом подреберье, потемнением мочой, осветлением кала);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err="1" smtClean="0"/>
              <a:t>холангиогенные</a:t>
            </a:r>
            <a:r>
              <a:rPr lang="ru-RU" sz="1900" dirty="0" smtClean="0"/>
              <a:t> абсцессы печени;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smtClean="0"/>
              <a:t>перфорация желчного пузыря;</a:t>
            </a:r>
          </a:p>
          <a:p>
            <a:pPr algn="just">
              <a:buFont typeface="Wingdings" pitchFamily="2" charset="2"/>
              <a:buChar char=""/>
            </a:pPr>
            <a:r>
              <a:rPr lang="ru-RU" sz="1900" dirty="0" smtClean="0"/>
              <a:t>Перитонит.</a:t>
            </a:r>
          </a:p>
        </p:txBody>
      </p:sp>
      <p:pic>
        <p:nvPicPr>
          <p:cNvPr id="5122" name="Picture 2" descr="Болит правый бок. Симптомы, причины, лечение | ЕвроМед клиника | Яндекс Дз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714752"/>
            <a:ext cx="4214842" cy="292895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Почему именно оперативное лечение?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3857652" cy="5572164"/>
          </a:xfrm>
        </p:spPr>
        <p:txBody>
          <a:bodyPr>
            <a:normAutofit fontScale="85000" lnSpcReduction="20000"/>
          </a:bodyPr>
          <a:lstStyle/>
          <a:p>
            <a:pPr marL="0" indent="360000" algn="just">
              <a:lnSpc>
                <a:spcPct val="120000"/>
              </a:lnSpc>
              <a:buNone/>
            </a:pPr>
            <a:r>
              <a:rPr lang="ru-RU" sz="1900" dirty="0" smtClean="0"/>
              <a:t>Вне зависимости от клинической картины ЖКБ, единственным методом лечения является оперативное вмешательство - </a:t>
            </a:r>
            <a:r>
              <a:rPr lang="ru-RU" sz="1900" dirty="0" err="1" smtClean="0"/>
              <a:t>холецистэктомия</a:t>
            </a:r>
            <a:r>
              <a:rPr lang="ru-RU" sz="1900" dirty="0" smtClean="0"/>
              <a:t>, то есть удаление желчного пузыря.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ru-RU" sz="1900" dirty="0" err="1" smtClean="0"/>
              <a:t>Холецистэктомия</a:t>
            </a:r>
            <a:r>
              <a:rPr lang="ru-RU" sz="1900" dirty="0" smtClean="0"/>
              <a:t> выполняется </a:t>
            </a:r>
            <a:r>
              <a:rPr lang="ru-RU" sz="1900" dirty="0" err="1" smtClean="0"/>
              <a:t>лапароскопическим</a:t>
            </a:r>
            <a:r>
              <a:rPr lang="ru-RU" sz="1900" dirty="0" smtClean="0"/>
              <a:t> методом, без разрезов, через проколы в передней брюшной стенке. После операции следов на коже практически не остаётся, а восстановительный период минимален. Сейчас такая операция может быть проведена в стационаре кратковременного пребывания за один день госпитализации, но окончательное решение принимает лечащий врач с учетом всех особенностей заболевания у конкретного пациента.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Удаление желчного пузыря. Лечение удаление желчного пузыря от ведущих  докторов | Стоимость операции по удалению желчного пузыря. | Лучшие клиники  | Отзывы | Patient-mt.ru"/>
          <p:cNvPicPr>
            <a:picLocks noChangeAspect="1" noChangeArrowheads="1"/>
          </p:cNvPicPr>
          <p:nvPr/>
        </p:nvPicPr>
        <p:blipFill>
          <a:blip r:embed="rId3" cstate="print"/>
          <a:srcRect t="4688" r="17883"/>
          <a:stretch>
            <a:fillRect/>
          </a:stretch>
        </p:blipFill>
        <p:spPr bwMode="auto">
          <a:xfrm>
            <a:off x="4214810" y="1142985"/>
            <a:ext cx="4467600" cy="273820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  <p:pic>
        <p:nvPicPr>
          <p:cNvPr id="7" name="Picture 2" descr="Удаление желчного пузыря у кошек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4071942"/>
            <a:ext cx="4467529" cy="257176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  <p:pic>
        <p:nvPicPr>
          <p:cNvPr id="8" name="Удаление желчного пузыря роботом Da Vinci и эндоскопическое удаление камней из желчного протока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214810" y="1142984"/>
            <a:ext cx="4500594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showWhenStopped="0"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43932" cy="71442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Можно ли </a:t>
            </a:r>
            <a:r>
              <a:rPr lang="ru-RU" sz="3200" b="1" dirty="0" smtClean="0"/>
              <a:t>жить</a:t>
            </a:r>
            <a:r>
              <a:rPr lang="ru-RU" sz="2800" b="1" dirty="0" smtClean="0"/>
              <a:t> без желчного пузыря?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572560" cy="2428892"/>
          </a:xfrm>
        </p:spPr>
        <p:txBody>
          <a:bodyPr>
            <a:normAutofit fontScale="85000" lnSpcReduction="20000"/>
          </a:bodyPr>
          <a:lstStyle/>
          <a:p>
            <a:pPr marL="0" algn="just">
              <a:buNone/>
            </a:pPr>
            <a:r>
              <a:rPr lang="ru-RU" dirty="0" smtClean="0"/>
              <a:t>	Ответ: можно! Отсутствие желчного пузыря, не приводит ни к ухудшению физического здоровья, ни к снижению качества жизни, ни к ухудшению пищеварения. Напротив, наличие камней в желчном пузыре предполагает соблюдение жесткой диеты до самого момента операции, для снижения риска воспаления и развития грозных осложнений. После операции никакой необходимости в соблюдении какой-либо специальной диеты нет, так как наступает выздоровление и человек может питаться полноценно и разнообразно.</a:t>
            </a:r>
          </a:p>
          <a:p>
            <a:endParaRPr lang="ru-RU" dirty="0"/>
          </a:p>
        </p:txBody>
      </p:sp>
      <p:pic>
        <p:nvPicPr>
          <p:cNvPr id="3076" name="Picture 4" descr="Новые зубы — новая жизнь: что делать, чтобы все было хорошо - Я Покупа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57496"/>
            <a:ext cx="4146316" cy="3857652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0" y="2500306"/>
            <a:ext cx="8572560" cy="24288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3000372"/>
            <a:ext cx="43577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/>
              <a:t>Желчь как и раньше будет выделяться печенью, но места для ее сбора не будет. Порция жирной пищи не будет обработана должным образом. Но наш организм очень гибкий, и относительно быстро печень приспособится выделять желчь пропорционально потребностям. Если помочь ей в этом - питаться небольшими порциями теплой, преимущественно протертой пищи - вы не заметите каких-либо изменений или неудобств.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Как питаться первые дни после операции?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501122" cy="3429024"/>
          </a:xfrm>
        </p:spPr>
        <p:txBody>
          <a:bodyPr>
            <a:normAutofit fontScale="77500" lnSpcReduction="20000"/>
          </a:bodyPr>
          <a:lstStyle/>
          <a:p>
            <a:pPr marL="0" indent="-360000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/>
              <a:t>Человек без желчного пузыря может жить полноценной жизнью, с разумными ограничениями рациона. Конечно, сразу после операции необходимо придерживаться диеты, но уже через полгода можно начинать питаться обычной здоровой пищей.</a:t>
            </a:r>
          </a:p>
          <a:p>
            <a:pPr marL="0" indent="-360000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/>
              <a:t>Когда врач перечисляет запрещенные “</a:t>
            </a:r>
            <a:r>
              <a:rPr lang="ru-RU" dirty="0" err="1" smtClean="0"/>
              <a:t>вкусняшки</a:t>
            </a:r>
            <a:r>
              <a:rPr lang="ru-RU" dirty="0" smtClean="0"/>
              <a:t>” - кажется, что мир перевернулся. На самом деле, намного проще придерживаться правильного режима питания, если сосредоточиться на разрешенном. Поэтому сразу после удаления желчного пузыря можно формировать меню из таких продуктов:</a:t>
            </a:r>
          </a:p>
          <a:p>
            <a:pPr marL="0" indent="-180000" algn="just">
              <a:spcBef>
                <a:spcPts val="0"/>
              </a:spcBef>
              <a:buNone/>
            </a:pPr>
            <a:r>
              <a:rPr lang="ru-RU" dirty="0" smtClean="0"/>
              <a:t>-  овощи и фрукты, первые несколько недель в виде </a:t>
            </a:r>
            <a:r>
              <a:rPr lang="ru-RU" dirty="0" err="1" smtClean="0"/>
              <a:t>смузи</a:t>
            </a:r>
            <a:r>
              <a:rPr lang="ru-RU" dirty="0" smtClean="0"/>
              <a:t>;</a:t>
            </a:r>
          </a:p>
          <a:p>
            <a:pPr marL="0" indent="-180000" algn="just">
              <a:spcBef>
                <a:spcPts val="0"/>
              </a:spcBef>
              <a:buNone/>
            </a:pPr>
            <a:r>
              <a:rPr lang="ru-RU" dirty="0" smtClean="0"/>
              <a:t>-  нежирные сорта рыбы, отваривать на пару;</a:t>
            </a:r>
          </a:p>
          <a:p>
            <a:pPr marL="0" indent="-180000" algn="just">
              <a:spcBef>
                <a:spcPts val="0"/>
              </a:spcBef>
              <a:buNone/>
            </a:pPr>
            <a:r>
              <a:rPr lang="ru-RU" dirty="0" smtClean="0"/>
              <a:t>-  отварное мясо;</a:t>
            </a:r>
          </a:p>
          <a:p>
            <a:pPr marL="0" indent="-180000" algn="just">
              <a:spcBef>
                <a:spcPts val="0"/>
              </a:spcBef>
              <a:buNone/>
            </a:pPr>
            <a:r>
              <a:rPr lang="ru-RU" dirty="0" smtClean="0"/>
              <a:t>-  </a:t>
            </a:r>
            <a:r>
              <a:rPr lang="ru-RU" dirty="0" err="1" smtClean="0"/>
              <a:t>цельнозерновые</a:t>
            </a:r>
            <a:r>
              <a:rPr lang="ru-RU" dirty="0" smtClean="0"/>
              <a:t> каши;</a:t>
            </a:r>
          </a:p>
          <a:p>
            <a:pPr marL="0" indent="-180000" algn="just">
              <a:spcBef>
                <a:spcPts val="0"/>
              </a:spcBef>
              <a:buNone/>
            </a:pPr>
            <a:r>
              <a:rPr lang="ru-RU" dirty="0" smtClean="0"/>
              <a:t>-  здоровые растительные масла.</a:t>
            </a:r>
          </a:p>
        </p:txBody>
      </p:sp>
      <p:pic>
        <p:nvPicPr>
          <p:cNvPr id="2050" name="Picture 2" descr="Здоровое питание - Психолого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857652"/>
            <a:ext cx="4387916" cy="2928934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381</TotalTime>
  <Words>555</Words>
  <Application>Microsoft Office PowerPoint</Application>
  <PresentationFormat>Экран (4:3)</PresentationFormat>
  <Paragraphs>71</Paragraphs>
  <Slides>19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Эркер</vt:lpstr>
      <vt:lpstr>Желчные камни желчная колика  осложнения  холелитиаза</vt:lpstr>
      <vt:lpstr>Слайд 2</vt:lpstr>
      <vt:lpstr>Зачем вообще нужен желчный пузырь?</vt:lpstr>
      <vt:lpstr>Почему возникает?</vt:lpstr>
      <vt:lpstr>Как проявляется болезнь?</vt:lpstr>
      <vt:lpstr>Почему не стоит откладывать лечение?</vt:lpstr>
      <vt:lpstr>Почему именно оперативное лечение?</vt:lpstr>
      <vt:lpstr>Можно ли жить без желчного пузыря?</vt:lpstr>
      <vt:lpstr>Как питаться первые дни после операции?</vt:lpstr>
      <vt:lpstr>Желчная колика</vt:lpstr>
      <vt:lpstr>Слайд 11</vt:lpstr>
      <vt:lpstr>Причины</vt:lpstr>
      <vt:lpstr>Симптомы</vt:lpstr>
      <vt:lpstr>Лечение</vt:lpstr>
      <vt:lpstr>Профилактика</vt:lpstr>
      <vt:lpstr>осложнения  холелитиаза</vt:lpstr>
      <vt:lpstr>Слайд 17</vt:lpstr>
      <vt:lpstr>Симптомы</vt:lpstr>
      <vt:lpstr>Лечение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Желчные камни</dc:title>
  <dc:creator>Татьяна</dc:creator>
  <cp:lastModifiedBy>galina.buta@outlook.com</cp:lastModifiedBy>
  <cp:revision>45</cp:revision>
  <dcterms:created xsi:type="dcterms:W3CDTF">2020-11-29T19:01:11Z</dcterms:created>
  <dcterms:modified xsi:type="dcterms:W3CDTF">2021-11-14T20:23:34Z</dcterms:modified>
</cp:coreProperties>
</file>