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9" d="100"/>
          <a:sy n="79" d="100"/>
        </p:scale>
        <p:origin x="744" y="6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zitiv titlu">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o-RO"/>
              <a:t>Faceți clic pentru a edita stilul de titlu coordonator</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o-RO"/>
              <a:t>Faceți clic pentru a edita stilul de subtitlu coordonator</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10/10/2024</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ine panoramică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o-RO"/>
              <a:t>Faceți clic pentru a edita stilul de titlu coordonator</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o-RO"/>
              <a:t>Faceți clic pe pictogramă pentru a adăuga o imagine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Faceţi clic pentru a edita Master stiluri text</a:t>
            </a:r>
          </a:p>
        </p:txBody>
      </p:sp>
      <p:sp>
        <p:nvSpPr>
          <p:cNvPr id="5" name="Date Placeholder 4"/>
          <p:cNvSpPr>
            <a:spLocks noGrp="1"/>
          </p:cNvSpPr>
          <p:nvPr>
            <p:ph type="dt" sz="half" idx="10"/>
          </p:nvPr>
        </p:nvSpPr>
        <p:spPr/>
        <p:txBody>
          <a:bodyPr/>
          <a:lstStyle/>
          <a:p>
            <a:fld id="{B61BEF0D-F0BB-DE4B-95CE-6DB70DBA9567}" type="datetimeFigureOut">
              <a:rPr lang="en-US" dirty="0"/>
              <a:pPr/>
              <a:t>10/10/2024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u și legendă">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o-RO"/>
              <a:t>Faceți clic pentru a edita stilul de titlu coordonator</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Faceţi clic pentru a edita Master stiluri text</a:t>
            </a:r>
          </a:p>
        </p:txBody>
      </p:sp>
      <p:sp>
        <p:nvSpPr>
          <p:cNvPr id="4" name="Date Placeholder 3"/>
          <p:cNvSpPr>
            <a:spLocks noGrp="1"/>
          </p:cNvSpPr>
          <p:nvPr>
            <p:ph type="dt" sz="half" idx="10"/>
          </p:nvPr>
        </p:nvSpPr>
        <p:spPr/>
        <p:txBody>
          <a:bodyPr/>
          <a:lstStyle/>
          <a:p>
            <a:fld id="{B61BEF0D-F0BB-DE4B-95CE-6DB70DBA9567}" type="datetimeFigureOut">
              <a:rPr lang="en-US" dirty="0"/>
              <a:pPr/>
              <a:t>10/10/2024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o-RO"/>
              <a:t>Faceți clic pentru a edita stilul de titlu coordonator</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o-RO"/>
              <a:t>Faceţi clic pentru a edita Master stiluri text</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Faceţi clic pentru a edita Master stiluri text</a:t>
            </a:r>
          </a:p>
        </p:txBody>
      </p:sp>
      <p:sp>
        <p:nvSpPr>
          <p:cNvPr id="4" name="Date Placeholder 3"/>
          <p:cNvSpPr>
            <a:spLocks noGrp="1"/>
          </p:cNvSpPr>
          <p:nvPr>
            <p:ph type="dt" sz="half" idx="10"/>
          </p:nvPr>
        </p:nvSpPr>
        <p:spPr/>
        <p:txBody>
          <a:bodyPr/>
          <a:lstStyle/>
          <a:p>
            <a:fld id="{B61BEF0D-F0BB-DE4B-95CE-6DB70DBA9567}" type="datetimeFigureOut">
              <a:rPr lang="en-US" dirty="0"/>
              <a:pPr/>
              <a:t>10/10/2024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de vizită">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o-RO"/>
              <a:t>Faceți clic pentru a edita stilul de titlu coordonator</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Faceţi clic pentru a edita Master stiluri text</a:t>
            </a:r>
          </a:p>
        </p:txBody>
      </p:sp>
      <p:sp>
        <p:nvSpPr>
          <p:cNvPr id="4" name="Date Placeholder 3"/>
          <p:cNvSpPr>
            <a:spLocks noGrp="1"/>
          </p:cNvSpPr>
          <p:nvPr>
            <p:ph type="dt" sz="half" idx="10"/>
          </p:nvPr>
        </p:nvSpPr>
        <p:spPr/>
        <p:txBody>
          <a:bodyPr/>
          <a:lstStyle/>
          <a:p>
            <a:fld id="{B61BEF0D-F0BB-DE4B-95CE-6DB70DBA9567}" type="datetimeFigureOut">
              <a:rPr lang="en-US" dirty="0"/>
              <a:pPr/>
              <a:t>10/10/2024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t carte de vizită">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o-RO"/>
              <a:t>Faceți clic pentru a edita stilul de titlu coordonator</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Faceţi clic pentru a edita Master stiluri text</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Faceţi clic pentru a edita Master stiluri text</a:t>
            </a:r>
          </a:p>
        </p:txBody>
      </p:sp>
      <p:sp>
        <p:nvSpPr>
          <p:cNvPr id="4" name="Date Placeholder 3"/>
          <p:cNvSpPr>
            <a:spLocks noGrp="1"/>
          </p:cNvSpPr>
          <p:nvPr>
            <p:ph type="dt" sz="half" idx="10"/>
          </p:nvPr>
        </p:nvSpPr>
        <p:spPr/>
        <p:txBody>
          <a:bodyPr/>
          <a:lstStyle/>
          <a:p>
            <a:fld id="{B61BEF0D-F0BB-DE4B-95CE-6DB70DBA9567}" type="datetimeFigureOut">
              <a:rPr lang="en-US" dirty="0"/>
              <a:pPr/>
              <a:t>10/10/2024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Adevărat sau fals">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o-RO"/>
              <a:t>Faceți clic pentru a edita stilul de titlu coordonator</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Faceţi clic pentru a edita Master stiluri text</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Faceţi clic pentru a edita Master stiluri text</a:t>
            </a:r>
          </a:p>
        </p:txBody>
      </p:sp>
      <p:sp>
        <p:nvSpPr>
          <p:cNvPr id="4" name="Date Placeholder 3"/>
          <p:cNvSpPr>
            <a:spLocks noGrp="1"/>
          </p:cNvSpPr>
          <p:nvPr>
            <p:ph type="dt" sz="half" idx="10"/>
          </p:nvPr>
        </p:nvSpPr>
        <p:spPr/>
        <p:txBody>
          <a:bodyPr/>
          <a:lstStyle/>
          <a:p>
            <a:fld id="{B61BEF0D-F0BB-DE4B-95CE-6DB70DBA9567}" type="datetimeFigureOut">
              <a:rPr lang="en-US" dirty="0"/>
              <a:pPr/>
              <a:t>10/10/2024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o-RO"/>
              <a:t>Faceți clic pentru a edita stilul de titlu coordonator</a:t>
            </a:r>
            <a:endParaRPr lang="en-US" dirty="0"/>
          </a:p>
        </p:txBody>
      </p:sp>
      <p:sp>
        <p:nvSpPr>
          <p:cNvPr id="3" name="Vertical Text Placeholder 2"/>
          <p:cNvSpPr>
            <a:spLocks noGrp="1"/>
          </p:cNvSpPr>
          <p:nvPr>
            <p:ph type="body" orient="vert" idx="1"/>
          </p:nvPr>
        </p:nvSpPr>
        <p:spPr/>
        <p:txBody>
          <a:bodyPr vert="eaVert" ancho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o-RO"/>
              <a:t>Faceți clic pentru a edita stilul de titlu coordonator</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o-RO"/>
              <a:t>Faceți clic pentru a edita stilul de titlu coordonator</a:t>
            </a:r>
            <a:endParaRPr lang="en-US" dirty="0"/>
          </a:p>
        </p:txBody>
      </p:sp>
      <p:sp>
        <p:nvSpPr>
          <p:cNvPr id="3" name="Content Placeholder 2"/>
          <p:cNvSpPr>
            <a:spLocks noGrp="1"/>
          </p:cNvSpPr>
          <p:nvPr>
            <p:ph idx="1"/>
          </p:nvPr>
        </p:nvSpPr>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pPr/>
              <a:t>10/10/2024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o-RO"/>
              <a:t>Faceți clic pentru a edita stilul de titlu coordonator</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Faceţi clic pentru a edita Master stiluri text</a:t>
            </a:r>
          </a:p>
        </p:txBody>
      </p:sp>
      <p:sp>
        <p:nvSpPr>
          <p:cNvPr id="4" name="Date Placeholder 3"/>
          <p:cNvSpPr>
            <a:spLocks noGrp="1"/>
          </p:cNvSpPr>
          <p:nvPr>
            <p:ph type="dt" sz="half" idx="10"/>
          </p:nvPr>
        </p:nvSpPr>
        <p:spPr/>
        <p:txBody>
          <a:bodyPr/>
          <a:lstStyle/>
          <a:p>
            <a:fld id="{B61BEF0D-F0BB-DE4B-95CE-6DB70DBA9567}" type="datetimeFigureOut">
              <a:rPr lang="en-US" dirty="0"/>
              <a:pPr/>
              <a:t>10/10/2024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o-RO"/>
              <a:t>Faceți clic pentru a edita stilul de titlu coordonator</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pPr/>
              <a:t>10/10/2024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o-RO"/>
              <a:t>Faceți clic pentru a edita stilul de titlu coordonator</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10/10/2024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Faceți clic pentru a edita stilul de titlu coordonator</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10/10/2024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10/10/2024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o-RO"/>
              <a:t>Faceți clic pentru a edita stilul de titlu coordonator</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Faceţi clic pentru a edita Master stiluri text</a:t>
            </a:r>
          </a:p>
        </p:txBody>
      </p:sp>
      <p:sp>
        <p:nvSpPr>
          <p:cNvPr id="5" name="Date Placeholder 4"/>
          <p:cNvSpPr>
            <a:spLocks noGrp="1"/>
          </p:cNvSpPr>
          <p:nvPr>
            <p:ph type="dt" sz="half" idx="10"/>
          </p:nvPr>
        </p:nvSpPr>
        <p:spPr/>
        <p:txBody>
          <a:bodyPr/>
          <a:lstStyle/>
          <a:p>
            <a:fld id="{B61BEF0D-F0BB-DE4B-95CE-6DB70DBA9567}" type="datetimeFigureOut">
              <a:rPr lang="en-US" dirty="0"/>
              <a:pPr/>
              <a:t>10/10/2024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o-RO"/>
              <a:t>Faceți clic pentru a edita stilul de titlu coordonator</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o-RO"/>
              <a:t>Faceți clic pe pictogramă pentru a adăuga o imagine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Faceţi clic pentru a edita Master stiluri text</a:t>
            </a:r>
          </a:p>
        </p:txBody>
      </p:sp>
      <p:sp>
        <p:nvSpPr>
          <p:cNvPr id="5" name="Date Placeholder 4"/>
          <p:cNvSpPr>
            <a:spLocks noGrp="1"/>
          </p:cNvSpPr>
          <p:nvPr>
            <p:ph type="dt" sz="half" idx="10"/>
          </p:nvPr>
        </p:nvSpPr>
        <p:spPr/>
        <p:txBody>
          <a:bodyPr/>
          <a:lstStyle/>
          <a:p>
            <a:fld id="{B61BEF0D-F0BB-DE4B-95CE-6DB70DBA9567}" type="datetimeFigureOut">
              <a:rPr lang="en-US" dirty="0"/>
              <a:pPr/>
              <a:t>10/10/2024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o-RO"/>
              <a:t>Faceți clic pentru a edita stilul de titlu coordonator</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10/10/2024</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cdc.gov/heartdisease/docs/consumered_heartdisease.pdf" TargetMode="External"/><Relationship Id="rId2" Type="http://schemas.openxmlformats.org/officeDocument/2006/relationships/hyperlink" Target="https://www.who.int/cardiovascular_diseases/en/cvd_atlas_01_types.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939AADC0-6564-1C4D-8BF4-A56180552B3E}"/>
              </a:ext>
            </a:extLst>
          </p:cNvPr>
          <p:cNvSpPr>
            <a:spLocks noGrp="1"/>
          </p:cNvSpPr>
          <p:nvPr>
            <p:ph type="ctrTitle"/>
          </p:nvPr>
        </p:nvSpPr>
        <p:spPr>
          <a:xfrm>
            <a:off x="2688165" y="2940254"/>
            <a:ext cx="6815669" cy="1515533"/>
          </a:xfrm>
        </p:spPr>
        <p:txBody>
          <a:bodyPr/>
          <a:lstStyle/>
          <a:p>
            <a:r>
              <a:rPr lang="ro-RO">
                <a:latin typeface="Algerian" pitchFamily="82" charset="0"/>
              </a:rPr>
              <a:t>Bolile</a:t>
            </a:r>
            <a:r>
              <a:rPr lang="ro-RO"/>
              <a:t> </a:t>
            </a:r>
            <a:r>
              <a:rPr lang="ro-RO">
                <a:latin typeface="Algerian" pitchFamily="82" charset="0"/>
              </a:rPr>
              <a:t>cardiovasculare</a:t>
            </a:r>
            <a:endParaRPr lang="ro-MD">
              <a:latin typeface="Algerian" pitchFamily="82" charset="0"/>
            </a:endParaRPr>
          </a:p>
        </p:txBody>
      </p:sp>
    </p:spTree>
    <p:extLst>
      <p:ext uri="{BB962C8B-B14F-4D97-AF65-F5344CB8AC3E}">
        <p14:creationId xmlns:p14="http://schemas.microsoft.com/office/powerpoint/2010/main" val="35730865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BEB81438-8CFB-0B43-B55F-6547DA9BE0B2}"/>
              </a:ext>
            </a:extLst>
          </p:cNvPr>
          <p:cNvSpPr>
            <a:spLocks noGrp="1"/>
          </p:cNvSpPr>
          <p:nvPr>
            <p:ph type="title"/>
          </p:nvPr>
        </p:nvSpPr>
        <p:spPr>
          <a:xfrm>
            <a:off x="1055149" y="362984"/>
            <a:ext cx="9601196" cy="1303867"/>
          </a:xfrm>
        </p:spPr>
        <p:txBody>
          <a:bodyPr/>
          <a:lstStyle/>
          <a:p>
            <a:pPr fontAlgn="base"/>
            <a:r>
              <a:rPr lang="ro-RO" b="0" i="0">
                <a:solidFill>
                  <a:srgbClr val="2E333C"/>
                </a:solidFill>
                <a:effectLst/>
                <a:latin typeface="tiemposfine-regular"/>
              </a:rPr>
              <a:t>Categorii de boli cardiovasculare</a:t>
            </a:r>
            <a:endParaRPr lang="ro-MD" b="0" i="0">
              <a:solidFill>
                <a:srgbClr val="2E333C"/>
              </a:solidFill>
              <a:effectLst/>
              <a:latin typeface="tiemposfine-regular"/>
            </a:endParaRPr>
          </a:p>
        </p:txBody>
      </p:sp>
      <p:sp>
        <p:nvSpPr>
          <p:cNvPr id="3" name="Substituent conținut 2">
            <a:extLst>
              <a:ext uri="{FF2B5EF4-FFF2-40B4-BE49-F238E27FC236}">
                <a16:creationId xmlns:a16="http://schemas.microsoft.com/office/drawing/2014/main" id="{519EB3F5-3A11-CA43-B7F9-023885F1F69D}"/>
              </a:ext>
            </a:extLst>
          </p:cNvPr>
          <p:cNvSpPr>
            <a:spLocks noGrp="1"/>
          </p:cNvSpPr>
          <p:nvPr>
            <p:ph idx="1"/>
          </p:nvPr>
        </p:nvSpPr>
        <p:spPr>
          <a:xfrm>
            <a:off x="935023" y="1379694"/>
            <a:ext cx="6303977" cy="4566549"/>
          </a:xfrm>
        </p:spPr>
        <p:txBody>
          <a:bodyPr>
            <a:normAutofit fontScale="92500" lnSpcReduction="20000"/>
          </a:bodyPr>
          <a:lstStyle/>
          <a:p>
            <a:pPr marL="0" indent="0">
              <a:buNone/>
            </a:pPr>
            <a:r>
              <a:rPr lang="ro-RO" dirty="0"/>
              <a:t>Bolile cardiovasculare sunt de mai multe feluri. Iata care sunt cele mai intalnite:</a:t>
            </a:r>
          </a:p>
          <a:p>
            <a:pPr marL="0" indent="0">
              <a:buNone/>
            </a:pPr>
            <a:endParaRPr lang="ro-RO" b="1" dirty="0"/>
          </a:p>
          <a:p>
            <a:pPr marL="0" indent="0">
              <a:buNone/>
            </a:pPr>
            <a:r>
              <a:rPr lang="ro-RO" b="1" dirty="0"/>
              <a:t>Boala coronariana. </a:t>
            </a:r>
          </a:p>
          <a:p>
            <a:pPr marL="0" indent="0">
              <a:buNone/>
            </a:pPr>
            <a:r>
              <a:rPr lang="ro-RO" dirty="0"/>
              <a:t>Este boala vaselor de sange care alimenteaza muschiul cardiac. Factorii de risc sunt: hipertensiunea arteriala, colesterolul crescut, consumul de tutun, alimentatia nesamatoasa, sedentarismul, diabetul, varsta inaintata, predispozitia mostenita (genetica). Alti factori de risc: sanatatea mentala subreda (depresia), inflamatia si tulburarile de coagulare. Boala coronariana ucide anual peste 7 milioane de persoane, in timp ce accidentul vascular cerebral, aproape 6 milioane. Majoritatea acestor decese se produc in tarile dezvoltate.</a:t>
            </a:r>
            <a:endParaRPr lang="ro-MD" dirty="0"/>
          </a:p>
        </p:txBody>
      </p:sp>
      <p:pic>
        <p:nvPicPr>
          <p:cNvPr id="4" name="Imagine 4">
            <a:extLst>
              <a:ext uri="{FF2B5EF4-FFF2-40B4-BE49-F238E27FC236}">
                <a16:creationId xmlns:a16="http://schemas.microsoft.com/office/drawing/2014/main" id="{8CE7C41C-9BFD-CE4F-84B8-600140108484}"/>
              </a:ext>
            </a:extLst>
          </p:cNvPr>
          <p:cNvPicPr>
            <a:picLocks noChangeAspect="1"/>
          </p:cNvPicPr>
          <p:nvPr/>
        </p:nvPicPr>
        <p:blipFill>
          <a:blip r:embed="rId2"/>
          <a:stretch>
            <a:fillRect/>
          </a:stretch>
        </p:blipFill>
        <p:spPr>
          <a:xfrm>
            <a:off x="7515589" y="1764764"/>
            <a:ext cx="3140756" cy="4181480"/>
          </a:xfrm>
          <a:prstGeom prst="rect">
            <a:avLst/>
          </a:prstGeom>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40827413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tăText 5">
            <a:extLst>
              <a:ext uri="{FF2B5EF4-FFF2-40B4-BE49-F238E27FC236}">
                <a16:creationId xmlns:a16="http://schemas.microsoft.com/office/drawing/2014/main" id="{237FFFE8-E5BD-A049-9C7C-29AB36ADD5B8}"/>
              </a:ext>
            </a:extLst>
          </p:cNvPr>
          <p:cNvSpPr txBox="1"/>
          <p:nvPr/>
        </p:nvSpPr>
        <p:spPr>
          <a:xfrm>
            <a:off x="711831" y="612844"/>
            <a:ext cx="6796052" cy="5632311"/>
          </a:xfrm>
          <a:prstGeom prst="rect">
            <a:avLst/>
          </a:prstGeom>
          <a:noFill/>
        </p:spPr>
        <p:txBody>
          <a:bodyPr wrap="square" rtlCol="0">
            <a:spAutoFit/>
          </a:bodyPr>
          <a:lstStyle/>
          <a:p>
            <a:pPr algn="l"/>
            <a:r>
              <a:rPr lang="ro-RO" b="1" i="0">
                <a:solidFill>
                  <a:srgbClr val="2E333C"/>
                </a:solidFill>
                <a:effectLst/>
                <a:latin typeface="graphik-medium"/>
              </a:rPr>
              <a:t>Accidentul vascular cerebral.</a:t>
            </a:r>
          </a:p>
          <a:p>
            <a:pPr algn="l"/>
            <a:r>
              <a:rPr lang="ro-MD" b="1" i="0">
                <a:solidFill>
                  <a:srgbClr val="2E333C"/>
                </a:solidFill>
                <a:effectLst/>
                <a:latin typeface="graphik-medium"/>
              </a:rPr>
              <a:t> </a:t>
            </a:r>
            <a:r>
              <a:rPr lang="ro-MD" b="0" i="0">
                <a:solidFill>
                  <a:srgbClr val="2E333C"/>
                </a:solidFill>
                <a:effectLst/>
                <a:latin typeface="graphik-regular"/>
              </a:rPr>
              <a:t>Se produce ca urmare a intreruperii alimentarii cu sange catre creier. Acest lucru se poate produce fie ca urmare a unui blocaj (accident ischemic) sau o ruptura a unui vas de sange (accident hemoragic). Factori de risc: Hipertensiunea arteriala, fibrilatia atriala (o tulburare de ritm cardiac), colesterolul crescut, consumul de tutun, alimentatia nesanatoasa, sedentarismul, diabetul si varsta inaintata.</a:t>
            </a:r>
            <a:endParaRPr lang="ro-RO" b="0" i="0">
              <a:solidFill>
                <a:srgbClr val="2E333C"/>
              </a:solidFill>
              <a:effectLst/>
              <a:latin typeface="graphik-regular"/>
            </a:endParaRPr>
          </a:p>
          <a:p>
            <a:pPr algn="l"/>
            <a:endParaRPr lang="ro-RO">
              <a:solidFill>
                <a:srgbClr val="2E333C"/>
              </a:solidFill>
              <a:latin typeface="graphik-regular"/>
            </a:endParaRPr>
          </a:p>
          <a:p>
            <a:pPr algn="l"/>
            <a:r>
              <a:rPr lang="ro-RO" b="1"/>
              <a:t>Boala cardiaca reumatismala. </a:t>
            </a:r>
            <a:r>
              <a:rPr lang="ro-RO"/>
              <a:t>Deteriorarea muschiului cardiac si a valvelor cardiace provocate de febra reumatica, determinata de bacterii streptococice.</a:t>
            </a:r>
          </a:p>
          <a:p>
            <a:pPr algn="l"/>
            <a:endParaRPr lang="ro-RO"/>
          </a:p>
          <a:p>
            <a:pPr algn="l"/>
            <a:r>
              <a:rPr lang="ro-RO" b="1"/>
              <a:t>Boala cardiaca congenitala.</a:t>
            </a:r>
            <a:r>
              <a:rPr lang="ro-RO"/>
              <a:t> Malformatiile structurilor cardiace care exista la nastere pot fi provocate de factori genetici sau de expunerile la diferiti factori de risc in timpul gestatiei. Exemple sunt neinchiderea orificiilor (gaurile) cardiace din perioada intrauterina la nivelul inimii, valvele anormale si camerele cardiace anormale. Factori de risc: consumul maternal de alcool, consumul de medicamente (talidomida, warfarina), infectiile materne cu rubeola, nutritie maternala deficitara (aport redus de folati), consanguinitate.</a:t>
            </a:r>
            <a:endParaRPr lang="ro-MD"/>
          </a:p>
        </p:txBody>
      </p:sp>
      <p:pic>
        <p:nvPicPr>
          <p:cNvPr id="7" name="Imagine 7">
            <a:extLst>
              <a:ext uri="{FF2B5EF4-FFF2-40B4-BE49-F238E27FC236}">
                <a16:creationId xmlns:a16="http://schemas.microsoft.com/office/drawing/2014/main" id="{911C6C11-CA1A-214C-8058-BAE832A1E209}"/>
              </a:ext>
            </a:extLst>
          </p:cNvPr>
          <p:cNvPicPr>
            <a:picLocks noChangeAspect="1"/>
          </p:cNvPicPr>
          <p:nvPr/>
        </p:nvPicPr>
        <p:blipFill>
          <a:blip r:embed="rId2"/>
          <a:stretch>
            <a:fillRect/>
          </a:stretch>
        </p:blipFill>
        <p:spPr>
          <a:xfrm>
            <a:off x="7773541" y="805470"/>
            <a:ext cx="2819400" cy="1619250"/>
          </a:xfrm>
          <a:prstGeom prst="rect">
            <a:avLst/>
          </a:prstGeom>
        </p:spPr>
      </p:pic>
      <p:sp>
        <p:nvSpPr>
          <p:cNvPr id="8" name="CasetăText 7">
            <a:extLst>
              <a:ext uri="{FF2B5EF4-FFF2-40B4-BE49-F238E27FC236}">
                <a16:creationId xmlns:a16="http://schemas.microsoft.com/office/drawing/2014/main" id="{3EB0042E-05EF-2547-855D-9DC7330C817E}"/>
              </a:ext>
            </a:extLst>
          </p:cNvPr>
          <p:cNvSpPr txBox="1"/>
          <p:nvPr/>
        </p:nvSpPr>
        <p:spPr>
          <a:xfrm>
            <a:off x="5188006" y="2515200"/>
            <a:ext cx="1828800" cy="1828800"/>
          </a:xfrm>
          <a:prstGeom prst="rect">
            <a:avLst/>
          </a:prstGeom>
          <a:noFill/>
        </p:spPr>
        <p:txBody>
          <a:bodyPr wrap="square" rtlCol="0">
            <a:spAutoFit/>
          </a:bodyPr>
          <a:lstStyle/>
          <a:p>
            <a:pPr algn="l"/>
            <a:endParaRPr lang="ro-MD"/>
          </a:p>
        </p:txBody>
      </p:sp>
      <p:sp>
        <p:nvSpPr>
          <p:cNvPr id="9" name="CasetăText 8">
            <a:extLst>
              <a:ext uri="{FF2B5EF4-FFF2-40B4-BE49-F238E27FC236}">
                <a16:creationId xmlns:a16="http://schemas.microsoft.com/office/drawing/2014/main" id="{3D7D10D3-F171-6B4E-A570-67B56FA518E1}"/>
              </a:ext>
            </a:extLst>
          </p:cNvPr>
          <p:cNvSpPr txBox="1"/>
          <p:nvPr/>
        </p:nvSpPr>
        <p:spPr>
          <a:xfrm>
            <a:off x="5188006" y="2515200"/>
            <a:ext cx="1828800" cy="1828800"/>
          </a:xfrm>
          <a:prstGeom prst="rect">
            <a:avLst/>
          </a:prstGeom>
          <a:noFill/>
        </p:spPr>
        <p:txBody>
          <a:bodyPr wrap="square" rtlCol="0">
            <a:spAutoFit/>
          </a:bodyPr>
          <a:lstStyle/>
          <a:p>
            <a:pPr algn="l"/>
            <a:endParaRPr lang="ro-MD"/>
          </a:p>
        </p:txBody>
      </p:sp>
      <p:sp>
        <p:nvSpPr>
          <p:cNvPr id="10" name="CasetăText 9">
            <a:extLst>
              <a:ext uri="{FF2B5EF4-FFF2-40B4-BE49-F238E27FC236}">
                <a16:creationId xmlns:a16="http://schemas.microsoft.com/office/drawing/2014/main" id="{B11AA9A2-CD3F-D54D-BC10-C69713E6812A}"/>
              </a:ext>
            </a:extLst>
          </p:cNvPr>
          <p:cNvSpPr txBox="1"/>
          <p:nvPr/>
        </p:nvSpPr>
        <p:spPr>
          <a:xfrm>
            <a:off x="5188006" y="2515200"/>
            <a:ext cx="1828800" cy="1828800"/>
          </a:xfrm>
          <a:prstGeom prst="rect">
            <a:avLst/>
          </a:prstGeom>
          <a:noFill/>
        </p:spPr>
        <p:txBody>
          <a:bodyPr wrap="square" rtlCol="0">
            <a:spAutoFit/>
          </a:bodyPr>
          <a:lstStyle/>
          <a:p>
            <a:pPr algn="l"/>
            <a:endParaRPr lang="ro-MD"/>
          </a:p>
        </p:txBody>
      </p:sp>
      <p:sp>
        <p:nvSpPr>
          <p:cNvPr id="11" name="CasetăText 10">
            <a:extLst>
              <a:ext uri="{FF2B5EF4-FFF2-40B4-BE49-F238E27FC236}">
                <a16:creationId xmlns:a16="http://schemas.microsoft.com/office/drawing/2014/main" id="{1E12B180-9097-1848-8C73-E5C5AFDA5673}"/>
              </a:ext>
            </a:extLst>
          </p:cNvPr>
          <p:cNvSpPr txBox="1"/>
          <p:nvPr/>
        </p:nvSpPr>
        <p:spPr>
          <a:xfrm>
            <a:off x="7960736" y="2424720"/>
            <a:ext cx="2632205" cy="369332"/>
          </a:xfrm>
          <a:prstGeom prst="rect">
            <a:avLst/>
          </a:prstGeom>
          <a:noFill/>
        </p:spPr>
        <p:txBody>
          <a:bodyPr wrap="square" rtlCol="0">
            <a:spAutoFit/>
          </a:bodyPr>
          <a:lstStyle/>
          <a:p>
            <a:pPr algn="l"/>
            <a:r>
              <a:rPr lang="ro-MD"/>
              <a:t>At</a:t>
            </a:r>
            <a:r>
              <a:rPr lang="ro-RO"/>
              <a:t>acul vascular cerebral </a:t>
            </a:r>
            <a:endParaRPr lang="ro-MD"/>
          </a:p>
        </p:txBody>
      </p:sp>
      <p:pic>
        <p:nvPicPr>
          <p:cNvPr id="12" name="Imagine 12">
            <a:extLst>
              <a:ext uri="{FF2B5EF4-FFF2-40B4-BE49-F238E27FC236}">
                <a16:creationId xmlns:a16="http://schemas.microsoft.com/office/drawing/2014/main" id="{DD9299F4-5458-3E46-A64A-8EF8DD7E9B70}"/>
              </a:ext>
            </a:extLst>
          </p:cNvPr>
          <p:cNvPicPr>
            <a:picLocks noChangeAspect="1"/>
          </p:cNvPicPr>
          <p:nvPr/>
        </p:nvPicPr>
        <p:blipFill>
          <a:blip r:embed="rId3"/>
          <a:stretch>
            <a:fillRect/>
          </a:stretch>
        </p:blipFill>
        <p:spPr>
          <a:xfrm>
            <a:off x="7507883" y="2945576"/>
            <a:ext cx="2324531" cy="1543488"/>
          </a:xfrm>
          <a:prstGeom prst="rect">
            <a:avLst/>
          </a:prstGeom>
        </p:spPr>
      </p:pic>
      <p:sp>
        <p:nvSpPr>
          <p:cNvPr id="13" name="CasetăText 12">
            <a:extLst>
              <a:ext uri="{FF2B5EF4-FFF2-40B4-BE49-F238E27FC236}">
                <a16:creationId xmlns:a16="http://schemas.microsoft.com/office/drawing/2014/main" id="{F303BD4E-232F-8B45-844E-73434DDC2634}"/>
              </a:ext>
            </a:extLst>
          </p:cNvPr>
          <p:cNvSpPr txBox="1"/>
          <p:nvPr/>
        </p:nvSpPr>
        <p:spPr>
          <a:xfrm>
            <a:off x="5188006" y="2515200"/>
            <a:ext cx="1828800" cy="1828800"/>
          </a:xfrm>
          <a:prstGeom prst="rect">
            <a:avLst/>
          </a:prstGeom>
          <a:noFill/>
        </p:spPr>
        <p:txBody>
          <a:bodyPr wrap="square" rtlCol="0">
            <a:spAutoFit/>
          </a:bodyPr>
          <a:lstStyle/>
          <a:p>
            <a:pPr algn="l"/>
            <a:endParaRPr lang="ro-MD"/>
          </a:p>
        </p:txBody>
      </p:sp>
      <p:sp>
        <p:nvSpPr>
          <p:cNvPr id="14" name="CasetăText 13">
            <a:extLst>
              <a:ext uri="{FF2B5EF4-FFF2-40B4-BE49-F238E27FC236}">
                <a16:creationId xmlns:a16="http://schemas.microsoft.com/office/drawing/2014/main" id="{0BCCCC93-BC6D-4D4D-9C14-EE0B44A4F808}"/>
              </a:ext>
            </a:extLst>
          </p:cNvPr>
          <p:cNvSpPr txBox="1"/>
          <p:nvPr/>
        </p:nvSpPr>
        <p:spPr>
          <a:xfrm>
            <a:off x="9832414" y="3428999"/>
            <a:ext cx="1828800" cy="646331"/>
          </a:xfrm>
          <a:prstGeom prst="rect">
            <a:avLst/>
          </a:prstGeom>
          <a:noFill/>
        </p:spPr>
        <p:txBody>
          <a:bodyPr wrap="square" rtlCol="0">
            <a:spAutoFit/>
          </a:bodyPr>
          <a:lstStyle/>
          <a:p>
            <a:pPr algn="l"/>
            <a:r>
              <a:rPr lang="ro-RO"/>
              <a:t>Boala cardiaca reumatismala</a:t>
            </a:r>
            <a:endParaRPr lang="ro-MD"/>
          </a:p>
        </p:txBody>
      </p:sp>
      <p:pic>
        <p:nvPicPr>
          <p:cNvPr id="15" name="Imagine 15">
            <a:extLst>
              <a:ext uri="{FF2B5EF4-FFF2-40B4-BE49-F238E27FC236}">
                <a16:creationId xmlns:a16="http://schemas.microsoft.com/office/drawing/2014/main" id="{1031A3EB-D6EF-0948-B5EB-A8BE28EABF2C}"/>
              </a:ext>
            </a:extLst>
          </p:cNvPr>
          <p:cNvPicPr>
            <a:picLocks noChangeAspect="1"/>
          </p:cNvPicPr>
          <p:nvPr/>
        </p:nvPicPr>
        <p:blipFill>
          <a:blip r:embed="rId4"/>
          <a:stretch>
            <a:fillRect/>
          </a:stretch>
        </p:blipFill>
        <p:spPr>
          <a:xfrm>
            <a:off x="7755748" y="4694043"/>
            <a:ext cx="1828800" cy="1219200"/>
          </a:xfrm>
          <a:prstGeom prst="rect">
            <a:avLst/>
          </a:prstGeom>
        </p:spPr>
      </p:pic>
      <p:sp>
        <p:nvSpPr>
          <p:cNvPr id="16" name="CasetăText 15">
            <a:extLst>
              <a:ext uri="{FF2B5EF4-FFF2-40B4-BE49-F238E27FC236}">
                <a16:creationId xmlns:a16="http://schemas.microsoft.com/office/drawing/2014/main" id="{3AD24C60-E636-204E-875B-4898486059C6}"/>
              </a:ext>
            </a:extLst>
          </p:cNvPr>
          <p:cNvSpPr txBox="1"/>
          <p:nvPr/>
        </p:nvSpPr>
        <p:spPr>
          <a:xfrm>
            <a:off x="9584548" y="4413302"/>
            <a:ext cx="1583375" cy="1477328"/>
          </a:xfrm>
          <a:prstGeom prst="rect">
            <a:avLst/>
          </a:prstGeom>
          <a:noFill/>
        </p:spPr>
        <p:txBody>
          <a:bodyPr wrap="square" rtlCol="0">
            <a:spAutoFit/>
          </a:bodyPr>
          <a:lstStyle/>
          <a:p>
            <a:pPr algn="l"/>
            <a:r>
              <a:rPr lang="ro-RO"/>
              <a:t>
Malformații congenitale cardiace la copii </a:t>
            </a:r>
            <a:endParaRPr lang="ro-MD"/>
          </a:p>
        </p:txBody>
      </p:sp>
    </p:spTree>
    <p:extLst>
      <p:ext uri="{BB962C8B-B14F-4D97-AF65-F5344CB8AC3E}">
        <p14:creationId xmlns:p14="http://schemas.microsoft.com/office/powerpoint/2010/main" val="19083309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tăText 1">
            <a:extLst>
              <a:ext uri="{FF2B5EF4-FFF2-40B4-BE49-F238E27FC236}">
                <a16:creationId xmlns:a16="http://schemas.microsoft.com/office/drawing/2014/main" id="{4FA4184E-9DB3-CD4C-B48E-7B551AE148CE}"/>
              </a:ext>
            </a:extLst>
          </p:cNvPr>
          <p:cNvSpPr txBox="1"/>
          <p:nvPr/>
        </p:nvSpPr>
        <p:spPr>
          <a:xfrm>
            <a:off x="792170" y="862947"/>
            <a:ext cx="6391862" cy="5355312"/>
          </a:xfrm>
          <a:prstGeom prst="rect">
            <a:avLst/>
          </a:prstGeom>
          <a:noFill/>
        </p:spPr>
        <p:txBody>
          <a:bodyPr wrap="square" rtlCol="0">
            <a:spAutoFit/>
          </a:bodyPr>
          <a:lstStyle/>
          <a:p>
            <a:pPr fontAlgn="base"/>
            <a:r>
              <a:rPr lang="ro-RO" b="1" i="0" dirty="0">
                <a:solidFill>
                  <a:srgbClr val="2E333C"/>
                </a:solidFill>
                <a:effectLst/>
                <a:latin typeface="graphik-medium"/>
              </a:rPr>
              <a:t>Boala arteriala periferica.</a:t>
            </a:r>
            <a:r>
              <a:rPr lang="ro-MD" b="1" i="0" dirty="0">
                <a:solidFill>
                  <a:srgbClr val="2E333C"/>
                </a:solidFill>
                <a:effectLst/>
                <a:latin typeface="graphik-medium"/>
              </a:rPr>
              <a:t> </a:t>
            </a:r>
            <a:r>
              <a:rPr lang="ro-MD" b="0" i="0" dirty="0">
                <a:solidFill>
                  <a:srgbClr val="2E333C"/>
                </a:solidFill>
                <a:effectLst/>
                <a:latin typeface="graphik-regular"/>
              </a:rPr>
              <a:t>Boala arterelor care alimenteaza bratele si picioarele. Factori de risc: aceiasi ca in cazul bolii coronariene.</a:t>
            </a:r>
            <a:endParaRPr lang="ro-RO" b="0" i="0" dirty="0">
              <a:solidFill>
                <a:srgbClr val="2E333C"/>
              </a:solidFill>
              <a:effectLst/>
              <a:latin typeface="graphik-regular"/>
            </a:endParaRPr>
          </a:p>
          <a:p>
            <a:pPr fontAlgn="base"/>
            <a:r>
              <a:rPr lang="ro-MD" b="1" i="0" dirty="0" smtClean="0">
                <a:solidFill>
                  <a:srgbClr val="2E333C"/>
                </a:solidFill>
                <a:effectLst/>
                <a:latin typeface="graphik-medium"/>
              </a:rPr>
              <a:t>Tromboza </a:t>
            </a:r>
            <a:r>
              <a:rPr lang="ro-MD" b="1" i="0" dirty="0">
                <a:solidFill>
                  <a:srgbClr val="2E333C"/>
                </a:solidFill>
                <a:effectLst/>
                <a:latin typeface="graphik-medium"/>
              </a:rPr>
              <a:t>venoasa profunda (TVP) si embolism pulmonar.</a:t>
            </a:r>
            <a:endParaRPr lang="ro-RO" b="1" i="0" dirty="0">
              <a:solidFill>
                <a:srgbClr val="2E333C"/>
              </a:solidFill>
              <a:effectLst/>
              <a:latin typeface="graphik-medium"/>
            </a:endParaRPr>
          </a:p>
          <a:p>
            <a:pPr fontAlgn="base"/>
            <a:r>
              <a:rPr lang="ro-MD" b="1" i="0" dirty="0">
                <a:solidFill>
                  <a:srgbClr val="2E333C"/>
                </a:solidFill>
                <a:effectLst/>
                <a:latin typeface="graphik-medium"/>
              </a:rPr>
              <a:t> </a:t>
            </a:r>
            <a:r>
              <a:rPr lang="ro-MD" b="0" i="0" dirty="0">
                <a:solidFill>
                  <a:srgbClr val="2E333C"/>
                </a:solidFill>
                <a:effectLst/>
                <a:latin typeface="graphik-regular"/>
              </a:rPr>
              <a:t>Trombii de la nivelul venelor picioarelor, care se pot disloca si muta la nivelul inimii si plamanilor. Factori de risc: Interventie chirurgicala, obezitate, cancer, episod anterior de TVP, nastere recenta, folosirea contraceptivelor orale si a terapiei de substitutie hormonala, perioade lungi de imobilitate (de exemplu, in calatorii), niveluri ridicate de hemocisteina in sange.</a:t>
            </a:r>
            <a:endParaRPr lang="ro-RO" b="0" i="0" dirty="0">
              <a:solidFill>
                <a:srgbClr val="2E333C"/>
              </a:solidFill>
              <a:effectLst/>
              <a:latin typeface="graphik-regular"/>
            </a:endParaRPr>
          </a:p>
          <a:p>
            <a:pPr fontAlgn="base"/>
            <a:r>
              <a:rPr lang="ro-MD" b="1" i="0" dirty="0" smtClean="0">
                <a:solidFill>
                  <a:srgbClr val="2E333C"/>
                </a:solidFill>
                <a:effectLst/>
                <a:latin typeface="graphik-medium"/>
              </a:rPr>
              <a:t>Alte </a:t>
            </a:r>
            <a:r>
              <a:rPr lang="ro-MD" b="1" i="0" dirty="0">
                <a:solidFill>
                  <a:srgbClr val="2E333C"/>
                </a:solidFill>
                <a:effectLst/>
                <a:latin typeface="graphik-medium"/>
              </a:rPr>
              <a:t>boli cardiovasculare. </a:t>
            </a:r>
            <a:r>
              <a:rPr lang="ro-MD" b="0" i="0" dirty="0">
                <a:solidFill>
                  <a:srgbClr val="2E333C"/>
                </a:solidFill>
                <a:effectLst/>
                <a:latin typeface="graphik-regular"/>
              </a:rPr>
              <a:t>Tumorile cardiace, tumorile vasculare ale creierului, tulburarile de muschi cardiac (cardiomiopatie), boala valvei cardiace, tulburari ale mucoasei inimii.</a:t>
            </a:r>
            <a:endParaRPr lang="ro-RO" b="0" i="0" dirty="0">
              <a:solidFill>
                <a:srgbClr val="2E333C"/>
              </a:solidFill>
              <a:effectLst/>
              <a:latin typeface="graphik-regular"/>
            </a:endParaRPr>
          </a:p>
          <a:p>
            <a:pPr fontAlgn="base"/>
            <a:r>
              <a:rPr lang="ro-RO" b="0" i="0" dirty="0" smtClean="0">
                <a:solidFill>
                  <a:srgbClr val="2E333C"/>
                </a:solidFill>
                <a:effectLst/>
                <a:latin typeface="graphik-regular"/>
              </a:rPr>
              <a:t>Alti </a:t>
            </a:r>
            <a:r>
              <a:rPr lang="ro-RO" b="0" i="0" dirty="0">
                <a:solidFill>
                  <a:srgbClr val="2E333C"/>
                </a:solidFill>
                <a:effectLst/>
                <a:latin typeface="graphik-regular"/>
              </a:rPr>
              <a:t>factori care deterioreaza inima si sistemul cardiovascular pot fi: inflamatia, medicamentele, hipertensiunea arteriala, alimentatia nesanatoasa, traumatismele, toxinele si alcoolul.</a:t>
            </a:r>
            <a:endParaRPr lang="ro-MD" b="0" i="0" dirty="0">
              <a:solidFill>
                <a:srgbClr val="2E333C"/>
              </a:solidFill>
              <a:effectLst/>
              <a:latin typeface="graphik-regular"/>
            </a:endParaRPr>
          </a:p>
        </p:txBody>
      </p:sp>
      <p:pic>
        <p:nvPicPr>
          <p:cNvPr id="4" name="Imagine 4">
            <a:extLst>
              <a:ext uri="{FF2B5EF4-FFF2-40B4-BE49-F238E27FC236}">
                <a16:creationId xmlns:a16="http://schemas.microsoft.com/office/drawing/2014/main" id="{93517CF5-FE18-9949-948E-3F2584E67566}"/>
              </a:ext>
            </a:extLst>
          </p:cNvPr>
          <p:cNvPicPr>
            <a:picLocks noChangeAspect="1"/>
          </p:cNvPicPr>
          <p:nvPr/>
        </p:nvPicPr>
        <p:blipFill>
          <a:blip r:embed="rId2"/>
          <a:stretch>
            <a:fillRect/>
          </a:stretch>
        </p:blipFill>
        <p:spPr>
          <a:xfrm>
            <a:off x="7795173" y="735674"/>
            <a:ext cx="2686454" cy="1295089"/>
          </a:xfrm>
          <a:prstGeom prst="rect">
            <a:avLst/>
          </a:prstGeom>
        </p:spPr>
      </p:pic>
      <p:sp>
        <p:nvSpPr>
          <p:cNvPr id="5" name="CasetăText 4">
            <a:extLst>
              <a:ext uri="{FF2B5EF4-FFF2-40B4-BE49-F238E27FC236}">
                <a16:creationId xmlns:a16="http://schemas.microsoft.com/office/drawing/2014/main" id="{41D4D2AA-E4CF-5149-A45B-28DEFBAB95BC}"/>
              </a:ext>
            </a:extLst>
          </p:cNvPr>
          <p:cNvSpPr txBox="1"/>
          <p:nvPr/>
        </p:nvSpPr>
        <p:spPr>
          <a:xfrm>
            <a:off x="5188006" y="2515200"/>
            <a:ext cx="1828800" cy="1828800"/>
          </a:xfrm>
          <a:prstGeom prst="rect">
            <a:avLst/>
          </a:prstGeom>
          <a:noFill/>
        </p:spPr>
        <p:txBody>
          <a:bodyPr wrap="square" rtlCol="0">
            <a:spAutoFit/>
          </a:bodyPr>
          <a:lstStyle/>
          <a:p>
            <a:pPr algn="l"/>
            <a:endParaRPr lang="ro-MD"/>
          </a:p>
        </p:txBody>
      </p:sp>
      <p:sp>
        <p:nvSpPr>
          <p:cNvPr id="6" name="CasetăText 5">
            <a:extLst>
              <a:ext uri="{FF2B5EF4-FFF2-40B4-BE49-F238E27FC236}">
                <a16:creationId xmlns:a16="http://schemas.microsoft.com/office/drawing/2014/main" id="{F77B00BC-EDF2-4547-83C1-8A7349D82AD3}"/>
              </a:ext>
            </a:extLst>
          </p:cNvPr>
          <p:cNvSpPr txBox="1"/>
          <p:nvPr/>
        </p:nvSpPr>
        <p:spPr>
          <a:xfrm>
            <a:off x="10481627" y="735674"/>
            <a:ext cx="1362808" cy="923330"/>
          </a:xfrm>
          <a:prstGeom prst="rect">
            <a:avLst/>
          </a:prstGeom>
          <a:noFill/>
        </p:spPr>
        <p:txBody>
          <a:bodyPr wrap="square" rtlCol="0">
            <a:spAutoFit/>
          </a:bodyPr>
          <a:lstStyle/>
          <a:p>
            <a:pPr algn="l"/>
            <a:r>
              <a:rPr lang="ro-RO"/>
              <a:t>Boala arteriala periferica.</a:t>
            </a:r>
            <a:endParaRPr lang="ro-MD"/>
          </a:p>
        </p:txBody>
      </p:sp>
      <p:pic>
        <p:nvPicPr>
          <p:cNvPr id="7" name="Imagine 7">
            <a:extLst>
              <a:ext uri="{FF2B5EF4-FFF2-40B4-BE49-F238E27FC236}">
                <a16:creationId xmlns:a16="http://schemas.microsoft.com/office/drawing/2014/main" id="{ECB9C2CD-3B96-2A49-A1E9-9142CDB372AE}"/>
              </a:ext>
            </a:extLst>
          </p:cNvPr>
          <p:cNvPicPr>
            <a:picLocks noChangeAspect="1"/>
          </p:cNvPicPr>
          <p:nvPr/>
        </p:nvPicPr>
        <p:blipFill>
          <a:blip r:embed="rId3"/>
          <a:stretch>
            <a:fillRect/>
          </a:stretch>
        </p:blipFill>
        <p:spPr>
          <a:xfrm>
            <a:off x="7340196" y="2229912"/>
            <a:ext cx="3838497" cy="3838497"/>
          </a:xfrm>
          <a:prstGeom prst="rect">
            <a:avLst/>
          </a:prstGeom>
        </p:spPr>
      </p:pic>
    </p:spTree>
    <p:extLst>
      <p:ext uri="{BB962C8B-B14F-4D97-AF65-F5344CB8AC3E}">
        <p14:creationId xmlns:p14="http://schemas.microsoft.com/office/powerpoint/2010/main" val="5044273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BC8EEE36-DF47-BD43-89F0-07B08C23375B}"/>
              </a:ext>
            </a:extLst>
          </p:cNvPr>
          <p:cNvSpPr>
            <a:spLocks noGrp="1"/>
          </p:cNvSpPr>
          <p:nvPr>
            <p:ph type="title"/>
          </p:nvPr>
        </p:nvSpPr>
        <p:spPr/>
        <p:txBody>
          <a:bodyPr/>
          <a:lstStyle/>
          <a:p>
            <a:r>
              <a:rPr lang="ro-RO"/>
              <a:t>Bibliografia </a:t>
            </a:r>
            <a:endParaRPr lang="ro-MD"/>
          </a:p>
        </p:txBody>
      </p:sp>
      <p:sp>
        <p:nvSpPr>
          <p:cNvPr id="3" name="Substituent conținut 2">
            <a:extLst>
              <a:ext uri="{FF2B5EF4-FFF2-40B4-BE49-F238E27FC236}">
                <a16:creationId xmlns:a16="http://schemas.microsoft.com/office/drawing/2014/main" id="{47AEF2EF-9766-F244-8EE0-6A291729DFA2}"/>
              </a:ext>
            </a:extLst>
          </p:cNvPr>
          <p:cNvSpPr>
            <a:spLocks noGrp="1"/>
          </p:cNvSpPr>
          <p:nvPr>
            <p:ph idx="1"/>
          </p:nvPr>
        </p:nvSpPr>
        <p:spPr/>
        <p:txBody>
          <a:bodyPr/>
          <a:lstStyle/>
          <a:p>
            <a:r>
              <a:rPr lang="ro-MD" b="0" i="0">
                <a:solidFill>
                  <a:srgbClr val="2E333C"/>
                </a:solidFill>
                <a:effectLst/>
                <a:latin typeface="graphik-regular"/>
                <a:hlinkClick r:id="rId2"/>
              </a:rPr>
              <a:t>https://www.who.int/cardiovascular_diseases/en/cvd_atlas_01_types.pdf</a:t>
            </a:r>
            <a:endParaRPr lang="ro-RO" b="0" i="0">
              <a:solidFill>
                <a:srgbClr val="2E333C"/>
              </a:solidFill>
              <a:effectLst/>
              <a:latin typeface="graphik-regular"/>
            </a:endParaRPr>
          </a:p>
          <a:p>
            <a:r>
              <a:rPr lang="ro-RO">
                <a:hlinkClick r:id="rId3"/>
              </a:rPr>
              <a:t>https://www.cdc.gov/heartdisease/docs/consumered_heartdisease.pdf</a:t>
            </a:r>
            <a:endParaRPr lang="ro-RO"/>
          </a:p>
          <a:p>
            <a:endParaRPr lang="ro-MD"/>
          </a:p>
        </p:txBody>
      </p:sp>
    </p:spTree>
    <p:extLst>
      <p:ext uri="{BB962C8B-B14F-4D97-AF65-F5344CB8AC3E}">
        <p14:creationId xmlns:p14="http://schemas.microsoft.com/office/powerpoint/2010/main" val="32290293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F10AB830-D28F-FE44-87D5-C556ABEEA526}"/>
              </a:ext>
            </a:extLst>
          </p:cNvPr>
          <p:cNvSpPr>
            <a:spLocks noGrp="1"/>
          </p:cNvSpPr>
          <p:nvPr>
            <p:ph type="title"/>
          </p:nvPr>
        </p:nvSpPr>
        <p:spPr/>
        <p:txBody>
          <a:bodyPr/>
          <a:lstStyle/>
          <a:p>
            <a:r>
              <a:rPr lang="ro-RO"/>
              <a:t>Cuprins </a:t>
            </a:r>
            <a:endParaRPr lang="ro-MD"/>
          </a:p>
        </p:txBody>
      </p:sp>
      <p:sp>
        <p:nvSpPr>
          <p:cNvPr id="3" name="Substituent conținut 2">
            <a:extLst>
              <a:ext uri="{FF2B5EF4-FFF2-40B4-BE49-F238E27FC236}">
                <a16:creationId xmlns:a16="http://schemas.microsoft.com/office/drawing/2014/main" id="{738181D9-AC68-9546-AC0D-2B6FFE0146CF}"/>
              </a:ext>
            </a:extLst>
          </p:cNvPr>
          <p:cNvSpPr>
            <a:spLocks noGrp="1"/>
          </p:cNvSpPr>
          <p:nvPr>
            <p:ph idx="1"/>
          </p:nvPr>
        </p:nvSpPr>
        <p:spPr/>
        <p:txBody>
          <a:bodyPr>
            <a:normAutofit fontScale="92500" lnSpcReduction="20000"/>
          </a:bodyPr>
          <a:lstStyle/>
          <a:p>
            <a:r>
              <a:rPr lang="ro-RO"/>
              <a:t>Cum functioneaza inima</a:t>
            </a:r>
          </a:p>
          <a:p>
            <a:r>
              <a:rPr lang="ro-RO"/>
              <a:t>Ce sunt bolile cardiovasculare</a:t>
            </a:r>
          </a:p>
          <a:p>
            <a:r>
              <a:rPr lang="ro-RO"/>
              <a:t>Despre categoria de risc</a:t>
            </a:r>
          </a:p>
          <a:p>
            <a:r>
              <a:rPr lang="ro-RO"/>
              <a:t>Semnele si simptomele </a:t>
            </a:r>
          </a:p>
          <a:p>
            <a:r>
              <a:rPr lang="ro-RO"/>
              <a:t> Diagnosticul </a:t>
            </a:r>
          </a:p>
          <a:p>
            <a:r>
              <a:rPr lang="ro-RO"/>
              <a:t>Modalitati de prevenire </a:t>
            </a:r>
          </a:p>
          <a:p>
            <a:r>
              <a:rPr lang="ro-RO"/>
              <a:t>Tratamentul</a:t>
            </a:r>
          </a:p>
          <a:p>
            <a:r>
              <a:rPr lang="ro-RO"/>
              <a:t>Categorii de boli cardiovasculare </a:t>
            </a:r>
          </a:p>
          <a:p>
            <a:endParaRPr lang="ro-RO"/>
          </a:p>
          <a:p>
            <a:endParaRPr lang="ro-RO"/>
          </a:p>
          <a:p>
            <a:endParaRPr lang="ro-MD"/>
          </a:p>
        </p:txBody>
      </p:sp>
      <p:pic>
        <p:nvPicPr>
          <p:cNvPr id="4" name="Imagine 4">
            <a:extLst>
              <a:ext uri="{FF2B5EF4-FFF2-40B4-BE49-F238E27FC236}">
                <a16:creationId xmlns:a16="http://schemas.microsoft.com/office/drawing/2014/main" id="{1560C036-BD96-0743-8D04-31C7FCE7CF22}"/>
              </a:ext>
            </a:extLst>
          </p:cNvPr>
          <p:cNvPicPr>
            <a:picLocks noChangeAspect="1"/>
          </p:cNvPicPr>
          <p:nvPr/>
        </p:nvPicPr>
        <p:blipFill>
          <a:blip r:embed="rId2"/>
          <a:stretch>
            <a:fillRect/>
          </a:stretch>
        </p:blipFill>
        <p:spPr>
          <a:xfrm>
            <a:off x="5856711" y="2556932"/>
            <a:ext cx="4594261" cy="3615156"/>
          </a:xfrm>
          <a:prstGeom prst="rect">
            <a:avLst/>
          </a:prstGeom>
        </p:spPr>
      </p:pic>
    </p:spTree>
    <p:extLst>
      <p:ext uri="{BB962C8B-B14F-4D97-AF65-F5344CB8AC3E}">
        <p14:creationId xmlns:p14="http://schemas.microsoft.com/office/powerpoint/2010/main" val="5128600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tăText 3">
            <a:extLst>
              <a:ext uri="{FF2B5EF4-FFF2-40B4-BE49-F238E27FC236}">
                <a16:creationId xmlns:a16="http://schemas.microsoft.com/office/drawing/2014/main" id="{B00EBD48-92C3-944E-B1BF-6D0201608ECC}"/>
              </a:ext>
            </a:extLst>
          </p:cNvPr>
          <p:cNvSpPr txBox="1"/>
          <p:nvPr/>
        </p:nvSpPr>
        <p:spPr>
          <a:xfrm>
            <a:off x="4550033" y="1528712"/>
            <a:ext cx="7028821" cy="3970318"/>
          </a:xfrm>
          <a:prstGeom prst="rect">
            <a:avLst/>
          </a:prstGeom>
          <a:noFill/>
        </p:spPr>
        <p:txBody>
          <a:bodyPr wrap="square" rtlCol="0">
            <a:spAutoFit/>
          </a:bodyPr>
          <a:lstStyle/>
          <a:p>
            <a:pPr algn="l"/>
            <a:r>
              <a:rPr lang="ro-MD" sz="2800" b="0" i="0">
                <a:solidFill>
                  <a:srgbClr val="2E333C"/>
                </a:solidFill>
                <a:effectLst/>
                <a:latin typeface="graphik-regular"/>
              </a:rPr>
              <a:t>Inima omului are doar dimensiunea unui pumn, insa este cel mai puternic muschi din organism. Inima incepe sa bata inca din perioada intra-uterina, inainte de nastere, de obicei la 21-28 de zile dupa conceptie.</a:t>
            </a:r>
            <a:endParaRPr lang="ro-RO" sz="2800" b="0" i="0">
              <a:solidFill>
                <a:srgbClr val="2E333C"/>
              </a:solidFill>
              <a:effectLst/>
              <a:latin typeface="graphik-regular"/>
            </a:endParaRPr>
          </a:p>
          <a:p>
            <a:pPr algn="l"/>
            <a:endParaRPr lang="ro-RO" sz="2800">
              <a:solidFill>
                <a:srgbClr val="2E333C"/>
              </a:solidFill>
              <a:latin typeface="graphik-regular"/>
            </a:endParaRPr>
          </a:p>
          <a:p>
            <a:pPr algn="l"/>
            <a:r>
              <a:rPr lang="ro-MD" sz="2800" b="0" i="0">
                <a:solidFill>
                  <a:srgbClr val="2E333C"/>
                </a:solidFill>
                <a:effectLst/>
                <a:latin typeface="graphik-regular"/>
              </a:rPr>
              <a:t> In medie, avem 100.000 de batai pe zi si 2,5 miliarde de batai de inima intr-o viata de 70 de ani.</a:t>
            </a:r>
            <a:endParaRPr lang="ro-MD" sz="2800"/>
          </a:p>
        </p:txBody>
      </p:sp>
      <p:pic>
        <p:nvPicPr>
          <p:cNvPr id="6" name="Imagine 6">
            <a:extLst>
              <a:ext uri="{FF2B5EF4-FFF2-40B4-BE49-F238E27FC236}">
                <a16:creationId xmlns:a16="http://schemas.microsoft.com/office/drawing/2014/main" id="{9E76BE92-C4A5-4544-B6A4-B77DFFBD556A}"/>
              </a:ext>
            </a:extLst>
          </p:cNvPr>
          <p:cNvPicPr>
            <a:picLocks noChangeAspect="1"/>
          </p:cNvPicPr>
          <p:nvPr/>
        </p:nvPicPr>
        <p:blipFill>
          <a:blip r:embed="rId2"/>
          <a:stretch>
            <a:fillRect/>
          </a:stretch>
        </p:blipFill>
        <p:spPr>
          <a:xfrm>
            <a:off x="1224486" y="1753841"/>
            <a:ext cx="3176755" cy="3142196"/>
          </a:xfrm>
          <a:prstGeom prst="rect">
            <a:avLst/>
          </a:prstGeom>
        </p:spPr>
      </p:pic>
    </p:spTree>
    <p:extLst>
      <p:ext uri="{BB962C8B-B14F-4D97-AF65-F5344CB8AC3E}">
        <p14:creationId xmlns:p14="http://schemas.microsoft.com/office/powerpoint/2010/main" val="19116282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5234C4B1-6C4E-D243-98A4-C85C22EF205F}"/>
              </a:ext>
            </a:extLst>
          </p:cNvPr>
          <p:cNvSpPr>
            <a:spLocks noGrp="1"/>
          </p:cNvSpPr>
          <p:nvPr>
            <p:ph type="title"/>
          </p:nvPr>
        </p:nvSpPr>
        <p:spPr/>
        <p:txBody>
          <a:bodyPr/>
          <a:lstStyle/>
          <a:p>
            <a:r>
              <a:rPr lang="ro-RO"/>
              <a:t>Cum functioneaza inima</a:t>
            </a:r>
            <a:endParaRPr lang="ro-MD"/>
          </a:p>
        </p:txBody>
      </p:sp>
      <p:sp>
        <p:nvSpPr>
          <p:cNvPr id="3" name="Substituent conținut 2">
            <a:extLst>
              <a:ext uri="{FF2B5EF4-FFF2-40B4-BE49-F238E27FC236}">
                <a16:creationId xmlns:a16="http://schemas.microsoft.com/office/drawing/2014/main" id="{5126B336-31DD-124B-8438-08DF387FF366}"/>
              </a:ext>
            </a:extLst>
          </p:cNvPr>
          <p:cNvSpPr>
            <a:spLocks noGrp="1"/>
          </p:cNvSpPr>
          <p:nvPr>
            <p:ph idx="1"/>
          </p:nvPr>
        </p:nvSpPr>
        <p:spPr/>
        <p:txBody>
          <a:bodyPr>
            <a:normAutofit fontScale="92500" lnSpcReduction="10000"/>
          </a:bodyPr>
          <a:lstStyle/>
          <a:p>
            <a:pPr marL="0" indent="0">
              <a:buNone/>
            </a:pPr>
            <a:r>
              <a:rPr lang="ro-RO"/>
              <a:t>Cu fiecare bataie, inima pompeaza sange in organism. Bate de aproximativ 70 de ori pe minut, insa valoarea se dubleaza in timpul exercitiului fizic sau in momente de emotie extrema.
Sangele este pompat inspre exterior din camerele stangi ale inimii, fiind transportat catre artere, ajungand in final catre capilarele din toate tesuturile, precum pielea sau alte organe. Dupa ce livreaza oxigenul si substantele nutritive si dupa ce colecteaza reziduurile, sangele ajunge in camerele din partea dreapta a inimii printr-un sistem de vene largite. In timp ce circula prin ficat, reziduurile sunt indepartate.</a:t>
            </a:r>
            <a:endParaRPr lang="ro-MD"/>
          </a:p>
        </p:txBody>
      </p:sp>
    </p:spTree>
    <p:extLst>
      <p:ext uri="{BB962C8B-B14F-4D97-AF65-F5344CB8AC3E}">
        <p14:creationId xmlns:p14="http://schemas.microsoft.com/office/powerpoint/2010/main" val="38105890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A6B134C8-75A1-4F4E-9129-A6EB8FA98D86}"/>
              </a:ext>
            </a:extLst>
          </p:cNvPr>
          <p:cNvSpPr>
            <a:spLocks noGrp="1"/>
          </p:cNvSpPr>
          <p:nvPr>
            <p:ph type="title"/>
          </p:nvPr>
        </p:nvSpPr>
        <p:spPr/>
        <p:txBody>
          <a:bodyPr/>
          <a:lstStyle/>
          <a:p>
            <a:r>
              <a:rPr lang="ro-RO"/>
              <a:t>Ce sunt bolile cardiovasculare</a:t>
            </a:r>
            <a:endParaRPr lang="ro-MD"/>
          </a:p>
        </p:txBody>
      </p:sp>
      <p:sp>
        <p:nvSpPr>
          <p:cNvPr id="3" name="Substituent conținut 2">
            <a:extLst>
              <a:ext uri="{FF2B5EF4-FFF2-40B4-BE49-F238E27FC236}">
                <a16:creationId xmlns:a16="http://schemas.microsoft.com/office/drawing/2014/main" id="{506B5615-5858-9547-B5D3-25B57CD8F7A9}"/>
              </a:ext>
            </a:extLst>
          </p:cNvPr>
          <p:cNvSpPr>
            <a:spLocks noGrp="1"/>
          </p:cNvSpPr>
          <p:nvPr>
            <p:ph idx="1"/>
          </p:nvPr>
        </p:nvSpPr>
        <p:spPr/>
        <p:txBody>
          <a:bodyPr/>
          <a:lstStyle/>
          <a:p>
            <a:pPr marL="0" indent="0">
              <a:buNone/>
            </a:pPr>
            <a:r>
              <a:rPr lang="ro-RO"/>
              <a:t>Termenul se refera la o serie de boli ale inimii. Cel mai frecvent tip este boala coronariana, care poate sa provoace infarctul de miocard. Alte tipuri de boli de inima pot implica valvele cardiace sau determina inima sa nu pompeze bine din cauza insuficientei cardiace. Exista persoane care se nasc cu boala de inima.</a:t>
            </a:r>
            <a:endParaRPr lang="ro-MD"/>
          </a:p>
        </p:txBody>
      </p:sp>
      <p:pic>
        <p:nvPicPr>
          <p:cNvPr id="4" name="Imagine 4">
            <a:extLst>
              <a:ext uri="{FF2B5EF4-FFF2-40B4-BE49-F238E27FC236}">
                <a16:creationId xmlns:a16="http://schemas.microsoft.com/office/drawing/2014/main" id="{6D6FFC6C-4EE3-9C45-8C76-3E55B77EDA22}"/>
              </a:ext>
            </a:extLst>
          </p:cNvPr>
          <p:cNvPicPr>
            <a:picLocks noChangeAspect="1"/>
          </p:cNvPicPr>
          <p:nvPr/>
        </p:nvPicPr>
        <p:blipFill>
          <a:blip r:embed="rId2"/>
          <a:stretch>
            <a:fillRect/>
          </a:stretch>
        </p:blipFill>
        <p:spPr>
          <a:xfrm>
            <a:off x="2956970" y="4216400"/>
            <a:ext cx="5824248" cy="1852342"/>
          </a:xfrm>
          <a:prstGeom prst="rect">
            <a:avLst/>
          </a:prstGeom>
        </p:spPr>
      </p:pic>
    </p:spTree>
    <p:extLst>
      <p:ext uri="{BB962C8B-B14F-4D97-AF65-F5344CB8AC3E}">
        <p14:creationId xmlns:p14="http://schemas.microsoft.com/office/powerpoint/2010/main" val="29843603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D03184F9-1317-724D-B881-B9A9C964B121}"/>
              </a:ext>
            </a:extLst>
          </p:cNvPr>
          <p:cNvSpPr>
            <a:spLocks noGrp="1"/>
          </p:cNvSpPr>
          <p:nvPr>
            <p:ph type="title"/>
          </p:nvPr>
        </p:nvSpPr>
        <p:spPr/>
        <p:txBody>
          <a:bodyPr/>
          <a:lstStyle/>
          <a:p>
            <a:r>
              <a:rPr lang="ro-RO"/>
              <a:t>Cine se afla in categoria de risc?</a:t>
            </a:r>
            <a:endParaRPr lang="ro-MD"/>
          </a:p>
        </p:txBody>
      </p:sp>
      <p:sp>
        <p:nvSpPr>
          <p:cNvPr id="3" name="Substituent conținut 2">
            <a:extLst>
              <a:ext uri="{FF2B5EF4-FFF2-40B4-BE49-F238E27FC236}">
                <a16:creationId xmlns:a16="http://schemas.microsoft.com/office/drawing/2014/main" id="{B25269A0-3BAF-F248-8D7E-EBF6BF35AC62}"/>
              </a:ext>
            </a:extLst>
          </p:cNvPr>
          <p:cNvSpPr>
            <a:spLocks noGrp="1"/>
          </p:cNvSpPr>
          <p:nvPr>
            <p:ph idx="1"/>
          </p:nvPr>
        </p:nvSpPr>
        <p:spPr>
          <a:xfrm>
            <a:off x="2094240" y="2623002"/>
            <a:ext cx="9601196" cy="3318936"/>
          </a:xfrm>
        </p:spPr>
        <p:txBody>
          <a:bodyPr>
            <a:normAutofit fontScale="92500" lnSpcReduction="10000"/>
          </a:bodyPr>
          <a:lstStyle/>
          <a:p>
            <a:pPr marL="0" indent="0">
              <a:buNone/>
            </a:pPr>
            <a:r>
              <a:rPr lang="ro-RO"/>
              <a:t>Oricine, inclusiv copiii, pot dezvolta boala de inima.</a:t>
            </a:r>
          </a:p>
          <a:p>
            <a:pPr marL="0" indent="0">
              <a:buNone/>
            </a:pPr>
            <a:r>
              <a:rPr lang="ro-RO"/>
              <a:t> Aceasta se produce cand o substanta denumita placa se acumuleaza la nivelul arterelor (placa de aterom).</a:t>
            </a:r>
          </a:p>
          <a:p>
            <a:pPr marL="0" indent="0">
              <a:buNone/>
            </a:pPr>
            <a:r>
              <a:rPr lang="ro-RO"/>
              <a:t> Cand acest lucru se intampla, arterele se ingusteaza in timp, reducand fluxul sanguin catre inima. Fumatul, alimentatia nesanatoasa, sedentarismul – toti sunt factori care cresc riscul de a dezvolta o boala de inima. </a:t>
            </a:r>
          </a:p>
          <a:p>
            <a:pPr marL="0" indent="0">
              <a:buNone/>
            </a:pPr>
            <a:r>
              <a:rPr lang="ro-RO"/>
              <a:t>Colesterolul crescut, hipertensiunea arteriala sau diabetul pot de asemenea sa creasca riscul de boala de inima. Intreaba medicul despe cum poti sa previi sau sa tratezi aceste afectiuni.</a:t>
            </a:r>
            <a:endParaRPr lang="ro-MD"/>
          </a:p>
        </p:txBody>
      </p:sp>
    </p:spTree>
    <p:extLst>
      <p:ext uri="{BB962C8B-B14F-4D97-AF65-F5344CB8AC3E}">
        <p14:creationId xmlns:p14="http://schemas.microsoft.com/office/powerpoint/2010/main" val="17180238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4ECC6282-56AD-EA45-BADA-66CEA16FF823}"/>
              </a:ext>
            </a:extLst>
          </p:cNvPr>
          <p:cNvSpPr>
            <a:spLocks noGrp="1"/>
          </p:cNvSpPr>
          <p:nvPr>
            <p:ph type="title"/>
          </p:nvPr>
        </p:nvSpPr>
        <p:spPr/>
        <p:txBody>
          <a:bodyPr/>
          <a:lstStyle/>
          <a:p>
            <a:r>
              <a:rPr lang="ro-RO"/>
              <a:t>Semnele si simptomele</a:t>
            </a:r>
            <a:endParaRPr lang="ro-MD"/>
          </a:p>
        </p:txBody>
      </p:sp>
      <p:sp>
        <p:nvSpPr>
          <p:cNvPr id="3" name="Substituent conținut 2">
            <a:extLst>
              <a:ext uri="{FF2B5EF4-FFF2-40B4-BE49-F238E27FC236}">
                <a16:creationId xmlns:a16="http://schemas.microsoft.com/office/drawing/2014/main" id="{978E17D7-22DE-6B42-BA98-0FB40D6EBABD}"/>
              </a:ext>
            </a:extLst>
          </p:cNvPr>
          <p:cNvSpPr>
            <a:spLocks noGrp="1"/>
          </p:cNvSpPr>
          <p:nvPr>
            <p:ph idx="1"/>
          </p:nvPr>
        </p:nvSpPr>
        <p:spPr/>
        <p:txBody>
          <a:bodyPr>
            <a:normAutofit fontScale="92500" lnSpcReduction="10000"/>
          </a:bodyPr>
          <a:lstStyle/>
          <a:p>
            <a:pPr marL="0" indent="0">
              <a:buNone/>
            </a:pPr>
            <a:r>
              <a:rPr lang="ro-RO"/>
              <a:t>Simptomele variaza in functie de tipul de boala de inima. In cazul multor persoane, disconfortul in piept sau un infarct de miocard reprezinta primul semn. O persoana care sufera un infarct de miocard poate avea o serie de simptome intre care:</a:t>
            </a:r>
          </a:p>
          <a:p>
            <a:pPr fontAlgn="base"/>
            <a:r>
              <a:rPr lang="ro-MD" b="0" i="0">
                <a:solidFill>
                  <a:srgbClr val="2E333C"/>
                </a:solidFill>
                <a:effectLst/>
                <a:latin typeface="graphik-regular"/>
              </a:rPr>
              <a:t>Durere sau disconfort toracic care nu trece dupa cateva minute</a:t>
            </a:r>
          </a:p>
          <a:p>
            <a:pPr fontAlgn="base"/>
            <a:r>
              <a:rPr lang="ro-MD" b="0" i="0">
                <a:solidFill>
                  <a:srgbClr val="2E333C"/>
                </a:solidFill>
                <a:effectLst/>
                <a:latin typeface="graphik-regular"/>
              </a:rPr>
              <a:t>Durere sau disconfort la nivelul mandibulei, gatului sau spatelui</a:t>
            </a:r>
          </a:p>
          <a:p>
            <a:pPr fontAlgn="base"/>
            <a:r>
              <a:rPr lang="ro-MD" b="0" i="0">
                <a:solidFill>
                  <a:srgbClr val="2E333C"/>
                </a:solidFill>
                <a:effectLst/>
                <a:latin typeface="graphik-regular"/>
              </a:rPr>
              <a:t>Slabiciune, senzatia de cap usor, greata sau transpiratii reci</a:t>
            </a:r>
          </a:p>
          <a:p>
            <a:pPr fontAlgn="base"/>
            <a:r>
              <a:rPr lang="ro-MD" b="0" i="0">
                <a:solidFill>
                  <a:srgbClr val="2E333C"/>
                </a:solidFill>
                <a:effectLst/>
                <a:latin typeface="graphik-regular"/>
              </a:rPr>
              <a:t>Durere sau disconfort la nivelul bratelor sau umarului</a:t>
            </a:r>
          </a:p>
          <a:p>
            <a:pPr fontAlgn="base"/>
            <a:r>
              <a:rPr lang="ro-MD" b="0" i="0">
                <a:solidFill>
                  <a:srgbClr val="2E333C"/>
                </a:solidFill>
                <a:effectLst/>
                <a:latin typeface="graphik-regular"/>
              </a:rPr>
              <a:t>Dificultate in respiratie</a:t>
            </a:r>
          </a:p>
          <a:p>
            <a:endParaRPr lang="ro-MD"/>
          </a:p>
        </p:txBody>
      </p:sp>
    </p:spTree>
    <p:extLst>
      <p:ext uri="{BB962C8B-B14F-4D97-AF65-F5344CB8AC3E}">
        <p14:creationId xmlns:p14="http://schemas.microsoft.com/office/powerpoint/2010/main" val="2857284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4B115E90-1139-844E-BE21-B2EF036AA4AA}"/>
              </a:ext>
            </a:extLst>
          </p:cNvPr>
          <p:cNvSpPr>
            <a:spLocks noGrp="1"/>
          </p:cNvSpPr>
          <p:nvPr>
            <p:ph type="title"/>
          </p:nvPr>
        </p:nvSpPr>
        <p:spPr/>
        <p:txBody>
          <a:bodyPr>
            <a:normAutofit fontScale="90000"/>
          </a:bodyPr>
          <a:lstStyle/>
          <a:p>
            <a:r>
              <a:rPr lang="ro-RO"/>
              <a:t>Cum sunt diagnosticate bolile cardiovasculare</a:t>
            </a:r>
            <a:endParaRPr lang="ro-MD"/>
          </a:p>
        </p:txBody>
      </p:sp>
      <p:sp>
        <p:nvSpPr>
          <p:cNvPr id="3" name="Substituent conținut 2">
            <a:extLst>
              <a:ext uri="{FF2B5EF4-FFF2-40B4-BE49-F238E27FC236}">
                <a16:creationId xmlns:a16="http://schemas.microsoft.com/office/drawing/2014/main" id="{3F0AA108-0FB8-154D-858D-24995E3D5454}"/>
              </a:ext>
            </a:extLst>
          </p:cNvPr>
          <p:cNvSpPr>
            <a:spLocks noGrp="1"/>
          </p:cNvSpPr>
          <p:nvPr>
            <p:ph idx="1"/>
          </p:nvPr>
        </p:nvSpPr>
        <p:spPr/>
        <p:txBody>
          <a:bodyPr/>
          <a:lstStyle/>
          <a:p>
            <a:pPr marL="0" indent="0">
              <a:buNone/>
            </a:pPr>
            <a:r>
              <a:rPr lang="ro-RO"/>
              <a:t>Medicul poate recomanda o serie de investigatii, precum radiografia toracica, angiograma coronariana, electrocardiograma (ECG sau EKG) si testul de efort. Intreaba medicul care dintre acestea este potrivita in cazul tau.</a:t>
            </a:r>
            <a:endParaRPr lang="ro-MD"/>
          </a:p>
        </p:txBody>
      </p:sp>
      <p:pic>
        <p:nvPicPr>
          <p:cNvPr id="4" name="Imagine 4">
            <a:extLst>
              <a:ext uri="{FF2B5EF4-FFF2-40B4-BE49-F238E27FC236}">
                <a16:creationId xmlns:a16="http://schemas.microsoft.com/office/drawing/2014/main" id="{291D1FAE-ACBA-5C4C-AF39-96ABC286DF84}"/>
              </a:ext>
            </a:extLst>
          </p:cNvPr>
          <p:cNvPicPr>
            <a:picLocks noChangeAspect="1"/>
          </p:cNvPicPr>
          <p:nvPr/>
        </p:nvPicPr>
        <p:blipFill>
          <a:blip r:embed="rId2"/>
          <a:stretch>
            <a:fillRect/>
          </a:stretch>
        </p:blipFill>
        <p:spPr>
          <a:xfrm>
            <a:off x="1460569" y="3795301"/>
            <a:ext cx="3746500" cy="2222500"/>
          </a:xfrm>
          <a:prstGeom prst="rect">
            <a:avLst/>
          </a:prstGeom>
        </p:spPr>
      </p:pic>
      <p:pic>
        <p:nvPicPr>
          <p:cNvPr id="5" name="Imagine 5">
            <a:extLst>
              <a:ext uri="{FF2B5EF4-FFF2-40B4-BE49-F238E27FC236}">
                <a16:creationId xmlns:a16="http://schemas.microsoft.com/office/drawing/2014/main" id="{7BC383E5-2C25-144C-950A-B734967476B8}"/>
              </a:ext>
            </a:extLst>
          </p:cNvPr>
          <p:cNvPicPr>
            <a:picLocks noChangeAspect="1"/>
          </p:cNvPicPr>
          <p:nvPr/>
        </p:nvPicPr>
        <p:blipFill>
          <a:blip r:embed="rId3"/>
          <a:stretch>
            <a:fillRect/>
          </a:stretch>
        </p:blipFill>
        <p:spPr>
          <a:xfrm>
            <a:off x="6049236" y="3795301"/>
            <a:ext cx="4682195" cy="2458152"/>
          </a:xfrm>
          <a:prstGeom prst="rect">
            <a:avLst/>
          </a:prstGeom>
        </p:spPr>
      </p:pic>
    </p:spTree>
    <p:extLst>
      <p:ext uri="{BB962C8B-B14F-4D97-AF65-F5344CB8AC3E}">
        <p14:creationId xmlns:p14="http://schemas.microsoft.com/office/powerpoint/2010/main" val="15589035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54490BF7-925E-524B-AA8F-6076AF8F4116}"/>
              </a:ext>
            </a:extLst>
          </p:cNvPr>
          <p:cNvSpPr>
            <a:spLocks noGrp="1"/>
          </p:cNvSpPr>
          <p:nvPr>
            <p:ph type="title"/>
          </p:nvPr>
        </p:nvSpPr>
        <p:spPr/>
        <p:txBody>
          <a:bodyPr>
            <a:normAutofit fontScale="90000"/>
          </a:bodyPr>
          <a:lstStyle/>
          <a:p>
            <a:pPr fontAlgn="base"/>
            <a:r>
              <a:rPr lang="ro-MD" b="0" i="0">
                <a:solidFill>
                  <a:srgbClr val="2E333C"/>
                </a:solidFill>
                <a:effectLst/>
                <a:latin typeface="tiemposfine-regular"/>
              </a:rPr>
              <a:t>Bolile cardiovasculare pot fi prevenite?</a:t>
            </a:r>
          </a:p>
        </p:txBody>
      </p:sp>
      <p:sp>
        <p:nvSpPr>
          <p:cNvPr id="3" name="Substituent conținut 2">
            <a:extLst>
              <a:ext uri="{FF2B5EF4-FFF2-40B4-BE49-F238E27FC236}">
                <a16:creationId xmlns:a16="http://schemas.microsoft.com/office/drawing/2014/main" id="{D7D7381C-4945-4940-BC5D-D76230E6C830}"/>
              </a:ext>
            </a:extLst>
          </p:cNvPr>
          <p:cNvSpPr>
            <a:spLocks noGrp="1"/>
          </p:cNvSpPr>
          <p:nvPr>
            <p:ph idx="1"/>
          </p:nvPr>
        </p:nvSpPr>
        <p:spPr/>
        <p:txBody>
          <a:bodyPr>
            <a:normAutofit fontScale="92500" lnSpcReduction="10000"/>
          </a:bodyPr>
          <a:lstStyle/>
          <a:p>
            <a:r>
              <a:rPr lang="ro-RO"/>
              <a:t>Poti sa adopti o serie de masuri pentru a reduce riscul de a dezvolta o boala cardiovasculara:
Nu fuma!
Mentine-ti o greutate optima
Adopta o alimentatie sanatoasa.
Fa miscare regulat
Previno sau trateaza alte probleme de sanatate, in special hipertensiunea arteriala, colesterolul crescut si diabetul.</a:t>
            </a:r>
            <a:endParaRPr lang="ro-MD"/>
          </a:p>
        </p:txBody>
      </p:sp>
      <p:pic>
        <p:nvPicPr>
          <p:cNvPr id="4" name="Imagine 4">
            <a:extLst>
              <a:ext uri="{FF2B5EF4-FFF2-40B4-BE49-F238E27FC236}">
                <a16:creationId xmlns:a16="http://schemas.microsoft.com/office/drawing/2014/main" id="{D2B6533B-EC66-5A4F-8FDF-307108CF214B}"/>
              </a:ext>
            </a:extLst>
          </p:cNvPr>
          <p:cNvPicPr>
            <a:picLocks noChangeAspect="1"/>
          </p:cNvPicPr>
          <p:nvPr/>
        </p:nvPicPr>
        <p:blipFill>
          <a:blip r:embed="rId2"/>
          <a:stretch>
            <a:fillRect/>
          </a:stretch>
        </p:blipFill>
        <p:spPr>
          <a:xfrm>
            <a:off x="6095999" y="3041506"/>
            <a:ext cx="3268750" cy="1968036"/>
          </a:xfrm>
          <a:prstGeom prst="rect">
            <a:avLst/>
          </a:prstGeom>
        </p:spPr>
      </p:pic>
    </p:spTree>
    <p:extLst>
      <p:ext uri="{BB962C8B-B14F-4D97-AF65-F5344CB8AC3E}">
        <p14:creationId xmlns:p14="http://schemas.microsoft.com/office/powerpoint/2010/main" val="205877335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otalTime>2</TotalTime>
  <Words>590</Words>
  <Application>Microsoft Office PowerPoint</Application>
  <PresentationFormat>Широкоэкранный</PresentationFormat>
  <Paragraphs>57</Paragraphs>
  <Slides>13</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13</vt:i4>
      </vt:variant>
    </vt:vector>
  </HeadingPairs>
  <TitlesOfParts>
    <vt:vector size="20" baseType="lpstr">
      <vt:lpstr>Algerian</vt:lpstr>
      <vt:lpstr>Arial</vt:lpstr>
      <vt:lpstr>Garamond</vt:lpstr>
      <vt:lpstr>graphik-medium</vt:lpstr>
      <vt:lpstr>graphik-regular</vt:lpstr>
      <vt:lpstr>tiemposfine-regular</vt:lpstr>
      <vt:lpstr>Organic</vt:lpstr>
      <vt:lpstr>Bolile cardiovasculare</vt:lpstr>
      <vt:lpstr>Cuprins </vt:lpstr>
      <vt:lpstr>Презентация PowerPoint</vt:lpstr>
      <vt:lpstr>Cum functioneaza inima</vt:lpstr>
      <vt:lpstr>Ce sunt bolile cardiovasculare</vt:lpstr>
      <vt:lpstr>Cine se afla in categoria de risc?</vt:lpstr>
      <vt:lpstr>Semnele si simptomele</vt:lpstr>
      <vt:lpstr>Cum sunt diagnosticate bolile cardiovasculare</vt:lpstr>
      <vt:lpstr>Bolile cardiovasculare pot fi prevenite?</vt:lpstr>
      <vt:lpstr>Categorii de boli cardiovasculare</vt:lpstr>
      <vt:lpstr>Презентация PowerPoint</vt:lpstr>
      <vt:lpstr>Презентация PowerPoint</vt:lpstr>
      <vt:lpstr>Bibliografia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Bolile cardiovasculare</dc:title>
  <dc:creator>Ali Bahia</dc:creator>
  <cp:lastModifiedBy>Пользователь</cp:lastModifiedBy>
  <cp:revision>7</cp:revision>
  <dcterms:created xsi:type="dcterms:W3CDTF">2021-10-12T10:06:45Z</dcterms:created>
  <dcterms:modified xsi:type="dcterms:W3CDTF">2024-10-10T04:46:53Z</dcterms:modified>
</cp:coreProperties>
</file>