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-59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dLbls/>
        <c:gapWidth val="444"/>
        <c:overlap val="-90"/>
        <c:axId val="54232576"/>
        <c:axId val="54234112"/>
      </c:barChart>
      <c:catAx>
        <c:axId val="542325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4234112"/>
        <c:crosses val="autoZero"/>
        <c:auto val="1"/>
        <c:lblAlgn val="ctr"/>
        <c:lblOffset val="100"/>
      </c:catAx>
      <c:valAx>
        <c:axId val="54234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423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spPr>
      <a:prstGeom prst="rect">
        <a:avLst/>
      </a:prstGeom>
    </cs:spPr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0.55235</cdr:x>
      <cdr:y>0.11204</cdr:y>
    </cdr:from>
    <cdr:to>
      <cdr:x>0.94136</cdr:x>
      <cdr:y>0.4412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274026" y="438848"/>
          <a:ext cx="3010061" cy="128934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hipotensiune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mediată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neuronal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apare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atunci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când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stai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picioare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dirty="0" smtClean="0"/>
            <a:t> 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pPr rtl="0"/>
              <a:t>13.09.2021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3573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7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7444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608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3773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4573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9429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7609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3377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pPr rtl="0"/>
              <a:t>13.09.2021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pPr rtl="0"/>
              <a:t>13.09.2021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fatulmedicului.ro/Anemiile/anemia_4720" TargetMode="External"/><Relationship Id="rId5" Type="http://schemas.openxmlformats.org/officeDocument/2006/relationships/hyperlink" Target="http://www.sfatulmedicului.ro/dictionar-medical/ecocardiografie_3224" TargetMode="External"/><Relationship Id="rId4" Type="http://schemas.openxmlformats.org/officeDocument/2006/relationships/hyperlink" Target="http://www.sfatulmedicului.ro/dictionar-medical/frecventa-cardiaca_354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dictionar-medical/potasiu_4613" TargetMode="External"/><Relationship Id="rId2" Type="http://schemas.openxmlformats.org/officeDocument/2006/relationships/hyperlink" Target="http://www.sfatulmedicului.ro/dictionar-medical/sodiu_4966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fatulmedicului.ro/Gripa-si-alte-viroze/gripa_666" TargetMode="External"/><Relationship Id="rId4" Type="http://schemas.openxmlformats.org/officeDocument/2006/relationships/hyperlink" Target="http://www.sfatulmedicului.ro/Gripa-si-alte-viroze/viroza-respiratorie-raceala_46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Ametelile-si-vertijul/vertijul_353" TargetMode="External"/><Relationship Id="rId2" Type="http://schemas.openxmlformats.org/officeDocument/2006/relationships/hyperlink" Target="http://www.sfatulmedicului.ro/dictionar-medical/apa_284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fatulmedicului.ro/Educatie-pentru-sanatate/mituri-si-adevaruri-despre-cafeina_44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medicamente/prednison_8481" TargetMode="External"/><Relationship Id="rId2" Type="http://schemas.openxmlformats.org/officeDocument/2006/relationships/hyperlink" Target="http://www.sfatulmedicului.ro/medicamente/cortizon-acetat-fiole_845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fatulmedicului.ro/dictionar-medical/shy-drager-boala-a-lui_4899" TargetMode="External"/><Relationship Id="rId4" Type="http://schemas.openxmlformats.org/officeDocument/2006/relationships/hyperlink" Target="http://www.sfatulmedicului.ro/medicamente/gutron-comprimate_771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ro/colesterol/acidul-folic-poate-preveni-primul-atac-de-cord-dar-nu-si-pe-al-doile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dictionar-medical/tensiune-arteriala_24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fatulmedicului.ro/dictionar-medical/sistem-cardiovascular_59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tateapentrufemei.ro/dictionar-medical/gre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libertateapentrufemei.ro/dictionar-medical/depresi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dictionar-medical/hipertermie_57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fatulmedicului.ro/Prim-ajutor/deshidratarea_1217" TargetMode="External"/><Relationship Id="rId4" Type="http://schemas.openxmlformats.org/officeDocument/2006/relationships/hyperlink" Target="http://www.sfatulmedicului.ro/Infectii-cu-streptococi--stafilococi-si-alte-bacterii/septicemia_63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tulmedicului.ro/Ametelile-si-vertijul/vertijul-tulburari-de-echilibru_30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fatulmedicului.ro/Cefaleea-si-migrena/cefaleea_3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fatulmedicului.ro/Boli-ale-inimii-si-vaselor/hipotensiunea-arteriala_1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1828800"/>
            <a:ext cx="4896544" cy="2608312"/>
          </a:xfrm>
        </p:spPr>
        <p:txBody>
          <a:bodyPr rtlCol="0"/>
          <a:lstStyle/>
          <a:p>
            <a:r>
              <a:rPr lang="en-US" b="1" dirty="0" err="1"/>
              <a:t>Hipotensiunea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arteriala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5" y="5181600"/>
            <a:ext cx="4464496" cy="62366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rt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1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153" y="260648"/>
            <a:ext cx="4103324" cy="720080"/>
          </a:xfrm>
        </p:spPr>
        <p:txBody>
          <a:bodyPr rtlCol="0"/>
          <a:lstStyle/>
          <a:p>
            <a:r>
              <a:rPr lang="en-US" b="1" dirty="0"/>
              <a:t>Diagnostic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1916831"/>
            <a:ext cx="4700527" cy="3525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336" y="394693"/>
            <a:ext cx="67687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teste, cum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Frecventa cardiaca"/>
              </a:rPr>
              <a:t>frecventa</a:t>
            </a:r>
            <a:r>
              <a:rPr lang="en-US" sz="2000" dirty="0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Frecventa cardiaca"/>
              </a:rPr>
              <a:t> </a:t>
            </a:r>
            <a:r>
              <a:rPr lang="en-US" sz="20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Frecventa cardiaca"/>
              </a:rPr>
              <a:t>cardiaca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eventualele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tulburari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totodata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Ecocardiografie"/>
              </a:rPr>
              <a:t>ecocardiografia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vizualizeaza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ultrasunetelor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pot fi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alaturi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teste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Anemia "/>
              </a:rPr>
              <a:t>anemie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sangvin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sofisticate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electrocardiografica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domiciliu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Holterului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pot fi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afectiunilor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intermitent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electrofiziologie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masa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inclinata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evalueaza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organismului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modificarile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masa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simptomatologia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2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152" y="332656"/>
            <a:ext cx="3932237" cy="18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Cum se </a:t>
            </a:r>
            <a:r>
              <a:rPr lang="en-US" dirty="0" err="1"/>
              <a:t>stabileste</a:t>
            </a:r>
            <a:r>
              <a:rPr lang="en-US" dirty="0"/>
              <a:t> </a:t>
            </a:r>
            <a:r>
              <a:rPr lang="en-US" dirty="0" err="1"/>
              <a:t>diagnosticul</a:t>
            </a:r>
            <a:r>
              <a:rPr lang="en-US" dirty="0"/>
              <a:t> de </a:t>
            </a:r>
            <a:r>
              <a:rPr lang="en-US" dirty="0" err="1"/>
              <a:t>hipotensiune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1916831"/>
            <a:ext cx="4700527" cy="3525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344" y="188640"/>
            <a:ext cx="662473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73737"/>
                </a:solidFill>
                <a:latin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Obiectivul</a:t>
            </a:r>
            <a:r>
              <a:rPr lang="en-US" sz="1400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testelor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facute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scazuta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identifice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interesat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istoricul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 medical,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masurarea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</a:t>
            </a:r>
            <a:r>
              <a:rPr lang="en-US" sz="14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urmatoarele</a:t>
            </a:r>
            <a:r>
              <a:rPr lang="en-US" sz="1400" dirty="0" smtClean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600" dirty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pot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sanatate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hipoglicemie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hiperglicemie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forma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EKG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ECG (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electrocardiograma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nedureros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neinvaziv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piept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tale,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inregistreaza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Ecocardiografia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neinvaziva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include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ecografie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toracelui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functionarii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diagnosticat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munceste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repaus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cardiac,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merge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bicicleta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eliptica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electrocardiogramei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ecografiei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Manevra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Valsalva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neinvaziv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functionarea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analizarea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cateva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profunda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mica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defectuoases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creier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neuronal), un test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gen, cu masa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reactioneaza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schimbarile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masa care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inclinata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superioara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simuleaza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miscarea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orizontala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stat in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9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99221"/>
            <a:ext cx="10573816" cy="11695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772816"/>
            <a:ext cx="9721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Initial, medicul poate sfatui pacientul sa-si creasca tensiunea facand cateva schimbari simple: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172" y="2172925"/>
            <a:ext cx="11814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consumul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diete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bogate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sare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consumul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abundenta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bauturilor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non-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alcoolice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minim opt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pahare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zi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bauturile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consuma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sportului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bogate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2" tooltip="Sodiu"/>
              </a:rPr>
              <a:t>sodiu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3" tooltip="Potasiu"/>
              </a:rPr>
              <a:t>potasiu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in special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efectuarii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activitatilor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fizice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vreme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calduroasa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consumul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exces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sarii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fluidelor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vreme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calduroasa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persoana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respectiva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are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infectie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virala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4" tooltip="Viroza respiratorie - raceala"/>
              </a:rPr>
              <a:t>raceala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5" tooltip="Gripa"/>
              </a:rPr>
              <a:t>gripa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medicul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familie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evalueze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medicamentele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care le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utilizeaza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pacientul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prescriptie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elibereaza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prescriptie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medicala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identifica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eventuala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cauza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aparitiei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hipotensiunii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efectuarea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mod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regulat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activitatilor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fizice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intretine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un flux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sangvin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tisular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adecvat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acordata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deosebita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atentie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picioare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pozitie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sezanda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culcata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imbunatati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circulatia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inainte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a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picioare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persoana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respectiva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efectueze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mici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exercitii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mobilitate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picioarelor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executarea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miscari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flexie-extensie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initiata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incet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atentie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schimbarea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pozitiei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din pat,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preferat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persoana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respectiva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stea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intai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marginea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patului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cateva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minute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inainte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a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picioare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capul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patului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noptii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cu 5-20 de grade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plasarea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caramizi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altor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sustinere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sub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capul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patului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6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99220"/>
            <a:ext cx="1078984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1700808"/>
            <a:ext cx="11593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ridicarea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obiectelor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grele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evitata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toaleta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evitate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contractiile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abdominale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puternice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nu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expunerea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2" tooltip="Apa"/>
              </a:rPr>
              <a:t>apa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fierbinte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cum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dusurile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fierbinti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daca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apare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ameteala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persoana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cauza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aseze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plasarea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scaun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taburet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care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persoana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respectiva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aseze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preveni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un eventual traumatism,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scaun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taburet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construite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special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fi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cabina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toaletei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evita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problemele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priveste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hipotensiunea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postprandiala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pacientul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cauza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manance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putin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odihneasca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dupa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diminua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episoadele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3" tooltip="Vertijul"/>
              </a:rPr>
              <a:t>vertij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ameteala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);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asemenea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evitata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medicamentelor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hipotensoare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dupa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masa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daca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utilizati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ciorapi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elastici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compresivi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acopere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gamba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coapsa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acestia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diminuarea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fluxului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sangvin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picioare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redistribuindu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catre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extremitatea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superioara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corpului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care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tolerata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recomanda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consumul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cafea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dimineata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cantitatea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 </a:t>
            </a:r>
            <a:r>
              <a:rPr lang="en-US" dirty="0" err="1">
                <a:solidFill>
                  <a:srgbClr val="547CA4"/>
                </a:solidFill>
                <a:latin typeface="inherit"/>
                <a:hlinkClick r:id="rId4" tooltip="Mituri si adevaruri despre cafeina"/>
              </a:rPr>
              <a:t>cafeina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continuta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mod normal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doua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cesti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cafea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(250mg)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avea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efect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ameliorarea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hipotensiunii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adultii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tineri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totodata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utilizata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limite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siguranta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catre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adultii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invarsta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Daca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masuri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imbunatatesc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pacientului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probabil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necesara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instituirea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tratament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medicamentos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82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99220"/>
            <a:ext cx="10861848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700808"/>
            <a:ext cx="105131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Fludrocortizonul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Fludrocortizonul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mineralocorticosteroid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pare a fi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actiune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sodate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rinichi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aparitia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lichidiene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oarecare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tumefierea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umflarea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extremitatilor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cresterea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data cu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sodata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produce,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potasiu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care se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fludrocortizonul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zilnic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cantitati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adecvate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potasiu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Totodata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fludrocortizonul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are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antiinflamatorii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 </a:t>
            </a:r>
            <a:r>
              <a:rPr lang="en-US" sz="16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Cortizon acetat, fiole"/>
              </a:rPr>
              <a:t>cortizonului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Prednison"/>
              </a:rPr>
              <a:t>prednisonului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agent stimulant al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musculaturii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b="1" dirty="0" err="1"/>
              <a:t>Midodrinul</a:t>
            </a:r>
            <a:endParaRPr lang="en-US" dirty="0"/>
          </a:p>
          <a:p>
            <a:pPr fontAlgn="base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Gutron, comprimate"/>
              </a:rPr>
              <a:t>  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Gutron, comprimate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Gutron, comprimate"/>
              </a:rPr>
              <a:t>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Gutron, comprimate"/>
              </a:rPr>
              <a:t>Midodrinul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activeaza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arteriolar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produce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legatura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medicament, 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evidentiat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imbunatatirea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ortostatism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disfunctii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intampla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Shy drager (boala a lui)"/>
              </a:rPr>
              <a:t>sindromului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Shy drager (boala a lui)"/>
              </a:rPr>
              <a:t> Shy-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Shy drager (boala a lui)"/>
              </a:rPr>
              <a:t>Drager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82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9220"/>
            <a:ext cx="10717832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hipotensiunii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700808"/>
            <a:ext cx="11784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Medicul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tau specialist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iti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recomanda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anumite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metode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anumiti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pasi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care ii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poti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urma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preveni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a reduce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simptomele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hipotensiunii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cum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ar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fi: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1. Sa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bei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mai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multe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lichide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adica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hidratezi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in mod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adecvat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2. Sa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ridici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usor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dupa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stat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jos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scaun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dupa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stat o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perioada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intins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in pat;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3. Sa nu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bei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alcool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4. Sa nu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stai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picioare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perioada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lunga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timp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daca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hipotensiune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mediata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neuronal);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5. Sa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folosesti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ciorapi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elastici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compresivi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astfel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incat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sangele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nu se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acumuleze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nu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stagneze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) in zona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picioarelor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Ce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mananci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foarte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important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daca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vrei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previi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hipotensiunea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cresti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o data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simti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tensiunea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arteriala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scazut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Incearca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consumi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1. Mai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multe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lichide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deshidratarea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face ca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tensiunea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arteriala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scada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2.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Alimente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bogate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vitamina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B12,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anemia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carenta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vitamina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B12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cauza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episoade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hipotensiune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3.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Alimente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bogate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 in </a:t>
            </a:r>
            <a:r>
              <a:rPr lang="en-US" b="1" dirty="0">
                <a:solidFill>
                  <a:srgbClr val="BB2332"/>
                </a:solidFill>
                <a:latin typeface="Arial" panose="020B0604020202020204" pitchFamily="34" charset="0"/>
                <a:hlinkClick r:id="rId2"/>
              </a:rPr>
              <a:t>acid folic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putin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acid folic in organism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avea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aceleasi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efecte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anemia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carenta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vitamina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B12.</a:t>
            </a:r>
          </a:p>
          <a:p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4.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Sare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alimentele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sarate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pot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creste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tensiunea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arteriala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5. </a:t>
            </a:r>
            <a:r>
              <a:rPr lang="en-US" b="1" dirty="0" err="1">
                <a:solidFill>
                  <a:srgbClr val="373737"/>
                </a:solidFill>
                <a:latin typeface="Arial" panose="020B0604020202020204" pitchFamily="34" charset="0"/>
              </a:rPr>
              <a:t>Cofeina</a:t>
            </a:r>
            <a:r>
              <a:rPr lang="en-US" b="1" dirty="0">
                <a:solidFill>
                  <a:srgbClr val="373737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- de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exemplu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cafeaua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bauturile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cofeinizate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pot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iti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creasca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temporar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tensiunea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arteriala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stimularea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sistemului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cardiovascular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cresterea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frecventei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rial" panose="020B0604020202020204" pitchFamily="34" charset="0"/>
              </a:rPr>
              <a:t>cardiace</a:t>
            </a:r>
            <a:r>
              <a:rPr lang="en-US" dirty="0">
                <a:solidFill>
                  <a:srgbClr val="373737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7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base"/>
            <a:r>
              <a:rPr lang="en-US" b="1" dirty="0" smtClean="0"/>
              <a:t>                   </a:t>
            </a:r>
            <a:r>
              <a:rPr lang="en-US" b="1" dirty="0" err="1" smtClean="0"/>
              <a:t>Hipotensiunea</a:t>
            </a:r>
            <a:r>
              <a:rPr lang="en-US" b="1" dirty="0" smtClean="0"/>
              <a:t> </a:t>
            </a:r>
            <a:r>
              <a:rPr lang="en-US" b="1" dirty="0" err="1"/>
              <a:t>arteriala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828799"/>
            <a:ext cx="11737304" cy="4572001"/>
          </a:xfrm>
        </p:spPr>
        <p:txBody>
          <a:bodyPr rtlCol="0"/>
          <a:lstStyle/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desemneaza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scazuta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Tensiune arteriala"/>
              </a:rPr>
              <a:t>tensiunii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ensiune arterial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Tensiune arteriala"/>
              </a:rPr>
              <a:t>arteriale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90/60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120/80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diastolica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sanatosi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special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Sistem cardiovascular"/>
              </a:rPr>
              <a:t>sistemului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istem cardiovascular"/>
              </a:rPr>
              <a:t> cardiovascular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vascular).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b="1" dirty="0" smtClean="0"/>
              <a:t>   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      </a:t>
            </a:r>
            <a:r>
              <a:rPr lang="en-US" b="1" dirty="0" err="1" smtClean="0"/>
              <a:t>Tipuri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hipotensiune</a:t>
            </a:r>
            <a:r>
              <a:rPr lang="en-US" b="1" dirty="0"/>
              <a:t> </a:t>
            </a:r>
            <a:r>
              <a:rPr lang="en-US" b="1" dirty="0" err="1"/>
              <a:t>arterială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graphicFrame>
        <p:nvGraphicFramePr>
          <p:cNvPr id="6" name="Объект 5" descr="Гистограмма с группировкой, где показаны значения трех рядов для четырех категорий. Вертикальные линии сетки главной оси для каждой из четырех категорий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3565129"/>
              </p:ext>
            </p:extLst>
          </p:nvPr>
        </p:nvGraphicFramePr>
        <p:xfrm>
          <a:off x="2102553" y="2204864"/>
          <a:ext cx="7737864" cy="39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2351584" y="2752201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asimptomatică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4523674"/>
            <a:ext cx="4536504" cy="1598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ortostatică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posturală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brusc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04832" y="4523674"/>
            <a:ext cx="5112568" cy="1739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asociată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stări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șoc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otrăvire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84032" y="1844824"/>
            <a:ext cx="64807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184232" y="1916832"/>
            <a:ext cx="2808312" cy="260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911424" y="1972120"/>
            <a:ext cx="2304256" cy="2410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79776" y="1916832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862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b="1" dirty="0" err="1"/>
              <a:t>Hipotensiunea</a:t>
            </a:r>
            <a:r>
              <a:rPr lang="en-US" b="1" dirty="0"/>
              <a:t> </a:t>
            </a:r>
            <a:r>
              <a:rPr lang="en-US" b="1" dirty="0" err="1"/>
              <a:t>arterială</a:t>
            </a:r>
            <a:r>
              <a:rPr lang="en-US" b="1" dirty="0"/>
              <a:t>. </a:t>
            </a:r>
            <a:r>
              <a:rPr lang="en-US" b="1" dirty="0" err="1"/>
              <a:t>Simptome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endParaRPr lang="en-US" dirty="0" smtClean="0"/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384" y="1825624"/>
            <a:ext cx="10801200" cy="462771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stare de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amețeală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confuzie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stare de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leșin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lipsă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concentrare</a:t>
            </a: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încețoșată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greață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respirație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superficială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depresie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paloare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087" y="2198698"/>
            <a:ext cx="6291825" cy="38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62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b="1" dirty="0" err="1"/>
              <a:t>Hipotensiunea</a:t>
            </a:r>
            <a:r>
              <a:rPr lang="en-US" b="1" dirty="0"/>
              <a:t> </a:t>
            </a:r>
            <a:r>
              <a:rPr lang="en-US" b="1" dirty="0" err="1"/>
              <a:t>arterială</a:t>
            </a:r>
            <a:r>
              <a:rPr lang="en-US" b="1" dirty="0"/>
              <a:t>. </a:t>
            </a:r>
            <a:r>
              <a:rPr lang="en-US" b="1" dirty="0" err="1"/>
              <a:t>Cauze</a:t>
            </a:r>
            <a:endParaRPr lang="en-US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1844824"/>
            <a:ext cx="11233248" cy="45559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endocrine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deshidratare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alergică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pierdere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infecție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septicemie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anumitor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nutrienți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acid folic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B12)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diuretice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betablocante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alfablocante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tratarea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Parkinson,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disfuncții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erectile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882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 err="1"/>
              <a:t>Scaderile</a:t>
            </a:r>
            <a:r>
              <a:rPr lang="en-US" dirty="0"/>
              <a:t> </a:t>
            </a:r>
            <a:r>
              <a:rPr lang="en-US" dirty="0" err="1"/>
              <a:t>bruste</a:t>
            </a:r>
            <a:r>
              <a:rPr lang="en-US" dirty="0"/>
              <a:t> ale </a:t>
            </a:r>
            <a:r>
              <a:rPr lang="en-US" dirty="0" err="1"/>
              <a:t>tensiunii</a:t>
            </a:r>
            <a:r>
              <a:rPr lang="en-US" dirty="0"/>
              <a:t> pot fi </a:t>
            </a:r>
            <a:r>
              <a:rPr lang="en-US" dirty="0" err="1"/>
              <a:t>amenintatoare</a:t>
            </a:r>
            <a:r>
              <a:rPr lang="en-US" dirty="0"/>
              <a:t> de </a:t>
            </a:r>
            <a:r>
              <a:rPr lang="en-US" dirty="0" err="1"/>
              <a:t>viata</a:t>
            </a:r>
            <a:r>
              <a:rPr lang="en-US" dirty="0"/>
              <a:t>. </a:t>
            </a:r>
            <a:r>
              <a:rPr lang="en-US" dirty="0" err="1"/>
              <a:t>Cauzele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tip de </a:t>
            </a:r>
            <a:r>
              <a:rPr lang="en-US" dirty="0" err="1"/>
              <a:t>hipotensiune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2136339"/>
            <a:ext cx="957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hemoragiile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hipotermia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scazuta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corpului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200" dirty="0" err="1">
                <a:solidFill>
                  <a:srgbClr val="547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Hipertermie"/>
              </a:rPr>
              <a:t>hipertermia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crescuta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corpului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afectiuni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miocardice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(ale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muschiului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care pot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insuficienta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cardiaca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200" dirty="0">
                <a:solidFill>
                  <a:srgbClr val="547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Septicemia"/>
              </a:rPr>
              <a:t>septicemia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infectia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sangelui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200" dirty="0" err="1">
                <a:solidFill>
                  <a:srgbClr val="547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Deshidratarea"/>
              </a:rPr>
              <a:t>deshidratarea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raspuns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reactiile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alergice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severe (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socul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anafilactic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0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729192" cy="1224136"/>
          </a:xfrm>
        </p:spPr>
        <p:txBody>
          <a:bodyPr rtlCol="0"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b="1" dirty="0"/>
              <a:t/>
            </a:r>
            <a:br>
              <a:rPr lang="en-US" b="1" dirty="0"/>
            </a:br>
            <a:endParaRPr lang="ru-RU" sz="1100" b="1" dirty="0"/>
          </a:p>
        </p:txBody>
      </p:sp>
      <p:sp>
        <p:nvSpPr>
          <p:cNvPr id="4" name="Овал 3"/>
          <p:cNvSpPr/>
          <p:nvPr/>
        </p:nvSpPr>
        <p:spPr>
          <a:xfrm>
            <a:off x="614044" y="2924944"/>
            <a:ext cx="3033684" cy="1080120"/>
          </a:xfrm>
          <a:prstGeom prst="ellips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ârsta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71764" y="2240868"/>
            <a:ext cx="4032448" cy="1080120"/>
          </a:xfrm>
          <a:prstGeom prst="ellips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edicamente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4877" y="3140968"/>
            <a:ext cx="3960440" cy="1080120"/>
          </a:xfrm>
          <a:prstGeom prst="ellips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9456" y="4581128"/>
            <a:ext cx="2376264" cy="15841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65 de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3832" y="4581128"/>
            <a:ext cx="2448272" cy="15841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72264" y="4581128"/>
            <a:ext cx="2376264" cy="15841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suferă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 Parkinson,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2281967">
            <a:off x="11093848" y="3704694"/>
            <a:ext cx="565672" cy="1757508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9680843">
            <a:off x="506579" y="3531807"/>
            <a:ext cx="624963" cy="1774769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663952" y="3320988"/>
            <a:ext cx="576064" cy="1260140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807968" y="1700808"/>
            <a:ext cx="288032" cy="50405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159056">
            <a:off x="8004212" y="1700808"/>
            <a:ext cx="468052" cy="12241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884639">
            <a:off x="3233381" y="1711809"/>
            <a:ext cx="468052" cy="12241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71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base"/>
            <a:r>
              <a:rPr lang="en-US" b="1" dirty="0" err="1"/>
              <a:t>Simptome</a:t>
            </a:r>
            <a:endParaRPr lang="en-US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5360" y="1844824"/>
            <a:ext cx="11305256" cy="4824535"/>
          </a:xfrm>
        </p:spPr>
        <p:txBody>
          <a:bodyPr rtlCol="0"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important ca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persoana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solicite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ingrijiri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hipotensiunii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ameteala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Vertijul - tulburari de echilibru"/>
              </a:rPr>
              <a:t>tulburari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Vertijul - tulburari de echilibru"/>
              </a:rPr>
              <a:t> de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Vertijul - tulburari de echilibru"/>
              </a:rPr>
              <a:t>echilibru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tulburari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incetosata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intunecata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slabiciune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fatigabilitate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tulburari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cognitive</a:t>
            </a: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greata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disconfort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resimtit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capului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gatului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tegumente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umede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Cefaleea"/>
              </a:rPr>
              <a:t>cefalee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lesin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767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144" y="457201"/>
            <a:ext cx="3932237" cy="811559"/>
          </a:xfrm>
        </p:spPr>
        <p:txBody>
          <a:bodyPr rtlCol="0"/>
          <a:lstStyle/>
          <a:p>
            <a:pPr fontAlgn="base"/>
            <a:r>
              <a:rPr lang="en-US" b="1" dirty="0"/>
              <a:t>Diagnostic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1916831"/>
            <a:ext cx="4700527" cy="3525395"/>
          </a:xfrm>
        </p:spPr>
      </p:pic>
      <p:sp>
        <p:nvSpPr>
          <p:cNvPr id="6" name="Прямоугольник 5"/>
          <p:cNvSpPr/>
          <p:nvPr/>
        </p:nvSpPr>
        <p:spPr>
          <a:xfrm>
            <a:off x="191344" y="36391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ameteala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senzatia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resimtite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ortostatism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neaparat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afectiuni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Este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esential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aparitia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hipotensiunii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investigheaza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istoricul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conditiile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care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presiunii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alurii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numarul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pat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minute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totodata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stat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ortostatism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 minute,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 </a:t>
            </a:r>
            <a:r>
              <a:rPr lang="en-US" sz="20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ipotensiunea arteriala"/>
              </a:rPr>
              <a:t>hipotensiune</a:t>
            </a:r>
            <a:r>
              <a:rPr lang="en-US" sz="2000" dirty="0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ipotensiunea arteriala"/>
              </a:rPr>
              <a:t> </a:t>
            </a:r>
            <a:r>
              <a:rPr lang="en-US" sz="2000" dirty="0" err="1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ipotensiunea arteriala"/>
              </a:rPr>
              <a:t>posturala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124</TotalTime>
  <Words>755</Words>
  <Application>Microsoft Office PowerPoint</Application>
  <PresentationFormat>Произвольный</PresentationFormat>
  <Paragraphs>134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Медицинское оформление (16:9)</vt:lpstr>
      <vt:lpstr>Hipotensiunea     arteriala </vt:lpstr>
      <vt:lpstr>                   Hipotensiunea arteriala</vt:lpstr>
      <vt:lpstr>                                 Tipuri de hipotensiune arterială </vt:lpstr>
      <vt:lpstr>Hipotensiunea arterială. Simptome</vt:lpstr>
      <vt:lpstr>Hipotensiunea arterială. Cauze</vt:lpstr>
      <vt:lpstr>Scaderile bruste ale tensiunii pot fi amenintatoare de viata. Cauzele acestui tip de hipotensiune sunt:</vt:lpstr>
      <vt:lpstr>Hipotensiunea arterială. Factori de risc </vt:lpstr>
      <vt:lpstr>Simptome</vt:lpstr>
      <vt:lpstr>Diagnostic</vt:lpstr>
      <vt:lpstr>Diagnostic</vt:lpstr>
      <vt:lpstr>Cum se stabileste diagnosticul de hipotensiune </vt:lpstr>
      <vt:lpstr> Tratament initial </vt:lpstr>
      <vt:lpstr> Tratament initial</vt:lpstr>
      <vt:lpstr>Tratament medicamentos </vt:lpstr>
      <vt:lpstr>Metode de prevenire a hipotensiunii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Hipotensiunea     arteriala</dc:title>
  <dc:creator>Adrian Ursu</dc:creator>
  <cp:lastModifiedBy>galina.buta@outlook.com</cp:lastModifiedBy>
  <cp:revision>13</cp:revision>
  <dcterms:created xsi:type="dcterms:W3CDTF">2018-11-22T12:14:27Z</dcterms:created>
  <dcterms:modified xsi:type="dcterms:W3CDTF">2021-09-13T10:06:15Z</dcterms:modified>
</cp:coreProperties>
</file>