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0" r:id="rId1"/>
  </p:sldMasterIdLst>
  <p:notesMasterIdLst>
    <p:notesMasterId r:id="rId27"/>
  </p:notesMasterIdLst>
  <p:sldIdLst>
    <p:sldId id="256" r:id="rId2"/>
    <p:sldId id="258" r:id="rId3"/>
    <p:sldId id="259" r:id="rId4"/>
    <p:sldId id="260" r:id="rId5"/>
    <p:sldId id="257" r:id="rId6"/>
    <p:sldId id="310" r:id="rId7"/>
    <p:sldId id="307" r:id="rId8"/>
    <p:sldId id="308" r:id="rId9"/>
    <p:sldId id="309" r:id="rId10"/>
    <p:sldId id="305" r:id="rId11"/>
    <p:sldId id="306" r:id="rId12"/>
    <p:sldId id="299" r:id="rId13"/>
    <p:sldId id="275" r:id="rId14"/>
    <p:sldId id="304" r:id="rId15"/>
    <p:sldId id="300" r:id="rId16"/>
    <p:sldId id="301" r:id="rId17"/>
    <p:sldId id="302" r:id="rId18"/>
    <p:sldId id="265" r:id="rId19"/>
    <p:sldId id="303" r:id="rId20"/>
    <p:sldId id="263" r:id="rId21"/>
    <p:sldId id="311" r:id="rId22"/>
    <p:sldId id="312" r:id="rId23"/>
    <p:sldId id="315" r:id="rId24"/>
    <p:sldId id="313" r:id="rId25"/>
    <p:sldId id="314" r:id="rId26"/>
  </p:sldIdLst>
  <p:sldSz cx="9144000" cy="5143500" type="screen16x9"/>
  <p:notesSz cx="6858000" cy="9144000"/>
  <p:embeddedFontLst>
    <p:embeddedFont>
      <p:font typeface="Mukta" panose="020B0604020202020204" charset="-18"/>
      <p:regular r:id="rId28"/>
      <p:bold r:id="rId29"/>
    </p:embeddedFont>
    <p:embeddedFont>
      <p:font typeface="Century Gothic" panose="020B0502020202020204" pitchFamily="34" charset="0"/>
      <p:regular r:id="rId30"/>
      <p:bold r:id="rId31"/>
      <p:italic r:id="rId32"/>
      <p:boldItalic r:id="rId33"/>
    </p:embeddedFont>
    <p:embeddedFont>
      <p:font typeface="Wingdings 3" panose="05040102010807070707" pitchFamily="18" charset="2"/>
      <p:regular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CD0"/>
    <a:srgbClr val="58C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B2B322-064B-4EED-B03A-58DDB363685C}">
  <a:tblStyle styleId="{C2B2B322-064B-4EED-B03A-58DDB36368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3627" autoAdjust="0"/>
  </p:normalViewPr>
  <p:slideViewPr>
    <p:cSldViewPr snapToGrid="0" showGuides="1">
      <p:cViewPr varScale="1">
        <p:scale>
          <a:sx n="118" d="100"/>
          <a:sy n="118" d="100"/>
        </p:scale>
        <p:origin x="331"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020166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4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266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51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25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8d27fe0ea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8d27fe0ea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13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770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8d744abee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8d744abee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220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8d744abee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8d744abee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14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8d744abee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8d744abee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74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8d744abee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8d744abee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731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8d744abee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8d744abee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56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8d744abe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8d744ab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992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8d744abee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8d744abee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8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8d744abe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8d744abe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04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23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84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0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3" name="Google Shape;1733;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90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8d27fe0ea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8d27fe0ea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1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13595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41438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42569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274193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66725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smtClean="0"/>
              <a:t>Образец заголовка</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350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smtClean="0"/>
              <a:t>Образец заголовка</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261479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908878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5497648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403"/>
        <p:cNvGrpSpPr/>
        <p:nvPr/>
      </p:nvGrpSpPr>
      <p:grpSpPr>
        <a:xfrm>
          <a:off x="0" y="0"/>
          <a:ext cx="0" cy="0"/>
          <a:chOff x="0" y="0"/>
          <a:chExt cx="0" cy="0"/>
        </a:xfrm>
      </p:grpSpPr>
      <p:sp>
        <p:nvSpPr>
          <p:cNvPr id="404" name="Google Shape;404;p1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405" name="Google Shape;405;p15"/>
          <p:cNvSpPr txBox="1">
            <a:spLocks noGrp="1"/>
          </p:cNvSpPr>
          <p:nvPr>
            <p:ph type="subTitle" idx="1"/>
          </p:nvPr>
        </p:nvSpPr>
        <p:spPr>
          <a:xfrm>
            <a:off x="1955516" y="2399725"/>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6" name="Google Shape;406;p15"/>
          <p:cNvSpPr txBox="1">
            <a:spLocks noGrp="1"/>
          </p:cNvSpPr>
          <p:nvPr>
            <p:ph type="title" idx="2"/>
          </p:nvPr>
        </p:nvSpPr>
        <p:spPr>
          <a:xfrm>
            <a:off x="2086616" y="2172875"/>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07" name="Google Shape;407;p15"/>
          <p:cNvSpPr txBox="1">
            <a:spLocks noGrp="1"/>
          </p:cNvSpPr>
          <p:nvPr>
            <p:ph type="title" idx="3" hasCustomPrompt="1"/>
          </p:nvPr>
        </p:nvSpPr>
        <p:spPr>
          <a:xfrm>
            <a:off x="2191016" y="1597125"/>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408" name="Google Shape;408;p15"/>
          <p:cNvSpPr txBox="1">
            <a:spLocks noGrp="1"/>
          </p:cNvSpPr>
          <p:nvPr>
            <p:ph type="subTitle" idx="4"/>
          </p:nvPr>
        </p:nvSpPr>
        <p:spPr>
          <a:xfrm>
            <a:off x="4829281" y="2399725"/>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9" name="Google Shape;409;p15"/>
          <p:cNvSpPr txBox="1">
            <a:spLocks noGrp="1"/>
          </p:cNvSpPr>
          <p:nvPr>
            <p:ph type="title" idx="5"/>
          </p:nvPr>
        </p:nvSpPr>
        <p:spPr>
          <a:xfrm>
            <a:off x="4960381" y="2172875"/>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10" name="Google Shape;410;p15"/>
          <p:cNvSpPr txBox="1">
            <a:spLocks noGrp="1"/>
          </p:cNvSpPr>
          <p:nvPr>
            <p:ph type="title" idx="6" hasCustomPrompt="1"/>
          </p:nvPr>
        </p:nvSpPr>
        <p:spPr>
          <a:xfrm>
            <a:off x="5064781" y="1597125"/>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411" name="Google Shape;411;p15"/>
          <p:cNvSpPr txBox="1">
            <a:spLocks noGrp="1"/>
          </p:cNvSpPr>
          <p:nvPr>
            <p:ph type="subTitle" idx="7"/>
          </p:nvPr>
        </p:nvSpPr>
        <p:spPr>
          <a:xfrm>
            <a:off x="1955516" y="3904800"/>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2" name="Google Shape;412;p15"/>
          <p:cNvSpPr txBox="1">
            <a:spLocks noGrp="1"/>
          </p:cNvSpPr>
          <p:nvPr>
            <p:ph type="title" idx="8"/>
          </p:nvPr>
        </p:nvSpPr>
        <p:spPr>
          <a:xfrm>
            <a:off x="2086616" y="3677950"/>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13" name="Google Shape;413;p15"/>
          <p:cNvSpPr txBox="1">
            <a:spLocks noGrp="1"/>
          </p:cNvSpPr>
          <p:nvPr>
            <p:ph type="title" idx="9" hasCustomPrompt="1"/>
          </p:nvPr>
        </p:nvSpPr>
        <p:spPr>
          <a:xfrm>
            <a:off x="2191016" y="3102200"/>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414" name="Google Shape;414;p15"/>
          <p:cNvSpPr txBox="1">
            <a:spLocks noGrp="1"/>
          </p:cNvSpPr>
          <p:nvPr>
            <p:ph type="subTitle" idx="13"/>
          </p:nvPr>
        </p:nvSpPr>
        <p:spPr>
          <a:xfrm>
            <a:off x="4829281" y="3904800"/>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5" name="Google Shape;415;p15"/>
          <p:cNvSpPr txBox="1">
            <a:spLocks noGrp="1"/>
          </p:cNvSpPr>
          <p:nvPr>
            <p:ph type="title" idx="14"/>
          </p:nvPr>
        </p:nvSpPr>
        <p:spPr>
          <a:xfrm>
            <a:off x="4960381" y="3677950"/>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16" name="Google Shape;416;p15"/>
          <p:cNvSpPr txBox="1">
            <a:spLocks noGrp="1"/>
          </p:cNvSpPr>
          <p:nvPr>
            <p:ph type="title" idx="15" hasCustomPrompt="1"/>
          </p:nvPr>
        </p:nvSpPr>
        <p:spPr>
          <a:xfrm>
            <a:off x="5064781" y="3102200"/>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Tree>
    <p:extLst>
      <p:ext uri="{BB962C8B-B14F-4D97-AF65-F5344CB8AC3E}">
        <p14:creationId xmlns:p14="http://schemas.microsoft.com/office/powerpoint/2010/main" val="1003032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572000" y="1878250"/>
            <a:ext cx="2743200" cy="837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24" name="Google Shape;224;p9"/>
          <p:cNvSpPr txBox="1">
            <a:spLocks noGrp="1"/>
          </p:cNvSpPr>
          <p:nvPr>
            <p:ph type="subTitle" idx="1"/>
          </p:nvPr>
        </p:nvSpPr>
        <p:spPr>
          <a:xfrm>
            <a:off x="4572000" y="2672780"/>
            <a:ext cx="27432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5" name="Google Shape;225;p9"/>
          <p:cNvSpPr txBox="1">
            <a:spLocks noGrp="1"/>
          </p:cNvSpPr>
          <p:nvPr>
            <p:ph type="title" idx="2" hasCustomPrompt="1"/>
          </p:nvPr>
        </p:nvSpPr>
        <p:spPr>
          <a:xfrm>
            <a:off x="4571988" y="1350638"/>
            <a:ext cx="1203300" cy="837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r" rtl="0">
              <a:spcBef>
                <a:spcPts val="0"/>
              </a:spcBef>
              <a:spcAft>
                <a:spcPts val="0"/>
              </a:spcAft>
              <a:buSzPts val="12000"/>
              <a:buFont typeface="Mukta"/>
              <a:buNone/>
              <a:defRPr sz="12000">
                <a:latin typeface="Mukta"/>
                <a:ea typeface="Mukta"/>
                <a:cs typeface="Mukta"/>
                <a:sym typeface="Mukta"/>
              </a:defRPr>
            </a:lvl2pPr>
            <a:lvl3pPr lvl="2" algn="r" rtl="0">
              <a:spcBef>
                <a:spcPts val="0"/>
              </a:spcBef>
              <a:spcAft>
                <a:spcPts val="0"/>
              </a:spcAft>
              <a:buSzPts val="12000"/>
              <a:buFont typeface="Mukta"/>
              <a:buNone/>
              <a:defRPr sz="12000">
                <a:latin typeface="Mukta"/>
                <a:ea typeface="Mukta"/>
                <a:cs typeface="Mukta"/>
                <a:sym typeface="Mukta"/>
              </a:defRPr>
            </a:lvl3pPr>
            <a:lvl4pPr lvl="3" algn="r" rtl="0">
              <a:spcBef>
                <a:spcPts val="0"/>
              </a:spcBef>
              <a:spcAft>
                <a:spcPts val="0"/>
              </a:spcAft>
              <a:buSzPts val="12000"/>
              <a:buFont typeface="Mukta"/>
              <a:buNone/>
              <a:defRPr sz="12000">
                <a:latin typeface="Mukta"/>
                <a:ea typeface="Mukta"/>
                <a:cs typeface="Mukta"/>
                <a:sym typeface="Mukta"/>
              </a:defRPr>
            </a:lvl4pPr>
            <a:lvl5pPr lvl="4" algn="r" rtl="0">
              <a:spcBef>
                <a:spcPts val="0"/>
              </a:spcBef>
              <a:spcAft>
                <a:spcPts val="0"/>
              </a:spcAft>
              <a:buSzPts val="12000"/>
              <a:buFont typeface="Mukta"/>
              <a:buNone/>
              <a:defRPr sz="12000">
                <a:latin typeface="Mukta"/>
                <a:ea typeface="Mukta"/>
                <a:cs typeface="Mukta"/>
                <a:sym typeface="Mukta"/>
              </a:defRPr>
            </a:lvl5pPr>
            <a:lvl6pPr lvl="5" algn="r" rtl="0">
              <a:spcBef>
                <a:spcPts val="0"/>
              </a:spcBef>
              <a:spcAft>
                <a:spcPts val="0"/>
              </a:spcAft>
              <a:buSzPts val="12000"/>
              <a:buFont typeface="Mukta"/>
              <a:buNone/>
              <a:defRPr sz="12000">
                <a:latin typeface="Mukta"/>
                <a:ea typeface="Mukta"/>
                <a:cs typeface="Mukta"/>
                <a:sym typeface="Mukta"/>
              </a:defRPr>
            </a:lvl6pPr>
            <a:lvl7pPr lvl="6" algn="r" rtl="0">
              <a:spcBef>
                <a:spcPts val="0"/>
              </a:spcBef>
              <a:spcAft>
                <a:spcPts val="0"/>
              </a:spcAft>
              <a:buSzPts val="12000"/>
              <a:buFont typeface="Mukta"/>
              <a:buNone/>
              <a:defRPr sz="12000">
                <a:latin typeface="Mukta"/>
                <a:ea typeface="Mukta"/>
                <a:cs typeface="Mukta"/>
                <a:sym typeface="Mukta"/>
              </a:defRPr>
            </a:lvl7pPr>
            <a:lvl8pPr lvl="7" algn="r" rtl="0">
              <a:spcBef>
                <a:spcPts val="0"/>
              </a:spcBef>
              <a:spcAft>
                <a:spcPts val="0"/>
              </a:spcAft>
              <a:buSzPts val="12000"/>
              <a:buFont typeface="Mukta"/>
              <a:buNone/>
              <a:defRPr sz="12000">
                <a:latin typeface="Mukta"/>
                <a:ea typeface="Mukta"/>
                <a:cs typeface="Mukta"/>
                <a:sym typeface="Mukta"/>
              </a:defRPr>
            </a:lvl8pPr>
            <a:lvl9pPr lvl="8" algn="r" rtl="0">
              <a:spcBef>
                <a:spcPts val="0"/>
              </a:spcBef>
              <a:spcAft>
                <a:spcPts val="0"/>
              </a:spcAft>
              <a:buSzPts val="12000"/>
              <a:buFont typeface="Mukta"/>
              <a:buNone/>
              <a:defRPr sz="12000">
                <a:latin typeface="Mukta"/>
                <a:ea typeface="Mukta"/>
                <a:cs typeface="Mukta"/>
                <a:sym typeface="Mukta"/>
              </a:defRPr>
            </a:lvl9pPr>
          </a:lstStyle>
          <a:p>
            <a:r>
              <a:t>xx%</a:t>
            </a:r>
          </a:p>
        </p:txBody>
      </p:sp>
    </p:spTree>
    <p:extLst>
      <p:ext uri="{BB962C8B-B14F-4D97-AF65-F5344CB8AC3E}">
        <p14:creationId xmlns:p14="http://schemas.microsoft.com/office/powerpoint/2010/main" val="159705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166438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
        <p:cNvGrpSpPr/>
        <p:nvPr/>
      </p:nvGrpSpPr>
      <p:grpSpPr>
        <a:xfrm>
          <a:off x="0" y="0"/>
          <a:ext cx="0" cy="0"/>
          <a:chOff x="0" y="0"/>
          <a:chExt cx="0" cy="0"/>
        </a:xfrm>
      </p:grpSpPr>
      <p:sp>
        <p:nvSpPr>
          <p:cNvPr id="164" name="Google Shape;164;p7"/>
          <p:cNvSpPr txBox="1">
            <a:spLocks noGrp="1"/>
          </p:cNvSpPr>
          <p:nvPr>
            <p:ph type="title"/>
          </p:nvPr>
        </p:nvSpPr>
        <p:spPr>
          <a:xfrm>
            <a:off x="4325550" y="2378875"/>
            <a:ext cx="27117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5" name="Google Shape;165;p7"/>
          <p:cNvSpPr txBox="1">
            <a:spLocks noGrp="1"/>
          </p:cNvSpPr>
          <p:nvPr>
            <p:ph type="body" idx="1"/>
          </p:nvPr>
        </p:nvSpPr>
        <p:spPr>
          <a:xfrm>
            <a:off x="4325550" y="2805125"/>
            <a:ext cx="2711700" cy="1139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56493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6" name="Google Shape;66;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594292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5"/>
        <p:cNvGrpSpPr/>
        <p:nvPr/>
      </p:nvGrpSpPr>
      <p:grpSpPr>
        <a:xfrm>
          <a:off x="0" y="0"/>
          <a:ext cx="0" cy="0"/>
          <a:chOff x="0" y="0"/>
          <a:chExt cx="0" cy="0"/>
        </a:xfrm>
      </p:grpSpPr>
      <p:sp>
        <p:nvSpPr>
          <p:cNvPr id="276" name="Google Shape;276;p11"/>
          <p:cNvSpPr txBox="1">
            <a:spLocks noGrp="1"/>
          </p:cNvSpPr>
          <p:nvPr>
            <p:ph type="title" hasCustomPrompt="1"/>
          </p:nvPr>
        </p:nvSpPr>
        <p:spPr>
          <a:xfrm>
            <a:off x="720000" y="1346250"/>
            <a:ext cx="7704000" cy="144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5" name="Google Shape;295;p11"/>
          <p:cNvSpPr txBox="1">
            <a:spLocks noGrp="1"/>
          </p:cNvSpPr>
          <p:nvPr>
            <p:ph type="body" idx="1"/>
          </p:nvPr>
        </p:nvSpPr>
        <p:spPr>
          <a:xfrm>
            <a:off x="720000" y="2641954"/>
            <a:ext cx="77040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8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835160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21"/>
        <p:cNvGrpSpPr/>
        <p:nvPr/>
      </p:nvGrpSpPr>
      <p:grpSpPr>
        <a:xfrm>
          <a:off x="0" y="0"/>
          <a:ext cx="0" cy="0"/>
          <a:chOff x="0" y="0"/>
          <a:chExt cx="0" cy="0"/>
        </a:xfrm>
      </p:grpSpPr>
      <p:sp>
        <p:nvSpPr>
          <p:cNvPr id="722" name="Google Shape;722;p24"/>
          <p:cNvSpPr txBox="1">
            <a:spLocks noGrp="1"/>
          </p:cNvSpPr>
          <p:nvPr>
            <p:ph type="title"/>
          </p:nvPr>
        </p:nvSpPr>
        <p:spPr>
          <a:xfrm>
            <a:off x="720000" y="539988"/>
            <a:ext cx="5030400" cy="508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723" name="Google Shape;723;p24"/>
          <p:cNvSpPr txBox="1">
            <a:spLocks noGrp="1"/>
          </p:cNvSpPr>
          <p:nvPr>
            <p:ph type="body" idx="1"/>
          </p:nvPr>
        </p:nvSpPr>
        <p:spPr>
          <a:xfrm>
            <a:off x="598347" y="2061713"/>
            <a:ext cx="5163000" cy="1906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063404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95"/>
        <p:cNvGrpSpPr/>
        <p:nvPr/>
      </p:nvGrpSpPr>
      <p:grpSpPr>
        <a:xfrm>
          <a:off x="0" y="0"/>
          <a:ext cx="0" cy="0"/>
          <a:chOff x="0" y="0"/>
          <a:chExt cx="0" cy="0"/>
        </a:xfrm>
      </p:grpSpPr>
      <p:sp>
        <p:nvSpPr>
          <p:cNvPr id="596" name="Google Shape;596;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269227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69468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85542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346828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12/2/2024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59307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12/2/2024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6195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ru-RU" smtClean="0"/>
              <a:t>Образец заголовка</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smtClean="0"/>
              <a:t>12/2/2024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76981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78932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smtClean="0"/>
              <a:t>12/2/2024</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111129976"/>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17.jp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hyperlink" Target="http://gocb.by/health/gipertonicheskaya-bolezn.-prichinyi-razvitiya,-simptomyi,-lechenie-i-profilaktika.html" TargetMode="External"/><Relationship Id="rId5" Type="http://schemas.openxmlformats.org/officeDocument/2006/relationships/hyperlink" Target="https://works.doklad.ru/view/RgP0g5eDuwM/2.html"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EE">
            <a:alpha val="9820"/>
          </a:srgbClr>
        </a:solidFill>
        <a:effectLst/>
      </p:bgPr>
    </p:bg>
    <p:spTree>
      <p:nvGrpSpPr>
        <p:cNvPr id="1" name="Shape 871"/>
        <p:cNvGrpSpPr/>
        <p:nvPr/>
      </p:nvGrpSpPr>
      <p:grpSpPr>
        <a:xfrm>
          <a:off x="0" y="0"/>
          <a:ext cx="0" cy="0"/>
          <a:chOff x="0" y="0"/>
          <a:chExt cx="0" cy="0"/>
        </a:xfrm>
      </p:grpSpPr>
      <p:sp>
        <p:nvSpPr>
          <p:cNvPr id="872" name="Google Shape;872;p30"/>
          <p:cNvSpPr txBox="1">
            <a:spLocks noGrp="1"/>
          </p:cNvSpPr>
          <p:nvPr>
            <p:ph type="ctrTitle"/>
          </p:nvPr>
        </p:nvSpPr>
        <p:spPr>
          <a:xfrm>
            <a:off x="627724" y="1475551"/>
            <a:ext cx="8580070" cy="2795451"/>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ru-RU" sz="3600" dirty="0" smtClean="0">
                <a:solidFill>
                  <a:schemeClr val="accent4"/>
                </a:solidFill>
                <a:latin typeface="Times New Roman" panose="02020603050405020304" pitchFamily="18" charset="0"/>
                <a:cs typeface="Times New Roman" panose="02020603050405020304" pitchFamily="18" charset="0"/>
              </a:rPr>
              <a:t>ГИПЕРТ</a:t>
            </a:r>
            <a:r>
              <a:rPr lang="ro-RO" sz="3600" dirty="0">
                <a:solidFill>
                  <a:schemeClr val="accent4"/>
                </a:solidFill>
                <a:latin typeface="Times New Roman" panose="02020603050405020304" pitchFamily="18" charset="0"/>
                <a:cs typeface="Times New Roman" panose="02020603050405020304" pitchFamily="18" charset="0"/>
              </a:rPr>
              <a:t>O</a:t>
            </a:r>
            <a:r>
              <a:rPr lang="ru-RU" sz="3600" dirty="0" smtClean="0">
                <a:solidFill>
                  <a:schemeClr val="accent4"/>
                </a:solidFill>
                <a:latin typeface="Times New Roman" panose="02020603050405020304" pitchFamily="18" charset="0"/>
                <a:cs typeface="Times New Roman" panose="02020603050405020304" pitchFamily="18" charset="0"/>
              </a:rPr>
              <a:t>НИЧЕСКАЯ </a:t>
            </a:r>
            <a:r>
              <a:rPr lang="ru-RU" sz="3600" dirty="0" smtClean="0">
                <a:solidFill>
                  <a:schemeClr val="accent4"/>
                </a:solidFill>
                <a:latin typeface="Times New Roman" panose="02020603050405020304" pitchFamily="18" charset="0"/>
                <a:cs typeface="Times New Roman" panose="02020603050405020304" pitchFamily="18" charset="0"/>
              </a:rPr>
              <a:t>БОЛЕЗНЬ</a:t>
            </a:r>
            <a:endParaRPr sz="3600" dirty="0">
              <a:solidFill>
                <a:schemeClr val="accent4"/>
              </a:solidFill>
              <a:latin typeface="Times New Roman" panose="02020603050405020304" pitchFamily="18" charset="0"/>
              <a:cs typeface="Times New Roman" panose="02020603050405020304" pitchFamily="18" charset="0"/>
            </a:endParaRPr>
          </a:p>
        </p:txBody>
      </p:sp>
      <p:sp>
        <p:nvSpPr>
          <p:cNvPr id="889" name="Google Shape;889;p30"/>
          <p:cNvSpPr txBox="1">
            <a:spLocks noGrp="1"/>
          </p:cNvSpPr>
          <p:nvPr>
            <p:ph type="subTitle" idx="1"/>
          </p:nvPr>
        </p:nvSpPr>
        <p:spPr>
          <a:xfrm>
            <a:off x="1270578" y="3099851"/>
            <a:ext cx="7448119" cy="104434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ru-RU" dirty="0" smtClean="0"/>
              <a:t>Причи</a:t>
            </a:r>
            <a:r>
              <a:rPr lang="ro-RO" dirty="0" smtClean="0"/>
              <a:t>h</a:t>
            </a:r>
            <a:r>
              <a:rPr lang="ru-RU" dirty="0" smtClean="0"/>
              <a:t>ы</a:t>
            </a:r>
            <a:r>
              <a:rPr lang="ru-RU" dirty="0"/>
              <a:t>. Симптомы. Лечение. Профилактика</a:t>
            </a:r>
            <a:r>
              <a:rPr lang="ru-RU" dirty="0" smtClean="0"/>
              <a:t>.</a:t>
            </a:r>
            <a:endParaRPr dirty="0"/>
          </a:p>
        </p:txBody>
      </p:sp>
      <p:grpSp>
        <p:nvGrpSpPr>
          <p:cNvPr id="890" name="Google Shape;890;p30"/>
          <p:cNvGrpSpPr/>
          <p:nvPr/>
        </p:nvGrpSpPr>
        <p:grpSpPr>
          <a:xfrm>
            <a:off x="5597420" y="3487474"/>
            <a:ext cx="449351" cy="134550"/>
            <a:chOff x="826998" y="3699099"/>
            <a:chExt cx="449351" cy="134550"/>
          </a:xfrm>
          <a:solidFill>
            <a:schemeClr val="accent1">
              <a:lumMod val="60000"/>
              <a:lumOff val="40000"/>
            </a:schemeClr>
          </a:solidFill>
        </p:grpSpPr>
        <p:sp>
          <p:nvSpPr>
            <p:cNvPr id="891" name="Google Shape;891;p30"/>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65" y="2006010"/>
            <a:ext cx="4810861" cy="2668525"/>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092" y="387547"/>
            <a:ext cx="2862628" cy="23087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C15D0D40-0E71-4EED-8860-A38DCD8661B1}"/>
              </a:ext>
            </a:extLst>
          </p:cNvPr>
          <p:cNvSpPr>
            <a:spLocks noGrp="1"/>
          </p:cNvSpPr>
          <p:nvPr>
            <p:ph type="title"/>
          </p:nvPr>
        </p:nvSpPr>
        <p:spPr>
          <a:xfrm>
            <a:off x="524507" y="325589"/>
            <a:ext cx="7704000" cy="477600"/>
          </a:xfrm>
        </p:spPr>
        <p:txBody>
          <a:bodyPr/>
          <a:lstStyle/>
          <a:p>
            <a:r>
              <a:rPr lang="ru-RU" dirty="0" smtClean="0">
                <a:solidFill>
                  <a:schemeClr val="accent4"/>
                </a:solidFill>
              </a:rPr>
              <a:t>Гипертонический криз</a:t>
            </a:r>
            <a:endParaRPr lang="ru-RU" dirty="0">
              <a:solidFill>
                <a:schemeClr val="accent4"/>
              </a:solidFill>
            </a:endParaRPr>
          </a:p>
        </p:txBody>
      </p:sp>
      <p:sp>
        <p:nvSpPr>
          <p:cNvPr id="5" name="Текст 4">
            <a:extLst>
              <a:ext uri="{FF2B5EF4-FFF2-40B4-BE49-F238E27FC236}">
                <a16:creationId xmlns:a16="http://schemas.microsoft.com/office/drawing/2014/main" xmlns="" id="{E0A30588-E1E1-4450-9255-CEDD84A5138C}"/>
              </a:ext>
            </a:extLst>
          </p:cNvPr>
          <p:cNvSpPr>
            <a:spLocks noGrp="1"/>
          </p:cNvSpPr>
          <p:nvPr>
            <p:ph type="body" idx="1"/>
          </p:nvPr>
        </p:nvSpPr>
        <p:spPr>
          <a:xfrm>
            <a:off x="87194" y="803189"/>
            <a:ext cx="8141313" cy="3888629"/>
          </a:xfrm>
        </p:spPr>
        <p:txBody>
          <a:bodyPr/>
          <a:lstStyle/>
          <a:p>
            <a:pPr marL="139700" indent="0">
              <a:buNone/>
            </a:pPr>
            <a:r>
              <a:rPr lang="ru-RU" dirty="0"/>
              <a:t>Основные </a:t>
            </a:r>
            <a:r>
              <a:rPr lang="ru-RU" dirty="0" smtClean="0"/>
              <a:t>сведения</a:t>
            </a:r>
            <a:endParaRPr lang="ru-RU" dirty="0"/>
          </a:p>
          <a:p>
            <a:pPr marL="139700" indent="0">
              <a:buNone/>
            </a:pPr>
            <a:endParaRPr lang="ru-RU" dirty="0" smtClean="0"/>
          </a:p>
          <a:p>
            <a:pPr marL="139700" indent="0">
              <a:buNone/>
            </a:pPr>
            <a:r>
              <a:rPr lang="ru-RU" dirty="0" smtClean="0"/>
              <a:t>Профилактика </a:t>
            </a:r>
            <a:r>
              <a:rPr lang="ru-RU" dirty="0"/>
              <a:t>гипертонического криза состоит в регулярном приеме гипотензивных препаратов. Это позволяет контролировать нормальный уровень давления и общего состояния пациента. При нарушении медицинских рекомендаций и сопутствующих факторов происходит нарушение функции регуляции АД, что и становится основной причиной патологического состояния. Угрозу для здоровья и жизни несет значительное повышение давления до значений больше 180-240 мм рт. ст</a:t>
            </a:r>
            <a:r>
              <a:rPr lang="ru-RU" dirty="0" smtClean="0"/>
              <a:t>.</a:t>
            </a:r>
          </a:p>
          <a:p>
            <a:pPr marL="139700" indent="0">
              <a:buNone/>
            </a:pPr>
            <a:endParaRPr lang="ru-RU" dirty="0"/>
          </a:p>
          <a:p>
            <a:pPr marL="139700" indent="0">
              <a:buNone/>
            </a:pPr>
            <a:r>
              <a:rPr lang="ru-RU" dirty="0"/>
              <a:t>Симптомы и признаки их проявления</a:t>
            </a:r>
          </a:p>
          <a:p>
            <a:pPr marL="139700" indent="0">
              <a:buNone/>
            </a:pPr>
            <a:r>
              <a:rPr lang="ru-RU" dirty="0"/>
              <a:t>При возникновении гипертонического криза симптомы проявляются следующие</a:t>
            </a:r>
            <a:r>
              <a:rPr lang="ru-RU" dirty="0" smtClean="0"/>
              <a:t>: </a:t>
            </a:r>
            <a:r>
              <a:rPr lang="ru-RU" dirty="0"/>
              <a:t>тошнота, рвота, </a:t>
            </a:r>
            <a:r>
              <a:rPr lang="ru-RU" dirty="0" smtClean="0"/>
              <a:t>удушье; судороги </a:t>
            </a:r>
            <a:r>
              <a:rPr lang="ru-RU" dirty="0"/>
              <a:t>и потеря </a:t>
            </a:r>
            <a:r>
              <a:rPr lang="ru-RU" dirty="0" smtClean="0"/>
              <a:t>сознания; интенсивная </a:t>
            </a:r>
            <a:r>
              <a:rPr lang="ru-RU" dirty="0"/>
              <a:t>головная </a:t>
            </a:r>
            <a:r>
              <a:rPr lang="ru-RU" dirty="0" smtClean="0"/>
              <a:t>боль; помутнение </a:t>
            </a:r>
            <a:r>
              <a:rPr lang="ru-RU" dirty="0"/>
              <a:t>сознания и нарушения речи, </a:t>
            </a:r>
            <a:r>
              <a:rPr lang="ru-RU" dirty="0" smtClean="0"/>
              <a:t>зрения; боли </a:t>
            </a:r>
            <a:r>
              <a:rPr lang="ru-RU" dirty="0"/>
              <a:t>в сердце и учащенное </a:t>
            </a:r>
            <a:r>
              <a:rPr lang="ru-RU" dirty="0" smtClean="0"/>
              <a:t>сердцебиение; дрожь</a:t>
            </a:r>
            <a:r>
              <a:rPr lang="ru-RU" dirty="0"/>
              <a:t>, потливость, </a:t>
            </a:r>
            <a:r>
              <a:rPr lang="ru-RU" dirty="0" smtClean="0"/>
              <a:t>озноб; ощущение </a:t>
            </a:r>
            <a:r>
              <a:rPr lang="ru-RU" dirty="0"/>
              <a:t>нехватки </a:t>
            </a:r>
            <a:r>
              <a:rPr lang="ru-RU" dirty="0" smtClean="0"/>
              <a:t>воздуха; возможен </a:t>
            </a:r>
            <a:r>
              <a:rPr lang="ru-RU" dirty="0"/>
              <a:t>обильный жидкий стул.</a:t>
            </a:r>
          </a:p>
          <a:p>
            <a:pPr marL="139700" indent="0">
              <a:buNone/>
            </a:pPr>
            <a:endParaRPr lang="ru-RU" dirty="0"/>
          </a:p>
        </p:txBody>
      </p:sp>
    </p:spTree>
    <p:extLst>
      <p:ext uri="{BB962C8B-B14F-4D97-AF65-F5344CB8AC3E}">
        <p14:creationId xmlns:p14="http://schemas.microsoft.com/office/powerpoint/2010/main" val="58423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7EBDAC-6FCE-415E-BBA1-0D48E1C35344}"/>
              </a:ext>
            </a:extLst>
          </p:cNvPr>
          <p:cNvSpPr>
            <a:spLocks noGrp="1"/>
          </p:cNvSpPr>
          <p:nvPr>
            <p:ph type="title"/>
          </p:nvPr>
        </p:nvSpPr>
        <p:spPr/>
        <p:txBody>
          <a:bodyPr/>
          <a:lstStyle/>
          <a:p>
            <a:r>
              <a:rPr lang="ru-RU" dirty="0">
                <a:solidFill>
                  <a:schemeClr val="accent4"/>
                </a:solidFill>
              </a:rPr>
              <a:t>СЛЕДУЕТ ЗНАТЬ, ЧТО…</a:t>
            </a:r>
          </a:p>
        </p:txBody>
      </p:sp>
      <p:sp>
        <p:nvSpPr>
          <p:cNvPr id="3" name="Текст 2">
            <a:extLst>
              <a:ext uri="{FF2B5EF4-FFF2-40B4-BE49-F238E27FC236}">
                <a16:creationId xmlns:a16="http://schemas.microsoft.com/office/drawing/2014/main" xmlns="" id="{16395E8F-0635-4F28-BED8-6BA776EF3511}"/>
              </a:ext>
            </a:extLst>
          </p:cNvPr>
          <p:cNvSpPr>
            <a:spLocks noGrp="1"/>
          </p:cNvSpPr>
          <p:nvPr>
            <p:ph type="body" idx="1"/>
          </p:nvPr>
        </p:nvSpPr>
        <p:spPr>
          <a:xfrm>
            <a:off x="606488" y="1083107"/>
            <a:ext cx="7704000" cy="3450900"/>
          </a:xfrm>
        </p:spPr>
        <p:txBody>
          <a:bodyPr/>
          <a:lstStyle/>
          <a:p>
            <a:pPr marL="139700" indent="0">
              <a:buNone/>
            </a:pPr>
            <a:r>
              <a:rPr lang="ru-RU" sz="1800" dirty="0"/>
              <a:t>Эта болезнь стала спутником каждого пятого жителя планеты. Речь о гипертонии, которой страдают 40% жителей нашей страны.</a:t>
            </a:r>
          </a:p>
        </p:txBody>
      </p:sp>
      <p:pic>
        <p:nvPicPr>
          <p:cNvPr id="74" name="Рисунок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553" y="1632227"/>
            <a:ext cx="2967287" cy="2967287"/>
          </a:xfrm>
          <a:prstGeom prst="rect">
            <a:avLst/>
          </a:prstGeom>
        </p:spPr>
      </p:pic>
    </p:spTree>
    <p:extLst>
      <p:ext uri="{BB962C8B-B14F-4D97-AF65-F5344CB8AC3E}">
        <p14:creationId xmlns:p14="http://schemas.microsoft.com/office/powerpoint/2010/main" val="206673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5" name="Google Shape;975;p33"/>
          <p:cNvSpPr txBox="1">
            <a:spLocks noGrp="1"/>
          </p:cNvSpPr>
          <p:nvPr>
            <p:ph type="subTitle" idx="1"/>
          </p:nvPr>
        </p:nvSpPr>
        <p:spPr>
          <a:xfrm>
            <a:off x="327924" y="1257633"/>
            <a:ext cx="7605286" cy="2847707"/>
          </a:xfrm>
          <a:prstGeom prst="rect">
            <a:avLst/>
          </a:prstGeom>
        </p:spPr>
        <p:txBody>
          <a:bodyPr spcFirstLastPara="1" wrap="square" lIns="91425" tIns="91425" rIns="91425" bIns="91425" anchor="t" anchorCtr="0">
            <a:noAutofit/>
          </a:bodyPr>
          <a:lstStyle/>
          <a:p>
            <a:r>
              <a:rPr lang="ru-RU" dirty="0"/>
              <a:t>В развитии артериальной гипертензии этот фактор играет немаловажную роль. Особенно если это – наследство по линии первой степени родства (отец, мать, бабушка, дедушка, родные братья и сестры). Риск развития гипертонии возрастает еще больше, если повышенное давление имелось у двух или более родственников.</a:t>
            </a:r>
          </a:p>
          <a:p>
            <a:r>
              <a:rPr lang="ru-RU" dirty="0"/>
              <a:t>Что делать: если вы – в группе риска, регулярно измеряйте артериальное давление и в случае его систематического повышения как можно скорее обращайтесь к </a:t>
            </a:r>
            <a:r>
              <a:rPr lang="ru-RU" dirty="0" smtClean="0"/>
              <a:t>врачу.</a:t>
            </a:r>
            <a:endParaRPr lang="ru-RU" dirty="0"/>
          </a:p>
        </p:txBody>
      </p:sp>
      <p:sp>
        <p:nvSpPr>
          <p:cNvPr id="1035" name="Google Shape;1035;p33"/>
          <p:cNvSpPr txBox="1">
            <a:spLocks noGrp="1"/>
          </p:cNvSpPr>
          <p:nvPr>
            <p:ph type="title" idx="2"/>
          </p:nvPr>
        </p:nvSpPr>
        <p:spPr>
          <a:xfrm>
            <a:off x="0" y="-48818"/>
            <a:ext cx="8204374" cy="1340680"/>
          </a:xfrm>
          <a:prstGeom prst="rect">
            <a:avLst/>
          </a:prstGeom>
        </p:spPr>
        <p:txBody>
          <a:bodyPr spcFirstLastPara="1" wrap="square" lIns="91425" tIns="91425" rIns="91425" bIns="91425" anchor="ctr" anchorCtr="0">
            <a:noAutofit/>
          </a:bodyPr>
          <a:lstStyle/>
          <a:p>
            <a:pPr lvl="0"/>
            <a:r>
              <a:rPr lang="ru-RU" sz="2400" b="1" dirty="0" smtClean="0">
                <a:solidFill>
                  <a:schemeClr val="bg2">
                    <a:lumMod val="40000"/>
                    <a:lumOff val="60000"/>
                  </a:schemeClr>
                </a:solidFill>
              </a:rPr>
              <a:t>Наследственность гипертонической болезни</a:t>
            </a:r>
            <a:endParaRPr sz="2400" dirty="0">
              <a:solidFill>
                <a:schemeClr val="bg2">
                  <a:lumMod val="40000"/>
                  <a:lumOff val="60000"/>
                </a:schemeClr>
              </a:solidFill>
            </a:endParaRPr>
          </a:p>
        </p:txBody>
      </p:sp>
      <p:grpSp>
        <p:nvGrpSpPr>
          <p:cNvPr id="976" name="Google Shape;976;p33"/>
          <p:cNvGrpSpPr/>
          <p:nvPr/>
        </p:nvGrpSpPr>
        <p:grpSpPr>
          <a:xfrm>
            <a:off x="7213823" y="621522"/>
            <a:ext cx="449351" cy="134550"/>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961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grpSp>
        <p:nvGrpSpPr>
          <p:cNvPr id="1737" name="Google Shape;1737;p49"/>
          <p:cNvGrpSpPr/>
          <p:nvPr/>
        </p:nvGrpSpPr>
        <p:grpSpPr>
          <a:xfrm>
            <a:off x="8616625" y="4896533"/>
            <a:ext cx="449351" cy="134550"/>
            <a:chOff x="826998" y="3699099"/>
            <a:chExt cx="449351" cy="134550"/>
          </a:xfrm>
        </p:grpSpPr>
        <p:sp>
          <p:nvSpPr>
            <p:cNvPr id="1738" name="Google Shape;1738;p49"/>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6" name="Google Shape;1786;p49"/>
          <p:cNvGrpSpPr/>
          <p:nvPr/>
        </p:nvGrpSpPr>
        <p:grpSpPr>
          <a:xfrm rot="16200000">
            <a:off x="8518686" y="398199"/>
            <a:ext cx="449351" cy="134550"/>
            <a:chOff x="826998" y="3699099"/>
            <a:chExt cx="449351" cy="134550"/>
          </a:xfrm>
        </p:grpSpPr>
        <p:sp>
          <p:nvSpPr>
            <p:cNvPr id="1787" name="Google Shape;1787;p49"/>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40000"/>
                    <a:lumOff val="60000"/>
                  </a:schemeClr>
                </a:solidFill>
              </a:endParaRPr>
            </a:p>
          </p:txBody>
        </p:sp>
        <p:sp>
          <p:nvSpPr>
            <p:cNvPr id="1788" name="Google Shape;1788;p49"/>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40000"/>
                    <a:lumOff val="60000"/>
                  </a:schemeClr>
                </a:solidFill>
              </a:endParaRPr>
            </a:p>
          </p:txBody>
        </p:sp>
        <p:sp>
          <p:nvSpPr>
            <p:cNvPr id="1789" name="Google Shape;1789;p49"/>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40000"/>
                    <a:lumOff val="60000"/>
                  </a:schemeClr>
                </a:solidFill>
              </a:endParaRPr>
            </a:p>
          </p:txBody>
        </p:sp>
      </p:grpSp>
      <p:sp>
        <p:nvSpPr>
          <p:cNvPr id="56" name="Google Shape;1035;p33"/>
          <p:cNvSpPr txBox="1">
            <a:spLocks noGrp="1"/>
          </p:cNvSpPr>
          <p:nvPr>
            <p:ph type="title" idx="4294967295"/>
          </p:nvPr>
        </p:nvSpPr>
        <p:spPr>
          <a:xfrm>
            <a:off x="0" y="296391"/>
            <a:ext cx="9223023" cy="1557634"/>
          </a:xfrm>
          <a:prstGeom prst="rect">
            <a:avLst/>
          </a:prstGeom>
        </p:spPr>
        <p:txBody>
          <a:bodyPr spcFirstLastPara="1" wrap="square" lIns="91425" tIns="91425" rIns="91425" bIns="91425" anchor="ctr" anchorCtr="0">
            <a:noAutofit/>
          </a:bodyPr>
          <a:lstStyle/>
          <a:p>
            <a:pPr lvl="0"/>
            <a:r>
              <a:rPr lang="ru-RU" sz="2400" b="1" dirty="0" smtClean="0">
                <a:solidFill>
                  <a:schemeClr val="bg2">
                    <a:lumMod val="40000"/>
                    <a:lumOff val="60000"/>
                  </a:schemeClr>
                </a:solidFill>
              </a:rPr>
              <a:t>Влияние алкоголя и курения на гипертоническую болезнь</a:t>
            </a:r>
            <a:endParaRPr sz="2400" dirty="0">
              <a:solidFill>
                <a:schemeClr val="bg2">
                  <a:lumMod val="40000"/>
                  <a:lumOff val="60000"/>
                </a:schemeClr>
              </a:solidFill>
            </a:endParaRPr>
          </a:p>
        </p:txBody>
      </p:sp>
      <p:sp>
        <p:nvSpPr>
          <p:cNvPr id="57" name="Google Shape;975;p33"/>
          <p:cNvSpPr txBox="1">
            <a:spLocks/>
          </p:cNvSpPr>
          <p:nvPr/>
        </p:nvSpPr>
        <p:spPr>
          <a:xfrm>
            <a:off x="334231" y="1371144"/>
            <a:ext cx="7605286" cy="2847707"/>
          </a:xfrm>
          <a:prstGeom prst="rect">
            <a:avLst/>
          </a:prstGeom>
        </p:spPr>
        <p:txBody>
          <a:bodyPr spcFirstLastPara="1" vert="horz" wrap="square" lIns="91425" tIns="91425" rIns="91425" bIns="91425" rtlCol="0" anchor="t" anchorCtr="0">
            <a:noAutofit/>
          </a:bodyPr>
          <a:lstStyle>
            <a:lvl1pPr marL="457200" lvl="0" indent="-317500" algn="ctr" defTabSz="342900" rtl="0" eaLnBrk="1" latinLnBrk="0" hangingPunct="1">
              <a:spcBef>
                <a:spcPts val="0"/>
              </a:spcBef>
              <a:spcAft>
                <a:spcPts val="0"/>
              </a:spcAft>
              <a:buClr>
                <a:schemeClr val="bg2">
                  <a:lumMod val="40000"/>
                  <a:lumOff val="60000"/>
                </a:schemeClr>
              </a:buClr>
              <a:buSzPts val="1400"/>
              <a:buFont typeface="Wingdings 3" charset="2"/>
              <a:buChar char="●"/>
              <a:defRPr sz="1800" b="0" i="0" kern="1200">
                <a:solidFill>
                  <a:schemeClr val="tx1"/>
                </a:solidFill>
                <a:latin typeface="+mj-lt"/>
                <a:ea typeface="+mj-ea"/>
                <a:cs typeface="+mj-cs"/>
              </a:defRPr>
            </a:lvl1pPr>
            <a:lvl2pPr marL="914400" lvl="1" indent="-317500" algn="ctr" defTabSz="342900" rtl="0" eaLnBrk="1" latinLnBrk="0" hangingPunct="1">
              <a:spcBef>
                <a:spcPts val="1600"/>
              </a:spcBef>
              <a:spcAft>
                <a:spcPts val="0"/>
              </a:spcAft>
              <a:buClr>
                <a:schemeClr val="bg2">
                  <a:lumMod val="40000"/>
                  <a:lumOff val="60000"/>
                </a:schemeClr>
              </a:buClr>
              <a:buSzPts val="1400"/>
              <a:buFont typeface="Wingdings 3" charset="2"/>
              <a:buChar char="○"/>
              <a:defRPr sz="1350" b="0" i="0" kern="1200">
                <a:solidFill>
                  <a:schemeClr val="tx1"/>
                </a:solidFill>
                <a:latin typeface="+mj-lt"/>
                <a:ea typeface="+mj-ea"/>
                <a:cs typeface="+mj-cs"/>
              </a:defRPr>
            </a:lvl2pPr>
            <a:lvl3pPr marL="1371600" lvl="2" indent="-317500" algn="ctr" defTabSz="342900" rtl="0" eaLnBrk="1" latinLnBrk="0" hangingPunct="1">
              <a:spcBef>
                <a:spcPts val="1600"/>
              </a:spcBef>
              <a:spcAft>
                <a:spcPts val="0"/>
              </a:spcAft>
              <a:buClr>
                <a:schemeClr val="bg2">
                  <a:lumMod val="40000"/>
                  <a:lumOff val="60000"/>
                </a:schemeClr>
              </a:buClr>
              <a:buSzPts val="1400"/>
              <a:buFont typeface="Wingdings 3" charset="2"/>
              <a:buChar char="■"/>
              <a:defRPr sz="1200" b="0" i="0" kern="1200">
                <a:solidFill>
                  <a:schemeClr val="tx1"/>
                </a:solidFill>
                <a:latin typeface="+mj-lt"/>
                <a:ea typeface="+mj-ea"/>
                <a:cs typeface="+mj-cs"/>
              </a:defRPr>
            </a:lvl3pPr>
            <a:lvl4pPr marL="1828800" lvl="3" indent="-317500" algn="ctr"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4pPr>
            <a:lvl5pPr marL="2286000" lvl="4" indent="-317500" algn="ctr"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5pPr>
            <a:lvl6pPr marL="2743200" lvl="5" indent="-317500" algn="ctr"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6pPr>
            <a:lvl7pPr marL="3200400" lvl="6" indent="-317500" algn="ctr"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7pPr>
            <a:lvl8pPr marL="3657600" lvl="7" indent="-317500" algn="ctr"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8pPr>
            <a:lvl9pPr marL="4114800" lvl="8" indent="-317500" algn="ctr" defTabSz="342900" rtl="0" eaLnBrk="1" latinLnBrk="0" hangingPunct="1">
              <a:spcBef>
                <a:spcPts val="1600"/>
              </a:spcBef>
              <a:spcAft>
                <a:spcPts val="160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9pPr>
          </a:lstStyle>
          <a:p>
            <a:pPr marL="139700" indent="0">
              <a:buNone/>
            </a:pPr>
            <a:r>
              <a:rPr lang="ru-RU" dirty="0"/>
              <a:t>Ежедневное употребление крепких спиртных напитков увеличивает давление на 5-6 мм рт. ст. в год, а компоненты табачного дыма, попадая в кровь, вызывают спазм сосудов. К тому же у курящих людей усиливается кислородное голодание тканей и головного мозга.</a:t>
            </a:r>
          </a:p>
          <a:p>
            <a:pPr marL="139700" indent="0">
              <a:buNone/>
            </a:pPr>
            <a:r>
              <a:rPr lang="ru-RU" dirty="0"/>
              <a:t>Что делать: расставаться с пагубными привычками. Самое большее, что разрешается гипертонику, – 60 мл крепкого алкоголя в неделю и 200 г сухого вина. То же относится к кофе и крепкому чаю. Ограничьте их потребление хотя бы до чашечки в день. Не говоря уже о сигаретах.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1" name="Google Shape;1201;p39"/>
          <p:cNvSpPr txBox="1">
            <a:spLocks noGrp="1"/>
          </p:cNvSpPr>
          <p:nvPr>
            <p:ph type="body" idx="1"/>
          </p:nvPr>
        </p:nvSpPr>
        <p:spPr>
          <a:xfrm>
            <a:off x="303419" y="1009771"/>
            <a:ext cx="8490123" cy="3724824"/>
          </a:xfrm>
          <a:prstGeom prst="rect">
            <a:avLst/>
          </a:prstGeom>
        </p:spPr>
        <p:txBody>
          <a:bodyPr spcFirstLastPara="1" wrap="square" lIns="91425" tIns="91425" rIns="91425" bIns="91425" anchor="t" anchorCtr="0">
            <a:noAutofit/>
          </a:bodyPr>
          <a:lstStyle/>
          <a:p>
            <a:pPr marL="139700" indent="0">
              <a:buNone/>
            </a:pPr>
            <a:r>
              <a:rPr lang="ru-RU" dirty="0"/>
              <a:t>Это обстоятельство врачи выделяют особо. И неудивительно: у людей с повышенной массой тела нарушается жировой обмен, теряется эластичность сосудов, которые, как коррозией, поражаются атеросклерозом. Доподлинно известно: при избыточном весе риск развития гипертонии увеличивается в 6 </a:t>
            </a:r>
            <a:r>
              <a:rPr lang="ru-RU" dirty="0" smtClean="0"/>
              <a:t>раз</a:t>
            </a:r>
            <a:r>
              <a:rPr lang="ru-RU" dirty="0"/>
              <a:t>, а каждые лишние 500 г повышают АД на единицу.</a:t>
            </a:r>
          </a:p>
          <a:p>
            <a:pPr marL="139700" indent="0">
              <a:buNone/>
            </a:pPr>
            <a:r>
              <a:rPr lang="ru-RU" dirty="0"/>
              <a:t>Что делать: следите за своим весом. Разумные физические нагрузки и низкокалорийная диета – оптимальный вариант. Вытесните из своей диеты сливочное масло, сыры, колбасы, сметану, сало дополнительным количеством овощей и фруктов, растительного масла и нежирной рыбы. Предпочитайте обезжиренные молочные продукты. Таким образом вы сможете контролировать содержание холестерина в крови и нормализовать вес. Ищите продукты, богатые двумя видами клетчатки. В этом смысле коричневый рис, овсянка, хлеб с отрубями хороши точно так же, как овощи и фрукты.</a:t>
            </a:r>
          </a:p>
        </p:txBody>
      </p:sp>
      <p:sp>
        <p:nvSpPr>
          <p:cNvPr id="71" name="Google Shape;1035;p33"/>
          <p:cNvSpPr txBox="1">
            <a:spLocks noGrp="1"/>
          </p:cNvSpPr>
          <p:nvPr>
            <p:ph type="title" idx="4294967295"/>
          </p:nvPr>
        </p:nvSpPr>
        <p:spPr>
          <a:xfrm>
            <a:off x="383797" y="88977"/>
            <a:ext cx="6042713" cy="920794"/>
          </a:xfrm>
          <a:prstGeom prst="rect">
            <a:avLst/>
          </a:prstGeom>
        </p:spPr>
        <p:txBody>
          <a:bodyPr spcFirstLastPara="1" wrap="square" lIns="91425" tIns="91425" rIns="91425" bIns="91425" anchor="ctr" anchorCtr="0">
            <a:noAutofit/>
          </a:bodyPr>
          <a:lstStyle/>
          <a:p>
            <a:pPr lvl="0"/>
            <a:r>
              <a:rPr lang="ru-RU" dirty="0" smtClean="0">
                <a:solidFill>
                  <a:schemeClr val="bg2">
                    <a:lumMod val="40000"/>
                    <a:lumOff val="60000"/>
                  </a:schemeClr>
                </a:solidFill>
              </a:rPr>
              <a:t>Избыточная </a:t>
            </a:r>
            <a:r>
              <a:rPr lang="ru-RU" dirty="0">
                <a:solidFill>
                  <a:schemeClr val="bg2">
                    <a:lumMod val="40000"/>
                    <a:lumOff val="60000"/>
                  </a:schemeClr>
                </a:solidFill>
              </a:rPr>
              <a:t>масса тела</a:t>
            </a:r>
            <a:endParaRPr sz="2400" dirty="0">
              <a:solidFill>
                <a:schemeClr val="bg2">
                  <a:lumMod val="40000"/>
                  <a:lumOff val="60000"/>
                </a:schemeClr>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769" y="65670"/>
            <a:ext cx="2702238" cy="967407"/>
          </a:xfrm>
          <a:prstGeom prst="rect">
            <a:avLst/>
          </a:prstGeom>
        </p:spPr>
      </p:pic>
    </p:spTree>
    <p:extLst>
      <p:ext uri="{BB962C8B-B14F-4D97-AF65-F5344CB8AC3E}">
        <p14:creationId xmlns:p14="http://schemas.microsoft.com/office/powerpoint/2010/main" val="384648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322709" y="218714"/>
            <a:ext cx="7704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solidFill>
                  <a:schemeClr val="bg2">
                    <a:lumMod val="40000"/>
                    <a:lumOff val="60000"/>
                  </a:schemeClr>
                </a:solidFill>
              </a:rPr>
              <a:t>Влияние стресса на болезнь</a:t>
            </a:r>
            <a:endParaRPr dirty="0">
              <a:solidFill>
                <a:schemeClr val="bg2">
                  <a:lumMod val="40000"/>
                  <a:lumOff val="60000"/>
                </a:schemeClr>
              </a:solidFill>
            </a:endParaRPr>
          </a:p>
        </p:txBody>
      </p:sp>
      <p:sp>
        <p:nvSpPr>
          <p:cNvPr id="944" name="Google Shape;944;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ru-RU" dirty="0"/>
          </a:p>
          <a:p>
            <a:pPr marL="0" lvl="0" indent="0" algn="l" rtl="0">
              <a:lnSpc>
                <a:spcPct val="100000"/>
              </a:lnSpc>
              <a:spcBef>
                <a:spcPts val="0"/>
              </a:spcBef>
              <a:spcAft>
                <a:spcPts val="0"/>
              </a:spcAft>
              <a:buClr>
                <a:schemeClr val="dk1"/>
              </a:buClr>
              <a:buSzPts val="1100"/>
              <a:buFont typeface="Arial"/>
              <a:buNone/>
            </a:pPr>
            <a:endParaRPr dirty="0"/>
          </a:p>
        </p:txBody>
      </p:sp>
      <p:grpSp>
        <p:nvGrpSpPr>
          <p:cNvPr id="945" name="Google Shape;945;p31"/>
          <p:cNvGrpSpPr/>
          <p:nvPr/>
        </p:nvGrpSpPr>
        <p:grpSpPr>
          <a:xfrm>
            <a:off x="6308326" y="569532"/>
            <a:ext cx="449351" cy="134550"/>
            <a:chOff x="826998" y="3699099"/>
            <a:chExt cx="449351" cy="134550"/>
          </a:xfrm>
        </p:grpSpPr>
        <p:sp>
          <p:nvSpPr>
            <p:cNvPr id="946" name="Google Shape;946;p31"/>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xmlns="" id="{64BE0F5F-CC5E-427B-BE27-91A614AA29F5}"/>
              </a:ext>
            </a:extLst>
          </p:cNvPr>
          <p:cNvSpPr txBox="1"/>
          <p:nvPr/>
        </p:nvSpPr>
        <p:spPr>
          <a:xfrm>
            <a:off x="619100" y="1259681"/>
            <a:ext cx="7704000" cy="3046988"/>
          </a:xfrm>
          <a:prstGeom prst="rect">
            <a:avLst/>
          </a:prstGeom>
          <a:noFill/>
        </p:spPr>
        <p:txBody>
          <a:bodyPr wrap="square">
            <a:spAutoFit/>
          </a:bodyPr>
          <a:lstStyle/>
          <a:p>
            <a:pPr algn="ctr"/>
            <a:r>
              <a:rPr lang="ru-RU" sz="2000" dirty="0">
                <a:solidFill>
                  <a:schemeClr val="tx2"/>
                </a:solidFill>
                <a:latin typeface="+mn-lt"/>
              </a:rPr>
              <a:t>Гормон стресса адреналин заставляет сердце биться чаще, перекачивая больший объем крови. Если стресс продолжается длительное время, такая хроническая нагрузка изнашивает сосуды и повышенное АД становится хроническим.</a:t>
            </a:r>
          </a:p>
          <a:p>
            <a:pPr algn="ctr"/>
            <a:r>
              <a:rPr lang="ru-RU" sz="2000" dirty="0">
                <a:solidFill>
                  <a:schemeClr val="tx2"/>
                </a:solidFill>
                <a:latin typeface="+mn-lt"/>
              </a:rPr>
              <a:t>Что делать: научитесь управлять своими эмоциями. Не берите на себя больше, чем можете сделать. Доказано: у тех, кто проводит на работе больше 41 часа в неделю, риск заполучить гипертонию повышается на 15%.</a:t>
            </a:r>
          </a:p>
          <a:p>
            <a:endParaRPr lang="ru-RU" sz="1200" dirty="0">
              <a:latin typeface="+mn-lt"/>
              <a:ea typeface="Roboto" panose="020B0604020202020204" charset="0"/>
            </a:endParaRPr>
          </a:p>
        </p:txBody>
      </p:sp>
    </p:spTree>
    <p:extLst>
      <p:ext uri="{BB962C8B-B14F-4D97-AF65-F5344CB8AC3E}">
        <p14:creationId xmlns:p14="http://schemas.microsoft.com/office/powerpoint/2010/main" val="420167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407647" y="197277"/>
            <a:ext cx="7704000" cy="477600"/>
          </a:xfrm>
          <a:prstGeom prst="rect">
            <a:avLst/>
          </a:prstGeom>
        </p:spPr>
        <p:txBody>
          <a:bodyPr spcFirstLastPara="1" wrap="square" lIns="91425" tIns="91425" rIns="91425" bIns="91425" anchor="t" anchorCtr="0">
            <a:noAutofit/>
          </a:bodyPr>
          <a:lstStyle/>
          <a:p>
            <a:pPr lvl="0"/>
            <a:r>
              <a:rPr lang="ru-RU" b="1" dirty="0">
                <a:solidFill>
                  <a:schemeClr val="accent4"/>
                </a:solidFill>
              </a:rPr>
              <a:t>Гиподинамия</a:t>
            </a:r>
            <a:endParaRPr dirty="0">
              <a:solidFill>
                <a:schemeClr val="accent4"/>
              </a:solidFill>
            </a:endParaRPr>
          </a:p>
        </p:txBody>
      </p:sp>
      <p:sp>
        <p:nvSpPr>
          <p:cNvPr id="944" name="Google Shape;944;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ru-RU" dirty="0"/>
          </a:p>
          <a:p>
            <a:pPr marL="0" lvl="0" indent="0" algn="l" rtl="0">
              <a:lnSpc>
                <a:spcPct val="100000"/>
              </a:lnSpc>
              <a:spcBef>
                <a:spcPts val="0"/>
              </a:spcBef>
              <a:spcAft>
                <a:spcPts val="0"/>
              </a:spcAft>
              <a:buClr>
                <a:schemeClr val="dk1"/>
              </a:buClr>
              <a:buSzPts val="1100"/>
              <a:buFont typeface="Arial"/>
              <a:buNone/>
            </a:pPr>
            <a:endParaRPr dirty="0"/>
          </a:p>
        </p:txBody>
      </p:sp>
      <p:grpSp>
        <p:nvGrpSpPr>
          <p:cNvPr id="945" name="Google Shape;945;p31"/>
          <p:cNvGrpSpPr/>
          <p:nvPr/>
        </p:nvGrpSpPr>
        <p:grpSpPr>
          <a:xfrm>
            <a:off x="3281347" y="565782"/>
            <a:ext cx="449351" cy="134550"/>
            <a:chOff x="826998" y="3699099"/>
            <a:chExt cx="449351" cy="134550"/>
          </a:xfrm>
        </p:grpSpPr>
        <p:sp>
          <p:nvSpPr>
            <p:cNvPr id="946" name="Google Shape;946;p31"/>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xmlns="" id="{64BE0F5F-CC5E-427B-BE27-91A614AA29F5}"/>
              </a:ext>
            </a:extLst>
          </p:cNvPr>
          <p:cNvSpPr txBox="1"/>
          <p:nvPr/>
        </p:nvSpPr>
        <p:spPr>
          <a:xfrm>
            <a:off x="407647" y="1068837"/>
            <a:ext cx="7079294" cy="3108543"/>
          </a:xfrm>
          <a:prstGeom prst="rect">
            <a:avLst/>
          </a:prstGeom>
          <a:noFill/>
        </p:spPr>
        <p:txBody>
          <a:bodyPr wrap="square">
            <a:spAutoFit/>
          </a:bodyPr>
          <a:lstStyle/>
          <a:p>
            <a:r>
              <a:rPr lang="ru-RU" dirty="0">
                <a:solidFill>
                  <a:schemeClr val="tx2"/>
                </a:solidFill>
                <a:latin typeface="+mn-lt"/>
              </a:rPr>
              <a:t>Специалисты подсчитали: люди, ведущие малоподвижный образ жизни, на 20-50% больше рискуют заболеть гипертонией, чем те, кто активно занимается спортом или физическим трудом.</a:t>
            </a:r>
          </a:p>
          <a:p>
            <a:r>
              <a:rPr lang="ru-RU" dirty="0">
                <a:solidFill>
                  <a:schemeClr val="tx2"/>
                </a:solidFill>
                <a:latin typeface="+mn-lt"/>
              </a:rPr>
              <a:t>Нетренированное сердце хуже справляется с нагрузками. Тогда как регулярные физические упражнения способны творить чудеса. Они способствуют повышению эластичности стенок кровеносных сосудов, помогают снизить избыточный вес, уменьшают содержание сахара в крови и снижают уровень плохого холестерина низкой плотности.</a:t>
            </a:r>
          </a:p>
          <a:p>
            <a:r>
              <a:rPr lang="ru-RU" dirty="0">
                <a:solidFill>
                  <a:schemeClr val="tx2"/>
                </a:solidFill>
                <a:latin typeface="+mn-lt"/>
              </a:rPr>
              <a:t>Что делать: возьмите за правило совершать короткие пешие прогулки. Нагрузки маленькими порциями укрепляют стенки артерий лучше, чем обычное физкультурное занятие, сохраняя их гибкими и эластичными. Если же решили заняться спортом, отдайте предпочтение упражнениям, направленным на тренировку выносливости (дыхательные упражнения, плавание, лыжи).</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864" y="3694133"/>
            <a:ext cx="1392489" cy="1392489"/>
          </a:xfrm>
          <a:prstGeom prst="rect">
            <a:avLst/>
          </a:prstGeom>
        </p:spPr>
      </p:pic>
    </p:spTree>
    <p:extLst>
      <p:ext uri="{BB962C8B-B14F-4D97-AF65-F5344CB8AC3E}">
        <p14:creationId xmlns:p14="http://schemas.microsoft.com/office/powerpoint/2010/main" val="344861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5" name="Google Shape;975;p33"/>
          <p:cNvSpPr txBox="1">
            <a:spLocks noGrp="1"/>
          </p:cNvSpPr>
          <p:nvPr>
            <p:ph type="subTitle" idx="1"/>
          </p:nvPr>
        </p:nvSpPr>
        <p:spPr>
          <a:xfrm>
            <a:off x="372250" y="1019263"/>
            <a:ext cx="8254163" cy="2281907"/>
          </a:xfrm>
          <a:prstGeom prst="rect">
            <a:avLst/>
          </a:prstGeom>
        </p:spPr>
        <p:txBody>
          <a:bodyPr spcFirstLastPara="1" wrap="square" lIns="91425" tIns="91425" rIns="91425" bIns="91425" anchor="t" anchorCtr="0">
            <a:noAutofit/>
          </a:bodyPr>
          <a:lstStyle/>
          <a:p>
            <a:r>
              <a:rPr lang="ru-RU" dirty="0"/>
              <a:t>Подавляющее большинство гипертоников – представители сильной половины человечества: мужские половые гормоны стимулируют подъем АД. К тому же в отличие от женщин у них больше масса тела, а значит, объем сосудистого русла и циркулирующей в нем крови, что создает благоприятные условия для более высокого уровня давления.</a:t>
            </a:r>
          </a:p>
          <a:p>
            <a:r>
              <a:rPr lang="ru-RU" dirty="0"/>
              <a:t>С годами шансы заработать гипертонию у представителей сильной и слабой половины человечества уравниваются. После наступления менопаузы естественная гормональная защита сердечно-сосудистой системы у женщин сводится на нет.</a:t>
            </a:r>
          </a:p>
          <a:p>
            <a:r>
              <a:rPr lang="ru-RU" dirty="0"/>
              <a:t>Что делать: при необходимости обратиться к эндокринологу и начать принимать </a:t>
            </a:r>
            <a:r>
              <a:rPr lang="ru-RU" dirty="0" err="1"/>
              <a:t>гормонозаместительную</a:t>
            </a:r>
            <a:r>
              <a:rPr lang="ru-RU" dirty="0"/>
              <a:t> терапию.</a:t>
            </a:r>
          </a:p>
        </p:txBody>
      </p:sp>
      <p:sp>
        <p:nvSpPr>
          <p:cNvPr id="1035" name="Google Shape;1035;p33"/>
          <p:cNvSpPr txBox="1">
            <a:spLocks noGrp="1"/>
          </p:cNvSpPr>
          <p:nvPr>
            <p:ph type="title" idx="2"/>
          </p:nvPr>
        </p:nvSpPr>
        <p:spPr>
          <a:xfrm>
            <a:off x="184914" y="-179758"/>
            <a:ext cx="8065639" cy="1344064"/>
          </a:xfrm>
          <a:prstGeom prst="rect">
            <a:avLst/>
          </a:prstGeom>
        </p:spPr>
        <p:txBody>
          <a:bodyPr spcFirstLastPara="1" wrap="square" lIns="91425" tIns="91425" rIns="91425" bIns="91425" anchor="ctr" anchorCtr="0">
            <a:noAutofit/>
          </a:bodyPr>
          <a:lstStyle/>
          <a:p>
            <a:pPr lvl="0"/>
            <a:r>
              <a:rPr lang="ru-RU" sz="3200" b="1" dirty="0" smtClean="0">
                <a:solidFill>
                  <a:schemeClr val="accent4"/>
                </a:solidFill>
              </a:rPr>
              <a:t>Влияет ли пол на наличие болезни?</a:t>
            </a:r>
            <a:endParaRPr sz="3200" dirty="0">
              <a:solidFill>
                <a:schemeClr val="accent4"/>
              </a:solidFill>
            </a:endParaRPr>
          </a:p>
        </p:txBody>
      </p:sp>
      <p:grpSp>
        <p:nvGrpSpPr>
          <p:cNvPr id="976" name="Google Shape;976;p33"/>
          <p:cNvGrpSpPr/>
          <p:nvPr/>
        </p:nvGrpSpPr>
        <p:grpSpPr>
          <a:xfrm>
            <a:off x="8626413" y="4908713"/>
            <a:ext cx="449351" cy="134550"/>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687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1" name="Google Shape;1201;p39"/>
          <p:cNvSpPr txBox="1">
            <a:spLocks noGrp="1"/>
          </p:cNvSpPr>
          <p:nvPr>
            <p:ph type="body" idx="1"/>
          </p:nvPr>
        </p:nvSpPr>
        <p:spPr>
          <a:xfrm>
            <a:off x="0" y="197121"/>
            <a:ext cx="7806117" cy="1707356"/>
          </a:xfrm>
          <a:prstGeom prst="rect">
            <a:avLst/>
          </a:prstGeom>
        </p:spPr>
        <p:txBody>
          <a:bodyPr spcFirstLastPara="1" wrap="square" lIns="91425" tIns="91425" rIns="91425" bIns="91425" anchor="t" anchorCtr="0">
            <a:noAutofit/>
          </a:bodyPr>
          <a:lstStyle/>
          <a:p>
            <a:pPr marL="139700" indent="0">
              <a:buNone/>
            </a:pPr>
            <a:r>
              <a:rPr lang="ru-RU" sz="2800" b="1" dirty="0">
                <a:solidFill>
                  <a:schemeClr val="accent4"/>
                </a:solidFill>
              </a:rPr>
              <a:t>Всемирный день борьбы с гипертонией</a:t>
            </a:r>
          </a:p>
          <a:p>
            <a:pPr marL="139700" lvl="0" indent="0" algn="l" rtl="0">
              <a:spcBef>
                <a:spcPts val="0"/>
              </a:spcBef>
              <a:spcAft>
                <a:spcPts val="0"/>
              </a:spcAft>
              <a:buSzPts val="1400"/>
              <a:buNone/>
            </a:pPr>
            <a:endParaRPr lang="ru-RU" dirty="0"/>
          </a:p>
        </p:txBody>
      </p:sp>
      <p:sp>
        <p:nvSpPr>
          <p:cNvPr id="72" name="Google Shape;975;p33"/>
          <p:cNvSpPr txBox="1">
            <a:spLocks/>
          </p:cNvSpPr>
          <p:nvPr/>
        </p:nvSpPr>
        <p:spPr>
          <a:xfrm>
            <a:off x="0" y="763052"/>
            <a:ext cx="9086277" cy="4086422"/>
          </a:xfrm>
          <a:prstGeom prst="rect">
            <a:avLst/>
          </a:prstGeom>
        </p:spPr>
        <p:txBody>
          <a:bodyPr spcFirstLastPara="1" vert="horz" wrap="square" lIns="91425" tIns="91425" rIns="91425" bIns="91425" rtlCol="0" anchor="t" anchorCtr="0">
            <a:noAutofit/>
          </a:bodyPr>
          <a:lstStyle>
            <a:lvl1pPr marL="457200" lvl="0" indent="-317500" algn="l" defTabSz="342900" rtl="0" eaLnBrk="1" latinLnBrk="0" hangingPunct="1">
              <a:lnSpc>
                <a:spcPct val="115000"/>
              </a:lnSpc>
              <a:spcBef>
                <a:spcPts val="0"/>
              </a:spcBef>
              <a:spcAft>
                <a:spcPts val="0"/>
              </a:spcAft>
              <a:buClr>
                <a:schemeClr val="bg2">
                  <a:lumMod val="40000"/>
                  <a:lumOff val="60000"/>
                </a:schemeClr>
              </a:buClr>
              <a:buSzPts val="1400"/>
              <a:buFont typeface="Wingdings 3" charset="2"/>
              <a:buChar char="●"/>
              <a:defRPr sz="1500" b="0" i="0" kern="1200">
                <a:solidFill>
                  <a:schemeClr val="tx1"/>
                </a:solidFill>
                <a:latin typeface="+mj-lt"/>
                <a:ea typeface="+mj-ea"/>
                <a:cs typeface="+mj-cs"/>
              </a:defRPr>
            </a:lvl1pPr>
            <a:lvl2pPr marL="914400" lvl="1" indent="-317500" algn="l" defTabSz="342900" rtl="0" eaLnBrk="1" latinLnBrk="0" hangingPunct="1">
              <a:spcBef>
                <a:spcPts val="0"/>
              </a:spcBef>
              <a:spcAft>
                <a:spcPts val="0"/>
              </a:spcAft>
              <a:buClr>
                <a:schemeClr val="bg2">
                  <a:lumMod val="40000"/>
                  <a:lumOff val="60000"/>
                </a:schemeClr>
              </a:buClr>
              <a:buSzPts val="1400"/>
              <a:buFont typeface="Wingdings 3" charset="2"/>
              <a:buChar char="○"/>
              <a:defRPr sz="1350" b="0" i="0" kern="1200">
                <a:solidFill>
                  <a:schemeClr val="tx1"/>
                </a:solidFill>
                <a:latin typeface="+mj-lt"/>
                <a:ea typeface="+mj-ea"/>
                <a:cs typeface="+mj-cs"/>
              </a:defRPr>
            </a:lvl2pPr>
            <a:lvl3pPr marL="1371600" lvl="2" indent="-317500" algn="l" defTabSz="342900" rtl="0" eaLnBrk="1" latinLnBrk="0" hangingPunct="1">
              <a:spcBef>
                <a:spcPts val="1600"/>
              </a:spcBef>
              <a:spcAft>
                <a:spcPts val="0"/>
              </a:spcAft>
              <a:buClr>
                <a:schemeClr val="bg2">
                  <a:lumMod val="40000"/>
                  <a:lumOff val="60000"/>
                </a:schemeClr>
              </a:buClr>
              <a:buSzPts val="1400"/>
              <a:buFont typeface="Wingdings 3" charset="2"/>
              <a:buChar char="■"/>
              <a:defRPr sz="1200" b="0" i="0" kern="1200">
                <a:solidFill>
                  <a:schemeClr val="tx1"/>
                </a:solidFill>
                <a:latin typeface="+mj-lt"/>
                <a:ea typeface="+mj-ea"/>
                <a:cs typeface="+mj-cs"/>
              </a:defRPr>
            </a:lvl3pPr>
            <a:lvl4pPr marL="1828800" lvl="3" indent="-317500" algn="l"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4pPr>
            <a:lvl5pPr marL="2286000" lvl="4" indent="-317500" algn="l"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5pPr>
            <a:lvl6pPr marL="2743200" lvl="5" indent="-317500" algn="l"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6pPr>
            <a:lvl7pPr marL="3200400" lvl="6" indent="-317500" algn="l"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7pPr>
            <a:lvl8pPr marL="3657600" lvl="7" indent="-317500" algn="l" defTabSz="342900" rtl="0" eaLnBrk="1" latinLnBrk="0" hangingPunct="1">
              <a:spcBef>
                <a:spcPts val="1600"/>
              </a:spcBef>
              <a:spcAft>
                <a:spcPts val="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8pPr>
            <a:lvl9pPr marL="4114800" lvl="8" indent="-317500" algn="l" defTabSz="342900" rtl="0" eaLnBrk="1" latinLnBrk="0" hangingPunct="1">
              <a:spcBef>
                <a:spcPts val="1600"/>
              </a:spcBef>
              <a:spcAft>
                <a:spcPts val="1600"/>
              </a:spcAft>
              <a:buClr>
                <a:schemeClr val="bg2">
                  <a:lumMod val="40000"/>
                  <a:lumOff val="60000"/>
                </a:schemeClr>
              </a:buClr>
              <a:buSzPts val="1400"/>
              <a:buFont typeface="Wingdings 3" charset="2"/>
              <a:buChar char="■"/>
              <a:defRPr sz="1050" b="0" i="0" kern="1200">
                <a:solidFill>
                  <a:schemeClr val="tx1"/>
                </a:solidFill>
                <a:latin typeface="+mj-lt"/>
                <a:ea typeface="+mj-ea"/>
                <a:cs typeface="+mj-cs"/>
              </a:defRPr>
            </a:lvl9pPr>
          </a:lstStyle>
          <a:p>
            <a:pPr marL="139700" indent="0">
              <a:buNone/>
            </a:pPr>
            <a:r>
              <a:rPr lang="ru-RU" dirty="0"/>
              <a:t>Первый Всемирный день борьбы с артериальной гипертонией прошел 14-го мая 2005 г. С 2006 года Всемирная Лига Гипертонии (</a:t>
            </a:r>
            <a:r>
              <a:rPr lang="ru-RU" dirty="0" err="1"/>
              <a:t>World</a:t>
            </a:r>
            <a:r>
              <a:rPr lang="ru-RU" dirty="0"/>
              <a:t> </a:t>
            </a:r>
            <a:r>
              <a:rPr lang="ru-RU" dirty="0" err="1"/>
              <a:t>Hypertension</a:t>
            </a:r>
            <a:r>
              <a:rPr lang="ru-RU" dirty="0"/>
              <a:t> </a:t>
            </a:r>
            <a:r>
              <a:rPr lang="ru-RU" dirty="0" err="1"/>
              <a:t>League</a:t>
            </a:r>
            <a:r>
              <a:rPr lang="ru-RU" dirty="0"/>
              <a:t>) при поддержке Всемирной Организации Здравоохранения установили ежегодные события, посвященное этой теме на 17-е мая.</a:t>
            </a:r>
          </a:p>
          <a:p>
            <a:pPr marL="139700" indent="0">
              <a:buNone/>
            </a:pPr>
            <a:r>
              <a:rPr lang="ru-RU" dirty="0"/>
              <a:t>Повышенное артериальное давление или артериальная гипертония - самый грозный фактор развития инфаркта миокарда и ишемического инсульта. Более 1,5 миллиардов людей во всем мире страдают этим коварным заболеванием. По данным статистики около 45 процентов больных людей не знают, что они имеют высокие цифры артериального давления.</a:t>
            </a:r>
          </a:p>
          <a:p>
            <a:pPr marL="139700" indent="0">
              <a:buNone/>
            </a:pPr>
            <a:r>
              <a:rPr lang="ru-RU" dirty="0"/>
              <a:t>Цель проведения мероприятий, посвященных Всемирному дню борьбы с артериальной гипертонией - повышение информированности населения о серьезных осложнениях артериальной гипертонии, распространение информации о том, как можно предотвратить развитие этого заболевания.</a:t>
            </a:r>
          </a:p>
          <a:p>
            <a:pPr marL="139700" indent="0">
              <a:buNone/>
            </a:pPr>
            <a:r>
              <a:rPr lang="ru-RU" dirty="0"/>
              <a:t>Сейчас, в настоящее время, методы обнаружения и способы лечения гипертонии существуют и успешно применяются на практике во многих медицинских учреждениях большинства стран мира.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88287" y="1084669"/>
            <a:ext cx="7390874" cy="3733274"/>
          </a:xfrm>
          <a:prstGeom prst="rect">
            <a:avLst/>
          </a:prstGeom>
        </p:spPr>
        <p:txBody>
          <a:bodyPr spcFirstLastPara="1" wrap="square" lIns="91425" tIns="91425" rIns="91425" bIns="91425" anchor="b" anchorCtr="0">
            <a:noAutofit/>
          </a:bodyPr>
          <a:lstStyle/>
          <a:p>
            <a:r>
              <a:rPr lang="ru-RU" sz="1400" dirty="0" smtClean="0"/>
              <a:t>Гипертония </a:t>
            </a:r>
            <a:r>
              <a:rPr lang="ru-RU" sz="1400" dirty="0"/>
              <a:t>напрямую увеличивает риск сердечного приступа и инсульта.</a:t>
            </a:r>
            <a:br>
              <a:rPr lang="ru-RU" sz="1400" dirty="0"/>
            </a:br>
            <a:r>
              <a:rPr lang="ru-RU" sz="1400" dirty="0"/>
              <a:t>Гипертония особенно распространена среди людей, которые имеют сахарный диабет, подагра или заболевание почек.</a:t>
            </a:r>
            <a:br>
              <a:rPr lang="ru-RU" sz="1400" dirty="0"/>
            </a:br>
            <a:r>
              <a:rPr lang="ru-RU" sz="1400" dirty="0"/>
              <a:t>Гипертония является бессимптомным заболеванием.</a:t>
            </a:r>
            <a:br>
              <a:rPr lang="ru-RU" sz="1400" dirty="0"/>
            </a:br>
            <a:r>
              <a:rPr lang="ru-RU" sz="1400" dirty="0"/>
              <a:t>Она более распространена у людей с аналогичными заболеваниями в семейной истории.</a:t>
            </a:r>
            <a:br>
              <a:rPr lang="ru-RU" sz="1400" dirty="0"/>
            </a:br>
            <a:r>
              <a:rPr lang="ru-RU" sz="1400" dirty="0"/>
              <a:t>Очень высокий риск распространения у людей, страдающих ожирением и злоупотребляющих алкоголем.</a:t>
            </a:r>
            <a:br>
              <a:rPr lang="ru-RU" sz="1400" dirty="0"/>
            </a:br>
            <a:r>
              <a:rPr lang="ru-RU" sz="1400" dirty="0"/>
              <a:t>Встречается у женщин, принимающих оральные контрацептивы.</a:t>
            </a:r>
            <a:br>
              <a:rPr lang="ru-RU" sz="1400" dirty="0"/>
            </a:br>
            <a:r>
              <a:rPr lang="ru-RU" sz="1400" dirty="0"/>
              <a:t>Гипертония, к сожалению, встречается у детей и подростков.</a:t>
            </a:r>
            <a:br>
              <a:rPr lang="ru-RU" sz="1400" dirty="0"/>
            </a:br>
            <a:r>
              <a:rPr lang="ru-RU" sz="1400" dirty="0"/>
              <a:t>Некоторые лекарства для потери веса могут увеличить риск появления гипертонической болезни.</a:t>
            </a:r>
            <a:br>
              <a:rPr lang="ru-RU" sz="1400" dirty="0"/>
            </a:br>
            <a:r>
              <a:rPr lang="ru-RU" sz="1400" dirty="0"/>
              <a:t>Важность наблюдения систолического кровяного давления увеличивается с возрастом.</a:t>
            </a:r>
            <a:br>
              <a:rPr lang="ru-RU" sz="1400" dirty="0"/>
            </a:br>
            <a:r>
              <a:rPr lang="ru-RU" sz="1400" dirty="0"/>
              <a:t>Артериальное давление меняется в течение дня. Оно самое низкое, когда вы спите и поднимается, когда вы просыпаетесь.</a:t>
            </a:r>
            <a:br>
              <a:rPr lang="ru-RU" sz="1400" dirty="0"/>
            </a:br>
            <a:endParaRPr lang="ru-RU" sz="1100" dirty="0"/>
          </a:p>
        </p:txBody>
      </p:sp>
      <p:sp>
        <p:nvSpPr>
          <p:cNvPr id="1035" name="Google Shape;1035;p33"/>
          <p:cNvSpPr txBox="1">
            <a:spLocks noGrp="1"/>
          </p:cNvSpPr>
          <p:nvPr>
            <p:ph type="title" idx="2"/>
          </p:nvPr>
        </p:nvSpPr>
        <p:spPr>
          <a:xfrm>
            <a:off x="-13316" y="323300"/>
            <a:ext cx="8261131" cy="1437815"/>
          </a:xfrm>
          <a:prstGeom prst="rect">
            <a:avLst/>
          </a:prstGeom>
        </p:spPr>
        <p:txBody>
          <a:bodyPr spcFirstLastPara="1" wrap="square" lIns="91425" tIns="91425" rIns="91425" bIns="91425" anchor="ctr" anchorCtr="0">
            <a:noAutofit/>
          </a:bodyPr>
          <a:lstStyle/>
          <a:p>
            <a:r>
              <a:rPr lang="ru-RU" sz="3200" b="1" dirty="0">
                <a:solidFill>
                  <a:schemeClr val="accent4"/>
                </a:solidFill>
              </a:rPr>
              <a:t>10 интересных фактов о </a:t>
            </a:r>
            <a:r>
              <a:rPr lang="ru-RU" sz="3200" b="1" dirty="0" smtClean="0">
                <a:solidFill>
                  <a:schemeClr val="accent4"/>
                </a:solidFill>
              </a:rPr>
              <a:t>гипертонии</a:t>
            </a:r>
            <a:r>
              <a:rPr lang="ru-RU" b="1" dirty="0"/>
              <a:t/>
            </a:r>
            <a:br>
              <a:rPr lang="ru-RU" b="1" dirty="0"/>
            </a:br>
            <a:endParaRPr dirty="0"/>
          </a:p>
        </p:txBody>
      </p:sp>
      <p:grpSp>
        <p:nvGrpSpPr>
          <p:cNvPr id="976" name="Google Shape;976;p33"/>
          <p:cNvGrpSpPr/>
          <p:nvPr/>
        </p:nvGrpSpPr>
        <p:grpSpPr>
          <a:xfrm rot="10800000">
            <a:off x="7861833" y="625130"/>
            <a:ext cx="449351" cy="134550"/>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53" y="2830138"/>
            <a:ext cx="1858759" cy="1867985"/>
          </a:xfrm>
          <a:prstGeom prst="rect">
            <a:avLst/>
          </a:prstGeom>
        </p:spPr>
      </p:pic>
    </p:spTree>
    <p:extLst>
      <p:ext uri="{BB962C8B-B14F-4D97-AF65-F5344CB8AC3E}">
        <p14:creationId xmlns:p14="http://schemas.microsoft.com/office/powerpoint/2010/main" val="341867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32"/>
          <p:cNvSpPr txBox="1">
            <a:spLocks noGrp="1"/>
          </p:cNvSpPr>
          <p:nvPr>
            <p:ph type="title"/>
          </p:nvPr>
        </p:nvSpPr>
        <p:spPr>
          <a:xfrm>
            <a:off x="709546" y="229950"/>
            <a:ext cx="7704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ВВЕДЕНИЕ.</a:t>
            </a:r>
            <a:endParaRPr dirty="0"/>
          </a:p>
        </p:txBody>
      </p:sp>
      <p:grpSp>
        <p:nvGrpSpPr>
          <p:cNvPr id="966" name="Google Shape;966;p32"/>
          <p:cNvGrpSpPr/>
          <p:nvPr/>
        </p:nvGrpSpPr>
        <p:grpSpPr>
          <a:xfrm rot="16200000">
            <a:off x="8528213" y="415600"/>
            <a:ext cx="449351" cy="134550"/>
            <a:chOff x="826998" y="3699099"/>
            <a:chExt cx="449351" cy="134550"/>
          </a:xfrm>
        </p:grpSpPr>
        <p:sp>
          <p:nvSpPr>
            <p:cNvPr id="967" name="Google Shape;967;p32"/>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74" y="351697"/>
            <a:ext cx="355853" cy="355853"/>
          </a:xfrm>
          <a:prstGeom prst="rect">
            <a:avLst/>
          </a:prstGeom>
        </p:spPr>
      </p:pic>
      <p:sp>
        <p:nvSpPr>
          <p:cNvPr id="19" name="Google Shape;953;p32"/>
          <p:cNvSpPr txBox="1">
            <a:spLocks noGrp="1"/>
          </p:cNvSpPr>
          <p:nvPr>
            <p:ph type="title"/>
          </p:nvPr>
        </p:nvSpPr>
        <p:spPr>
          <a:xfrm>
            <a:off x="660427" y="2375112"/>
            <a:ext cx="7704000" cy="477600"/>
          </a:xfrm>
          <a:prstGeom prst="rect">
            <a:avLst/>
          </a:prstGeom>
        </p:spPr>
        <p:txBody>
          <a:bodyPr spcFirstLastPara="1" wrap="square" lIns="91425" tIns="91425" rIns="91425" bIns="91425" anchor="t" anchorCtr="0">
            <a:noAutofit/>
          </a:bodyPr>
          <a:lstStyle/>
          <a:p>
            <a:pPr lvl="0"/>
            <a:r>
              <a:rPr lang="ru-RU" sz="2000" b="1" dirty="0">
                <a:solidFill>
                  <a:schemeClr val="accent4"/>
                </a:solidFill>
              </a:rPr>
              <a:t>Гипертоническая болезнь</a:t>
            </a:r>
            <a:r>
              <a:rPr lang="ru-RU" sz="2000" dirty="0"/>
              <a:t> - заболевание сердечно-сосудистой системы, характеризующиеся повышением артериального давления. Проявления зависят от преимущественного поражения сосудов мозга (головные боли, головокружение, раздражительность), сердца, почек, глазного дна.</a:t>
            </a:r>
            <a:endParaRPr sz="2000" dirty="0"/>
          </a:p>
        </p:txBody>
      </p:sp>
      <p:sp>
        <p:nvSpPr>
          <p:cNvPr id="20" name="Google Shape;953;p32"/>
          <p:cNvSpPr txBox="1">
            <a:spLocks noGrp="1"/>
          </p:cNvSpPr>
          <p:nvPr>
            <p:ph type="title"/>
          </p:nvPr>
        </p:nvSpPr>
        <p:spPr>
          <a:xfrm>
            <a:off x="736888" y="1346674"/>
            <a:ext cx="7676658" cy="6145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Что такое гипертоническая болезнь?</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2" name="Прямоугольник 1"/>
          <p:cNvSpPr/>
          <p:nvPr/>
        </p:nvSpPr>
        <p:spPr>
          <a:xfrm>
            <a:off x="543803" y="353148"/>
            <a:ext cx="5838078" cy="523220"/>
          </a:xfrm>
          <a:prstGeom prst="rect">
            <a:avLst/>
          </a:prstGeom>
        </p:spPr>
        <p:txBody>
          <a:bodyPr wrap="square">
            <a:spAutoFit/>
          </a:bodyPr>
          <a:lstStyle/>
          <a:p>
            <a:r>
              <a:rPr lang="ru-RU" sz="2800" b="1" dirty="0">
                <a:solidFill>
                  <a:schemeClr val="accent4"/>
                </a:solidFill>
                <a:latin typeface="+mn-lt"/>
              </a:rPr>
              <a:t>Профилактика гипертонии</a:t>
            </a:r>
            <a:endParaRPr lang="ru-RU" sz="2800" dirty="0">
              <a:solidFill>
                <a:schemeClr val="accent4"/>
              </a:solidFill>
              <a:latin typeface="+mn-lt"/>
            </a:endParaRPr>
          </a:p>
        </p:txBody>
      </p:sp>
      <p:sp>
        <p:nvSpPr>
          <p:cNvPr id="40" name="Google Shape;974;p33"/>
          <p:cNvSpPr txBox="1">
            <a:spLocks noGrp="1"/>
          </p:cNvSpPr>
          <p:nvPr>
            <p:ph type="title"/>
          </p:nvPr>
        </p:nvSpPr>
        <p:spPr>
          <a:xfrm>
            <a:off x="543803" y="1053138"/>
            <a:ext cx="7390874" cy="3733274"/>
          </a:xfrm>
          <a:prstGeom prst="rect">
            <a:avLst/>
          </a:prstGeom>
        </p:spPr>
        <p:txBody>
          <a:bodyPr spcFirstLastPara="1" wrap="square" lIns="91425" tIns="91425" rIns="91425" bIns="91425" anchor="b" anchorCtr="0">
            <a:noAutofit/>
          </a:bodyPr>
          <a:lstStyle/>
          <a:p>
            <a:r>
              <a:rPr lang="ru-RU" sz="1400" dirty="0" smtClean="0"/>
              <a:t>Гипертония </a:t>
            </a:r>
            <a:r>
              <a:rPr lang="ru-RU" sz="1400" dirty="0"/>
              <a:t>напрямую увеличивает риск сердечного приступа и инсульта.</a:t>
            </a:r>
            <a:br>
              <a:rPr lang="ru-RU" sz="1400" dirty="0"/>
            </a:br>
            <a:r>
              <a:rPr lang="ru-RU" sz="1400" dirty="0"/>
              <a:t>Гипертония особенно распространена среди людей, которые имеют сахарный диабет, подагра или заболевание почек.</a:t>
            </a:r>
            <a:br>
              <a:rPr lang="ru-RU" sz="1400" dirty="0"/>
            </a:br>
            <a:r>
              <a:rPr lang="ru-RU" sz="1400" dirty="0"/>
              <a:t>Гипертония является бессимптомным заболеванием.</a:t>
            </a:r>
            <a:br>
              <a:rPr lang="ru-RU" sz="1400" dirty="0"/>
            </a:br>
            <a:r>
              <a:rPr lang="ru-RU" sz="1400" dirty="0"/>
              <a:t>Она более распространена у людей с аналогичными заболеваниями в семейной истории.</a:t>
            </a:r>
            <a:br>
              <a:rPr lang="ru-RU" sz="1400" dirty="0"/>
            </a:br>
            <a:r>
              <a:rPr lang="ru-RU" sz="1400" dirty="0"/>
              <a:t>Очень высокий риск распространения у людей, страдающих ожирением и злоупотребляющих алкоголем.</a:t>
            </a:r>
            <a:br>
              <a:rPr lang="ru-RU" sz="1400" dirty="0"/>
            </a:br>
            <a:r>
              <a:rPr lang="ru-RU" sz="1400" dirty="0"/>
              <a:t>Встречается у женщин, принимающих оральные контрацептивы.</a:t>
            </a:r>
            <a:br>
              <a:rPr lang="ru-RU" sz="1400" dirty="0"/>
            </a:br>
            <a:r>
              <a:rPr lang="ru-RU" sz="1400" dirty="0"/>
              <a:t>Гипертония, к сожалению, встречается у детей и подростков.</a:t>
            </a:r>
            <a:br>
              <a:rPr lang="ru-RU" sz="1400" dirty="0"/>
            </a:br>
            <a:r>
              <a:rPr lang="ru-RU" sz="1400" dirty="0"/>
              <a:t>Некоторые лекарства для потери веса могут увеличить риск появления гипертонической болезни.</a:t>
            </a:r>
            <a:br>
              <a:rPr lang="ru-RU" sz="1400" dirty="0"/>
            </a:br>
            <a:r>
              <a:rPr lang="ru-RU" sz="1400" dirty="0"/>
              <a:t>Важность наблюдения систолического кровяного давления увеличивается с возрастом.</a:t>
            </a:r>
            <a:br>
              <a:rPr lang="ru-RU" sz="1400" dirty="0"/>
            </a:br>
            <a:r>
              <a:rPr lang="ru-RU" sz="1400" dirty="0"/>
              <a:t>Артериальное давление меняется в течение дня. Оно самое низкое, когда вы спите и поднимается, когда вы просыпаетесь.</a:t>
            </a:r>
            <a:br>
              <a:rPr lang="ru-RU" sz="1400" dirty="0"/>
            </a:br>
            <a:endParaRPr lang="ru-RU"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2" name="Прямоугольник 1"/>
          <p:cNvSpPr/>
          <p:nvPr/>
        </p:nvSpPr>
        <p:spPr>
          <a:xfrm>
            <a:off x="417679" y="201799"/>
            <a:ext cx="5838078" cy="461665"/>
          </a:xfrm>
          <a:prstGeom prst="rect">
            <a:avLst/>
          </a:prstGeom>
        </p:spPr>
        <p:txBody>
          <a:bodyPr wrap="square">
            <a:spAutoFit/>
          </a:bodyPr>
          <a:lstStyle/>
          <a:p>
            <a:r>
              <a:rPr lang="ru-RU" sz="2400" dirty="0">
                <a:solidFill>
                  <a:schemeClr val="accent4"/>
                </a:solidFill>
              </a:rPr>
              <a:t>Ответы на частые вопросы пациентов</a:t>
            </a:r>
          </a:p>
        </p:txBody>
      </p:sp>
      <p:sp>
        <p:nvSpPr>
          <p:cNvPr id="40" name="Google Shape;974;p33"/>
          <p:cNvSpPr txBox="1">
            <a:spLocks noGrp="1"/>
          </p:cNvSpPr>
          <p:nvPr>
            <p:ph type="title"/>
          </p:nvPr>
        </p:nvSpPr>
        <p:spPr>
          <a:xfrm>
            <a:off x="165429" y="432631"/>
            <a:ext cx="8928121" cy="4381502"/>
          </a:xfrm>
          <a:prstGeom prst="rect">
            <a:avLst/>
          </a:prstGeom>
        </p:spPr>
        <p:txBody>
          <a:bodyPr spcFirstLastPara="1" wrap="square" lIns="91425" tIns="91425" rIns="91425" bIns="91425" anchor="b" anchorCtr="0">
            <a:noAutofit/>
          </a:bodyPr>
          <a:lstStyle/>
          <a:p>
            <a:r>
              <a:rPr lang="en-US" sz="1600" dirty="0" smtClean="0"/>
              <a:t>- </a:t>
            </a:r>
            <a:r>
              <a:rPr lang="ru-RU" sz="1600" dirty="0" smtClean="0"/>
              <a:t>Сколько </a:t>
            </a:r>
            <a:r>
              <a:rPr lang="ru-RU" sz="1600" dirty="0"/>
              <a:t>длится гипертонический криз?</a:t>
            </a:r>
            <a:br>
              <a:rPr lang="ru-RU" sz="1600" dirty="0"/>
            </a:br>
            <a:r>
              <a:rPr lang="en-US" sz="1600" dirty="0" smtClean="0"/>
              <a:t>- </a:t>
            </a:r>
            <a:r>
              <a:rPr lang="ru-RU" sz="1600" dirty="0" smtClean="0"/>
              <a:t>В </a:t>
            </a:r>
            <a:r>
              <a:rPr lang="ru-RU" sz="1600" dirty="0"/>
              <a:t>среднем приступ длится около 2-3 часов. Симптомы развиваются или быстро, или по нарастающей в зависимости от формы криза</a:t>
            </a:r>
            <a:r>
              <a:rPr lang="ru-RU" sz="1600" dirty="0" smtClean="0"/>
              <a:t>.</a:t>
            </a:r>
            <a:r>
              <a:rPr lang="en-US" sz="1600" dirty="0" smtClean="0"/>
              <a:t/>
            </a:r>
            <a:br>
              <a:rPr lang="en-US" sz="1600" dirty="0" smtClean="0"/>
            </a:br>
            <a:r>
              <a:rPr lang="en-US" sz="1600" dirty="0"/>
              <a:t/>
            </a:r>
            <a:br>
              <a:rPr lang="en-US" sz="1600" dirty="0"/>
            </a:br>
            <a:r>
              <a:rPr lang="en-US" sz="1600" dirty="0" smtClean="0"/>
              <a:t>- </a:t>
            </a:r>
            <a:r>
              <a:rPr lang="ru-RU" sz="1600" dirty="0" smtClean="0"/>
              <a:t>Что </a:t>
            </a:r>
            <a:r>
              <a:rPr lang="ru-RU" sz="1600" dirty="0"/>
              <a:t>нельзя делать при гипертоническом кризе</a:t>
            </a:r>
            <a:r>
              <a:rPr lang="ru-RU" sz="1600" dirty="0" smtClean="0"/>
              <a:t>?</a:t>
            </a:r>
            <a:r>
              <a:rPr lang="en-US" sz="1600" dirty="0" smtClean="0"/>
              <a:t/>
            </a:r>
            <a:br>
              <a:rPr lang="en-US" sz="1600" dirty="0" smtClean="0"/>
            </a:br>
            <a:r>
              <a:rPr lang="en-US" sz="1600" dirty="0" smtClean="0"/>
              <a:t>- </a:t>
            </a:r>
            <a:r>
              <a:rPr lang="ru-RU" sz="1600" dirty="0"/>
              <a:t>Нельзя терпеть и ждать, когда пройдет криз. Необходимо провести мероприятия по первой медицинской помощи, предполагающие постепенное снижение артериального давления. Во время приступа пациенту нельзя стоять, резко вставать, наклоняться, тужиться, предпринимать физические действия. При снижении АД пациенту можно отдохнуть в горизонтальном положении, но с приподнятым изголовьем кровати</a:t>
            </a:r>
            <a:r>
              <a:rPr lang="ru-RU" sz="1600" dirty="0" smtClean="0"/>
              <a:t>.</a:t>
            </a:r>
            <a:r>
              <a:rPr lang="en-US" sz="1600" dirty="0" smtClean="0"/>
              <a:t/>
            </a:r>
            <a:br>
              <a:rPr lang="en-US" sz="1600" dirty="0" smtClean="0"/>
            </a:br>
            <a:r>
              <a:rPr lang="en-US" sz="1600" dirty="0"/>
              <a:t/>
            </a:r>
            <a:br>
              <a:rPr lang="en-US" sz="1600" dirty="0"/>
            </a:br>
            <a:r>
              <a:rPr lang="en-US" sz="1600" dirty="0" smtClean="0"/>
              <a:t>- </a:t>
            </a:r>
            <a:r>
              <a:rPr lang="ru-RU" sz="1600" dirty="0" smtClean="0"/>
              <a:t>В </a:t>
            </a:r>
            <a:r>
              <a:rPr lang="ru-RU" sz="1600" dirty="0"/>
              <a:t>чем скрытая опасность гипертонического криза</a:t>
            </a:r>
            <a:r>
              <a:rPr lang="ru-RU" sz="1600" dirty="0" smtClean="0"/>
              <a:t>?</a:t>
            </a:r>
            <a:r>
              <a:rPr lang="en-US" sz="1600" dirty="0" smtClean="0"/>
              <a:t/>
            </a:r>
            <a:br>
              <a:rPr lang="en-US" sz="1600" dirty="0" smtClean="0"/>
            </a:br>
            <a:r>
              <a:rPr lang="en-US" sz="1600" dirty="0" smtClean="0"/>
              <a:t>- </a:t>
            </a:r>
            <a:r>
              <a:rPr lang="ru-RU" sz="1600" dirty="0"/>
              <a:t>Последствия гипертонического криза носят масштабный характер – это инсульт, инфаркт миокарда, наблюдаются нарушения центральной нервной системы, стенокардия, аневризма.</a:t>
            </a:r>
            <a:endParaRPr lang="ru-RU" sz="100" dirty="0"/>
          </a:p>
        </p:txBody>
      </p:sp>
    </p:spTree>
    <p:extLst>
      <p:ext uri="{BB962C8B-B14F-4D97-AF65-F5344CB8AC3E}">
        <p14:creationId xmlns:p14="http://schemas.microsoft.com/office/powerpoint/2010/main" val="239625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2" name="Прямоугольник 1"/>
          <p:cNvSpPr/>
          <p:nvPr/>
        </p:nvSpPr>
        <p:spPr>
          <a:xfrm>
            <a:off x="928482" y="201799"/>
            <a:ext cx="5838078" cy="584775"/>
          </a:xfrm>
          <a:prstGeom prst="rect">
            <a:avLst/>
          </a:prstGeom>
        </p:spPr>
        <p:txBody>
          <a:bodyPr wrap="square">
            <a:spAutoFit/>
          </a:bodyPr>
          <a:lstStyle/>
          <a:p>
            <a:r>
              <a:rPr lang="ru-RU" sz="3200" dirty="0">
                <a:solidFill>
                  <a:schemeClr val="accent4"/>
                </a:solidFill>
              </a:rPr>
              <a:t>Лечение и его особенности</a:t>
            </a:r>
          </a:p>
        </p:txBody>
      </p:sp>
      <p:sp>
        <p:nvSpPr>
          <p:cNvPr id="40" name="Google Shape;974;p33"/>
          <p:cNvSpPr txBox="1">
            <a:spLocks noGrp="1"/>
          </p:cNvSpPr>
          <p:nvPr>
            <p:ph type="title"/>
          </p:nvPr>
        </p:nvSpPr>
        <p:spPr>
          <a:xfrm>
            <a:off x="51918" y="296391"/>
            <a:ext cx="9092082" cy="4524047"/>
          </a:xfrm>
          <a:prstGeom prst="rect">
            <a:avLst/>
          </a:prstGeom>
        </p:spPr>
        <p:txBody>
          <a:bodyPr spcFirstLastPara="1" wrap="square" lIns="91425" tIns="91425" rIns="91425" bIns="91425" anchor="b" anchorCtr="0">
            <a:noAutofit/>
          </a:bodyPr>
          <a:lstStyle/>
          <a:p>
            <a:r>
              <a:rPr lang="ru-RU" sz="1800" dirty="0"/>
              <a:t>Лечение при гипертоническом кризе назначается в зависимости от анамнеза и наличия других состояний в острой форме или хронических патологий (перкуссии сердца, аускультации сердца, легких, крупных сосудов, геморрагический инсульт, почечная недостаточность, выраженная ишемия миокарда). В момент приступа пациент нуждается в медицинской помощи. Она заключается в снижении артериального давления.</a:t>
            </a:r>
            <a:br>
              <a:rPr lang="ru-RU" sz="1800" dirty="0"/>
            </a:br>
            <a:r>
              <a:rPr lang="ru-RU" sz="1800" dirty="0"/>
              <a:t>После назначается медикаментозная терапия. При назначении препаратов важно, чтобы они действовали максимум спустя 20-30 минут, а эффект длился не менее 4-6 часов. При лечении кризов опасность состоит в возникновении неуправляемой гипотонии. По этой причине самолечение при таком диагнозе несет в себе риск медикаментозного коллапса. Особый врачебный контроль необходим пациентам с сопутствующими заболеваниями в анамнезе. Важно понимать, что при правильном лечении артериальной гипертензии кризы случаются крайне редко.</a:t>
            </a:r>
          </a:p>
        </p:txBody>
      </p:sp>
    </p:spTree>
    <p:extLst>
      <p:ext uri="{BB962C8B-B14F-4D97-AF65-F5344CB8AC3E}">
        <p14:creationId xmlns:p14="http://schemas.microsoft.com/office/powerpoint/2010/main" val="146584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2" name="Прямоугольник 1"/>
          <p:cNvSpPr/>
          <p:nvPr/>
        </p:nvSpPr>
        <p:spPr>
          <a:xfrm>
            <a:off x="1038210" y="194484"/>
            <a:ext cx="5838078" cy="523220"/>
          </a:xfrm>
          <a:prstGeom prst="rect">
            <a:avLst/>
          </a:prstGeom>
        </p:spPr>
        <p:txBody>
          <a:bodyPr wrap="square">
            <a:spAutoFit/>
          </a:bodyPr>
          <a:lstStyle/>
          <a:p>
            <a:r>
              <a:rPr lang="ru-RU" sz="2800" dirty="0">
                <a:solidFill>
                  <a:schemeClr val="accent4"/>
                </a:solidFill>
              </a:rPr>
              <a:t>Виды патологии</a:t>
            </a:r>
          </a:p>
        </p:txBody>
      </p:sp>
      <p:sp>
        <p:nvSpPr>
          <p:cNvPr id="40" name="Google Shape;974;p33"/>
          <p:cNvSpPr txBox="1">
            <a:spLocks noGrp="1"/>
          </p:cNvSpPr>
          <p:nvPr>
            <p:ph type="title"/>
          </p:nvPr>
        </p:nvSpPr>
        <p:spPr>
          <a:xfrm>
            <a:off x="14356" y="619453"/>
            <a:ext cx="9092082" cy="4524047"/>
          </a:xfrm>
          <a:prstGeom prst="rect">
            <a:avLst/>
          </a:prstGeom>
        </p:spPr>
        <p:txBody>
          <a:bodyPr spcFirstLastPara="1" wrap="square" lIns="91425" tIns="91425" rIns="91425" bIns="91425" anchor="b" anchorCtr="0">
            <a:noAutofit/>
          </a:bodyPr>
          <a:lstStyle/>
          <a:p>
            <a:r>
              <a:rPr lang="ru-RU" sz="1400" dirty="0"/>
              <a:t>Виды гипертонического криза классифицируются в зависимости от проявления симптоматики. Медицинская помощь подбирается индивидуально по показаниям и клиническим проявлениям. Гипертонический криз I и II типа, осложненная и неосложненная форма – разновидности патологии. </a:t>
            </a:r>
            <a:r>
              <a:rPr lang="ru-RU" sz="1400" dirty="0" err="1"/>
              <a:t>Гиперкинетический</a:t>
            </a:r>
            <a:r>
              <a:rPr lang="ru-RU" sz="1400" dirty="0"/>
              <a:t> криз или I тип характеризуется быстрым развитием. Возникает острая головная боль и головокружение, тошнота, рвота. Состояние близко к обморочному. АД поднимается выше, чем 200 мм рт. ст. (систолическое – верхнее), из-за чего проявляются красные пятна в области лица, шеи, груди, ощущение жара, тахикардия, влажная кожа</a:t>
            </a:r>
            <a:r>
              <a:rPr lang="ru-RU" sz="1400" dirty="0" smtClean="0"/>
              <a:t>.</a:t>
            </a:r>
            <a:r>
              <a:rPr lang="en-US" sz="1400" dirty="0" smtClean="0"/>
              <a:t/>
            </a:r>
            <a:br>
              <a:rPr lang="en-US" sz="1400" dirty="0" smtClean="0"/>
            </a:br>
            <a:r>
              <a:rPr lang="ru-RU" sz="1400" dirty="0" err="1"/>
              <a:t>Гипокинетический</a:t>
            </a:r>
            <a:r>
              <a:rPr lang="ru-RU" sz="1400" dirty="0"/>
              <a:t> криз или II тип возникает при нарушении режима лечения или ритма жизни у больных с артериальной гипертензией III стадии. Ухудшение самочувствия развивается медленнее, хотя интенсивность остается ощутимой. Степень головной боли увеличивается в геометрической прогрессии. Диастолическое (нижнее) давление остается в пределах 140-160 мм рт. ст. Из симптомов можно отметить тошноту и рвоту, вялость, нарушение зрения и слуха, напряженный пульс.</a:t>
            </a:r>
            <a:br>
              <a:rPr lang="ru-RU" sz="1400" dirty="0"/>
            </a:br>
            <a:r>
              <a:rPr lang="ru-RU" sz="1400" dirty="0"/>
              <a:t>Осложненный гипертонический криз имеет несколько векторов развития, что влияет на вид осложнений. Различают такие подвиды: коронарный, астматический, церебральный. На фоне этого может развиться отек легких или сердечная астма, острая левожелудочковая недостаточность. Могут возникнуть нарушения мозгового кровообращения, ишемический инсульт и другие патологии. Неосложненный гипертонический криз требует коррекции давления в ближайшие сутки, но у него есть важный нюанс – отсутствует риск поражения органов-мишеней.</a:t>
            </a:r>
            <a:r>
              <a:rPr lang="ru-RU" dirty="0"/>
              <a:t/>
            </a:r>
            <a:br>
              <a:rPr lang="ru-RU" dirty="0"/>
            </a:br>
            <a:endParaRPr lang="ru-RU" sz="1050" dirty="0"/>
          </a:p>
        </p:txBody>
      </p:sp>
    </p:spTree>
    <p:extLst>
      <p:ext uri="{BB962C8B-B14F-4D97-AF65-F5344CB8AC3E}">
        <p14:creationId xmlns:p14="http://schemas.microsoft.com/office/powerpoint/2010/main" val="2707018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ChalkSketch/>
                    </a14:imgEffect>
                  </a14:imgLayer>
                </a14:imgProps>
              </a:ext>
            </a:extLst>
          </a:blip>
          <a:stretch/>
        </a:blipFill>
        <a:effectLst/>
      </p:bgPr>
    </p:bg>
    <p:spTree>
      <p:nvGrpSpPr>
        <p:cNvPr id="1" name="Shape 1118"/>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616" y="105832"/>
            <a:ext cx="6481267" cy="4788913"/>
          </a:xfrm>
          <a:prstGeom prst="rect">
            <a:avLst/>
          </a:prstGeom>
          <a:pattFill prst="pct5">
            <a:fgClr>
              <a:schemeClr val="accent1"/>
            </a:fgClr>
            <a:bgClr>
              <a:schemeClr val="bg1"/>
            </a:bgClr>
          </a:pattFill>
          <a:ln>
            <a:solidFill>
              <a:schemeClr val="accent1"/>
            </a:solidFill>
          </a:ln>
        </p:spPr>
      </p:pic>
    </p:spTree>
    <p:extLst>
      <p:ext uri="{BB962C8B-B14F-4D97-AF65-F5344CB8AC3E}">
        <p14:creationId xmlns:p14="http://schemas.microsoft.com/office/powerpoint/2010/main" val="400378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ChalkSketch/>
                    </a14:imgEffect>
                  </a14:imgLayer>
                </a14:imgProps>
              </a:ext>
            </a:extLst>
          </a:blip>
          <a:stretch/>
        </a:blipFill>
        <a:effectLst/>
      </p:bgPr>
    </p:bg>
    <p:spTree>
      <p:nvGrpSpPr>
        <p:cNvPr id="1" name="Shape 1118"/>
        <p:cNvGrpSpPr/>
        <p:nvPr/>
      </p:nvGrpSpPr>
      <p:grpSpPr>
        <a:xfrm>
          <a:off x="0" y="0"/>
          <a:ext cx="0" cy="0"/>
          <a:chOff x="0" y="0"/>
          <a:chExt cx="0" cy="0"/>
        </a:xfrm>
      </p:grpSpPr>
      <p:sp>
        <p:nvSpPr>
          <p:cNvPr id="2" name="Прямоугольник 1"/>
          <p:cNvSpPr/>
          <p:nvPr/>
        </p:nvSpPr>
        <p:spPr>
          <a:xfrm>
            <a:off x="1247241" y="1704521"/>
            <a:ext cx="6858000" cy="2462213"/>
          </a:xfrm>
          <a:prstGeom prst="rect">
            <a:avLst/>
          </a:prstGeom>
        </p:spPr>
        <p:txBody>
          <a:bodyPr wrap="square">
            <a:spAutoFit/>
          </a:bodyPr>
          <a:lstStyle/>
          <a:p>
            <a:r>
              <a:rPr lang="ru-RU" sz="1800" dirty="0" smtClean="0">
                <a:solidFill>
                  <a:schemeClr val="accent4"/>
                </a:solidFill>
                <a:latin typeface="Roboto" panose="020B0604020202020204" charset="0"/>
              </a:rPr>
              <a:t>Источники</a:t>
            </a:r>
            <a:r>
              <a:rPr lang="en-US" sz="1800" dirty="0" smtClean="0">
                <a:solidFill>
                  <a:schemeClr val="accent4"/>
                </a:solidFill>
                <a:latin typeface="Roboto" panose="020B0604020202020204" charset="0"/>
              </a:rPr>
              <a:t>:</a:t>
            </a:r>
            <a:r>
              <a:rPr lang="en-US" sz="1800" dirty="0">
                <a:solidFill>
                  <a:schemeClr val="accent4"/>
                </a:solidFill>
                <a:latin typeface="Roboto" panose="020B0604020202020204" charset="0"/>
              </a:rPr>
              <a:t/>
            </a:r>
            <a:br>
              <a:rPr lang="en-US" sz="1800" dirty="0">
                <a:solidFill>
                  <a:schemeClr val="accent4"/>
                </a:solidFill>
                <a:latin typeface="Roboto" panose="020B0604020202020204" charset="0"/>
              </a:rPr>
            </a:br>
            <a:r>
              <a:rPr lang="en-US" sz="1800" dirty="0">
                <a:solidFill>
                  <a:schemeClr val="accent4"/>
                </a:solidFill>
                <a:latin typeface="Roboto" panose="020B0604020202020204" charset="0"/>
              </a:rPr>
              <a:t>https://www.medicina.ru/patsientam/zabolevanija/gipertonicheskij-kriz/</a:t>
            </a:r>
            <a:br>
              <a:rPr lang="en-US" sz="1800" dirty="0">
                <a:solidFill>
                  <a:schemeClr val="accent4"/>
                </a:solidFill>
                <a:latin typeface="Roboto" panose="020B0604020202020204" charset="0"/>
              </a:rPr>
            </a:br>
            <a:r>
              <a:rPr lang="en-US" sz="1800" dirty="0">
                <a:solidFill>
                  <a:schemeClr val="accent4"/>
                </a:solidFill>
                <a:latin typeface="Roboto" panose="020B0604020202020204" charset="0"/>
                <a:hlinkClick r:id="rId5"/>
              </a:rPr>
              <a:t>https://</a:t>
            </a:r>
            <a:r>
              <a:rPr lang="en-US" sz="1800" dirty="0" smtClean="0">
                <a:solidFill>
                  <a:schemeClr val="accent4"/>
                </a:solidFill>
                <a:latin typeface="Roboto" panose="020B0604020202020204" charset="0"/>
                <a:hlinkClick r:id="rId5"/>
              </a:rPr>
              <a:t>works.doklad.ru/view/RgP0g5eDuwM/2.html</a:t>
            </a:r>
            <a:r>
              <a:rPr lang="en-US" sz="1800" dirty="0">
                <a:solidFill>
                  <a:schemeClr val="accent4"/>
                </a:solidFill>
                <a:latin typeface="Roboto" panose="020B0604020202020204" charset="0"/>
              </a:rPr>
              <a:t/>
            </a:r>
            <a:br>
              <a:rPr lang="en-US" sz="1800" dirty="0">
                <a:solidFill>
                  <a:schemeClr val="accent4"/>
                </a:solidFill>
                <a:latin typeface="Roboto" panose="020B0604020202020204" charset="0"/>
              </a:rPr>
            </a:br>
            <a:r>
              <a:rPr lang="en-US" sz="1800" dirty="0">
                <a:solidFill>
                  <a:schemeClr val="accent4"/>
                </a:solidFill>
                <a:latin typeface="Roboto" panose="020B0604020202020204" charset="0"/>
                <a:hlinkClick r:id="rId6"/>
              </a:rPr>
              <a:t>http://gocb.by/health/gipertonicheskaya-bolezn.-prichinyi-razvitiya,-simptomyi,-</a:t>
            </a:r>
            <a:r>
              <a:rPr lang="en-US" sz="1800" dirty="0" smtClean="0">
                <a:solidFill>
                  <a:schemeClr val="accent4"/>
                </a:solidFill>
                <a:latin typeface="Roboto" panose="020B0604020202020204" charset="0"/>
                <a:hlinkClick r:id="rId6"/>
              </a:rPr>
              <a:t>lechenie-i-profilaktika.html</a:t>
            </a:r>
            <a:r>
              <a:rPr lang="en-US" sz="1800" dirty="0" smtClean="0">
                <a:solidFill>
                  <a:schemeClr val="accent4"/>
                </a:solidFill>
                <a:latin typeface="Roboto" panose="020B0604020202020204" charset="0"/>
              </a:rPr>
              <a:t/>
            </a:r>
            <a:br>
              <a:rPr lang="en-US" sz="1800" dirty="0" smtClean="0">
                <a:solidFill>
                  <a:schemeClr val="accent4"/>
                </a:solidFill>
                <a:latin typeface="Roboto" panose="020B0604020202020204" charset="0"/>
              </a:rPr>
            </a:br>
            <a:r>
              <a:rPr lang="ru-RU" sz="1800" dirty="0" smtClean="0">
                <a:solidFill>
                  <a:schemeClr val="accent4"/>
                </a:solidFill>
                <a:latin typeface="Roboto" panose="020B0604020202020204" charset="0"/>
              </a:rPr>
              <a:t>и другие. . .</a:t>
            </a:r>
            <a:r>
              <a:rPr lang="en-US" dirty="0" smtClean="0">
                <a:latin typeface="Roboto" panose="020B0604020202020204" charset="0"/>
              </a:rPr>
              <a:t/>
            </a:r>
            <a:br>
              <a:rPr lang="en-US" dirty="0" smtClean="0">
                <a:latin typeface="Roboto" panose="020B0604020202020204" charset="0"/>
              </a:rPr>
            </a:br>
            <a:r>
              <a:rPr lang="en-US" dirty="0" smtClean="0">
                <a:latin typeface="Roboto" panose="020B0604020202020204" charset="0"/>
              </a:rPr>
              <a:t/>
            </a:r>
            <a:br>
              <a:rPr lang="en-US" dirty="0" smtClean="0">
                <a:latin typeface="Roboto" panose="020B0604020202020204" charset="0"/>
              </a:rPr>
            </a:br>
            <a:endParaRPr lang="ru-RU" dirty="0">
              <a:latin typeface="Roboto" panose="020B0604020202020204" charset="0"/>
            </a:endParaRPr>
          </a:p>
        </p:txBody>
      </p:sp>
    </p:spTree>
    <p:extLst>
      <p:ext uri="{BB962C8B-B14F-4D97-AF65-F5344CB8AC3E}">
        <p14:creationId xmlns:p14="http://schemas.microsoft.com/office/powerpoint/2010/main" val="3467664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5" name="Google Shape;975;p33"/>
          <p:cNvSpPr txBox="1">
            <a:spLocks noGrp="1"/>
          </p:cNvSpPr>
          <p:nvPr>
            <p:ph type="subTitle" idx="1"/>
          </p:nvPr>
        </p:nvSpPr>
        <p:spPr>
          <a:xfrm>
            <a:off x="601515" y="1364407"/>
            <a:ext cx="7961035" cy="3779093"/>
          </a:xfrm>
          <a:prstGeom prst="rect">
            <a:avLst/>
          </a:prstGeom>
        </p:spPr>
        <p:txBody>
          <a:bodyPr spcFirstLastPara="1" wrap="square" lIns="91425" tIns="91425" rIns="91425" bIns="91425" anchor="t" anchorCtr="0">
            <a:noAutofit/>
          </a:bodyPr>
          <a:lstStyle/>
          <a:p>
            <a:r>
              <a:rPr lang="en-US" sz="2000" dirty="0" smtClean="0">
                <a:solidFill>
                  <a:srgbClr val="FF0000"/>
                </a:solidFill>
              </a:rPr>
              <a:t>-</a:t>
            </a:r>
            <a:r>
              <a:rPr lang="en-US" sz="2000" dirty="0" smtClean="0"/>
              <a:t> </a:t>
            </a:r>
            <a:r>
              <a:rPr lang="ru-RU" sz="2000" dirty="0" smtClean="0"/>
              <a:t>избыточное </a:t>
            </a:r>
            <a:r>
              <a:rPr lang="ru-RU" sz="2000" dirty="0"/>
              <a:t>употребление соли (точнее - натрия, который входит в состав соли</a:t>
            </a:r>
            <a:r>
              <a:rPr lang="ru-RU" sz="2000" dirty="0" smtClean="0"/>
              <a:t>),</a:t>
            </a:r>
            <a:endParaRPr lang="ru-RU" sz="2000" dirty="0" smtClean="0">
              <a:solidFill>
                <a:srgbClr val="FF0000"/>
              </a:solidFill>
            </a:endParaRPr>
          </a:p>
          <a:p>
            <a:r>
              <a:rPr lang="en-US" sz="2000" dirty="0" smtClean="0">
                <a:solidFill>
                  <a:srgbClr val="FF0000"/>
                </a:solidFill>
              </a:rPr>
              <a:t>-</a:t>
            </a:r>
            <a:r>
              <a:rPr lang="en-US" sz="2000" dirty="0" smtClean="0"/>
              <a:t> </a:t>
            </a:r>
            <a:r>
              <a:rPr lang="ru-RU" sz="2000" dirty="0" smtClean="0"/>
              <a:t>атеросклероз </a:t>
            </a:r>
            <a:r>
              <a:rPr lang="ru-RU" sz="2000" dirty="0"/>
              <a:t>(эти две болезни как бы усиливают друг друга и часто идут в паре</a:t>
            </a:r>
            <a:r>
              <a:rPr lang="ru-RU" sz="2000" dirty="0" smtClean="0"/>
              <a:t>)</a:t>
            </a:r>
            <a:endParaRPr lang="ru-RU" sz="2000" dirty="0" smtClean="0">
              <a:solidFill>
                <a:srgbClr val="FF0000"/>
              </a:solidFill>
            </a:endParaRPr>
          </a:p>
          <a:p>
            <a:r>
              <a:rPr lang="en-US" sz="2000" dirty="0" smtClean="0">
                <a:solidFill>
                  <a:srgbClr val="FF0000"/>
                </a:solidFill>
              </a:rPr>
              <a:t>-</a:t>
            </a:r>
            <a:r>
              <a:rPr lang="en-US" sz="2000" dirty="0" smtClean="0"/>
              <a:t> </a:t>
            </a:r>
            <a:r>
              <a:rPr lang="ru-RU" sz="2000" dirty="0" smtClean="0"/>
              <a:t>курение,</a:t>
            </a:r>
            <a:endParaRPr lang="ru-RU" sz="2000" dirty="0" smtClean="0">
              <a:solidFill>
                <a:srgbClr val="FF0000"/>
              </a:solidFill>
            </a:endParaRPr>
          </a:p>
          <a:p>
            <a:r>
              <a:rPr lang="en-US" sz="2000" dirty="0" smtClean="0">
                <a:solidFill>
                  <a:srgbClr val="FF0000"/>
                </a:solidFill>
              </a:rPr>
              <a:t>-</a:t>
            </a:r>
            <a:r>
              <a:rPr lang="en-US" sz="2000" dirty="0" smtClean="0"/>
              <a:t> </a:t>
            </a:r>
            <a:r>
              <a:rPr lang="ru-RU" sz="2000" dirty="0" smtClean="0"/>
              <a:t>чрезмерное употребление спиртного,</a:t>
            </a:r>
            <a:endParaRPr lang="ru-RU" sz="2000" dirty="0" smtClean="0">
              <a:solidFill>
                <a:srgbClr val="FF0000"/>
              </a:solidFill>
            </a:endParaRPr>
          </a:p>
          <a:p>
            <a:r>
              <a:rPr lang="en-US" sz="2000" dirty="0" smtClean="0">
                <a:solidFill>
                  <a:srgbClr val="FF0000"/>
                </a:solidFill>
              </a:rPr>
              <a:t>-</a:t>
            </a:r>
            <a:r>
              <a:rPr lang="en-US" sz="2000" dirty="0" smtClean="0"/>
              <a:t> </a:t>
            </a:r>
            <a:r>
              <a:rPr lang="ru-RU" sz="2000" dirty="0" smtClean="0"/>
              <a:t>повышенная </a:t>
            </a:r>
            <a:r>
              <a:rPr lang="ru-RU" sz="2000" dirty="0"/>
              <a:t>масса тела - </a:t>
            </a:r>
            <a:r>
              <a:rPr lang="ru-RU" sz="2000" dirty="0" smtClean="0"/>
              <a:t>ожирение</a:t>
            </a:r>
            <a:endParaRPr lang="ru-RU" sz="2000" dirty="0" smtClean="0">
              <a:solidFill>
                <a:srgbClr val="FF0000"/>
              </a:solidFill>
            </a:endParaRPr>
          </a:p>
          <a:p>
            <a:r>
              <a:rPr lang="en-US" sz="2000" dirty="0" smtClean="0">
                <a:solidFill>
                  <a:srgbClr val="FF0000"/>
                </a:solidFill>
              </a:rPr>
              <a:t>-</a:t>
            </a:r>
            <a:r>
              <a:rPr lang="en-US" sz="2000" dirty="0" smtClean="0"/>
              <a:t> </a:t>
            </a:r>
            <a:r>
              <a:rPr lang="ru-RU" sz="2000" dirty="0" smtClean="0"/>
              <a:t>гиподинамия </a:t>
            </a:r>
            <a:r>
              <a:rPr lang="ru-RU" sz="2000" dirty="0"/>
              <a:t>(то есть неподвижный образ жизни).</a:t>
            </a:r>
          </a:p>
        </p:txBody>
      </p:sp>
      <p:sp>
        <p:nvSpPr>
          <p:cNvPr id="1035" name="Google Shape;1035;p33"/>
          <p:cNvSpPr txBox="1">
            <a:spLocks noGrp="1"/>
          </p:cNvSpPr>
          <p:nvPr>
            <p:ph type="title" idx="2"/>
          </p:nvPr>
        </p:nvSpPr>
        <p:spPr>
          <a:xfrm>
            <a:off x="149754" y="383066"/>
            <a:ext cx="7971045" cy="448718"/>
          </a:xfrm>
          <a:prstGeom prst="rect">
            <a:avLst/>
          </a:prstGeom>
        </p:spPr>
        <p:txBody>
          <a:bodyPr spcFirstLastPara="1" wrap="square" lIns="91425" tIns="91425" rIns="91425" bIns="91425" anchor="ctr" anchorCtr="0">
            <a:noAutofit/>
          </a:bodyPr>
          <a:lstStyle/>
          <a:p>
            <a:r>
              <a:rPr lang="ru-RU" sz="3600" dirty="0"/>
              <a:t>Предрасполагающие факторы:</a:t>
            </a:r>
          </a:p>
        </p:txBody>
      </p:sp>
      <p:grpSp>
        <p:nvGrpSpPr>
          <p:cNvPr id="976" name="Google Shape;976;p33"/>
          <p:cNvGrpSpPr/>
          <p:nvPr/>
        </p:nvGrpSpPr>
        <p:grpSpPr>
          <a:xfrm rot="16200000">
            <a:off x="8755941" y="4763788"/>
            <a:ext cx="449351" cy="134550"/>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34"/>
          <p:cNvSpPr txBox="1">
            <a:spLocks noGrp="1"/>
          </p:cNvSpPr>
          <p:nvPr>
            <p:ph type="title"/>
          </p:nvPr>
        </p:nvSpPr>
        <p:spPr>
          <a:xfrm>
            <a:off x="20769" y="0"/>
            <a:ext cx="8056305" cy="907850"/>
          </a:xfrm>
          <a:prstGeom prst="rect">
            <a:avLst/>
          </a:prstGeom>
        </p:spPr>
        <p:txBody>
          <a:bodyPr spcFirstLastPara="1" wrap="square" lIns="91425" tIns="91425" rIns="91425" bIns="91425" anchor="b" anchorCtr="0">
            <a:noAutofit/>
          </a:bodyPr>
          <a:lstStyle/>
          <a:p>
            <a:pPr lvl="0"/>
            <a:r>
              <a:rPr lang="ru-RU" b="1" dirty="0"/>
              <a:t>Симптомы гипертонической </a:t>
            </a:r>
            <a:r>
              <a:rPr lang="ru-RU" b="1" dirty="0" smtClean="0"/>
              <a:t>болезни</a:t>
            </a:r>
            <a:endParaRPr dirty="0"/>
          </a:p>
        </p:txBody>
      </p:sp>
      <p:sp>
        <p:nvSpPr>
          <p:cNvPr id="1041" name="Google Shape;1041;p34"/>
          <p:cNvSpPr txBox="1">
            <a:spLocks noGrp="1"/>
          </p:cNvSpPr>
          <p:nvPr>
            <p:ph type="body" idx="1"/>
          </p:nvPr>
        </p:nvSpPr>
        <p:spPr>
          <a:xfrm>
            <a:off x="397290" y="1267547"/>
            <a:ext cx="8015190" cy="3443189"/>
          </a:xfrm>
          <a:prstGeom prst="rect">
            <a:avLst/>
          </a:prstGeom>
        </p:spPr>
        <p:txBody>
          <a:bodyPr spcFirstLastPara="1" wrap="square" lIns="91425" tIns="91425" rIns="91425" bIns="91425" anchor="t" anchorCtr="0">
            <a:noAutofit/>
          </a:bodyPr>
          <a:lstStyle/>
          <a:p>
            <a:pPr marL="139700" indent="0">
              <a:buNone/>
            </a:pPr>
            <a:r>
              <a:rPr lang="ru-RU" dirty="0"/>
              <a:t>Заболевание редко начинается у лиц моложе 30 лет и старше 60 лет. Повышение артериального давления выше нормального уровня сопровождается головной болью, шумом в голове, нарушением сна, снижением умственной работоспособности.</a:t>
            </a:r>
          </a:p>
          <a:p>
            <a:pPr marL="139700" indent="0">
              <a:buNone/>
            </a:pPr>
            <a:r>
              <a:rPr lang="ru-RU" dirty="0"/>
              <a:t>Возможны головокружения, носовые кровотечения.</a:t>
            </a:r>
          </a:p>
          <a:p>
            <a:pPr marL="139700" indent="0">
              <a:buNone/>
            </a:pPr>
            <a:r>
              <a:rPr lang="ru-RU" dirty="0"/>
              <a:t>Гипертоническая болезнь протекает хронически с периодами ухудшения и улучшения</a:t>
            </a:r>
            <a:r>
              <a:rPr lang="ru-RU" dirty="0" smtClean="0"/>
              <a:t>.</a:t>
            </a:r>
            <a:br>
              <a:rPr lang="ru-RU" dirty="0" smtClean="0"/>
            </a:br>
            <a:r>
              <a:rPr lang="ru-RU" dirty="0" smtClean="0"/>
              <a:t/>
            </a:r>
            <a:br>
              <a:rPr lang="ru-RU" dirty="0" smtClean="0"/>
            </a:br>
            <a:endParaRPr lang="ru-RU" dirty="0" smtClean="0"/>
          </a:p>
          <a:p>
            <a:pPr marL="139700" indent="0">
              <a:buNone/>
            </a:pPr>
            <a:r>
              <a:rPr lang="ru-RU" dirty="0" smtClean="0"/>
              <a:t>Если </a:t>
            </a:r>
            <a:r>
              <a:rPr lang="ru-RU" dirty="0"/>
              <a:t>Вы насчитали у себя хотя бы два фактора риска — опасность заболеть гипертонией уже достаточно велика! Советуем уделить внимание </a:t>
            </a:r>
            <a:r>
              <a:rPr lang="ru-RU" dirty="0" smtClean="0"/>
              <a:t>профилактике</a:t>
            </a:r>
            <a:r>
              <a:rPr lang="ru-RU" dirty="0"/>
              <a:t>!</a:t>
            </a:r>
          </a:p>
        </p:txBody>
      </p:sp>
      <p:grpSp>
        <p:nvGrpSpPr>
          <p:cNvPr id="1042" name="Google Shape;1042;p34"/>
          <p:cNvGrpSpPr/>
          <p:nvPr/>
        </p:nvGrpSpPr>
        <p:grpSpPr>
          <a:xfrm rot="10800000">
            <a:off x="3681551" y="213407"/>
            <a:ext cx="449351" cy="134550"/>
            <a:chOff x="826998" y="3699099"/>
            <a:chExt cx="449351" cy="134550"/>
          </a:xfrm>
        </p:grpSpPr>
        <p:sp>
          <p:nvSpPr>
            <p:cNvPr id="1043" name="Google Shape;1043;p34"/>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 y="2093589"/>
            <a:ext cx="8284494" cy="21791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3333" y="1044465"/>
            <a:ext cx="9192784" cy="4433264"/>
          </a:xfrm>
          <a:prstGeom prst="rect">
            <a:avLst/>
          </a:prstGeom>
        </p:spPr>
        <p:txBody>
          <a:bodyPr spcFirstLastPara="1" wrap="square" lIns="91425" tIns="91425" rIns="91425" bIns="91425" anchor="t" anchorCtr="0">
            <a:noAutofit/>
          </a:bodyPr>
          <a:lstStyle/>
          <a:p>
            <a:pPr lvl="0" algn="ctr"/>
            <a:r>
              <a:rPr lang="ru-RU" b="1" dirty="0">
                <a:solidFill>
                  <a:schemeClr val="bg2">
                    <a:lumMod val="40000"/>
                    <a:lumOff val="60000"/>
                  </a:schemeClr>
                </a:solidFill>
              </a:rPr>
              <a:t>Профилактика артериальной </a:t>
            </a:r>
            <a:r>
              <a:rPr lang="ru-RU" b="1" dirty="0" smtClean="0">
                <a:solidFill>
                  <a:schemeClr val="bg2">
                    <a:lumMod val="40000"/>
                    <a:lumOff val="60000"/>
                  </a:schemeClr>
                </a:solidFill>
              </a:rPr>
              <a:t>гипертони</a:t>
            </a:r>
            <a:r>
              <a:rPr lang="ru-RU" b="1" dirty="0">
                <a:solidFill>
                  <a:schemeClr val="bg2">
                    <a:lumMod val="40000"/>
                    <a:lumOff val="60000"/>
                  </a:schemeClr>
                </a:solidFill>
              </a:rPr>
              <a:t>и</a:t>
            </a:r>
            <a:endParaRPr dirty="0">
              <a:solidFill>
                <a:schemeClr val="bg2">
                  <a:lumMod val="40000"/>
                  <a:lumOff val="60000"/>
                </a:schemeClr>
              </a:solidFill>
            </a:endParaRPr>
          </a:p>
        </p:txBody>
      </p:sp>
      <p:sp>
        <p:nvSpPr>
          <p:cNvPr id="944" name="Google Shape;944;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ru-RU" dirty="0"/>
          </a:p>
          <a:p>
            <a:pPr marL="0" lvl="0" indent="0" algn="l" rtl="0">
              <a:lnSpc>
                <a:spcPct val="100000"/>
              </a:lnSpc>
              <a:spcBef>
                <a:spcPts val="0"/>
              </a:spcBef>
              <a:spcAft>
                <a:spcPts val="0"/>
              </a:spcAft>
              <a:buClr>
                <a:schemeClr val="dk1"/>
              </a:buClr>
              <a:buSzPts val="1100"/>
              <a:buFont typeface="Arial"/>
              <a:buNone/>
            </a:pPr>
            <a:endParaRPr dirty="0">
              <a:solidFill>
                <a:schemeClr val="accent4"/>
              </a:solidFill>
            </a:endParaRPr>
          </a:p>
        </p:txBody>
      </p:sp>
      <p:grpSp>
        <p:nvGrpSpPr>
          <p:cNvPr id="945" name="Google Shape;945;p31"/>
          <p:cNvGrpSpPr/>
          <p:nvPr/>
        </p:nvGrpSpPr>
        <p:grpSpPr>
          <a:xfrm>
            <a:off x="146096" y="145225"/>
            <a:ext cx="449351" cy="134550"/>
            <a:chOff x="826998" y="3699099"/>
            <a:chExt cx="449351" cy="134550"/>
          </a:xfrm>
        </p:grpSpPr>
        <p:sp>
          <p:nvSpPr>
            <p:cNvPr id="946" name="Google Shape;946;p31"/>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947" name="Google Shape;947;p31"/>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20000"/>
                    <a:lumOff val="80000"/>
                  </a:schemeClr>
                </a:solidFill>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7" y="1916750"/>
            <a:ext cx="9144000" cy="3226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5C7636-28AF-469C-9F56-4A31B90B2AEA}"/>
              </a:ext>
            </a:extLst>
          </p:cNvPr>
          <p:cNvSpPr>
            <a:spLocks noGrp="1"/>
          </p:cNvSpPr>
          <p:nvPr>
            <p:ph type="title"/>
          </p:nvPr>
        </p:nvSpPr>
        <p:spPr>
          <a:xfrm>
            <a:off x="404689" y="413876"/>
            <a:ext cx="7704000" cy="477600"/>
          </a:xfrm>
        </p:spPr>
        <p:txBody>
          <a:bodyPr/>
          <a:lstStyle/>
          <a:p>
            <a:r>
              <a:rPr lang="ru-RU" sz="1400" b="1" dirty="0">
                <a:solidFill>
                  <a:schemeClr val="bg2">
                    <a:lumMod val="40000"/>
                    <a:lumOff val="60000"/>
                  </a:schemeClr>
                </a:solidFill>
              </a:rPr>
              <a:t>Физические упражнения</a:t>
            </a:r>
            <a:r>
              <a:rPr lang="ru-RU" sz="1400" b="1" dirty="0"/>
              <a:t>.</a:t>
            </a:r>
            <a:r>
              <a:rPr lang="ru-RU" sz="1400" dirty="0"/>
              <a:t> Любые физические упражнения у лиц с мягкой и умеренной АГ способствуют повышению физической работоспособности. Упражнения, направленные на тренировку выносливости (общеразвивающие, дыхательные упражнения, занятия на тренажерах, плавание, ходьба, бег), приводят к заметному </a:t>
            </a:r>
            <a:r>
              <a:rPr lang="ru-RU" sz="1400" dirty="0" err="1"/>
              <a:t>антигипертензивному</a:t>
            </a:r>
            <a:r>
              <a:rPr lang="ru-RU" sz="1400" dirty="0"/>
              <a:t> эффекту. Лучше всего заниматься понемногу (30 минут) каждый день, постепенно увеличивая нагрузку от слабой до умеренной</a:t>
            </a:r>
            <a:r>
              <a:rPr lang="ru-RU" sz="1400" dirty="0" smtClean="0"/>
              <a:t>.</a:t>
            </a:r>
            <a:br>
              <a:rPr lang="ru-RU" sz="1400" dirty="0" smtClean="0"/>
            </a:br>
            <a:r>
              <a:rPr lang="ru-RU" sz="1400" dirty="0"/>
              <a:t/>
            </a:r>
            <a:br>
              <a:rPr lang="ru-RU" sz="1400" dirty="0"/>
            </a:br>
            <a:r>
              <a:rPr lang="ru-RU" sz="1400" b="1" dirty="0" err="1">
                <a:solidFill>
                  <a:schemeClr val="bg2">
                    <a:lumMod val="40000"/>
                    <a:lumOff val="60000"/>
                  </a:schemeClr>
                </a:solidFill>
              </a:rPr>
              <a:t>Низкосолевая</a:t>
            </a:r>
            <a:r>
              <a:rPr lang="ru-RU" sz="1400" b="1" dirty="0">
                <a:solidFill>
                  <a:schemeClr val="bg2">
                    <a:lumMod val="40000"/>
                    <a:lumOff val="60000"/>
                  </a:schemeClr>
                </a:solidFill>
              </a:rPr>
              <a:t> диета</a:t>
            </a:r>
            <a:r>
              <a:rPr lang="ru-RU" sz="1400" b="1" dirty="0"/>
              <a:t>.</a:t>
            </a:r>
            <a:r>
              <a:rPr lang="ru-RU" sz="1400" dirty="0"/>
              <a:t> Количество поваренной соли следует ограничить до 5 грамм (1 чайная ложка) в день. Следует учесть, что многие продукты (сыры, копчености и соления, колбасные изделия, консервы, майонез, чипсы) сами по себе содержат много соли. Заменяйте соль пряными травами, чесноком</a:t>
            </a:r>
            <a:r>
              <a:rPr lang="ru-RU" sz="1400" dirty="0" smtClean="0"/>
              <a:t>.</a:t>
            </a:r>
            <a:br>
              <a:rPr lang="ru-RU" sz="1400" dirty="0" smtClean="0"/>
            </a:br>
            <a:r>
              <a:rPr lang="ru-RU" sz="1400" dirty="0"/>
              <a:t/>
            </a:r>
            <a:br>
              <a:rPr lang="ru-RU" sz="1400" dirty="0"/>
            </a:br>
            <a:r>
              <a:rPr lang="ru-RU" sz="1400" b="1" dirty="0">
                <a:solidFill>
                  <a:schemeClr val="bg2">
                    <a:lumMod val="40000"/>
                    <a:lumOff val="60000"/>
                  </a:schemeClr>
                </a:solidFill>
              </a:rPr>
              <a:t>Отказ от вредных привычек</a:t>
            </a:r>
            <a:r>
              <a:rPr lang="ru-RU" sz="1400" b="1" dirty="0"/>
              <a:t>.</a:t>
            </a:r>
            <a:r>
              <a:rPr lang="ru-RU" sz="1400" dirty="0"/>
              <a:t> Вредные привычки и артериальная гипертония — страшное сочетание, которое в большинстве случаев ведет к трагическим последствиям</a:t>
            </a:r>
            <a:r>
              <a:rPr lang="ru-RU" sz="1400" dirty="0" smtClean="0"/>
              <a:t>.</a:t>
            </a:r>
            <a:br>
              <a:rPr lang="ru-RU" sz="1400" dirty="0" smtClean="0"/>
            </a:br>
            <a:r>
              <a:rPr lang="ru-RU" sz="1400" dirty="0"/>
              <a:t/>
            </a:r>
            <a:br>
              <a:rPr lang="ru-RU" sz="1400" dirty="0"/>
            </a:br>
            <a:r>
              <a:rPr lang="ru-RU" sz="1400" b="1" dirty="0">
                <a:solidFill>
                  <a:schemeClr val="bg2">
                    <a:lumMod val="40000"/>
                    <a:lumOff val="60000"/>
                  </a:schemeClr>
                </a:solidFill>
              </a:rPr>
              <a:t>Лечение гипертонической болезни</a:t>
            </a:r>
            <a:r>
              <a:rPr lang="ru-RU" sz="1400" b="1" dirty="0"/>
              <a:t>.</a:t>
            </a:r>
            <a:r>
              <a:rPr lang="ru-RU" sz="1400" dirty="0"/>
              <a:t> Медикаментозное лечение гипертонической болезни должно быть постоянным на протяжении ряда лет. Оно проводится под контролем врача.</a:t>
            </a:r>
            <a:endParaRPr lang="ru-RU" sz="1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20605" y="214263"/>
            <a:ext cx="438413" cy="438413"/>
          </a:xfrm>
          <a:prstGeom prst="rect">
            <a:avLst/>
          </a:prstGeom>
        </p:spPr>
      </p:pic>
    </p:spTree>
    <p:extLst>
      <p:ext uri="{BB962C8B-B14F-4D97-AF65-F5344CB8AC3E}">
        <p14:creationId xmlns:p14="http://schemas.microsoft.com/office/powerpoint/2010/main" val="223479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5C7636-28AF-469C-9F56-4A31B90B2AEA}"/>
              </a:ext>
            </a:extLst>
          </p:cNvPr>
          <p:cNvSpPr>
            <a:spLocks noGrp="1"/>
          </p:cNvSpPr>
          <p:nvPr>
            <p:ph type="title"/>
          </p:nvPr>
        </p:nvSpPr>
        <p:spPr>
          <a:xfrm>
            <a:off x="247033" y="218383"/>
            <a:ext cx="8808679" cy="4845501"/>
          </a:xfrm>
        </p:spPr>
        <p:txBody>
          <a:bodyPr/>
          <a:lstStyle/>
          <a:p>
            <a:r>
              <a:rPr lang="ru-RU" sz="1400" b="1" dirty="0">
                <a:solidFill>
                  <a:schemeClr val="bg2">
                    <a:lumMod val="40000"/>
                    <a:lumOff val="60000"/>
                  </a:schemeClr>
                </a:solidFill>
              </a:rPr>
              <a:t>Немедикаментозная терапия</a:t>
            </a:r>
            <a:r>
              <a:rPr lang="ru-RU" sz="1400" b="1" dirty="0"/>
              <a:t>.</a:t>
            </a:r>
            <a:r>
              <a:rPr lang="ru-RU" sz="1400" dirty="0"/>
              <a:t> Помимо уже неоднократно </a:t>
            </a:r>
            <a:r>
              <a:rPr lang="ru-RU" sz="1400" dirty="0" err="1"/>
              <a:t>упоминавшейся</a:t>
            </a:r>
            <a:r>
              <a:rPr lang="ru-RU" sz="1400" dirty="0"/>
              <a:t> гипертонической диеты, терапия может включать лечебную физкультуру, легкий массаж воротниковой зоны, акупунктуру, иглоукалывание, рефлексотерапию, воздействие физическими факторами (общая </a:t>
            </a:r>
            <a:r>
              <a:rPr lang="ru-RU" sz="1400" dirty="0" err="1"/>
              <a:t>магнитотерапия</a:t>
            </a:r>
            <a:r>
              <a:rPr lang="ru-RU" sz="1400" dirty="0"/>
              <a:t>, электрофорез магния по </a:t>
            </a:r>
            <a:r>
              <a:rPr lang="ru-RU" sz="1400" dirty="0" err="1"/>
              <a:t>Вермелю</a:t>
            </a:r>
            <a:r>
              <a:rPr lang="ru-RU" sz="1400" dirty="0"/>
              <a:t>, дарсонвализация волосистой части головы и воротниковой зоны, электросон, лазеротерапия на область проекции магистральных артерий головы, ультразвуковая терапия шейно- воротниковой зоны, сухая углекислая ванна). Также необходимо нормализовать сон, соблюдать режим дня, прием натуральных и синтетических витаминов, антиоксидантов и общеукрепляющих сборов трав. Словом, стоит максимально “оздоровить” свой образ жизни</a:t>
            </a:r>
            <a:r>
              <a:rPr lang="ru-RU" sz="1400" dirty="0" smtClean="0"/>
              <a:t>.</a:t>
            </a:r>
            <a:br>
              <a:rPr lang="ru-RU" sz="1400" dirty="0" smtClean="0"/>
            </a:br>
            <a:r>
              <a:rPr lang="ru-RU" sz="1400" dirty="0"/>
              <a:t/>
            </a:r>
            <a:br>
              <a:rPr lang="ru-RU" sz="1400" dirty="0"/>
            </a:br>
            <a:r>
              <a:rPr lang="ru-RU" sz="1400" b="1" dirty="0">
                <a:solidFill>
                  <a:schemeClr val="bg2">
                    <a:lumMod val="40000"/>
                    <a:lumOff val="60000"/>
                  </a:schemeClr>
                </a:solidFill>
              </a:rPr>
              <a:t>Психологическая разгрузка</a:t>
            </a:r>
            <a:r>
              <a:rPr lang="ru-RU" sz="1400" b="1" dirty="0"/>
              <a:t>.</a:t>
            </a:r>
            <a:r>
              <a:rPr lang="ru-RU" sz="1400" dirty="0"/>
              <a:t> Стресс — одна из основных причин повышения давления. Поэтому так важно освоить методы психологической разгрузки — аутотренинг, самовнушение, медитацию. Пешие прогулки, спорт, хобби и общение с домашними животными также помогают поддерживать душевное равновесие</a:t>
            </a:r>
            <a:r>
              <a:rPr lang="ru-RU" sz="1400" dirty="0" smtClean="0"/>
              <a:t>.</a:t>
            </a:r>
            <a:br>
              <a:rPr lang="ru-RU" sz="1400" dirty="0" smtClean="0"/>
            </a:br>
            <a:r>
              <a:rPr lang="ru-RU" sz="1400" dirty="0"/>
              <a:t/>
            </a:r>
            <a:br>
              <a:rPr lang="ru-RU" sz="1400" dirty="0"/>
            </a:br>
            <a:r>
              <a:rPr lang="ru-RU" sz="1400" b="1" dirty="0">
                <a:solidFill>
                  <a:schemeClr val="bg2">
                    <a:lumMod val="40000"/>
                    <a:lumOff val="60000"/>
                  </a:schemeClr>
                </a:solidFill>
              </a:rPr>
              <a:t>Ограничение животных жиров</a:t>
            </a:r>
            <a:r>
              <a:rPr lang="ru-RU" sz="1400" b="1" dirty="0"/>
              <a:t>.</a:t>
            </a:r>
            <a:r>
              <a:rPr lang="ru-RU" sz="1400" dirty="0"/>
              <a:t> Постепенно вытесните из своей диеты сливочное масло, сыры, колбасы, сметану, сало и жареные котлеты дополнительным количеством овощей и фруктов, растительного масла и нежирной рыбы. Предпочитайте обезжиренные молочные продукты. Таким образом вы сможете контролировать содержание холестерина в крови (профилактика атеросклероза), нормализовать вес и одновременно обогатить свой рацион калием, который очень полезен при гипертонии.</a:t>
            </a:r>
            <a:r>
              <a:rPr lang="ru-RU" sz="1400" dirty="0" smtClean="0"/>
              <a:t/>
            </a:r>
            <a:br>
              <a:rPr lang="ru-RU" sz="1400" dirty="0" smtClean="0"/>
            </a:br>
            <a:r>
              <a:rPr lang="ru-RU" sz="1400" dirty="0"/>
              <a:t/>
            </a:r>
            <a:br>
              <a:rPr lang="ru-RU" sz="1400" dirty="0"/>
            </a:br>
            <a:endParaRPr lang="ru-RU" sz="1400" dirty="0"/>
          </a:p>
        </p:txBody>
      </p:sp>
    </p:spTree>
    <p:extLst>
      <p:ext uri="{BB962C8B-B14F-4D97-AF65-F5344CB8AC3E}">
        <p14:creationId xmlns:p14="http://schemas.microsoft.com/office/powerpoint/2010/main" val="38920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12" y="445344"/>
            <a:ext cx="8134317" cy="4281700"/>
          </a:xfrm>
          <a:prstGeom prst="rect">
            <a:avLst/>
          </a:prstGeom>
        </p:spPr>
      </p:pic>
    </p:spTree>
    <p:extLst>
      <p:ext uri="{BB962C8B-B14F-4D97-AF65-F5344CB8AC3E}">
        <p14:creationId xmlns:p14="http://schemas.microsoft.com/office/powerpoint/2010/main" val="137109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5C7636-28AF-469C-9F56-4A31B90B2AEA}"/>
              </a:ext>
            </a:extLst>
          </p:cNvPr>
          <p:cNvSpPr>
            <a:spLocks noGrp="1"/>
          </p:cNvSpPr>
          <p:nvPr>
            <p:ph type="title"/>
          </p:nvPr>
        </p:nvSpPr>
        <p:spPr>
          <a:xfrm>
            <a:off x="278566" y="199464"/>
            <a:ext cx="7704000" cy="477600"/>
          </a:xfrm>
        </p:spPr>
        <p:txBody>
          <a:bodyPr/>
          <a:lstStyle/>
          <a:p>
            <a:r>
              <a:rPr lang="ru-RU" dirty="0">
                <a:solidFill>
                  <a:schemeClr val="accent4"/>
                </a:solidFill>
              </a:rPr>
              <a:t>Гипертонический </a:t>
            </a:r>
            <a:r>
              <a:rPr lang="ru-RU" dirty="0" smtClean="0">
                <a:solidFill>
                  <a:schemeClr val="accent4"/>
                </a:solidFill>
              </a:rPr>
              <a:t>криз</a:t>
            </a:r>
            <a:r>
              <a:rPr lang="ru-RU" dirty="0" smtClean="0">
                <a:solidFill>
                  <a:schemeClr val="bg2">
                    <a:lumMod val="40000"/>
                    <a:lumOff val="60000"/>
                  </a:schemeClr>
                </a:solidFill>
              </a:rPr>
              <a:t/>
            </a:r>
            <a:br>
              <a:rPr lang="ru-RU" dirty="0" smtClean="0">
                <a:solidFill>
                  <a:schemeClr val="bg2">
                    <a:lumMod val="40000"/>
                    <a:lumOff val="60000"/>
                  </a:schemeClr>
                </a:solidFill>
              </a:rPr>
            </a:br>
            <a:r>
              <a:rPr lang="ru-RU" dirty="0" smtClean="0">
                <a:solidFill>
                  <a:schemeClr val="bg2">
                    <a:lumMod val="40000"/>
                    <a:lumOff val="60000"/>
                  </a:schemeClr>
                </a:solidFill>
              </a:rPr>
              <a:t/>
            </a:r>
            <a:br>
              <a:rPr lang="ru-RU" dirty="0" smtClean="0">
                <a:solidFill>
                  <a:schemeClr val="bg2">
                    <a:lumMod val="40000"/>
                    <a:lumOff val="60000"/>
                  </a:schemeClr>
                </a:solidFill>
              </a:rPr>
            </a:br>
            <a:r>
              <a:rPr lang="ru-RU" sz="1600" dirty="0"/>
              <a:t>Гипертонический криз – тяжелая форма проявления артериальной гипертензии. Может возникнуть в любой момент. Чаще наблюдается у женщин, чем у мужчин. Причина возникновения кроется в нарушении регуляции кровяного давления. Если артериальная гипертензия распространена у 40% населения, то только в 1% случаев может возникнуть внезапный скачок от базовых показателей, который приводит к резкому ухудшению самочувствия с высоким риском летального исхода</a:t>
            </a:r>
            <a:r>
              <a:rPr lang="ru-RU" sz="1600" dirty="0" smtClean="0"/>
              <a:t>.</a:t>
            </a:r>
            <a:br>
              <a:rPr lang="ru-RU" sz="1600" dirty="0" smtClean="0"/>
            </a:br>
            <a:r>
              <a:rPr lang="ru-RU" sz="1600" dirty="0"/>
              <a:t/>
            </a:r>
            <a:br>
              <a:rPr lang="ru-RU" sz="1600" dirty="0"/>
            </a:br>
            <a:r>
              <a:rPr lang="ru-RU" sz="1800" dirty="0"/>
              <a:t>Какие именно симптомы гипертонического криза, должны знать не только гипертоники, но и их близкие. Нормальные и повышенные показатели АД у каждого человека индивидуальны. При наступлении криза наблюдаются признаки нарушения мозгового или коронарного кровоснабжения.</a:t>
            </a:r>
            <a:endParaRPr lang="ru-RU" sz="1000" dirty="0">
              <a:solidFill>
                <a:schemeClr val="bg2">
                  <a:lumMod val="40000"/>
                  <a:lumOff val="60000"/>
                </a:schemeClr>
              </a:solidFill>
            </a:endParaRPr>
          </a:p>
        </p:txBody>
      </p:sp>
    </p:spTree>
    <p:extLst>
      <p:ext uri="{BB962C8B-B14F-4D97-AF65-F5344CB8AC3E}">
        <p14:creationId xmlns:p14="http://schemas.microsoft.com/office/powerpoint/2010/main" val="2530364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1183</TotalTime>
  <Words>1275</Words>
  <Application>Microsoft Office PowerPoint</Application>
  <PresentationFormat>Expunere pe ecran (16:9)</PresentationFormat>
  <Paragraphs>66</Paragraphs>
  <Slides>25</Slides>
  <Notes>20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25</vt:i4>
      </vt:variant>
    </vt:vector>
  </HeadingPairs>
  <TitlesOfParts>
    <vt:vector size="32" baseType="lpstr">
      <vt:lpstr>Times New Roman</vt:lpstr>
      <vt:lpstr>Mukta</vt:lpstr>
      <vt:lpstr>Century Gothic</vt:lpstr>
      <vt:lpstr>Arial</vt:lpstr>
      <vt:lpstr>Wingdings 3</vt:lpstr>
      <vt:lpstr>Roboto</vt:lpstr>
      <vt:lpstr>Ион</vt:lpstr>
      <vt:lpstr>ГИПЕРТOНИЧЕСКАЯ БОЛЕЗНЬ</vt:lpstr>
      <vt:lpstr>ВВЕДЕНИЕ.</vt:lpstr>
      <vt:lpstr>Предрасполагающие факторы:</vt:lpstr>
      <vt:lpstr>Симптомы гипертонической болезни</vt:lpstr>
      <vt:lpstr>Профилактика артериальной гипертонии</vt:lpstr>
      <vt:lpstr>Физические упражнения. Любые физические упражнения у лиц с мягкой и умеренной АГ способствуют повышению физической работоспособности. Упражнения, направленные на тренировку выносливости (общеразвивающие, дыхательные упражнения, занятия на тренажерах, плавание, ходьба, бег), приводят к заметному антигипертензивному эффекту. Лучше всего заниматься понемногу (30 минут) каждый день, постепенно увеличивая нагрузку от слабой до умеренной.  Низкосолевая диета. Количество поваренной соли следует ограничить до 5 грамм (1 чайная ложка) в день. Следует учесть, что многие продукты (сыры, копчености и соления, колбасные изделия, консервы, майонез, чипсы) сами по себе содержат много соли. Заменяйте соль пряными травами, чесноком.  Отказ от вредных привычек. Вредные привычки и артериальная гипертония — страшное сочетание, которое в большинстве случаев ведет к трагическим последствиям.  Лечение гипертонической болезни. Медикаментозное лечение гипертонической болезни должно быть постоянным на протяжении ряда лет. Оно проводится под контролем врача.</vt:lpstr>
      <vt:lpstr>Немедикаментозная терапия. Помимо уже неоднократно упоминавшейся гипертонической диеты, терапия может включать лечебную физкультуру, легкий массаж воротниковой зоны, акупунктуру, иглоукалывание, рефлексотерапию, воздействие физическими факторами (общая магнитотерапия, электрофорез магния по Вермелю, дарсонвализация волосистой части головы и воротниковой зоны, электросон, лазеротерапия на область проекции магистральных артерий головы, ультразвуковая терапия шейно- воротниковой зоны, сухая углекислая ванна). Также необходимо нормализовать сон, соблюдать режим дня, прием натуральных и синтетических витаминов, антиоксидантов и общеукрепляющих сборов трав. Словом, стоит максимально “оздоровить” свой образ жизни.  Психологическая разгрузка. Стресс — одна из основных причин повышения давления. Поэтому так важно освоить методы психологической разгрузки — аутотренинг, самовнушение, медитацию. Пешие прогулки, спорт, хобби и общение с домашними животными также помогают поддерживать душевное равновесие.  Ограничение животных жиров. Постепенно вытесните из своей диеты сливочное масло, сыры, колбасы, сметану, сало и жареные котлеты дополнительным количеством овощей и фруктов, растительного масла и нежирной рыбы. Предпочитайте обезжиренные молочные продукты. Таким образом вы сможете контролировать содержание холестерина в крови (профилактика атеросклероза), нормализовать вес и одновременно обогатить свой рацион калием, который очень полезен при гипертонии.  </vt:lpstr>
      <vt:lpstr>Prezentare PowerPoint</vt:lpstr>
      <vt:lpstr>Гипертонический криз  Гипертонический криз – тяжелая форма проявления артериальной гипертензии. Может возникнуть в любой момент. Чаще наблюдается у женщин, чем у мужчин. Причина возникновения кроется в нарушении регуляции кровяного давления. Если артериальная гипертензия распространена у 40% населения, то только в 1% случаев может возникнуть внезапный скачок от базовых показателей, который приводит к резкому ухудшению самочувствия с высоким риском летального исхода.  Какие именно симптомы гипертонического криза, должны знать не только гипертоники, но и их близкие. Нормальные и повышенные показатели АД у каждого человека индивидуальны. При наступлении криза наблюдаются признаки нарушения мозгового или коронарного кровоснабжения.</vt:lpstr>
      <vt:lpstr>Гипертонический криз</vt:lpstr>
      <vt:lpstr>СЛЕДУЕТ ЗНАТЬ, ЧТО…</vt:lpstr>
      <vt:lpstr>Наследственность гипертонической болезни</vt:lpstr>
      <vt:lpstr>Влияние алкоголя и курения на гипертоническую болезнь</vt:lpstr>
      <vt:lpstr>Избыточная масса тела</vt:lpstr>
      <vt:lpstr>Влияние стресса на болезнь</vt:lpstr>
      <vt:lpstr>Гиподинамия</vt:lpstr>
      <vt:lpstr>Влияет ли пол на наличие болезни?</vt:lpstr>
      <vt:lpstr>Prezentare PowerPoint</vt:lpstr>
      <vt:lpstr>Гипертония напрямую увеличивает риск сердечного приступа и инсульта. Гипертония особенно распространена среди людей, которые имеют сахарный диабет, подагра или заболевание почек. Гипертония является бессимптомным заболеванием. Она более распространена у людей с аналогичными заболеваниями в семейной истории. Очень высокий риск распространения у людей, страдающих ожирением и злоупотребляющих алкоголем. Встречается у женщин, принимающих оральные контрацептивы. Гипертония, к сожалению, встречается у детей и подростков. Некоторые лекарства для потери веса могут увеличить риск появления гипертонической болезни. Важность наблюдения систолического кровяного давления увеличивается с возрастом. Артериальное давление меняется в течение дня. Оно самое низкое, когда вы спите и поднимается, когда вы просыпаетесь. </vt:lpstr>
      <vt:lpstr>Гипертония напрямую увеличивает риск сердечного приступа и инсульта. Гипертония особенно распространена среди людей, которые имеют сахарный диабет, подагра или заболевание почек. Гипертония является бессимптомным заболеванием. Она более распространена у людей с аналогичными заболеваниями в семейной истории. Очень высокий риск распространения у людей, страдающих ожирением и злоупотребляющих алкоголем. Встречается у женщин, принимающих оральные контрацептивы. Гипертония, к сожалению, встречается у детей и подростков. Некоторые лекарства для потери веса могут увеличить риск появления гипертонической болезни. Важность наблюдения систолического кровяного давления увеличивается с возрастом. Артериальное давление меняется в течение дня. Оно самое низкое, когда вы спите и поднимается, когда вы просыпаетесь. </vt:lpstr>
      <vt:lpstr>- Сколько длится гипертонический криз? - В среднем приступ длится около 2-3 часов. Симптомы развиваются или быстро, или по нарастающей в зависимости от формы криза.  - Что нельзя делать при гипертоническом кризе? - Нельзя терпеть и ждать, когда пройдет криз. Необходимо провести мероприятия по первой медицинской помощи, предполагающие постепенное снижение артериального давления. Во время приступа пациенту нельзя стоять, резко вставать, наклоняться, тужиться, предпринимать физические действия. При снижении АД пациенту можно отдохнуть в горизонтальном положении, но с приподнятым изголовьем кровати.  - В чем скрытая опасность гипертонического криза? - Последствия гипертонического криза носят масштабный характер – это инсульт, инфаркт миокарда, наблюдаются нарушения центральной нервной системы, стенокардия, аневризма.</vt:lpstr>
      <vt:lpstr>Лечение при гипертоническом кризе назначается в зависимости от анамнеза и наличия других состояний в острой форме или хронических патологий (перкуссии сердца, аускультации сердца, легких, крупных сосудов, геморрагический инсульт, почечная недостаточность, выраженная ишемия миокарда). В момент приступа пациент нуждается в медицинской помощи. Она заключается в снижении артериального давления. После назначается медикаментозная терапия. При назначении препаратов важно, чтобы они действовали максимум спустя 20-30 минут, а эффект длился не менее 4-6 часов. При лечении кризов опасность состоит в возникновении неуправляемой гипотонии. По этой причине самолечение при таком диагнозе несет в себе риск медикаментозного коллапса. Особый врачебный контроль необходим пациентам с сопутствующими заболеваниями в анамнезе. Важно понимать, что при правильном лечении артериальной гипертензии кризы случаются крайне редко.</vt:lpstr>
      <vt:lpstr>Виды гипертонического криза классифицируются в зависимости от проявления симптоматики. Медицинская помощь подбирается индивидуально по показаниям и клиническим проявлениям. Гипертонический криз I и II типа, осложненная и неосложненная форма – разновидности патологии. Гиперкинетический криз или I тип характеризуется быстрым развитием. Возникает острая головная боль и головокружение, тошнота, рвота. Состояние близко к обморочному. АД поднимается выше, чем 200 мм рт. ст. (систолическое – верхнее), из-за чего проявляются красные пятна в области лица, шеи, груди, ощущение жара, тахикардия, влажная кожа. Гипокинетический криз или II тип возникает при нарушении режима лечения или ритма жизни у больных с артериальной гипертензией III стадии. Ухудшение самочувствия развивается медленнее, хотя интенсивность остается ощутимой. Степень головной боли увеличивается в геометрической прогрессии. Диастолическое (нижнее) давление остается в пределах 140-160 мм рт. ст. Из симптомов можно отметить тошноту и рвоту, вялость, нарушение зрения и слуха, напряженный пульс. Осложненный гипертонический криз имеет несколько векторов развития, что влияет на вид осложнений. Различают такие подвиды: коронарный, астматический, церебральный. На фоне этого может развиться отек легких или сердечная астма, острая левожелудочковая недостаточность. Могут возникнуть нарушения мозгового кровообращения, ишемический инсульт и другие патологии. Неосложненный гипертонический криз требует коррекции давления в ближайшие сутки, но у него есть важный нюанс – отсутствует риск поражения органов-мишеней. </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АЛЛЕРГИЧЕСКИЕ РЕАКЦИИ</dc:title>
  <dc:creator>Anastasya</dc:creator>
  <cp:lastModifiedBy>User</cp:lastModifiedBy>
  <cp:revision>45</cp:revision>
  <dcterms:modified xsi:type="dcterms:W3CDTF">2024-12-02T21:50:42Z</dcterms:modified>
</cp:coreProperties>
</file>