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67" r:id="rId4"/>
    <p:sldId id="266" r:id="rId5"/>
    <p:sldId id="265" r:id="rId6"/>
    <p:sldId id="270" r:id="rId7"/>
    <p:sldId id="264" r:id="rId8"/>
    <p:sldId id="262" r:id="rId9"/>
    <p:sldId id="269" r:id="rId10"/>
    <p:sldId id="263" r:id="rId11"/>
    <p:sldId id="261" r:id="rId12"/>
    <p:sldId id="259" r:id="rId13"/>
    <p:sldId id="258" r:id="rId14"/>
    <p:sldId id="260" r:id="rId15"/>
    <p:sldId id="272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27" autoAdjust="0"/>
  </p:normalViewPr>
  <p:slideViewPr>
    <p:cSldViewPr>
      <p:cViewPr varScale="1">
        <p:scale>
          <a:sx n="79" d="100"/>
          <a:sy n="79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2ADE9-6E31-4865-8173-0A1782E58CC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26C27-2019-423C-A4B5-B9268EA2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26C27-2019-423C-A4B5-B9268EA23B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32C365A-E130-4039-8988-A3AD19333F3A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DC7C48-DD07-428C-A729-8227FF2BD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344816" cy="1467594"/>
          </a:xfrm>
        </p:spPr>
        <p:txBody>
          <a:bodyPr/>
          <a:lstStyle/>
          <a:p>
            <a:r>
              <a:rPr lang="ru-RU" dirty="0" smtClean="0"/>
              <a:t>Пневмоторакс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mtClean="0"/>
              <a:t>Спонтанный пневмоторакс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u="sng" dirty="0" smtClean="0"/>
              <a:t>Первичный (</a:t>
            </a:r>
            <a:r>
              <a:rPr lang="ru-RU" b="1" u="sng" dirty="0" err="1" smtClean="0"/>
              <a:t>идиопатический</a:t>
            </a:r>
            <a:r>
              <a:rPr lang="ru-RU" b="1" u="sng" dirty="0" smtClean="0"/>
              <a:t>)</a:t>
            </a:r>
            <a:r>
              <a:rPr lang="ru-RU" b="1" dirty="0" smtClean="0"/>
              <a:t> - </a:t>
            </a:r>
            <a:r>
              <a:rPr lang="ru-RU" dirty="0" smtClean="0"/>
              <a:t>возникает без видимых причин. Чаще встречается у молодых мужчин высокого роста в возрасте 20-40 лет. Как правило, в его основе лежат: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Генетически обусловленная недостаточность фермента </a:t>
            </a:r>
            <a:r>
              <a:rPr lang="ru-RU" dirty="0" err="1" smtClean="0"/>
              <a:t>альфа-1-антитрипсина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Врождённая слабость плевры, которая легко разрывается при сильном кашле, смехе, глубоком дыхании, интенсивном физическом усилии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  глубоком погружении в воду, нырянии, полёте на самолёте на большой высоте(связано с перепадами давления).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b="1" u="sng" dirty="0" smtClean="0"/>
              <a:t>Вторичный (симптоматический)</a:t>
            </a:r>
            <a:r>
              <a:rPr lang="ru-RU" b="1" dirty="0" smtClean="0"/>
              <a:t> - </a:t>
            </a:r>
            <a:r>
              <a:rPr lang="ru-RU" dirty="0" smtClean="0"/>
              <a:t>на фоне имеющейся легочной патологии: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Инфекционные заболевания лёгких: туберкулёз, абсцесс лёгкого, пневмония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Диссеминированные заболевания лёгких: </a:t>
            </a:r>
            <a:r>
              <a:rPr lang="ru-RU" dirty="0" err="1" smtClean="0"/>
              <a:t>фиброзирующие</a:t>
            </a:r>
            <a:r>
              <a:rPr lang="ru-RU" dirty="0" smtClean="0"/>
              <a:t> </a:t>
            </a:r>
            <a:r>
              <a:rPr lang="ru-RU" dirty="0" err="1" smtClean="0"/>
              <a:t>альвеолиты</a:t>
            </a:r>
            <a:r>
              <a:rPr lang="ru-RU" dirty="0" smtClean="0"/>
              <a:t>, </a:t>
            </a:r>
            <a:r>
              <a:rPr lang="ru-RU" dirty="0" err="1" smtClean="0"/>
              <a:t>саркоидоз</a:t>
            </a:r>
            <a:r>
              <a:rPr lang="ru-RU" dirty="0" smtClean="0"/>
              <a:t>, </a:t>
            </a:r>
            <a:r>
              <a:rPr lang="ru-RU" dirty="0" err="1" smtClean="0"/>
              <a:t>гистиоцитоз</a:t>
            </a:r>
            <a:r>
              <a:rPr lang="ru-RU" dirty="0" smtClean="0"/>
              <a:t> Х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Системные заболевания соединительной ткани с поражёнием лёгких(системная склеродермия, </a:t>
            </a:r>
            <a:r>
              <a:rPr lang="ru-RU" dirty="0" err="1" smtClean="0"/>
              <a:t>ревматоидный</a:t>
            </a:r>
            <a:r>
              <a:rPr lang="ru-RU" dirty="0" smtClean="0"/>
              <a:t> артрит, дерматомиозит)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Опухоли(рак лёгкого).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dirty="0" smtClean="0"/>
              <a:t>Виды пневмоторакса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4" y="1196752"/>
            <a:ext cx="27543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915816" y="908720"/>
            <a:ext cx="6228184" cy="59492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u="sng" dirty="0" smtClean="0"/>
              <a:t>Открытый пневмоторакс</a:t>
            </a:r>
          </a:p>
          <a:p>
            <a:pPr marL="514350" indent="-514350"/>
            <a:r>
              <a:rPr lang="ru-RU" dirty="0" smtClean="0"/>
              <a:t>Плевральная полость сообщается с окружающей средой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ru-RU" b="1" u="sng" dirty="0" smtClean="0"/>
              <a:t>Закрытый пневмоторакс</a:t>
            </a:r>
          </a:p>
          <a:p>
            <a:pPr marL="514350" indent="-514350"/>
            <a:r>
              <a:rPr lang="ru-RU" dirty="0" smtClean="0"/>
              <a:t>Нет сообщения плевральной полости с окружающей средой после попадания в неё воздуха</a:t>
            </a:r>
            <a:endParaRPr lang="ru-RU" b="1" u="sng" dirty="0" smtClean="0"/>
          </a:p>
          <a:p>
            <a:pPr marL="514350" indent="-514350">
              <a:buNone/>
            </a:pPr>
            <a:r>
              <a:rPr lang="ru-RU" b="1" dirty="0" smtClean="0"/>
              <a:t>3.	</a:t>
            </a:r>
            <a:r>
              <a:rPr lang="ru-RU" b="1" u="sng" dirty="0" smtClean="0"/>
              <a:t>Клапанный пневмоторакс</a:t>
            </a:r>
          </a:p>
          <a:p>
            <a:r>
              <a:rPr lang="ru-RU" dirty="0" smtClean="0"/>
              <a:t>При вдохе воздух попадает в полость плевры через разрыв, при выдохе отверстие закрывается- воздух остаётся в плевральной полости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20689"/>
            <a:ext cx="8892480" cy="396043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/>
              <a:t>	Уже при осмотре пациента выявляются характерные признаки пневмоторакса:</a:t>
            </a:r>
          </a:p>
          <a:p>
            <a:pPr fontAlgn="base"/>
            <a:r>
              <a:rPr lang="ru-RU" dirty="0" smtClean="0"/>
              <a:t>кожные покровы покрыты холодным потом, одышка, цианоз;</a:t>
            </a:r>
          </a:p>
          <a:p>
            <a:pPr fontAlgn="base"/>
            <a:r>
              <a:rPr lang="ru-RU" dirty="0" smtClean="0"/>
              <a:t>расширение межреберных промежутков и грудной клетки, ограничение экскурсии грудной клетки на пораженной стороне;</a:t>
            </a:r>
          </a:p>
          <a:p>
            <a:pPr fontAlgn="base"/>
            <a:r>
              <a:rPr lang="ru-RU" dirty="0" smtClean="0"/>
              <a:t>снижение артериального давления, тахикардия, смещение границ сердца в здоровую сторону.</a:t>
            </a:r>
          </a:p>
          <a:p>
            <a:pPr fontAlgn="base"/>
            <a:r>
              <a:rPr lang="ru-RU" dirty="0" smtClean="0"/>
              <a:t>Окончательное подтверждение диагноза происходит после проведения рентгенологического исследования. При рентгенографии легких на стороне пневмоторакса определяется зона просветления, лишенная легочного рисунка на периферии и отделенная четкой границей от спавшегося легкого; смещение органов средостения в здоровую сторону, а купола диафрагмы книзу. </a:t>
            </a:r>
          </a:p>
        </p:txBody>
      </p:sp>
      <p:pic>
        <p:nvPicPr>
          <p:cNvPr id="6" name="Picture 2" descr="О спонтанном пневмотораксе | Ясногородский О.О., Качикин А.С., Винарская  В.А., Талдыкин И.М., Кернер Д.В. | «РМЖ» №30 от 24.12.2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88705"/>
            <a:ext cx="4896544" cy="2369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Лабораторная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5"/>
            <a:ext cx="4644008" cy="3096344"/>
          </a:xfrm>
        </p:spPr>
        <p:txBody>
          <a:bodyPr>
            <a:normAutofit fontScale="55000" lnSpcReduction="20000"/>
          </a:bodyPr>
          <a:lstStyle/>
          <a:p>
            <a:r>
              <a:rPr lang="ru-RU" sz="3000" dirty="0" smtClean="0"/>
              <a:t>Для диагностики небольших по размеру пневмотораксов КТ является более надёжным методом по сравнению с рентгенографией.</a:t>
            </a:r>
          </a:p>
          <a:p>
            <a:r>
              <a:rPr lang="ru-RU" sz="3000" dirty="0" smtClean="0"/>
              <a:t>Для дифференциального диагноза пневмоторакса наиболее чувствительным методом является КТ.</a:t>
            </a:r>
          </a:p>
          <a:p>
            <a:r>
              <a:rPr lang="ru-RU" sz="3000" dirty="0" smtClean="0"/>
              <a:t>КТ показана для выяснения причины вторичного спонтанного пневмоторакса (буллёзная эмфизема, кисты, интерстициальные болезни лёгких и др.).</a:t>
            </a:r>
          </a:p>
          <a:p>
            <a:endParaRPr lang="ru-RU" dirty="0"/>
          </a:p>
        </p:txBody>
      </p:sp>
      <p:pic>
        <p:nvPicPr>
          <p:cNvPr id="6" name="Picture 2" descr="Компьютерная томография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4038600" cy="30299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4149080"/>
            <a:ext cx="5004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Рентгенологическим признаком пневмоторакса у больного в горизонтальном положении (чаще при искусственной вентиляции лёгких — </a:t>
            </a:r>
            <a:r>
              <a:rPr lang="ru-RU" dirty="0" err="1" smtClean="0"/>
              <a:t>ИВЛ</a:t>
            </a:r>
            <a:r>
              <a:rPr lang="ru-RU" dirty="0" smtClean="0"/>
              <a:t>) является признак глубокой борозды - углубление рёберно-диафрагмального угла, что особенно хорошо заметно при сравнении с противоположной стороной.</a:t>
            </a:r>
            <a:endParaRPr lang="ru-RU" dirty="0"/>
          </a:p>
        </p:txBody>
      </p:sp>
      <p:pic>
        <p:nvPicPr>
          <p:cNvPr id="2052" name="Picture 4" descr="Рентгеноскопия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2815580" cy="2917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cs typeface="Times New Roman" panose="02020603050405020304" pitchFamily="18" charset="0"/>
              </a:rPr>
              <a:t>	</a:t>
            </a:r>
            <a:r>
              <a:rPr lang="ru-RU" b="1" u="sng" dirty="0" smtClean="0">
                <a:cs typeface="Times New Roman" panose="02020603050405020304" pitchFamily="18" charset="0"/>
              </a:rPr>
              <a:t>Жалобы</a:t>
            </a:r>
            <a:r>
              <a:rPr lang="ru-RU" dirty="0" smtClean="0">
                <a:cs typeface="Times New Roman" panose="02020603050405020304" pitchFamily="18" charset="0"/>
              </a:rPr>
              <a:t>: внезапно возникающая острая боль на стороне поражения, одышка. 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/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b="1" u="sng" dirty="0" smtClean="0">
                <a:cs typeface="Times New Roman" panose="02020603050405020304" pitchFamily="18" charset="0"/>
              </a:rPr>
              <a:t>Осмотр и пальпация</a:t>
            </a:r>
            <a:r>
              <a:rPr lang="ru-RU" dirty="0" smtClean="0">
                <a:cs typeface="Times New Roman" panose="02020603050405020304" pitchFamily="18" charset="0"/>
              </a:rPr>
              <a:t> грудной клетки: «больная» половина грудной клетки расширена, отстает в акте дыхания. Межреберные промежутки сглажены. Над областью скопления воздуха голосовое дрожание резко ослаблено или отсутствует. 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/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b="1" u="sng" dirty="0" smtClean="0">
                <a:cs typeface="Times New Roman" panose="02020603050405020304" pitchFamily="18" charset="0"/>
              </a:rPr>
              <a:t>Перкуссия</a:t>
            </a:r>
            <a:r>
              <a:rPr lang="ru-RU" dirty="0" smtClean="0">
                <a:cs typeface="Times New Roman" panose="02020603050405020304" pitchFamily="18" charset="0"/>
              </a:rPr>
              <a:t>: тимпанический или металлический звук. 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/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b="1" u="sng" dirty="0" smtClean="0">
                <a:cs typeface="Times New Roman" panose="02020603050405020304" pitchFamily="18" charset="0"/>
              </a:rPr>
              <a:t>Аускультация</a:t>
            </a:r>
            <a:r>
              <a:rPr lang="ru-RU" dirty="0" smtClean="0">
                <a:cs typeface="Times New Roman" panose="02020603050405020304" pitchFamily="18" charset="0"/>
              </a:rPr>
              <a:t>: везикулярное дыхание и </a:t>
            </a:r>
            <a:r>
              <a:rPr lang="ru-RU" dirty="0" err="1" smtClean="0">
                <a:cs typeface="Times New Roman" panose="02020603050405020304" pitchFamily="18" charset="0"/>
              </a:rPr>
              <a:t>бронхофония</a:t>
            </a:r>
            <a:r>
              <a:rPr lang="ru-RU" dirty="0" smtClean="0">
                <a:cs typeface="Times New Roman" panose="02020603050405020304" pitchFamily="18" charset="0"/>
              </a:rPr>
              <a:t> резко ослаблены или совсем не проводятся. 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/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b="1" u="sng" dirty="0" smtClean="0">
                <a:cs typeface="Times New Roman" panose="02020603050405020304" pitchFamily="18" charset="0"/>
              </a:rPr>
              <a:t>R-логическое исследование</a:t>
            </a:r>
            <a:r>
              <a:rPr lang="ru-RU" dirty="0" smtClean="0">
                <a:cs typeface="Times New Roman" panose="02020603050405020304" pitchFamily="18" charset="0"/>
              </a:rPr>
              <a:t> легких: над областью скопления воздуха – светлое легочное поле без легочного рисунка, а ближе к корню – тень спавшегося легкого (ателектаз). </a:t>
            </a:r>
          </a:p>
          <a:p>
            <a:pPr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	Диагностика синдрома.</a:t>
            </a:r>
            <a:r>
              <a:rPr lang="ru-RU" dirty="0" smtClean="0">
                <a:cs typeface="Times New Roman" panose="02020603050405020304" pitchFamily="18" charset="0"/>
              </a:rPr>
              <a:t> Важнейшими признаками являются тупой </a:t>
            </a:r>
            <a:r>
              <a:rPr lang="ru-RU" dirty="0" err="1" smtClean="0">
                <a:cs typeface="Times New Roman" panose="02020603050405020304" pitchFamily="18" charset="0"/>
              </a:rPr>
              <a:t>перкуторный</a:t>
            </a:r>
            <a:r>
              <a:rPr lang="ru-RU" dirty="0" smtClean="0">
                <a:cs typeface="Times New Roman" panose="02020603050405020304" pitchFamily="18" charset="0"/>
              </a:rPr>
              <a:t> звук над нижними отделами легких, отсутствие дыхания и отрицательная </a:t>
            </a:r>
            <a:r>
              <a:rPr lang="ru-RU" dirty="0" err="1" smtClean="0">
                <a:cs typeface="Times New Roman" panose="02020603050405020304" pitchFamily="18" charset="0"/>
              </a:rPr>
              <a:t>бронхофония</a:t>
            </a:r>
            <a:r>
              <a:rPr lang="ru-RU" dirty="0" smtClean="0">
                <a:cs typeface="Times New Roman" panose="02020603050405020304" pitchFamily="18" charset="0"/>
              </a:rPr>
              <a:t> в зоне тупости.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Роль биомедицинского инженера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514806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		В настоящее время, в торакальном отделении </a:t>
            </a:r>
            <a:r>
              <a:rPr lang="ru-RU" sz="1900" dirty="0" err="1" smtClean="0"/>
              <a:t>присутсвуют</a:t>
            </a:r>
            <a:r>
              <a:rPr lang="ru-RU" sz="1900" dirty="0" smtClean="0"/>
              <a:t> такие оборудования как:</a:t>
            </a:r>
          </a:p>
          <a:p>
            <a:r>
              <a:rPr lang="ru-RU" sz="1900" dirty="0" err="1" smtClean="0"/>
              <a:t>Видеоторакоскопическая</a:t>
            </a:r>
            <a:r>
              <a:rPr lang="ru-RU" sz="1900" dirty="0" smtClean="0"/>
              <a:t> стойка </a:t>
            </a:r>
            <a:r>
              <a:rPr lang="ru-RU" sz="1900" dirty="0" err="1" smtClean="0"/>
              <a:t>KARL</a:t>
            </a:r>
            <a:r>
              <a:rPr lang="ru-RU" sz="1900" dirty="0" smtClean="0"/>
              <a:t> </a:t>
            </a:r>
            <a:r>
              <a:rPr lang="ru-RU" sz="1900" dirty="0" err="1" smtClean="0"/>
              <a:t>STORZ</a:t>
            </a:r>
            <a:endParaRPr lang="ru-RU" sz="1900" dirty="0" smtClean="0"/>
          </a:p>
          <a:p>
            <a:r>
              <a:rPr lang="ru-RU" sz="1900" dirty="0" smtClean="0"/>
              <a:t>Современные сшивающие аппараты</a:t>
            </a:r>
          </a:p>
          <a:p>
            <a:r>
              <a:rPr lang="ru-RU" sz="1900" dirty="0" err="1" smtClean="0"/>
              <a:t>Аргоно-плазменный</a:t>
            </a:r>
            <a:r>
              <a:rPr lang="ru-RU" sz="1900" dirty="0" smtClean="0"/>
              <a:t> коагулятор</a:t>
            </a:r>
          </a:p>
          <a:p>
            <a:r>
              <a:rPr lang="ru-RU" sz="1900" dirty="0" smtClean="0"/>
              <a:t>Современный наркозный аппарат с системой непрерывного </a:t>
            </a:r>
            <a:r>
              <a:rPr lang="ru-RU" sz="1900" dirty="0" err="1" smtClean="0"/>
              <a:t>мониторирования</a:t>
            </a:r>
            <a:r>
              <a:rPr lang="ru-RU" sz="1900" dirty="0" smtClean="0"/>
              <a:t> и высокочастотной </a:t>
            </a:r>
            <a:r>
              <a:rPr lang="ru-RU" sz="1900" dirty="0" err="1" smtClean="0"/>
              <a:t>ИВЛ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Цифровая </a:t>
            </a:r>
            <a:r>
              <a:rPr lang="ru-RU" sz="1900" dirty="0" err="1" smtClean="0"/>
              <a:t>3D</a:t>
            </a:r>
            <a:r>
              <a:rPr lang="ru-RU" sz="1900" dirty="0" smtClean="0"/>
              <a:t> </a:t>
            </a:r>
            <a:r>
              <a:rPr lang="ru-RU" sz="1900" dirty="0" err="1" smtClean="0"/>
              <a:t>эндовизуализационная</a:t>
            </a:r>
            <a:r>
              <a:rPr lang="ru-RU" sz="1900" dirty="0" smtClean="0"/>
              <a:t> система, которая предоставляет новые возможности в эндоскопической хирургии.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2016224" cy="366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46433" y="836712"/>
            <a:ext cx="189756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0992" y="5517232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Данные оборудования нуждаются в ремонтных работах и диагностике, для которых крайне необходимо вмешательство биомедицинского инженера.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Неотложная помощь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4355976" cy="576064"/>
          </a:xfrm>
        </p:spPr>
        <p:txBody>
          <a:bodyPr>
            <a:normAutofit/>
          </a:bodyPr>
          <a:lstStyle/>
          <a:p>
            <a:r>
              <a:rPr lang="ru-RU" u="sng" dirty="0" smtClean="0"/>
              <a:t>при открытом пневмотораксе:</a:t>
            </a:r>
            <a:endParaRPr lang="ru-RU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283968" y="836712"/>
            <a:ext cx="4860033" cy="576064"/>
          </a:xfrm>
        </p:spPr>
        <p:txBody>
          <a:bodyPr>
            <a:normAutofit/>
          </a:bodyPr>
          <a:lstStyle/>
          <a:p>
            <a:r>
              <a:rPr lang="ru-RU" u="sng" dirty="0" smtClean="0"/>
              <a:t>при напряженном пневмотораксе:</a:t>
            </a:r>
            <a:endParaRPr lang="ru-RU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1340769"/>
            <a:ext cx="4139952" cy="2160239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Окклюзионная</a:t>
            </a:r>
            <a:r>
              <a:rPr lang="ru-RU" dirty="0" smtClean="0"/>
              <a:t> повязка</a:t>
            </a:r>
          </a:p>
          <a:p>
            <a:r>
              <a:rPr lang="ru-RU" dirty="0" smtClean="0"/>
              <a:t>Возвышенное положение туловища</a:t>
            </a:r>
          </a:p>
          <a:p>
            <a:r>
              <a:rPr lang="ru-RU" dirty="0" smtClean="0"/>
              <a:t>Обезболивание </a:t>
            </a:r>
          </a:p>
          <a:p>
            <a:r>
              <a:rPr lang="ru-RU" dirty="0" smtClean="0"/>
              <a:t>Ингаляция кислорода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39951" y="1340768"/>
            <a:ext cx="5004049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Перевести напряженный пневмоторакс в открытый</a:t>
            </a:r>
          </a:p>
          <a:p>
            <a:r>
              <a:rPr lang="ru-RU" dirty="0" smtClean="0"/>
              <a:t>При нарастании дыхательной недостаточности(цианоз, прогрессирующая одышка)-немедленно толстой иглой сделать пункцию плевральной полости в межреберье по среднеключичной линии.</a:t>
            </a: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AC9779D3-C1DB-334C-9F0E-CE6630C6E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70500"/>
            <a:ext cx="2088232" cy="2387500"/>
          </a:xfrm>
          <a:prstGeom prst="rect">
            <a:avLst/>
          </a:prstGeom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DE6AAD28-7D98-A048-87AB-FA090A7C4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7631"/>
            <a:ext cx="2880320" cy="3030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u="sng" dirty="0" smtClean="0"/>
              <a:t>Пневмоторакс</a:t>
            </a:r>
            <a:r>
              <a:rPr lang="ru-RU" b="1" dirty="0" smtClean="0"/>
              <a:t> - </a:t>
            </a:r>
            <a:r>
              <a:rPr lang="ru-RU" dirty="0" smtClean="0"/>
              <a:t>скопление газа в плевральной полости, ведущее к спадению ткани легкого, смещению средостения в здоровую сторону, сдавлению кровеносных сосудов средостения, опущению купола диафрагмы, что в конечном итоге вызывает расстройство функции дыхания и кровообращения.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Спонтанный пневмоторакс, современные подходы к диагностике и лечению |  Тамбовская областная клиническая больница имени В.Д. Бабенк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619718"/>
            <a:ext cx="6768752" cy="42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пневмоторакс ви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336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77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При повреждении листков плевры и проникновении воздуха в полость плевры давление выравнивается с атмосферным или даже становится выше него.</a:t>
            </a:r>
          </a:p>
          <a:p>
            <a:pPr>
              <a:buNone/>
            </a:pPr>
            <a:r>
              <a:rPr lang="ru-RU" dirty="0" smtClean="0"/>
              <a:t>		Воздух сдавливает легкое, ведет к его спадению и выключению из акта дыхания.</a:t>
            </a:r>
          </a:p>
          <a:p>
            <a:pPr>
              <a:buNone/>
            </a:pPr>
            <a:r>
              <a:rPr lang="ru-RU" dirty="0" smtClean="0"/>
              <a:t>		Сдавлению подвергаются и неповрежденное легкое, а также смещаются органы </a:t>
            </a:r>
            <a:r>
              <a:rPr lang="ru-RU" dirty="0" err="1" smtClean="0"/>
              <a:t>средостения,что</a:t>
            </a:r>
            <a:r>
              <a:rPr lang="ru-RU" dirty="0" smtClean="0"/>
              <a:t> обусловливает значительные нарушения механизма дыхания и кровообращения.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5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150" dirty="0" smtClean="0"/>
              <a:t>	В основе механизма развития пневмоторакса лежат две группы причин:</a:t>
            </a:r>
          </a:p>
          <a:p>
            <a:pPr fontAlgn="base">
              <a:buNone/>
            </a:pPr>
            <a:r>
              <a:rPr lang="ru-RU" sz="2150" dirty="0" smtClean="0"/>
              <a:t>1. </a:t>
            </a:r>
            <a:r>
              <a:rPr lang="ru-RU" sz="2150" u="sng" dirty="0" smtClean="0"/>
              <a:t>Механические повреждения грудной клетки или легких:</a:t>
            </a:r>
          </a:p>
          <a:p>
            <a:pPr fontAlgn="base"/>
            <a:r>
              <a:rPr lang="ru-RU" sz="2150" dirty="0" smtClean="0"/>
              <a:t>Закрытые травмы грудной клетки, сопровождающиеся повреждением легкого отломками ребер;</a:t>
            </a:r>
          </a:p>
          <a:p>
            <a:pPr fontAlgn="base"/>
            <a:r>
              <a:rPr lang="ru-RU" sz="2150" dirty="0" smtClean="0"/>
              <a:t>Открытые травмы грудной клетки (проникающие ранения);</a:t>
            </a:r>
          </a:p>
          <a:p>
            <a:pPr fontAlgn="base"/>
            <a:r>
              <a:rPr lang="ru-RU" sz="2150" dirty="0" smtClean="0"/>
              <a:t>Повреждения, вызванные работниками мед. </a:t>
            </a:r>
            <a:r>
              <a:rPr lang="ru-RU" sz="2150" dirty="0"/>
              <a:t>у</a:t>
            </a:r>
            <a:r>
              <a:rPr lang="ru-RU" sz="2150" dirty="0" smtClean="0"/>
              <a:t>чреждений (повреждение легкого при постановке подключичного катетера, межреберной блокаде нерва, пункции плевральной полости);</a:t>
            </a:r>
          </a:p>
          <a:p>
            <a:pPr fontAlgn="base"/>
            <a:r>
              <a:rPr lang="ru-RU" sz="2150" dirty="0" smtClean="0"/>
              <a:t>Искусственно вызванный пневмоторакс - искусственный пневмоторакс накладывается с целью лечения туберкулеза легких, с целью диагностики — при проведении торакоскопии.</a:t>
            </a:r>
          </a:p>
          <a:p>
            <a:pPr fontAlgn="base">
              <a:buNone/>
            </a:pPr>
            <a:r>
              <a:rPr lang="ru-RU" sz="2150" dirty="0" smtClean="0"/>
              <a:t>2. </a:t>
            </a:r>
            <a:r>
              <a:rPr lang="ru-RU" sz="2150" u="sng" dirty="0" smtClean="0"/>
              <a:t>Заболевания легких и органов грудной полости:</a:t>
            </a:r>
          </a:p>
          <a:p>
            <a:pPr fontAlgn="base"/>
            <a:r>
              <a:rPr lang="ru-RU" sz="2150" dirty="0" smtClean="0"/>
              <a:t>Неспецифического характера – вследствие разрыва воздушных кист при буллезной болезни (эмфиземе) легких, спонтанного разрыва пищевода;</a:t>
            </a:r>
          </a:p>
          <a:p>
            <a:pPr fontAlgn="base"/>
            <a:r>
              <a:rPr lang="ru-RU" sz="2150" dirty="0" smtClean="0"/>
              <a:t>Специфического характера - пневмоторакс вследствие разрыва каверн, прорыва казеозных очагов при туберкулезе.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59011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К симптомам пневмоторакса можно отнести следующие факторы:</a:t>
            </a:r>
          </a:p>
          <a:p>
            <a:r>
              <a:rPr lang="ru-RU" sz="2800" dirty="0" smtClean="0"/>
              <a:t>Острая боль в грудной клетке, усиливающаяся при вдохе;</a:t>
            </a:r>
          </a:p>
          <a:p>
            <a:r>
              <a:rPr lang="ru-RU" sz="2800" dirty="0" smtClean="0"/>
              <a:t>Одышка;</a:t>
            </a:r>
          </a:p>
          <a:p>
            <a:r>
              <a:rPr lang="ru-RU" sz="2800" dirty="0" smtClean="0"/>
              <a:t>Слезотечение;</a:t>
            </a:r>
          </a:p>
          <a:p>
            <a:r>
              <a:rPr lang="ru-RU" sz="2800" dirty="0" smtClean="0"/>
              <a:t>Учащённое дыхание;</a:t>
            </a:r>
          </a:p>
          <a:p>
            <a:r>
              <a:rPr lang="ru-RU" sz="2800" dirty="0" smtClean="0"/>
              <a:t>Приступы сухого кашля;</a:t>
            </a:r>
          </a:p>
          <a:p>
            <a:r>
              <a:rPr lang="ru-RU" sz="2800" dirty="0" smtClean="0"/>
              <a:t>Учащённое сердцебиение;</a:t>
            </a:r>
          </a:p>
          <a:p>
            <a:r>
              <a:rPr lang="ru-RU" sz="2800" dirty="0" smtClean="0"/>
              <a:t>Чувство панического страха;</a:t>
            </a:r>
          </a:p>
          <a:p>
            <a:r>
              <a:rPr lang="ru-RU" sz="2800" dirty="0" smtClean="0"/>
              <a:t>Бледность кожных покровов.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sz="2800" dirty="0" smtClean="0"/>
              <a:t>			</a:t>
            </a:r>
            <a:r>
              <a:rPr lang="ru-RU" sz="2800" b="1" dirty="0" smtClean="0"/>
              <a:t>По происхождению пневмоторакс делится на следующие группы:</a:t>
            </a:r>
          </a:p>
          <a:p>
            <a:pPr fontAlgn="base">
              <a:buNone/>
            </a:pPr>
            <a:r>
              <a:rPr lang="ru-RU" sz="2800" dirty="0" smtClean="0"/>
              <a:t>	</a:t>
            </a:r>
            <a:r>
              <a:rPr lang="ru-RU" sz="2800" b="1" u="sng" dirty="0" smtClean="0"/>
              <a:t>1. Травматический.</a:t>
            </a:r>
          </a:p>
          <a:p>
            <a:pPr fontAlgn="base"/>
            <a:r>
              <a:rPr lang="ru-RU" sz="2800" dirty="0" smtClean="0"/>
              <a:t>Травматический пневмоторакс возникает в результате закрытых (без повреждения целостности кожных покровов) или открытых (огнестрельных, ножевых) травм грудной клетки, ведущих к разрыву легкого.</a:t>
            </a:r>
          </a:p>
          <a:p>
            <a:pPr fontAlgn="base">
              <a:buNone/>
            </a:pPr>
            <a:r>
              <a:rPr lang="ru-RU" sz="2800" dirty="0" smtClean="0"/>
              <a:t>	</a:t>
            </a:r>
            <a:r>
              <a:rPr lang="ru-RU" sz="2800" b="1" u="sng" dirty="0" smtClean="0"/>
              <a:t>2. Спонтанный.</a:t>
            </a:r>
          </a:p>
          <a:p>
            <a:pPr fontAlgn="base"/>
            <a:r>
              <a:rPr lang="ru-RU" sz="2800" dirty="0" smtClean="0"/>
              <a:t>первичный (или </a:t>
            </a:r>
            <a:r>
              <a:rPr lang="ru-RU" sz="2800" dirty="0" err="1" smtClean="0"/>
              <a:t>идиопатический</a:t>
            </a:r>
            <a:r>
              <a:rPr lang="ru-RU" sz="2800" dirty="0" smtClean="0"/>
              <a:t>)</a:t>
            </a:r>
          </a:p>
          <a:p>
            <a:pPr fontAlgn="base"/>
            <a:r>
              <a:rPr lang="ru-RU" sz="2800" dirty="0" smtClean="0"/>
              <a:t>вторичный (симптоматический)</a:t>
            </a:r>
          </a:p>
          <a:p>
            <a:pPr fontAlgn="base"/>
            <a:r>
              <a:rPr lang="ru-RU" sz="2800" dirty="0" smtClean="0"/>
              <a:t>Рецидивирующий</a:t>
            </a:r>
          </a:p>
          <a:p>
            <a:pPr fontAlgn="base">
              <a:buNone/>
            </a:pPr>
            <a:r>
              <a:rPr lang="ru-RU" sz="2800" dirty="0" smtClean="0"/>
              <a:t>	</a:t>
            </a:r>
            <a:r>
              <a:rPr lang="ru-RU" sz="2800" b="1" u="sng" dirty="0" smtClean="0"/>
              <a:t>3. </a:t>
            </a:r>
            <a:r>
              <a:rPr lang="ru-RU" sz="2800" b="1" u="sng" dirty="0" smtClean="0">
                <a:cs typeface="Times New Roman" panose="02020603050405020304" pitchFamily="18" charset="0"/>
              </a:rPr>
              <a:t>Напряженный пневмоторакс</a:t>
            </a:r>
          </a:p>
          <a:p>
            <a:pPr fontAlgn="base"/>
            <a:r>
              <a:rPr lang="ru-RU" sz="2800" dirty="0" smtClean="0">
                <a:cs typeface="Times New Roman" panose="02020603050405020304" pitchFamily="18" charset="0"/>
              </a:rPr>
              <a:t>Развивается в случае, когда воздух, попавший из легких или через рану грудной стенки в грудную полость, задерживается внутри, вызывает коллапс легкого на стороне травмы.</a:t>
            </a: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	</a:t>
            </a:r>
            <a:r>
              <a:rPr lang="ru-RU" sz="2800" b="1" u="sng" dirty="0" smtClean="0"/>
              <a:t>4.</a:t>
            </a:r>
            <a:r>
              <a:rPr lang="ru-RU" sz="2800" b="1" u="sng" dirty="0" smtClean="0"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cs typeface="Times New Roman" panose="02020603050405020304" pitchFamily="18" charset="0"/>
              </a:rPr>
              <a:t>Ятрогенный</a:t>
            </a:r>
            <a:r>
              <a:rPr lang="ru-RU" sz="2800" b="1" u="sng" dirty="0" smtClean="0">
                <a:cs typeface="Times New Roman" panose="02020603050405020304" pitchFamily="18" charset="0"/>
              </a:rPr>
              <a:t> пневмоторакс. </a:t>
            </a:r>
            <a:endParaRPr lang="ru-RU" sz="2800" i="1" dirty="0" smtClean="0"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smtClean="0">
                <a:cs typeface="Times New Roman" panose="02020603050405020304" pitchFamily="18" charset="0"/>
              </a:rPr>
              <a:t>Появляется в результате осложнения лечебного или диагностического вмешательства.</a:t>
            </a:r>
          </a:p>
          <a:p>
            <a:pPr fontAlgn="base">
              <a:buNone/>
            </a:pPr>
            <a:r>
              <a:rPr lang="ru-RU" sz="2800" dirty="0" smtClean="0"/>
              <a:t>	</a:t>
            </a:r>
            <a:r>
              <a:rPr lang="ru-RU" sz="2800" b="1" u="sng" dirty="0" smtClean="0"/>
              <a:t>5. Искусственный.</a:t>
            </a:r>
          </a:p>
          <a:p>
            <a:pPr fontAlgn="base"/>
            <a:r>
              <a:rPr lang="ru-RU" sz="2800" dirty="0" smtClean="0"/>
              <a:t>При искусственном пневмотораксе воздух специально вводится в плевральную полость для лечебно-диагностических целей.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900" b="1" dirty="0" smtClean="0"/>
              <a:t>		По объему содержащегося в плевральной полости воздуха и степени спадения легкого:</a:t>
            </a:r>
          </a:p>
          <a:p>
            <a:pPr fontAlgn="base"/>
            <a:r>
              <a:rPr lang="ru-RU" sz="1900" dirty="0" smtClean="0"/>
              <a:t>Ограниченный (парциальный, частичный).</a:t>
            </a:r>
          </a:p>
          <a:p>
            <a:pPr fontAlgn="base"/>
            <a:r>
              <a:rPr lang="ru-RU" sz="1900" dirty="0" smtClean="0"/>
              <a:t>Полный (тотальный).</a:t>
            </a:r>
          </a:p>
          <a:p>
            <a:pPr fontAlgn="base"/>
            <a:r>
              <a:rPr lang="ru-RU" sz="1900" dirty="0" smtClean="0"/>
              <a:t>Ограниченный пневмоторакс характеризуется неполным </a:t>
            </a:r>
            <a:r>
              <a:rPr lang="ru-RU" sz="1900" dirty="0" err="1" smtClean="0"/>
              <a:t>спадением</a:t>
            </a:r>
            <a:r>
              <a:rPr lang="ru-RU" sz="1900" dirty="0" smtClean="0"/>
              <a:t> легкого, тотальный – полным поджатием.</a:t>
            </a:r>
          </a:p>
          <a:p>
            <a:pPr fontAlgn="base">
              <a:buNone/>
            </a:pPr>
            <a:r>
              <a:rPr lang="ru-RU" sz="1900" b="1" dirty="0" smtClean="0"/>
              <a:t>		По распространению:</a:t>
            </a:r>
          </a:p>
          <a:p>
            <a:pPr fontAlgn="base"/>
            <a:r>
              <a:rPr lang="ru-RU" sz="1900" dirty="0" smtClean="0"/>
              <a:t>Односторонний.</a:t>
            </a:r>
          </a:p>
          <a:p>
            <a:pPr fontAlgn="base"/>
            <a:r>
              <a:rPr lang="ru-RU" sz="1900" dirty="0" smtClean="0"/>
              <a:t>Двусторонний.</a:t>
            </a:r>
          </a:p>
          <a:p>
            <a:pPr fontAlgn="base"/>
            <a:r>
              <a:rPr lang="ru-RU" sz="1900" dirty="0" smtClean="0"/>
              <a:t>При одностороннем пневмотораксе происходит частичное либо полное </a:t>
            </a:r>
            <a:r>
              <a:rPr lang="ru-RU" sz="1900" dirty="0" err="1" smtClean="0"/>
              <a:t>спадение</a:t>
            </a:r>
            <a:r>
              <a:rPr lang="ru-RU" sz="1900" dirty="0" smtClean="0"/>
              <a:t> правого или левого легкого, при двустороннем – поджатие обоих легких.</a:t>
            </a:r>
          </a:p>
          <a:p>
            <a:pPr fontAlgn="base"/>
            <a:r>
              <a:rPr lang="ru-RU" sz="1900" dirty="0" smtClean="0"/>
              <a:t> Развитие тотального двустороннего пневмоторакса вызывает критическое нарушение дыхательной функции и может привести к гибели пациента в короткие сроки.</a:t>
            </a:r>
          </a:p>
          <a:p>
            <a:pPr fontAlgn="base">
              <a:buNone/>
            </a:pPr>
            <a:r>
              <a:rPr lang="ru-RU" sz="1900" b="1" dirty="0" smtClean="0"/>
              <a:t>		По наличию осложнений:</a:t>
            </a:r>
          </a:p>
          <a:p>
            <a:pPr fontAlgn="base"/>
            <a:r>
              <a:rPr lang="ru-RU" sz="1900" dirty="0" smtClean="0"/>
              <a:t>Осложненный (плевритом, кровотечением, медиастинальной и подкожной эмфиземой).</a:t>
            </a:r>
          </a:p>
          <a:p>
            <a:pPr fontAlgn="base"/>
            <a:r>
              <a:rPr lang="ru-RU" sz="1900" dirty="0" err="1" smtClean="0"/>
              <a:t>Неосложненный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cs typeface="Times New Roman" panose="02020603050405020304" pitchFamily="18" charset="0"/>
              </a:rPr>
              <a:t>В зависимости от степени коллапса легкого: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r>
              <a:rPr lang="ru-RU" sz="2000" dirty="0" smtClean="0"/>
              <a:t>Верхушечный (до 1/6 объема - полоска воздуха, располагающаяся в куполе плевральной полости выше ключицы)</a:t>
            </a:r>
          </a:p>
          <a:p>
            <a:r>
              <a:rPr lang="ru-RU" sz="2000" dirty="0" smtClean="0"/>
              <a:t>Малый (до 1/3 объёма - полоска воздуха не более 2 см </a:t>
            </a:r>
            <a:r>
              <a:rPr lang="ru-RU" sz="2000" dirty="0" err="1" smtClean="0"/>
              <a:t>паракостально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Средний (до ½ объема - полоска воздуха 2-4 см </a:t>
            </a:r>
            <a:r>
              <a:rPr lang="ru-RU" sz="2000" dirty="0" err="1" smtClean="0"/>
              <a:t>паракостально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Большой (свыше ½ объема - полоска воздуха более 4 см </a:t>
            </a:r>
            <a:r>
              <a:rPr lang="ru-RU" sz="2000" dirty="0" err="1" smtClean="0"/>
              <a:t>паракостально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Тотальный (легкое полностью </a:t>
            </a:r>
            <a:r>
              <a:rPr lang="ru-RU" sz="2000" dirty="0" err="1" smtClean="0"/>
              <a:t>коллабировано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cs typeface="Times New Roman" panose="02020603050405020304" pitchFamily="18" charset="0"/>
              </a:rPr>
              <a:t>По механизму возникновения: 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Закрытый.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Открытый.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Клапанный.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195</TotalTime>
  <Words>147</Words>
  <Application>Microsoft Office PowerPoint</Application>
  <PresentationFormat>Экран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Wingdings</vt:lpstr>
      <vt:lpstr>Wingdings 2</vt:lpstr>
      <vt:lpstr>Городская</vt:lpstr>
      <vt:lpstr>Пневмоторакс</vt:lpstr>
      <vt:lpstr>Определение</vt:lpstr>
      <vt:lpstr>Презентация PowerPoint</vt:lpstr>
      <vt:lpstr>Причины</vt:lpstr>
      <vt:lpstr>Презентация PowerPoint</vt:lpstr>
      <vt:lpstr>Симптомы</vt:lpstr>
      <vt:lpstr>Классификация</vt:lpstr>
      <vt:lpstr>Классификация</vt:lpstr>
      <vt:lpstr>Классификация</vt:lpstr>
      <vt:lpstr>Спонтанный пневмоторакс</vt:lpstr>
      <vt:lpstr>Виды пневмоторакса</vt:lpstr>
      <vt:lpstr>Диагностика</vt:lpstr>
      <vt:lpstr>Лабораторная диагностика</vt:lpstr>
      <vt:lpstr>Диагностика </vt:lpstr>
      <vt:lpstr>Роль биомедицинского инженера</vt:lpstr>
      <vt:lpstr>Неотложная помощь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Пневмоторакс</dc:title>
  <dc:creator>lepski2012@mail.ru</dc:creator>
  <cp:lastModifiedBy>Пользователь</cp:lastModifiedBy>
  <cp:revision>90</cp:revision>
  <dcterms:created xsi:type="dcterms:W3CDTF">2021-11-21T09:56:18Z</dcterms:created>
  <dcterms:modified xsi:type="dcterms:W3CDTF">2024-09-27T15:32:20Z</dcterms:modified>
</cp:coreProperties>
</file>