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4"/>
  </p:notesMasterIdLst>
  <p:sldIdLst>
    <p:sldId id="256" r:id="rId2"/>
    <p:sldId id="257" r:id="rId3"/>
    <p:sldId id="258" r:id="rId4"/>
    <p:sldId id="268" r:id="rId5"/>
    <p:sldId id="259" r:id="rId6"/>
    <p:sldId id="270" r:id="rId7"/>
    <p:sldId id="277" r:id="rId8"/>
    <p:sldId id="260" r:id="rId9"/>
    <p:sldId id="265" r:id="rId10"/>
    <p:sldId id="261" r:id="rId11"/>
    <p:sldId id="274" r:id="rId12"/>
    <p:sldId id="269" r:id="rId13"/>
    <p:sldId id="279" r:id="rId14"/>
    <p:sldId id="275" r:id="rId15"/>
    <p:sldId id="262" r:id="rId16"/>
    <p:sldId id="263" r:id="rId17"/>
    <p:sldId id="271" r:id="rId18"/>
    <p:sldId id="266" r:id="rId19"/>
    <p:sldId id="264" r:id="rId20"/>
    <p:sldId id="272" r:id="rId21"/>
    <p:sldId id="267" r:id="rId22"/>
    <p:sldId id="27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DA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61" d="100"/>
          <a:sy n="61" d="100"/>
        </p:scale>
        <p:origin x="-13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8C2F8-A457-4845-A25F-27C49D80240F}" type="datetimeFigureOut">
              <a:rPr lang="ru-RU" smtClean="0"/>
              <a:pPr/>
              <a:t>10.09.2022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7C255-239F-4556-9CEE-D21F05C4539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AF396939-4D71-4CD0-BED8-987A371441DF}" type="datetimeFigureOut">
              <a:rPr lang="ru-RU"/>
              <a:pPr>
                <a:defRPr/>
              </a:pPr>
              <a:t>10.09.2022</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862A5CBF-7AB9-4B89-BA8E-19739C16E0D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4EC6CCA-E511-4D15-A313-4B478157C7A7}" type="datetimeFigureOut">
              <a:rPr lang="ru-RU"/>
              <a:pPr>
                <a:defRPr/>
              </a:pPr>
              <a:t>10.09.2022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A0AB165-4795-48C2-9FD4-00D5C3A7E48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D0B1A1D4-4E47-4512-B295-794E34130F38}" type="datetimeFigureOut">
              <a:rPr lang="ru-RU"/>
              <a:pPr>
                <a:defRPr/>
              </a:pPr>
              <a:t>10.09.2022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4BD32A7-592D-4292-8931-9E20F89092A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941409C-590B-45BF-91F5-1F10C1EA3E1C}" type="datetimeFigureOut">
              <a:rPr lang="ru-RU"/>
              <a:pPr>
                <a:defRPr/>
              </a:pPr>
              <a:t>10.09.2022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307D91C-56A3-43D4-82AB-2EE4499B99C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A4CF2435-437D-41BA-BE22-F410EEDDAB70}" type="datetimeFigureOut">
              <a:rPr lang="ru-RU"/>
              <a:pPr>
                <a:defRPr/>
              </a:pPr>
              <a:t>10.09.2022</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2545876A-0342-4CE1-A0D5-9F8FA96F116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ECFE2C89-3162-45EA-AF0D-81326C7A4A12}" type="datetimeFigureOut">
              <a:rPr lang="ru-RU"/>
              <a:pPr>
                <a:defRPr/>
              </a:pPr>
              <a:t>10.09.2022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EFAEF5F5-863C-49E4-A7B4-61139BE5EFB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18655A89-177D-46AB-9DA9-ACFD99800869}" type="datetimeFigureOut">
              <a:rPr lang="ru-RU"/>
              <a:pPr>
                <a:defRPr/>
              </a:pPr>
              <a:t>10.09.2022</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84D27533-8535-490E-A10A-2A346FD9DBC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38DA65A9-CE51-42FE-B7AF-431281DAFBA6}" type="datetimeFigureOut">
              <a:rPr lang="ru-RU"/>
              <a:pPr>
                <a:defRPr/>
              </a:pPr>
              <a:t>10.09.2022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95222DC-AF21-4958-94DB-92649065143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FA77538E-F08D-4F0A-ACF8-28B557841CAC}" type="datetimeFigureOut">
              <a:rPr lang="ru-RU"/>
              <a:pPr>
                <a:defRPr/>
              </a:pPr>
              <a:t>10.09.2022</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ACC430CF-A732-42E1-B00D-03C25ECFA1C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D22AA1F2-E12A-436B-AA78-819C83998C26}" type="datetimeFigureOut">
              <a:rPr lang="ru-RU"/>
              <a:pPr>
                <a:defRPr/>
              </a:pPr>
              <a:t>10.09.2022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29D7CE47-4958-43ED-9129-911759BDB08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CBD7D099-D05D-4CD7-B2CB-9783A77F20ED}" type="datetimeFigureOut">
              <a:rPr lang="ru-RU"/>
              <a:pPr>
                <a:defRPr/>
              </a:pPr>
              <a:t>10.09.2022</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A8F30244-7F87-48B5-8E5E-073305C354A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A452E5A9-C564-4D6F-955C-F0F862A3313C}" type="datetimeFigureOut">
              <a:rPr lang="ru-RU"/>
              <a:pPr>
                <a:defRPr/>
              </a:pPr>
              <a:t>10.09.2022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AF431275-26EE-472D-B0FF-B403A8BDDB9A}"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056" r:id="rId1"/>
    <p:sldLayoutId id="2147484051" r:id="rId2"/>
    <p:sldLayoutId id="2147484057" r:id="rId3"/>
    <p:sldLayoutId id="2147484052" r:id="rId4"/>
    <p:sldLayoutId id="2147484058" r:id="rId5"/>
    <p:sldLayoutId id="2147484053" r:id="rId6"/>
    <p:sldLayoutId id="2147484059" r:id="rId7"/>
    <p:sldLayoutId id="2147484060" r:id="rId8"/>
    <p:sldLayoutId id="2147484061" r:id="rId9"/>
    <p:sldLayoutId id="2147484054" r:id="rId10"/>
    <p:sldLayoutId id="2147484055" r:id="rId11"/>
  </p:sldLayoutIdLst>
  <p:txStyles>
    <p:titleStyle>
      <a:lvl1pPr algn="l" rtl="0" eaLnBrk="0" fontAlgn="base" hangingPunct="0">
        <a:spcBef>
          <a:spcPct val="0"/>
        </a:spcBef>
        <a:spcAft>
          <a:spcPct val="0"/>
        </a:spcAft>
        <a:defRPr sz="4300" kern="1200">
          <a:solidFill>
            <a:srgbClr val="323232"/>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23232"/>
          </a:solidFill>
          <a:latin typeface="Corbel" pitchFamily="34" charset="0"/>
        </a:defRPr>
      </a:lvl2pPr>
      <a:lvl3pPr algn="l" rtl="0" eaLnBrk="0" fontAlgn="base" hangingPunct="0">
        <a:spcBef>
          <a:spcPct val="0"/>
        </a:spcBef>
        <a:spcAft>
          <a:spcPct val="0"/>
        </a:spcAft>
        <a:defRPr sz="4300">
          <a:solidFill>
            <a:srgbClr val="323232"/>
          </a:solidFill>
          <a:latin typeface="Corbel" pitchFamily="34" charset="0"/>
        </a:defRPr>
      </a:lvl3pPr>
      <a:lvl4pPr algn="l" rtl="0" eaLnBrk="0" fontAlgn="base" hangingPunct="0">
        <a:spcBef>
          <a:spcPct val="0"/>
        </a:spcBef>
        <a:spcAft>
          <a:spcPct val="0"/>
        </a:spcAft>
        <a:defRPr sz="4300">
          <a:solidFill>
            <a:srgbClr val="323232"/>
          </a:solidFill>
          <a:latin typeface="Corbel" pitchFamily="34" charset="0"/>
        </a:defRPr>
      </a:lvl4pPr>
      <a:lvl5pPr algn="l" rtl="0" eaLnBrk="0" fontAlgn="base" hangingPunct="0">
        <a:spcBef>
          <a:spcPct val="0"/>
        </a:spcBef>
        <a:spcAft>
          <a:spcPct val="0"/>
        </a:spcAft>
        <a:defRPr sz="4300">
          <a:solidFill>
            <a:srgbClr val="323232"/>
          </a:solidFill>
          <a:latin typeface="Corbel" pitchFamily="34" charset="0"/>
        </a:defRPr>
      </a:lvl5pPr>
      <a:lvl6pPr marL="457200" algn="l" rtl="0" fontAlgn="base">
        <a:spcBef>
          <a:spcPct val="0"/>
        </a:spcBef>
        <a:spcAft>
          <a:spcPct val="0"/>
        </a:spcAft>
        <a:defRPr sz="4300">
          <a:solidFill>
            <a:srgbClr val="323232"/>
          </a:solidFill>
          <a:latin typeface="Corbel" pitchFamily="34" charset="0"/>
        </a:defRPr>
      </a:lvl6pPr>
      <a:lvl7pPr marL="914400" algn="l" rtl="0" fontAlgn="base">
        <a:spcBef>
          <a:spcPct val="0"/>
        </a:spcBef>
        <a:spcAft>
          <a:spcPct val="0"/>
        </a:spcAft>
        <a:defRPr sz="4300">
          <a:solidFill>
            <a:srgbClr val="323232"/>
          </a:solidFill>
          <a:latin typeface="Corbel" pitchFamily="34" charset="0"/>
        </a:defRPr>
      </a:lvl7pPr>
      <a:lvl8pPr marL="1371600" algn="l" rtl="0" fontAlgn="base">
        <a:spcBef>
          <a:spcPct val="0"/>
        </a:spcBef>
        <a:spcAft>
          <a:spcPct val="0"/>
        </a:spcAft>
        <a:defRPr sz="4300">
          <a:solidFill>
            <a:srgbClr val="323232"/>
          </a:solidFill>
          <a:latin typeface="Corbel" pitchFamily="34" charset="0"/>
        </a:defRPr>
      </a:lvl8pPr>
      <a:lvl9pPr marL="1828800" algn="l" rtl="0" fontAlgn="base">
        <a:spcBef>
          <a:spcPct val="0"/>
        </a:spcBef>
        <a:spcAft>
          <a:spcPct val="0"/>
        </a:spcAft>
        <a:defRPr sz="4300">
          <a:solidFill>
            <a:srgbClr val="323232"/>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1B587C"/>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4E854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medic.ro/pneumonia" TargetMode="External"/><Relationship Id="rId2" Type="http://schemas.openxmlformats.org/officeDocument/2006/relationships/hyperlink" Target="http://www.romedic.ro/bronsita-cronic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dt-babes.ro/articole/reflux-gastroesofagian.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ecom.ro/articles/vitamina-c-beneficii-doza-recomandata-si-contraindicatii"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8175" y="928688"/>
            <a:ext cx="8505825" cy="1673225"/>
          </a:xfrm>
        </p:spPr>
        <p:txBody>
          <a:bodyPr vert="horz" wrap="square" lIns="91440" tIns="45720" rIns="91440" bIns="45720" numCol="1" anchorCtr="0" compatLnSpc="1">
            <a:prstTxWarp prst="textNoShape">
              <a:avLst/>
            </a:prstTxWarp>
            <a:normAutofit fontScale="90000"/>
          </a:bodyPr>
          <a:lstStyle/>
          <a:p>
            <a:pPr algn="ctr" eaLnBrk="1" hangingPunct="1">
              <a:defRPr/>
            </a:pPr>
            <a:r>
              <a:rPr lang="en-US" sz="5400" b="1" dirty="0" err="1"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Tema</a:t>
            </a:r>
            <a:r>
              <a:rPr lang="en-US"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a:t>
            </a:r>
            <a:r>
              <a:rPr lang="ro-MO"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 </a:t>
            </a:r>
            <a:r>
              <a:rPr lang="ro-RO"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Bronşit</a:t>
            </a:r>
            <a:r>
              <a:rPr lang="en-US"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a</a:t>
            </a:r>
            <a:r>
              <a:rPr lang="ro-RO"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 acut</a:t>
            </a:r>
            <a:r>
              <a:rPr lang="en-US"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a</a:t>
            </a:r>
            <a:r>
              <a:rPr lang="ro-MO"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
            </a:r>
            <a:br>
              <a:rPr lang="ro-MO"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br>
            <a:r>
              <a:rPr lang="ro-MO"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t/>
            </a:r>
            <a:br>
              <a:rPr lang="ro-MO"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rPr>
            </a:br>
            <a:endParaRPr lang="ru-RU" sz="5400" b="1" dirty="0" smtClean="0">
              <a:solidFill>
                <a:schemeClr val="tx1"/>
              </a:solidFill>
              <a:effectLst>
                <a:outerShdw blurRad="38100" dist="38100" dir="2700000" algn="tl">
                  <a:srgbClr val="C0C0C0"/>
                </a:outerShdw>
              </a:effectLst>
              <a:latin typeface="Times New Roman" pitchFamily="18" charset="0"/>
              <a:ea typeface="Tahoma" pitchFamily="34" charset="0"/>
              <a:cs typeface="Times New Roman" pitchFamily="18" charset="0"/>
            </a:endParaRPr>
          </a:p>
        </p:txBody>
      </p:sp>
      <p:pic>
        <p:nvPicPr>
          <p:cNvPr id="3" name="Picture 2" descr="Bronşita"/>
          <p:cNvPicPr>
            <a:picLocks noChangeAspect="1" noChangeArrowheads="1"/>
          </p:cNvPicPr>
          <p:nvPr/>
        </p:nvPicPr>
        <p:blipFill>
          <a:blip r:embed="rId2" cstate="print"/>
          <a:srcRect/>
          <a:stretch>
            <a:fillRect/>
          </a:stretch>
        </p:blipFill>
        <p:spPr bwMode="auto">
          <a:xfrm>
            <a:off x="2915816" y="1700808"/>
            <a:ext cx="4289269" cy="292895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922114"/>
          </a:xfrm>
        </p:spPr>
        <p:txBody>
          <a:bodyPr vert="horz" wrap="square" lIns="91440" tIns="45720" rIns="91440" bIns="45720" numCol="1" anchorCtr="0" compatLnSpc="1">
            <a:prstTxWarp prst="textNoShape">
              <a:avLst/>
            </a:prstTxWarp>
          </a:bodyPr>
          <a:lstStyle/>
          <a:p>
            <a:pPr algn="ctr" eaLnBrk="1" hangingPunct="1">
              <a:defRPr/>
            </a:pPr>
            <a:r>
              <a:rPr lang="ro-RO" sz="3900" dirty="0" smtClean="0">
                <a:effectLst>
                  <a:outerShdw blurRad="38100" dist="38100" dir="2700000" algn="tl">
                    <a:srgbClr val="C0C0C0"/>
                  </a:outerShdw>
                </a:effectLst>
              </a:rPr>
              <a:t>Diagnostic</a:t>
            </a:r>
            <a:r>
              <a:rPr lang="en-US" sz="3900" dirty="0" err="1" smtClean="0">
                <a:effectLst>
                  <a:outerShdw blurRad="38100" dist="38100" dir="2700000" algn="tl">
                    <a:srgbClr val="C0C0C0"/>
                  </a:outerShdw>
                </a:effectLst>
              </a:rPr>
              <a:t>ul</a:t>
            </a:r>
            <a:endParaRPr lang="ru-RU" sz="3900" dirty="0" smtClean="0">
              <a:effectLst>
                <a:outerShdw blurRad="38100" dist="38100" dir="2700000" algn="tl">
                  <a:srgbClr val="C0C0C0"/>
                </a:outerShdw>
              </a:effectLst>
            </a:endParaRPr>
          </a:p>
        </p:txBody>
      </p:sp>
      <p:sp>
        <p:nvSpPr>
          <p:cNvPr id="21506" name="Содержимое 2"/>
          <p:cNvSpPr>
            <a:spLocks noGrp="1"/>
          </p:cNvSpPr>
          <p:nvPr>
            <p:ph idx="1"/>
          </p:nvPr>
        </p:nvSpPr>
        <p:spPr>
          <a:xfrm>
            <a:off x="827584" y="1196752"/>
            <a:ext cx="8106866" cy="5051648"/>
          </a:xfrm>
        </p:spPr>
        <p:txBody>
          <a:bodyPr/>
          <a:lstStyle/>
          <a:p>
            <a:pPr eaLnBrk="1" hangingPunct="1"/>
            <a:r>
              <a:rPr lang="en-US" sz="2500" b="1" u="sng" dirty="0" smtClean="0">
                <a:latin typeface="Times New Roman" pitchFamily="18" charset="0"/>
              </a:rPr>
              <a:t>Examine clinic</a:t>
            </a:r>
            <a:r>
              <a:rPr lang="en-US" sz="2500" u="sng" dirty="0" smtClean="0">
                <a:latin typeface="Times New Roman" pitchFamily="18" charset="0"/>
              </a:rPr>
              <a:t/>
            </a:r>
            <a:br>
              <a:rPr lang="en-US" sz="2500" u="sng" dirty="0" smtClean="0">
                <a:latin typeface="Times New Roman" pitchFamily="18" charset="0"/>
              </a:rPr>
            </a:br>
            <a:r>
              <a:rPr lang="en-US" sz="2000" dirty="0" err="1" smtClean="0">
                <a:latin typeface="Times New Roman" pitchFamily="18" charset="0"/>
              </a:rPr>
              <a:t>Diagnosticarea</a:t>
            </a:r>
            <a:r>
              <a:rPr lang="en-US" sz="2000" dirty="0" smtClean="0">
                <a:latin typeface="Times New Roman" pitchFamily="18" charset="0"/>
              </a:rPr>
              <a:t> </a:t>
            </a:r>
            <a:r>
              <a:rPr lang="en-US" sz="2000" dirty="0" err="1" smtClean="0">
                <a:latin typeface="Times New Roman" pitchFamily="18" charset="0"/>
              </a:rPr>
              <a:t>bronsitei</a:t>
            </a:r>
            <a:r>
              <a:rPr lang="en-US" sz="2000" dirty="0" smtClean="0">
                <a:latin typeface="Times New Roman" pitchFamily="18" charset="0"/>
              </a:rPr>
              <a:t> acute se face </a:t>
            </a:r>
            <a:r>
              <a:rPr lang="en-US" sz="2000" dirty="0" err="1" smtClean="0">
                <a:latin typeface="Times New Roman" pitchFamily="18" charset="0"/>
              </a:rPr>
              <a:t>pe</a:t>
            </a:r>
            <a:r>
              <a:rPr lang="en-US" sz="2000" dirty="0" smtClean="0">
                <a:latin typeface="Times New Roman" pitchFamily="18" charset="0"/>
              </a:rPr>
              <a:t> </a:t>
            </a:r>
            <a:r>
              <a:rPr lang="en-US" sz="2000" dirty="0" err="1" smtClean="0">
                <a:latin typeface="Times New Roman" pitchFamily="18" charset="0"/>
              </a:rPr>
              <a:t>baza</a:t>
            </a:r>
            <a:r>
              <a:rPr lang="en-US" sz="2000" dirty="0" smtClean="0">
                <a:latin typeface="Times New Roman" pitchFamily="18" charset="0"/>
              </a:rPr>
              <a:t> </a:t>
            </a:r>
            <a:r>
              <a:rPr lang="en-US" sz="2000" dirty="0" err="1" smtClean="0">
                <a:latin typeface="Times New Roman" pitchFamily="18" charset="0"/>
              </a:rPr>
              <a:t>anamnezei</a:t>
            </a:r>
            <a:r>
              <a:rPr lang="en-US" sz="2000" dirty="0" smtClean="0">
                <a:latin typeface="Times New Roman" pitchFamily="18" charset="0"/>
              </a:rPr>
              <a:t> (</a:t>
            </a:r>
            <a:r>
              <a:rPr lang="en-US" sz="2000" dirty="0" err="1" smtClean="0">
                <a:latin typeface="Times New Roman" pitchFamily="18" charset="0"/>
              </a:rPr>
              <a:t>istoricul</a:t>
            </a:r>
            <a:r>
              <a:rPr lang="en-US" sz="2000" dirty="0" smtClean="0">
                <a:latin typeface="Times New Roman" pitchFamily="18" charset="0"/>
              </a:rPr>
              <a:t> </a:t>
            </a:r>
            <a:r>
              <a:rPr lang="en-US" sz="2000" dirty="0" err="1" smtClean="0">
                <a:latin typeface="Times New Roman" pitchFamily="18" charset="0"/>
              </a:rPr>
              <a:t>bolii</a:t>
            </a:r>
            <a:r>
              <a:rPr lang="en-US" sz="2000" dirty="0" smtClean="0">
                <a:latin typeface="Times New Roman" pitchFamily="18" charset="0"/>
              </a:rPr>
              <a:t>) </a:t>
            </a:r>
            <a:r>
              <a:rPr lang="en-US" sz="2000" dirty="0" err="1" smtClean="0">
                <a:latin typeface="Times New Roman" pitchFamily="18" charset="0"/>
              </a:rPr>
              <a:t>si</a:t>
            </a:r>
            <a:r>
              <a:rPr lang="en-US" sz="2000" dirty="0" smtClean="0">
                <a:latin typeface="Times New Roman" pitchFamily="18" charset="0"/>
              </a:rPr>
              <a:t> a </a:t>
            </a:r>
            <a:r>
              <a:rPr lang="en-US" sz="2000" dirty="0" err="1" smtClean="0">
                <a:latin typeface="Times New Roman" pitchFamily="18" charset="0"/>
              </a:rPr>
              <a:t>rezultatelor</a:t>
            </a:r>
            <a:r>
              <a:rPr lang="en-US" sz="2000" dirty="0" smtClean="0">
                <a:latin typeface="Times New Roman" pitchFamily="18" charset="0"/>
              </a:rPr>
              <a:t> de la </a:t>
            </a:r>
            <a:r>
              <a:rPr lang="en-US" sz="2000" dirty="0" err="1" smtClean="0">
                <a:latin typeface="Times New Roman" pitchFamily="18" charset="0"/>
              </a:rPr>
              <a:t>ascultatia</a:t>
            </a:r>
            <a:r>
              <a:rPr lang="en-US" sz="2000" dirty="0" smtClean="0">
                <a:latin typeface="Times New Roman" pitchFamily="18" charset="0"/>
              </a:rPr>
              <a:t> </a:t>
            </a:r>
            <a:r>
              <a:rPr lang="en-US" sz="2000" dirty="0" err="1" smtClean="0">
                <a:latin typeface="Times New Roman" pitchFamily="18" charset="0"/>
              </a:rPr>
              <a:t>pulmonara</a:t>
            </a:r>
            <a:r>
              <a:rPr lang="en-US" sz="2000" dirty="0" smtClean="0">
                <a:latin typeface="Times New Roman" pitchFamily="18" charset="0"/>
              </a:rPr>
              <a:t>. </a:t>
            </a:r>
            <a:r>
              <a:rPr lang="en-US" sz="2000" dirty="0" err="1" smtClean="0">
                <a:latin typeface="Times New Roman" pitchFamily="18" charset="0"/>
              </a:rPr>
              <a:t>Suplimentar</a:t>
            </a:r>
            <a:r>
              <a:rPr lang="en-US" sz="2000" dirty="0" smtClean="0">
                <a:latin typeface="Times New Roman" pitchFamily="18" charset="0"/>
              </a:rPr>
              <a:t>, se </a:t>
            </a:r>
            <a:r>
              <a:rPr lang="en-US" sz="2000" dirty="0" err="1" smtClean="0">
                <a:latin typeface="Times New Roman" pitchFamily="18" charset="0"/>
              </a:rPr>
              <a:t>poate</a:t>
            </a:r>
            <a:r>
              <a:rPr lang="en-US" sz="2000" dirty="0" smtClean="0">
                <a:latin typeface="Times New Roman" pitchFamily="18" charset="0"/>
              </a:rPr>
              <a:t> face consult ORL (</a:t>
            </a:r>
            <a:r>
              <a:rPr lang="en-US" sz="2000" dirty="0" err="1" smtClean="0">
                <a:latin typeface="Times New Roman" pitchFamily="18" charset="0"/>
              </a:rPr>
              <a:t>urechilor</a:t>
            </a:r>
            <a:r>
              <a:rPr lang="en-US" sz="2000" dirty="0" smtClean="0">
                <a:latin typeface="Times New Roman" pitchFamily="18" charset="0"/>
              </a:rPr>
              <a:t>, </a:t>
            </a:r>
            <a:r>
              <a:rPr lang="en-US" sz="2000" dirty="0" err="1" smtClean="0">
                <a:latin typeface="Times New Roman" pitchFamily="18" charset="0"/>
              </a:rPr>
              <a:t>cavitatii</a:t>
            </a:r>
            <a:r>
              <a:rPr lang="en-US" sz="2000" dirty="0" smtClean="0">
                <a:latin typeface="Times New Roman" pitchFamily="18" charset="0"/>
              </a:rPr>
              <a:t> </a:t>
            </a:r>
            <a:r>
              <a:rPr lang="en-US" sz="2000" dirty="0" err="1" smtClean="0">
                <a:latin typeface="Times New Roman" pitchFamily="18" charset="0"/>
              </a:rPr>
              <a:t>orale</a:t>
            </a:r>
            <a:r>
              <a:rPr lang="en-US" sz="2000" dirty="0" smtClean="0">
                <a:latin typeface="Times New Roman" pitchFamily="18" charset="0"/>
              </a:rPr>
              <a:t>, </a:t>
            </a:r>
            <a:r>
              <a:rPr lang="en-US" sz="2000" dirty="0" err="1" smtClean="0">
                <a:latin typeface="Times New Roman" pitchFamily="18" charset="0"/>
              </a:rPr>
              <a:t>nazale</a:t>
            </a:r>
            <a:r>
              <a:rPr lang="en-US" sz="2000" dirty="0" smtClean="0">
                <a:latin typeface="Times New Roman" pitchFamily="18" charset="0"/>
              </a:rPr>
              <a:t> </a:t>
            </a:r>
            <a:r>
              <a:rPr lang="en-US" sz="2000" dirty="0" err="1" smtClean="0">
                <a:latin typeface="Times New Roman" pitchFamily="18" charset="0"/>
              </a:rPr>
              <a:t>si</a:t>
            </a:r>
            <a:r>
              <a:rPr lang="en-US" sz="2000" dirty="0" smtClean="0">
                <a:latin typeface="Times New Roman" pitchFamily="18" charset="0"/>
              </a:rPr>
              <a:t> </a:t>
            </a:r>
            <a:r>
              <a:rPr lang="en-US" sz="2000" dirty="0" err="1" smtClean="0">
                <a:latin typeface="Times New Roman" pitchFamily="18" charset="0"/>
              </a:rPr>
              <a:t>faringiene</a:t>
            </a:r>
            <a:r>
              <a:rPr lang="en-US" sz="2000" dirty="0" smtClean="0">
                <a:latin typeface="Times New Roman" pitchFamily="18" charset="0"/>
              </a:rPr>
              <a:t>, </a:t>
            </a:r>
            <a:r>
              <a:rPr lang="en-US" sz="2000" dirty="0" err="1" smtClean="0">
                <a:latin typeface="Times New Roman" pitchFamily="18" charset="0"/>
              </a:rPr>
              <a:t>dar</a:t>
            </a:r>
            <a:r>
              <a:rPr lang="en-US" sz="2000" dirty="0" smtClean="0">
                <a:latin typeface="Times New Roman" pitchFamily="18" charset="0"/>
              </a:rPr>
              <a:t> </a:t>
            </a:r>
            <a:r>
              <a:rPr lang="en-US" sz="2000" dirty="0" err="1" smtClean="0">
                <a:latin typeface="Times New Roman" pitchFamily="18" charset="0"/>
              </a:rPr>
              <a:t>si</a:t>
            </a:r>
            <a:r>
              <a:rPr lang="en-US" sz="2000" dirty="0" smtClean="0">
                <a:latin typeface="Times New Roman" pitchFamily="18" charset="0"/>
              </a:rPr>
              <a:t> a </a:t>
            </a:r>
            <a:r>
              <a:rPr lang="en-US" sz="2000" dirty="0" err="1" smtClean="0">
                <a:latin typeface="Times New Roman" pitchFamily="18" charset="0"/>
              </a:rPr>
              <a:t>ganglionilor</a:t>
            </a:r>
            <a:r>
              <a:rPr lang="en-US" sz="2000" dirty="0" smtClean="0">
                <a:latin typeface="Times New Roman" pitchFamily="18" charset="0"/>
              </a:rPr>
              <a:t> de la </a:t>
            </a:r>
            <a:r>
              <a:rPr lang="en-US" sz="2000" dirty="0" err="1" smtClean="0">
                <a:latin typeface="Times New Roman" pitchFamily="18" charset="0"/>
              </a:rPr>
              <a:t>nivelul</a:t>
            </a:r>
            <a:r>
              <a:rPr lang="en-US" sz="2000" dirty="0" smtClean="0">
                <a:latin typeface="Times New Roman" pitchFamily="18" charset="0"/>
              </a:rPr>
              <a:t> </a:t>
            </a:r>
            <a:r>
              <a:rPr lang="en-US" sz="2000" dirty="0" err="1" smtClean="0">
                <a:latin typeface="Times New Roman" pitchFamily="18" charset="0"/>
              </a:rPr>
              <a:t>gatului</a:t>
            </a:r>
            <a:r>
              <a:rPr lang="en-US" sz="2000" dirty="0" smtClean="0">
                <a:latin typeface="Times New Roman" pitchFamily="18" charset="0"/>
              </a:rPr>
              <a:t>.</a:t>
            </a:r>
          </a:p>
          <a:p>
            <a:pPr eaLnBrk="1" hangingPunct="1"/>
            <a:r>
              <a:rPr lang="en-US" sz="2500" b="1" u="sng" dirty="0" err="1" smtClean="0">
                <a:latin typeface="Times New Roman" pitchFamily="18" charset="0"/>
              </a:rPr>
              <a:t>Examene</a:t>
            </a:r>
            <a:r>
              <a:rPr lang="en-US" sz="2500" b="1" u="sng" dirty="0" smtClean="0">
                <a:latin typeface="Times New Roman" pitchFamily="18" charset="0"/>
              </a:rPr>
              <a:t> de </a:t>
            </a:r>
            <a:r>
              <a:rPr lang="en-US" sz="2500" b="1" u="sng" dirty="0" err="1" smtClean="0">
                <a:latin typeface="Times New Roman" pitchFamily="18" charset="0"/>
              </a:rPr>
              <a:t>laborator</a:t>
            </a:r>
            <a:endParaRPr lang="en-US" sz="2500" u="sng" dirty="0" smtClean="0">
              <a:latin typeface="Times New Roman" pitchFamily="18" charset="0"/>
            </a:endParaRPr>
          </a:p>
          <a:p>
            <a:pPr eaLnBrk="1" hangingPunct="1">
              <a:buFont typeface="Wingdings 2" pitchFamily="18" charset="2"/>
              <a:buNone/>
            </a:pPr>
            <a:r>
              <a:rPr lang="en-US" sz="2000" dirty="0" smtClean="0">
                <a:latin typeface="Times New Roman" pitchFamily="18" charset="0"/>
              </a:rPr>
              <a:t>       In </a:t>
            </a:r>
            <a:r>
              <a:rPr lang="en-US" sz="2000" dirty="0" err="1" smtClean="0">
                <a:latin typeface="Times New Roman" pitchFamily="18" charset="0"/>
              </a:rPr>
              <a:t>caz</a:t>
            </a:r>
            <a:r>
              <a:rPr lang="en-US" sz="2000" dirty="0" smtClean="0">
                <a:latin typeface="Times New Roman" pitchFamily="18" charset="0"/>
              </a:rPr>
              <a:t> de </a:t>
            </a:r>
            <a:r>
              <a:rPr lang="en-US" sz="2000" dirty="0" err="1" smtClean="0">
                <a:latin typeface="Times New Roman" pitchFamily="18" charset="0"/>
              </a:rPr>
              <a:t>febra</a:t>
            </a:r>
            <a:r>
              <a:rPr lang="en-US" sz="2000" dirty="0" smtClean="0">
                <a:latin typeface="Times New Roman" pitchFamily="18" charset="0"/>
              </a:rPr>
              <a:t> </a:t>
            </a:r>
            <a:r>
              <a:rPr lang="en-US" sz="2000" dirty="0" err="1" smtClean="0">
                <a:latin typeface="Times New Roman" pitchFamily="18" charset="0"/>
              </a:rPr>
              <a:t>si</a:t>
            </a:r>
            <a:r>
              <a:rPr lang="en-US" sz="2000" dirty="0" smtClean="0">
                <a:latin typeface="Times New Roman" pitchFamily="18" charset="0"/>
              </a:rPr>
              <a:t> </a:t>
            </a:r>
            <a:r>
              <a:rPr lang="en-US" sz="2000" dirty="0" err="1" smtClean="0">
                <a:latin typeface="Times New Roman" pitchFamily="18" charset="0"/>
              </a:rPr>
              <a:t>expectoratii</a:t>
            </a:r>
            <a:r>
              <a:rPr lang="en-US" sz="2000" dirty="0" smtClean="0">
                <a:latin typeface="Times New Roman" pitchFamily="18" charset="0"/>
              </a:rPr>
              <a:t> </a:t>
            </a:r>
            <a:r>
              <a:rPr lang="en-US" sz="2000" dirty="0" err="1" smtClean="0">
                <a:latin typeface="Times New Roman" pitchFamily="18" charset="0"/>
              </a:rPr>
              <a:t>purulente</a:t>
            </a:r>
            <a:r>
              <a:rPr lang="en-US" sz="2000" dirty="0" smtClean="0">
                <a:latin typeface="Times New Roman" pitchFamily="18" charset="0"/>
              </a:rPr>
              <a:t> se </a:t>
            </a:r>
            <a:r>
              <a:rPr lang="en-US" sz="2000" dirty="0" err="1" smtClean="0">
                <a:latin typeface="Times New Roman" pitchFamily="18" charset="0"/>
              </a:rPr>
              <a:t>va</a:t>
            </a:r>
            <a:r>
              <a:rPr lang="en-US" sz="2000" dirty="0" smtClean="0">
                <a:latin typeface="Times New Roman" pitchFamily="18" charset="0"/>
              </a:rPr>
              <a:t> </a:t>
            </a:r>
            <a:r>
              <a:rPr lang="en-US" sz="2000" dirty="0" err="1" smtClean="0">
                <a:latin typeface="Times New Roman" pitchFamily="18" charset="0"/>
              </a:rPr>
              <a:t>recolta</a:t>
            </a:r>
            <a:r>
              <a:rPr lang="en-US" sz="2000" dirty="0" smtClean="0">
                <a:latin typeface="Times New Roman" pitchFamily="18" charset="0"/>
              </a:rPr>
              <a:t> </a:t>
            </a:r>
            <a:r>
              <a:rPr lang="en-US" sz="2000" dirty="0" err="1" smtClean="0">
                <a:latin typeface="Times New Roman" pitchFamily="18" charset="0"/>
              </a:rPr>
              <a:t>sange</a:t>
            </a:r>
            <a:r>
              <a:rPr lang="en-US" sz="2000" dirty="0" smtClean="0">
                <a:latin typeface="Times New Roman" pitchFamily="18" charset="0"/>
              </a:rPr>
              <a:t> </a:t>
            </a:r>
            <a:r>
              <a:rPr lang="en-US" sz="2000" dirty="0" err="1" smtClean="0">
                <a:latin typeface="Times New Roman" pitchFamily="18" charset="0"/>
              </a:rPr>
              <a:t>pentru</a:t>
            </a:r>
            <a:r>
              <a:rPr lang="en-US" sz="2000" dirty="0" smtClean="0">
                <a:latin typeface="Times New Roman" pitchFamily="18" charset="0"/>
              </a:rPr>
              <a:t> a se decide </a:t>
            </a:r>
            <a:r>
              <a:rPr lang="en-US" sz="2000" dirty="0" err="1" smtClean="0">
                <a:latin typeface="Times New Roman" pitchFamily="18" charset="0"/>
              </a:rPr>
              <a:t>daca</a:t>
            </a:r>
            <a:r>
              <a:rPr lang="en-US" sz="2000" dirty="0" smtClean="0">
                <a:latin typeface="Times New Roman" pitchFamily="18" charset="0"/>
              </a:rPr>
              <a:t> se </a:t>
            </a:r>
            <a:r>
              <a:rPr lang="en-US" sz="2000" dirty="0" err="1" smtClean="0">
                <a:latin typeface="Times New Roman" pitchFamily="18" charset="0"/>
              </a:rPr>
              <a:t>impune</a:t>
            </a:r>
            <a:r>
              <a:rPr lang="en-US" sz="2000" dirty="0" smtClean="0">
                <a:latin typeface="Times New Roman" pitchFamily="18" charset="0"/>
              </a:rPr>
              <a:t> </a:t>
            </a:r>
            <a:r>
              <a:rPr lang="en-US" sz="2000" dirty="0" err="1" smtClean="0">
                <a:latin typeface="Times New Roman" pitchFamily="18" charset="0"/>
              </a:rPr>
              <a:t>sau</a:t>
            </a:r>
            <a:r>
              <a:rPr lang="en-US" sz="2000" dirty="0" smtClean="0">
                <a:latin typeface="Times New Roman" pitchFamily="18" charset="0"/>
              </a:rPr>
              <a:t> nu </a:t>
            </a:r>
            <a:r>
              <a:rPr lang="en-US" sz="2000" dirty="0" err="1" smtClean="0">
                <a:latin typeface="Times New Roman" pitchFamily="18" charset="0"/>
              </a:rPr>
              <a:t>tratamentul</a:t>
            </a:r>
            <a:r>
              <a:rPr lang="en-US" sz="2000" dirty="0" smtClean="0">
                <a:latin typeface="Times New Roman" pitchFamily="18" charset="0"/>
              </a:rPr>
              <a:t> cu </a:t>
            </a:r>
            <a:r>
              <a:rPr lang="en-US" sz="2000" dirty="0" err="1" smtClean="0">
                <a:latin typeface="Times New Roman" pitchFamily="18" charset="0"/>
              </a:rPr>
              <a:t>antibiotice</a:t>
            </a:r>
            <a:r>
              <a:rPr lang="en-US" sz="2000" dirty="0" smtClean="0">
                <a:latin typeface="Times New Roman" pitchFamily="18" charset="0"/>
              </a:rPr>
              <a:t>. </a:t>
            </a:r>
            <a:r>
              <a:rPr lang="en-US" sz="2000" dirty="0" err="1" smtClean="0">
                <a:latin typeface="Times New Roman" pitchFamily="18" charset="0"/>
              </a:rPr>
              <a:t>Cresterea</a:t>
            </a:r>
            <a:r>
              <a:rPr lang="en-US" sz="2000" dirty="0" smtClean="0">
                <a:latin typeface="Times New Roman" pitchFamily="18" charset="0"/>
              </a:rPr>
              <a:t> </a:t>
            </a:r>
            <a:r>
              <a:rPr lang="en-US" sz="2000" dirty="0" err="1" smtClean="0">
                <a:latin typeface="Times New Roman" pitchFamily="18" charset="0"/>
              </a:rPr>
              <a:t>usoara</a:t>
            </a:r>
            <a:r>
              <a:rPr lang="en-US" sz="2000" dirty="0" smtClean="0">
                <a:latin typeface="Times New Roman" pitchFamily="18" charset="0"/>
              </a:rPr>
              <a:t> a </a:t>
            </a:r>
            <a:r>
              <a:rPr lang="en-US" sz="2000" dirty="0" err="1" smtClean="0">
                <a:latin typeface="Times New Roman" pitchFamily="18" charset="0"/>
              </a:rPr>
              <a:t>vitezei</a:t>
            </a:r>
            <a:r>
              <a:rPr lang="en-US" sz="2000" dirty="0" smtClean="0">
                <a:latin typeface="Times New Roman" pitchFamily="18" charset="0"/>
              </a:rPr>
              <a:t> de </a:t>
            </a:r>
            <a:r>
              <a:rPr lang="en-US" sz="2000" dirty="0" err="1" smtClean="0">
                <a:latin typeface="Times New Roman" pitchFamily="18" charset="0"/>
              </a:rPr>
              <a:t>sedimentare</a:t>
            </a:r>
            <a:r>
              <a:rPr lang="en-US" sz="2000" dirty="0" smtClean="0">
                <a:latin typeface="Times New Roman" pitchFamily="18" charset="0"/>
              </a:rPr>
              <a:t> a </a:t>
            </a:r>
            <a:r>
              <a:rPr lang="en-US" sz="2000" dirty="0" err="1" smtClean="0">
                <a:latin typeface="Times New Roman" pitchFamily="18" charset="0"/>
              </a:rPr>
              <a:t>hematiilor</a:t>
            </a:r>
            <a:r>
              <a:rPr lang="en-US" sz="2000" dirty="0" smtClean="0">
                <a:latin typeface="Times New Roman" pitchFamily="18" charset="0"/>
              </a:rPr>
              <a:t> (VSH-</a:t>
            </a:r>
            <a:r>
              <a:rPr lang="en-US" sz="2000" dirty="0" err="1" smtClean="0">
                <a:latin typeface="Times New Roman" pitchFamily="18" charset="0"/>
              </a:rPr>
              <a:t>ul</a:t>
            </a:r>
            <a:r>
              <a:rPr lang="en-US" sz="2000" dirty="0" smtClean="0">
                <a:latin typeface="Times New Roman" pitchFamily="18" charset="0"/>
              </a:rPr>
              <a:t>) </a:t>
            </a:r>
            <a:r>
              <a:rPr lang="en-US" sz="2000" dirty="0" err="1" smtClean="0">
                <a:latin typeface="Times New Roman" pitchFamily="18" charset="0"/>
              </a:rPr>
              <a:t>si</a:t>
            </a:r>
            <a:r>
              <a:rPr lang="en-US" sz="2000" dirty="0" smtClean="0">
                <a:latin typeface="Times New Roman" pitchFamily="18" charset="0"/>
              </a:rPr>
              <a:t> </a:t>
            </a:r>
            <a:r>
              <a:rPr lang="en-US" sz="2000" dirty="0" err="1" smtClean="0">
                <a:latin typeface="Times New Roman" pitchFamily="18" charset="0"/>
              </a:rPr>
              <a:t>scaderea</a:t>
            </a:r>
            <a:r>
              <a:rPr lang="en-US" sz="2000" dirty="0" smtClean="0">
                <a:latin typeface="Times New Roman" pitchFamily="18" charset="0"/>
              </a:rPr>
              <a:t> </a:t>
            </a:r>
            <a:r>
              <a:rPr lang="en-US" sz="2000" dirty="0" err="1" smtClean="0">
                <a:latin typeface="Times New Roman" pitchFamily="18" charset="0"/>
              </a:rPr>
              <a:t>numarului</a:t>
            </a:r>
            <a:r>
              <a:rPr lang="en-US" sz="2000" dirty="0" smtClean="0">
                <a:latin typeface="Times New Roman" pitchFamily="18" charset="0"/>
              </a:rPr>
              <a:t> de </a:t>
            </a:r>
            <a:r>
              <a:rPr lang="en-US" sz="2000" dirty="0" err="1" smtClean="0">
                <a:latin typeface="Times New Roman" pitchFamily="18" charset="0"/>
              </a:rPr>
              <a:t>leucocite</a:t>
            </a:r>
            <a:r>
              <a:rPr lang="en-US" sz="2000" dirty="0" smtClean="0">
                <a:latin typeface="Times New Roman" pitchFamily="18" charset="0"/>
              </a:rPr>
              <a:t> (</a:t>
            </a:r>
            <a:r>
              <a:rPr lang="en-US" sz="2000" dirty="0" err="1" smtClean="0">
                <a:latin typeface="Times New Roman" pitchFamily="18" charset="0"/>
              </a:rPr>
              <a:t>leucopenie</a:t>
            </a:r>
            <a:r>
              <a:rPr lang="en-US" sz="2000" dirty="0" smtClean="0">
                <a:latin typeface="Times New Roman" pitchFamily="18" charset="0"/>
              </a:rPr>
              <a:t>) </a:t>
            </a:r>
            <a:r>
              <a:rPr lang="en-US" sz="2000" dirty="0" err="1" smtClean="0">
                <a:latin typeface="Times New Roman" pitchFamily="18" charset="0"/>
              </a:rPr>
              <a:t>indica</a:t>
            </a:r>
            <a:r>
              <a:rPr lang="en-US" sz="2000" dirty="0" smtClean="0">
                <a:latin typeface="Times New Roman" pitchFamily="18" charset="0"/>
              </a:rPr>
              <a:t> o </a:t>
            </a:r>
            <a:r>
              <a:rPr lang="en-US" sz="2000" dirty="0" err="1" smtClean="0">
                <a:latin typeface="Times New Roman" pitchFamily="18" charset="0"/>
              </a:rPr>
              <a:t>infectie</a:t>
            </a:r>
            <a:r>
              <a:rPr lang="en-US" sz="2000" dirty="0" smtClean="0">
                <a:latin typeface="Times New Roman" pitchFamily="18" charset="0"/>
              </a:rPr>
              <a:t> </a:t>
            </a:r>
            <a:r>
              <a:rPr lang="en-US" sz="2000" dirty="0" err="1" smtClean="0">
                <a:latin typeface="Times New Roman" pitchFamily="18" charset="0"/>
              </a:rPr>
              <a:t>virala</a:t>
            </a:r>
            <a:r>
              <a:rPr lang="en-US" sz="2000" dirty="0" smtClean="0">
                <a:latin typeface="Times New Roman" pitchFamily="18" charset="0"/>
              </a:rPr>
              <a:t>. </a:t>
            </a:r>
            <a:r>
              <a:rPr lang="en-US" sz="2000" dirty="0" err="1" smtClean="0">
                <a:latin typeface="Times New Roman" pitchFamily="18" charset="0"/>
              </a:rPr>
              <a:t>Cresterea</a:t>
            </a:r>
            <a:r>
              <a:rPr lang="en-US" sz="2000" dirty="0" smtClean="0">
                <a:latin typeface="Times New Roman" pitchFamily="18" charset="0"/>
              </a:rPr>
              <a:t> </a:t>
            </a:r>
            <a:r>
              <a:rPr lang="en-US" sz="2000" dirty="0" err="1" smtClean="0">
                <a:latin typeface="Times New Roman" pitchFamily="18" charset="0"/>
              </a:rPr>
              <a:t>semnificativa</a:t>
            </a:r>
            <a:r>
              <a:rPr lang="en-US" sz="2000" dirty="0" smtClean="0">
                <a:latin typeface="Times New Roman" pitchFamily="18" charset="0"/>
              </a:rPr>
              <a:t> a </a:t>
            </a:r>
            <a:r>
              <a:rPr lang="en-US" sz="2000" dirty="0" err="1" smtClean="0">
                <a:latin typeface="Times New Roman" pitchFamily="18" charset="0"/>
              </a:rPr>
              <a:t>vitezei</a:t>
            </a:r>
            <a:r>
              <a:rPr lang="en-US" sz="2000" dirty="0" smtClean="0">
                <a:latin typeface="Times New Roman" pitchFamily="18" charset="0"/>
              </a:rPr>
              <a:t> de </a:t>
            </a:r>
            <a:r>
              <a:rPr lang="en-US" sz="2000" dirty="0" err="1" smtClean="0">
                <a:latin typeface="Times New Roman" pitchFamily="18" charset="0"/>
              </a:rPr>
              <a:t>sedimentare</a:t>
            </a:r>
            <a:r>
              <a:rPr lang="en-US" sz="2000" dirty="0" smtClean="0">
                <a:latin typeface="Times New Roman" pitchFamily="18" charset="0"/>
              </a:rPr>
              <a:t> a </a:t>
            </a:r>
            <a:r>
              <a:rPr lang="en-US" sz="2000" dirty="0" err="1" smtClean="0">
                <a:latin typeface="Times New Roman" pitchFamily="18" charset="0"/>
              </a:rPr>
              <a:t>hematiilor</a:t>
            </a:r>
            <a:r>
              <a:rPr lang="en-US" sz="2000" dirty="0" smtClean="0">
                <a:latin typeface="Times New Roman" pitchFamily="18" charset="0"/>
              </a:rPr>
              <a:t>, </a:t>
            </a:r>
            <a:r>
              <a:rPr lang="en-US" sz="2000" dirty="0" err="1" smtClean="0">
                <a:latin typeface="Times New Roman" pitchFamily="18" charset="0"/>
              </a:rPr>
              <a:t>asociata</a:t>
            </a:r>
            <a:r>
              <a:rPr lang="en-US" sz="2000" dirty="0" smtClean="0">
                <a:latin typeface="Times New Roman" pitchFamily="18" charset="0"/>
              </a:rPr>
              <a:t> cu </a:t>
            </a:r>
            <a:r>
              <a:rPr lang="en-US" sz="2000" dirty="0" err="1" smtClean="0">
                <a:latin typeface="Times New Roman" pitchFamily="18" charset="0"/>
              </a:rPr>
              <a:t>leucocitoza</a:t>
            </a:r>
            <a:r>
              <a:rPr lang="en-US" sz="2000" dirty="0" smtClean="0">
                <a:latin typeface="Times New Roman" pitchFamily="18" charset="0"/>
              </a:rPr>
              <a:t> (</a:t>
            </a:r>
            <a:r>
              <a:rPr lang="en-US" sz="2000" dirty="0" err="1" smtClean="0">
                <a:latin typeface="Times New Roman" pitchFamily="18" charset="0"/>
              </a:rPr>
              <a:t>cresterea</a:t>
            </a:r>
            <a:r>
              <a:rPr lang="en-US" sz="2000" dirty="0" smtClean="0">
                <a:latin typeface="Times New Roman" pitchFamily="18" charset="0"/>
              </a:rPr>
              <a:t> </a:t>
            </a:r>
            <a:r>
              <a:rPr lang="en-US" sz="2000" dirty="0" err="1" smtClean="0">
                <a:latin typeface="Times New Roman" pitchFamily="18" charset="0"/>
              </a:rPr>
              <a:t>numarului</a:t>
            </a:r>
            <a:r>
              <a:rPr lang="en-US" sz="2000" dirty="0" smtClean="0">
                <a:latin typeface="Times New Roman" pitchFamily="18" charset="0"/>
              </a:rPr>
              <a:t> de </a:t>
            </a:r>
            <a:r>
              <a:rPr lang="en-US" sz="2000" dirty="0" err="1" smtClean="0">
                <a:latin typeface="Times New Roman" pitchFamily="18" charset="0"/>
              </a:rPr>
              <a:t>leucocite</a:t>
            </a:r>
            <a:r>
              <a:rPr lang="en-US" sz="2000" dirty="0" smtClean="0">
                <a:latin typeface="Times New Roman" pitchFamily="18" charset="0"/>
              </a:rPr>
              <a:t>) , </a:t>
            </a:r>
            <a:r>
              <a:rPr lang="en-US" sz="2000" dirty="0" err="1" smtClean="0">
                <a:latin typeface="Times New Roman" pitchFamily="18" charset="0"/>
              </a:rPr>
              <a:t>semnalizeaza</a:t>
            </a:r>
            <a:r>
              <a:rPr lang="en-US" sz="2000" dirty="0" smtClean="0">
                <a:latin typeface="Times New Roman" pitchFamily="18" charset="0"/>
              </a:rPr>
              <a:t> o </a:t>
            </a:r>
            <a:r>
              <a:rPr lang="en-US" sz="2000" dirty="0" err="1" smtClean="0">
                <a:latin typeface="Times New Roman" pitchFamily="18" charset="0"/>
              </a:rPr>
              <a:t>infectie</a:t>
            </a:r>
            <a:r>
              <a:rPr lang="en-US" sz="2000" dirty="0" smtClean="0">
                <a:latin typeface="Times New Roman" pitchFamily="18" charset="0"/>
              </a:rPr>
              <a:t> </a:t>
            </a:r>
            <a:r>
              <a:rPr lang="en-US" sz="2000" dirty="0" err="1" smtClean="0">
                <a:latin typeface="Times New Roman" pitchFamily="18" charset="0"/>
              </a:rPr>
              <a:t>bacteriana</a:t>
            </a:r>
            <a:r>
              <a:rPr lang="en-US" sz="2000" dirty="0" smtClean="0">
                <a:latin typeface="Times New Roman" pitchFamily="18" charset="0"/>
              </a:rPr>
              <a:t>.</a:t>
            </a:r>
            <a:br>
              <a:rPr lang="en-US" sz="2000" dirty="0" smtClean="0">
                <a:latin typeface="Times New Roman" pitchFamily="18" charset="0"/>
              </a:rPr>
            </a:br>
            <a:r>
              <a:rPr lang="en-US" sz="2000" dirty="0" smtClean="0">
                <a:latin typeface="Times New Roman" pitchFamily="18" charset="0"/>
              </a:rPr>
              <a:t/>
            </a:r>
            <a:br>
              <a:rPr lang="en-US" sz="2000" dirty="0" smtClean="0">
                <a:latin typeface="Times New Roman" pitchFamily="18" charset="0"/>
              </a:rPr>
            </a:br>
            <a:r>
              <a:rPr lang="en-US" sz="2000" dirty="0" err="1" smtClean="0">
                <a:latin typeface="Times New Roman" pitchFamily="18" charset="0"/>
              </a:rPr>
              <a:t>Daca</a:t>
            </a:r>
            <a:r>
              <a:rPr lang="en-US" sz="2000" dirty="0" smtClean="0">
                <a:latin typeface="Times New Roman" pitchFamily="18" charset="0"/>
              </a:rPr>
              <a:t> </a:t>
            </a:r>
            <a:r>
              <a:rPr lang="en-US" sz="2000" dirty="0" err="1" smtClean="0">
                <a:latin typeface="Times New Roman" pitchFamily="18" charset="0"/>
              </a:rPr>
              <a:t>evolutia</a:t>
            </a:r>
            <a:r>
              <a:rPr lang="en-US" sz="2000" dirty="0" smtClean="0">
                <a:latin typeface="Times New Roman" pitchFamily="18" charset="0"/>
              </a:rPr>
              <a:t> </a:t>
            </a:r>
            <a:r>
              <a:rPr lang="en-US" sz="2000" dirty="0" err="1" smtClean="0">
                <a:latin typeface="Times New Roman" pitchFamily="18" charset="0"/>
              </a:rPr>
              <a:t>bronsitei</a:t>
            </a:r>
            <a:r>
              <a:rPr lang="en-US" sz="2000" dirty="0" smtClean="0">
                <a:latin typeface="Times New Roman" pitchFamily="18" charset="0"/>
              </a:rPr>
              <a:t> </a:t>
            </a:r>
            <a:r>
              <a:rPr lang="en-US" sz="2000" dirty="0" err="1" smtClean="0">
                <a:latin typeface="Times New Roman" pitchFamily="18" charset="0"/>
              </a:rPr>
              <a:t>este</a:t>
            </a:r>
            <a:r>
              <a:rPr lang="en-US" sz="2000" dirty="0" smtClean="0">
                <a:latin typeface="Times New Roman" pitchFamily="18" charset="0"/>
              </a:rPr>
              <a:t> </a:t>
            </a:r>
            <a:r>
              <a:rPr lang="en-US" sz="2000" dirty="0" err="1" smtClean="0">
                <a:latin typeface="Times New Roman" pitchFamily="18" charset="0"/>
              </a:rPr>
              <a:t>ingrijoratoare</a:t>
            </a:r>
            <a:r>
              <a:rPr lang="en-US" sz="2000" dirty="0" smtClean="0">
                <a:latin typeface="Times New Roman" pitchFamily="18" charset="0"/>
              </a:rPr>
              <a:t>, se </a:t>
            </a:r>
            <a:r>
              <a:rPr lang="en-US" sz="2000" dirty="0" err="1" smtClean="0">
                <a:latin typeface="Times New Roman" pitchFamily="18" charset="0"/>
              </a:rPr>
              <a:t>recomanda</a:t>
            </a:r>
            <a:r>
              <a:rPr lang="en-US" sz="2000" dirty="0" smtClean="0">
                <a:latin typeface="Times New Roman" pitchFamily="18" charset="0"/>
              </a:rPr>
              <a:t> </a:t>
            </a:r>
            <a:r>
              <a:rPr lang="en-US" sz="2000" dirty="0" err="1" smtClean="0">
                <a:latin typeface="Times New Roman" pitchFamily="18" charset="0"/>
              </a:rPr>
              <a:t>examenul</a:t>
            </a:r>
            <a:r>
              <a:rPr lang="en-US" sz="2000" dirty="0" smtClean="0">
                <a:latin typeface="Times New Roman" pitchFamily="18" charset="0"/>
              </a:rPr>
              <a:t> bacteriologic al </a:t>
            </a:r>
            <a:r>
              <a:rPr lang="en-US" sz="2000" dirty="0" err="1" smtClean="0">
                <a:latin typeface="Times New Roman" pitchFamily="18" charset="0"/>
              </a:rPr>
              <a:t>secretiei</a:t>
            </a:r>
            <a:r>
              <a:rPr lang="en-US" sz="2000" dirty="0" smtClean="0">
                <a:latin typeface="Times New Roman" pitchFamily="18" charset="0"/>
              </a:rPr>
              <a:t> expectorate </a:t>
            </a:r>
            <a:r>
              <a:rPr lang="en-US" sz="2000" dirty="0" err="1" smtClean="0">
                <a:latin typeface="Times New Roman" pitchFamily="18" charset="0"/>
              </a:rPr>
              <a:t>si</a:t>
            </a:r>
            <a:r>
              <a:rPr lang="en-US" sz="2000" dirty="0" smtClean="0">
                <a:latin typeface="Times New Roman" pitchFamily="18" charset="0"/>
              </a:rPr>
              <a:t> un </a:t>
            </a:r>
            <a:r>
              <a:rPr lang="en-US" sz="2000" dirty="0" err="1" smtClean="0">
                <a:latin typeface="Times New Roman" pitchFamily="18" charset="0"/>
              </a:rPr>
              <a:t>exudat</a:t>
            </a:r>
            <a:r>
              <a:rPr lang="en-US" sz="2000" dirty="0" smtClean="0">
                <a:latin typeface="Times New Roman" pitchFamily="18" charset="0"/>
              </a:rPr>
              <a:t> </a:t>
            </a:r>
            <a:r>
              <a:rPr lang="en-US" sz="2000" dirty="0" err="1" smtClean="0">
                <a:latin typeface="Times New Roman" pitchFamily="18" charset="0"/>
              </a:rPr>
              <a:t>faringian</a:t>
            </a:r>
            <a:r>
              <a:rPr lang="en-US" sz="2000" dirty="0" smtClean="0">
                <a:latin typeface="Times New Roman" pitchFamily="18" charset="0"/>
              </a:rPr>
              <a:t> </a:t>
            </a:r>
            <a:r>
              <a:rPr lang="en-US" sz="2000" dirty="0" err="1" smtClean="0">
                <a:latin typeface="Times New Roman" pitchFamily="18" charset="0"/>
              </a:rPr>
              <a:t>pentru</a:t>
            </a:r>
            <a:r>
              <a:rPr lang="en-US" sz="2000" dirty="0" smtClean="0">
                <a:latin typeface="Times New Roman" pitchFamily="18" charset="0"/>
              </a:rPr>
              <a:t> </a:t>
            </a:r>
            <a:r>
              <a:rPr lang="en-US" sz="2000" dirty="0" err="1" smtClean="0">
                <a:latin typeface="Times New Roman" pitchFamily="18" charset="0"/>
              </a:rPr>
              <a:t>identificarea</a:t>
            </a:r>
            <a:r>
              <a:rPr lang="en-US" sz="2000" dirty="0" smtClean="0">
                <a:latin typeface="Times New Roman" pitchFamily="18" charset="0"/>
              </a:rPr>
              <a:t> </a:t>
            </a:r>
            <a:r>
              <a:rPr lang="en-US" sz="2000" dirty="0" err="1" smtClean="0">
                <a:latin typeface="Times New Roman" pitchFamily="18" charset="0"/>
              </a:rPr>
              <a:t>germenilor</a:t>
            </a:r>
            <a:r>
              <a:rPr lang="en-US" sz="2000" dirty="0" smtClean="0">
                <a:latin typeface="Times New Roman" pitchFamily="18" charset="0"/>
              </a:rPr>
              <a:t> </a:t>
            </a:r>
            <a:r>
              <a:rPr lang="en-US" sz="2000" dirty="0" err="1" smtClean="0">
                <a:latin typeface="Times New Roman" pitchFamily="18" charset="0"/>
              </a:rPr>
              <a:t>patogeni</a:t>
            </a:r>
            <a:r>
              <a:rPr lang="en-US" sz="2000" dirty="0" smtClean="0">
                <a:latin typeface="Times New Roman" pitchFamily="18" charset="0"/>
              </a:rPr>
              <a:t>, care </a:t>
            </a:r>
            <a:r>
              <a:rPr lang="en-US" sz="2000" dirty="0" err="1" smtClean="0">
                <a:latin typeface="Times New Roman" pitchFamily="18" charset="0"/>
              </a:rPr>
              <a:t>vor</a:t>
            </a:r>
            <a:r>
              <a:rPr lang="en-US" sz="2000" dirty="0" smtClean="0">
                <a:latin typeface="Times New Roman" pitchFamily="18" charset="0"/>
              </a:rPr>
              <a:t> </a:t>
            </a:r>
            <a:r>
              <a:rPr lang="en-US" sz="2000" dirty="0" err="1" smtClean="0">
                <a:latin typeface="Times New Roman" pitchFamily="18" charset="0"/>
              </a:rPr>
              <a:t>fi</a:t>
            </a:r>
            <a:r>
              <a:rPr lang="en-US" sz="2000" dirty="0" smtClean="0">
                <a:latin typeface="Times New Roman" pitchFamily="18" charset="0"/>
              </a:rPr>
              <a:t> </a:t>
            </a:r>
            <a:r>
              <a:rPr lang="en-US" sz="2000" dirty="0" err="1" smtClean="0">
                <a:latin typeface="Times New Roman" pitchFamily="18" charset="0"/>
              </a:rPr>
              <a:t>urmate</a:t>
            </a:r>
            <a:r>
              <a:rPr lang="en-US" sz="2000" dirty="0" smtClean="0">
                <a:latin typeface="Times New Roman" pitchFamily="18" charset="0"/>
              </a:rPr>
              <a:t> de o </a:t>
            </a:r>
            <a:r>
              <a:rPr lang="en-US" sz="2000" dirty="0" err="1" smtClean="0">
                <a:latin typeface="Times New Roman" pitchFamily="18" charset="0"/>
              </a:rPr>
              <a:t>antibiograma</a:t>
            </a:r>
            <a:r>
              <a:rPr lang="en-US" sz="2000" dirty="0" smtClean="0">
                <a:latin typeface="Times New Roman" pitchFamily="18" charset="0"/>
              </a:rPr>
              <a:t>.</a:t>
            </a:r>
          </a:p>
          <a:p>
            <a:pPr eaLnBrk="1" hangingPunct="1">
              <a:lnSpc>
                <a:spcPct val="80000"/>
              </a:lnSpc>
            </a:pPr>
            <a:endParaRPr lang="ru-RU" sz="2000" dirty="0" smtClean="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body" idx="1"/>
          </p:nvPr>
        </p:nvSpPr>
        <p:spPr>
          <a:xfrm>
            <a:off x="1042988" y="0"/>
            <a:ext cx="8101012" cy="6669088"/>
          </a:xfrm>
        </p:spPr>
        <p:txBody>
          <a:bodyPr/>
          <a:lstStyle/>
          <a:p>
            <a:pPr eaLnBrk="1" hangingPunct="1"/>
            <a:r>
              <a:rPr lang="en-US" b="1" smtClean="0">
                <a:latin typeface="Corbel" pitchFamily="34" charset="0"/>
              </a:rPr>
              <a:t>Radiografia pulmonara</a:t>
            </a:r>
            <a:endParaRPr lang="en-US" smtClean="0">
              <a:latin typeface="Corbel" pitchFamily="34" charset="0"/>
            </a:endParaRPr>
          </a:p>
          <a:p>
            <a:pPr eaLnBrk="1" hangingPunct="1">
              <a:buFont typeface="Wingdings 2" pitchFamily="18" charset="2"/>
              <a:buNone/>
            </a:pPr>
            <a:r>
              <a:rPr lang="en-US" smtClean="0">
                <a:latin typeface="Corbel" pitchFamily="34" charset="0"/>
              </a:rPr>
              <a:t>       Daca manifestarile patologice nu cedeaza sau se inrautatesc, este posibil ca </a:t>
            </a:r>
            <a:r>
              <a:rPr lang="en-US" smtClean="0">
                <a:latin typeface="Corbel" pitchFamily="34" charset="0"/>
                <a:hlinkClick r:id="rId2"/>
              </a:rPr>
              <a:t>bronsita</a:t>
            </a:r>
            <a:r>
              <a:rPr lang="en-US" smtClean="0">
                <a:latin typeface="Corbel" pitchFamily="34" charset="0"/>
              </a:rPr>
              <a:t> acuta sa fi evoluat spre </a:t>
            </a:r>
            <a:r>
              <a:rPr lang="en-US" smtClean="0">
                <a:latin typeface="Corbel" pitchFamily="34" charset="0"/>
                <a:hlinkClick r:id="rId3"/>
              </a:rPr>
              <a:t>pneumonie</a:t>
            </a:r>
            <a:r>
              <a:rPr lang="en-US" smtClean="0">
                <a:latin typeface="Corbel" pitchFamily="34" charset="0"/>
              </a:rPr>
              <a:t>. In acest caz se impune radiografia pulmonara. Examenul radiologic al plamanilor se recomanda si in cazul in care pacientul prezinta hemoptizie, pentru a exclude din diagnostic tumorile pulmonare sau bronhiale.</a:t>
            </a:r>
          </a:p>
          <a:p>
            <a:pPr eaLnBrk="1" hangingPunct="1">
              <a:lnSpc>
                <a:spcPct val="80000"/>
              </a:lnSpc>
            </a:pPr>
            <a:endParaRPr lang="en-US" sz="1600" smtClean="0">
              <a:latin typeface="Corbe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1"/>
          </p:nvPr>
        </p:nvSpPr>
        <p:spPr>
          <a:xfrm>
            <a:off x="1042988" y="0"/>
            <a:ext cx="7891462" cy="6858000"/>
          </a:xfrm>
        </p:spPr>
        <p:txBody>
          <a:bodyPr/>
          <a:lstStyle/>
          <a:p>
            <a:pPr eaLnBrk="1" hangingPunct="1">
              <a:lnSpc>
                <a:spcPct val="80000"/>
              </a:lnSpc>
              <a:buFont typeface="Wingdings 2" pitchFamily="18" charset="2"/>
              <a:buNone/>
            </a:pPr>
            <a:endParaRPr lang="en-US" sz="2400" smtClean="0">
              <a:latin typeface="Times New Roman" pitchFamily="18" charset="0"/>
            </a:endParaRPr>
          </a:p>
          <a:p>
            <a:pPr eaLnBrk="1" hangingPunct="1">
              <a:lnSpc>
                <a:spcPct val="80000"/>
              </a:lnSpc>
              <a:buFont typeface="Wingdings 2" pitchFamily="18" charset="2"/>
              <a:buNone/>
            </a:pPr>
            <a:endParaRPr lang="en-US" sz="2400" smtClean="0">
              <a:latin typeface="Times New Roman" pitchFamily="18" charset="0"/>
            </a:endParaRPr>
          </a:p>
          <a:p>
            <a:pPr eaLnBrk="1" hangingPunct="1">
              <a:lnSpc>
                <a:spcPct val="80000"/>
              </a:lnSpc>
              <a:buFont typeface="Wingdings 2" pitchFamily="18" charset="2"/>
              <a:buNone/>
            </a:pPr>
            <a:r>
              <a:rPr lang="ru-RU" sz="2400" smtClean="0">
                <a:latin typeface="Times New Roman" pitchFamily="18" charset="0"/>
              </a:rPr>
              <a:t>Bronsita acuta poate sa se vindece uneori de la sine sau cu un tratament minimal. Nu este, asadar, mereu, nevoie de un consult medical. </a:t>
            </a:r>
            <a:endParaRPr lang="en-US" sz="2400" smtClean="0">
              <a:latin typeface="Times New Roman" pitchFamily="18" charset="0"/>
            </a:endParaRPr>
          </a:p>
          <a:p>
            <a:pPr eaLnBrk="1" hangingPunct="1">
              <a:lnSpc>
                <a:spcPct val="80000"/>
              </a:lnSpc>
              <a:buFont typeface="Wingdings 2" pitchFamily="18" charset="2"/>
              <a:buNone/>
            </a:pPr>
            <a:r>
              <a:rPr lang="ru-RU" sz="2400" smtClean="0">
                <a:latin typeface="Times New Roman" pitchFamily="18" charset="0"/>
              </a:rPr>
              <a:t>Daca, insa, va confruntati cu una dintre urmatoarele situatii, consultul medical </a:t>
            </a:r>
            <a:r>
              <a:rPr lang="en-US" sz="2400" smtClean="0">
                <a:latin typeface="Times New Roman" pitchFamily="18" charset="0"/>
              </a:rPr>
              <a:t>trebuie sa fie obligatorie</a:t>
            </a:r>
            <a:r>
              <a:rPr lang="ru-RU" sz="2400" smtClean="0">
                <a:latin typeface="Times New Roman" pitchFamily="18" charset="0"/>
              </a:rPr>
              <a:t>:</a:t>
            </a:r>
            <a:endParaRPr lang="en-US" sz="2400" smtClean="0">
              <a:latin typeface="Times New Roman" pitchFamily="18" charset="0"/>
            </a:endParaRPr>
          </a:p>
          <a:p>
            <a:pPr algn="ctr" eaLnBrk="1" hangingPunct="1">
              <a:lnSpc>
                <a:spcPct val="80000"/>
              </a:lnSpc>
              <a:buFont typeface="Wingdings 2" pitchFamily="18" charset="2"/>
              <a:buNone/>
            </a:pPr>
            <a:endParaRPr lang="ru-RU" sz="2400" smtClean="0">
              <a:latin typeface="Times New Roman" pitchFamily="18" charset="0"/>
            </a:endParaRPr>
          </a:p>
          <a:p>
            <a:pPr eaLnBrk="1" hangingPunct="1">
              <a:lnSpc>
                <a:spcPct val="80000"/>
              </a:lnSpc>
            </a:pPr>
            <a:r>
              <a:rPr lang="ru-RU" sz="2400" smtClean="0">
                <a:latin typeface="Times New Roman" pitchFamily="18" charset="0"/>
              </a:rPr>
              <a:t>Durerile de la nivelul toracelui sunt puternice si sunt insotite de o senzatie de apasare</a:t>
            </a:r>
          </a:p>
          <a:p>
            <a:pPr eaLnBrk="1" hangingPunct="1">
              <a:lnSpc>
                <a:spcPct val="80000"/>
              </a:lnSpc>
            </a:pPr>
            <a:r>
              <a:rPr lang="ru-RU" sz="2400" smtClean="0">
                <a:latin typeface="Times New Roman" pitchFamily="18" charset="0"/>
              </a:rPr>
              <a:t>Tusea este insotita de sange</a:t>
            </a:r>
          </a:p>
          <a:p>
            <a:pPr eaLnBrk="1" hangingPunct="1">
              <a:lnSpc>
                <a:spcPct val="80000"/>
              </a:lnSpc>
            </a:pPr>
            <a:r>
              <a:rPr lang="ru-RU" sz="2400" smtClean="0">
                <a:latin typeface="Times New Roman" pitchFamily="18" charset="0"/>
              </a:rPr>
              <a:t>Dificultatile de respiratie apar si in repaus</a:t>
            </a:r>
          </a:p>
          <a:p>
            <a:pPr eaLnBrk="1" hangingPunct="1">
              <a:lnSpc>
                <a:spcPct val="80000"/>
              </a:lnSpc>
            </a:pPr>
            <a:r>
              <a:rPr lang="ru-RU" sz="2400" smtClean="0">
                <a:latin typeface="Times New Roman" pitchFamily="18" charset="0"/>
              </a:rPr>
              <a:t>Sputa capata o culoare galben-verzuie</a:t>
            </a:r>
          </a:p>
          <a:p>
            <a:pPr eaLnBrk="1" hangingPunct="1">
              <a:lnSpc>
                <a:spcPct val="80000"/>
              </a:lnSpc>
            </a:pPr>
            <a:r>
              <a:rPr lang="ru-RU" sz="2400" smtClean="0">
                <a:latin typeface="Times New Roman" pitchFamily="18" charset="0"/>
              </a:rPr>
              <a:t>Tusea cu expectoratie tine mai mult de 3 zile</a:t>
            </a:r>
          </a:p>
          <a:p>
            <a:pPr eaLnBrk="1" hangingPunct="1">
              <a:lnSpc>
                <a:spcPct val="80000"/>
              </a:lnSpc>
            </a:pPr>
            <a:r>
              <a:rPr lang="ru-RU" sz="2400" smtClean="0">
                <a:latin typeface="Times New Roman" pitchFamily="18" charset="0"/>
              </a:rPr>
              <a:t>Apar stari de voma</a:t>
            </a:r>
          </a:p>
          <a:p>
            <a:pPr eaLnBrk="1" hangingPunct="1">
              <a:lnSpc>
                <a:spcPct val="80000"/>
              </a:lnSpc>
            </a:pPr>
            <a:r>
              <a:rPr lang="ru-RU" sz="2400" smtClean="0">
                <a:latin typeface="Times New Roman" pitchFamily="18" charset="0"/>
              </a:rPr>
              <a:t>Febra, cateva zile consecutive</a:t>
            </a:r>
          </a:p>
          <a:p>
            <a:pPr eaLnBrk="1" hangingPunct="1">
              <a:lnSpc>
                <a:spcPct val="80000"/>
              </a:lnSpc>
            </a:pPr>
            <a:r>
              <a:rPr lang="ru-RU" sz="2400" smtClean="0">
                <a:latin typeface="Times New Roman" pitchFamily="18" charset="0"/>
              </a:rPr>
              <a:t>Nu apare nicio imbunatatire a starii dupa mai multe zile de tratament</a:t>
            </a:r>
          </a:p>
          <a:p>
            <a:pPr eaLnBrk="1" hangingPunct="1">
              <a:lnSpc>
                <a:spcPct val="80000"/>
              </a:lnSpc>
            </a:pPr>
            <a:endParaRPr lang="ru-RU" sz="2400" smtClean="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err="1"/>
              <a:t>Diagnosticul</a:t>
            </a:r>
            <a:r>
              <a:rPr lang="en-US" b="1" dirty="0"/>
              <a:t> de </a:t>
            </a:r>
            <a:r>
              <a:rPr lang="en-US" b="1" dirty="0" err="1"/>
              <a:t>bronsita</a:t>
            </a:r>
            <a:r>
              <a:rPr lang="en-US" b="1" dirty="0"/>
              <a:t> </a:t>
            </a:r>
            <a:r>
              <a:rPr lang="en-US" b="1" dirty="0" err="1"/>
              <a:t>acuta</a:t>
            </a:r>
            <a:r>
              <a:rPr lang="en-US" b="1" dirty="0"/>
              <a:t/>
            </a:r>
            <a:br>
              <a:rPr lang="en-US" b="1" dirty="0"/>
            </a:br>
            <a:endParaRPr lang="ru-RU" dirty="0"/>
          </a:p>
        </p:txBody>
      </p:sp>
      <p:sp>
        <p:nvSpPr>
          <p:cNvPr id="3" name="Содержимое 2"/>
          <p:cNvSpPr>
            <a:spLocks noGrp="1"/>
          </p:cNvSpPr>
          <p:nvPr>
            <p:ph idx="1"/>
          </p:nvPr>
        </p:nvSpPr>
        <p:spPr>
          <a:xfrm>
            <a:off x="827584" y="980728"/>
            <a:ext cx="8106866" cy="5267672"/>
          </a:xfrm>
        </p:spPr>
        <p:txBody>
          <a:bodyPr>
            <a:normAutofit fontScale="62500" lnSpcReduction="20000"/>
          </a:bodyPr>
          <a:lstStyle/>
          <a:p>
            <a:pPr fontAlgn="base"/>
            <a:r>
              <a:rPr lang="en-US" dirty="0"/>
              <a:t>In </a:t>
            </a:r>
            <a:r>
              <a:rPr lang="en-US" dirty="0" err="1"/>
              <a:t>multe</a:t>
            </a:r>
            <a:r>
              <a:rPr lang="en-US" dirty="0"/>
              <a:t> </a:t>
            </a:r>
            <a:r>
              <a:rPr lang="en-US" dirty="0" err="1"/>
              <a:t>cazuri</a:t>
            </a:r>
            <a:r>
              <a:rPr lang="en-US" dirty="0"/>
              <a:t>, </a:t>
            </a:r>
            <a:r>
              <a:rPr lang="en-US" dirty="0" err="1"/>
              <a:t>bronsita</a:t>
            </a:r>
            <a:r>
              <a:rPr lang="en-US" dirty="0"/>
              <a:t> </a:t>
            </a:r>
            <a:r>
              <a:rPr lang="en-US" dirty="0" err="1"/>
              <a:t>acuta</a:t>
            </a:r>
            <a:r>
              <a:rPr lang="en-US" dirty="0"/>
              <a:t> </a:t>
            </a:r>
            <a:r>
              <a:rPr lang="en-US" dirty="0" err="1"/>
              <a:t>va</a:t>
            </a:r>
            <a:r>
              <a:rPr lang="en-US" dirty="0"/>
              <a:t> </a:t>
            </a:r>
            <a:r>
              <a:rPr lang="en-US" dirty="0" err="1"/>
              <a:t>disparea</a:t>
            </a:r>
            <a:r>
              <a:rPr lang="en-US" dirty="0"/>
              <a:t> de la sine, </a:t>
            </a:r>
            <a:r>
              <a:rPr lang="en-US" dirty="0" err="1"/>
              <a:t>chiar</a:t>
            </a:r>
            <a:r>
              <a:rPr lang="en-US" dirty="0"/>
              <a:t> </a:t>
            </a:r>
            <a:r>
              <a:rPr lang="en-US" dirty="0" err="1"/>
              <a:t>si</a:t>
            </a:r>
            <a:r>
              <a:rPr lang="en-US" dirty="0"/>
              <a:t> </a:t>
            </a:r>
            <a:r>
              <a:rPr lang="en-US" dirty="0" err="1"/>
              <a:t>fara</a:t>
            </a:r>
            <a:r>
              <a:rPr lang="en-US" dirty="0"/>
              <a:t> </a:t>
            </a:r>
            <a:r>
              <a:rPr lang="en-US" dirty="0" err="1"/>
              <a:t>tratament</a:t>
            </a:r>
            <a:r>
              <a:rPr lang="en-US" dirty="0"/>
              <a:t>. </a:t>
            </a:r>
            <a:r>
              <a:rPr lang="en-US" dirty="0" err="1"/>
              <a:t>Daca</a:t>
            </a:r>
            <a:r>
              <a:rPr lang="en-US" dirty="0"/>
              <a:t> </a:t>
            </a:r>
            <a:r>
              <a:rPr lang="en-US" dirty="0" err="1"/>
              <a:t>simptomele</a:t>
            </a:r>
            <a:r>
              <a:rPr lang="en-US" dirty="0"/>
              <a:t> </a:t>
            </a:r>
            <a:r>
              <a:rPr lang="en-US" dirty="0" err="1"/>
              <a:t>va</a:t>
            </a:r>
            <a:r>
              <a:rPr lang="en-US" dirty="0"/>
              <a:t> </a:t>
            </a:r>
            <a:r>
              <a:rPr lang="en-US" dirty="0" err="1"/>
              <a:t>ingrijoreaza</a:t>
            </a:r>
            <a:r>
              <a:rPr lang="en-US" dirty="0"/>
              <a:t> </a:t>
            </a:r>
            <a:r>
              <a:rPr lang="en-US" dirty="0" err="1"/>
              <a:t>si</a:t>
            </a:r>
            <a:r>
              <a:rPr lang="en-US" dirty="0"/>
              <a:t> </a:t>
            </a:r>
            <a:r>
              <a:rPr lang="en-US" dirty="0" err="1"/>
              <a:t>apelati</a:t>
            </a:r>
            <a:r>
              <a:rPr lang="en-US" dirty="0"/>
              <a:t> la medic, </a:t>
            </a:r>
            <a:r>
              <a:rPr lang="en-US" dirty="0" err="1"/>
              <a:t>acesta</a:t>
            </a:r>
            <a:r>
              <a:rPr lang="en-US" dirty="0"/>
              <a:t> </a:t>
            </a:r>
            <a:r>
              <a:rPr lang="en-US" dirty="0" err="1"/>
              <a:t>va</a:t>
            </a:r>
            <a:r>
              <a:rPr lang="en-US" dirty="0"/>
              <a:t> </a:t>
            </a:r>
            <a:r>
              <a:rPr lang="en-US" dirty="0" err="1"/>
              <a:t>va</a:t>
            </a:r>
            <a:r>
              <a:rPr lang="en-US" dirty="0"/>
              <a:t> face in </a:t>
            </a:r>
            <a:r>
              <a:rPr lang="en-US" dirty="0" err="1"/>
              <a:t>primul</a:t>
            </a:r>
            <a:r>
              <a:rPr lang="en-US" dirty="0"/>
              <a:t> rand un </a:t>
            </a:r>
            <a:r>
              <a:rPr lang="en-US" b="1" i="1" dirty="0" err="1"/>
              <a:t>examen</a:t>
            </a:r>
            <a:r>
              <a:rPr lang="en-US" b="1" i="1" dirty="0"/>
              <a:t> </a:t>
            </a:r>
            <a:r>
              <a:rPr lang="en-US" b="1" i="1" dirty="0" err="1"/>
              <a:t>fizic</a:t>
            </a:r>
            <a:r>
              <a:rPr lang="en-US" b="1" i="1" dirty="0"/>
              <a:t>. </a:t>
            </a:r>
            <a:r>
              <a:rPr lang="en-US" dirty="0" err="1"/>
              <a:t>Specialistul</a:t>
            </a:r>
            <a:r>
              <a:rPr lang="en-US" dirty="0"/>
              <a:t> </a:t>
            </a:r>
            <a:r>
              <a:rPr lang="en-US" dirty="0" err="1"/>
              <a:t>va</a:t>
            </a:r>
            <a:r>
              <a:rPr lang="en-US" dirty="0"/>
              <a:t> </a:t>
            </a:r>
            <a:r>
              <a:rPr lang="en-US" dirty="0" err="1"/>
              <a:t>asculta</a:t>
            </a:r>
            <a:r>
              <a:rPr lang="en-US" dirty="0"/>
              <a:t> </a:t>
            </a:r>
            <a:r>
              <a:rPr lang="en-US" dirty="0" err="1"/>
              <a:t>plamanii</a:t>
            </a:r>
            <a:r>
              <a:rPr lang="en-US" dirty="0"/>
              <a:t>, </a:t>
            </a:r>
            <a:r>
              <a:rPr lang="en-US" dirty="0" err="1"/>
              <a:t>incercand</a:t>
            </a:r>
            <a:r>
              <a:rPr lang="en-US" dirty="0"/>
              <a:t> </a:t>
            </a:r>
            <a:r>
              <a:rPr lang="en-US" dirty="0" err="1"/>
              <a:t>sa</a:t>
            </a:r>
            <a:r>
              <a:rPr lang="en-US" dirty="0"/>
              <a:t> </a:t>
            </a:r>
            <a:r>
              <a:rPr lang="en-US" dirty="0" err="1"/>
              <a:t>distinga</a:t>
            </a:r>
            <a:r>
              <a:rPr lang="en-US" dirty="0"/>
              <a:t> </a:t>
            </a:r>
            <a:r>
              <a:rPr lang="en-US" dirty="0" err="1"/>
              <a:t>simptome</a:t>
            </a:r>
            <a:r>
              <a:rPr lang="en-US" dirty="0"/>
              <a:t> </a:t>
            </a:r>
            <a:r>
              <a:rPr lang="en-US" dirty="0" err="1"/>
              <a:t>precum</a:t>
            </a:r>
            <a:r>
              <a:rPr lang="en-US" dirty="0"/>
              <a:t> </a:t>
            </a:r>
            <a:r>
              <a:rPr lang="en-US" dirty="0" err="1"/>
              <a:t>respiratia</a:t>
            </a:r>
            <a:r>
              <a:rPr lang="en-US" dirty="0"/>
              <a:t> </a:t>
            </a:r>
            <a:r>
              <a:rPr lang="en-US" dirty="0" err="1"/>
              <a:t>suieratoare</a:t>
            </a:r>
            <a:r>
              <a:rPr lang="en-US" dirty="0"/>
              <a:t>. De </a:t>
            </a:r>
            <a:r>
              <a:rPr lang="en-US" dirty="0" err="1"/>
              <a:t>asemenea</a:t>
            </a:r>
            <a:r>
              <a:rPr lang="en-US" dirty="0"/>
              <a:t>, </a:t>
            </a:r>
            <a:r>
              <a:rPr lang="en-US" dirty="0" err="1"/>
              <a:t>va</a:t>
            </a:r>
            <a:r>
              <a:rPr lang="en-US" dirty="0"/>
              <a:t> </a:t>
            </a:r>
            <a:r>
              <a:rPr lang="en-US" dirty="0" err="1"/>
              <a:t>va</a:t>
            </a:r>
            <a:r>
              <a:rPr lang="en-US" dirty="0"/>
              <a:t> </a:t>
            </a:r>
            <a:r>
              <a:rPr lang="en-US" dirty="0" err="1"/>
              <a:t>intreba</a:t>
            </a:r>
            <a:r>
              <a:rPr lang="en-US" dirty="0"/>
              <a:t> </a:t>
            </a:r>
            <a:r>
              <a:rPr lang="en-US" dirty="0" err="1"/>
              <a:t>despre</a:t>
            </a:r>
            <a:r>
              <a:rPr lang="en-US" dirty="0"/>
              <a:t> </a:t>
            </a:r>
            <a:r>
              <a:rPr lang="en-US" dirty="0" err="1"/>
              <a:t>tuse</a:t>
            </a:r>
            <a:r>
              <a:rPr lang="en-US" dirty="0"/>
              <a:t> – de </a:t>
            </a:r>
            <a:r>
              <a:rPr lang="en-US" dirty="0" err="1"/>
              <a:t>exemplu</a:t>
            </a:r>
            <a:r>
              <a:rPr lang="en-US" dirty="0"/>
              <a:t>, cat de </a:t>
            </a:r>
            <a:r>
              <a:rPr lang="en-US" dirty="0" err="1"/>
              <a:t>frecvent</a:t>
            </a:r>
            <a:r>
              <a:rPr lang="en-US" dirty="0"/>
              <a:t> se </a:t>
            </a:r>
            <a:r>
              <a:rPr lang="en-US" dirty="0" err="1"/>
              <a:t>manifesta</a:t>
            </a:r>
            <a:r>
              <a:rPr lang="en-US" dirty="0"/>
              <a:t> </a:t>
            </a:r>
            <a:r>
              <a:rPr lang="en-US" dirty="0" err="1"/>
              <a:t>si</a:t>
            </a:r>
            <a:r>
              <a:rPr lang="en-US" dirty="0"/>
              <a:t> </a:t>
            </a:r>
            <a:r>
              <a:rPr lang="en-US" dirty="0" err="1"/>
              <a:t>daca</a:t>
            </a:r>
            <a:r>
              <a:rPr lang="en-US" dirty="0"/>
              <a:t> se </a:t>
            </a:r>
            <a:r>
              <a:rPr lang="en-US" dirty="0" err="1"/>
              <a:t>elimina</a:t>
            </a:r>
            <a:r>
              <a:rPr lang="en-US" dirty="0"/>
              <a:t> mucus</a:t>
            </a:r>
            <a:r>
              <a:rPr lang="en-US" dirty="0" smtClean="0"/>
              <a:t>.</a:t>
            </a:r>
            <a:endParaRPr lang="ro-MO" dirty="0" smtClean="0"/>
          </a:p>
          <a:p>
            <a:pPr fontAlgn="base"/>
            <a:r>
              <a:rPr lang="en-US" dirty="0" smtClean="0"/>
              <a:t> </a:t>
            </a:r>
            <a:r>
              <a:rPr lang="en-US" dirty="0" err="1"/>
              <a:t>Apoi</a:t>
            </a:r>
            <a:r>
              <a:rPr lang="en-US" dirty="0"/>
              <a:t>, </a:t>
            </a:r>
            <a:r>
              <a:rPr lang="en-US" dirty="0" err="1"/>
              <a:t>va</a:t>
            </a:r>
            <a:r>
              <a:rPr lang="en-US" dirty="0"/>
              <a:t> </a:t>
            </a:r>
            <a:r>
              <a:rPr lang="en-US" dirty="0" err="1"/>
              <a:t>va</a:t>
            </a:r>
            <a:r>
              <a:rPr lang="en-US" dirty="0"/>
              <a:t> </a:t>
            </a:r>
            <a:r>
              <a:rPr lang="en-US" dirty="0" err="1"/>
              <a:t>intreba</a:t>
            </a:r>
            <a:r>
              <a:rPr lang="en-US" dirty="0"/>
              <a:t> </a:t>
            </a:r>
            <a:r>
              <a:rPr lang="en-US" dirty="0" err="1"/>
              <a:t>daca</a:t>
            </a:r>
            <a:r>
              <a:rPr lang="en-US" dirty="0"/>
              <a:t> </a:t>
            </a:r>
            <a:r>
              <a:rPr lang="en-US" dirty="0" err="1"/>
              <a:t>ati</a:t>
            </a:r>
            <a:r>
              <a:rPr lang="en-US" dirty="0"/>
              <a:t> </a:t>
            </a:r>
            <a:r>
              <a:rPr lang="en-US" dirty="0" err="1"/>
              <a:t>avut</a:t>
            </a:r>
            <a:r>
              <a:rPr lang="en-US" dirty="0"/>
              <a:t> recent o </a:t>
            </a:r>
            <a:r>
              <a:rPr lang="en-US" dirty="0" err="1"/>
              <a:t>viroza</a:t>
            </a:r>
            <a:r>
              <a:rPr lang="en-US" dirty="0"/>
              <a:t> </a:t>
            </a:r>
            <a:r>
              <a:rPr lang="en-US" dirty="0" err="1"/>
              <a:t>respiratorie</a:t>
            </a:r>
            <a:r>
              <a:rPr lang="en-US" dirty="0"/>
              <a:t> </a:t>
            </a:r>
            <a:r>
              <a:rPr lang="en-US" dirty="0" err="1"/>
              <a:t>sau</a:t>
            </a:r>
            <a:r>
              <a:rPr lang="en-US" dirty="0"/>
              <a:t> </a:t>
            </a:r>
            <a:r>
              <a:rPr lang="en-US" dirty="0" err="1"/>
              <a:t>daca</a:t>
            </a:r>
            <a:r>
              <a:rPr lang="en-US" dirty="0"/>
              <a:t> </a:t>
            </a:r>
            <a:r>
              <a:rPr lang="en-US" dirty="0" err="1"/>
              <a:t>aveti</a:t>
            </a:r>
            <a:r>
              <a:rPr lang="en-US" dirty="0"/>
              <a:t> </a:t>
            </a:r>
            <a:r>
              <a:rPr lang="en-US" dirty="0" err="1"/>
              <a:t>alte</a:t>
            </a:r>
            <a:r>
              <a:rPr lang="en-US" dirty="0"/>
              <a:t> </a:t>
            </a:r>
            <a:r>
              <a:rPr lang="en-US" dirty="0" err="1"/>
              <a:t>probleme</a:t>
            </a:r>
            <a:r>
              <a:rPr lang="en-US" dirty="0"/>
              <a:t> </a:t>
            </a:r>
            <a:r>
              <a:rPr lang="en-US" dirty="0" err="1"/>
              <a:t>respiratorii</a:t>
            </a:r>
            <a:r>
              <a:rPr lang="en-US" dirty="0"/>
              <a:t>.</a:t>
            </a:r>
          </a:p>
          <a:p>
            <a:pPr fontAlgn="base"/>
            <a:r>
              <a:rPr lang="en-US" dirty="0" err="1"/>
              <a:t>Pentru</a:t>
            </a:r>
            <a:r>
              <a:rPr lang="en-US" dirty="0"/>
              <a:t> a exclude o </a:t>
            </a:r>
            <a:r>
              <a:rPr lang="en-US" dirty="0" err="1"/>
              <a:t>complicatie</a:t>
            </a:r>
            <a:r>
              <a:rPr lang="en-US" dirty="0"/>
              <a:t> </a:t>
            </a:r>
            <a:r>
              <a:rPr lang="en-US" dirty="0" err="1"/>
              <a:t>sau</a:t>
            </a:r>
            <a:r>
              <a:rPr lang="en-US" dirty="0"/>
              <a:t> </a:t>
            </a:r>
            <a:r>
              <a:rPr lang="en-US" dirty="0" err="1"/>
              <a:t>alta</a:t>
            </a:r>
            <a:r>
              <a:rPr lang="en-US" dirty="0"/>
              <a:t> </a:t>
            </a:r>
            <a:r>
              <a:rPr lang="en-US" dirty="0" err="1"/>
              <a:t>afectiune</a:t>
            </a:r>
            <a:r>
              <a:rPr lang="en-US" dirty="0"/>
              <a:t>, </a:t>
            </a:r>
            <a:r>
              <a:rPr lang="en-US" dirty="0" err="1"/>
              <a:t>specialistul</a:t>
            </a:r>
            <a:r>
              <a:rPr lang="en-US" dirty="0"/>
              <a:t> </a:t>
            </a:r>
            <a:r>
              <a:rPr lang="en-US" dirty="0" err="1"/>
              <a:t>poate</a:t>
            </a:r>
            <a:r>
              <a:rPr lang="en-US" dirty="0"/>
              <a:t> </a:t>
            </a:r>
            <a:r>
              <a:rPr lang="en-US" b="1" dirty="0" err="1"/>
              <a:t>solicita</a:t>
            </a:r>
            <a:r>
              <a:rPr lang="en-US" b="1" dirty="0"/>
              <a:t> o </a:t>
            </a:r>
            <a:r>
              <a:rPr lang="en-US" b="1" dirty="0" err="1"/>
              <a:t>radiografie</a:t>
            </a:r>
            <a:r>
              <a:rPr lang="en-US" b="1" dirty="0"/>
              <a:t> </a:t>
            </a:r>
            <a:r>
              <a:rPr lang="en-US" b="1" dirty="0" err="1"/>
              <a:t>pulmonara</a:t>
            </a:r>
            <a:r>
              <a:rPr lang="en-US" b="1" dirty="0"/>
              <a:t>. </a:t>
            </a:r>
            <a:r>
              <a:rPr lang="en-US" dirty="0" err="1"/>
              <a:t>Aceasta</a:t>
            </a:r>
            <a:r>
              <a:rPr lang="en-US" dirty="0"/>
              <a:t> </a:t>
            </a:r>
            <a:r>
              <a:rPr lang="en-US" dirty="0" err="1"/>
              <a:t>investigatie</a:t>
            </a:r>
            <a:r>
              <a:rPr lang="en-US" dirty="0"/>
              <a:t> </a:t>
            </a:r>
            <a:r>
              <a:rPr lang="en-US" dirty="0" err="1"/>
              <a:t>imagistica</a:t>
            </a:r>
            <a:r>
              <a:rPr lang="en-US" dirty="0"/>
              <a:t> </a:t>
            </a:r>
            <a:r>
              <a:rPr lang="en-US" dirty="0" err="1"/>
              <a:t>va</a:t>
            </a:r>
            <a:r>
              <a:rPr lang="en-US" dirty="0"/>
              <a:t> </a:t>
            </a:r>
            <a:r>
              <a:rPr lang="en-US" dirty="0" err="1"/>
              <a:t>arata</a:t>
            </a:r>
            <a:r>
              <a:rPr lang="en-US" dirty="0"/>
              <a:t> </a:t>
            </a:r>
            <a:r>
              <a:rPr lang="en-US" dirty="0" err="1"/>
              <a:t>daca</a:t>
            </a:r>
            <a:r>
              <a:rPr lang="en-US" dirty="0"/>
              <a:t> </a:t>
            </a:r>
            <a:r>
              <a:rPr lang="en-US" dirty="0" err="1"/>
              <a:t>aveti</a:t>
            </a:r>
            <a:r>
              <a:rPr lang="en-US" dirty="0"/>
              <a:t> </a:t>
            </a:r>
            <a:r>
              <a:rPr lang="en-US" dirty="0" err="1"/>
              <a:t>sau</a:t>
            </a:r>
            <a:r>
              <a:rPr lang="en-US" dirty="0"/>
              <a:t> nu </a:t>
            </a:r>
            <a:r>
              <a:rPr lang="en-US" dirty="0" err="1"/>
              <a:t>pneumonie</a:t>
            </a:r>
            <a:r>
              <a:rPr lang="en-US" dirty="0"/>
              <a:t>. </a:t>
            </a:r>
            <a:r>
              <a:rPr lang="en-US" dirty="0" err="1"/>
              <a:t>Analizele</a:t>
            </a:r>
            <a:r>
              <a:rPr lang="en-US" dirty="0"/>
              <a:t> de </a:t>
            </a:r>
            <a:r>
              <a:rPr lang="en-US" dirty="0" err="1"/>
              <a:t>sange</a:t>
            </a:r>
            <a:r>
              <a:rPr lang="en-US" dirty="0"/>
              <a:t>, </a:t>
            </a:r>
            <a:r>
              <a:rPr lang="en-US" dirty="0" err="1"/>
              <a:t>culturile</a:t>
            </a:r>
            <a:r>
              <a:rPr lang="en-US" dirty="0"/>
              <a:t> </a:t>
            </a:r>
            <a:r>
              <a:rPr lang="en-US" dirty="0" err="1"/>
              <a:t>si</a:t>
            </a:r>
            <a:r>
              <a:rPr lang="en-US" dirty="0"/>
              <a:t> </a:t>
            </a:r>
            <a:r>
              <a:rPr lang="en-US" dirty="0" err="1"/>
              <a:t>antibiograma</a:t>
            </a:r>
            <a:r>
              <a:rPr lang="en-US" dirty="0"/>
              <a:t> pot </a:t>
            </a:r>
            <a:r>
              <a:rPr lang="en-US" dirty="0" err="1"/>
              <a:t>fi</a:t>
            </a:r>
            <a:r>
              <a:rPr lang="en-US" dirty="0"/>
              <a:t> </a:t>
            </a:r>
            <a:r>
              <a:rPr lang="en-US" dirty="0" err="1"/>
              <a:t>recomandate</a:t>
            </a:r>
            <a:r>
              <a:rPr lang="en-US" dirty="0"/>
              <a:t> </a:t>
            </a:r>
            <a:r>
              <a:rPr lang="en-US" dirty="0" err="1"/>
              <a:t>daca</a:t>
            </a:r>
            <a:r>
              <a:rPr lang="en-US" dirty="0"/>
              <a:t> </a:t>
            </a:r>
            <a:r>
              <a:rPr lang="en-US" dirty="0" err="1"/>
              <a:t>specialistul</a:t>
            </a:r>
            <a:r>
              <a:rPr lang="en-US" dirty="0"/>
              <a:t> </a:t>
            </a:r>
            <a:r>
              <a:rPr lang="en-US" dirty="0" err="1"/>
              <a:t>considera</a:t>
            </a:r>
            <a:r>
              <a:rPr lang="en-US" dirty="0"/>
              <a:t> ca </a:t>
            </a:r>
            <a:r>
              <a:rPr lang="en-US" dirty="0" err="1"/>
              <a:t>ar</a:t>
            </a:r>
            <a:r>
              <a:rPr lang="en-US" dirty="0"/>
              <a:t> </a:t>
            </a:r>
            <a:r>
              <a:rPr lang="en-US" dirty="0" err="1"/>
              <a:t>putea</a:t>
            </a:r>
            <a:r>
              <a:rPr lang="en-US" dirty="0"/>
              <a:t> </a:t>
            </a:r>
            <a:r>
              <a:rPr lang="en-US" dirty="0" err="1"/>
              <a:t>fi</a:t>
            </a:r>
            <a:r>
              <a:rPr lang="en-US" dirty="0"/>
              <a:t> </a:t>
            </a:r>
            <a:r>
              <a:rPr lang="en-US" dirty="0" err="1"/>
              <a:t>vorba</a:t>
            </a:r>
            <a:r>
              <a:rPr lang="en-US" dirty="0"/>
              <a:t> </a:t>
            </a:r>
            <a:r>
              <a:rPr lang="en-US" dirty="0" err="1"/>
              <a:t>si</a:t>
            </a:r>
            <a:r>
              <a:rPr lang="en-US" dirty="0"/>
              <a:t> de o </a:t>
            </a:r>
            <a:r>
              <a:rPr lang="en-US" dirty="0" err="1"/>
              <a:t>infectie</a:t>
            </a:r>
            <a:r>
              <a:rPr lang="en-US" dirty="0"/>
              <a:t> </a:t>
            </a:r>
            <a:r>
              <a:rPr lang="en-US" dirty="0" err="1"/>
              <a:t>bacteriana</a:t>
            </a:r>
            <a:r>
              <a:rPr lang="en-US" dirty="0"/>
              <a:t>.  </a:t>
            </a:r>
          </a:p>
          <a:p>
            <a:pPr fontAlgn="base"/>
            <a:r>
              <a:rPr lang="en-US" b="1" dirty="0" err="1"/>
              <a:t>Investigatiile</a:t>
            </a:r>
            <a:r>
              <a:rPr lang="en-US" b="1" dirty="0"/>
              <a:t> </a:t>
            </a:r>
            <a:r>
              <a:rPr lang="en-US" b="1" dirty="0" err="1"/>
              <a:t>suplimentare</a:t>
            </a:r>
            <a:r>
              <a:rPr lang="en-US" b="1" dirty="0"/>
              <a:t> se </a:t>
            </a:r>
            <a:r>
              <a:rPr lang="en-US" b="1" dirty="0" err="1"/>
              <a:t>recomanda</a:t>
            </a:r>
            <a:r>
              <a:rPr lang="en-US" b="1" dirty="0"/>
              <a:t> </a:t>
            </a:r>
            <a:r>
              <a:rPr lang="en-US" b="1" dirty="0" err="1"/>
              <a:t>si</a:t>
            </a:r>
            <a:r>
              <a:rPr lang="en-US" b="1" dirty="0"/>
              <a:t> in </a:t>
            </a:r>
            <a:r>
              <a:rPr lang="en-US" b="1" dirty="0" err="1"/>
              <a:t>cazul</a:t>
            </a:r>
            <a:r>
              <a:rPr lang="en-US" b="1" dirty="0"/>
              <a:t> in care </a:t>
            </a:r>
            <a:r>
              <a:rPr lang="en-US" b="1" dirty="0" err="1"/>
              <a:t>pacientul</a:t>
            </a:r>
            <a:r>
              <a:rPr lang="en-US" b="1" dirty="0"/>
              <a:t> </a:t>
            </a:r>
            <a:r>
              <a:rPr lang="en-US" b="1" dirty="0" err="1"/>
              <a:t>este</a:t>
            </a:r>
            <a:r>
              <a:rPr lang="en-US" b="1" dirty="0"/>
              <a:t> suspect de </a:t>
            </a:r>
            <a:r>
              <a:rPr lang="en-US" b="1" dirty="0" err="1"/>
              <a:t>tuberculoza</a:t>
            </a:r>
            <a:r>
              <a:rPr lang="en-US" b="1" dirty="0"/>
              <a:t> </a:t>
            </a:r>
            <a:r>
              <a:rPr lang="en-US" b="1" dirty="0" err="1"/>
              <a:t>sau</a:t>
            </a:r>
            <a:r>
              <a:rPr lang="en-US" b="1" dirty="0"/>
              <a:t> </a:t>
            </a:r>
            <a:r>
              <a:rPr lang="en-US" b="1" dirty="0" err="1"/>
              <a:t>insuficienta</a:t>
            </a:r>
            <a:r>
              <a:rPr lang="en-US" b="1" dirty="0"/>
              <a:t> </a:t>
            </a:r>
            <a:r>
              <a:rPr lang="en-US" b="1" dirty="0" err="1"/>
              <a:t>cardiaca</a:t>
            </a:r>
            <a:r>
              <a:rPr lang="en-US" b="1" dirty="0"/>
              <a:t>, </a:t>
            </a:r>
            <a:r>
              <a:rPr lang="en-US" b="1" dirty="0" err="1"/>
              <a:t>daca</a:t>
            </a:r>
            <a:r>
              <a:rPr lang="en-US" b="1" dirty="0"/>
              <a:t> </a:t>
            </a:r>
            <a:r>
              <a:rPr lang="en-US" b="1" dirty="0" err="1"/>
              <a:t>exista</a:t>
            </a:r>
            <a:r>
              <a:rPr lang="en-US" b="1" dirty="0"/>
              <a:t> </a:t>
            </a:r>
            <a:r>
              <a:rPr lang="en-US" b="1" dirty="0" err="1"/>
              <a:t>deficiente</a:t>
            </a:r>
            <a:r>
              <a:rPr lang="en-US" b="1" dirty="0"/>
              <a:t> </a:t>
            </a:r>
            <a:r>
              <a:rPr lang="en-US" b="1" dirty="0" err="1"/>
              <a:t>imunitare</a:t>
            </a:r>
            <a:r>
              <a:rPr lang="en-US" b="1" dirty="0"/>
              <a:t>, </a:t>
            </a:r>
            <a:r>
              <a:rPr lang="en-US" b="1" dirty="0" err="1"/>
              <a:t>daca</a:t>
            </a:r>
            <a:r>
              <a:rPr lang="en-US" b="1" dirty="0"/>
              <a:t> </a:t>
            </a:r>
            <a:r>
              <a:rPr lang="en-US" b="1" dirty="0" err="1"/>
              <a:t>sunt</a:t>
            </a:r>
            <a:r>
              <a:rPr lang="en-US" b="1" dirty="0"/>
              <a:t> </a:t>
            </a:r>
            <a:r>
              <a:rPr lang="en-US" b="1" dirty="0" err="1"/>
              <a:t>prezente</a:t>
            </a:r>
            <a:r>
              <a:rPr lang="en-US" b="1" dirty="0"/>
              <a:t> </a:t>
            </a:r>
            <a:r>
              <a:rPr lang="en-US" b="1" dirty="0" err="1"/>
              <a:t>boli</a:t>
            </a:r>
            <a:r>
              <a:rPr lang="en-US" b="1" dirty="0"/>
              <a:t> </a:t>
            </a:r>
            <a:r>
              <a:rPr lang="en-US" b="1" dirty="0" err="1"/>
              <a:t>respiratorii</a:t>
            </a:r>
            <a:r>
              <a:rPr lang="en-US" b="1" dirty="0"/>
              <a:t> </a:t>
            </a:r>
            <a:r>
              <a:rPr lang="en-US" b="1" dirty="0" err="1"/>
              <a:t>cronice</a:t>
            </a:r>
            <a:r>
              <a:rPr lang="en-US" b="1" dirty="0"/>
              <a:t> </a:t>
            </a:r>
            <a:r>
              <a:rPr lang="en-US" dirty="0" err="1"/>
              <a:t>sau</a:t>
            </a:r>
            <a:r>
              <a:rPr lang="en-US" dirty="0"/>
              <a:t> </a:t>
            </a:r>
            <a:r>
              <a:rPr lang="en-US" dirty="0" err="1"/>
              <a:t>daca</a:t>
            </a:r>
            <a:r>
              <a:rPr lang="en-US" dirty="0"/>
              <a:t> se </a:t>
            </a:r>
            <a:r>
              <a:rPr lang="en-US" dirty="0" err="1"/>
              <a:t>suspecteaza</a:t>
            </a:r>
            <a:r>
              <a:rPr lang="en-US" dirty="0"/>
              <a:t> </a:t>
            </a:r>
            <a:r>
              <a:rPr lang="en-US" dirty="0" err="1"/>
              <a:t>prezenta</a:t>
            </a:r>
            <a:r>
              <a:rPr lang="en-US" dirty="0"/>
              <a:t> </a:t>
            </a:r>
            <a:r>
              <a:rPr lang="en-US" dirty="0" err="1"/>
              <a:t>sindromului</a:t>
            </a:r>
            <a:r>
              <a:rPr lang="en-US" dirty="0"/>
              <a:t> respirator </a:t>
            </a:r>
            <a:r>
              <a:rPr lang="en-US" dirty="0" err="1"/>
              <a:t>sincitial</a:t>
            </a:r>
            <a:r>
              <a:rPr lang="en-US" dirty="0"/>
              <a:t>, o </a:t>
            </a:r>
            <a:r>
              <a:rPr lang="en-US" dirty="0" err="1"/>
              <a:t>boala</a:t>
            </a:r>
            <a:r>
              <a:rPr lang="en-US" dirty="0"/>
              <a:t> </a:t>
            </a:r>
            <a:r>
              <a:rPr lang="en-US" dirty="0" err="1"/>
              <a:t>respiratorie</a:t>
            </a:r>
            <a:r>
              <a:rPr lang="en-US" dirty="0"/>
              <a:t> cu </a:t>
            </a:r>
            <a:r>
              <a:rPr lang="en-US" dirty="0" err="1"/>
              <a:t>simptome</a:t>
            </a:r>
            <a:r>
              <a:rPr lang="en-US" dirty="0"/>
              <a:t> </a:t>
            </a:r>
            <a:r>
              <a:rPr lang="en-US" dirty="0" err="1"/>
              <a:t>asemanatoare</a:t>
            </a:r>
            <a:r>
              <a:rPr lang="en-US" dirty="0"/>
              <a:t> </a:t>
            </a:r>
            <a:r>
              <a:rPr lang="en-US" dirty="0" err="1"/>
              <a:t>pneumoniei</a:t>
            </a:r>
            <a:endParaRPr lang="en-US" dirty="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p:txBody>
          <a:bodyPr vert="horz" wrap="square" lIns="91440" tIns="45720" rIns="91440" bIns="45720" numCol="1" anchorCtr="0" compatLnSpc="1">
            <a:prstTxWarp prst="textNoShape">
              <a:avLst/>
            </a:prstTxWarp>
          </a:bodyPr>
          <a:lstStyle/>
          <a:p>
            <a:pPr eaLnBrk="1" hangingPunct="1"/>
            <a:r>
              <a:rPr lang="en-US" smtClean="0">
                <a:effectLst/>
                <a:latin typeface="Corbel" pitchFamily="34" charset="0"/>
              </a:rPr>
              <a:t>Diagnosticul diferential:</a:t>
            </a:r>
            <a:endParaRPr lang="ru-RU" smtClean="0">
              <a:effectLst/>
            </a:endParaRPr>
          </a:p>
        </p:txBody>
      </p:sp>
      <p:sp>
        <p:nvSpPr>
          <p:cNvPr id="24578" name="Rectangle 3"/>
          <p:cNvSpPr>
            <a:spLocks noGrp="1"/>
          </p:cNvSpPr>
          <p:nvPr>
            <p:ph type="body" idx="1"/>
          </p:nvPr>
        </p:nvSpPr>
        <p:spPr/>
        <p:txBody>
          <a:bodyPr/>
          <a:lstStyle/>
          <a:p>
            <a:pPr lvl="1" eaLnBrk="1" hangingPunct="1">
              <a:lnSpc>
                <a:spcPct val="80000"/>
              </a:lnSpc>
            </a:pPr>
            <a:r>
              <a:rPr lang="en-US" sz="2000" smtClean="0">
                <a:latin typeface="Corbel" pitchFamily="34" charset="0"/>
              </a:rPr>
              <a:t>Astm</a:t>
            </a:r>
          </a:p>
          <a:p>
            <a:pPr lvl="1" eaLnBrk="1" hangingPunct="1">
              <a:lnSpc>
                <a:spcPct val="80000"/>
              </a:lnSpc>
            </a:pPr>
            <a:r>
              <a:rPr lang="en-US" sz="2000" smtClean="0">
                <a:latin typeface="Corbel" pitchFamily="34" charset="0"/>
              </a:rPr>
              <a:t>Aspergiloza</a:t>
            </a:r>
          </a:p>
          <a:p>
            <a:pPr lvl="1" eaLnBrk="1" hangingPunct="1">
              <a:lnSpc>
                <a:spcPct val="80000"/>
              </a:lnSpc>
            </a:pPr>
            <a:r>
              <a:rPr lang="en-US" sz="2000" smtClean="0">
                <a:latin typeface="Corbel" pitchFamily="34" charset="0"/>
              </a:rPr>
              <a:t>Expunere ocupationala (simptomele se coreleaza cu serviciul)</a:t>
            </a:r>
          </a:p>
          <a:p>
            <a:pPr lvl="1" eaLnBrk="1" hangingPunct="1">
              <a:lnSpc>
                <a:spcPct val="80000"/>
              </a:lnSpc>
            </a:pPr>
            <a:r>
              <a:rPr lang="en-US" sz="2000" smtClean="0">
                <a:latin typeface="Corbel" pitchFamily="34" charset="0"/>
              </a:rPr>
              <a:t>Bronsita cronica (tuse cronica, insotita de expectoratie zilnica pentru min. 3 luni, frecv. La fumatori, asociata cu infectii respiratorii)</a:t>
            </a:r>
          </a:p>
          <a:p>
            <a:pPr lvl="1" eaLnBrk="1" hangingPunct="1">
              <a:lnSpc>
                <a:spcPct val="80000"/>
              </a:lnSpc>
            </a:pPr>
            <a:r>
              <a:rPr lang="en-US" sz="2000" smtClean="0">
                <a:latin typeface="Corbel" pitchFamily="34" charset="0"/>
              </a:rPr>
              <a:t>Sinuzita</a:t>
            </a:r>
          </a:p>
          <a:p>
            <a:pPr lvl="1" eaLnBrk="1" hangingPunct="1">
              <a:lnSpc>
                <a:spcPct val="80000"/>
              </a:lnSpc>
            </a:pPr>
            <a:r>
              <a:rPr lang="en-US" sz="2000" smtClean="0">
                <a:latin typeface="Corbel" pitchFamily="34" charset="0"/>
              </a:rPr>
              <a:t>Raceala</a:t>
            </a:r>
          </a:p>
          <a:p>
            <a:pPr lvl="1" eaLnBrk="1" hangingPunct="1">
              <a:lnSpc>
                <a:spcPct val="80000"/>
              </a:lnSpc>
            </a:pPr>
            <a:r>
              <a:rPr lang="en-US" sz="2000" smtClean="0">
                <a:latin typeface="Corbel" pitchFamily="34" charset="0"/>
              </a:rPr>
              <a:t>Pneumonia (Rx: prez. Infiltratului)</a:t>
            </a:r>
          </a:p>
          <a:p>
            <a:pPr lvl="1" eaLnBrk="1" hangingPunct="1">
              <a:lnSpc>
                <a:spcPct val="80000"/>
              </a:lnSpc>
            </a:pPr>
            <a:r>
              <a:rPr lang="en-US" sz="2000" smtClean="0">
                <a:latin typeface="Corbel" pitchFamily="34" charset="0"/>
              </a:rPr>
              <a:t>Insuficienta cardiaca congestiva (raluri bazale, ortopnee, cardiomegalie, fluid intestitial sau alveolar, tahicardie)</a:t>
            </a:r>
          </a:p>
          <a:p>
            <a:pPr lvl="1" eaLnBrk="1" hangingPunct="1">
              <a:lnSpc>
                <a:spcPct val="80000"/>
              </a:lnSpc>
            </a:pPr>
            <a:r>
              <a:rPr lang="en-US" sz="2000" smtClean="0">
                <a:latin typeface="Corbel" pitchFamily="34" charset="0"/>
              </a:rPr>
              <a:t>Esofagita de reflux (simptomele se agraveaza in decubit dorsal, arsura retrosternala)</a:t>
            </a:r>
          </a:p>
          <a:p>
            <a:pPr lvl="1" eaLnBrk="1" hangingPunct="1">
              <a:lnSpc>
                <a:spcPct val="80000"/>
              </a:lnSpc>
            </a:pPr>
            <a:r>
              <a:rPr lang="en-US" sz="2000" smtClean="0">
                <a:latin typeface="Corbel" pitchFamily="34" charset="0"/>
              </a:rPr>
              <a:t>Tumora bronhogenica (tuse cronica + hemoptizie)</a:t>
            </a:r>
          </a:p>
          <a:p>
            <a:pPr lvl="1" eaLnBrk="1" hangingPunct="1">
              <a:lnSpc>
                <a:spcPct val="80000"/>
              </a:lnSpc>
            </a:pPr>
            <a:r>
              <a:rPr lang="en-US" sz="2000" smtClean="0">
                <a:latin typeface="Corbel" pitchFamily="34" charset="0"/>
              </a:rPr>
              <a:t>Sindroame de aspiratie (asociate unui eveniment precipitant cum ar fi inhalarea de fum, voma, alterarea starii de constienta</a:t>
            </a:r>
          </a:p>
          <a:p>
            <a:pPr eaLnBrk="1" hangingPunct="1">
              <a:lnSpc>
                <a:spcPct val="80000"/>
              </a:lnSpc>
            </a:pPr>
            <a:endParaRPr lang="ru-RU" sz="2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o-RO" dirty="0" smtClean="0">
                <a:solidFill>
                  <a:schemeClr val="tx2">
                    <a:satMod val="130000"/>
                  </a:schemeClr>
                </a:solidFill>
              </a:rPr>
              <a:t>Complicaţii</a:t>
            </a:r>
            <a:r>
              <a:rPr lang="en-US" dirty="0" smtClean="0">
                <a:solidFill>
                  <a:schemeClr val="tx2">
                    <a:satMod val="130000"/>
                  </a:schemeClr>
                </a:solidFill>
              </a:rPr>
              <a:t/>
            </a:r>
            <a:br>
              <a:rPr lang="en-US" dirty="0" smtClean="0">
                <a:solidFill>
                  <a:schemeClr val="tx2">
                    <a:satMod val="130000"/>
                  </a:schemeClr>
                </a:solidFill>
              </a:rPr>
            </a:b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70000" lnSpcReduction="20000"/>
          </a:bodyPr>
          <a:lstStyle/>
          <a:p>
            <a:pPr marL="365760" indent="-283464" eaLnBrk="1" fontAlgn="auto" hangingPunct="1">
              <a:spcAft>
                <a:spcPts val="0"/>
              </a:spcAft>
              <a:buFont typeface="Wingdings 2"/>
              <a:buChar char=""/>
              <a:defRPr/>
            </a:pPr>
            <a:r>
              <a:rPr lang="en-US" dirty="0" err="1" smtClean="0"/>
              <a:t>Bronsita</a:t>
            </a:r>
            <a:r>
              <a:rPr lang="en-US" dirty="0" smtClean="0"/>
              <a:t> are </a:t>
            </a:r>
            <a:r>
              <a:rPr lang="en-US" dirty="0" err="1" smtClean="0"/>
              <a:t>simptome</a:t>
            </a:r>
            <a:r>
              <a:rPr lang="en-US" dirty="0" smtClean="0"/>
              <a:t> </a:t>
            </a:r>
            <a:r>
              <a:rPr lang="en-US" dirty="0" err="1" smtClean="0"/>
              <a:t>asemanatoare</a:t>
            </a:r>
            <a:r>
              <a:rPr lang="en-US" dirty="0" smtClean="0"/>
              <a:t> </a:t>
            </a:r>
            <a:r>
              <a:rPr lang="en-US" dirty="0" err="1" smtClean="0"/>
              <a:t>racelii</a:t>
            </a:r>
            <a:r>
              <a:rPr lang="en-US" dirty="0" smtClean="0"/>
              <a:t>, </a:t>
            </a:r>
            <a:r>
              <a:rPr lang="en-US" dirty="0" err="1" smtClean="0"/>
              <a:t>astfel</a:t>
            </a:r>
            <a:r>
              <a:rPr lang="en-US" dirty="0" smtClean="0"/>
              <a:t> </a:t>
            </a:r>
            <a:r>
              <a:rPr lang="en-US" dirty="0" err="1" smtClean="0"/>
              <a:t>incat</a:t>
            </a:r>
            <a:r>
              <a:rPr lang="en-US" dirty="0" smtClean="0"/>
              <a:t> </a:t>
            </a:r>
            <a:r>
              <a:rPr lang="en-US" dirty="0" err="1" smtClean="0"/>
              <a:t>este</a:t>
            </a:r>
            <a:r>
              <a:rPr lang="en-US" dirty="0" smtClean="0"/>
              <a:t> </a:t>
            </a:r>
            <a:r>
              <a:rPr lang="en-US" dirty="0" err="1" smtClean="0"/>
              <a:t>adesea</a:t>
            </a:r>
            <a:r>
              <a:rPr lang="en-US" dirty="0" smtClean="0"/>
              <a:t> </a:t>
            </a:r>
            <a:r>
              <a:rPr lang="en-US" dirty="0" err="1" smtClean="0"/>
              <a:t>tratata</a:t>
            </a:r>
            <a:r>
              <a:rPr lang="en-US" dirty="0" smtClean="0"/>
              <a:t> cu </a:t>
            </a:r>
            <a:r>
              <a:rPr lang="en-US" dirty="0" err="1" smtClean="0"/>
              <a:t>lejeritate</a:t>
            </a:r>
            <a:r>
              <a:rPr lang="en-US" dirty="0" smtClean="0"/>
              <a:t>. </a:t>
            </a:r>
            <a:r>
              <a:rPr lang="en-US" dirty="0" err="1" smtClean="0"/>
              <a:t>Totusi</a:t>
            </a:r>
            <a:r>
              <a:rPr lang="en-US" dirty="0" smtClean="0"/>
              <a:t>, </a:t>
            </a:r>
            <a:r>
              <a:rPr lang="en-US" dirty="0" err="1" smtClean="0"/>
              <a:t>realitatea</a:t>
            </a:r>
            <a:r>
              <a:rPr lang="en-US" dirty="0" smtClean="0"/>
              <a:t> </a:t>
            </a:r>
            <a:r>
              <a:rPr lang="en-US" dirty="0" err="1" smtClean="0"/>
              <a:t>este</a:t>
            </a:r>
            <a:r>
              <a:rPr lang="en-US" dirty="0" smtClean="0"/>
              <a:t> ca ea </a:t>
            </a:r>
            <a:r>
              <a:rPr lang="en-US" dirty="0" err="1" smtClean="0"/>
              <a:t>poate</a:t>
            </a:r>
            <a:r>
              <a:rPr lang="en-US" dirty="0" smtClean="0"/>
              <a:t> </a:t>
            </a:r>
            <a:r>
              <a:rPr lang="en-US" dirty="0" err="1" smtClean="0"/>
              <a:t>fi</a:t>
            </a:r>
            <a:r>
              <a:rPr lang="en-US" dirty="0" smtClean="0"/>
              <a:t> o </a:t>
            </a:r>
            <a:r>
              <a:rPr lang="en-US" dirty="0" err="1" smtClean="0"/>
              <a:t>afectiune</a:t>
            </a:r>
            <a:r>
              <a:rPr lang="en-US" dirty="0" smtClean="0"/>
              <a:t> </a:t>
            </a:r>
            <a:r>
              <a:rPr lang="en-US" dirty="0" err="1" smtClean="0"/>
              <a:t>foarte</a:t>
            </a:r>
            <a:r>
              <a:rPr lang="en-US" dirty="0" smtClean="0"/>
              <a:t> </a:t>
            </a:r>
            <a:r>
              <a:rPr lang="en-US" dirty="0" err="1" smtClean="0"/>
              <a:t>serioasa</a:t>
            </a:r>
            <a:r>
              <a:rPr lang="en-US" dirty="0" smtClean="0"/>
              <a:t>, </a:t>
            </a:r>
            <a:r>
              <a:rPr lang="en-US" dirty="0" err="1" smtClean="0"/>
              <a:t>mai</a:t>
            </a:r>
            <a:r>
              <a:rPr lang="en-US" dirty="0" smtClean="0"/>
              <a:t> ales </a:t>
            </a:r>
            <a:r>
              <a:rPr lang="en-US" dirty="0" err="1" smtClean="0"/>
              <a:t>daca</a:t>
            </a:r>
            <a:r>
              <a:rPr lang="en-US" dirty="0" smtClean="0"/>
              <a:t> nu </a:t>
            </a:r>
            <a:r>
              <a:rPr lang="en-US" dirty="0" err="1" smtClean="0"/>
              <a:t>este</a:t>
            </a:r>
            <a:r>
              <a:rPr lang="en-US" dirty="0" smtClean="0"/>
              <a:t> </a:t>
            </a:r>
            <a:r>
              <a:rPr lang="en-US" dirty="0" err="1" smtClean="0"/>
              <a:t>tratata</a:t>
            </a:r>
            <a:r>
              <a:rPr lang="en-US" dirty="0" smtClean="0"/>
              <a:t> </a:t>
            </a:r>
            <a:r>
              <a:rPr lang="en-US" dirty="0" err="1" smtClean="0"/>
              <a:t>corespunzator</a:t>
            </a:r>
            <a:r>
              <a:rPr lang="en-US" dirty="0" smtClean="0"/>
              <a:t>. </a:t>
            </a:r>
            <a:r>
              <a:rPr lang="en-US" dirty="0" err="1" smtClean="0"/>
              <a:t>Bronsita</a:t>
            </a:r>
            <a:r>
              <a:rPr lang="en-US" dirty="0" smtClean="0"/>
              <a:t> </a:t>
            </a:r>
            <a:r>
              <a:rPr lang="en-US" dirty="0" err="1" smtClean="0"/>
              <a:t>acuta</a:t>
            </a:r>
            <a:r>
              <a:rPr lang="en-US" dirty="0" smtClean="0"/>
              <a:t> </a:t>
            </a:r>
            <a:r>
              <a:rPr lang="en-US" dirty="0" err="1" smtClean="0"/>
              <a:t>poate</a:t>
            </a:r>
            <a:r>
              <a:rPr lang="en-US" dirty="0" smtClean="0"/>
              <a:t> </a:t>
            </a:r>
            <a:r>
              <a:rPr lang="en-US" dirty="0" err="1" smtClean="0"/>
              <a:t>degenera</a:t>
            </a:r>
            <a:r>
              <a:rPr lang="en-US" dirty="0" smtClean="0"/>
              <a:t> in </a:t>
            </a:r>
            <a:r>
              <a:rPr lang="en-US" dirty="0" err="1" smtClean="0"/>
              <a:t>bronsita</a:t>
            </a:r>
            <a:r>
              <a:rPr lang="en-US" dirty="0" smtClean="0"/>
              <a:t> </a:t>
            </a:r>
            <a:r>
              <a:rPr lang="en-US" dirty="0" err="1" smtClean="0"/>
              <a:t>cronica</a:t>
            </a:r>
            <a:r>
              <a:rPr lang="en-US" dirty="0" smtClean="0"/>
              <a:t>, </a:t>
            </a:r>
            <a:r>
              <a:rPr lang="en-US" dirty="0" err="1" smtClean="0"/>
              <a:t>ce</a:t>
            </a:r>
            <a:r>
              <a:rPr lang="en-US" dirty="0" smtClean="0"/>
              <a:t> are </a:t>
            </a:r>
            <a:r>
              <a:rPr lang="en-US" dirty="0" err="1" smtClean="0"/>
              <a:t>consecinte</a:t>
            </a:r>
            <a:r>
              <a:rPr lang="en-US" dirty="0" smtClean="0"/>
              <a:t> </a:t>
            </a:r>
            <a:r>
              <a:rPr lang="en-US" dirty="0" err="1" smtClean="0"/>
              <a:t>neplacute</a:t>
            </a:r>
            <a:r>
              <a:rPr lang="en-US" dirty="0" smtClean="0"/>
              <a:t> </a:t>
            </a:r>
            <a:r>
              <a:rPr lang="en-US" dirty="0" err="1" smtClean="0"/>
              <a:t>asupra</a:t>
            </a:r>
            <a:r>
              <a:rPr lang="en-US" dirty="0" smtClean="0"/>
              <a:t> </a:t>
            </a:r>
            <a:r>
              <a:rPr lang="en-US" dirty="0" err="1" smtClean="0"/>
              <a:t>pacientului</a:t>
            </a:r>
            <a:r>
              <a:rPr lang="en-US" dirty="0" smtClean="0"/>
              <a:t> </a:t>
            </a:r>
            <a:r>
              <a:rPr lang="en-US" dirty="0" err="1" smtClean="0"/>
              <a:t>pe</a:t>
            </a:r>
            <a:r>
              <a:rPr lang="en-US" dirty="0" smtClean="0"/>
              <a:t> </a:t>
            </a:r>
            <a:r>
              <a:rPr lang="en-US" dirty="0" err="1" smtClean="0"/>
              <a:t>termen</a:t>
            </a:r>
            <a:r>
              <a:rPr lang="en-US" dirty="0" smtClean="0"/>
              <a:t> lung, </a:t>
            </a:r>
            <a:r>
              <a:rPr lang="en-US" dirty="0" err="1" smtClean="0"/>
              <a:t>chiar</a:t>
            </a:r>
            <a:r>
              <a:rPr lang="en-US" dirty="0" smtClean="0"/>
              <a:t> </a:t>
            </a:r>
            <a:r>
              <a:rPr lang="en-US" dirty="0" err="1" smtClean="0"/>
              <a:t>ani</a:t>
            </a:r>
            <a:r>
              <a:rPr lang="en-US" dirty="0" smtClean="0"/>
              <a:t> de </a:t>
            </a:r>
            <a:r>
              <a:rPr lang="en-US" dirty="0" err="1" smtClean="0"/>
              <a:t>zile</a:t>
            </a:r>
            <a:r>
              <a:rPr lang="en-US" dirty="0" smtClean="0"/>
              <a:t>.</a:t>
            </a:r>
          </a:p>
          <a:p>
            <a:pPr marL="365760" indent="-283464" eaLnBrk="1" fontAlgn="auto" hangingPunct="1">
              <a:spcAft>
                <a:spcPts val="0"/>
              </a:spcAft>
              <a:buFont typeface="Wingdings 2"/>
              <a:buChar char=""/>
              <a:defRPr/>
            </a:pPr>
            <a:r>
              <a:rPr lang="en-US" dirty="0" err="1" smtClean="0"/>
              <a:t>Totodata</a:t>
            </a:r>
            <a:r>
              <a:rPr lang="en-US" dirty="0" smtClean="0"/>
              <a:t>, </a:t>
            </a:r>
            <a:r>
              <a:rPr lang="en-US" dirty="0" err="1" smtClean="0"/>
              <a:t>bronsita</a:t>
            </a:r>
            <a:r>
              <a:rPr lang="en-US" dirty="0" smtClean="0"/>
              <a:t> </a:t>
            </a:r>
            <a:r>
              <a:rPr lang="en-US" dirty="0" err="1" smtClean="0"/>
              <a:t>cronica</a:t>
            </a:r>
            <a:r>
              <a:rPr lang="en-US" dirty="0" smtClean="0"/>
              <a:t> </a:t>
            </a:r>
            <a:r>
              <a:rPr lang="en-US" dirty="0" err="1" smtClean="0"/>
              <a:t>poate</a:t>
            </a:r>
            <a:r>
              <a:rPr lang="en-US" dirty="0" smtClean="0"/>
              <a:t> genera </a:t>
            </a:r>
            <a:r>
              <a:rPr lang="en-US" dirty="0" err="1" smtClean="0"/>
              <a:t>complicatii</a:t>
            </a:r>
            <a:r>
              <a:rPr lang="en-US" dirty="0" smtClean="0"/>
              <a:t> </a:t>
            </a:r>
            <a:r>
              <a:rPr lang="en-US" dirty="0" err="1" smtClean="0"/>
              <a:t>precum</a:t>
            </a:r>
            <a:r>
              <a:rPr lang="en-US" dirty="0" smtClean="0"/>
              <a:t>:</a:t>
            </a:r>
          </a:p>
          <a:p>
            <a:pPr marL="365760" indent="-283464" eaLnBrk="1" fontAlgn="auto" hangingPunct="1">
              <a:spcAft>
                <a:spcPts val="0"/>
              </a:spcAft>
              <a:buFont typeface="Wingdings 2"/>
              <a:buChar char=""/>
              <a:defRPr/>
            </a:pPr>
            <a:r>
              <a:rPr lang="en-US" dirty="0" err="1" smtClean="0"/>
              <a:t>Pneumonie</a:t>
            </a:r>
            <a:r>
              <a:rPr lang="en-US" dirty="0" smtClean="0"/>
              <a:t> - </a:t>
            </a:r>
            <a:r>
              <a:rPr lang="en-US" dirty="0" err="1" smtClean="0"/>
              <a:t>infectia</a:t>
            </a:r>
            <a:r>
              <a:rPr lang="en-US" dirty="0" smtClean="0"/>
              <a:t> </a:t>
            </a:r>
            <a:r>
              <a:rPr lang="en-US" dirty="0" err="1" smtClean="0"/>
              <a:t>alveolelor</a:t>
            </a:r>
            <a:r>
              <a:rPr lang="en-US" dirty="0" smtClean="0"/>
              <a:t> </a:t>
            </a:r>
            <a:r>
              <a:rPr lang="en-US" dirty="0" err="1" smtClean="0"/>
              <a:t>pulmonare</a:t>
            </a:r>
            <a:endParaRPr lang="en-US" dirty="0" smtClean="0"/>
          </a:p>
          <a:p>
            <a:pPr marL="365760" indent="-283464" eaLnBrk="1" fontAlgn="auto" hangingPunct="1">
              <a:spcAft>
                <a:spcPts val="0"/>
              </a:spcAft>
              <a:buFont typeface="Wingdings 2"/>
              <a:buChar char=""/>
              <a:defRPr/>
            </a:pPr>
            <a:r>
              <a:rPr lang="en-US" dirty="0" err="1" smtClean="0"/>
              <a:t>Emfizem</a:t>
            </a:r>
            <a:r>
              <a:rPr lang="en-US" dirty="0" smtClean="0"/>
              <a:t> </a:t>
            </a:r>
            <a:r>
              <a:rPr lang="en-US" dirty="0" err="1" smtClean="0"/>
              <a:t>pulmonar</a:t>
            </a:r>
            <a:r>
              <a:rPr lang="en-US" dirty="0" smtClean="0"/>
              <a:t> - </a:t>
            </a:r>
            <a:r>
              <a:rPr lang="en-US" dirty="0" err="1" smtClean="0"/>
              <a:t>distrugerea</a:t>
            </a:r>
            <a:r>
              <a:rPr lang="en-US" dirty="0" smtClean="0"/>
              <a:t> </a:t>
            </a:r>
            <a:r>
              <a:rPr lang="en-US" dirty="0" err="1" smtClean="0"/>
              <a:t>peretilor</a:t>
            </a:r>
            <a:r>
              <a:rPr lang="en-US" dirty="0" smtClean="0"/>
              <a:t> </a:t>
            </a:r>
            <a:r>
              <a:rPr lang="en-US" dirty="0" err="1" smtClean="0"/>
              <a:t>alveolari</a:t>
            </a:r>
            <a:r>
              <a:rPr lang="en-US" dirty="0" smtClean="0"/>
              <a:t> de la </a:t>
            </a:r>
            <a:r>
              <a:rPr lang="en-US" dirty="0" err="1" smtClean="0"/>
              <a:t>nivelul</a:t>
            </a:r>
            <a:r>
              <a:rPr lang="en-US" dirty="0" smtClean="0"/>
              <a:t> </a:t>
            </a:r>
            <a:r>
              <a:rPr lang="en-US" dirty="0" err="1" smtClean="0"/>
              <a:t>plamanilor</a:t>
            </a:r>
            <a:endParaRPr lang="en-US" dirty="0" smtClean="0"/>
          </a:p>
          <a:p>
            <a:pPr marL="365760" indent="-283464" eaLnBrk="1" fontAlgn="auto" hangingPunct="1">
              <a:spcAft>
                <a:spcPts val="0"/>
              </a:spcAft>
              <a:buFont typeface="Wingdings 2"/>
              <a:buChar char=""/>
              <a:defRPr/>
            </a:pPr>
            <a:r>
              <a:rPr lang="en-US" dirty="0" err="1" smtClean="0"/>
              <a:t>Boala</a:t>
            </a:r>
            <a:r>
              <a:rPr lang="en-US" dirty="0" smtClean="0"/>
              <a:t> </a:t>
            </a:r>
            <a:r>
              <a:rPr lang="en-US" dirty="0" err="1" smtClean="0"/>
              <a:t>pulmonara</a:t>
            </a:r>
            <a:r>
              <a:rPr lang="en-US" dirty="0" smtClean="0"/>
              <a:t> </a:t>
            </a:r>
            <a:r>
              <a:rPr lang="en-US" dirty="0" err="1" smtClean="0"/>
              <a:t>obstructiva</a:t>
            </a:r>
            <a:r>
              <a:rPr lang="en-US" dirty="0" smtClean="0"/>
              <a:t> </a:t>
            </a:r>
            <a:r>
              <a:rPr lang="en-US" dirty="0" err="1" smtClean="0"/>
              <a:t>cronica</a:t>
            </a:r>
            <a:r>
              <a:rPr lang="en-US" dirty="0" smtClean="0"/>
              <a:t> (BPOC)- </a:t>
            </a:r>
            <a:r>
              <a:rPr lang="en-US" dirty="0" err="1" smtClean="0"/>
              <a:t>afectiune</a:t>
            </a:r>
            <a:r>
              <a:rPr lang="en-US" dirty="0" smtClean="0"/>
              <a:t> </a:t>
            </a:r>
            <a:r>
              <a:rPr lang="en-US" dirty="0" err="1" smtClean="0"/>
              <a:t>ce</a:t>
            </a:r>
            <a:r>
              <a:rPr lang="en-US" dirty="0" smtClean="0"/>
              <a:t> duce la </a:t>
            </a:r>
            <a:r>
              <a:rPr lang="en-US" dirty="0" err="1" smtClean="0"/>
              <a:t>limitarea</a:t>
            </a:r>
            <a:r>
              <a:rPr lang="en-US" dirty="0" smtClean="0"/>
              <a:t> </a:t>
            </a:r>
            <a:r>
              <a:rPr lang="en-US" dirty="0" err="1" smtClean="0"/>
              <a:t>fluxului</a:t>
            </a:r>
            <a:r>
              <a:rPr lang="en-US" dirty="0" smtClean="0"/>
              <a:t> de </a:t>
            </a:r>
            <a:r>
              <a:rPr lang="en-US" dirty="0" err="1" smtClean="0"/>
              <a:t>aer</a:t>
            </a:r>
            <a:endParaRPr lang="en-US" dirty="0" smtClean="0"/>
          </a:p>
          <a:p>
            <a:pPr marL="365760" indent="-283464" eaLnBrk="1" fontAlgn="auto" hangingPunct="1">
              <a:spcAft>
                <a:spcPts val="0"/>
              </a:spcAft>
              <a:buFont typeface="Wingdings 2"/>
              <a:buChar char=""/>
              <a:defRPr/>
            </a:pPr>
            <a:r>
              <a:rPr lang="en-US" dirty="0" err="1" smtClean="0"/>
              <a:t>Pneumoscleroza</a:t>
            </a:r>
            <a:r>
              <a:rPr lang="en-US" dirty="0" smtClean="0"/>
              <a:t> - </a:t>
            </a:r>
            <a:r>
              <a:rPr lang="en-US" dirty="0" err="1" smtClean="0"/>
              <a:t>raspandirea</a:t>
            </a:r>
            <a:r>
              <a:rPr lang="en-US" dirty="0" smtClean="0"/>
              <a:t> </a:t>
            </a:r>
            <a:r>
              <a:rPr lang="en-US" dirty="0" err="1" smtClean="0"/>
              <a:t>tesutului</a:t>
            </a:r>
            <a:r>
              <a:rPr lang="en-US" dirty="0" smtClean="0"/>
              <a:t> </a:t>
            </a:r>
            <a:r>
              <a:rPr lang="en-US" dirty="0" err="1" smtClean="0"/>
              <a:t>conjunctiv</a:t>
            </a:r>
            <a:r>
              <a:rPr lang="en-US" dirty="0" smtClean="0"/>
              <a:t> in </a:t>
            </a:r>
            <a:r>
              <a:rPr lang="en-US" dirty="0" err="1" smtClean="0"/>
              <a:t>plaman</a:t>
            </a:r>
            <a:endParaRPr lang="en-US" dirty="0" smtClean="0"/>
          </a:p>
          <a:p>
            <a:pPr marL="365760" indent="-283464" eaLnBrk="1" fontAlgn="auto" hangingPunct="1">
              <a:spcAft>
                <a:spcPts val="0"/>
              </a:spcAft>
              <a:buFont typeface="Wingdings 2"/>
              <a:buChar char=""/>
              <a:defRPr/>
            </a:pPr>
            <a:r>
              <a:rPr lang="en-US" dirty="0" err="1" smtClean="0"/>
              <a:t>Bronsiectazie</a:t>
            </a:r>
            <a:r>
              <a:rPr lang="en-US" dirty="0" smtClean="0"/>
              <a:t> - </a:t>
            </a:r>
            <a:r>
              <a:rPr lang="en-US" dirty="0" err="1" smtClean="0"/>
              <a:t>dilatarea</a:t>
            </a:r>
            <a:r>
              <a:rPr lang="en-US" dirty="0" smtClean="0"/>
              <a:t> </a:t>
            </a:r>
            <a:r>
              <a:rPr lang="en-US" dirty="0" err="1" smtClean="0"/>
              <a:t>puternica</a:t>
            </a:r>
            <a:r>
              <a:rPr lang="en-US" dirty="0" smtClean="0"/>
              <a:t> </a:t>
            </a:r>
            <a:r>
              <a:rPr lang="en-US" dirty="0" err="1" smtClean="0"/>
              <a:t>si</a:t>
            </a:r>
            <a:r>
              <a:rPr lang="en-US" dirty="0" smtClean="0"/>
              <a:t> cu </a:t>
            </a:r>
            <a:r>
              <a:rPr lang="en-US" dirty="0" err="1" smtClean="0"/>
              <a:t>caracter</a:t>
            </a:r>
            <a:r>
              <a:rPr lang="en-US" dirty="0" smtClean="0"/>
              <a:t> permanent a </a:t>
            </a:r>
            <a:r>
              <a:rPr lang="en-US" dirty="0" err="1" smtClean="0"/>
              <a:t>bronhiilor</a:t>
            </a:r>
            <a:endParaRPr lang="en-US" dirty="0" smtClean="0"/>
          </a:p>
          <a:p>
            <a:pPr marL="365760" indent="-283464" eaLnBrk="1" fontAlgn="auto" hangingPunct="1">
              <a:spcAft>
                <a:spcPts val="0"/>
              </a:spcAft>
              <a:buFont typeface="Wingdings 2"/>
              <a:buChar char=""/>
              <a:defRPr/>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o-RO" dirty="0" smtClean="0">
                <a:solidFill>
                  <a:schemeClr val="tx2">
                    <a:satMod val="130000"/>
                  </a:schemeClr>
                </a:solidFill>
              </a:rPr>
              <a:t>Tratament</a:t>
            </a:r>
            <a:r>
              <a:rPr lang="en-US" dirty="0" smtClean="0">
                <a:solidFill>
                  <a:schemeClr val="tx2">
                    <a:satMod val="130000"/>
                  </a:schemeClr>
                </a:solidFill>
              </a:rPr>
              <a:t/>
            </a:r>
            <a:br>
              <a:rPr lang="en-US" dirty="0" smtClean="0">
                <a:solidFill>
                  <a:schemeClr val="tx2">
                    <a:satMod val="130000"/>
                  </a:schemeClr>
                </a:solidFill>
              </a:rPr>
            </a:br>
            <a:endParaRPr lang="ru-RU" dirty="0">
              <a:solidFill>
                <a:schemeClr val="tx2">
                  <a:satMod val="130000"/>
                </a:schemeClr>
              </a:solidFill>
            </a:endParaRPr>
          </a:p>
        </p:txBody>
      </p:sp>
      <p:sp>
        <p:nvSpPr>
          <p:cNvPr id="26626" name="Содержимое 2"/>
          <p:cNvSpPr>
            <a:spLocks noGrp="1"/>
          </p:cNvSpPr>
          <p:nvPr>
            <p:ph idx="1"/>
          </p:nvPr>
        </p:nvSpPr>
        <p:spPr/>
        <p:txBody>
          <a:bodyPr/>
          <a:lstStyle/>
          <a:p>
            <a:pPr eaLnBrk="1" hangingPunct="1">
              <a:lnSpc>
                <a:spcPct val="90000"/>
              </a:lnSpc>
            </a:pPr>
            <a:r>
              <a:rPr lang="ru-RU" sz="2800" smtClean="0">
                <a:latin typeface="Times New Roman" pitchFamily="18" charset="0"/>
              </a:rPr>
              <a:t>Tratamentul recomandat include cat mai mult repaus la pat, consumul de cat mai mult lichid si folosirea unui sirop de tuse (lucru care nu necesita o prescriptie medicala). </a:t>
            </a:r>
            <a:endParaRPr lang="en-US" sz="2800" smtClean="0">
              <a:latin typeface="Times New Roman" pitchFamily="18" charset="0"/>
            </a:endParaRPr>
          </a:p>
          <a:p>
            <a:pPr eaLnBrk="1" hangingPunct="1">
              <a:lnSpc>
                <a:spcPct val="90000"/>
              </a:lnSpc>
            </a:pPr>
            <a:r>
              <a:rPr lang="en-US" sz="2800" smtClean="0">
                <a:latin typeface="Times New Roman" pitchFamily="18" charset="0"/>
              </a:rPr>
              <a:t>Dar de fapt, tratamentul corect al bronsitei se stabileste, in primul rand, in functie de factorul care a declansat-o. In cazul unei bronsite </a:t>
            </a:r>
            <a:r>
              <a:rPr lang="en-US" sz="2800" i="1" smtClean="0">
                <a:latin typeface="Times New Roman" pitchFamily="18" charset="0"/>
              </a:rPr>
              <a:t>bacteriene,</a:t>
            </a:r>
            <a:r>
              <a:rPr lang="en-US" sz="2800" smtClean="0">
                <a:latin typeface="Times New Roman" pitchFamily="18" charset="0"/>
              </a:rPr>
              <a:t> tratamentul cuprinde, in mod obligatoriu, </a:t>
            </a:r>
            <a:r>
              <a:rPr lang="en-US" sz="2800" i="1" smtClean="0">
                <a:latin typeface="Times New Roman" pitchFamily="18" charset="0"/>
              </a:rPr>
              <a:t>antibiotice</a:t>
            </a:r>
            <a:r>
              <a:rPr lang="en-US" sz="2800" smtClean="0">
                <a:latin typeface="Times New Roman" pitchFamily="18" charset="0"/>
              </a:rPr>
              <a:t>, care vor fi administrate in urma unei antibiograme.</a:t>
            </a:r>
          </a:p>
          <a:p>
            <a:pPr eaLnBrk="1" hangingPunct="1">
              <a:lnSpc>
                <a:spcPct val="90000"/>
              </a:lnSpc>
            </a:pPr>
            <a:r>
              <a:rPr lang="en-US" sz="2800" smtClean="0">
                <a:latin typeface="Times New Roman" pitchFamily="18" charset="0"/>
              </a:rPr>
              <a:t>Bronsita acuta provocata de virusuri se vindeca in cel mult 3 saptamani si uneori nu este nevoie de tratament.</a:t>
            </a:r>
            <a:endParaRPr lang="ru-RU" sz="2800" smtClean="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p:txBody>
          <a:bodyPr vert="horz" wrap="square" lIns="91440" tIns="45720" rIns="91440" bIns="45720" numCol="1" anchorCtr="0" compatLnSpc="1">
            <a:prstTxWarp prst="textNoShape">
              <a:avLst/>
            </a:prstTxWarp>
            <a:normAutofit fontScale="90000"/>
          </a:bodyPr>
          <a:lstStyle/>
          <a:p>
            <a:pPr eaLnBrk="1" hangingPunct="1"/>
            <a:r>
              <a:rPr lang="en-US" sz="3900" b="1" smtClean="0">
                <a:effectLst/>
                <a:latin typeface="Times New Roman" pitchFamily="18" charset="0"/>
              </a:rPr>
              <a:t>Pasii care ii urmeaza medicul in scrierea tratamentului:</a:t>
            </a:r>
            <a:endParaRPr lang="ru-RU" sz="3900" b="1" smtClean="0">
              <a:effectLst/>
              <a:latin typeface="Times New Roman" pitchFamily="18" charset="0"/>
            </a:endParaRPr>
          </a:p>
        </p:txBody>
      </p:sp>
      <p:sp>
        <p:nvSpPr>
          <p:cNvPr id="27650" name="Rectangle 3"/>
          <p:cNvSpPr>
            <a:spLocks noGrp="1"/>
          </p:cNvSpPr>
          <p:nvPr>
            <p:ph type="body" idx="1"/>
          </p:nvPr>
        </p:nvSpPr>
        <p:spPr/>
        <p:txBody>
          <a:bodyPr/>
          <a:lstStyle/>
          <a:p>
            <a:pPr eaLnBrk="1" hangingPunct="1">
              <a:lnSpc>
                <a:spcPct val="90000"/>
              </a:lnSpc>
            </a:pPr>
            <a:r>
              <a:rPr lang="ru-RU" sz="2400" smtClean="0">
                <a:latin typeface="Times New Roman" pitchFamily="18" charset="0"/>
              </a:rPr>
              <a:t>odihna, cel putin opt ore pe zi</a:t>
            </a:r>
          </a:p>
          <a:p>
            <a:pPr eaLnBrk="1" hangingPunct="1">
              <a:lnSpc>
                <a:spcPct val="90000"/>
              </a:lnSpc>
            </a:pPr>
            <a:r>
              <a:rPr lang="ru-RU" sz="2400" smtClean="0">
                <a:latin typeface="Times New Roman" pitchFamily="18" charset="0"/>
              </a:rPr>
              <a:t>in cazul in care caile respiratorii sunt foarte inflamate, utilizarea unui medicament bronhodilatator care ajuta la reducerea inflamatiei si reducerea tusei</a:t>
            </a:r>
          </a:p>
          <a:p>
            <a:pPr eaLnBrk="1" hangingPunct="1">
              <a:lnSpc>
                <a:spcPct val="90000"/>
              </a:lnSpc>
            </a:pPr>
            <a:r>
              <a:rPr lang="ru-RU" sz="2400" smtClean="0">
                <a:latin typeface="Times New Roman" pitchFamily="18" charset="0"/>
              </a:rPr>
              <a:t>daca fumati, renuntarea la fumat</a:t>
            </a:r>
          </a:p>
          <a:p>
            <a:pPr eaLnBrk="1" hangingPunct="1">
              <a:lnSpc>
                <a:spcPct val="90000"/>
              </a:lnSpc>
            </a:pPr>
            <a:r>
              <a:rPr lang="ru-RU" sz="2400" smtClean="0">
                <a:latin typeface="Times New Roman" pitchFamily="18" charset="0"/>
              </a:rPr>
              <a:t>daca nu puteti dormi din cauza tusei, un medicament care contine codeina pentru a va ajuta sa va odihniti</a:t>
            </a:r>
          </a:p>
          <a:p>
            <a:pPr eaLnBrk="1" hangingPunct="1">
              <a:lnSpc>
                <a:spcPct val="90000"/>
              </a:lnSpc>
            </a:pPr>
            <a:r>
              <a:rPr lang="ru-RU" sz="2400" smtClean="0">
                <a:latin typeface="Times New Roman" pitchFamily="18" charset="0"/>
              </a:rPr>
              <a:t>daca tusea este seaca, un antitusiv; daca tusea este productiva, un expectorant, pentru a elimina mucusul</a:t>
            </a:r>
          </a:p>
          <a:p>
            <a:pPr eaLnBrk="1" hangingPunct="1">
              <a:lnSpc>
                <a:spcPct val="90000"/>
              </a:lnSpc>
            </a:pPr>
            <a:r>
              <a:rPr lang="ru-RU" sz="2400" smtClean="0">
                <a:latin typeface="Times New Roman" pitchFamily="18" charset="0"/>
              </a:rPr>
              <a:t>folosirea unui umidificator pentru a evita uscarea tractului respirator</a:t>
            </a:r>
          </a:p>
          <a:p>
            <a:pPr eaLnBrk="1" hangingPunct="1">
              <a:lnSpc>
                <a:spcPct val="90000"/>
              </a:lnSpc>
            </a:pPr>
            <a:endParaRPr lang="ru-RU" sz="2400" smtClean="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p:txBody>
          <a:bodyPr/>
          <a:lstStyle/>
          <a:p>
            <a:pPr eaLnBrk="1" hangingPunct="1">
              <a:lnSpc>
                <a:spcPct val="80000"/>
              </a:lnSpc>
            </a:pPr>
            <a:r>
              <a:rPr lang="en-US" sz="2000" b="1" smtClean="0">
                <a:latin typeface="Times New Roman" pitchFamily="18" charset="0"/>
              </a:rPr>
              <a:t>Atentie</a:t>
            </a:r>
            <a:r>
              <a:rPr lang="en-US" sz="2000" smtClean="0">
                <a:latin typeface="Times New Roman" pitchFamily="18" charset="0"/>
              </a:rPr>
              <a:t>! </a:t>
            </a:r>
            <a:r>
              <a:rPr lang="en-US" sz="2000" i="1" smtClean="0">
                <a:latin typeface="Times New Roman" pitchFamily="18" charset="0"/>
              </a:rPr>
              <a:t>Bronsita virala nu se trateaza cu antibiotice, iar formele de bronsita in care sputa are culoare transparenta, tusea nu este puternica si nu este insotita de febra trec de obicei cu medicamente antivirale clasice.</a:t>
            </a:r>
          </a:p>
          <a:p>
            <a:pPr eaLnBrk="1" hangingPunct="1">
              <a:lnSpc>
                <a:spcPct val="80000"/>
              </a:lnSpc>
            </a:pPr>
            <a:r>
              <a:rPr lang="en-US" sz="2000" smtClean="0">
                <a:latin typeface="Times New Roman" pitchFamily="18" charset="0"/>
              </a:rPr>
              <a:t>Simptomele bronsitei pot fi ameliorate si prin produse naturiste. Dintre aceste remedii merita amintite:</a:t>
            </a:r>
          </a:p>
          <a:p>
            <a:pPr eaLnBrk="1" hangingPunct="1">
              <a:lnSpc>
                <a:spcPct val="80000"/>
              </a:lnSpc>
            </a:pPr>
            <a:r>
              <a:rPr lang="en-US" sz="2000" b="1" smtClean="0">
                <a:latin typeface="Times New Roman" pitchFamily="18" charset="0"/>
              </a:rPr>
              <a:t>Ceai de cimbrisor </a:t>
            </a:r>
            <a:r>
              <a:rPr lang="en-US" sz="2000" smtClean="0">
                <a:latin typeface="Times New Roman" pitchFamily="18" charset="0"/>
              </a:rPr>
              <a:t>- de mare ajutor mai ales in calmarea tusei si in indepartarea migrenelor</a:t>
            </a:r>
          </a:p>
          <a:p>
            <a:pPr eaLnBrk="1" hangingPunct="1">
              <a:lnSpc>
                <a:spcPct val="80000"/>
              </a:lnSpc>
            </a:pPr>
            <a:r>
              <a:rPr lang="en-US" sz="2000" b="1" smtClean="0">
                <a:latin typeface="Times New Roman" pitchFamily="18" charset="0"/>
              </a:rPr>
              <a:t>Ceai de lumanarica</a:t>
            </a:r>
            <a:r>
              <a:rPr lang="en-US" sz="2000" smtClean="0">
                <a:latin typeface="Times New Roman" pitchFamily="18" charset="0"/>
              </a:rPr>
              <a:t> - o planta folosite in numeroase produse farmaceutice, datorita proprietatilor antiinflamatoare si emoliente</a:t>
            </a:r>
          </a:p>
          <a:p>
            <a:pPr eaLnBrk="1" hangingPunct="1">
              <a:lnSpc>
                <a:spcPct val="80000"/>
              </a:lnSpc>
            </a:pPr>
            <a:r>
              <a:rPr lang="en-US" sz="2000" b="1" smtClean="0">
                <a:latin typeface="Times New Roman" pitchFamily="18" charset="0"/>
              </a:rPr>
              <a:t>Ceai de ghimbir</a:t>
            </a:r>
            <a:r>
              <a:rPr lang="en-US" sz="2000" smtClean="0">
                <a:latin typeface="Times New Roman" pitchFamily="18" charset="0"/>
              </a:rPr>
              <a:t> - usureaza respiratia</a:t>
            </a:r>
          </a:p>
          <a:p>
            <a:pPr eaLnBrk="1" hangingPunct="1">
              <a:lnSpc>
                <a:spcPct val="80000"/>
              </a:lnSpc>
            </a:pPr>
            <a:r>
              <a:rPr lang="en-US" sz="2000" b="1" smtClean="0">
                <a:latin typeface="Times New Roman" pitchFamily="18" charset="0"/>
              </a:rPr>
              <a:t>Ulei de eucalipt</a:t>
            </a:r>
            <a:r>
              <a:rPr lang="en-US" sz="2000" smtClean="0">
                <a:latin typeface="Times New Roman" pitchFamily="18" charset="0"/>
              </a:rPr>
              <a:t> - inhalatiile cu ulei de eucalipt contribuie la decongestionarea cailor respiratorii</a:t>
            </a:r>
          </a:p>
          <a:p>
            <a:pPr eaLnBrk="1" hangingPunct="1">
              <a:lnSpc>
                <a:spcPct val="80000"/>
              </a:lnSpc>
            </a:pPr>
            <a:r>
              <a:rPr lang="en-US" sz="2000" b="1" smtClean="0">
                <a:latin typeface="Times New Roman" pitchFamily="18" charset="0"/>
              </a:rPr>
              <a:t>Miere de albine</a:t>
            </a:r>
            <a:r>
              <a:rPr lang="en-US" sz="2000" smtClean="0">
                <a:latin typeface="Times New Roman" pitchFamily="18" charset="0"/>
              </a:rPr>
              <a:t> - este utila in calmarea tusei(daca nu aveti alergie la acest produs)</a:t>
            </a:r>
          </a:p>
          <a:p>
            <a:pPr eaLnBrk="1" hangingPunct="1">
              <a:lnSpc>
                <a:spcPct val="80000"/>
              </a:lnSpc>
            </a:pPr>
            <a:r>
              <a:rPr lang="en-US" sz="2000" b="1" smtClean="0">
                <a:latin typeface="Times New Roman" pitchFamily="18" charset="0"/>
              </a:rPr>
              <a:t>Siropurile</a:t>
            </a:r>
            <a:r>
              <a:rPr lang="en-US" sz="2000" smtClean="0">
                <a:latin typeface="Times New Roman" pitchFamily="18" charset="0"/>
              </a:rPr>
              <a:t> naturale </a:t>
            </a:r>
          </a:p>
          <a:p>
            <a:pPr eaLnBrk="1" hangingPunct="1">
              <a:lnSpc>
                <a:spcPct val="80000"/>
              </a:lnSpc>
              <a:buFont typeface="Wingdings 2" pitchFamily="18" charset="2"/>
              <a:buNone/>
            </a:pPr>
            <a:r>
              <a:rPr lang="en-US" sz="2000" smtClean="0">
                <a:latin typeface="Times New Roman" pitchFamily="18" charset="0"/>
              </a:rPr>
              <a:t>din muguri de pin </a:t>
            </a:r>
          </a:p>
          <a:p>
            <a:pPr eaLnBrk="1" hangingPunct="1">
              <a:lnSpc>
                <a:spcPct val="80000"/>
              </a:lnSpc>
              <a:buFont typeface="Wingdings 2" pitchFamily="18" charset="2"/>
              <a:buNone/>
            </a:pPr>
            <a:r>
              <a:rPr lang="en-US" sz="2000" smtClean="0">
                <a:latin typeface="Times New Roman" pitchFamily="18" charset="0"/>
              </a:rPr>
              <a:t>si muguri sau conuri de brad</a:t>
            </a:r>
          </a:p>
          <a:p>
            <a:pPr eaLnBrk="1" hangingPunct="1">
              <a:lnSpc>
                <a:spcPct val="80000"/>
              </a:lnSpc>
            </a:pPr>
            <a:endParaRPr lang="ru-RU" sz="2000" smtClean="0">
              <a:latin typeface="Times New Roman" pitchFamily="18" charset="0"/>
            </a:endParaRPr>
          </a:p>
        </p:txBody>
      </p:sp>
      <p:pic>
        <p:nvPicPr>
          <p:cNvPr id="28674" name="Picture 3"/>
          <p:cNvPicPr>
            <a:picLocks noChangeAspect="1" noChangeArrowheads="1"/>
          </p:cNvPicPr>
          <p:nvPr/>
        </p:nvPicPr>
        <p:blipFill>
          <a:blip r:embed="rId2" cstate="print"/>
          <a:srcRect/>
          <a:stretch>
            <a:fillRect/>
          </a:stretch>
        </p:blipFill>
        <p:spPr bwMode="auto">
          <a:xfrm>
            <a:off x="5003800" y="4284663"/>
            <a:ext cx="4140200" cy="25733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634082"/>
          </a:xfrm>
        </p:spPr>
        <p:txBody>
          <a:bodyPr>
            <a:normAutofit fontScale="90000"/>
          </a:bodyPr>
          <a:lstStyle/>
          <a:p>
            <a:pPr algn="ctr" eaLnBrk="1" fontAlgn="auto" hangingPunct="1">
              <a:spcAft>
                <a:spcPts val="0"/>
              </a:spcAft>
              <a:defRPr/>
            </a:pPr>
            <a:r>
              <a:rPr lang="ro-RO" dirty="0" smtClean="0">
                <a:solidFill>
                  <a:schemeClr val="tx2">
                    <a:satMod val="130000"/>
                  </a:schemeClr>
                </a:solidFill>
              </a:rPr>
              <a:t>Profilaxie</a:t>
            </a:r>
            <a:endParaRPr lang="ru-RU" dirty="0">
              <a:solidFill>
                <a:schemeClr val="tx2">
                  <a:satMod val="130000"/>
                </a:schemeClr>
              </a:solidFill>
            </a:endParaRPr>
          </a:p>
        </p:txBody>
      </p:sp>
      <p:sp>
        <p:nvSpPr>
          <p:cNvPr id="29698" name="Содержимое 2"/>
          <p:cNvSpPr>
            <a:spLocks noGrp="1"/>
          </p:cNvSpPr>
          <p:nvPr>
            <p:ph idx="1"/>
          </p:nvPr>
        </p:nvSpPr>
        <p:spPr>
          <a:xfrm>
            <a:off x="1042988" y="836613"/>
            <a:ext cx="8101012" cy="6021387"/>
          </a:xfrm>
        </p:spPr>
        <p:txBody>
          <a:bodyPr/>
          <a:lstStyle/>
          <a:p>
            <a:pPr eaLnBrk="1" hangingPunct="1"/>
            <a:r>
              <a:rPr lang="ru-RU" sz="2500" dirty="0" err="1" smtClean="0"/>
              <a:t>daca</a:t>
            </a:r>
            <a:r>
              <a:rPr lang="ru-RU" sz="2500" dirty="0" smtClean="0"/>
              <a:t> </a:t>
            </a:r>
            <a:r>
              <a:rPr lang="ru-RU" sz="2500" dirty="0" err="1" smtClean="0"/>
              <a:t>lucrati</a:t>
            </a:r>
            <a:r>
              <a:rPr lang="ru-RU" sz="2500" dirty="0" smtClean="0"/>
              <a:t> </a:t>
            </a:r>
            <a:r>
              <a:rPr lang="ru-RU" sz="2500" dirty="0" err="1" smtClean="0"/>
              <a:t>intr-o</a:t>
            </a:r>
            <a:r>
              <a:rPr lang="ru-RU" sz="2500" dirty="0" smtClean="0"/>
              <a:t> </a:t>
            </a:r>
            <a:r>
              <a:rPr lang="ru-RU" sz="2500" dirty="0" err="1" smtClean="0"/>
              <a:t>zona</a:t>
            </a:r>
            <a:r>
              <a:rPr lang="ru-RU" sz="2500" dirty="0" smtClean="0"/>
              <a:t> </a:t>
            </a:r>
            <a:r>
              <a:rPr lang="ru-RU" sz="2500" dirty="0" err="1" smtClean="0"/>
              <a:t>in</a:t>
            </a:r>
            <a:r>
              <a:rPr lang="ru-RU" sz="2500" dirty="0" smtClean="0"/>
              <a:t> </a:t>
            </a:r>
            <a:r>
              <a:rPr lang="ru-RU" sz="2500" dirty="0" err="1" smtClean="0"/>
              <a:t>care</a:t>
            </a:r>
            <a:r>
              <a:rPr lang="ru-RU" sz="2500" dirty="0" smtClean="0"/>
              <a:t> </a:t>
            </a:r>
            <a:r>
              <a:rPr lang="ru-RU" sz="2500" dirty="0" err="1" smtClean="0"/>
              <a:t>sunteti</a:t>
            </a:r>
            <a:r>
              <a:rPr lang="ru-RU" sz="2500" dirty="0" smtClean="0"/>
              <a:t> </a:t>
            </a:r>
            <a:r>
              <a:rPr lang="ru-RU" sz="2500" dirty="0" err="1" smtClean="0"/>
              <a:t>expus</a:t>
            </a:r>
            <a:r>
              <a:rPr lang="ru-RU" sz="2500" dirty="0" smtClean="0"/>
              <a:t> </a:t>
            </a:r>
            <a:r>
              <a:rPr lang="ru-RU" sz="2500" dirty="0" err="1" smtClean="0"/>
              <a:t>la</a:t>
            </a:r>
            <a:r>
              <a:rPr lang="ru-RU" sz="2500" dirty="0" smtClean="0"/>
              <a:t> </a:t>
            </a:r>
            <a:r>
              <a:rPr lang="ru-RU" sz="2500" dirty="0" err="1" smtClean="0"/>
              <a:t>praf</a:t>
            </a:r>
            <a:r>
              <a:rPr lang="ru-RU" sz="2500" dirty="0" smtClean="0"/>
              <a:t> </a:t>
            </a:r>
            <a:r>
              <a:rPr lang="ru-RU" sz="2500" dirty="0" err="1" smtClean="0"/>
              <a:t>sau</a:t>
            </a:r>
            <a:r>
              <a:rPr lang="ru-RU" sz="2500" dirty="0" smtClean="0"/>
              <a:t> </a:t>
            </a:r>
            <a:r>
              <a:rPr lang="ru-RU" sz="2500" dirty="0" err="1" smtClean="0"/>
              <a:t>alte</a:t>
            </a:r>
            <a:r>
              <a:rPr lang="ru-RU" sz="2500" dirty="0" smtClean="0"/>
              <a:t> </a:t>
            </a:r>
            <a:r>
              <a:rPr lang="ru-RU" sz="2500" dirty="0" err="1" smtClean="0"/>
              <a:t>tipuri</a:t>
            </a:r>
            <a:r>
              <a:rPr lang="ru-RU" sz="2500" dirty="0" smtClean="0"/>
              <a:t> </a:t>
            </a:r>
            <a:r>
              <a:rPr lang="ru-RU" sz="2500" dirty="0" err="1" smtClean="0"/>
              <a:t>de</a:t>
            </a:r>
            <a:r>
              <a:rPr lang="ru-RU" sz="2500" dirty="0" smtClean="0"/>
              <a:t> </a:t>
            </a:r>
            <a:r>
              <a:rPr lang="ru-RU" sz="2500" dirty="0" err="1" smtClean="0"/>
              <a:t>substante</a:t>
            </a:r>
            <a:r>
              <a:rPr lang="ru-RU" sz="2500" dirty="0" smtClean="0"/>
              <a:t> </a:t>
            </a:r>
            <a:r>
              <a:rPr lang="ru-RU" sz="2500" dirty="0" err="1" smtClean="0"/>
              <a:t>iritante</a:t>
            </a:r>
            <a:r>
              <a:rPr lang="ru-RU" sz="2500" dirty="0" smtClean="0"/>
              <a:t>, </a:t>
            </a:r>
            <a:r>
              <a:rPr lang="ru-RU" sz="2500" dirty="0" err="1" smtClean="0"/>
              <a:t>purtati</a:t>
            </a:r>
            <a:r>
              <a:rPr lang="ru-RU" sz="2500" dirty="0" smtClean="0"/>
              <a:t> </a:t>
            </a:r>
            <a:r>
              <a:rPr lang="ru-RU" sz="2500" dirty="0" err="1" smtClean="0"/>
              <a:t>o</a:t>
            </a:r>
            <a:r>
              <a:rPr lang="ru-RU" sz="2500" dirty="0" smtClean="0"/>
              <a:t> </a:t>
            </a:r>
            <a:r>
              <a:rPr lang="ru-RU" sz="2500" dirty="0" err="1" smtClean="0"/>
              <a:t>masca</a:t>
            </a:r>
            <a:r>
              <a:rPr lang="ru-RU" sz="2500" dirty="0" smtClean="0"/>
              <a:t> </a:t>
            </a:r>
            <a:r>
              <a:rPr lang="ru-RU" sz="2500" dirty="0" err="1" smtClean="0"/>
              <a:t>de</a:t>
            </a:r>
            <a:r>
              <a:rPr lang="ru-RU" sz="2500" dirty="0" smtClean="0"/>
              <a:t> </a:t>
            </a:r>
            <a:r>
              <a:rPr lang="ru-RU" sz="2500" dirty="0" err="1" smtClean="0"/>
              <a:t>praf</a:t>
            </a:r>
            <a:endParaRPr lang="ru-RU" sz="2500" dirty="0" smtClean="0"/>
          </a:p>
          <a:p>
            <a:pPr eaLnBrk="1" hangingPunct="1"/>
            <a:r>
              <a:rPr lang="ru-RU" sz="2500" dirty="0" err="1" smtClean="0"/>
              <a:t>daca</a:t>
            </a:r>
            <a:r>
              <a:rPr lang="ru-RU" sz="2500" dirty="0" smtClean="0"/>
              <a:t> </a:t>
            </a:r>
            <a:r>
              <a:rPr lang="ru-RU" sz="2500" dirty="0" err="1" smtClean="0"/>
              <a:t>se</a:t>
            </a:r>
            <a:r>
              <a:rPr lang="ru-RU" sz="2500" dirty="0" smtClean="0"/>
              <a:t> </a:t>
            </a:r>
            <a:r>
              <a:rPr lang="ru-RU" sz="2500" dirty="0" err="1" smtClean="0"/>
              <a:t>poate</a:t>
            </a:r>
            <a:r>
              <a:rPr lang="ru-RU" sz="2500" dirty="0" smtClean="0"/>
              <a:t>, </a:t>
            </a:r>
            <a:r>
              <a:rPr lang="ru-RU" sz="2500" dirty="0" err="1" smtClean="0"/>
              <a:t>sa</a:t>
            </a:r>
            <a:r>
              <a:rPr lang="ru-RU" sz="2500" dirty="0" smtClean="0"/>
              <a:t> </a:t>
            </a:r>
            <a:r>
              <a:rPr lang="ru-RU" sz="2500" dirty="0" err="1" smtClean="0"/>
              <a:t>evitati</a:t>
            </a:r>
            <a:r>
              <a:rPr lang="ru-RU" sz="2500" dirty="0" smtClean="0"/>
              <a:t> </a:t>
            </a:r>
            <a:r>
              <a:rPr lang="ru-RU" sz="2500" dirty="0" err="1" smtClean="0"/>
              <a:t>contactul</a:t>
            </a:r>
            <a:r>
              <a:rPr lang="ru-RU" sz="2500" dirty="0" smtClean="0"/>
              <a:t> </a:t>
            </a:r>
            <a:r>
              <a:rPr lang="ru-RU" sz="2500" dirty="0" err="1" smtClean="0"/>
              <a:t>cu</a:t>
            </a:r>
            <a:r>
              <a:rPr lang="ru-RU" sz="2500" dirty="0" smtClean="0"/>
              <a:t> </a:t>
            </a:r>
            <a:r>
              <a:rPr lang="ru-RU" sz="2500" dirty="0" err="1" smtClean="0"/>
              <a:t>oameni</a:t>
            </a:r>
            <a:r>
              <a:rPr lang="ru-RU" sz="2500" dirty="0" smtClean="0"/>
              <a:t> </a:t>
            </a:r>
            <a:r>
              <a:rPr lang="ru-RU" sz="2500" dirty="0" err="1" smtClean="0"/>
              <a:t>care</a:t>
            </a:r>
            <a:r>
              <a:rPr lang="ru-RU" sz="2500" dirty="0" smtClean="0"/>
              <a:t> </a:t>
            </a:r>
            <a:r>
              <a:rPr lang="ru-RU" sz="2500" dirty="0" err="1" smtClean="0"/>
              <a:t>au</a:t>
            </a:r>
            <a:r>
              <a:rPr lang="ru-RU" sz="2500" dirty="0" smtClean="0"/>
              <a:t> </a:t>
            </a:r>
            <a:r>
              <a:rPr lang="ru-RU" sz="2500" dirty="0" err="1" smtClean="0"/>
              <a:t>raceli</a:t>
            </a:r>
            <a:r>
              <a:rPr lang="ru-RU" sz="2500" dirty="0" smtClean="0"/>
              <a:t> </a:t>
            </a:r>
            <a:r>
              <a:rPr lang="ru-RU" sz="2500" dirty="0" err="1" smtClean="0"/>
              <a:t>sau</a:t>
            </a:r>
            <a:r>
              <a:rPr lang="ru-RU" sz="2500" dirty="0" smtClean="0"/>
              <a:t> </a:t>
            </a:r>
            <a:r>
              <a:rPr lang="ru-RU" sz="2500" dirty="0" err="1" smtClean="0"/>
              <a:t>alte</a:t>
            </a:r>
            <a:r>
              <a:rPr lang="ru-RU" sz="2500" dirty="0" smtClean="0"/>
              <a:t> </a:t>
            </a:r>
            <a:r>
              <a:rPr lang="ru-RU" sz="2500" dirty="0" err="1" smtClean="0"/>
              <a:t>boli</a:t>
            </a:r>
            <a:r>
              <a:rPr lang="ru-RU" sz="2500" dirty="0" smtClean="0"/>
              <a:t> </a:t>
            </a:r>
            <a:r>
              <a:rPr lang="ru-RU" sz="2500" dirty="0" err="1" smtClean="0"/>
              <a:t>respiratorii</a:t>
            </a:r>
            <a:endParaRPr lang="ru-RU" sz="2500" dirty="0" smtClean="0"/>
          </a:p>
          <a:p>
            <a:pPr eaLnBrk="1" hangingPunct="1"/>
            <a:r>
              <a:rPr lang="ru-RU" sz="2500" dirty="0" err="1" smtClean="0"/>
              <a:t>daca</a:t>
            </a:r>
            <a:r>
              <a:rPr lang="ru-RU" sz="2500" dirty="0" smtClean="0"/>
              <a:t> </a:t>
            </a:r>
            <a:r>
              <a:rPr lang="ru-RU" sz="2500" dirty="0" err="1" smtClean="0"/>
              <a:t>locuiti</a:t>
            </a:r>
            <a:r>
              <a:rPr lang="ru-RU" sz="2500" dirty="0" smtClean="0"/>
              <a:t> </a:t>
            </a:r>
            <a:r>
              <a:rPr lang="ru-RU" sz="2500" dirty="0" err="1" smtClean="0"/>
              <a:t>intr-o</a:t>
            </a:r>
            <a:r>
              <a:rPr lang="ru-RU" sz="2500" dirty="0" smtClean="0"/>
              <a:t> </a:t>
            </a:r>
            <a:r>
              <a:rPr lang="ru-RU" sz="2500" dirty="0" err="1" smtClean="0"/>
              <a:t>zona</a:t>
            </a:r>
            <a:r>
              <a:rPr lang="ru-RU" sz="2500" dirty="0" smtClean="0"/>
              <a:t> </a:t>
            </a:r>
            <a:r>
              <a:rPr lang="ru-RU" sz="2500" dirty="0" err="1" smtClean="0"/>
              <a:t>care</a:t>
            </a:r>
            <a:r>
              <a:rPr lang="ru-RU" sz="2500" dirty="0" smtClean="0"/>
              <a:t> </a:t>
            </a:r>
            <a:r>
              <a:rPr lang="ru-RU" sz="2500" dirty="0" err="1" smtClean="0"/>
              <a:t>are</a:t>
            </a:r>
            <a:r>
              <a:rPr lang="ru-RU" sz="2500" dirty="0" smtClean="0"/>
              <a:t> </a:t>
            </a:r>
            <a:r>
              <a:rPr lang="ru-RU" sz="2500" dirty="0" err="1" smtClean="0"/>
              <a:t>un</a:t>
            </a:r>
            <a:r>
              <a:rPr lang="ru-RU" sz="2500" dirty="0" smtClean="0"/>
              <a:t> </a:t>
            </a:r>
            <a:r>
              <a:rPr lang="ru-RU" sz="2500" dirty="0" err="1" smtClean="0"/>
              <a:t>nivel</a:t>
            </a:r>
            <a:r>
              <a:rPr lang="ru-RU" sz="2500" dirty="0" smtClean="0"/>
              <a:t> </a:t>
            </a:r>
            <a:r>
              <a:rPr lang="ru-RU" sz="2500" dirty="0" err="1" smtClean="0"/>
              <a:t>ridicat</a:t>
            </a:r>
            <a:r>
              <a:rPr lang="ru-RU" sz="2500" dirty="0" smtClean="0"/>
              <a:t> </a:t>
            </a:r>
            <a:r>
              <a:rPr lang="ru-RU" sz="2500" dirty="0" err="1" smtClean="0"/>
              <a:t>de</a:t>
            </a:r>
            <a:r>
              <a:rPr lang="ru-RU" sz="2500" dirty="0" smtClean="0"/>
              <a:t> </a:t>
            </a:r>
            <a:r>
              <a:rPr lang="ru-RU" sz="2500" dirty="0" err="1" smtClean="0"/>
              <a:t>poluare</a:t>
            </a:r>
            <a:r>
              <a:rPr lang="ru-RU" sz="2500" dirty="0" smtClean="0"/>
              <a:t> </a:t>
            </a:r>
            <a:r>
              <a:rPr lang="ru-RU" sz="2500" dirty="0" err="1" smtClean="0"/>
              <a:t>a</a:t>
            </a:r>
            <a:r>
              <a:rPr lang="ru-RU" sz="2500" dirty="0" smtClean="0"/>
              <a:t> </a:t>
            </a:r>
            <a:r>
              <a:rPr lang="ru-RU" sz="2500" dirty="0" err="1" smtClean="0"/>
              <a:t>aerului</a:t>
            </a:r>
            <a:r>
              <a:rPr lang="ru-RU" sz="2500" dirty="0" smtClean="0"/>
              <a:t>, </a:t>
            </a:r>
            <a:r>
              <a:rPr lang="ru-RU" sz="2500" dirty="0" err="1" smtClean="0"/>
              <a:t>este</a:t>
            </a:r>
            <a:r>
              <a:rPr lang="ru-RU" sz="2500" dirty="0" smtClean="0"/>
              <a:t> </a:t>
            </a:r>
            <a:r>
              <a:rPr lang="ru-RU" sz="2500" dirty="0" err="1" smtClean="0"/>
              <a:t>mai</a:t>
            </a:r>
            <a:r>
              <a:rPr lang="ru-RU" sz="2500" dirty="0" smtClean="0"/>
              <a:t> </a:t>
            </a:r>
            <a:r>
              <a:rPr lang="ru-RU" sz="2500" dirty="0" err="1" smtClean="0"/>
              <a:t>bine</a:t>
            </a:r>
            <a:r>
              <a:rPr lang="ru-RU" sz="2500" dirty="0" smtClean="0"/>
              <a:t> </a:t>
            </a:r>
            <a:r>
              <a:rPr lang="ru-RU" sz="2500" dirty="0" err="1" smtClean="0"/>
              <a:t>sa</a:t>
            </a:r>
            <a:r>
              <a:rPr lang="ru-RU" sz="2500" dirty="0" smtClean="0"/>
              <a:t> </a:t>
            </a:r>
            <a:r>
              <a:rPr lang="ru-RU" sz="2500" dirty="0" err="1" smtClean="0"/>
              <a:t>stati</a:t>
            </a:r>
            <a:r>
              <a:rPr lang="ru-RU" sz="2500" dirty="0" smtClean="0"/>
              <a:t> </a:t>
            </a:r>
            <a:r>
              <a:rPr lang="ru-RU" sz="2500" dirty="0" err="1" smtClean="0"/>
              <a:t>in</a:t>
            </a:r>
            <a:r>
              <a:rPr lang="ru-RU" sz="2500" dirty="0" smtClean="0"/>
              <a:t> </a:t>
            </a:r>
            <a:r>
              <a:rPr lang="ru-RU" sz="2500" dirty="0" err="1" smtClean="0"/>
              <a:t>interior</a:t>
            </a:r>
            <a:r>
              <a:rPr lang="ru-RU" sz="2500" dirty="0" smtClean="0"/>
              <a:t> </a:t>
            </a:r>
            <a:r>
              <a:rPr lang="ru-RU" sz="2500" dirty="0" err="1" smtClean="0"/>
              <a:t>in</a:t>
            </a:r>
            <a:r>
              <a:rPr lang="ru-RU" sz="2500" dirty="0" smtClean="0"/>
              <a:t> </a:t>
            </a:r>
            <a:r>
              <a:rPr lang="ru-RU" sz="2500" dirty="0" err="1" smtClean="0"/>
              <a:t>perioada</a:t>
            </a:r>
            <a:r>
              <a:rPr lang="ru-RU" sz="2500" dirty="0" smtClean="0"/>
              <a:t> </a:t>
            </a:r>
            <a:r>
              <a:rPr lang="ru-RU" sz="2500" dirty="0" err="1" smtClean="0"/>
              <a:t>in</a:t>
            </a:r>
            <a:r>
              <a:rPr lang="ru-RU" sz="2500" dirty="0" smtClean="0"/>
              <a:t> </a:t>
            </a:r>
            <a:r>
              <a:rPr lang="ru-RU" sz="2500" dirty="0" err="1" smtClean="0"/>
              <a:t>care</a:t>
            </a:r>
            <a:r>
              <a:rPr lang="ru-RU" sz="2500" dirty="0" smtClean="0"/>
              <a:t> </a:t>
            </a:r>
            <a:r>
              <a:rPr lang="ru-RU" sz="2500" dirty="0" err="1" smtClean="0"/>
              <a:t>poluarea</a:t>
            </a:r>
            <a:r>
              <a:rPr lang="ru-RU" sz="2500" dirty="0" smtClean="0"/>
              <a:t> </a:t>
            </a:r>
            <a:r>
              <a:rPr lang="ru-RU" sz="2500" dirty="0" err="1" smtClean="0"/>
              <a:t>atinge</a:t>
            </a:r>
            <a:r>
              <a:rPr lang="ru-RU" sz="2500" dirty="0" smtClean="0"/>
              <a:t> </a:t>
            </a:r>
            <a:r>
              <a:rPr lang="ru-RU" sz="2500" dirty="0" err="1" smtClean="0"/>
              <a:t>cota</a:t>
            </a:r>
            <a:r>
              <a:rPr lang="ru-RU" sz="2500" dirty="0" smtClean="0"/>
              <a:t> </a:t>
            </a:r>
            <a:r>
              <a:rPr lang="ru-RU" sz="2500" dirty="0" err="1" smtClean="0"/>
              <a:t>maxima</a:t>
            </a:r>
            <a:r>
              <a:rPr lang="ru-RU" sz="2500" dirty="0" smtClean="0"/>
              <a:t>; </a:t>
            </a:r>
            <a:r>
              <a:rPr lang="ru-RU" sz="2500" dirty="0" err="1" smtClean="0"/>
              <a:t>poluarea</a:t>
            </a:r>
            <a:r>
              <a:rPr lang="ru-RU" sz="2500" dirty="0" smtClean="0"/>
              <a:t> </a:t>
            </a:r>
            <a:r>
              <a:rPr lang="ru-RU" sz="2500" dirty="0" err="1" smtClean="0"/>
              <a:t>aerului</a:t>
            </a:r>
            <a:r>
              <a:rPr lang="ru-RU" sz="2500" dirty="0" smtClean="0"/>
              <a:t> </a:t>
            </a:r>
            <a:r>
              <a:rPr lang="ru-RU" sz="2500" dirty="0" err="1" smtClean="0"/>
              <a:t>provoaca</a:t>
            </a:r>
            <a:r>
              <a:rPr lang="ru-RU" sz="2500" dirty="0" smtClean="0"/>
              <a:t> </a:t>
            </a:r>
            <a:r>
              <a:rPr lang="ru-RU" sz="2500" dirty="0" err="1" smtClean="0"/>
              <a:t>bronsita</a:t>
            </a:r>
            <a:endParaRPr lang="ru-RU" sz="2500" dirty="0" smtClean="0"/>
          </a:p>
          <a:p>
            <a:pPr eaLnBrk="1" hangingPunct="1"/>
            <a:r>
              <a:rPr lang="ru-RU" sz="2500" dirty="0" err="1" smtClean="0"/>
              <a:t>uneori</a:t>
            </a:r>
            <a:r>
              <a:rPr lang="ru-RU" sz="2500" dirty="0" smtClean="0"/>
              <a:t>, </a:t>
            </a:r>
            <a:r>
              <a:rPr lang="ru-RU" sz="2500" dirty="0" err="1" smtClean="0"/>
              <a:t>oamenii</a:t>
            </a:r>
            <a:r>
              <a:rPr lang="ru-RU" sz="2500" dirty="0" smtClean="0"/>
              <a:t> </a:t>
            </a:r>
            <a:r>
              <a:rPr lang="ru-RU" sz="2500" dirty="0" err="1" smtClean="0"/>
              <a:t>dezvolta</a:t>
            </a:r>
            <a:r>
              <a:rPr lang="ru-RU" sz="2500" dirty="0" smtClean="0"/>
              <a:t> </a:t>
            </a:r>
            <a:r>
              <a:rPr lang="ru-RU" sz="2500" dirty="0" err="1" smtClean="0"/>
              <a:t>bronsita</a:t>
            </a:r>
            <a:r>
              <a:rPr lang="ru-RU" sz="2500" dirty="0" smtClean="0"/>
              <a:t> </a:t>
            </a:r>
            <a:r>
              <a:rPr lang="ru-RU" sz="2500" dirty="0" err="1" smtClean="0"/>
              <a:t>datorita</a:t>
            </a:r>
            <a:r>
              <a:rPr lang="ru-RU" sz="2500" dirty="0" smtClean="0"/>
              <a:t> </a:t>
            </a:r>
            <a:r>
              <a:rPr lang="ru-RU" sz="2500" dirty="0" err="1" smtClean="0"/>
              <a:t>unul</a:t>
            </a:r>
            <a:r>
              <a:rPr lang="ru-RU" sz="2500" dirty="0" smtClean="0"/>
              <a:t> </a:t>
            </a:r>
            <a:r>
              <a:rPr lang="ru-RU" sz="2500" dirty="0" err="1" smtClean="0">
                <a:hlinkClick r:id="rId2"/>
              </a:rPr>
              <a:t>reflux</a:t>
            </a:r>
            <a:r>
              <a:rPr lang="ru-RU" sz="2500" dirty="0" smtClean="0">
                <a:hlinkClick r:id="rId2"/>
              </a:rPr>
              <a:t> </a:t>
            </a:r>
            <a:r>
              <a:rPr lang="ru-RU" sz="2500" dirty="0" err="1" smtClean="0">
                <a:hlinkClick r:id="rId2"/>
              </a:rPr>
              <a:t>gastroesofagian</a:t>
            </a:r>
            <a:r>
              <a:rPr lang="ru-RU" sz="2500" dirty="0" smtClean="0"/>
              <a:t> (</a:t>
            </a:r>
            <a:r>
              <a:rPr lang="ru-RU" sz="2500" dirty="0" err="1" smtClean="0"/>
              <a:t>acizii</a:t>
            </a:r>
            <a:r>
              <a:rPr lang="ru-RU" sz="2500" dirty="0" smtClean="0"/>
              <a:t> </a:t>
            </a:r>
            <a:r>
              <a:rPr lang="ru-RU" sz="2500" dirty="0" err="1" smtClean="0"/>
              <a:t>din</a:t>
            </a:r>
            <a:r>
              <a:rPr lang="ru-RU" sz="2500" dirty="0" smtClean="0"/>
              <a:t> </a:t>
            </a:r>
            <a:r>
              <a:rPr lang="ru-RU" sz="2500" dirty="0" err="1" smtClean="0"/>
              <a:t>stomac</a:t>
            </a:r>
            <a:r>
              <a:rPr lang="ru-RU" sz="2500" dirty="0" smtClean="0"/>
              <a:t> </a:t>
            </a:r>
            <a:r>
              <a:rPr lang="ru-RU" sz="2500" dirty="0" err="1" smtClean="0"/>
              <a:t>ajung</a:t>
            </a:r>
            <a:r>
              <a:rPr lang="ru-RU" sz="2500" dirty="0" smtClean="0"/>
              <a:t> </a:t>
            </a:r>
            <a:r>
              <a:rPr lang="ru-RU" sz="2500" dirty="0" err="1" smtClean="0"/>
              <a:t>inapoi</a:t>
            </a:r>
            <a:r>
              <a:rPr lang="ru-RU" sz="2500" dirty="0" smtClean="0"/>
              <a:t> </a:t>
            </a:r>
            <a:r>
              <a:rPr lang="ru-RU" sz="2500" dirty="0" err="1" smtClean="0"/>
              <a:t>in</a:t>
            </a:r>
            <a:r>
              <a:rPr lang="ru-RU" sz="2500" dirty="0" smtClean="0"/>
              <a:t> </a:t>
            </a:r>
            <a:r>
              <a:rPr lang="ru-RU" sz="2500" dirty="0" err="1" smtClean="0"/>
              <a:t>esofag</a:t>
            </a:r>
            <a:r>
              <a:rPr lang="ru-RU" sz="2500" dirty="0" smtClean="0"/>
              <a:t>); </a:t>
            </a:r>
            <a:r>
              <a:rPr lang="ru-RU" sz="2500" dirty="0" err="1" smtClean="0"/>
              <a:t>daca</a:t>
            </a:r>
            <a:r>
              <a:rPr lang="ru-RU" sz="2500" dirty="0" smtClean="0"/>
              <a:t> </a:t>
            </a:r>
            <a:r>
              <a:rPr lang="ru-RU" sz="2500" dirty="0" err="1" smtClean="0"/>
              <a:t>va</a:t>
            </a:r>
            <a:r>
              <a:rPr lang="ru-RU" sz="2500" dirty="0" smtClean="0"/>
              <a:t> </a:t>
            </a:r>
            <a:r>
              <a:rPr lang="ru-RU" sz="2500" dirty="0" err="1" smtClean="0"/>
              <a:t>confruntati</a:t>
            </a:r>
            <a:r>
              <a:rPr lang="ru-RU" sz="2500" dirty="0" smtClean="0"/>
              <a:t> </a:t>
            </a:r>
            <a:r>
              <a:rPr lang="ru-RU" sz="2500" dirty="0" err="1" smtClean="0"/>
              <a:t>cu</a:t>
            </a:r>
            <a:r>
              <a:rPr lang="ru-RU" sz="2500" dirty="0" smtClean="0"/>
              <a:t> </a:t>
            </a:r>
            <a:r>
              <a:rPr lang="ru-RU" sz="2500" dirty="0" err="1" smtClean="0"/>
              <a:t>crize</a:t>
            </a:r>
            <a:r>
              <a:rPr lang="ru-RU" sz="2500" dirty="0" smtClean="0"/>
              <a:t> </a:t>
            </a:r>
            <a:r>
              <a:rPr lang="ru-RU" sz="2500" dirty="0" err="1" smtClean="0"/>
              <a:t>frecvente</a:t>
            </a:r>
            <a:r>
              <a:rPr lang="ru-RU" sz="2500" dirty="0" smtClean="0"/>
              <a:t> </a:t>
            </a:r>
            <a:r>
              <a:rPr lang="ru-RU" sz="2500" dirty="0" err="1" smtClean="0"/>
              <a:t>de</a:t>
            </a:r>
            <a:r>
              <a:rPr lang="ru-RU" sz="2500" dirty="0" smtClean="0"/>
              <a:t> </a:t>
            </a:r>
            <a:r>
              <a:rPr lang="ru-RU" sz="2500" dirty="0" err="1" smtClean="0"/>
              <a:t>reflux</a:t>
            </a:r>
            <a:r>
              <a:rPr lang="ru-RU" sz="2500" dirty="0" smtClean="0"/>
              <a:t> </a:t>
            </a:r>
            <a:r>
              <a:rPr lang="ru-RU" sz="2500" dirty="0" err="1" smtClean="0"/>
              <a:t>acid</a:t>
            </a:r>
            <a:r>
              <a:rPr lang="ru-RU" sz="2500" dirty="0" smtClean="0"/>
              <a:t>, </a:t>
            </a:r>
            <a:r>
              <a:rPr lang="ru-RU" sz="2500" dirty="0" err="1" smtClean="0"/>
              <a:t>faceti</a:t>
            </a:r>
            <a:r>
              <a:rPr lang="ru-RU" sz="2500" dirty="0" smtClean="0"/>
              <a:t> </a:t>
            </a:r>
            <a:r>
              <a:rPr lang="ru-RU" sz="2500" dirty="0" err="1" smtClean="0"/>
              <a:t>o</a:t>
            </a:r>
            <a:r>
              <a:rPr lang="ru-RU" sz="2500" dirty="0" smtClean="0"/>
              <a:t> </a:t>
            </a:r>
            <a:r>
              <a:rPr lang="ru-RU" sz="2500" dirty="0" err="1" smtClean="0"/>
              <a:t>programare</a:t>
            </a:r>
            <a:r>
              <a:rPr lang="ru-RU" sz="2500" dirty="0" smtClean="0"/>
              <a:t> </a:t>
            </a:r>
            <a:r>
              <a:rPr lang="ru-RU" sz="2500" dirty="0" err="1" smtClean="0"/>
              <a:t>la</a:t>
            </a:r>
            <a:r>
              <a:rPr lang="ru-RU" sz="2500" dirty="0" smtClean="0"/>
              <a:t> </a:t>
            </a:r>
            <a:r>
              <a:rPr lang="ru-RU" sz="2500" dirty="0" err="1" smtClean="0"/>
              <a:t>un</a:t>
            </a:r>
            <a:r>
              <a:rPr lang="ru-RU" sz="2500" dirty="0" smtClean="0"/>
              <a:t> </a:t>
            </a:r>
            <a:r>
              <a:rPr lang="ru-RU" sz="2500" dirty="0" err="1" smtClean="0"/>
              <a:t>medic</a:t>
            </a:r>
            <a:r>
              <a:rPr lang="ru-RU" sz="2500" dirty="0" smtClean="0"/>
              <a:t> </a:t>
            </a:r>
            <a:r>
              <a:rPr lang="ru-RU" sz="2500" dirty="0" err="1" smtClean="0"/>
              <a:t>specialist</a:t>
            </a:r>
            <a:r>
              <a:rPr lang="ru-RU" sz="2500" dirty="0" smtClean="0"/>
              <a:t> </a:t>
            </a:r>
            <a:r>
              <a:rPr lang="ru-RU" sz="2500" dirty="0" err="1" smtClean="0"/>
              <a:t>gastroenterolog</a:t>
            </a:r>
            <a:r>
              <a:rPr lang="ru-RU" sz="2500" dirty="0" smtClean="0"/>
              <a:t> </a:t>
            </a:r>
            <a:r>
              <a:rPr lang="ru-RU" sz="2500" dirty="0" err="1" smtClean="0"/>
              <a:t>pentru</a:t>
            </a:r>
            <a:r>
              <a:rPr lang="ru-RU" sz="2500" dirty="0" smtClean="0"/>
              <a:t> </a:t>
            </a:r>
            <a:r>
              <a:rPr lang="ru-RU" sz="2500" dirty="0" err="1" smtClean="0"/>
              <a:t>a</a:t>
            </a:r>
            <a:r>
              <a:rPr lang="ru-RU" sz="2500" dirty="0" smtClean="0"/>
              <a:t> </a:t>
            </a:r>
            <a:r>
              <a:rPr lang="ru-RU" sz="2500" dirty="0" err="1" smtClean="0"/>
              <a:t>rezolva</a:t>
            </a:r>
            <a:r>
              <a:rPr lang="ru-RU" sz="2500" dirty="0" smtClean="0"/>
              <a:t> </a:t>
            </a:r>
            <a:r>
              <a:rPr lang="ru-RU" sz="2500" dirty="0" err="1" smtClean="0"/>
              <a:t>problema</a:t>
            </a:r>
            <a:endParaRPr lang="ru-RU" sz="25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en-US" b="1" dirty="0" err="1" smtClean="0">
                <a:solidFill>
                  <a:schemeClr val="tx1"/>
                </a:solidFill>
                <a:latin typeface="Times New Roman" pitchFamily="18" charset="0"/>
                <a:cs typeface="Times New Roman" pitchFamily="18" charset="0"/>
              </a:rPr>
              <a:t>Cuprins</a:t>
            </a:r>
            <a:r>
              <a:rPr lang="en-US" b="1" dirty="0" smtClean="0">
                <a:solidFill>
                  <a:schemeClr val="tx1"/>
                </a:solidFill>
                <a:latin typeface="Times New Roman" pitchFamily="18" charset="0"/>
                <a:cs typeface="Times New Roman" pitchFamily="18" charset="0"/>
              </a:rPr>
              <a:t>:</a:t>
            </a:r>
            <a:endParaRPr lang="ru-RU" b="1" dirty="0">
              <a:solidFill>
                <a:schemeClr val="tx1"/>
              </a:solidFill>
              <a:latin typeface="Times New Roman" pitchFamily="18" charset="0"/>
              <a:cs typeface="Times New Roman" pitchFamily="18" charset="0"/>
            </a:endParaRPr>
          </a:p>
        </p:txBody>
      </p:sp>
      <p:sp>
        <p:nvSpPr>
          <p:cNvPr id="14338" name="Содержимое 2"/>
          <p:cNvSpPr>
            <a:spLocks noGrp="1"/>
          </p:cNvSpPr>
          <p:nvPr>
            <p:ph idx="1"/>
          </p:nvPr>
        </p:nvSpPr>
        <p:spPr>
          <a:xfrm>
            <a:off x="1000125" y="1500188"/>
            <a:ext cx="7497763" cy="4800600"/>
          </a:xfrm>
        </p:spPr>
        <p:txBody>
          <a:bodyPr/>
          <a:lstStyle/>
          <a:p>
            <a:pPr eaLnBrk="1" hangingPunct="1"/>
            <a:r>
              <a:rPr lang="en-US" smtClean="0"/>
              <a:t>Definitia</a:t>
            </a:r>
          </a:p>
          <a:p>
            <a:pPr eaLnBrk="1" hangingPunct="1"/>
            <a:r>
              <a:rPr lang="ro-RO" smtClean="0"/>
              <a:t>Cauze</a:t>
            </a:r>
            <a:endParaRPr lang="en-US" smtClean="0"/>
          </a:p>
          <a:p>
            <a:pPr eaLnBrk="1" hangingPunct="1"/>
            <a:r>
              <a:rPr lang="ro-RO" smtClean="0"/>
              <a:t>Particularităţi clinice</a:t>
            </a:r>
            <a:endParaRPr lang="en-US" smtClean="0"/>
          </a:p>
          <a:p>
            <a:pPr eaLnBrk="1" hangingPunct="1"/>
            <a:r>
              <a:rPr lang="ro-RO" smtClean="0"/>
              <a:t> Diagnostic pozitiv şi diferenţial</a:t>
            </a:r>
            <a:endParaRPr lang="en-US" smtClean="0"/>
          </a:p>
          <a:p>
            <a:pPr eaLnBrk="1" hangingPunct="1"/>
            <a:r>
              <a:rPr lang="ro-RO" smtClean="0"/>
              <a:t>Complicaţii</a:t>
            </a:r>
            <a:endParaRPr lang="en-US" smtClean="0"/>
          </a:p>
          <a:p>
            <a:pPr eaLnBrk="1" hangingPunct="1"/>
            <a:r>
              <a:rPr lang="ro-RO" smtClean="0"/>
              <a:t>Tratament</a:t>
            </a:r>
            <a:endParaRPr lang="en-US" smtClean="0"/>
          </a:p>
          <a:p>
            <a:pPr eaLnBrk="1" hangingPunct="1"/>
            <a:r>
              <a:rPr lang="ro-RO" smtClean="0"/>
              <a:t> Profilaxie</a:t>
            </a:r>
            <a:endParaRPr lang="ru-RU" smtClean="0"/>
          </a:p>
          <a:p>
            <a:pPr eaLnBrk="1" hangingPunct="1"/>
            <a:endParaRPr lang="ru-RU"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p:cNvSpPr>
          <p:nvPr>
            <p:ph type="body" idx="1"/>
          </p:nvPr>
        </p:nvSpPr>
        <p:spPr>
          <a:xfrm>
            <a:off x="1042988" y="404813"/>
            <a:ext cx="7715250" cy="6264275"/>
          </a:xfrm>
        </p:spPr>
        <p:txBody>
          <a:bodyPr/>
          <a:lstStyle/>
          <a:p>
            <a:pPr eaLnBrk="1" hangingPunct="1"/>
            <a:r>
              <a:rPr lang="ru-RU" sz="2800" smtClean="0"/>
              <a:t>oamenii care au alergii pot fi, de asemenea, predispusi la bronsita; persoanele care au alergii trebuie sa evite intrarea in contact cu substante care provoaca o reactie alergica</a:t>
            </a:r>
          </a:p>
          <a:p>
            <a:pPr eaLnBrk="1" hangingPunct="1"/>
            <a:r>
              <a:rPr lang="ru-RU" sz="2800" smtClean="0"/>
              <a:t>spalati-va mainile cu apa calda si sapun pe tot parcursul zilei pentru a distruge agentii patogeni</a:t>
            </a:r>
          </a:p>
          <a:p>
            <a:pPr eaLnBrk="1" hangingPunct="1"/>
            <a:r>
              <a:rPr lang="ru-RU" sz="2800" smtClean="0"/>
              <a:t>renuntati la fumat</a:t>
            </a:r>
          </a:p>
          <a:p>
            <a:pPr eaLnBrk="1" hangingPunct="1"/>
            <a:r>
              <a:rPr lang="ru-RU" sz="2800" smtClean="0"/>
              <a:t>Fumatorii si cei expusi la poluarea industriala trebuie sa ia masuri suplimentare de precautie pentru a evita aparitia bolii.</a:t>
            </a:r>
          </a:p>
          <a:p>
            <a:pPr eaLnBrk="1" hangingPunct="1"/>
            <a:endParaRPr lang="ru-RU" sz="2800" smtClean="0"/>
          </a:p>
        </p:txBody>
      </p:sp>
      <p:pic>
        <p:nvPicPr>
          <p:cNvPr id="30722" name="Picture 4"/>
          <p:cNvPicPr>
            <a:picLocks noChangeAspect="1" noChangeArrowheads="1"/>
          </p:cNvPicPr>
          <p:nvPr/>
        </p:nvPicPr>
        <p:blipFill>
          <a:blip r:embed="rId2" cstate="print"/>
          <a:srcRect/>
          <a:stretch>
            <a:fillRect/>
          </a:stretch>
        </p:blipFill>
        <p:spPr bwMode="auto">
          <a:xfrm>
            <a:off x="6962775" y="4476750"/>
            <a:ext cx="2181225" cy="2381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Содержимое 2"/>
          <p:cNvSpPr>
            <a:spLocks noGrp="1"/>
          </p:cNvSpPr>
          <p:nvPr>
            <p:ph idx="1"/>
          </p:nvPr>
        </p:nvSpPr>
        <p:spPr>
          <a:xfrm>
            <a:off x="1116013" y="476250"/>
            <a:ext cx="7499350" cy="4800600"/>
          </a:xfrm>
        </p:spPr>
        <p:txBody>
          <a:bodyPr/>
          <a:lstStyle/>
          <a:p>
            <a:pPr eaLnBrk="1" hangingPunct="1">
              <a:lnSpc>
                <a:spcPct val="80000"/>
              </a:lnSpc>
            </a:pPr>
            <a:r>
              <a:rPr lang="en-US" sz="2200" smtClean="0">
                <a:latin typeface="Times New Roman" pitchFamily="18" charset="0"/>
              </a:rPr>
              <a:t>Totodata, pentru a ne proteja de virusuri, trebuie sa asiguram organismul nostru cu fructele si legumele proaspete, pline de </a:t>
            </a:r>
            <a:r>
              <a:rPr lang="en-US" sz="2200" smtClean="0">
                <a:latin typeface="Times New Roman" pitchFamily="18" charset="0"/>
                <a:hlinkClick r:id="rId2"/>
              </a:rPr>
              <a:t>vitamina C</a:t>
            </a:r>
            <a:r>
              <a:rPr lang="en-US" sz="2200" smtClean="0">
                <a:latin typeface="Times New Roman" pitchFamily="18" charset="0"/>
              </a:rPr>
              <a:t>, ne vor sprijini sistemul imunitar si vor ajuta corpul sa lupte cu agentii patogeni, inclusiv cu cei responsabili de bronsita.</a:t>
            </a:r>
          </a:p>
          <a:p>
            <a:pPr eaLnBrk="1" hangingPunct="1">
              <a:lnSpc>
                <a:spcPct val="80000"/>
              </a:lnSpc>
            </a:pPr>
            <a:endParaRPr lang="ru-RU" sz="2200" smtClean="0">
              <a:latin typeface="Times New Roman" pitchFamily="18" charset="0"/>
            </a:endParaRPr>
          </a:p>
        </p:txBody>
      </p:sp>
      <p:pic>
        <p:nvPicPr>
          <p:cNvPr id="31746" name="Picture 4"/>
          <p:cNvPicPr>
            <a:picLocks noChangeAspect="1" noChangeArrowheads="1"/>
          </p:cNvPicPr>
          <p:nvPr/>
        </p:nvPicPr>
        <p:blipFill>
          <a:blip r:embed="rId3" cstate="print"/>
          <a:srcRect/>
          <a:stretch>
            <a:fillRect/>
          </a:stretch>
        </p:blipFill>
        <p:spPr bwMode="auto">
          <a:xfrm>
            <a:off x="1042988" y="2565400"/>
            <a:ext cx="5400675" cy="3373438"/>
          </a:xfrm>
          <a:prstGeom prst="rect">
            <a:avLst/>
          </a:prstGeom>
          <a:noFill/>
          <a:ln w="9525">
            <a:noFill/>
            <a:miter lim="800000"/>
            <a:headEnd/>
            <a:tailEnd/>
          </a:ln>
        </p:spPr>
      </p:pic>
      <p:pic>
        <p:nvPicPr>
          <p:cNvPr id="31747" name="Picture 5"/>
          <p:cNvPicPr>
            <a:picLocks noChangeAspect="1" noChangeArrowheads="1"/>
          </p:cNvPicPr>
          <p:nvPr/>
        </p:nvPicPr>
        <p:blipFill>
          <a:blip r:embed="rId4" cstate="print"/>
          <a:srcRect/>
          <a:stretch>
            <a:fillRect/>
          </a:stretch>
        </p:blipFill>
        <p:spPr bwMode="auto">
          <a:xfrm>
            <a:off x="6443663" y="4591050"/>
            <a:ext cx="2700337"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pc="730" dirty="0"/>
              <a:t>ROLUL	</a:t>
            </a:r>
            <a:r>
              <a:rPr lang="en-US" spc="675" dirty="0"/>
              <a:t>INGINERULUI	</a:t>
            </a:r>
            <a:r>
              <a:rPr lang="en-US" spc="885" dirty="0"/>
              <a:t>BIOMEDICAL</a:t>
            </a:r>
            <a:endParaRPr lang="ru-RU" dirty="0"/>
          </a:p>
        </p:txBody>
      </p:sp>
      <p:sp>
        <p:nvSpPr>
          <p:cNvPr id="3" name="Содержимое 2"/>
          <p:cNvSpPr>
            <a:spLocks noGrp="1"/>
          </p:cNvSpPr>
          <p:nvPr>
            <p:ph idx="1"/>
          </p:nvPr>
        </p:nvSpPr>
        <p:spPr/>
        <p:txBody>
          <a:bodyPr>
            <a:normAutofit fontScale="92500" lnSpcReduction="20000"/>
          </a:bodyPr>
          <a:lstStyle/>
          <a:p>
            <a:pPr marR="333375" algn="ctr">
              <a:lnSpc>
                <a:spcPct val="100000"/>
              </a:lnSpc>
              <a:spcBef>
                <a:spcPts val="400"/>
              </a:spcBef>
            </a:pPr>
            <a:r>
              <a:rPr lang="en-US" sz="1500" dirty="0">
                <a:latin typeface="Times New Roman" pitchFamily="18" charset="0"/>
                <a:cs typeface="Times New Roman" pitchFamily="18" charset="0"/>
              </a:rPr>
              <a:t>* </a:t>
            </a:r>
            <a:r>
              <a:rPr lang="en-US" sz="1500" spc="180" dirty="0">
                <a:latin typeface="Times New Roman" pitchFamily="18" charset="0"/>
                <a:cs typeface="Times New Roman" pitchFamily="18" charset="0"/>
              </a:rPr>
              <a:t>SISTEME </a:t>
            </a:r>
            <a:r>
              <a:rPr lang="en-US" sz="1500" spc="75" dirty="0">
                <a:latin typeface="Times New Roman" pitchFamily="18" charset="0"/>
                <a:cs typeface="Times New Roman" pitchFamily="18" charset="0"/>
              </a:rPr>
              <a:t>DE </a:t>
            </a:r>
            <a:r>
              <a:rPr lang="en-US" sz="1500" spc="170" dirty="0">
                <a:latin typeface="Times New Roman" pitchFamily="18" charset="0"/>
                <a:cs typeface="Times New Roman" pitchFamily="18" charset="0"/>
              </a:rPr>
              <a:t>SPRIJIN </a:t>
            </a:r>
            <a:r>
              <a:rPr lang="en-US" sz="1500" spc="155" dirty="0">
                <a:latin typeface="Times New Roman" pitchFamily="18" charset="0"/>
                <a:cs typeface="Times New Roman" pitchFamily="18" charset="0"/>
              </a:rPr>
              <a:t>PENTRU </a:t>
            </a:r>
            <a:r>
              <a:rPr lang="en-US" sz="1500" spc="145" dirty="0">
                <a:latin typeface="Times New Roman" pitchFamily="18" charset="0"/>
                <a:cs typeface="Times New Roman" pitchFamily="18" charset="0"/>
              </a:rPr>
              <a:t>DECIZII</a:t>
            </a:r>
            <a:r>
              <a:rPr lang="en-US" sz="1500" spc="-75" dirty="0">
                <a:latin typeface="Times New Roman" pitchFamily="18" charset="0"/>
                <a:cs typeface="Times New Roman" pitchFamily="18" charset="0"/>
              </a:rPr>
              <a:t> </a:t>
            </a:r>
            <a:r>
              <a:rPr lang="en-US" sz="1500" spc="180" dirty="0">
                <a:latin typeface="Times New Roman" pitchFamily="18" charset="0"/>
                <a:cs typeface="Times New Roman" pitchFamily="18" charset="0"/>
              </a:rPr>
              <a:t>CLINICE</a:t>
            </a:r>
            <a:endParaRPr lang="en-US" sz="1500" dirty="0">
              <a:latin typeface="Times New Roman" pitchFamily="18" charset="0"/>
              <a:cs typeface="Times New Roman" pitchFamily="18" charset="0"/>
            </a:endParaRPr>
          </a:p>
          <a:p>
            <a:pPr marR="333375" algn="ctr">
              <a:lnSpc>
                <a:spcPct val="100000"/>
              </a:lnSpc>
              <a:spcBef>
                <a:spcPts val="305"/>
              </a:spcBef>
            </a:pPr>
            <a:r>
              <a:rPr lang="en-US" sz="1500" dirty="0">
                <a:latin typeface="Times New Roman" pitchFamily="18" charset="0"/>
                <a:cs typeface="Times New Roman" pitchFamily="18" charset="0"/>
              </a:rPr>
              <a:t>* </a:t>
            </a:r>
            <a:r>
              <a:rPr lang="en-US" sz="1500" spc="190" dirty="0">
                <a:latin typeface="Times New Roman" pitchFamily="18" charset="0"/>
                <a:cs typeface="Times New Roman" pitchFamily="18" charset="0"/>
              </a:rPr>
              <a:t>PROCESAREA</a:t>
            </a:r>
            <a:r>
              <a:rPr lang="en-US" sz="1500" spc="-220" dirty="0">
                <a:latin typeface="Times New Roman" pitchFamily="18" charset="0"/>
                <a:cs typeface="Times New Roman" pitchFamily="18" charset="0"/>
              </a:rPr>
              <a:t> </a:t>
            </a:r>
            <a:r>
              <a:rPr lang="en-US" sz="1500" spc="150" dirty="0">
                <a:latin typeface="Times New Roman" pitchFamily="18" charset="0"/>
                <a:cs typeface="Times New Roman" pitchFamily="18" charset="0"/>
              </a:rPr>
              <a:t>IMAGINII</a:t>
            </a:r>
            <a:endParaRPr lang="en-US" sz="1500" dirty="0">
              <a:latin typeface="Times New Roman" pitchFamily="18" charset="0"/>
              <a:cs typeface="Times New Roman" pitchFamily="18" charset="0"/>
            </a:endParaRPr>
          </a:p>
          <a:p>
            <a:pPr marR="332740" algn="ctr"/>
            <a:r>
              <a:rPr lang="en-US" sz="1500" spc="165" dirty="0">
                <a:latin typeface="Times New Roman" pitchFamily="18" charset="0"/>
                <a:cs typeface="Times New Roman" pitchFamily="18" charset="0"/>
              </a:rPr>
              <a:t>IMAGISTICA: TOMOGRAFIE </a:t>
            </a:r>
            <a:r>
              <a:rPr lang="en-US" sz="1500" spc="180" dirty="0">
                <a:latin typeface="Times New Roman" pitchFamily="18" charset="0"/>
                <a:cs typeface="Times New Roman" pitchFamily="18" charset="0"/>
              </a:rPr>
              <a:t>COMPUTERIZATĂ </a:t>
            </a:r>
            <a:r>
              <a:rPr lang="en-US" sz="1500" spc="-150" dirty="0">
                <a:latin typeface="Times New Roman" pitchFamily="18" charset="0"/>
                <a:cs typeface="Times New Roman" pitchFamily="18" charset="0"/>
              </a:rPr>
              <a:t>( </a:t>
            </a:r>
            <a:r>
              <a:rPr lang="en-US" sz="1500" spc="105" dirty="0">
                <a:latin typeface="Times New Roman" pitchFamily="18" charset="0"/>
                <a:cs typeface="Times New Roman" pitchFamily="18" charset="0"/>
              </a:rPr>
              <a:t>CT) </a:t>
            </a:r>
            <a:r>
              <a:rPr lang="en-US" sz="1500" spc="100" dirty="0">
                <a:latin typeface="Times New Roman" pitchFamily="18" charset="0"/>
                <a:cs typeface="Times New Roman" pitchFamily="18" charset="0"/>
              </a:rPr>
              <a:t>ȘI </a:t>
            </a:r>
            <a:r>
              <a:rPr lang="en-US" sz="1500" spc="180" dirty="0">
                <a:latin typeface="Times New Roman" pitchFamily="18" charset="0"/>
                <a:cs typeface="Times New Roman" pitchFamily="18" charset="0"/>
              </a:rPr>
              <a:t>IMAGISTICĂ </a:t>
            </a:r>
            <a:r>
              <a:rPr lang="en-US" sz="1500" spc="130" dirty="0">
                <a:latin typeface="Times New Roman" pitchFamily="18" charset="0"/>
                <a:cs typeface="Times New Roman" pitchFamily="18" charset="0"/>
              </a:rPr>
              <a:t>PRIN </a:t>
            </a:r>
            <a:r>
              <a:rPr lang="en-US" sz="1500" spc="185" dirty="0">
                <a:latin typeface="Times New Roman" pitchFamily="18" charset="0"/>
                <a:cs typeface="Times New Roman" pitchFamily="18" charset="0"/>
              </a:rPr>
              <a:t>REZONANȚĂ </a:t>
            </a:r>
            <a:r>
              <a:rPr lang="en-US" sz="1500" spc="190" dirty="0">
                <a:latin typeface="Times New Roman" pitchFamily="18" charset="0"/>
                <a:cs typeface="Times New Roman" pitchFamily="18" charset="0"/>
              </a:rPr>
              <a:t>MAGNETICĂ </a:t>
            </a:r>
            <a:r>
              <a:rPr lang="en-US" sz="1500" spc="-150" dirty="0">
                <a:latin typeface="Times New Roman" pitchFamily="18" charset="0"/>
                <a:cs typeface="Times New Roman" pitchFamily="18" charset="0"/>
              </a:rPr>
              <a:t>(</a:t>
            </a:r>
            <a:r>
              <a:rPr lang="en-US" sz="1500" spc="-375" dirty="0">
                <a:latin typeface="Times New Roman" pitchFamily="18" charset="0"/>
                <a:cs typeface="Times New Roman" pitchFamily="18" charset="0"/>
              </a:rPr>
              <a:t> </a:t>
            </a:r>
            <a:r>
              <a:rPr lang="en-US" sz="1500" spc="120" dirty="0">
                <a:latin typeface="Times New Roman" pitchFamily="18" charset="0"/>
                <a:cs typeface="Times New Roman" pitchFamily="18" charset="0"/>
              </a:rPr>
              <a:t>RMN)</a:t>
            </a:r>
            <a:endParaRPr lang="en-US" sz="1500" dirty="0">
              <a:latin typeface="Times New Roman" pitchFamily="18" charset="0"/>
              <a:cs typeface="Times New Roman" pitchFamily="18" charset="0"/>
            </a:endParaRPr>
          </a:p>
          <a:p>
            <a:pPr marR="332740" algn="ctr">
              <a:lnSpc>
                <a:spcPct val="100000"/>
              </a:lnSpc>
              <a:spcBef>
                <a:spcPts val="305"/>
              </a:spcBef>
            </a:pPr>
            <a:r>
              <a:rPr lang="en-US" sz="1500" dirty="0">
                <a:latin typeface="Times New Roman" pitchFamily="18" charset="0"/>
                <a:cs typeface="Times New Roman" pitchFamily="18" charset="0"/>
              </a:rPr>
              <a:t>* </a:t>
            </a:r>
            <a:r>
              <a:rPr lang="en-US" sz="1500" spc="175" dirty="0">
                <a:latin typeface="Times New Roman" pitchFamily="18" charset="0"/>
                <a:cs typeface="Times New Roman" pitchFamily="18" charset="0"/>
              </a:rPr>
              <a:t>DIAGNOSTIC </a:t>
            </a:r>
            <a:r>
              <a:rPr lang="en-US" sz="1500" spc="95" dirty="0">
                <a:latin typeface="Times New Roman" pitchFamily="18" charset="0"/>
                <a:cs typeface="Times New Roman" pitchFamily="18" charset="0"/>
              </a:rPr>
              <a:t>PE</a:t>
            </a:r>
            <a:r>
              <a:rPr lang="en-US" sz="1500" spc="-215" dirty="0">
                <a:latin typeface="Times New Roman" pitchFamily="18" charset="0"/>
                <a:cs typeface="Times New Roman" pitchFamily="18" charset="0"/>
              </a:rPr>
              <a:t> </a:t>
            </a:r>
            <a:r>
              <a:rPr lang="en-US" sz="1500" spc="160" dirty="0">
                <a:latin typeface="Times New Roman" pitchFamily="18" charset="0"/>
                <a:cs typeface="Times New Roman" pitchFamily="18" charset="0"/>
              </a:rPr>
              <a:t>HÂRTIE</a:t>
            </a:r>
            <a:endParaRPr lang="en-US" sz="1500" dirty="0">
              <a:latin typeface="Times New Roman" pitchFamily="18" charset="0"/>
              <a:cs typeface="Times New Roman" pitchFamily="18" charset="0"/>
            </a:endParaRPr>
          </a:p>
          <a:p>
            <a:pPr marL="393065">
              <a:lnSpc>
                <a:spcPct val="100000"/>
              </a:lnSpc>
              <a:buNone/>
            </a:pPr>
            <a:r>
              <a:rPr lang="en-US" sz="1500" spc="100" dirty="0">
                <a:latin typeface="Times New Roman" pitchFamily="18" charset="0"/>
                <a:cs typeface="Times New Roman" pitchFamily="18" charset="0"/>
              </a:rPr>
              <a:t>IN </a:t>
            </a:r>
            <a:r>
              <a:rPr lang="en-US" sz="1500" spc="200" dirty="0">
                <a:latin typeface="Times New Roman" pitchFamily="18" charset="0"/>
                <a:cs typeface="Times New Roman" pitchFamily="18" charset="0"/>
              </a:rPr>
              <a:t>IMAGISTICA MEDICALĂ </a:t>
            </a:r>
            <a:r>
              <a:rPr lang="en-US" sz="1500" spc="-135" dirty="0">
                <a:latin typeface="Times New Roman" pitchFamily="18" charset="0"/>
                <a:cs typeface="Times New Roman" pitchFamily="18" charset="0"/>
              </a:rPr>
              <a:t>. </a:t>
            </a:r>
            <a:r>
              <a:rPr lang="en-US" sz="1500" spc="160" dirty="0">
                <a:latin typeface="Times New Roman" pitchFamily="18" charset="0"/>
                <a:cs typeface="Times New Roman" pitchFamily="18" charset="0"/>
              </a:rPr>
              <a:t>ROLUL </a:t>
            </a:r>
            <a:r>
              <a:rPr lang="en-US" sz="1500" spc="180" dirty="0">
                <a:latin typeface="Times New Roman" pitchFamily="18" charset="0"/>
                <a:cs typeface="Times New Roman" pitchFamily="18" charset="0"/>
              </a:rPr>
              <a:t>INGINERULUI </a:t>
            </a:r>
            <a:r>
              <a:rPr lang="en-US" sz="1500" spc="190" dirty="0">
                <a:latin typeface="Times New Roman" pitchFamily="18" charset="0"/>
                <a:cs typeface="Times New Roman" pitchFamily="18" charset="0"/>
              </a:rPr>
              <a:t>ESTE </a:t>
            </a:r>
            <a:r>
              <a:rPr lang="en-US" sz="1500" spc="95" dirty="0">
                <a:latin typeface="Times New Roman" pitchFamily="18" charset="0"/>
                <a:cs typeface="Times New Roman" pitchFamily="18" charset="0"/>
              </a:rPr>
              <a:t>DE </a:t>
            </a:r>
            <a:r>
              <a:rPr lang="en-US" sz="1500" spc="65" dirty="0">
                <a:latin typeface="Times New Roman" pitchFamily="18" charset="0"/>
                <a:cs typeface="Times New Roman" pitchFamily="18" charset="0"/>
              </a:rPr>
              <a:t>A </a:t>
            </a:r>
            <a:r>
              <a:rPr lang="en-US" sz="1500" spc="210" dirty="0">
                <a:latin typeface="Times New Roman" pitchFamily="18" charset="0"/>
                <a:cs typeface="Times New Roman" pitchFamily="18" charset="0"/>
              </a:rPr>
              <a:t>SUPRAVEGHEA </a:t>
            </a:r>
            <a:r>
              <a:rPr lang="en-US" sz="1500" spc="200" dirty="0">
                <a:latin typeface="Times New Roman" pitchFamily="18" charset="0"/>
                <a:cs typeface="Times New Roman" pitchFamily="18" charset="0"/>
              </a:rPr>
              <a:t>APARATELOR </a:t>
            </a:r>
            <a:r>
              <a:rPr lang="en-US" sz="1500" spc="175" dirty="0">
                <a:latin typeface="Times New Roman" pitchFamily="18" charset="0"/>
                <a:cs typeface="Times New Roman" pitchFamily="18" charset="0"/>
              </a:rPr>
              <a:t>CE</a:t>
            </a:r>
            <a:r>
              <a:rPr lang="en-US" sz="1500" spc="235" dirty="0">
                <a:latin typeface="Times New Roman" pitchFamily="18" charset="0"/>
                <a:cs typeface="Times New Roman" pitchFamily="18" charset="0"/>
              </a:rPr>
              <a:t> </a:t>
            </a:r>
            <a:r>
              <a:rPr lang="en-US" sz="1500" spc="215" dirty="0">
                <a:latin typeface="Times New Roman" pitchFamily="18" charset="0"/>
                <a:cs typeface="Times New Roman" pitchFamily="18" charset="0"/>
              </a:rPr>
              <a:t>EFECTUEAZA</a:t>
            </a:r>
            <a:endParaRPr lang="en-US" sz="1500" dirty="0">
              <a:latin typeface="Times New Roman" pitchFamily="18" charset="0"/>
              <a:cs typeface="Times New Roman" pitchFamily="18" charset="0"/>
            </a:endParaRPr>
          </a:p>
          <a:p>
            <a:pPr marL="2423160" marR="5080" indent="-2308860">
              <a:lnSpc>
                <a:spcPct val="115100"/>
              </a:lnSpc>
            </a:pPr>
            <a:r>
              <a:rPr lang="en-US" sz="1500" spc="204" dirty="0">
                <a:latin typeface="Times New Roman" pitchFamily="18" charset="0"/>
                <a:cs typeface="Times New Roman" pitchFamily="18" charset="0"/>
              </a:rPr>
              <a:t>INVESTIGAREA </a:t>
            </a:r>
            <a:r>
              <a:rPr lang="en-US" sz="1500" spc="185" dirty="0">
                <a:latin typeface="Times New Roman" pitchFamily="18" charset="0"/>
                <a:cs typeface="Times New Roman" pitchFamily="18" charset="0"/>
              </a:rPr>
              <a:t>DIRECTĂ </a:t>
            </a:r>
            <a:r>
              <a:rPr lang="en-US" sz="1500" spc="114" dirty="0">
                <a:latin typeface="Times New Roman" pitchFamily="18" charset="0"/>
                <a:cs typeface="Times New Roman" pitchFamily="18" charset="0"/>
              </a:rPr>
              <a:t>ȘI </a:t>
            </a:r>
            <a:r>
              <a:rPr lang="en-US" sz="1500" spc="185" dirty="0">
                <a:latin typeface="Times New Roman" pitchFamily="18" charset="0"/>
                <a:cs typeface="Times New Roman" pitchFamily="18" charset="0"/>
              </a:rPr>
              <a:t>INDIRECTĂ </a:t>
            </a:r>
            <a:r>
              <a:rPr lang="en-US" sz="1500" spc="65" dirty="0">
                <a:latin typeface="Times New Roman" pitchFamily="18" charset="0"/>
                <a:cs typeface="Times New Roman" pitchFamily="18" charset="0"/>
              </a:rPr>
              <a:t>A </a:t>
            </a:r>
            <a:r>
              <a:rPr lang="en-US" sz="1500" spc="195" dirty="0">
                <a:latin typeface="Times New Roman" pitchFamily="18" charset="0"/>
                <a:cs typeface="Times New Roman" pitchFamily="18" charset="0"/>
              </a:rPr>
              <a:t>ORGANELOR </a:t>
            </a:r>
            <a:r>
              <a:rPr lang="en-US" sz="1500" spc="200" dirty="0">
                <a:latin typeface="Times New Roman" pitchFamily="18" charset="0"/>
                <a:cs typeface="Times New Roman" pitchFamily="18" charset="0"/>
              </a:rPr>
              <a:t>CARE </a:t>
            </a:r>
            <a:r>
              <a:rPr lang="en-US" sz="1500" spc="125" dirty="0">
                <a:latin typeface="Times New Roman" pitchFamily="18" charset="0"/>
                <a:cs typeface="Times New Roman" pitchFamily="18" charset="0"/>
              </a:rPr>
              <a:t>NU </a:t>
            </a:r>
            <a:r>
              <a:rPr lang="en-US" sz="1500" spc="180" dirty="0">
                <a:latin typeface="Times New Roman" pitchFamily="18" charset="0"/>
                <a:cs typeface="Times New Roman" pitchFamily="18" charset="0"/>
              </a:rPr>
              <a:t>SUNT </a:t>
            </a:r>
            <a:r>
              <a:rPr lang="en-US" sz="1500" spc="160" dirty="0">
                <a:latin typeface="Times New Roman" pitchFamily="18" charset="0"/>
                <a:cs typeface="Times New Roman" pitchFamily="18" charset="0"/>
              </a:rPr>
              <a:t>VIZIBILE </a:t>
            </a:r>
            <a:r>
              <a:rPr lang="en-US" sz="1500" spc="175" dirty="0">
                <a:latin typeface="Times New Roman" pitchFamily="18" charset="0"/>
                <a:cs typeface="Times New Roman" pitchFamily="18" charset="0"/>
              </a:rPr>
              <a:t>OCHIULUI </a:t>
            </a:r>
            <a:r>
              <a:rPr lang="en-US" sz="1500" spc="160" dirty="0">
                <a:latin typeface="Times New Roman" pitchFamily="18" charset="0"/>
                <a:cs typeface="Times New Roman" pitchFamily="18" charset="0"/>
              </a:rPr>
              <a:t>UMAN, </a:t>
            </a:r>
            <a:r>
              <a:rPr lang="en-US" sz="1500" spc="190" dirty="0">
                <a:latin typeface="Times New Roman" pitchFamily="18" charset="0"/>
                <a:cs typeface="Times New Roman" pitchFamily="18" charset="0"/>
              </a:rPr>
              <a:t>REALIZÂND </a:t>
            </a:r>
            <a:r>
              <a:rPr lang="en-US" sz="1500" dirty="0">
                <a:latin typeface="Times New Roman" pitchFamily="18" charset="0"/>
                <a:cs typeface="Times New Roman" pitchFamily="18" charset="0"/>
              </a:rPr>
              <a:t>O  </a:t>
            </a:r>
            <a:r>
              <a:rPr lang="en-US" sz="1500" spc="200" dirty="0">
                <a:latin typeface="Times New Roman" pitchFamily="18" charset="0"/>
                <a:cs typeface="Times New Roman" pitchFamily="18" charset="0"/>
              </a:rPr>
              <a:t>ANALIZĂ </a:t>
            </a:r>
            <a:r>
              <a:rPr lang="en-US" sz="1500" spc="65" dirty="0">
                <a:latin typeface="Times New Roman" pitchFamily="18" charset="0"/>
                <a:cs typeface="Times New Roman" pitchFamily="18" charset="0"/>
              </a:rPr>
              <a:t>A </a:t>
            </a:r>
            <a:r>
              <a:rPr lang="en-US" sz="1500" spc="185" dirty="0">
                <a:latin typeface="Times New Roman" pitchFamily="18" charset="0"/>
                <a:cs typeface="Times New Roman" pitchFamily="18" charset="0"/>
              </a:rPr>
              <a:t>DIMENSIUNILOR </a:t>
            </a:r>
            <a:r>
              <a:rPr lang="en-US" sz="1500" spc="215" dirty="0">
                <a:latin typeface="Times New Roman" pitchFamily="18" charset="0"/>
                <a:cs typeface="Times New Roman" pitchFamily="18" charset="0"/>
              </a:rPr>
              <a:t>ACESTORA </a:t>
            </a:r>
            <a:r>
              <a:rPr lang="en-US" sz="1500" spc="114" dirty="0">
                <a:latin typeface="Times New Roman" pitchFamily="18" charset="0"/>
                <a:cs typeface="Times New Roman" pitchFamily="18" charset="0"/>
              </a:rPr>
              <a:t>ȘI </a:t>
            </a:r>
            <a:r>
              <a:rPr lang="en-US" sz="1500" spc="65" dirty="0">
                <a:latin typeface="Times New Roman" pitchFamily="18" charset="0"/>
                <a:cs typeface="Times New Roman" pitchFamily="18" charset="0"/>
              </a:rPr>
              <a:t>A </a:t>
            </a:r>
            <a:r>
              <a:rPr lang="en-US" sz="1500" spc="190" dirty="0">
                <a:latin typeface="Times New Roman" pitchFamily="18" charset="0"/>
                <a:cs typeface="Times New Roman" pitchFamily="18" charset="0"/>
              </a:rPr>
              <a:t>LOCALIZĂRII </a:t>
            </a:r>
            <a:r>
              <a:rPr lang="en-US" sz="1500" spc="135" dirty="0">
                <a:latin typeface="Times New Roman" pitchFamily="18" charset="0"/>
                <a:cs typeface="Times New Roman" pitchFamily="18" charset="0"/>
              </a:rPr>
              <a:t>LOR </a:t>
            </a:r>
            <a:r>
              <a:rPr lang="en-US" sz="1500" spc="100" dirty="0">
                <a:latin typeface="Times New Roman" pitchFamily="18" charset="0"/>
                <a:cs typeface="Times New Roman" pitchFamily="18" charset="0"/>
              </a:rPr>
              <a:t>ÎN</a:t>
            </a:r>
            <a:r>
              <a:rPr lang="en-US" sz="1500" spc="550" dirty="0">
                <a:latin typeface="Times New Roman" pitchFamily="18" charset="0"/>
                <a:cs typeface="Times New Roman" pitchFamily="18" charset="0"/>
              </a:rPr>
              <a:t> </a:t>
            </a:r>
            <a:r>
              <a:rPr lang="en-US" sz="1500" spc="185" dirty="0">
                <a:latin typeface="Times New Roman" pitchFamily="18" charset="0"/>
                <a:cs typeface="Times New Roman" pitchFamily="18" charset="0"/>
              </a:rPr>
              <a:t>ORGANISM.</a:t>
            </a:r>
            <a:endParaRPr lang="en-US"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ROLUL PRINCIPAL AL BIOINGINERILOR IN </a:t>
            </a:r>
            <a:endParaRPr lang="ru-RU"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ACEST DOMENIU DE ACTIVITATE ESTE CEL DE  A ANTRENA ȘI SUPERVIZA TEHNICIENII CARE  LUCREAZĂ CU APARATURA. BIOINGINERII </a:t>
            </a:r>
            <a:endParaRPr lang="ru-RU"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TREBUIE DE ASEMENEA SĂ SE CONSULTE CU  MEDICII REFERITOR LA	DISPOZITIVELE </a:t>
            </a:r>
            <a:endParaRPr lang="ru-RU"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MEDICALE ÎN VEDEREA ÎMBUNĂTĂȚIRII </a:t>
            </a:r>
            <a:endParaRPr lang="ru-RU"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DISPOZITIVELOR BAZÂNDU- SE PE EXPERIENȚA  CLINICĂ, DAR ȘI SĂ URMĂREASCĂ PROGRESUL  ALATURI DE MEDICUL PROPRIU- ZIS ASTFEL </a:t>
            </a:r>
            <a:endParaRPr lang="ru-RU"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ÎNCÂT SĂ PREVINĂ APARITIA UNOR DEFECTE  SI PROBLEME</a:t>
            </a:r>
            <a:endParaRPr lang="ru-RU" sz="1500" dirty="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en-US" dirty="0" err="1" smtClean="0">
                <a:solidFill>
                  <a:schemeClr val="tx2">
                    <a:satMod val="130000"/>
                  </a:schemeClr>
                </a:solidFill>
              </a:rPr>
              <a:t>Bronsitele</a:t>
            </a:r>
            <a:r>
              <a:rPr lang="en-US" dirty="0" smtClean="0">
                <a:solidFill>
                  <a:schemeClr val="tx2">
                    <a:satMod val="130000"/>
                  </a:schemeClr>
                </a:solidFill>
              </a:rPr>
              <a:t>:</a:t>
            </a:r>
            <a:endParaRPr lang="ru-RU" dirty="0">
              <a:solidFill>
                <a:schemeClr val="tx2">
                  <a:satMod val="130000"/>
                </a:schemeClr>
              </a:solidFill>
            </a:endParaRPr>
          </a:p>
        </p:txBody>
      </p:sp>
      <p:sp>
        <p:nvSpPr>
          <p:cNvPr id="3" name="Содержимое 2"/>
          <p:cNvSpPr>
            <a:spLocks noGrp="1"/>
          </p:cNvSpPr>
          <p:nvPr>
            <p:ph idx="1"/>
          </p:nvPr>
        </p:nvSpPr>
        <p:spPr>
          <a:xfrm>
            <a:off x="1000125" y="1143000"/>
            <a:ext cx="8001000" cy="4000500"/>
          </a:xfrm>
        </p:spPr>
        <p:txBody>
          <a:bodyPr>
            <a:normAutofit fontScale="85000" lnSpcReduction="20000"/>
          </a:bodyPr>
          <a:lstStyle/>
          <a:p>
            <a:pPr marL="365760" indent="-283464" eaLnBrk="1" fontAlgn="auto" hangingPunct="1">
              <a:spcAft>
                <a:spcPts val="0"/>
              </a:spcAft>
              <a:buFont typeface="Wingdings 2"/>
              <a:buChar char=""/>
              <a:defRPr/>
            </a:pPr>
            <a:r>
              <a:rPr lang="vi-VN" sz="2800" b="1" dirty="0" smtClean="0"/>
              <a:t>Bronșita</a:t>
            </a:r>
            <a:r>
              <a:rPr lang="vi-VN" sz="2800" dirty="0" smtClean="0"/>
              <a:t> reprezintă inflamația mucoasei bronhiilor, de etiologie cel mai adesea infecțioasă.Bronșita poate fi divizată în două categorii, acută și </a:t>
            </a:r>
            <a:endParaRPr lang="en-US" sz="2800" dirty="0" smtClean="0"/>
          </a:p>
          <a:p>
            <a:pPr marL="365760" indent="-283464" eaLnBrk="1" fontAlgn="auto" hangingPunct="1">
              <a:spcAft>
                <a:spcPts val="0"/>
              </a:spcAft>
              <a:buFont typeface="Wingdings 2"/>
              <a:buNone/>
              <a:defRPr/>
            </a:pPr>
            <a:r>
              <a:rPr lang="vi-VN" sz="2800" dirty="0" smtClean="0"/>
              <a:t>cronică, fiecare categorie având propriile etiologii, patologii și terapii.</a:t>
            </a:r>
            <a:endParaRPr lang="en-US" sz="2800" dirty="0" smtClean="0"/>
          </a:p>
          <a:p>
            <a:pPr marL="365760" indent="-283464" eaLnBrk="1" fontAlgn="auto" hangingPunct="1">
              <a:spcAft>
                <a:spcPts val="0"/>
              </a:spcAft>
              <a:buFont typeface="Wingdings 2"/>
              <a:buNone/>
              <a:defRPr/>
            </a:pPr>
            <a:endParaRPr lang="en-US" sz="2800" dirty="0" smtClean="0"/>
          </a:p>
          <a:p>
            <a:pPr marL="365760" indent="-283464" eaLnBrk="1" fontAlgn="auto" hangingPunct="1">
              <a:spcAft>
                <a:spcPts val="0"/>
              </a:spcAft>
              <a:buFont typeface="Wingdings 2"/>
              <a:buChar char=""/>
              <a:defRPr/>
            </a:pPr>
            <a:r>
              <a:rPr lang="en-US" sz="2800" dirty="0" err="1" smtClean="0"/>
              <a:t>Aceasta</a:t>
            </a:r>
            <a:r>
              <a:rPr lang="en-US" sz="2800" dirty="0" smtClean="0"/>
              <a:t> </a:t>
            </a:r>
            <a:r>
              <a:rPr lang="en-US" sz="2800" dirty="0" err="1" smtClean="0"/>
              <a:t>patologie</a:t>
            </a:r>
            <a:r>
              <a:rPr lang="en-US" sz="2800" dirty="0" smtClean="0"/>
              <a:t> </a:t>
            </a:r>
          </a:p>
          <a:p>
            <a:pPr marL="365760" indent="-283464" eaLnBrk="1" fontAlgn="auto" hangingPunct="1">
              <a:spcAft>
                <a:spcPts val="0"/>
              </a:spcAft>
              <a:buFont typeface="Wingdings 2"/>
              <a:buNone/>
              <a:defRPr/>
            </a:pPr>
            <a:r>
              <a:rPr lang="en-US" sz="2800" dirty="0" err="1" smtClean="0"/>
              <a:t>afecteaza</a:t>
            </a:r>
            <a:r>
              <a:rPr lang="en-US" sz="2800" dirty="0" smtClean="0"/>
              <a:t> </a:t>
            </a:r>
            <a:r>
              <a:rPr lang="en-US" sz="2800" dirty="0" err="1" smtClean="0"/>
              <a:t>anual</a:t>
            </a:r>
            <a:r>
              <a:rPr lang="en-US" sz="2800" dirty="0" smtClean="0"/>
              <a:t> </a:t>
            </a:r>
            <a:r>
              <a:rPr lang="en-US" sz="2800" dirty="0" err="1" smtClean="0"/>
              <a:t>peste</a:t>
            </a:r>
            <a:r>
              <a:rPr lang="en-US" sz="2800" dirty="0" smtClean="0"/>
              <a:t> 5 %</a:t>
            </a:r>
          </a:p>
          <a:p>
            <a:pPr marL="365760" indent="-283464" eaLnBrk="1" fontAlgn="auto" hangingPunct="1">
              <a:spcAft>
                <a:spcPts val="0"/>
              </a:spcAft>
              <a:buFont typeface="Wingdings 2"/>
              <a:buNone/>
              <a:defRPr/>
            </a:pPr>
            <a:r>
              <a:rPr lang="en-US" sz="2800" dirty="0" smtClean="0"/>
              <a:t> din </a:t>
            </a:r>
            <a:r>
              <a:rPr lang="en-US" sz="2800" dirty="0" err="1" smtClean="0"/>
              <a:t>populatia</a:t>
            </a:r>
            <a:r>
              <a:rPr lang="en-US" sz="2800" dirty="0" smtClean="0"/>
              <a:t> </a:t>
            </a:r>
            <a:r>
              <a:rPr lang="en-US" sz="2800" dirty="0" err="1" smtClean="0"/>
              <a:t>adulta</a:t>
            </a:r>
            <a:r>
              <a:rPr lang="en-US" sz="2800" dirty="0" smtClean="0"/>
              <a:t>, </a:t>
            </a:r>
          </a:p>
          <a:p>
            <a:pPr marL="365760" indent="-283464" eaLnBrk="1" fontAlgn="auto" hangingPunct="1">
              <a:spcAft>
                <a:spcPts val="0"/>
              </a:spcAft>
              <a:buFont typeface="Wingdings 2"/>
              <a:buNone/>
              <a:defRPr/>
            </a:pPr>
            <a:r>
              <a:rPr lang="en-US" sz="2800" dirty="0" smtClean="0"/>
              <a:t>cu o </a:t>
            </a:r>
            <a:r>
              <a:rPr lang="en-US" sz="2800" dirty="0" err="1" smtClean="0"/>
              <a:t>incidenta</a:t>
            </a:r>
            <a:r>
              <a:rPr lang="en-US" sz="2800" dirty="0" smtClean="0"/>
              <a:t> </a:t>
            </a:r>
            <a:r>
              <a:rPr lang="en-US" sz="2800" dirty="0" err="1" smtClean="0"/>
              <a:t>crescuta</a:t>
            </a:r>
            <a:endParaRPr lang="en-US" sz="2800" dirty="0" smtClean="0"/>
          </a:p>
          <a:p>
            <a:pPr marL="365760" indent="-283464" eaLnBrk="1" fontAlgn="auto" hangingPunct="1">
              <a:spcAft>
                <a:spcPts val="0"/>
              </a:spcAft>
              <a:buFont typeface="Wingdings 2"/>
              <a:buNone/>
              <a:defRPr/>
            </a:pPr>
            <a:r>
              <a:rPr lang="en-US" sz="2800" dirty="0" smtClean="0"/>
              <a:t> in </a:t>
            </a:r>
            <a:r>
              <a:rPr lang="en-US" sz="2800" dirty="0" err="1" smtClean="0"/>
              <a:t>sezonul</a:t>
            </a:r>
            <a:r>
              <a:rPr lang="en-US" sz="2800" dirty="0" smtClean="0"/>
              <a:t> </a:t>
            </a:r>
            <a:r>
              <a:rPr lang="en-US" sz="2800" dirty="0" err="1" smtClean="0"/>
              <a:t>rece</a:t>
            </a:r>
            <a:r>
              <a:rPr lang="en-US" sz="2800" dirty="0" smtClean="0"/>
              <a:t>;</a:t>
            </a:r>
          </a:p>
          <a:p>
            <a:pPr marL="365760" indent="-283464" eaLnBrk="1" fontAlgn="auto" hangingPunct="1">
              <a:spcAft>
                <a:spcPts val="0"/>
              </a:spcAft>
              <a:buFont typeface="Wingdings 2"/>
              <a:buChar char=""/>
              <a:defRPr/>
            </a:pPr>
            <a:endParaRPr lang="ru-RU" dirty="0"/>
          </a:p>
        </p:txBody>
      </p:sp>
      <p:pic>
        <p:nvPicPr>
          <p:cNvPr id="5" name="Picture 1"/>
          <p:cNvPicPr>
            <a:picLocks noChangeAspect="1" noChangeArrowheads="1"/>
          </p:cNvPicPr>
          <p:nvPr/>
        </p:nvPicPr>
        <p:blipFill>
          <a:blip r:embed="rId2" cstate="print"/>
          <a:srcRect/>
          <a:stretch>
            <a:fillRect/>
          </a:stretch>
        </p:blipFill>
        <p:spPr bwMode="auto">
          <a:xfrm>
            <a:off x="4427984" y="3236996"/>
            <a:ext cx="3888432" cy="248118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Grp="1" noChangeAspect="1" noChangeArrowheads="1"/>
          </p:cNvPicPr>
          <p:nvPr>
            <p:ph type="body" idx="1"/>
          </p:nvPr>
        </p:nvPicPr>
        <p:blipFill>
          <a:blip r:embed="rId2" cstate="print"/>
          <a:srcRect/>
          <a:stretch>
            <a:fillRect/>
          </a:stretch>
        </p:blipFill>
        <p:spPr>
          <a:xfrm>
            <a:off x="3887788" y="3494088"/>
            <a:ext cx="5256212" cy="3363912"/>
          </a:xfrm>
        </p:spPr>
      </p:pic>
      <p:pic>
        <p:nvPicPr>
          <p:cNvPr id="16386" name="Picture 4"/>
          <p:cNvPicPr>
            <a:picLocks noChangeAspect="1" noChangeArrowheads="1"/>
          </p:cNvPicPr>
          <p:nvPr/>
        </p:nvPicPr>
        <p:blipFill>
          <a:blip r:embed="rId3" cstate="print"/>
          <a:srcRect/>
          <a:stretch>
            <a:fillRect/>
          </a:stretch>
        </p:blipFill>
        <p:spPr bwMode="auto">
          <a:xfrm>
            <a:off x="1042988" y="0"/>
            <a:ext cx="4857750" cy="34194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o-RO" dirty="0" smtClean="0">
                <a:solidFill>
                  <a:schemeClr val="tx2">
                    <a:satMod val="130000"/>
                  </a:schemeClr>
                </a:solidFill>
              </a:rPr>
              <a:t>Cauze</a:t>
            </a:r>
            <a:r>
              <a:rPr lang="en-US" dirty="0" smtClean="0">
                <a:solidFill>
                  <a:schemeClr val="tx2">
                    <a:satMod val="130000"/>
                  </a:schemeClr>
                </a:solidFill>
              </a:rPr>
              <a:t>:</a:t>
            </a:r>
            <a:br>
              <a:rPr lang="en-US" dirty="0" smtClean="0">
                <a:solidFill>
                  <a:schemeClr val="tx2">
                    <a:satMod val="130000"/>
                  </a:schemeClr>
                </a:solidFill>
              </a:rPr>
            </a:br>
            <a:endParaRPr lang="ru-RU" dirty="0">
              <a:solidFill>
                <a:schemeClr val="tx2">
                  <a:satMod val="130000"/>
                </a:schemeClr>
              </a:solidFill>
            </a:endParaRPr>
          </a:p>
        </p:txBody>
      </p:sp>
      <p:sp>
        <p:nvSpPr>
          <p:cNvPr id="17410" name="Содержимое 2"/>
          <p:cNvSpPr>
            <a:spLocks noGrp="1"/>
          </p:cNvSpPr>
          <p:nvPr>
            <p:ph idx="1"/>
          </p:nvPr>
        </p:nvSpPr>
        <p:spPr>
          <a:xfrm>
            <a:off x="1000125" y="785813"/>
            <a:ext cx="7934325" cy="5857875"/>
          </a:xfrm>
        </p:spPr>
        <p:txBody>
          <a:bodyPr/>
          <a:lstStyle/>
          <a:p>
            <a:pPr eaLnBrk="1" hangingPunct="1">
              <a:buFont typeface="Wingdings 2" pitchFamily="18" charset="2"/>
              <a:buNone/>
            </a:pPr>
            <a:r>
              <a:rPr lang="vi-VN" sz="2600" smtClean="0">
                <a:latin typeface="Times New Roman" pitchFamily="18" charset="0"/>
              </a:rPr>
              <a:t>În mai mult de 90% din cazuri, cauza este o infecție virală. Aceste virusuri se pot răspândi prin aer când oamenii tușesc sau prin contact direct. </a:t>
            </a:r>
            <a:endParaRPr lang="en-US" sz="2600" smtClean="0">
              <a:latin typeface="Times New Roman" pitchFamily="18" charset="0"/>
            </a:endParaRPr>
          </a:p>
          <a:p>
            <a:pPr eaLnBrk="1" hangingPunct="1">
              <a:buFont typeface="Wingdings 2" pitchFamily="18" charset="2"/>
              <a:buNone/>
            </a:pPr>
            <a:r>
              <a:rPr lang="ru-RU" smtClean="0">
                <a:latin typeface="Times New Roman" pitchFamily="18" charset="0"/>
              </a:rPr>
              <a:t>Din punct de vedere al cauzei, bronsita poate fi:</a:t>
            </a:r>
          </a:p>
          <a:p>
            <a:pPr eaLnBrk="1" hangingPunct="1"/>
            <a:r>
              <a:rPr lang="ru-RU" smtClean="0">
                <a:latin typeface="Times New Roman" pitchFamily="18" charset="0"/>
              </a:rPr>
              <a:t>bronsita infectioasa  este cauzata de agenti patogeni - virusuri, bacterii</a:t>
            </a:r>
            <a:r>
              <a:rPr lang="en-US" smtClean="0">
                <a:latin typeface="Times New Roman" pitchFamily="18" charset="0"/>
              </a:rPr>
              <a:t>;</a:t>
            </a:r>
            <a:endParaRPr lang="ru-RU" smtClean="0">
              <a:latin typeface="Times New Roman" pitchFamily="18" charset="0"/>
            </a:endParaRPr>
          </a:p>
          <a:p>
            <a:pPr eaLnBrk="1" hangingPunct="1"/>
            <a:r>
              <a:rPr lang="ru-RU" smtClean="0">
                <a:latin typeface="Times New Roman" pitchFamily="18" charset="0"/>
              </a:rPr>
              <a:t>bronsita iritativa este urmarea expunerii la vapori toxici sau praf</a:t>
            </a:r>
            <a:r>
              <a:rPr lang="en-US" smtClean="0">
                <a:latin typeface="Times New Roman" pitchFamily="18" charset="0"/>
              </a:rPr>
              <a:t>;</a:t>
            </a:r>
            <a:endParaRPr lang="ru-RU" smtClean="0">
              <a:latin typeface="Times New Roman" pitchFamily="18" charset="0"/>
            </a:endParaRPr>
          </a:p>
          <a:p>
            <a:pPr eaLnBrk="1" hangingPunct="1">
              <a:buFont typeface="Wingdings 2" pitchFamily="18" charset="2"/>
              <a:buNone/>
            </a:pPr>
            <a:endParaRPr lang="en-US" sz="2600" smtClean="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p:txBody>
          <a:bodyPr vert="horz" wrap="square" lIns="91440" tIns="45720" rIns="91440" bIns="45720" numCol="1" anchorCtr="0" compatLnSpc="1">
            <a:prstTxWarp prst="textNoShape">
              <a:avLst/>
            </a:prstTxWarp>
            <a:normAutofit fontScale="90000"/>
          </a:bodyPr>
          <a:lstStyle/>
          <a:p>
            <a:pPr eaLnBrk="1" hangingPunct="1"/>
            <a:r>
              <a:rPr lang="ru-RU" sz="3300" b="1" smtClean="0">
                <a:effectLst/>
                <a:latin typeface="Times New Roman" pitchFamily="18" charset="0"/>
              </a:rPr>
              <a:t>Factorii de risc care ne fac organismul vulnerabil la virusuri si bacterii sunt:</a:t>
            </a:r>
            <a:r>
              <a:rPr lang="ru-RU" sz="3300" smtClean="0">
                <a:effectLst/>
                <a:latin typeface="Times New Roman" pitchFamily="18" charset="0"/>
              </a:rPr>
              <a:t/>
            </a:r>
            <a:br>
              <a:rPr lang="ru-RU" sz="3300" smtClean="0">
                <a:effectLst/>
                <a:latin typeface="Times New Roman" pitchFamily="18" charset="0"/>
              </a:rPr>
            </a:br>
            <a:endParaRPr lang="ru-RU" sz="3300" smtClean="0">
              <a:effectLst/>
              <a:latin typeface="Times New Roman" pitchFamily="18" charset="0"/>
            </a:endParaRPr>
          </a:p>
        </p:txBody>
      </p:sp>
      <p:sp>
        <p:nvSpPr>
          <p:cNvPr id="18434" name="Rectangle 3"/>
          <p:cNvSpPr>
            <a:spLocks noGrp="1"/>
          </p:cNvSpPr>
          <p:nvPr>
            <p:ph type="body" idx="1"/>
          </p:nvPr>
        </p:nvSpPr>
        <p:spPr>
          <a:xfrm>
            <a:off x="1435100" y="1447800"/>
            <a:ext cx="5081116" cy="4800600"/>
          </a:xfrm>
        </p:spPr>
        <p:txBody>
          <a:bodyPr/>
          <a:lstStyle/>
          <a:p>
            <a:pPr eaLnBrk="1" hangingPunct="1"/>
            <a:r>
              <a:rPr lang="ru-RU" sz="2600" dirty="0" err="1" smtClean="0">
                <a:latin typeface="Times New Roman" pitchFamily="18" charset="0"/>
              </a:rPr>
              <a:t>Imunitatea</a:t>
            </a:r>
            <a:r>
              <a:rPr lang="ru-RU" sz="2600" dirty="0" smtClean="0">
                <a:latin typeface="Times New Roman" pitchFamily="18" charset="0"/>
              </a:rPr>
              <a:t> </a:t>
            </a:r>
            <a:r>
              <a:rPr lang="ru-RU" sz="2600" dirty="0" err="1" smtClean="0">
                <a:latin typeface="Times New Roman" pitchFamily="18" charset="0"/>
              </a:rPr>
              <a:t>scazuta</a:t>
            </a:r>
            <a:r>
              <a:rPr lang="ru-RU" sz="2600" dirty="0" smtClean="0">
                <a:latin typeface="Times New Roman" pitchFamily="18" charset="0"/>
              </a:rPr>
              <a:t> </a:t>
            </a:r>
            <a:r>
              <a:rPr lang="ru-RU" sz="2600" dirty="0" err="1" smtClean="0">
                <a:latin typeface="Times New Roman" pitchFamily="18" charset="0"/>
              </a:rPr>
              <a:t>provocata</a:t>
            </a:r>
            <a:r>
              <a:rPr lang="ru-RU" sz="2600" dirty="0" smtClean="0">
                <a:latin typeface="Times New Roman" pitchFamily="18" charset="0"/>
              </a:rPr>
              <a:t> </a:t>
            </a:r>
            <a:r>
              <a:rPr lang="ru-RU" sz="2600" dirty="0" err="1" smtClean="0">
                <a:latin typeface="Times New Roman" pitchFamily="18" charset="0"/>
              </a:rPr>
              <a:t>de</a:t>
            </a:r>
            <a:r>
              <a:rPr lang="ru-RU" sz="2600" dirty="0" smtClean="0">
                <a:latin typeface="Times New Roman" pitchFamily="18" charset="0"/>
              </a:rPr>
              <a:t> </a:t>
            </a:r>
            <a:r>
              <a:rPr lang="ru-RU" sz="2600" dirty="0" err="1" smtClean="0">
                <a:latin typeface="Times New Roman" pitchFamily="18" charset="0"/>
              </a:rPr>
              <a:t>o</a:t>
            </a:r>
            <a:r>
              <a:rPr lang="ru-RU" sz="2600" dirty="0" smtClean="0">
                <a:latin typeface="Times New Roman" pitchFamily="18" charset="0"/>
              </a:rPr>
              <a:t> </a:t>
            </a:r>
            <a:r>
              <a:rPr lang="ru-RU" sz="2600" dirty="0" err="1" smtClean="0">
                <a:latin typeface="Times New Roman" pitchFamily="18" charset="0"/>
              </a:rPr>
              <a:t>alimentatie</a:t>
            </a:r>
            <a:r>
              <a:rPr lang="ru-RU" sz="2600" dirty="0" smtClean="0">
                <a:latin typeface="Times New Roman" pitchFamily="18" charset="0"/>
              </a:rPr>
              <a:t> </a:t>
            </a:r>
            <a:r>
              <a:rPr lang="ru-RU" sz="2600" dirty="0" err="1" smtClean="0">
                <a:latin typeface="Times New Roman" pitchFamily="18" charset="0"/>
              </a:rPr>
              <a:t>dominata</a:t>
            </a:r>
            <a:r>
              <a:rPr lang="ru-RU" sz="2600" dirty="0" smtClean="0">
                <a:latin typeface="Times New Roman" pitchFamily="18" charset="0"/>
              </a:rPr>
              <a:t> </a:t>
            </a:r>
            <a:r>
              <a:rPr lang="ru-RU" sz="2600" dirty="0" err="1" smtClean="0">
                <a:latin typeface="Times New Roman" pitchFamily="18" charset="0"/>
              </a:rPr>
              <a:t>de</a:t>
            </a:r>
            <a:r>
              <a:rPr lang="ru-RU" sz="2600" dirty="0" smtClean="0">
                <a:latin typeface="Times New Roman" pitchFamily="18" charset="0"/>
              </a:rPr>
              <a:t> </a:t>
            </a:r>
            <a:r>
              <a:rPr lang="ru-RU" sz="2600" dirty="0" err="1" smtClean="0">
                <a:latin typeface="Times New Roman" pitchFamily="18" charset="0"/>
              </a:rPr>
              <a:t>produse</a:t>
            </a:r>
            <a:r>
              <a:rPr lang="ru-RU" sz="2600" dirty="0" smtClean="0">
                <a:latin typeface="Times New Roman" pitchFamily="18" charset="0"/>
              </a:rPr>
              <a:t> </a:t>
            </a:r>
            <a:r>
              <a:rPr lang="ru-RU" sz="2600" dirty="0" err="1" smtClean="0">
                <a:latin typeface="Times New Roman" pitchFamily="18" charset="0"/>
              </a:rPr>
              <a:t>hiperprocesate</a:t>
            </a:r>
            <a:endParaRPr lang="ru-RU" sz="2600" dirty="0" smtClean="0">
              <a:latin typeface="Times New Roman" pitchFamily="18" charset="0"/>
            </a:endParaRPr>
          </a:p>
          <a:p>
            <a:pPr eaLnBrk="1" hangingPunct="1"/>
            <a:r>
              <a:rPr lang="ru-RU" sz="2600" dirty="0" err="1" smtClean="0">
                <a:latin typeface="Times New Roman" pitchFamily="18" charset="0"/>
              </a:rPr>
              <a:t>Leziuni</a:t>
            </a:r>
            <a:r>
              <a:rPr lang="ru-RU" sz="2600" dirty="0" smtClean="0">
                <a:latin typeface="Times New Roman" pitchFamily="18" charset="0"/>
              </a:rPr>
              <a:t> </a:t>
            </a:r>
            <a:r>
              <a:rPr lang="ru-RU" sz="2600" dirty="0" err="1" smtClean="0">
                <a:latin typeface="Times New Roman" pitchFamily="18" charset="0"/>
              </a:rPr>
              <a:t>la</a:t>
            </a:r>
            <a:r>
              <a:rPr lang="ru-RU" sz="2600" dirty="0" smtClean="0">
                <a:latin typeface="Times New Roman" pitchFamily="18" charset="0"/>
              </a:rPr>
              <a:t> </a:t>
            </a:r>
            <a:r>
              <a:rPr lang="ru-RU" sz="2600" dirty="0" err="1" smtClean="0">
                <a:latin typeface="Times New Roman" pitchFamily="18" charset="0"/>
              </a:rPr>
              <a:t>nivelul</a:t>
            </a:r>
            <a:r>
              <a:rPr lang="ru-RU" sz="2600" dirty="0" smtClean="0">
                <a:latin typeface="Times New Roman" pitchFamily="18" charset="0"/>
              </a:rPr>
              <a:t> </a:t>
            </a:r>
            <a:r>
              <a:rPr lang="ru-RU" sz="2600" dirty="0" err="1" smtClean="0">
                <a:latin typeface="Times New Roman" pitchFamily="18" charset="0"/>
              </a:rPr>
              <a:t>toracelui</a:t>
            </a:r>
            <a:endParaRPr lang="ru-RU" sz="2600" dirty="0" smtClean="0">
              <a:latin typeface="Times New Roman" pitchFamily="18" charset="0"/>
            </a:endParaRPr>
          </a:p>
          <a:p>
            <a:pPr eaLnBrk="1" hangingPunct="1"/>
            <a:r>
              <a:rPr lang="ru-RU" sz="2600" dirty="0" err="1" smtClean="0">
                <a:latin typeface="Times New Roman" pitchFamily="18" charset="0"/>
              </a:rPr>
              <a:t>Fumatul</a:t>
            </a:r>
            <a:r>
              <a:rPr lang="ru-RU" sz="2600" dirty="0" smtClean="0">
                <a:latin typeface="Times New Roman" pitchFamily="18" charset="0"/>
              </a:rPr>
              <a:t> </a:t>
            </a:r>
            <a:r>
              <a:rPr lang="ru-RU" sz="2600" dirty="0" err="1" smtClean="0">
                <a:latin typeface="Times New Roman" pitchFamily="18" charset="0"/>
              </a:rPr>
              <a:t>activ</a:t>
            </a:r>
            <a:r>
              <a:rPr lang="ru-RU" sz="2600" dirty="0" smtClean="0">
                <a:latin typeface="Times New Roman" pitchFamily="18" charset="0"/>
              </a:rPr>
              <a:t> </a:t>
            </a:r>
            <a:r>
              <a:rPr lang="ru-RU" sz="2600" dirty="0" err="1" smtClean="0">
                <a:latin typeface="Times New Roman" pitchFamily="18" charset="0"/>
              </a:rPr>
              <a:t>sau</a:t>
            </a:r>
            <a:r>
              <a:rPr lang="ru-RU" sz="2600" dirty="0" smtClean="0">
                <a:latin typeface="Times New Roman" pitchFamily="18" charset="0"/>
              </a:rPr>
              <a:t> </a:t>
            </a:r>
            <a:r>
              <a:rPr lang="ru-RU" sz="2600" dirty="0" err="1" smtClean="0">
                <a:latin typeface="Times New Roman" pitchFamily="18" charset="0"/>
              </a:rPr>
              <a:t>pasiv</a:t>
            </a:r>
            <a:endParaRPr lang="ru-RU" sz="2600" dirty="0" smtClean="0">
              <a:latin typeface="Times New Roman" pitchFamily="18" charset="0"/>
            </a:endParaRPr>
          </a:p>
          <a:p>
            <a:pPr eaLnBrk="1" hangingPunct="1"/>
            <a:r>
              <a:rPr lang="en-US" sz="2600" dirty="0" err="1" smtClean="0">
                <a:latin typeface="Times New Roman" pitchFamily="18" charset="0"/>
              </a:rPr>
              <a:t>Nerespectarea</a:t>
            </a:r>
            <a:r>
              <a:rPr lang="en-US" sz="2600" dirty="0" smtClean="0">
                <a:latin typeface="Times New Roman" pitchFamily="18" charset="0"/>
              </a:rPr>
              <a:t> </a:t>
            </a:r>
            <a:r>
              <a:rPr lang="en-US" sz="2600" dirty="0" err="1" smtClean="0">
                <a:latin typeface="Times New Roman" pitchFamily="18" charset="0"/>
              </a:rPr>
              <a:t>igienei</a:t>
            </a:r>
            <a:r>
              <a:rPr lang="en-US" sz="2600" dirty="0" smtClean="0">
                <a:latin typeface="Times New Roman" pitchFamily="18" charset="0"/>
              </a:rPr>
              <a:t> </a:t>
            </a:r>
            <a:r>
              <a:rPr lang="en-US" sz="2600" dirty="0" err="1" smtClean="0">
                <a:latin typeface="Times New Roman" pitchFamily="18" charset="0"/>
              </a:rPr>
              <a:t>personale</a:t>
            </a:r>
            <a:endParaRPr lang="ru-RU" sz="2600" dirty="0" smtClean="0">
              <a:latin typeface="Times New Roman" pitchFamily="18" charset="0"/>
            </a:endParaRPr>
          </a:p>
          <a:p>
            <a:pPr eaLnBrk="1" hangingPunct="1"/>
            <a:r>
              <a:rPr lang="ru-RU" sz="2600" dirty="0" err="1" smtClean="0">
                <a:latin typeface="Times New Roman" pitchFamily="18" charset="0"/>
              </a:rPr>
              <a:t>Contactul</a:t>
            </a:r>
            <a:r>
              <a:rPr lang="ru-RU" sz="2600" dirty="0" smtClean="0">
                <a:latin typeface="Times New Roman" pitchFamily="18" charset="0"/>
              </a:rPr>
              <a:t> </a:t>
            </a:r>
            <a:r>
              <a:rPr lang="ru-RU" sz="2600" dirty="0" err="1" smtClean="0">
                <a:latin typeface="Times New Roman" pitchFamily="18" charset="0"/>
              </a:rPr>
              <a:t>cu</a:t>
            </a:r>
            <a:r>
              <a:rPr lang="ru-RU" sz="2600" dirty="0" smtClean="0">
                <a:latin typeface="Times New Roman" pitchFamily="18" charset="0"/>
              </a:rPr>
              <a:t> </a:t>
            </a:r>
            <a:r>
              <a:rPr lang="ru-RU" sz="2600" dirty="0" err="1" smtClean="0">
                <a:latin typeface="Times New Roman" pitchFamily="18" charset="0"/>
              </a:rPr>
              <a:t>persoane</a:t>
            </a:r>
            <a:r>
              <a:rPr lang="ru-RU" sz="2600" dirty="0" smtClean="0">
                <a:latin typeface="Times New Roman" pitchFamily="18" charset="0"/>
              </a:rPr>
              <a:t> </a:t>
            </a:r>
            <a:r>
              <a:rPr lang="ru-RU" sz="2600" dirty="0" err="1" smtClean="0">
                <a:latin typeface="Times New Roman" pitchFamily="18" charset="0"/>
              </a:rPr>
              <a:t>care</a:t>
            </a:r>
            <a:r>
              <a:rPr lang="ru-RU" sz="2600" dirty="0" smtClean="0">
                <a:latin typeface="Times New Roman" pitchFamily="18" charset="0"/>
              </a:rPr>
              <a:t> </a:t>
            </a:r>
            <a:r>
              <a:rPr lang="ru-RU" sz="2600" dirty="0" err="1" smtClean="0">
                <a:latin typeface="Times New Roman" pitchFamily="18" charset="0"/>
              </a:rPr>
              <a:t>sufera</a:t>
            </a:r>
            <a:r>
              <a:rPr lang="ru-RU" sz="2600" dirty="0" smtClean="0">
                <a:latin typeface="Times New Roman" pitchFamily="18" charset="0"/>
              </a:rPr>
              <a:t> </a:t>
            </a:r>
            <a:r>
              <a:rPr lang="ru-RU" sz="2600" dirty="0" err="1" smtClean="0">
                <a:latin typeface="Times New Roman" pitchFamily="18" charset="0"/>
              </a:rPr>
              <a:t>de</a:t>
            </a:r>
            <a:r>
              <a:rPr lang="ru-RU" sz="2600" dirty="0" smtClean="0">
                <a:latin typeface="Times New Roman" pitchFamily="18" charset="0"/>
              </a:rPr>
              <a:t> </a:t>
            </a:r>
            <a:r>
              <a:rPr lang="ru-RU" sz="2600" dirty="0" err="1" smtClean="0">
                <a:latin typeface="Times New Roman" pitchFamily="18" charset="0"/>
              </a:rPr>
              <a:t>bronsita</a:t>
            </a:r>
            <a:endParaRPr lang="ru-RU" sz="2600" dirty="0" smtClean="0">
              <a:latin typeface="Times New Roman" pitchFamily="18" charset="0"/>
            </a:endParaRPr>
          </a:p>
          <a:p>
            <a:pPr eaLnBrk="1" hangingPunct="1"/>
            <a:r>
              <a:rPr lang="ru-RU" sz="2600" dirty="0" err="1" smtClean="0">
                <a:latin typeface="Times New Roman" pitchFamily="18" charset="0"/>
              </a:rPr>
              <a:t>Poluare</a:t>
            </a:r>
            <a:r>
              <a:rPr lang="en-US" sz="2600" dirty="0" smtClean="0">
                <a:latin typeface="Times New Roman" pitchFamily="18" charset="0"/>
              </a:rPr>
              <a:t> </a:t>
            </a:r>
            <a:r>
              <a:rPr lang="en-US" sz="2600" dirty="0" err="1" smtClean="0">
                <a:latin typeface="Times New Roman" pitchFamily="18" charset="0"/>
              </a:rPr>
              <a:t>mediului</a:t>
            </a:r>
            <a:r>
              <a:rPr lang="en-US" sz="2600" dirty="0" smtClean="0">
                <a:latin typeface="Times New Roman" pitchFamily="18" charset="0"/>
              </a:rPr>
              <a:t> in care ne </a:t>
            </a:r>
            <a:r>
              <a:rPr lang="en-US" sz="2600" dirty="0" err="1" smtClean="0">
                <a:latin typeface="Times New Roman" pitchFamily="18" charset="0"/>
              </a:rPr>
              <a:t>aflam</a:t>
            </a:r>
            <a:endParaRPr lang="ru-RU" sz="2600" dirty="0" smtClean="0">
              <a:latin typeface="Times New Roman" pitchFamily="18" charset="0"/>
            </a:endParaRPr>
          </a:p>
          <a:p>
            <a:pPr eaLnBrk="1" hangingPunct="1"/>
            <a:endParaRPr lang="ru-RU" dirty="0" smtClean="0"/>
          </a:p>
        </p:txBody>
      </p:sp>
      <p:pic>
        <p:nvPicPr>
          <p:cNvPr id="4" name="Picture 2" descr="Bronsita acuta | Simptome, Forme clinice, Tratament&amp;quot;"/>
          <p:cNvPicPr>
            <a:picLocks noChangeAspect="1" noChangeArrowheads="1"/>
          </p:cNvPicPr>
          <p:nvPr/>
        </p:nvPicPr>
        <p:blipFill>
          <a:blip r:embed="rId2" cstate="print"/>
          <a:srcRect/>
          <a:stretch>
            <a:fillRect/>
          </a:stretch>
        </p:blipFill>
        <p:spPr bwMode="auto">
          <a:xfrm>
            <a:off x="6361588" y="2708920"/>
            <a:ext cx="2386876" cy="24693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ronşita cronică! Simptome și tratament! - Medic Chat"/>
          <p:cNvPicPr>
            <a:picLocks noGrp="1" noChangeAspect="1" noChangeArrowheads="1"/>
          </p:cNvPicPr>
          <p:nvPr>
            <p:ph idx="4294967295"/>
          </p:nvPr>
        </p:nvPicPr>
        <p:blipFill>
          <a:blip r:embed="rId2" cstate="print"/>
          <a:srcRect/>
          <a:stretch>
            <a:fillRect/>
          </a:stretch>
        </p:blipFill>
        <p:spPr bwMode="auto">
          <a:xfrm>
            <a:off x="1115616" y="692696"/>
            <a:ext cx="7560840" cy="55557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o-RO" dirty="0" smtClean="0">
                <a:solidFill>
                  <a:schemeClr val="tx2">
                    <a:satMod val="130000"/>
                  </a:schemeClr>
                </a:solidFill>
              </a:rPr>
              <a:t>Particularităţi clinice</a:t>
            </a:r>
            <a:r>
              <a:rPr lang="en-US" dirty="0" smtClean="0">
                <a:solidFill>
                  <a:schemeClr val="tx2">
                    <a:satMod val="130000"/>
                  </a:schemeClr>
                </a:solidFill>
              </a:rPr>
              <a:t/>
            </a:r>
            <a:br>
              <a:rPr lang="en-US" dirty="0" smtClean="0">
                <a:solidFill>
                  <a:schemeClr val="tx2">
                    <a:satMod val="130000"/>
                  </a:schemeClr>
                </a:solidFill>
              </a:rPr>
            </a:br>
            <a:endParaRPr lang="ru-RU" dirty="0">
              <a:solidFill>
                <a:schemeClr val="tx2">
                  <a:satMod val="130000"/>
                </a:schemeClr>
              </a:solidFill>
            </a:endParaRPr>
          </a:p>
        </p:txBody>
      </p:sp>
      <p:sp>
        <p:nvSpPr>
          <p:cNvPr id="19458" name="Содержимое 2"/>
          <p:cNvSpPr>
            <a:spLocks noGrp="1"/>
          </p:cNvSpPr>
          <p:nvPr>
            <p:ph idx="1"/>
          </p:nvPr>
        </p:nvSpPr>
        <p:spPr>
          <a:xfrm>
            <a:off x="1435100" y="857250"/>
            <a:ext cx="7499350" cy="5391150"/>
          </a:xfrm>
        </p:spPr>
        <p:txBody>
          <a:bodyPr/>
          <a:lstStyle/>
          <a:p>
            <a:pPr algn="ctr" eaLnBrk="1" hangingPunct="1">
              <a:lnSpc>
                <a:spcPct val="80000"/>
              </a:lnSpc>
              <a:buFont typeface="Wingdings 2" pitchFamily="18" charset="2"/>
              <a:buNone/>
            </a:pPr>
            <a:r>
              <a:rPr lang="en-US" sz="2700" smtClean="0">
                <a:latin typeface="Times New Roman" pitchFamily="18" charset="0"/>
              </a:rPr>
              <a:t>La 3-4 zile dupa o infectie a tractului respirator superior apare:</a:t>
            </a:r>
          </a:p>
          <a:p>
            <a:pPr eaLnBrk="1" hangingPunct="1">
              <a:lnSpc>
                <a:spcPct val="80000"/>
              </a:lnSpc>
            </a:pPr>
            <a:r>
              <a:rPr lang="en-US" sz="2700" smtClean="0">
                <a:latin typeface="Times New Roman" pitchFamily="18" charset="0"/>
              </a:rPr>
              <a:t>Senzatia de arsura in piept</a:t>
            </a:r>
          </a:p>
          <a:p>
            <a:pPr eaLnBrk="1" hangingPunct="1">
              <a:lnSpc>
                <a:spcPct val="80000"/>
              </a:lnSpc>
            </a:pPr>
            <a:r>
              <a:rPr lang="en-US" sz="2700" smtClean="0">
                <a:latin typeface="Times New Roman" pitchFamily="18" charset="0"/>
              </a:rPr>
              <a:t>Tuse seaca insotita de durere, urmata de tuse expectoranta, cu eliminare de sputa (transparenta sau albicioasa in formele usoare, sau de culoare galben-verzuie cu cat substanta mucoasa se acumuleaza in plamani)</a:t>
            </a:r>
          </a:p>
          <a:p>
            <a:pPr eaLnBrk="1" hangingPunct="1">
              <a:lnSpc>
                <a:spcPct val="80000"/>
              </a:lnSpc>
            </a:pPr>
            <a:endParaRPr lang="en-US" sz="2700" smtClean="0">
              <a:latin typeface="Times New Roman" pitchFamily="18" charset="0"/>
            </a:endParaRPr>
          </a:p>
          <a:p>
            <a:pPr eaLnBrk="1" hangingPunct="1">
              <a:lnSpc>
                <a:spcPct val="80000"/>
              </a:lnSpc>
            </a:pPr>
            <a:endParaRPr lang="ru-RU" sz="2700" smtClean="0">
              <a:latin typeface="Times New Roman" pitchFamily="18" charset="0"/>
            </a:endParaRPr>
          </a:p>
        </p:txBody>
      </p:sp>
      <p:pic>
        <p:nvPicPr>
          <p:cNvPr id="19459" name="Picture 4"/>
          <p:cNvPicPr>
            <a:picLocks noChangeAspect="1" noChangeArrowheads="1"/>
          </p:cNvPicPr>
          <p:nvPr/>
        </p:nvPicPr>
        <p:blipFill>
          <a:blip r:embed="rId2" cstate="print"/>
          <a:srcRect/>
          <a:stretch>
            <a:fillRect/>
          </a:stretch>
        </p:blipFill>
        <p:spPr bwMode="auto">
          <a:xfrm>
            <a:off x="1115616" y="3933056"/>
            <a:ext cx="2736850" cy="2625725"/>
          </a:xfrm>
          <a:prstGeom prst="rect">
            <a:avLst/>
          </a:prstGeom>
          <a:noFill/>
          <a:ln w="9525">
            <a:noFill/>
            <a:miter lim="800000"/>
            <a:headEnd/>
            <a:tailEnd/>
          </a:ln>
        </p:spPr>
      </p:pic>
      <p:pic>
        <p:nvPicPr>
          <p:cNvPr id="5" name="Picture 6" descr="Bronsita nu trebuie trecuta cu vederea"/>
          <p:cNvPicPr>
            <a:picLocks noChangeAspect="1" noChangeArrowheads="1"/>
          </p:cNvPicPr>
          <p:nvPr/>
        </p:nvPicPr>
        <p:blipFill>
          <a:blip r:embed="rId3" cstate="print"/>
          <a:srcRect/>
          <a:stretch>
            <a:fillRect/>
          </a:stretch>
        </p:blipFill>
        <p:spPr bwMode="auto">
          <a:xfrm>
            <a:off x="4211960" y="3933056"/>
            <a:ext cx="2232248" cy="2740380"/>
          </a:xfrm>
          <a:prstGeom prst="rect">
            <a:avLst/>
          </a:prstGeom>
          <a:noFill/>
        </p:spPr>
      </p:pic>
      <p:pic>
        <p:nvPicPr>
          <p:cNvPr id="7" name="Picture 2" descr="Bronsita – cauze, simptome, tratament"/>
          <p:cNvPicPr>
            <a:picLocks noChangeAspect="1" noChangeArrowheads="1"/>
          </p:cNvPicPr>
          <p:nvPr/>
        </p:nvPicPr>
        <p:blipFill>
          <a:blip r:embed="rId4" cstate="print"/>
          <a:srcRect/>
          <a:stretch>
            <a:fillRect/>
          </a:stretch>
        </p:blipFill>
        <p:spPr bwMode="auto">
          <a:xfrm>
            <a:off x="6660232" y="3963252"/>
            <a:ext cx="2177528" cy="2634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971550" y="0"/>
            <a:ext cx="7499350" cy="4800600"/>
          </a:xfrm>
        </p:spPr>
        <p:txBody>
          <a:bodyPr/>
          <a:lstStyle/>
          <a:p>
            <a:pPr eaLnBrk="1" hangingPunct="1">
              <a:lnSpc>
                <a:spcPct val="80000"/>
              </a:lnSpc>
            </a:pPr>
            <a:r>
              <a:rPr lang="en-US" sz="2700" smtClean="0">
                <a:latin typeface="Times New Roman" pitchFamily="18" charset="0"/>
              </a:rPr>
              <a:t>Secretii nazale</a:t>
            </a:r>
          </a:p>
          <a:p>
            <a:pPr eaLnBrk="1" hangingPunct="1">
              <a:lnSpc>
                <a:spcPct val="80000"/>
              </a:lnSpc>
            </a:pPr>
            <a:r>
              <a:rPr lang="en-US" sz="2700" smtClean="0">
                <a:latin typeface="Times New Roman" pitchFamily="18" charset="0"/>
              </a:rPr>
              <a:t>Dureri de cap</a:t>
            </a:r>
          </a:p>
          <a:p>
            <a:pPr eaLnBrk="1" hangingPunct="1">
              <a:lnSpc>
                <a:spcPct val="80000"/>
              </a:lnSpc>
            </a:pPr>
            <a:r>
              <a:rPr lang="en-US" sz="2700" smtClean="0">
                <a:latin typeface="Times New Roman" pitchFamily="18" charset="0"/>
              </a:rPr>
              <a:t>Frisoane</a:t>
            </a:r>
          </a:p>
          <a:p>
            <a:pPr eaLnBrk="1" hangingPunct="1">
              <a:lnSpc>
                <a:spcPct val="80000"/>
              </a:lnSpc>
            </a:pPr>
            <a:r>
              <a:rPr lang="en-US" sz="2700" smtClean="0">
                <a:latin typeface="Times New Roman" pitchFamily="18" charset="0"/>
              </a:rPr>
              <a:t>Febra usoara(Daca temperatura</a:t>
            </a:r>
            <a:br>
              <a:rPr lang="en-US" sz="2700" smtClean="0">
                <a:latin typeface="Times New Roman" pitchFamily="18" charset="0"/>
              </a:rPr>
            </a:br>
            <a:r>
              <a:rPr lang="en-US" sz="2700" smtClean="0">
                <a:latin typeface="Times New Roman" pitchFamily="18" charset="0"/>
              </a:rPr>
              <a:t> e marita poate fi pneumonie)</a:t>
            </a:r>
          </a:p>
          <a:p>
            <a:pPr eaLnBrk="1" hangingPunct="1">
              <a:lnSpc>
                <a:spcPct val="80000"/>
              </a:lnSpc>
            </a:pPr>
            <a:r>
              <a:rPr lang="en-US" sz="2700" smtClean="0">
                <a:latin typeface="Times New Roman" pitchFamily="18" charset="0"/>
              </a:rPr>
              <a:t>Respiratie greoaie si suieratoare;</a:t>
            </a:r>
          </a:p>
          <a:p>
            <a:pPr eaLnBrk="1" hangingPunct="1">
              <a:lnSpc>
                <a:spcPct val="80000"/>
              </a:lnSpc>
            </a:pPr>
            <a:r>
              <a:rPr lang="en-US" sz="2700" smtClean="0">
                <a:latin typeface="Times New Roman" pitchFamily="18" charset="0"/>
              </a:rPr>
              <a:t>Dispnee la efort fizic, iar in stare </a:t>
            </a:r>
            <a:br>
              <a:rPr lang="en-US" sz="2700" smtClean="0">
                <a:latin typeface="Times New Roman" pitchFamily="18" charset="0"/>
              </a:rPr>
            </a:br>
            <a:r>
              <a:rPr lang="en-US" sz="2700" smtClean="0">
                <a:latin typeface="Times New Roman" pitchFamily="18" charset="0"/>
              </a:rPr>
              <a:t>grava si in repaus</a:t>
            </a:r>
          </a:p>
          <a:p>
            <a:pPr eaLnBrk="1" hangingPunct="1">
              <a:lnSpc>
                <a:spcPct val="80000"/>
              </a:lnSpc>
            </a:pPr>
            <a:endParaRPr lang="en-US" sz="2700" b="1" smtClean="0">
              <a:solidFill>
                <a:schemeClr val="folHlink"/>
              </a:solidFill>
              <a:latin typeface="Times New Roman" pitchFamily="18" charset="0"/>
            </a:endParaRPr>
          </a:p>
          <a:p>
            <a:pPr eaLnBrk="1" hangingPunct="1"/>
            <a:endParaRPr lang="ru-RU" smtClean="0"/>
          </a:p>
        </p:txBody>
      </p:sp>
      <p:pic>
        <p:nvPicPr>
          <p:cNvPr id="20482" name="Picture 4"/>
          <p:cNvPicPr>
            <a:picLocks noChangeAspect="1" noChangeArrowheads="1"/>
          </p:cNvPicPr>
          <p:nvPr/>
        </p:nvPicPr>
        <p:blipFill>
          <a:blip r:embed="rId2" cstate="print"/>
          <a:srcRect/>
          <a:stretch>
            <a:fillRect/>
          </a:stretch>
        </p:blipFill>
        <p:spPr bwMode="auto">
          <a:xfrm>
            <a:off x="6804025" y="188913"/>
            <a:ext cx="2143125" cy="3419475"/>
          </a:xfrm>
          <a:prstGeom prst="rect">
            <a:avLst/>
          </a:prstGeom>
          <a:noFill/>
          <a:ln w="9525">
            <a:noFill/>
            <a:miter lim="800000"/>
            <a:headEnd/>
            <a:tailEnd/>
          </a:ln>
        </p:spPr>
      </p:pic>
      <p:pic>
        <p:nvPicPr>
          <p:cNvPr id="20483" name="Picture 5"/>
          <p:cNvPicPr>
            <a:picLocks noChangeAspect="1" noChangeArrowheads="1"/>
          </p:cNvPicPr>
          <p:nvPr/>
        </p:nvPicPr>
        <p:blipFill>
          <a:blip r:embed="rId3" cstate="print"/>
          <a:srcRect/>
          <a:stretch>
            <a:fillRect/>
          </a:stretch>
        </p:blipFill>
        <p:spPr bwMode="auto">
          <a:xfrm>
            <a:off x="1042988" y="3357563"/>
            <a:ext cx="4429125"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193</TotalTime>
  <Words>1324</Words>
  <Application>Microsoft Office PowerPoint</Application>
  <PresentationFormat>Экран (4:3)</PresentationFormat>
  <Paragraphs>128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Tema: Bronşita acuta  </vt:lpstr>
      <vt:lpstr>Cuprins:</vt:lpstr>
      <vt:lpstr>Bronsitele:</vt:lpstr>
      <vt:lpstr>Слайд 4</vt:lpstr>
      <vt:lpstr>Cauze: </vt:lpstr>
      <vt:lpstr>Factorii de risc care ne fac organismul vulnerabil la virusuri si bacterii sunt: </vt:lpstr>
      <vt:lpstr>Слайд 7</vt:lpstr>
      <vt:lpstr>Particularităţi clinice </vt:lpstr>
      <vt:lpstr>Слайд 9</vt:lpstr>
      <vt:lpstr>Diagnosticul</vt:lpstr>
      <vt:lpstr>Слайд 11</vt:lpstr>
      <vt:lpstr>Слайд 12</vt:lpstr>
      <vt:lpstr>Diagnosticul de bronsita acuta </vt:lpstr>
      <vt:lpstr>Diagnosticul diferential:</vt:lpstr>
      <vt:lpstr>Complicaţii </vt:lpstr>
      <vt:lpstr>Tratament </vt:lpstr>
      <vt:lpstr>Pasii care ii urmeaza medicul in scrierea tratamentului:</vt:lpstr>
      <vt:lpstr>Слайд 18</vt:lpstr>
      <vt:lpstr>Profilaxie</vt:lpstr>
      <vt:lpstr>Слайд 20</vt:lpstr>
      <vt:lpstr>Слайд 21</vt:lpstr>
      <vt:lpstr>ROLUL INGINERULUI BIOMEDICAL</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Tema:”Bronşitele acute”</dc:title>
  <dc:creator>Bio1</dc:creator>
  <cp:lastModifiedBy>galina.buta@outlook.com</cp:lastModifiedBy>
  <cp:revision>17</cp:revision>
  <dcterms:created xsi:type="dcterms:W3CDTF">2018-11-08T12:19:14Z</dcterms:created>
  <dcterms:modified xsi:type="dcterms:W3CDTF">2022-09-09T21:20:06Z</dcterms:modified>
</cp:coreProperties>
</file>