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717" r:id="rId2"/>
  </p:sldMasterIdLst>
  <p:notesMasterIdLst>
    <p:notesMasterId r:id="rId34"/>
  </p:notesMasterIdLst>
  <p:sldIdLst>
    <p:sldId id="256" r:id="rId3"/>
    <p:sldId id="258" r:id="rId4"/>
    <p:sldId id="260" r:id="rId5"/>
    <p:sldId id="317" r:id="rId6"/>
    <p:sldId id="305" r:id="rId7"/>
    <p:sldId id="304" r:id="rId8"/>
    <p:sldId id="318" r:id="rId9"/>
    <p:sldId id="309" r:id="rId10"/>
    <p:sldId id="307" r:id="rId11"/>
    <p:sldId id="310" r:id="rId12"/>
    <p:sldId id="339" r:id="rId13"/>
    <p:sldId id="338" r:id="rId14"/>
    <p:sldId id="337" r:id="rId15"/>
    <p:sldId id="336" r:id="rId16"/>
    <p:sldId id="335" r:id="rId17"/>
    <p:sldId id="334" r:id="rId18"/>
    <p:sldId id="333" r:id="rId19"/>
    <p:sldId id="332" r:id="rId20"/>
    <p:sldId id="312" r:id="rId21"/>
    <p:sldId id="313" r:id="rId22"/>
    <p:sldId id="314" r:id="rId23"/>
    <p:sldId id="315" r:id="rId24"/>
    <p:sldId id="316" r:id="rId25"/>
    <p:sldId id="308" r:id="rId26"/>
    <p:sldId id="311" r:id="rId27"/>
    <p:sldId id="325" r:id="rId28"/>
    <p:sldId id="340" r:id="rId29"/>
    <p:sldId id="273" r:id="rId30"/>
    <p:sldId id="279" r:id="rId31"/>
    <p:sldId id="331" r:id="rId32"/>
    <p:sldId id="330" r:id="rId33"/>
  </p:sldIdLst>
  <p:sldSz cx="9144000" cy="5143500" type="screen16x9"/>
  <p:notesSz cx="6858000" cy="9144000"/>
  <p:embeddedFontLst>
    <p:embeddedFont>
      <p:font typeface="Arimo" panose="020B0604020202020204" charset="0"/>
      <p:regular r:id="rId35"/>
      <p:bold r:id="rId36"/>
      <p:italic r:id="rId37"/>
      <p:boldItalic r:id="rId38"/>
    </p:embeddedFont>
    <p:embeddedFont>
      <p:font typeface="Fira Sans Extra Condensed" panose="020B060402020202020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Proxima Nova"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92767D-DAE5-48A8-B4E3-BD705122992A}">
  <a:tblStyle styleId="{F692767D-DAE5-48A8-B4E3-BD70512299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snapToGrid="0">
      <p:cViewPr varScale="1">
        <p:scale>
          <a:sx n="71" d="100"/>
          <a:sy n="71" d="100"/>
        </p:scale>
        <p:origin x="830" y="5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060317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c0232fecc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c0232fecc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012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3942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048fc895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048fc895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34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048fc895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048fc895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2865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048fc895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048fc895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9812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048fc895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048fc895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668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048fc895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048fc895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503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048fc895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048fc895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483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048fc895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048fc895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2636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252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5731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0232fecc5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0232fecc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092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480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911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521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626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87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048fc895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048fc895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47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048fc895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048fc895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621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c048fc8959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c048fc8959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825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048fc895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048fc895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998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048fc895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048fc895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499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706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002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554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62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345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219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048fc895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048fc895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6407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3000" y="2553875"/>
            <a:ext cx="9156861" cy="2511989"/>
          </a:xfrm>
          <a:custGeom>
            <a:avLst/>
            <a:gdLst/>
            <a:ahLst/>
            <a:cxnLst/>
            <a:rect l="l" t="t" r="r" b="b"/>
            <a:pathLst>
              <a:path w="284485" h="79790" extrusionOk="0">
                <a:moveTo>
                  <a:pt x="189582" y="0"/>
                </a:moveTo>
                <a:cubicBezTo>
                  <a:pt x="164108" y="0"/>
                  <a:pt x="134486" y="5964"/>
                  <a:pt x="101984" y="23129"/>
                </a:cubicBezTo>
                <a:cubicBezTo>
                  <a:pt x="80871" y="36371"/>
                  <a:pt x="67436" y="40482"/>
                  <a:pt x="56542" y="40482"/>
                </a:cubicBezTo>
                <a:cubicBezTo>
                  <a:pt x="38700" y="40482"/>
                  <a:pt x="27672" y="29455"/>
                  <a:pt x="882" y="29455"/>
                </a:cubicBezTo>
                <a:cubicBezTo>
                  <a:pt x="590" y="29455"/>
                  <a:pt x="296" y="29456"/>
                  <a:pt x="1" y="29459"/>
                </a:cubicBezTo>
                <a:lnTo>
                  <a:pt x="141" y="79789"/>
                </a:lnTo>
                <a:lnTo>
                  <a:pt x="284485" y="79789"/>
                </a:lnTo>
                <a:lnTo>
                  <a:pt x="284119" y="30950"/>
                </a:lnTo>
                <a:cubicBezTo>
                  <a:pt x="284119" y="30950"/>
                  <a:pt x="247612" y="0"/>
                  <a:pt x="189582" y="0"/>
                </a:cubicBezTo>
                <a:close/>
              </a:path>
            </a:pathLst>
          </a:custGeom>
          <a:solidFill>
            <a:srgbClr val="81E5E5">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3000" y="2615932"/>
            <a:ext cx="9156861" cy="2557103"/>
          </a:xfrm>
          <a:custGeom>
            <a:avLst/>
            <a:gdLst/>
            <a:ahLst/>
            <a:cxnLst/>
            <a:rect l="l" t="t" r="r" b="b"/>
            <a:pathLst>
              <a:path w="284485" h="81223" extrusionOk="0">
                <a:moveTo>
                  <a:pt x="203737" y="0"/>
                </a:moveTo>
                <a:cubicBezTo>
                  <a:pt x="176756" y="0"/>
                  <a:pt x="144034" y="7077"/>
                  <a:pt x="107161" y="28810"/>
                </a:cubicBezTo>
                <a:cubicBezTo>
                  <a:pt x="89028" y="40183"/>
                  <a:pt x="76018" y="44020"/>
                  <a:pt x="65226" y="44020"/>
                </a:cubicBezTo>
                <a:cubicBezTo>
                  <a:pt x="42823" y="44020"/>
                  <a:pt x="29975" y="27485"/>
                  <a:pt x="700" y="27485"/>
                </a:cubicBezTo>
                <a:cubicBezTo>
                  <a:pt x="468" y="27485"/>
                  <a:pt x="235" y="27486"/>
                  <a:pt x="1" y="27488"/>
                </a:cubicBezTo>
                <a:lnTo>
                  <a:pt x="141" y="81222"/>
                </a:lnTo>
                <a:lnTo>
                  <a:pt x="284485" y="81222"/>
                </a:lnTo>
                <a:lnTo>
                  <a:pt x="284485" y="24675"/>
                </a:lnTo>
                <a:cubicBezTo>
                  <a:pt x="284485" y="24675"/>
                  <a:pt x="254119" y="0"/>
                  <a:pt x="203737" y="0"/>
                </a:cubicBezTo>
                <a:close/>
              </a:path>
            </a:pathLst>
          </a:custGeom>
          <a:solidFill>
            <a:srgbClr val="42B1F4">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4750" y="2716825"/>
            <a:ext cx="9168919" cy="2456170"/>
          </a:xfrm>
          <a:custGeom>
            <a:avLst/>
            <a:gdLst/>
            <a:ahLst/>
            <a:cxnLst/>
            <a:rect l="l" t="t" r="r" b="b"/>
            <a:pathLst>
              <a:path w="284484" h="77311" extrusionOk="0">
                <a:moveTo>
                  <a:pt x="191671" y="0"/>
                </a:moveTo>
                <a:cubicBezTo>
                  <a:pt x="160429" y="0"/>
                  <a:pt x="122886" y="7577"/>
                  <a:pt x="81558" y="31059"/>
                </a:cubicBezTo>
                <a:cubicBezTo>
                  <a:pt x="68720" y="38027"/>
                  <a:pt x="60256" y="40370"/>
                  <a:pt x="53175" y="40370"/>
                </a:cubicBezTo>
                <a:cubicBezTo>
                  <a:pt x="38619" y="40370"/>
                  <a:pt x="29911" y="30464"/>
                  <a:pt x="1062" y="30464"/>
                </a:cubicBezTo>
                <a:cubicBezTo>
                  <a:pt x="711" y="30464"/>
                  <a:pt x="357" y="30466"/>
                  <a:pt x="0" y="30469"/>
                </a:cubicBezTo>
                <a:lnTo>
                  <a:pt x="113" y="77310"/>
                </a:lnTo>
                <a:lnTo>
                  <a:pt x="284484" y="77310"/>
                </a:lnTo>
                <a:lnTo>
                  <a:pt x="284484" y="25067"/>
                </a:lnTo>
                <a:cubicBezTo>
                  <a:pt x="284484" y="25067"/>
                  <a:pt x="248500" y="0"/>
                  <a:pt x="191671" y="0"/>
                </a:cubicBezTo>
                <a:close/>
              </a:path>
            </a:pathLst>
          </a:custGeom>
          <a:solidFill>
            <a:srgbClr val="D4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2359525" y="3142625"/>
            <a:ext cx="6070200" cy="12774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1C4587"/>
              </a:buClr>
              <a:buSzPts val="5200"/>
              <a:buNone/>
              <a:defRPr sz="3800">
                <a:solidFill>
                  <a:srgbClr val="0B5394"/>
                </a:solidFill>
              </a:defRPr>
            </a:lvl1pPr>
            <a:lvl2pPr lvl="1" algn="ctr">
              <a:spcBef>
                <a:spcPts val="0"/>
              </a:spcBef>
              <a:spcAft>
                <a:spcPts val="0"/>
              </a:spcAft>
              <a:buClr>
                <a:srgbClr val="1C4587"/>
              </a:buClr>
              <a:buSzPts val="5200"/>
              <a:buNone/>
              <a:defRPr sz="5200">
                <a:solidFill>
                  <a:srgbClr val="1C4587"/>
                </a:solidFill>
              </a:defRPr>
            </a:lvl2pPr>
            <a:lvl3pPr lvl="2" algn="ctr">
              <a:spcBef>
                <a:spcPts val="0"/>
              </a:spcBef>
              <a:spcAft>
                <a:spcPts val="0"/>
              </a:spcAft>
              <a:buClr>
                <a:srgbClr val="1C4587"/>
              </a:buClr>
              <a:buSzPts val="5200"/>
              <a:buNone/>
              <a:defRPr sz="5200">
                <a:solidFill>
                  <a:srgbClr val="1C4587"/>
                </a:solidFill>
              </a:defRPr>
            </a:lvl3pPr>
            <a:lvl4pPr lvl="3" algn="ctr">
              <a:spcBef>
                <a:spcPts val="0"/>
              </a:spcBef>
              <a:spcAft>
                <a:spcPts val="0"/>
              </a:spcAft>
              <a:buClr>
                <a:srgbClr val="1C4587"/>
              </a:buClr>
              <a:buSzPts val="5200"/>
              <a:buNone/>
              <a:defRPr sz="5200">
                <a:solidFill>
                  <a:srgbClr val="1C4587"/>
                </a:solidFill>
              </a:defRPr>
            </a:lvl4pPr>
            <a:lvl5pPr lvl="4" algn="ctr">
              <a:spcBef>
                <a:spcPts val="0"/>
              </a:spcBef>
              <a:spcAft>
                <a:spcPts val="0"/>
              </a:spcAft>
              <a:buClr>
                <a:srgbClr val="1C4587"/>
              </a:buClr>
              <a:buSzPts val="5200"/>
              <a:buNone/>
              <a:defRPr sz="5200">
                <a:solidFill>
                  <a:srgbClr val="1C4587"/>
                </a:solidFill>
              </a:defRPr>
            </a:lvl5pPr>
            <a:lvl6pPr lvl="5" algn="ctr">
              <a:spcBef>
                <a:spcPts val="0"/>
              </a:spcBef>
              <a:spcAft>
                <a:spcPts val="0"/>
              </a:spcAft>
              <a:buClr>
                <a:srgbClr val="1C4587"/>
              </a:buClr>
              <a:buSzPts val="5200"/>
              <a:buNone/>
              <a:defRPr sz="5200">
                <a:solidFill>
                  <a:srgbClr val="1C4587"/>
                </a:solidFill>
              </a:defRPr>
            </a:lvl6pPr>
            <a:lvl7pPr lvl="6" algn="ctr">
              <a:spcBef>
                <a:spcPts val="0"/>
              </a:spcBef>
              <a:spcAft>
                <a:spcPts val="0"/>
              </a:spcAft>
              <a:buClr>
                <a:srgbClr val="1C4587"/>
              </a:buClr>
              <a:buSzPts val="5200"/>
              <a:buNone/>
              <a:defRPr sz="5200">
                <a:solidFill>
                  <a:srgbClr val="1C4587"/>
                </a:solidFill>
              </a:defRPr>
            </a:lvl7pPr>
            <a:lvl8pPr lvl="7" algn="ctr">
              <a:spcBef>
                <a:spcPts val="0"/>
              </a:spcBef>
              <a:spcAft>
                <a:spcPts val="0"/>
              </a:spcAft>
              <a:buClr>
                <a:srgbClr val="1C4587"/>
              </a:buClr>
              <a:buSzPts val="5200"/>
              <a:buNone/>
              <a:defRPr sz="5200">
                <a:solidFill>
                  <a:srgbClr val="1C4587"/>
                </a:solidFill>
              </a:defRPr>
            </a:lvl8pPr>
            <a:lvl9pPr lvl="8" algn="ctr">
              <a:spcBef>
                <a:spcPts val="0"/>
              </a:spcBef>
              <a:spcAft>
                <a:spcPts val="0"/>
              </a:spcAft>
              <a:buClr>
                <a:srgbClr val="1C4587"/>
              </a:buClr>
              <a:buSzPts val="5200"/>
              <a:buNone/>
              <a:defRPr sz="5200">
                <a:solidFill>
                  <a:srgbClr val="1C4587"/>
                </a:solidFill>
              </a:defRPr>
            </a:lvl9pPr>
          </a:lstStyle>
          <a:p>
            <a:endParaRPr/>
          </a:p>
        </p:txBody>
      </p:sp>
      <p:sp>
        <p:nvSpPr>
          <p:cNvPr id="14" name="Google Shape;14;p2"/>
          <p:cNvSpPr txBox="1">
            <a:spLocks noGrp="1"/>
          </p:cNvSpPr>
          <p:nvPr>
            <p:ph type="subTitle" idx="1"/>
          </p:nvPr>
        </p:nvSpPr>
        <p:spPr>
          <a:xfrm>
            <a:off x="4187100" y="4260450"/>
            <a:ext cx="4242600" cy="519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1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1_1_1_1_1_1_1_1_2_1">
    <p:spTree>
      <p:nvGrpSpPr>
        <p:cNvPr id="1" name="Shape 325"/>
        <p:cNvGrpSpPr/>
        <p:nvPr/>
      </p:nvGrpSpPr>
      <p:grpSpPr>
        <a:xfrm>
          <a:off x="0" y="0"/>
          <a:ext cx="0" cy="0"/>
          <a:chOff x="0" y="0"/>
          <a:chExt cx="0" cy="0"/>
        </a:xfrm>
      </p:grpSpPr>
      <p:sp>
        <p:nvSpPr>
          <p:cNvPr id="326" name="Google Shape;326;p31"/>
          <p:cNvSpPr/>
          <p:nvPr/>
        </p:nvSpPr>
        <p:spPr>
          <a:xfrm rot="10800000" flipH="1">
            <a:off x="1" y="2346984"/>
            <a:ext cx="5152512" cy="2796516"/>
          </a:xfrm>
          <a:custGeom>
            <a:avLst/>
            <a:gdLst/>
            <a:ahLst/>
            <a:cxnLst/>
            <a:rect l="l" t="t" r="r" b="b"/>
            <a:pathLst>
              <a:path w="75063" h="33006" extrusionOk="0">
                <a:moveTo>
                  <a:pt x="75063" y="1"/>
                </a:moveTo>
                <a:lnTo>
                  <a:pt x="1" y="1074"/>
                </a:lnTo>
                <a:lnTo>
                  <a:pt x="1" y="33005"/>
                </a:lnTo>
                <a:cubicBezTo>
                  <a:pt x="430" y="23457"/>
                  <a:pt x="9764" y="10153"/>
                  <a:pt x="18133" y="10153"/>
                </a:cubicBezTo>
                <a:cubicBezTo>
                  <a:pt x="28647" y="9375"/>
                  <a:pt x="32952" y="4936"/>
                  <a:pt x="35902" y="2656"/>
                </a:cubicBezTo>
                <a:cubicBezTo>
                  <a:pt x="36786" y="1745"/>
                  <a:pt x="38763" y="1340"/>
                  <a:pt x="41217" y="1340"/>
                </a:cubicBezTo>
                <a:cubicBezTo>
                  <a:pt x="43640" y="1340"/>
                  <a:pt x="46528" y="1735"/>
                  <a:pt x="49286" y="2428"/>
                </a:cubicBezTo>
                <a:cubicBezTo>
                  <a:pt x="51962" y="2773"/>
                  <a:pt x="54612" y="2930"/>
                  <a:pt x="57175" y="2930"/>
                </a:cubicBezTo>
                <a:cubicBezTo>
                  <a:pt x="64197" y="2930"/>
                  <a:pt x="70573" y="1750"/>
                  <a:pt x="75063" y="1"/>
                </a:cubicBezTo>
                <a:close/>
              </a:path>
            </a:pathLst>
          </a:custGeom>
          <a:solidFill>
            <a:srgbClr val="81E5E5">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1"/>
          <p:cNvSpPr/>
          <p:nvPr/>
        </p:nvSpPr>
        <p:spPr>
          <a:xfrm rot="10800000" flipH="1">
            <a:off x="1" y="2711736"/>
            <a:ext cx="5377110" cy="2431764"/>
          </a:xfrm>
          <a:custGeom>
            <a:avLst/>
            <a:gdLst/>
            <a:ahLst/>
            <a:cxnLst/>
            <a:rect l="l" t="t" r="r" b="b"/>
            <a:pathLst>
              <a:path w="78335" h="28701" extrusionOk="0">
                <a:moveTo>
                  <a:pt x="1" y="1"/>
                </a:moveTo>
                <a:lnTo>
                  <a:pt x="1" y="28701"/>
                </a:lnTo>
                <a:cubicBezTo>
                  <a:pt x="430" y="19152"/>
                  <a:pt x="6881" y="12634"/>
                  <a:pt x="15249" y="12634"/>
                </a:cubicBezTo>
                <a:cubicBezTo>
                  <a:pt x="25777" y="11856"/>
                  <a:pt x="28741" y="6948"/>
                  <a:pt x="31678" y="4668"/>
                </a:cubicBezTo>
                <a:cubicBezTo>
                  <a:pt x="33123" y="3190"/>
                  <a:pt x="40253" y="988"/>
                  <a:pt x="45836" y="988"/>
                </a:cubicBezTo>
                <a:cubicBezTo>
                  <a:pt x="47092" y="988"/>
                  <a:pt x="48269" y="1099"/>
                  <a:pt x="49286" y="1355"/>
                </a:cubicBezTo>
                <a:cubicBezTo>
                  <a:pt x="53173" y="1856"/>
                  <a:pt x="57500" y="2123"/>
                  <a:pt x="61697" y="2123"/>
                </a:cubicBezTo>
                <a:cubicBezTo>
                  <a:pt x="68302" y="2123"/>
                  <a:pt x="74587" y="1461"/>
                  <a:pt x="78335" y="1"/>
                </a:cubicBezTo>
                <a:close/>
              </a:path>
            </a:pathLst>
          </a:custGeom>
          <a:solidFill>
            <a:srgbClr val="42B1F4">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1"/>
          <p:cNvSpPr/>
          <p:nvPr/>
        </p:nvSpPr>
        <p:spPr>
          <a:xfrm rot="10800000" flipH="1">
            <a:off x="1" y="2844674"/>
            <a:ext cx="4941711" cy="2298827"/>
          </a:xfrm>
          <a:custGeom>
            <a:avLst/>
            <a:gdLst/>
            <a:ahLst/>
            <a:cxnLst/>
            <a:rect l="l" t="t" r="r" b="b"/>
            <a:pathLst>
              <a:path w="71992" h="27132" extrusionOk="0">
                <a:moveTo>
                  <a:pt x="1" y="1"/>
                </a:moveTo>
                <a:lnTo>
                  <a:pt x="1" y="27131"/>
                </a:lnTo>
                <a:cubicBezTo>
                  <a:pt x="430" y="17583"/>
                  <a:pt x="2696" y="14619"/>
                  <a:pt x="8463" y="13573"/>
                </a:cubicBezTo>
                <a:cubicBezTo>
                  <a:pt x="16671" y="12473"/>
                  <a:pt x="22558" y="10998"/>
                  <a:pt x="27789" y="6371"/>
                </a:cubicBezTo>
                <a:cubicBezTo>
                  <a:pt x="31411" y="3053"/>
                  <a:pt x="36129" y="767"/>
                  <a:pt x="40738" y="767"/>
                </a:cubicBezTo>
                <a:cubicBezTo>
                  <a:pt x="41810" y="767"/>
                  <a:pt x="42877" y="891"/>
                  <a:pt x="43922" y="1154"/>
                </a:cubicBezTo>
                <a:cubicBezTo>
                  <a:pt x="48089" y="1690"/>
                  <a:pt x="52586" y="1993"/>
                  <a:pt x="56858" y="1993"/>
                </a:cubicBezTo>
                <a:cubicBezTo>
                  <a:pt x="62857" y="1993"/>
                  <a:pt x="68412" y="1395"/>
                  <a:pt x="71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1"/>
          <p:cNvSpPr/>
          <p:nvPr/>
        </p:nvSpPr>
        <p:spPr>
          <a:xfrm rot="838890" flipH="1">
            <a:off x="1934325" y="368492"/>
            <a:ext cx="7493258" cy="556340"/>
          </a:xfrm>
          <a:custGeom>
            <a:avLst/>
            <a:gdLst/>
            <a:ahLst/>
            <a:cxnLst/>
            <a:rect l="l" t="t" r="r" b="b"/>
            <a:pathLst>
              <a:path w="393573" h="29221" extrusionOk="0">
                <a:moveTo>
                  <a:pt x="0" y="21823"/>
                </a:moveTo>
                <a:cubicBezTo>
                  <a:pt x="24315" y="5613"/>
                  <a:pt x="59279" y="12068"/>
                  <a:pt x="87630" y="19156"/>
                </a:cubicBezTo>
                <a:cubicBezTo>
                  <a:pt x="121150" y="27536"/>
                  <a:pt x="156426" y="30884"/>
                  <a:pt x="190881" y="28300"/>
                </a:cubicBezTo>
                <a:cubicBezTo>
                  <a:pt x="233899" y="25074"/>
                  <a:pt x="275049" y="8874"/>
                  <a:pt x="317754" y="2773"/>
                </a:cubicBezTo>
                <a:cubicBezTo>
                  <a:pt x="334100" y="438"/>
                  <a:pt x="351165" y="-1571"/>
                  <a:pt x="367284" y="2011"/>
                </a:cubicBezTo>
                <a:cubicBezTo>
                  <a:pt x="376612" y="4084"/>
                  <a:pt x="385026" y="9168"/>
                  <a:pt x="393573" y="13441"/>
                </a:cubicBezTo>
              </a:path>
            </a:pathLst>
          </a:custGeom>
          <a:noFill/>
          <a:ln w="19050" cap="flat" cmpd="sng">
            <a:solidFill>
              <a:schemeClr val="lt2"/>
            </a:solidFill>
            <a:prstDash val="solid"/>
            <a:round/>
            <a:headEnd type="none" w="med" len="med"/>
            <a:tailEnd type="none" w="med" len="med"/>
          </a:ln>
        </p:spPr>
      </p:sp>
      <p:sp>
        <p:nvSpPr>
          <p:cNvPr id="330" name="Google Shape;330;p31"/>
          <p:cNvSpPr/>
          <p:nvPr/>
        </p:nvSpPr>
        <p:spPr>
          <a:xfrm rot="838890" flipH="1">
            <a:off x="1992540" y="282933"/>
            <a:ext cx="7616574" cy="695230"/>
          </a:xfrm>
          <a:custGeom>
            <a:avLst/>
            <a:gdLst/>
            <a:ahLst/>
            <a:cxnLst/>
            <a:rect l="l" t="t" r="r" b="b"/>
            <a:pathLst>
              <a:path w="400050" h="36516" extrusionOk="0">
                <a:moveTo>
                  <a:pt x="400050" y="4191"/>
                </a:moveTo>
                <a:cubicBezTo>
                  <a:pt x="385147" y="3127"/>
                  <a:pt x="370995" y="11758"/>
                  <a:pt x="357378" y="17907"/>
                </a:cubicBezTo>
                <a:cubicBezTo>
                  <a:pt x="345135" y="23436"/>
                  <a:pt x="331852" y="26959"/>
                  <a:pt x="318516" y="28575"/>
                </a:cubicBezTo>
                <a:cubicBezTo>
                  <a:pt x="270607" y="34382"/>
                  <a:pt x="221798" y="24206"/>
                  <a:pt x="173736" y="28575"/>
                </a:cubicBezTo>
                <a:cubicBezTo>
                  <a:pt x="158474" y="29962"/>
                  <a:pt x="143659" y="34808"/>
                  <a:pt x="128397" y="36195"/>
                </a:cubicBezTo>
                <a:cubicBezTo>
                  <a:pt x="100151" y="38763"/>
                  <a:pt x="74721" y="17773"/>
                  <a:pt x="48387" y="7239"/>
                </a:cubicBezTo>
                <a:cubicBezTo>
                  <a:pt x="33245" y="1182"/>
                  <a:pt x="16309" y="0"/>
                  <a:pt x="0" y="0"/>
                </a:cubicBezTo>
              </a:path>
            </a:pathLst>
          </a:custGeom>
          <a:noFill/>
          <a:ln w="19050" cap="flat" cmpd="sng">
            <a:solidFill>
              <a:schemeClr val="accent4"/>
            </a:solidFill>
            <a:prstDash val="solid"/>
            <a:round/>
            <a:headEnd type="none" w="med" len="med"/>
            <a:tailEnd type="none" w="med" len="med"/>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o-RO"/>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smtClean="0"/>
              <a:t>Образец подзаголовка</a:t>
            </a:r>
            <a:endParaRPr lang="ro-RO"/>
          </a:p>
        </p:txBody>
      </p:sp>
      <p:sp>
        <p:nvSpPr>
          <p:cNvPr id="4" name="Дата 3"/>
          <p:cNvSpPr>
            <a:spLocks noGrp="1"/>
          </p:cNvSpPr>
          <p:nvPr>
            <p:ph type="dt" sz="half" idx="10"/>
          </p:nvPr>
        </p:nvSpPr>
        <p:spPr/>
        <p:txBody>
          <a:bodyPr/>
          <a:lstStyle/>
          <a:p>
            <a:fld id="{6F734505-C37E-4C98-81E3-7160722EC53E}" type="datetimeFigureOut">
              <a:rPr lang="ro-RO" smtClean="0">
                <a:solidFill>
                  <a:prstClr val="black">
                    <a:tint val="75000"/>
                  </a:prstClr>
                </a:solidFill>
              </a:rPr>
              <a:pPr/>
              <a:t>02.12.2024</a:t>
            </a:fld>
            <a:endParaRPr lang="ro-RO">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o-RO">
              <a:solidFill>
                <a:prstClr val="black">
                  <a:tint val="75000"/>
                </a:prstClr>
              </a:solidFill>
            </a:endParaRPr>
          </a:p>
        </p:txBody>
      </p:sp>
      <p:sp>
        <p:nvSpPr>
          <p:cNvPr id="6" name="Номер слайда 5"/>
          <p:cNvSpPr>
            <a:spLocks noGrp="1"/>
          </p:cNvSpPr>
          <p:nvPr>
            <p:ph type="sldNum" sz="quarter" idx="12"/>
          </p:nvPr>
        </p:nvSpPr>
        <p:spPr/>
        <p:txBody>
          <a:bodyPr/>
          <a:lstStyle/>
          <a:p>
            <a:fld id="{F49E475B-3BF6-4A60-AC21-F6766305F10B}"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61301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o-RO"/>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o-RO"/>
          </a:p>
        </p:txBody>
      </p:sp>
      <p:sp>
        <p:nvSpPr>
          <p:cNvPr id="4" name="Дата 3"/>
          <p:cNvSpPr>
            <a:spLocks noGrp="1"/>
          </p:cNvSpPr>
          <p:nvPr>
            <p:ph type="dt" sz="half" idx="10"/>
          </p:nvPr>
        </p:nvSpPr>
        <p:spPr/>
        <p:txBody>
          <a:bodyPr/>
          <a:lstStyle/>
          <a:p>
            <a:fld id="{6F734505-C37E-4C98-81E3-7160722EC53E}" type="datetimeFigureOut">
              <a:rPr lang="ro-RO" smtClean="0">
                <a:solidFill>
                  <a:prstClr val="black">
                    <a:tint val="75000"/>
                  </a:prstClr>
                </a:solidFill>
              </a:rPr>
              <a:pPr/>
              <a:t>02.12.2024</a:t>
            </a:fld>
            <a:endParaRPr lang="ro-RO">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o-RO">
              <a:solidFill>
                <a:prstClr val="black">
                  <a:tint val="75000"/>
                </a:prstClr>
              </a:solidFill>
            </a:endParaRPr>
          </a:p>
        </p:txBody>
      </p:sp>
      <p:sp>
        <p:nvSpPr>
          <p:cNvPr id="6" name="Номер слайда 5"/>
          <p:cNvSpPr>
            <a:spLocks noGrp="1"/>
          </p:cNvSpPr>
          <p:nvPr>
            <p:ph type="sldNum" sz="quarter" idx="12"/>
          </p:nvPr>
        </p:nvSpPr>
        <p:spPr/>
        <p:txBody>
          <a:bodyPr/>
          <a:lstStyle/>
          <a:p>
            <a:fld id="{F49E475B-3BF6-4A60-AC21-F6766305F10B}"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3944689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3000" b="1" cap="all"/>
            </a:lvl1pPr>
          </a:lstStyle>
          <a:p>
            <a:r>
              <a:rPr lang="ru-RU" smtClean="0"/>
              <a:t>Образец заголовка</a:t>
            </a:r>
            <a:endParaRPr lang="ro-RO"/>
          </a:p>
        </p:txBody>
      </p:sp>
      <p:sp>
        <p:nvSpPr>
          <p:cNvPr id="3" name="Текст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F734505-C37E-4C98-81E3-7160722EC53E}" type="datetimeFigureOut">
              <a:rPr lang="ro-RO" smtClean="0">
                <a:solidFill>
                  <a:prstClr val="black">
                    <a:tint val="75000"/>
                  </a:prstClr>
                </a:solidFill>
              </a:rPr>
              <a:pPr/>
              <a:t>02.12.2024</a:t>
            </a:fld>
            <a:endParaRPr lang="ro-RO">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o-RO">
              <a:solidFill>
                <a:prstClr val="black">
                  <a:tint val="75000"/>
                </a:prstClr>
              </a:solidFill>
            </a:endParaRPr>
          </a:p>
        </p:txBody>
      </p:sp>
      <p:sp>
        <p:nvSpPr>
          <p:cNvPr id="6" name="Номер слайда 5"/>
          <p:cNvSpPr>
            <a:spLocks noGrp="1"/>
          </p:cNvSpPr>
          <p:nvPr>
            <p:ph type="sldNum" sz="quarter" idx="12"/>
          </p:nvPr>
        </p:nvSpPr>
        <p:spPr/>
        <p:txBody>
          <a:bodyPr/>
          <a:lstStyle/>
          <a:p>
            <a:fld id="{F49E475B-3BF6-4A60-AC21-F6766305F10B}"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3281751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o-RO"/>
          </a:p>
        </p:txBody>
      </p:sp>
      <p:sp>
        <p:nvSpPr>
          <p:cNvPr id="3" name="Содержимое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o-RO"/>
          </a:p>
        </p:txBody>
      </p:sp>
      <p:sp>
        <p:nvSpPr>
          <p:cNvPr id="4" name="Содержимое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o-RO"/>
          </a:p>
        </p:txBody>
      </p:sp>
      <p:sp>
        <p:nvSpPr>
          <p:cNvPr id="5" name="Дата 4"/>
          <p:cNvSpPr>
            <a:spLocks noGrp="1"/>
          </p:cNvSpPr>
          <p:nvPr>
            <p:ph type="dt" sz="half" idx="10"/>
          </p:nvPr>
        </p:nvSpPr>
        <p:spPr/>
        <p:txBody>
          <a:bodyPr/>
          <a:lstStyle/>
          <a:p>
            <a:fld id="{6F734505-C37E-4C98-81E3-7160722EC53E}" type="datetimeFigureOut">
              <a:rPr lang="ro-RO" smtClean="0">
                <a:solidFill>
                  <a:prstClr val="black">
                    <a:tint val="75000"/>
                  </a:prstClr>
                </a:solidFill>
              </a:rPr>
              <a:pPr/>
              <a:t>02.12.2024</a:t>
            </a:fld>
            <a:endParaRPr lang="ro-RO">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o-RO">
              <a:solidFill>
                <a:prstClr val="black">
                  <a:tint val="75000"/>
                </a:prstClr>
              </a:solidFill>
            </a:endParaRPr>
          </a:p>
        </p:txBody>
      </p:sp>
      <p:sp>
        <p:nvSpPr>
          <p:cNvPr id="7" name="Номер слайда 6"/>
          <p:cNvSpPr>
            <a:spLocks noGrp="1"/>
          </p:cNvSpPr>
          <p:nvPr>
            <p:ph type="sldNum" sz="quarter" idx="12"/>
          </p:nvPr>
        </p:nvSpPr>
        <p:spPr/>
        <p:txBody>
          <a:bodyPr/>
          <a:lstStyle/>
          <a:p>
            <a:fld id="{F49E475B-3BF6-4A60-AC21-F6766305F10B}"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583901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o-RO"/>
          </a:p>
        </p:txBody>
      </p:sp>
      <p:sp>
        <p:nvSpPr>
          <p:cNvPr id="3" name="Текст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o-RO"/>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o-RO"/>
          </a:p>
        </p:txBody>
      </p:sp>
      <p:sp>
        <p:nvSpPr>
          <p:cNvPr id="7" name="Дата 6"/>
          <p:cNvSpPr>
            <a:spLocks noGrp="1"/>
          </p:cNvSpPr>
          <p:nvPr>
            <p:ph type="dt" sz="half" idx="10"/>
          </p:nvPr>
        </p:nvSpPr>
        <p:spPr/>
        <p:txBody>
          <a:bodyPr/>
          <a:lstStyle/>
          <a:p>
            <a:fld id="{6F734505-C37E-4C98-81E3-7160722EC53E}" type="datetimeFigureOut">
              <a:rPr lang="ro-RO" smtClean="0">
                <a:solidFill>
                  <a:prstClr val="black">
                    <a:tint val="75000"/>
                  </a:prstClr>
                </a:solidFill>
              </a:rPr>
              <a:pPr/>
              <a:t>02.12.2024</a:t>
            </a:fld>
            <a:endParaRPr lang="ro-RO">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o-RO">
              <a:solidFill>
                <a:prstClr val="black">
                  <a:tint val="75000"/>
                </a:prstClr>
              </a:solidFill>
            </a:endParaRPr>
          </a:p>
        </p:txBody>
      </p:sp>
      <p:sp>
        <p:nvSpPr>
          <p:cNvPr id="9" name="Номер слайда 8"/>
          <p:cNvSpPr>
            <a:spLocks noGrp="1"/>
          </p:cNvSpPr>
          <p:nvPr>
            <p:ph type="sldNum" sz="quarter" idx="12"/>
          </p:nvPr>
        </p:nvSpPr>
        <p:spPr/>
        <p:txBody>
          <a:bodyPr/>
          <a:lstStyle/>
          <a:p>
            <a:fld id="{F49E475B-3BF6-4A60-AC21-F6766305F10B}"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2756251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o-RO"/>
          </a:p>
        </p:txBody>
      </p:sp>
      <p:sp>
        <p:nvSpPr>
          <p:cNvPr id="3" name="Дата 2"/>
          <p:cNvSpPr>
            <a:spLocks noGrp="1"/>
          </p:cNvSpPr>
          <p:nvPr>
            <p:ph type="dt" sz="half" idx="10"/>
          </p:nvPr>
        </p:nvSpPr>
        <p:spPr/>
        <p:txBody>
          <a:bodyPr/>
          <a:lstStyle/>
          <a:p>
            <a:fld id="{6F734505-C37E-4C98-81E3-7160722EC53E}" type="datetimeFigureOut">
              <a:rPr lang="ro-RO" smtClean="0">
                <a:solidFill>
                  <a:prstClr val="black">
                    <a:tint val="75000"/>
                  </a:prstClr>
                </a:solidFill>
              </a:rPr>
              <a:pPr/>
              <a:t>02.12.2024</a:t>
            </a:fld>
            <a:endParaRPr lang="ro-RO">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o-RO">
              <a:solidFill>
                <a:prstClr val="black">
                  <a:tint val="75000"/>
                </a:prstClr>
              </a:solidFill>
            </a:endParaRPr>
          </a:p>
        </p:txBody>
      </p:sp>
      <p:sp>
        <p:nvSpPr>
          <p:cNvPr id="5" name="Номер слайда 4"/>
          <p:cNvSpPr>
            <a:spLocks noGrp="1"/>
          </p:cNvSpPr>
          <p:nvPr>
            <p:ph type="sldNum" sz="quarter" idx="12"/>
          </p:nvPr>
        </p:nvSpPr>
        <p:spPr/>
        <p:txBody>
          <a:bodyPr/>
          <a:lstStyle/>
          <a:p>
            <a:fld id="{F49E475B-3BF6-4A60-AC21-F6766305F10B}"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355496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F734505-C37E-4C98-81E3-7160722EC53E}" type="datetimeFigureOut">
              <a:rPr lang="ro-RO" smtClean="0">
                <a:solidFill>
                  <a:prstClr val="black">
                    <a:tint val="75000"/>
                  </a:prstClr>
                </a:solidFill>
              </a:rPr>
              <a:pPr/>
              <a:t>02.12.2024</a:t>
            </a:fld>
            <a:endParaRPr lang="ro-RO">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o-RO">
              <a:solidFill>
                <a:prstClr val="black">
                  <a:tint val="75000"/>
                </a:prstClr>
              </a:solidFill>
            </a:endParaRPr>
          </a:p>
        </p:txBody>
      </p:sp>
      <p:sp>
        <p:nvSpPr>
          <p:cNvPr id="4" name="Номер слайда 3"/>
          <p:cNvSpPr>
            <a:spLocks noGrp="1"/>
          </p:cNvSpPr>
          <p:nvPr>
            <p:ph type="sldNum" sz="quarter" idx="12"/>
          </p:nvPr>
        </p:nvSpPr>
        <p:spPr/>
        <p:txBody>
          <a:bodyPr/>
          <a:lstStyle/>
          <a:p>
            <a:fld id="{F49E475B-3BF6-4A60-AC21-F6766305F10B}"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2732698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1500" b="1"/>
            </a:lvl1pPr>
          </a:lstStyle>
          <a:p>
            <a:r>
              <a:rPr lang="ru-RU" smtClean="0"/>
              <a:t>Образец заголовка</a:t>
            </a:r>
            <a:endParaRPr lang="ro-RO"/>
          </a:p>
        </p:txBody>
      </p:sp>
      <p:sp>
        <p:nvSpPr>
          <p:cNvPr id="3" name="Содержимое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o-RO"/>
          </a:p>
        </p:txBody>
      </p:sp>
      <p:sp>
        <p:nvSpPr>
          <p:cNvPr id="4" name="Текст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Дата 4"/>
          <p:cNvSpPr>
            <a:spLocks noGrp="1"/>
          </p:cNvSpPr>
          <p:nvPr>
            <p:ph type="dt" sz="half" idx="10"/>
          </p:nvPr>
        </p:nvSpPr>
        <p:spPr/>
        <p:txBody>
          <a:bodyPr/>
          <a:lstStyle/>
          <a:p>
            <a:fld id="{6F734505-C37E-4C98-81E3-7160722EC53E}" type="datetimeFigureOut">
              <a:rPr lang="ro-RO" smtClean="0">
                <a:solidFill>
                  <a:prstClr val="black">
                    <a:tint val="75000"/>
                  </a:prstClr>
                </a:solidFill>
              </a:rPr>
              <a:pPr/>
              <a:t>02.12.2024</a:t>
            </a:fld>
            <a:endParaRPr lang="ro-RO">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o-RO">
              <a:solidFill>
                <a:prstClr val="black">
                  <a:tint val="75000"/>
                </a:prstClr>
              </a:solidFill>
            </a:endParaRPr>
          </a:p>
        </p:txBody>
      </p:sp>
      <p:sp>
        <p:nvSpPr>
          <p:cNvPr id="7" name="Номер слайда 6"/>
          <p:cNvSpPr>
            <a:spLocks noGrp="1"/>
          </p:cNvSpPr>
          <p:nvPr>
            <p:ph type="sldNum" sz="quarter" idx="12"/>
          </p:nvPr>
        </p:nvSpPr>
        <p:spPr/>
        <p:txBody>
          <a:bodyPr/>
          <a:lstStyle/>
          <a:p>
            <a:fld id="{F49E475B-3BF6-4A60-AC21-F6766305F10B}"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556712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1500" b="1"/>
            </a:lvl1pPr>
          </a:lstStyle>
          <a:p>
            <a:r>
              <a:rPr lang="ru-RU" smtClean="0"/>
              <a:t>Образец заголовка</a:t>
            </a:r>
            <a:endParaRPr lang="ro-RO"/>
          </a:p>
        </p:txBody>
      </p:sp>
      <p:sp>
        <p:nvSpPr>
          <p:cNvPr id="3" name="Рисунок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o-RO"/>
          </a:p>
        </p:txBody>
      </p:sp>
      <p:sp>
        <p:nvSpPr>
          <p:cNvPr id="4" name="Текст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Дата 4"/>
          <p:cNvSpPr>
            <a:spLocks noGrp="1"/>
          </p:cNvSpPr>
          <p:nvPr>
            <p:ph type="dt" sz="half" idx="10"/>
          </p:nvPr>
        </p:nvSpPr>
        <p:spPr/>
        <p:txBody>
          <a:bodyPr/>
          <a:lstStyle/>
          <a:p>
            <a:fld id="{6F734505-C37E-4C98-81E3-7160722EC53E}" type="datetimeFigureOut">
              <a:rPr lang="ro-RO" smtClean="0">
                <a:solidFill>
                  <a:prstClr val="black">
                    <a:tint val="75000"/>
                  </a:prstClr>
                </a:solidFill>
              </a:rPr>
              <a:pPr/>
              <a:t>02.12.2024</a:t>
            </a:fld>
            <a:endParaRPr lang="ro-RO">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o-RO">
              <a:solidFill>
                <a:prstClr val="black">
                  <a:tint val="75000"/>
                </a:prstClr>
              </a:solidFill>
            </a:endParaRPr>
          </a:p>
        </p:txBody>
      </p:sp>
      <p:sp>
        <p:nvSpPr>
          <p:cNvPr id="7" name="Номер слайда 6"/>
          <p:cNvSpPr>
            <a:spLocks noGrp="1"/>
          </p:cNvSpPr>
          <p:nvPr>
            <p:ph type="sldNum" sz="quarter" idx="12"/>
          </p:nvPr>
        </p:nvSpPr>
        <p:spPr/>
        <p:txBody>
          <a:bodyPr/>
          <a:lstStyle/>
          <a:p>
            <a:fld id="{F49E475B-3BF6-4A60-AC21-F6766305F10B}"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44031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54" name="Google Shape;54;p6"/>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6"/>
          <p:cNvSpPr/>
          <p:nvPr/>
        </p:nvSpPr>
        <p:spPr>
          <a:xfrm>
            <a:off x="-154275" y="3601175"/>
            <a:ext cx="3609975" cy="1819800"/>
          </a:xfrm>
          <a:custGeom>
            <a:avLst/>
            <a:gdLst/>
            <a:ahLst/>
            <a:cxnLst/>
            <a:rect l="l" t="t" r="r" b="b"/>
            <a:pathLst>
              <a:path w="144399" h="72792" extrusionOk="0">
                <a:moveTo>
                  <a:pt x="0" y="0"/>
                </a:moveTo>
                <a:cubicBezTo>
                  <a:pt x="5317" y="11393"/>
                  <a:pt x="14397" y="23943"/>
                  <a:pt x="26670" y="26670"/>
                </a:cubicBezTo>
                <a:cubicBezTo>
                  <a:pt x="46864" y="31158"/>
                  <a:pt x="69527" y="24658"/>
                  <a:pt x="88392" y="33147"/>
                </a:cubicBezTo>
                <a:cubicBezTo>
                  <a:pt x="101184" y="38903"/>
                  <a:pt x="106159" y="55005"/>
                  <a:pt x="116586" y="64389"/>
                </a:cubicBezTo>
                <a:cubicBezTo>
                  <a:pt x="123707" y="70798"/>
                  <a:pt x="135396" y="74902"/>
                  <a:pt x="144399" y="71628"/>
                </a:cubicBezTo>
              </a:path>
            </a:pathLst>
          </a:custGeom>
          <a:noFill/>
          <a:ln w="19050" cap="flat" cmpd="sng">
            <a:solidFill>
              <a:schemeClr val="lt2"/>
            </a:solidFill>
            <a:prstDash val="solid"/>
            <a:round/>
            <a:headEnd type="none" w="med" len="med"/>
            <a:tailEnd type="none" w="med" len="med"/>
          </a:ln>
        </p:spPr>
      </p:sp>
      <p:sp>
        <p:nvSpPr>
          <p:cNvPr id="56" name="Google Shape;56;p6"/>
          <p:cNvSpPr/>
          <p:nvPr/>
        </p:nvSpPr>
        <p:spPr>
          <a:xfrm>
            <a:off x="-249525" y="3339775"/>
            <a:ext cx="3349196" cy="2081169"/>
          </a:xfrm>
          <a:custGeom>
            <a:avLst/>
            <a:gdLst/>
            <a:ahLst/>
            <a:cxnLst/>
            <a:rect l="l" t="t" r="r" b="b"/>
            <a:pathLst>
              <a:path w="159258" h="84963" extrusionOk="0">
                <a:moveTo>
                  <a:pt x="0" y="0"/>
                </a:moveTo>
                <a:cubicBezTo>
                  <a:pt x="10716" y="8037"/>
                  <a:pt x="22955" y="15488"/>
                  <a:pt x="29718" y="27051"/>
                </a:cubicBezTo>
                <a:cubicBezTo>
                  <a:pt x="37323" y="40053"/>
                  <a:pt x="42480" y="58483"/>
                  <a:pt x="56769" y="63246"/>
                </a:cubicBezTo>
                <a:cubicBezTo>
                  <a:pt x="71125" y="68031"/>
                  <a:pt x="87012" y="66573"/>
                  <a:pt x="102108" y="65532"/>
                </a:cubicBezTo>
                <a:cubicBezTo>
                  <a:pt x="111126" y="64910"/>
                  <a:pt x="120265" y="62010"/>
                  <a:pt x="129159" y="63627"/>
                </a:cubicBezTo>
                <a:cubicBezTo>
                  <a:pt x="141259" y="65827"/>
                  <a:pt x="152436" y="74730"/>
                  <a:pt x="159258" y="84963"/>
                </a:cubicBezTo>
              </a:path>
            </a:pathLst>
          </a:custGeom>
          <a:noFill/>
          <a:ln w="19050" cap="flat" cmpd="sng">
            <a:solidFill>
              <a:schemeClr val="accent4"/>
            </a:solidFill>
            <a:prstDash val="solid"/>
            <a:round/>
            <a:headEnd type="none" w="med" len="med"/>
            <a:tailEnd type="none" w="med" len="med"/>
          </a:ln>
        </p:spPr>
      </p:sp>
      <p:sp>
        <p:nvSpPr>
          <p:cNvPr id="57" name="Google Shape;57;p6"/>
          <p:cNvSpPr/>
          <p:nvPr/>
        </p:nvSpPr>
        <p:spPr>
          <a:xfrm>
            <a:off x="5492079" y="21658"/>
            <a:ext cx="3707918" cy="1092059"/>
          </a:xfrm>
          <a:custGeom>
            <a:avLst/>
            <a:gdLst/>
            <a:ahLst/>
            <a:cxnLst/>
            <a:rect l="l" t="t" r="r" b="b"/>
            <a:pathLst>
              <a:path w="114081" h="31381" extrusionOk="0">
                <a:moveTo>
                  <a:pt x="0" y="0"/>
                </a:moveTo>
                <a:lnTo>
                  <a:pt x="0" y="0"/>
                </a:lnTo>
                <a:cubicBezTo>
                  <a:pt x="8278" y="8629"/>
                  <a:pt x="14775" y="10996"/>
                  <a:pt x="20977" y="10996"/>
                </a:cubicBezTo>
                <a:cubicBezTo>
                  <a:pt x="28514" y="10996"/>
                  <a:pt x="35615" y="7500"/>
                  <a:pt x="44950" y="7500"/>
                </a:cubicBezTo>
                <a:cubicBezTo>
                  <a:pt x="51949" y="7500"/>
                  <a:pt x="60204" y="9466"/>
                  <a:pt x="70840" y="16345"/>
                </a:cubicBezTo>
                <a:cubicBezTo>
                  <a:pt x="73985" y="17746"/>
                  <a:pt x="89664" y="31380"/>
                  <a:pt x="104407" y="31380"/>
                </a:cubicBezTo>
                <a:cubicBezTo>
                  <a:pt x="107731" y="31380"/>
                  <a:pt x="111007" y="30687"/>
                  <a:pt x="114081" y="29005"/>
                </a:cubicBezTo>
                <a:lnTo>
                  <a:pt x="114081" y="1125"/>
                </a:lnTo>
                <a:lnTo>
                  <a:pt x="0" y="0"/>
                </a:lnTo>
                <a:close/>
              </a:path>
            </a:pathLst>
          </a:custGeom>
          <a:solidFill>
            <a:srgbClr val="81E5E5">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5097048" y="1091"/>
            <a:ext cx="4102953" cy="978054"/>
          </a:xfrm>
          <a:custGeom>
            <a:avLst/>
            <a:gdLst/>
            <a:ahLst/>
            <a:cxnLst/>
            <a:rect l="l" t="t" r="r" b="b"/>
            <a:pathLst>
              <a:path w="126235" h="28105" extrusionOk="0">
                <a:moveTo>
                  <a:pt x="1" y="0"/>
                </a:moveTo>
                <a:lnTo>
                  <a:pt x="1" y="0"/>
                </a:lnTo>
                <a:cubicBezTo>
                  <a:pt x="9175" y="7732"/>
                  <a:pt x="16371" y="9850"/>
                  <a:pt x="23244" y="9850"/>
                </a:cubicBezTo>
                <a:cubicBezTo>
                  <a:pt x="31566" y="9850"/>
                  <a:pt x="39414" y="6745"/>
                  <a:pt x="49722" y="6745"/>
                </a:cubicBezTo>
                <a:cubicBezTo>
                  <a:pt x="57475" y="6745"/>
                  <a:pt x="66621" y="8501"/>
                  <a:pt x="78408" y="14658"/>
                </a:cubicBezTo>
                <a:cubicBezTo>
                  <a:pt x="81873" y="15897"/>
                  <a:pt x="99208" y="28105"/>
                  <a:pt x="115512" y="28105"/>
                </a:cubicBezTo>
                <a:cubicBezTo>
                  <a:pt x="119196" y="28105"/>
                  <a:pt x="122828" y="27481"/>
                  <a:pt x="126235" y="25967"/>
                </a:cubicBezTo>
                <a:lnTo>
                  <a:pt x="126235" y="1041"/>
                </a:lnTo>
                <a:lnTo>
                  <a:pt x="1" y="0"/>
                </a:lnTo>
                <a:close/>
              </a:path>
            </a:pathLst>
          </a:custGeom>
          <a:solidFill>
            <a:srgbClr val="42B1F4">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5356740" y="-59600"/>
            <a:ext cx="3843258" cy="977602"/>
          </a:xfrm>
          <a:custGeom>
            <a:avLst/>
            <a:gdLst/>
            <a:ahLst/>
            <a:cxnLst/>
            <a:rect l="l" t="t" r="r" b="b"/>
            <a:pathLst>
              <a:path w="118245" h="28092" extrusionOk="0">
                <a:moveTo>
                  <a:pt x="0" y="0"/>
                </a:moveTo>
                <a:lnTo>
                  <a:pt x="0" y="0"/>
                </a:lnTo>
                <a:cubicBezTo>
                  <a:pt x="9467" y="8550"/>
                  <a:pt x="16993" y="10718"/>
                  <a:pt x="24347" y="10718"/>
                </a:cubicBezTo>
                <a:cubicBezTo>
                  <a:pt x="31917" y="10718"/>
                  <a:pt x="39306" y="8421"/>
                  <a:pt x="48444" y="8421"/>
                </a:cubicBezTo>
                <a:cubicBezTo>
                  <a:pt x="55492" y="8421"/>
                  <a:pt x="63581" y="9788"/>
                  <a:pt x="73597" y="14629"/>
                </a:cubicBezTo>
                <a:cubicBezTo>
                  <a:pt x="76835" y="15869"/>
                  <a:pt x="93042" y="28092"/>
                  <a:pt x="108267" y="28092"/>
                </a:cubicBezTo>
                <a:cubicBezTo>
                  <a:pt x="111696" y="28092"/>
                  <a:pt x="115075" y="27472"/>
                  <a:pt x="118245" y="25967"/>
                </a:cubicBezTo>
                <a:lnTo>
                  <a:pt x="118245" y="104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o-RO"/>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o-RO"/>
          </a:p>
        </p:txBody>
      </p:sp>
      <p:sp>
        <p:nvSpPr>
          <p:cNvPr id="4" name="Дата 3"/>
          <p:cNvSpPr>
            <a:spLocks noGrp="1"/>
          </p:cNvSpPr>
          <p:nvPr>
            <p:ph type="dt" sz="half" idx="10"/>
          </p:nvPr>
        </p:nvSpPr>
        <p:spPr/>
        <p:txBody>
          <a:bodyPr/>
          <a:lstStyle/>
          <a:p>
            <a:fld id="{6F734505-C37E-4C98-81E3-7160722EC53E}" type="datetimeFigureOut">
              <a:rPr lang="ro-RO" smtClean="0">
                <a:solidFill>
                  <a:prstClr val="black">
                    <a:tint val="75000"/>
                  </a:prstClr>
                </a:solidFill>
              </a:rPr>
              <a:pPr/>
              <a:t>02.12.2024</a:t>
            </a:fld>
            <a:endParaRPr lang="ro-RO">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o-RO">
              <a:solidFill>
                <a:prstClr val="black">
                  <a:tint val="75000"/>
                </a:prstClr>
              </a:solidFill>
            </a:endParaRPr>
          </a:p>
        </p:txBody>
      </p:sp>
      <p:sp>
        <p:nvSpPr>
          <p:cNvPr id="6" name="Номер слайда 5"/>
          <p:cNvSpPr>
            <a:spLocks noGrp="1"/>
          </p:cNvSpPr>
          <p:nvPr>
            <p:ph type="sldNum" sz="quarter" idx="12"/>
          </p:nvPr>
        </p:nvSpPr>
        <p:spPr/>
        <p:txBody>
          <a:bodyPr/>
          <a:lstStyle/>
          <a:p>
            <a:fld id="{F49E475B-3BF6-4A60-AC21-F6766305F10B}"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1137804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o-RO"/>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o-RO"/>
          </a:p>
        </p:txBody>
      </p:sp>
      <p:sp>
        <p:nvSpPr>
          <p:cNvPr id="4" name="Дата 3"/>
          <p:cNvSpPr>
            <a:spLocks noGrp="1"/>
          </p:cNvSpPr>
          <p:nvPr>
            <p:ph type="dt" sz="half" idx="10"/>
          </p:nvPr>
        </p:nvSpPr>
        <p:spPr/>
        <p:txBody>
          <a:bodyPr/>
          <a:lstStyle/>
          <a:p>
            <a:fld id="{6F734505-C37E-4C98-81E3-7160722EC53E}" type="datetimeFigureOut">
              <a:rPr lang="ro-RO" smtClean="0">
                <a:solidFill>
                  <a:prstClr val="black">
                    <a:tint val="75000"/>
                  </a:prstClr>
                </a:solidFill>
              </a:rPr>
              <a:pPr/>
              <a:t>02.12.2024</a:t>
            </a:fld>
            <a:endParaRPr lang="ro-RO">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o-RO">
              <a:solidFill>
                <a:prstClr val="black">
                  <a:tint val="75000"/>
                </a:prstClr>
              </a:solidFill>
            </a:endParaRPr>
          </a:p>
        </p:txBody>
      </p:sp>
      <p:sp>
        <p:nvSpPr>
          <p:cNvPr id="6" name="Номер слайда 5"/>
          <p:cNvSpPr>
            <a:spLocks noGrp="1"/>
          </p:cNvSpPr>
          <p:nvPr>
            <p:ph type="sldNum" sz="quarter" idx="12"/>
          </p:nvPr>
        </p:nvSpPr>
        <p:spPr/>
        <p:txBody>
          <a:bodyPr/>
          <a:lstStyle/>
          <a:p>
            <a:fld id="{F49E475B-3BF6-4A60-AC21-F6766305F10B}" type="slidenum">
              <a:rPr lang="ro-RO" smtClean="0">
                <a:solidFill>
                  <a:prstClr val="black">
                    <a:tint val="75000"/>
                  </a:prstClr>
                </a:solidFill>
              </a:rPr>
              <a:pPr/>
              <a:t>‹#›</a:t>
            </a:fld>
            <a:endParaRPr lang="ro-RO">
              <a:solidFill>
                <a:prstClr val="black">
                  <a:tint val="75000"/>
                </a:prstClr>
              </a:solidFill>
            </a:endParaRPr>
          </a:p>
        </p:txBody>
      </p:sp>
    </p:spTree>
    <p:extLst>
      <p:ext uri="{BB962C8B-B14F-4D97-AF65-F5344CB8AC3E}">
        <p14:creationId xmlns:p14="http://schemas.microsoft.com/office/powerpoint/2010/main" val="255490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895275" y="1088100"/>
            <a:ext cx="27318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2" name="Google Shape;6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63" name="Google Shape;63;p7"/>
          <p:cNvSpPr txBox="1">
            <a:spLocks noGrp="1"/>
          </p:cNvSpPr>
          <p:nvPr>
            <p:ph type="subTitle" idx="1"/>
          </p:nvPr>
        </p:nvSpPr>
        <p:spPr>
          <a:xfrm>
            <a:off x="895275" y="1901225"/>
            <a:ext cx="2731800" cy="132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 name="Google Shape;64;p7"/>
          <p:cNvSpPr/>
          <p:nvPr/>
        </p:nvSpPr>
        <p:spPr>
          <a:xfrm rot="-361962" flipH="1">
            <a:off x="-47813" y="69175"/>
            <a:ext cx="4267363" cy="899409"/>
          </a:xfrm>
          <a:custGeom>
            <a:avLst/>
            <a:gdLst/>
            <a:ahLst/>
            <a:cxnLst/>
            <a:rect l="l" t="t" r="r" b="b"/>
            <a:pathLst>
              <a:path w="170688" h="35975" extrusionOk="0">
                <a:moveTo>
                  <a:pt x="170688" y="25908"/>
                </a:moveTo>
                <a:cubicBezTo>
                  <a:pt x="164567" y="33253"/>
                  <a:pt x="151614" y="38933"/>
                  <a:pt x="143256" y="34290"/>
                </a:cubicBezTo>
                <a:cubicBezTo>
                  <a:pt x="126439" y="24947"/>
                  <a:pt x="115056" y="3864"/>
                  <a:pt x="96012" y="1143"/>
                </a:cubicBezTo>
                <a:cubicBezTo>
                  <a:pt x="82931" y="-726"/>
                  <a:pt x="71112" y="10130"/>
                  <a:pt x="58293" y="13335"/>
                </a:cubicBezTo>
                <a:cubicBezTo>
                  <a:pt x="38955" y="18169"/>
                  <a:pt x="14095" y="14095"/>
                  <a:pt x="0" y="0"/>
                </a:cubicBezTo>
              </a:path>
            </a:pathLst>
          </a:custGeom>
          <a:noFill/>
          <a:ln w="19050" cap="flat" cmpd="sng">
            <a:solidFill>
              <a:schemeClr val="accent4"/>
            </a:solidFill>
            <a:prstDash val="solid"/>
            <a:round/>
            <a:headEnd type="none" w="med" len="med"/>
            <a:tailEnd type="none" w="med" len="med"/>
          </a:ln>
        </p:spPr>
      </p:sp>
      <p:sp>
        <p:nvSpPr>
          <p:cNvPr id="65" name="Google Shape;65;p7"/>
          <p:cNvSpPr/>
          <p:nvPr/>
        </p:nvSpPr>
        <p:spPr>
          <a:xfrm flipH="1">
            <a:off x="-257175" y="-176125"/>
            <a:ext cx="4905375" cy="942975"/>
          </a:xfrm>
          <a:custGeom>
            <a:avLst/>
            <a:gdLst/>
            <a:ahLst/>
            <a:cxnLst/>
            <a:rect l="l" t="t" r="r" b="b"/>
            <a:pathLst>
              <a:path w="196215" h="37719" extrusionOk="0">
                <a:moveTo>
                  <a:pt x="0" y="0"/>
                </a:moveTo>
                <a:cubicBezTo>
                  <a:pt x="5630" y="10456"/>
                  <a:pt x="15025" y="21293"/>
                  <a:pt x="26670" y="23622"/>
                </a:cubicBezTo>
                <a:cubicBezTo>
                  <a:pt x="45332" y="27354"/>
                  <a:pt x="64407" y="17526"/>
                  <a:pt x="83439" y="17526"/>
                </a:cubicBezTo>
                <a:cubicBezTo>
                  <a:pt x="105193" y="17526"/>
                  <a:pt x="124816" y="31659"/>
                  <a:pt x="146304" y="35052"/>
                </a:cubicBezTo>
                <a:cubicBezTo>
                  <a:pt x="162761" y="37650"/>
                  <a:pt x="180409" y="32450"/>
                  <a:pt x="196215" y="37719"/>
                </a:cubicBezTo>
              </a:path>
            </a:pathLst>
          </a:custGeom>
          <a:noFill/>
          <a:ln w="19050" cap="flat" cmpd="sng">
            <a:solidFill>
              <a:schemeClr val="lt2"/>
            </a:solidFill>
            <a:prstDash val="solid"/>
            <a:round/>
            <a:headEnd type="none" w="med" len="med"/>
            <a:tailEnd type="none" w="med" len="med"/>
          </a:ln>
        </p:spPr>
      </p:sp>
      <p:sp>
        <p:nvSpPr>
          <p:cNvPr id="66" name="Google Shape;66;p7"/>
          <p:cNvSpPr/>
          <p:nvPr/>
        </p:nvSpPr>
        <p:spPr>
          <a:xfrm>
            <a:off x="0" y="3252200"/>
            <a:ext cx="5558312" cy="1891329"/>
          </a:xfrm>
          <a:custGeom>
            <a:avLst/>
            <a:gdLst/>
            <a:ahLst/>
            <a:cxnLst/>
            <a:rect l="l" t="t" r="r" b="b"/>
            <a:pathLst>
              <a:path w="97352" h="33126" extrusionOk="0">
                <a:moveTo>
                  <a:pt x="600" y="1"/>
                </a:moveTo>
                <a:cubicBezTo>
                  <a:pt x="380" y="1"/>
                  <a:pt x="179" y="27"/>
                  <a:pt x="0" y="80"/>
                </a:cubicBezTo>
                <a:lnTo>
                  <a:pt x="0" y="33125"/>
                </a:lnTo>
                <a:lnTo>
                  <a:pt x="97351" y="33125"/>
                </a:lnTo>
                <a:cubicBezTo>
                  <a:pt x="92255" y="28472"/>
                  <a:pt x="90109" y="24904"/>
                  <a:pt x="74552" y="23536"/>
                </a:cubicBezTo>
                <a:cubicBezTo>
                  <a:pt x="74239" y="23497"/>
                  <a:pt x="73826" y="23480"/>
                  <a:pt x="73322" y="23480"/>
                </a:cubicBezTo>
                <a:cubicBezTo>
                  <a:pt x="70634" y="23480"/>
                  <a:pt x="65373" y="23953"/>
                  <a:pt x="58994" y="23953"/>
                </a:cubicBezTo>
                <a:cubicBezTo>
                  <a:pt x="50267" y="23953"/>
                  <a:pt x="39446" y="23069"/>
                  <a:pt x="30255" y="18883"/>
                </a:cubicBezTo>
                <a:cubicBezTo>
                  <a:pt x="23131" y="15494"/>
                  <a:pt x="5980" y="1"/>
                  <a:pt x="600" y="1"/>
                </a:cubicBezTo>
                <a:close/>
              </a:path>
            </a:pathLst>
          </a:custGeom>
          <a:solidFill>
            <a:srgbClr val="81E5E5">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0" y="3329393"/>
            <a:ext cx="5415118" cy="1814137"/>
          </a:xfrm>
          <a:custGeom>
            <a:avLst/>
            <a:gdLst/>
            <a:ahLst/>
            <a:cxnLst/>
            <a:rect l="l" t="t" r="r" b="b"/>
            <a:pathLst>
              <a:path w="94844" h="31774" extrusionOk="0">
                <a:moveTo>
                  <a:pt x="508" y="0"/>
                </a:moveTo>
                <a:cubicBezTo>
                  <a:pt x="326" y="0"/>
                  <a:pt x="156" y="23"/>
                  <a:pt x="0" y="69"/>
                </a:cubicBezTo>
                <a:lnTo>
                  <a:pt x="0" y="31398"/>
                </a:lnTo>
                <a:lnTo>
                  <a:pt x="94843" y="31773"/>
                </a:lnTo>
                <a:cubicBezTo>
                  <a:pt x="91584" y="28742"/>
                  <a:pt x="83994" y="21983"/>
                  <a:pt x="64749" y="21715"/>
                </a:cubicBezTo>
                <a:cubicBezTo>
                  <a:pt x="64124" y="21639"/>
                  <a:pt x="63437" y="21607"/>
                  <a:pt x="62695" y="21607"/>
                </a:cubicBezTo>
                <a:cubicBezTo>
                  <a:pt x="58641" y="21607"/>
                  <a:pt x="52934" y="22563"/>
                  <a:pt x="46691" y="22563"/>
                </a:cubicBezTo>
                <a:cubicBezTo>
                  <a:pt x="42762" y="22563"/>
                  <a:pt x="38621" y="22184"/>
                  <a:pt x="34547" y="20950"/>
                </a:cubicBezTo>
                <a:cubicBezTo>
                  <a:pt x="19409" y="16064"/>
                  <a:pt x="5381" y="0"/>
                  <a:pt x="508" y="0"/>
                </a:cubicBezTo>
                <a:close/>
              </a:path>
            </a:pathLst>
          </a:custGeom>
          <a:solidFill>
            <a:srgbClr val="42B1F4">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p:nvPr/>
        </p:nvSpPr>
        <p:spPr>
          <a:xfrm>
            <a:off x="0" y="3253684"/>
            <a:ext cx="5227504" cy="1889845"/>
          </a:xfrm>
          <a:custGeom>
            <a:avLst/>
            <a:gdLst/>
            <a:ahLst/>
            <a:cxnLst/>
            <a:rect l="l" t="t" r="r" b="b"/>
            <a:pathLst>
              <a:path w="91558" h="33100" extrusionOk="0">
                <a:moveTo>
                  <a:pt x="396" y="0"/>
                </a:moveTo>
                <a:cubicBezTo>
                  <a:pt x="255" y="0"/>
                  <a:pt x="122" y="18"/>
                  <a:pt x="0" y="54"/>
                </a:cubicBezTo>
                <a:lnTo>
                  <a:pt x="0" y="32737"/>
                </a:lnTo>
                <a:lnTo>
                  <a:pt x="91557" y="33099"/>
                </a:lnTo>
                <a:cubicBezTo>
                  <a:pt x="88406" y="30176"/>
                  <a:pt x="84047" y="23779"/>
                  <a:pt x="68410" y="23376"/>
                </a:cubicBezTo>
                <a:cubicBezTo>
                  <a:pt x="68305" y="23372"/>
                  <a:pt x="68195" y="23371"/>
                  <a:pt x="68080" y="23371"/>
                </a:cubicBezTo>
                <a:cubicBezTo>
                  <a:pt x="64102" y="23371"/>
                  <a:pt x="54376" y="25604"/>
                  <a:pt x="45098" y="25604"/>
                </a:cubicBezTo>
                <a:cubicBezTo>
                  <a:pt x="41490" y="25604"/>
                  <a:pt x="37950" y="25266"/>
                  <a:pt x="34842" y="24328"/>
                </a:cubicBezTo>
                <a:cubicBezTo>
                  <a:pt x="20131" y="19564"/>
                  <a:pt x="5091"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1028750" y="1681350"/>
            <a:ext cx="2874600" cy="858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3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4" name="Google Shape;8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85" name="Google Shape;85;p9"/>
          <p:cNvSpPr txBox="1">
            <a:spLocks noGrp="1"/>
          </p:cNvSpPr>
          <p:nvPr>
            <p:ph type="subTitle" idx="1"/>
          </p:nvPr>
        </p:nvSpPr>
        <p:spPr>
          <a:xfrm>
            <a:off x="1028750" y="2539600"/>
            <a:ext cx="2874600" cy="12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9"/>
          <p:cNvSpPr/>
          <p:nvPr/>
        </p:nvSpPr>
        <p:spPr>
          <a:xfrm rot="4595814" flipH="1">
            <a:off x="6118924" y="-1918201"/>
            <a:ext cx="1382990" cy="5186153"/>
          </a:xfrm>
          <a:custGeom>
            <a:avLst/>
            <a:gdLst/>
            <a:ahLst/>
            <a:cxnLst/>
            <a:rect l="l" t="t" r="r" b="b"/>
            <a:pathLst>
              <a:path w="22564" h="69979" fill="none" extrusionOk="0">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w="19050" cap="flat" cmpd="sng">
            <a:solidFill>
              <a:schemeClr val="accent4"/>
            </a:solidFill>
            <a:prstDash val="solid"/>
            <a:miter lim="160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rot="-6204186" flipH="1">
            <a:off x="1915715" y="1939424"/>
            <a:ext cx="1382990" cy="5186153"/>
          </a:xfrm>
          <a:custGeom>
            <a:avLst/>
            <a:gdLst/>
            <a:ahLst/>
            <a:cxnLst/>
            <a:rect l="l" t="t" r="r" b="b"/>
            <a:pathLst>
              <a:path w="22564" h="69979" fill="none" extrusionOk="0">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w="19050" cap="flat" cmpd="sng">
            <a:solidFill>
              <a:schemeClr val="accent4"/>
            </a:solidFill>
            <a:prstDash val="solid"/>
            <a:miter lim="160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rot="-6127406" flipH="1">
            <a:off x="1157601" y="2604880"/>
            <a:ext cx="1243597" cy="3735510"/>
          </a:xfrm>
          <a:custGeom>
            <a:avLst/>
            <a:gdLst/>
            <a:ahLst/>
            <a:cxnLst/>
            <a:rect l="l" t="t" r="r" b="b"/>
            <a:pathLst>
              <a:path w="22564" h="69979" fill="none" extrusionOk="0">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w="19050" cap="flat" cmpd="sng">
            <a:solidFill>
              <a:srgbClr val="AFF1F1"/>
            </a:solidFill>
            <a:prstDash val="solid"/>
            <a:miter lim="160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9"/>
          <p:cNvSpPr/>
          <p:nvPr/>
        </p:nvSpPr>
        <p:spPr>
          <a:xfrm rot="4672594" flipH="1">
            <a:off x="7016432" y="-1133014"/>
            <a:ext cx="1243597" cy="3735510"/>
          </a:xfrm>
          <a:custGeom>
            <a:avLst/>
            <a:gdLst/>
            <a:ahLst/>
            <a:cxnLst/>
            <a:rect l="l" t="t" r="r" b="b"/>
            <a:pathLst>
              <a:path w="22564" h="69979" fill="none" extrusionOk="0">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w="19050" cap="flat" cmpd="sng">
            <a:solidFill>
              <a:srgbClr val="AFF1F1"/>
            </a:solidFill>
            <a:prstDash val="solid"/>
            <a:miter lim="160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rot="10800000" flipH="1">
            <a:off x="4505275" y="3109842"/>
            <a:ext cx="4702123" cy="2033664"/>
          </a:xfrm>
          <a:custGeom>
            <a:avLst/>
            <a:gdLst/>
            <a:ahLst/>
            <a:cxnLst/>
            <a:rect l="l" t="t" r="r" b="b"/>
            <a:pathLst>
              <a:path w="51540" h="22291" extrusionOk="0">
                <a:moveTo>
                  <a:pt x="0" y="1"/>
                </a:moveTo>
                <a:cubicBezTo>
                  <a:pt x="2696" y="3139"/>
                  <a:pt x="3823" y="5526"/>
                  <a:pt x="12070" y="6452"/>
                </a:cubicBezTo>
                <a:cubicBezTo>
                  <a:pt x="12236" y="6478"/>
                  <a:pt x="12454" y="6489"/>
                  <a:pt x="12721" y="6489"/>
                </a:cubicBezTo>
                <a:cubicBezTo>
                  <a:pt x="14141" y="6489"/>
                  <a:pt x="16923" y="6172"/>
                  <a:pt x="20298" y="6172"/>
                </a:cubicBezTo>
                <a:cubicBezTo>
                  <a:pt x="24920" y="6172"/>
                  <a:pt x="30651" y="6767"/>
                  <a:pt x="35513" y="9590"/>
                </a:cubicBezTo>
                <a:cubicBezTo>
                  <a:pt x="39287" y="11870"/>
                  <a:pt x="48369" y="22291"/>
                  <a:pt x="51220" y="22291"/>
                </a:cubicBezTo>
                <a:cubicBezTo>
                  <a:pt x="51337" y="22291"/>
                  <a:pt x="51444" y="22273"/>
                  <a:pt x="51539" y="22236"/>
                </a:cubicBezTo>
                <a:lnTo>
                  <a:pt x="51539" y="1"/>
                </a:lnTo>
                <a:close/>
              </a:path>
            </a:pathLst>
          </a:custGeom>
          <a:solidFill>
            <a:srgbClr val="81E5E5">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p:nvPr/>
        </p:nvSpPr>
        <p:spPr>
          <a:xfrm rot="10800000" flipH="1">
            <a:off x="4625157" y="3192590"/>
            <a:ext cx="4582244" cy="1950916"/>
          </a:xfrm>
          <a:custGeom>
            <a:avLst/>
            <a:gdLst/>
            <a:ahLst/>
            <a:cxnLst/>
            <a:rect l="l" t="t" r="r" b="b"/>
            <a:pathLst>
              <a:path w="50226" h="21384" extrusionOk="0">
                <a:moveTo>
                  <a:pt x="1" y="1"/>
                </a:moveTo>
                <a:lnTo>
                  <a:pt x="1" y="1"/>
                </a:lnTo>
                <a:cubicBezTo>
                  <a:pt x="1731" y="2039"/>
                  <a:pt x="5754" y="6586"/>
                  <a:pt x="15947" y="6760"/>
                </a:cubicBezTo>
                <a:cubicBezTo>
                  <a:pt x="16281" y="6812"/>
                  <a:pt x="16649" y="6834"/>
                  <a:pt x="17048" y="6834"/>
                </a:cubicBezTo>
                <a:cubicBezTo>
                  <a:pt x="19190" y="6834"/>
                  <a:pt x="22201" y="6198"/>
                  <a:pt x="25494" y="6198"/>
                </a:cubicBezTo>
                <a:cubicBezTo>
                  <a:pt x="27577" y="6198"/>
                  <a:pt x="29773" y="6453"/>
                  <a:pt x="31933" y="7283"/>
                </a:cubicBezTo>
                <a:cubicBezTo>
                  <a:pt x="39950" y="10568"/>
                  <a:pt x="47381" y="21383"/>
                  <a:pt x="49959" y="21383"/>
                </a:cubicBezTo>
                <a:cubicBezTo>
                  <a:pt x="50054" y="21383"/>
                  <a:pt x="50143" y="21369"/>
                  <a:pt x="50225" y="21338"/>
                </a:cubicBezTo>
                <a:lnTo>
                  <a:pt x="50225" y="256"/>
                </a:lnTo>
                <a:lnTo>
                  <a:pt x="1" y="1"/>
                </a:lnTo>
                <a:close/>
              </a:path>
            </a:pathLst>
          </a:custGeom>
          <a:solidFill>
            <a:srgbClr val="42B1F4">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9"/>
          <p:cNvSpPr/>
          <p:nvPr/>
        </p:nvSpPr>
        <p:spPr>
          <a:xfrm rot="10800000" flipH="1">
            <a:off x="4784270" y="3111393"/>
            <a:ext cx="4423134" cy="2032113"/>
          </a:xfrm>
          <a:custGeom>
            <a:avLst/>
            <a:gdLst/>
            <a:ahLst/>
            <a:cxnLst/>
            <a:rect l="l" t="t" r="r" b="b"/>
            <a:pathLst>
              <a:path w="48482" h="22274" extrusionOk="0">
                <a:moveTo>
                  <a:pt x="0" y="1"/>
                </a:moveTo>
                <a:cubicBezTo>
                  <a:pt x="1677" y="1972"/>
                  <a:pt x="3983" y="6264"/>
                  <a:pt x="12258" y="6545"/>
                </a:cubicBezTo>
                <a:cubicBezTo>
                  <a:pt x="12311" y="6548"/>
                  <a:pt x="12367" y="6549"/>
                  <a:pt x="12425" y="6549"/>
                </a:cubicBezTo>
                <a:cubicBezTo>
                  <a:pt x="14525" y="6549"/>
                  <a:pt x="19668" y="5051"/>
                  <a:pt x="24578" y="5051"/>
                </a:cubicBezTo>
                <a:cubicBezTo>
                  <a:pt x="26495" y="5051"/>
                  <a:pt x="28377" y="5280"/>
                  <a:pt x="30028" y="5915"/>
                </a:cubicBezTo>
                <a:cubicBezTo>
                  <a:pt x="37824" y="9104"/>
                  <a:pt x="45785" y="22273"/>
                  <a:pt x="48270" y="22273"/>
                </a:cubicBezTo>
                <a:cubicBezTo>
                  <a:pt x="48346" y="22273"/>
                  <a:pt x="48416" y="22261"/>
                  <a:pt x="48481" y="22236"/>
                </a:cubicBezTo>
                <a:lnTo>
                  <a:pt x="48481" y="24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9"/>
          <p:cNvSpPr/>
          <p:nvPr/>
        </p:nvSpPr>
        <p:spPr>
          <a:xfrm flipH="1">
            <a:off x="1" y="-18450"/>
            <a:ext cx="4702123" cy="2033664"/>
          </a:xfrm>
          <a:custGeom>
            <a:avLst/>
            <a:gdLst/>
            <a:ahLst/>
            <a:cxnLst/>
            <a:rect l="l" t="t" r="r" b="b"/>
            <a:pathLst>
              <a:path w="51540" h="22291" extrusionOk="0">
                <a:moveTo>
                  <a:pt x="0" y="1"/>
                </a:moveTo>
                <a:cubicBezTo>
                  <a:pt x="2696" y="3139"/>
                  <a:pt x="3823" y="5526"/>
                  <a:pt x="12070" y="6452"/>
                </a:cubicBezTo>
                <a:cubicBezTo>
                  <a:pt x="12236" y="6478"/>
                  <a:pt x="12454" y="6489"/>
                  <a:pt x="12721" y="6489"/>
                </a:cubicBezTo>
                <a:cubicBezTo>
                  <a:pt x="14141" y="6489"/>
                  <a:pt x="16923" y="6172"/>
                  <a:pt x="20298" y="6172"/>
                </a:cubicBezTo>
                <a:cubicBezTo>
                  <a:pt x="24920" y="6172"/>
                  <a:pt x="30651" y="6767"/>
                  <a:pt x="35513" y="9590"/>
                </a:cubicBezTo>
                <a:cubicBezTo>
                  <a:pt x="39287" y="11870"/>
                  <a:pt x="48369" y="22291"/>
                  <a:pt x="51220" y="22291"/>
                </a:cubicBezTo>
                <a:cubicBezTo>
                  <a:pt x="51337" y="22291"/>
                  <a:pt x="51444" y="22273"/>
                  <a:pt x="51539" y="22236"/>
                </a:cubicBezTo>
                <a:lnTo>
                  <a:pt x="51539" y="1"/>
                </a:lnTo>
                <a:close/>
              </a:path>
            </a:pathLst>
          </a:custGeom>
          <a:solidFill>
            <a:srgbClr val="81E5E5">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 y="-18450"/>
            <a:ext cx="4582244" cy="1950916"/>
          </a:xfrm>
          <a:custGeom>
            <a:avLst/>
            <a:gdLst/>
            <a:ahLst/>
            <a:cxnLst/>
            <a:rect l="l" t="t" r="r" b="b"/>
            <a:pathLst>
              <a:path w="50226" h="21384" extrusionOk="0">
                <a:moveTo>
                  <a:pt x="1" y="1"/>
                </a:moveTo>
                <a:lnTo>
                  <a:pt x="1" y="1"/>
                </a:lnTo>
                <a:cubicBezTo>
                  <a:pt x="1731" y="2039"/>
                  <a:pt x="5754" y="6586"/>
                  <a:pt x="15947" y="6760"/>
                </a:cubicBezTo>
                <a:cubicBezTo>
                  <a:pt x="16281" y="6812"/>
                  <a:pt x="16649" y="6834"/>
                  <a:pt x="17048" y="6834"/>
                </a:cubicBezTo>
                <a:cubicBezTo>
                  <a:pt x="19190" y="6834"/>
                  <a:pt x="22201" y="6198"/>
                  <a:pt x="25494" y="6198"/>
                </a:cubicBezTo>
                <a:cubicBezTo>
                  <a:pt x="27577" y="6198"/>
                  <a:pt x="29773" y="6453"/>
                  <a:pt x="31933" y="7283"/>
                </a:cubicBezTo>
                <a:cubicBezTo>
                  <a:pt x="39950" y="10568"/>
                  <a:pt x="47381" y="21383"/>
                  <a:pt x="49959" y="21383"/>
                </a:cubicBezTo>
                <a:cubicBezTo>
                  <a:pt x="50054" y="21383"/>
                  <a:pt x="50143" y="21369"/>
                  <a:pt x="50225" y="21338"/>
                </a:cubicBezTo>
                <a:lnTo>
                  <a:pt x="50225" y="256"/>
                </a:lnTo>
                <a:lnTo>
                  <a:pt x="1" y="1"/>
                </a:lnTo>
                <a:close/>
              </a:path>
            </a:pathLst>
          </a:custGeom>
          <a:solidFill>
            <a:srgbClr val="42B1F4">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9"/>
          <p:cNvSpPr/>
          <p:nvPr/>
        </p:nvSpPr>
        <p:spPr>
          <a:xfrm flipH="1">
            <a:off x="-9" y="-18450"/>
            <a:ext cx="4423134" cy="2033672"/>
          </a:xfrm>
          <a:custGeom>
            <a:avLst/>
            <a:gdLst/>
            <a:ahLst/>
            <a:cxnLst/>
            <a:rect l="l" t="t" r="r" b="b"/>
            <a:pathLst>
              <a:path w="48482" h="22274" extrusionOk="0">
                <a:moveTo>
                  <a:pt x="0" y="1"/>
                </a:moveTo>
                <a:cubicBezTo>
                  <a:pt x="1677" y="1972"/>
                  <a:pt x="3983" y="6264"/>
                  <a:pt x="12258" y="6545"/>
                </a:cubicBezTo>
                <a:cubicBezTo>
                  <a:pt x="12311" y="6548"/>
                  <a:pt x="12367" y="6549"/>
                  <a:pt x="12425" y="6549"/>
                </a:cubicBezTo>
                <a:cubicBezTo>
                  <a:pt x="14525" y="6549"/>
                  <a:pt x="19668" y="5051"/>
                  <a:pt x="24578" y="5051"/>
                </a:cubicBezTo>
                <a:cubicBezTo>
                  <a:pt x="26495" y="5051"/>
                  <a:pt x="28377" y="5280"/>
                  <a:pt x="30028" y="5915"/>
                </a:cubicBezTo>
                <a:cubicBezTo>
                  <a:pt x="37824" y="9104"/>
                  <a:pt x="45785" y="22273"/>
                  <a:pt x="48270" y="22273"/>
                </a:cubicBezTo>
                <a:cubicBezTo>
                  <a:pt x="48346" y="22273"/>
                  <a:pt x="48416" y="22261"/>
                  <a:pt x="48481" y="22236"/>
                </a:cubicBezTo>
                <a:lnTo>
                  <a:pt x="48481" y="24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3"/>
        <p:cNvGrpSpPr/>
        <p:nvPr/>
      </p:nvGrpSpPr>
      <p:grpSpPr>
        <a:xfrm>
          <a:off x="0" y="0"/>
          <a:ext cx="0" cy="0"/>
          <a:chOff x="0" y="0"/>
          <a:chExt cx="0" cy="0"/>
        </a:xfrm>
      </p:grpSpPr>
      <p:sp>
        <p:nvSpPr>
          <p:cNvPr id="114" name="Google Shape;11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5"/>
        <p:cNvGrpSpPr/>
        <p:nvPr/>
      </p:nvGrpSpPr>
      <p:grpSpPr>
        <a:xfrm>
          <a:off x="0" y="0"/>
          <a:ext cx="0" cy="0"/>
          <a:chOff x="0" y="0"/>
          <a:chExt cx="0" cy="0"/>
        </a:xfrm>
      </p:grpSpPr>
      <p:sp>
        <p:nvSpPr>
          <p:cNvPr id="116" name="Google Shape;116;p13"/>
          <p:cNvSpPr txBox="1">
            <a:spLocks noGrp="1"/>
          </p:cNvSpPr>
          <p:nvPr>
            <p:ph type="title"/>
          </p:nvPr>
        </p:nvSpPr>
        <p:spPr>
          <a:xfrm>
            <a:off x="714300" y="435300"/>
            <a:ext cx="3857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 name="Google Shape;117;p13"/>
          <p:cNvSpPr txBox="1">
            <a:spLocks noGrp="1"/>
          </p:cNvSpPr>
          <p:nvPr>
            <p:ph type="title" idx="2"/>
          </p:nvPr>
        </p:nvSpPr>
        <p:spPr>
          <a:xfrm>
            <a:off x="3405459" y="1568913"/>
            <a:ext cx="23331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1">
                <a:solidFill>
                  <a:srgbClr val="0B5394"/>
                </a:solidFill>
                <a:latin typeface="Fira Sans Extra Condensed"/>
                <a:ea typeface="Fira Sans Extra Condensed"/>
                <a:cs typeface="Fira Sans Extra Condensed"/>
                <a:sym typeface="Fira Sans Extra Condensed"/>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8" name="Google Shape;118;p13"/>
          <p:cNvSpPr txBox="1">
            <a:spLocks noGrp="1"/>
          </p:cNvSpPr>
          <p:nvPr>
            <p:ph type="subTitle" idx="1"/>
          </p:nvPr>
        </p:nvSpPr>
        <p:spPr>
          <a:xfrm>
            <a:off x="3405459" y="1960513"/>
            <a:ext cx="2333100" cy="8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 name="Google Shape;119;p13"/>
          <p:cNvSpPr txBox="1">
            <a:spLocks noGrp="1"/>
          </p:cNvSpPr>
          <p:nvPr>
            <p:ph type="title" idx="3"/>
          </p:nvPr>
        </p:nvSpPr>
        <p:spPr>
          <a:xfrm>
            <a:off x="714300" y="1568913"/>
            <a:ext cx="23331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1">
                <a:solidFill>
                  <a:srgbClr val="0B5394"/>
                </a:solidFill>
                <a:latin typeface="Fira Sans Extra Condensed"/>
                <a:ea typeface="Fira Sans Extra Condensed"/>
                <a:cs typeface="Fira Sans Extra Condensed"/>
                <a:sym typeface="Fira Sans Extra Condensed"/>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0" name="Google Shape;120;p13"/>
          <p:cNvSpPr txBox="1">
            <a:spLocks noGrp="1"/>
          </p:cNvSpPr>
          <p:nvPr>
            <p:ph type="subTitle" idx="4"/>
          </p:nvPr>
        </p:nvSpPr>
        <p:spPr>
          <a:xfrm>
            <a:off x="714300" y="1960513"/>
            <a:ext cx="2333100" cy="8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1" name="Google Shape;121;p13"/>
          <p:cNvSpPr txBox="1">
            <a:spLocks noGrp="1"/>
          </p:cNvSpPr>
          <p:nvPr>
            <p:ph type="title" idx="5"/>
          </p:nvPr>
        </p:nvSpPr>
        <p:spPr>
          <a:xfrm>
            <a:off x="3405459" y="2865100"/>
            <a:ext cx="23331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1">
                <a:solidFill>
                  <a:srgbClr val="0B5394"/>
                </a:solidFill>
                <a:latin typeface="Fira Sans Extra Condensed"/>
                <a:ea typeface="Fira Sans Extra Condensed"/>
                <a:cs typeface="Fira Sans Extra Condensed"/>
                <a:sym typeface="Fira Sans Extra Condensed"/>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2" name="Google Shape;122;p13"/>
          <p:cNvSpPr txBox="1">
            <a:spLocks noGrp="1"/>
          </p:cNvSpPr>
          <p:nvPr>
            <p:ph type="subTitle" idx="6"/>
          </p:nvPr>
        </p:nvSpPr>
        <p:spPr>
          <a:xfrm>
            <a:off x="3405459" y="3256700"/>
            <a:ext cx="2333100" cy="8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7"/>
          </p:nvPr>
        </p:nvSpPr>
        <p:spPr>
          <a:xfrm>
            <a:off x="714300" y="2865100"/>
            <a:ext cx="23331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1">
                <a:solidFill>
                  <a:srgbClr val="0B5394"/>
                </a:solidFill>
                <a:latin typeface="Fira Sans Extra Condensed"/>
                <a:ea typeface="Fira Sans Extra Condensed"/>
                <a:cs typeface="Fira Sans Extra Condensed"/>
                <a:sym typeface="Fira Sans Extra Condensed"/>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4" name="Google Shape;124;p13"/>
          <p:cNvSpPr txBox="1">
            <a:spLocks noGrp="1"/>
          </p:cNvSpPr>
          <p:nvPr>
            <p:ph type="subTitle" idx="8"/>
          </p:nvPr>
        </p:nvSpPr>
        <p:spPr>
          <a:xfrm>
            <a:off x="714300" y="3256700"/>
            <a:ext cx="2333100" cy="8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9"/>
          </p:nvPr>
        </p:nvSpPr>
        <p:spPr>
          <a:xfrm>
            <a:off x="6096609" y="2855725"/>
            <a:ext cx="23331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1">
                <a:solidFill>
                  <a:srgbClr val="0B5394"/>
                </a:solidFill>
                <a:latin typeface="Fira Sans Extra Condensed"/>
                <a:ea typeface="Fira Sans Extra Condensed"/>
                <a:cs typeface="Fira Sans Extra Condensed"/>
                <a:sym typeface="Fira Sans Extra Condensed"/>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6" name="Google Shape;126;p13"/>
          <p:cNvSpPr txBox="1">
            <a:spLocks noGrp="1"/>
          </p:cNvSpPr>
          <p:nvPr>
            <p:ph type="subTitle" idx="13"/>
          </p:nvPr>
        </p:nvSpPr>
        <p:spPr>
          <a:xfrm>
            <a:off x="6096609" y="3247325"/>
            <a:ext cx="2333100" cy="8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title" idx="14"/>
          </p:nvPr>
        </p:nvSpPr>
        <p:spPr>
          <a:xfrm>
            <a:off x="6096600" y="1568913"/>
            <a:ext cx="23331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1">
                <a:solidFill>
                  <a:srgbClr val="0B5394"/>
                </a:solidFill>
                <a:latin typeface="Fira Sans Extra Condensed"/>
                <a:ea typeface="Fira Sans Extra Condensed"/>
                <a:cs typeface="Fira Sans Extra Condensed"/>
                <a:sym typeface="Fira Sans Extra Condensed"/>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8" name="Google Shape;128;p13"/>
          <p:cNvSpPr txBox="1">
            <a:spLocks noGrp="1"/>
          </p:cNvSpPr>
          <p:nvPr>
            <p:ph type="subTitle" idx="15"/>
          </p:nvPr>
        </p:nvSpPr>
        <p:spPr>
          <a:xfrm>
            <a:off x="6096600" y="1960513"/>
            <a:ext cx="2333100" cy="8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 name="Google Shape;129;p13"/>
          <p:cNvSpPr/>
          <p:nvPr/>
        </p:nvSpPr>
        <p:spPr>
          <a:xfrm rot="-4351074">
            <a:off x="2227599" y="-2163383"/>
            <a:ext cx="1511425" cy="5667592"/>
          </a:xfrm>
          <a:custGeom>
            <a:avLst/>
            <a:gdLst/>
            <a:ahLst/>
            <a:cxnLst/>
            <a:rect l="l" t="t" r="r" b="b"/>
            <a:pathLst>
              <a:path w="22564" h="69979" fill="none" extrusionOk="0">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w="19050" cap="flat" cmpd="sng">
            <a:solidFill>
              <a:schemeClr val="accent4"/>
            </a:solidFill>
            <a:prstDash val="solid"/>
            <a:miter lim="160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rot="-4427949">
            <a:off x="1368581" y="-1267455"/>
            <a:ext cx="1359071" cy="4082320"/>
          </a:xfrm>
          <a:custGeom>
            <a:avLst/>
            <a:gdLst/>
            <a:ahLst/>
            <a:cxnLst/>
            <a:rect l="l" t="t" r="r" b="b"/>
            <a:pathLst>
              <a:path w="22564" h="69979" fill="none" extrusionOk="0">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w="19050" cap="flat" cmpd="sng">
            <a:solidFill>
              <a:srgbClr val="AFF1F1"/>
            </a:solidFill>
            <a:prstDash val="solid"/>
            <a:miter lim="160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rot="10800000" flipH="1">
            <a:off x="2999625" y="4011042"/>
            <a:ext cx="6144117" cy="1151134"/>
          </a:xfrm>
          <a:custGeom>
            <a:avLst/>
            <a:gdLst/>
            <a:ahLst/>
            <a:cxnLst/>
            <a:rect l="l" t="t" r="r" b="b"/>
            <a:pathLst>
              <a:path w="114081" h="31381" extrusionOk="0">
                <a:moveTo>
                  <a:pt x="0" y="0"/>
                </a:moveTo>
                <a:lnTo>
                  <a:pt x="0" y="0"/>
                </a:lnTo>
                <a:cubicBezTo>
                  <a:pt x="8278" y="8629"/>
                  <a:pt x="14775" y="10996"/>
                  <a:pt x="20977" y="10996"/>
                </a:cubicBezTo>
                <a:cubicBezTo>
                  <a:pt x="28514" y="10996"/>
                  <a:pt x="35615" y="7500"/>
                  <a:pt x="44950" y="7500"/>
                </a:cubicBezTo>
                <a:cubicBezTo>
                  <a:pt x="51949" y="7500"/>
                  <a:pt x="60204" y="9466"/>
                  <a:pt x="70840" y="16345"/>
                </a:cubicBezTo>
                <a:cubicBezTo>
                  <a:pt x="73985" y="17746"/>
                  <a:pt x="89664" y="31380"/>
                  <a:pt x="104407" y="31380"/>
                </a:cubicBezTo>
                <a:cubicBezTo>
                  <a:pt x="107731" y="31380"/>
                  <a:pt x="111007" y="30687"/>
                  <a:pt x="114081" y="29005"/>
                </a:cubicBezTo>
                <a:lnTo>
                  <a:pt x="114081" y="1125"/>
                </a:lnTo>
                <a:lnTo>
                  <a:pt x="0" y="0"/>
                </a:lnTo>
                <a:close/>
              </a:path>
            </a:pathLst>
          </a:custGeom>
          <a:solidFill>
            <a:srgbClr val="81E5E5">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rot="10800000" flipH="1">
            <a:off x="2469949" y="4147143"/>
            <a:ext cx="6673729" cy="1033632"/>
          </a:xfrm>
          <a:custGeom>
            <a:avLst/>
            <a:gdLst/>
            <a:ahLst/>
            <a:cxnLst/>
            <a:rect l="l" t="t" r="r" b="b"/>
            <a:pathLst>
              <a:path w="126235" h="28105" extrusionOk="0">
                <a:moveTo>
                  <a:pt x="1" y="0"/>
                </a:moveTo>
                <a:lnTo>
                  <a:pt x="1" y="0"/>
                </a:lnTo>
                <a:cubicBezTo>
                  <a:pt x="9175" y="7732"/>
                  <a:pt x="16371" y="9850"/>
                  <a:pt x="23244" y="9850"/>
                </a:cubicBezTo>
                <a:cubicBezTo>
                  <a:pt x="31566" y="9850"/>
                  <a:pt x="39414" y="6745"/>
                  <a:pt x="49722" y="6745"/>
                </a:cubicBezTo>
                <a:cubicBezTo>
                  <a:pt x="57475" y="6745"/>
                  <a:pt x="66621" y="8501"/>
                  <a:pt x="78408" y="14658"/>
                </a:cubicBezTo>
                <a:cubicBezTo>
                  <a:pt x="81873" y="15897"/>
                  <a:pt x="99208" y="28105"/>
                  <a:pt x="115512" y="28105"/>
                </a:cubicBezTo>
                <a:cubicBezTo>
                  <a:pt x="119196" y="28105"/>
                  <a:pt x="122828" y="27481"/>
                  <a:pt x="126235" y="25967"/>
                </a:cubicBezTo>
                <a:lnTo>
                  <a:pt x="126235" y="1041"/>
                </a:lnTo>
                <a:lnTo>
                  <a:pt x="1" y="0"/>
                </a:lnTo>
                <a:close/>
              </a:path>
            </a:pathLst>
          </a:custGeom>
          <a:solidFill>
            <a:srgbClr val="42B1F4">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rot="10800000" flipH="1">
            <a:off x="3231866" y="4209012"/>
            <a:ext cx="5911954" cy="988838"/>
          </a:xfrm>
          <a:custGeom>
            <a:avLst/>
            <a:gdLst/>
            <a:ahLst/>
            <a:cxnLst/>
            <a:rect l="l" t="t" r="r" b="b"/>
            <a:pathLst>
              <a:path w="118245" h="28092" extrusionOk="0">
                <a:moveTo>
                  <a:pt x="0" y="0"/>
                </a:moveTo>
                <a:lnTo>
                  <a:pt x="0" y="0"/>
                </a:lnTo>
                <a:cubicBezTo>
                  <a:pt x="9467" y="8550"/>
                  <a:pt x="16993" y="10718"/>
                  <a:pt x="24347" y="10718"/>
                </a:cubicBezTo>
                <a:cubicBezTo>
                  <a:pt x="31917" y="10718"/>
                  <a:pt x="39306" y="8421"/>
                  <a:pt x="48444" y="8421"/>
                </a:cubicBezTo>
                <a:cubicBezTo>
                  <a:pt x="55492" y="8421"/>
                  <a:pt x="63581" y="9788"/>
                  <a:pt x="73597" y="14629"/>
                </a:cubicBezTo>
                <a:cubicBezTo>
                  <a:pt x="76835" y="15869"/>
                  <a:pt x="93042" y="28092"/>
                  <a:pt x="108267" y="28092"/>
                </a:cubicBezTo>
                <a:cubicBezTo>
                  <a:pt x="111696" y="28092"/>
                  <a:pt x="115075" y="27472"/>
                  <a:pt x="118245" y="25967"/>
                </a:cubicBezTo>
                <a:lnTo>
                  <a:pt x="118245" y="1041"/>
                </a:lnTo>
                <a:lnTo>
                  <a:pt x="0" y="0"/>
                </a:lnTo>
                <a:close/>
              </a:path>
            </a:pathLst>
          </a:custGeom>
          <a:solidFill>
            <a:srgbClr val="D4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1_1_1_1_1_1_2">
    <p:spTree>
      <p:nvGrpSpPr>
        <p:cNvPr id="1" name="Shape 293"/>
        <p:cNvGrpSpPr/>
        <p:nvPr/>
      </p:nvGrpSpPr>
      <p:grpSpPr>
        <a:xfrm>
          <a:off x="0" y="0"/>
          <a:ext cx="0" cy="0"/>
          <a:chOff x="0" y="0"/>
          <a:chExt cx="0" cy="0"/>
        </a:xfrm>
      </p:grpSpPr>
      <p:sp>
        <p:nvSpPr>
          <p:cNvPr id="294" name="Google Shape;294;p26"/>
          <p:cNvSpPr txBox="1">
            <a:spLocks noGrp="1"/>
          </p:cNvSpPr>
          <p:nvPr>
            <p:ph type="title"/>
          </p:nvPr>
        </p:nvSpPr>
        <p:spPr>
          <a:xfrm>
            <a:off x="5564400" y="2575500"/>
            <a:ext cx="28653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26"/>
          <p:cNvSpPr txBox="1">
            <a:spLocks noGrp="1"/>
          </p:cNvSpPr>
          <p:nvPr>
            <p:ph type="subTitle" idx="1"/>
          </p:nvPr>
        </p:nvSpPr>
        <p:spPr>
          <a:xfrm>
            <a:off x="5564400" y="3110325"/>
            <a:ext cx="2865300" cy="107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96" name="Google Shape;296;p26"/>
          <p:cNvSpPr/>
          <p:nvPr/>
        </p:nvSpPr>
        <p:spPr>
          <a:xfrm flipH="1">
            <a:off x="2211177" y="0"/>
            <a:ext cx="6932819" cy="3762684"/>
          </a:xfrm>
          <a:custGeom>
            <a:avLst/>
            <a:gdLst/>
            <a:ahLst/>
            <a:cxnLst/>
            <a:rect l="l" t="t" r="r" b="b"/>
            <a:pathLst>
              <a:path w="75063" h="33006" extrusionOk="0">
                <a:moveTo>
                  <a:pt x="75063" y="1"/>
                </a:moveTo>
                <a:lnTo>
                  <a:pt x="1" y="1074"/>
                </a:lnTo>
                <a:lnTo>
                  <a:pt x="1" y="33005"/>
                </a:lnTo>
                <a:cubicBezTo>
                  <a:pt x="430" y="23457"/>
                  <a:pt x="9764" y="10153"/>
                  <a:pt x="18133" y="10153"/>
                </a:cubicBezTo>
                <a:cubicBezTo>
                  <a:pt x="28647" y="9375"/>
                  <a:pt x="32952" y="4936"/>
                  <a:pt x="35902" y="2656"/>
                </a:cubicBezTo>
                <a:cubicBezTo>
                  <a:pt x="36786" y="1745"/>
                  <a:pt x="38763" y="1340"/>
                  <a:pt x="41217" y="1340"/>
                </a:cubicBezTo>
                <a:cubicBezTo>
                  <a:pt x="43640" y="1340"/>
                  <a:pt x="46528" y="1735"/>
                  <a:pt x="49286" y="2428"/>
                </a:cubicBezTo>
                <a:cubicBezTo>
                  <a:pt x="51962" y="2773"/>
                  <a:pt x="54612" y="2930"/>
                  <a:pt x="57175" y="2930"/>
                </a:cubicBezTo>
                <a:cubicBezTo>
                  <a:pt x="64197" y="2930"/>
                  <a:pt x="70573" y="1750"/>
                  <a:pt x="75063" y="1"/>
                </a:cubicBezTo>
                <a:close/>
              </a:path>
            </a:pathLst>
          </a:custGeom>
          <a:solidFill>
            <a:srgbClr val="81E5E5">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6"/>
          <p:cNvSpPr/>
          <p:nvPr/>
        </p:nvSpPr>
        <p:spPr>
          <a:xfrm flipH="1">
            <a:off x="1908975" y="0"/>
            <a:ext cx="7235021" cy="3271914"/>
          </a:xfrm>
          <a:custGeom>
            <a:avLst/>
            <a:gdLst/>
            <a:ahLst/>
            <a:cxnLst/>
            <a:rect l="l" t="t" r="r" b="b"/>
            <a:pathLst>
              <a:path w="78335" h="28701" extrusionOk="0">
                <a:moveTo>
                  <a:pt x="1" y="1"/>
                </a:moveTo>
                <a:lnTo>
                  <a:pt x="1" y="28701"/>
                </a:lnTo>
                <a:cubicBezTo>
                  <a:pt x="430" y="19152"/>
                  <a:pt x="6881" y="12634"/>
                  <a:pt x="15249" y="12634"/>
                </a:cubicBezTo>
                <a:cubicBezTo>
                  <a:pt x="25777" y="11856"/>
                  <a:pt x="28741" y="6948"/>
                  <a:pt x="31678" y="4668"/>
                </a:cubicBezTo>
                <a:cubicBezTo>
                  <a:pt x="33123" y="3190"/>
                  <a:pt x="40253" y="988"/>
                  <a:pt x="45836" y="988"/>
                </a:cubicBezTo>
                <a:cubicBezTo>
                  <a:pt x="47092" y="988"/>
                  <a:pt x="48269" y="1099"/>
                  <a:pt x="49286" y="1355"/>
                </a:cubicBezTo>
                <a:cubicBezTo>
                  <a:pt x="53173" y="1856"/>
                  <a:pt x="57500" y="2123"/>
                  <a:pt x="61697" y="2123"/>
                </a:cubicBezTo>
                <a:cubicBezTo>
                  <a:pt x="68302" y="2123"/>
                  <a:pt x="74587" y="1461"/>
                  <a:pt x="78335" y="1"/>
                </a:cubicBezTo>
                <a:close/>
              </a:path>
            </a:pathLst>
          </a:custGeom>
          <a:solidFill>
            <a:srgbClr val="42B1F4">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6"/>
          <p:cNvSpPr/>
          <p:nvPr/>
        </p:nvSpPr>
        <p:spPr>
          <a:xfrm flipH="1">
            <a:off x="2494814" y="0"/>
            <a:ext cx="6649181" cy="3093048"/>
          </a:xfrm>
          <a:custGeom>
            <a:avLst/>
            <a:gdLst/>
            <a:ahLst/>
            <a:cxnLst/>
            <a:rect l="l" t="t" r="r" b="b"/>
            <a:pathLst>
              <a:path w="71992" h="27132" extrusionOk="0">
                <a:moveTo>
                  <a:pt x="1" y="1"/>
                </a:moveTo>
                <a:lnTo>
                  <a:pt x="1" y="27131"/>
                </a:lnTo>
                <a:cubicBezTo>
                  <a:pt x="430" y="17583"/>
                  <a:pt x="2696" y="14619"/>
                  <a:pt x="8463" y="13573"/>
                </a:cubicBezTo>
                <a:cubicBezTo>
                  <a:pt x="16671" y="12473"/>
                  <a:pt x="22558" y="10998"/>
                  <a:pt x="27789" y="6371"/>
                </a:cubicBezTo>
                <a:cubicBezTo>
                  <a:pt x="31411" y="3053"/>
                  <a:pt x="36129" y="767"/>
                  <a:pt x="40738" y="767"/>
                </a:cubicBezTo>
                <a:cubicBezTo>
                  <a:pt x="41810" y="767"/>
                  <a:pt x="42877" y="891"/>
                  <a:pt x="43922" y="1154"/>
                </a:cubicBezTo>
                <a:cubicBezTo>
                  <a:pt x="48089" y="1690"/>
                  <a:pt x="52586" y="1993"/>
                  <a:pt x="56858" y="1993"/>
                </a:cubicBezTo>
                <a:cubicBezTo>
                  <a:pt x="62857" y="1993"/>
                  <a:pt x="68412" y="1395"/>
                  <a:pt x="71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_1_1_1_1_1_1_1">
    <p:spTree>
      <p:nvGrpSpPr>
        <p:cNvPr id="1" name="Shape 313"/>
        <p:cNvGrpSpPr/>
        <p:nvPr/>
      </p:nvGrpSpPr>
      <p:grpSpPr>
        <a:xfrm>
          <a:off x="0" y="0"/>
          <a:ext cx="0" cy="0"/>
          <a:chOff x="0" y="0"/>
          <a:chExt cx="0" cy="0"/>
        </a:xfrm>
      </p:grpSpPr>
      <p:sp>
        <p:nvSpPr>
          <p:cNvPr id="314" name="Google Shape;314;p29"/>
          <p:cNvSpPr/>
          <p:nvPr/>
        </p:nvSpPr>
        <p:spPr>
          <a:xfrm>
            <a:off x="0" y="4044268"/>
            <a:ext cx="9143964" cy="1080404"/>
          </a:xfrm>
          <a:custGeom>
            <a:avLst/>
            <a:gdLst/>
            <a:ahLst/>
            <a:cxnLst/>
            <a:rect l="l" t="t" r="r" b="b"/>
            <a:pathLst>
              <a:path w="135788" h="31570" extrusionOk="0">
                <a:moveTo>
                  <a:pt x="135788" y="0"/>
                </a:moveTo>
                <a:cubicBezTo>
                  <a:pt x="124398" y="8202"/>
                  <a:pt x="115519" y="9409"/>
                  <a:pt x="110971" y="9409"/>
                </a:cubicBezTo>
                <a:cubicBezTo>
                  <a:pt x="109168" y="9409"/>
                  <a:pt x="108046" y="9219"/>
                  <a:pt x="107719" y="9200"/>
                </a:cubicBezTo>
                <a:cubicBezTo>
                  <a:pt x="105781" y="9076"/>
                  <a:pt x="74119" y="974"/>
                  <a:pt x="57319" y="974"/>
                </a:cubicBezTo>
                <a:cubicBezTo>
                  <a:pt x="54238" y="974"/>
                  <a:pt x="51656" y="1247"/>
                  <a:pt x="49850" y="1891"/>
                </a:cubicBezTo>
                <a:cubicBezTo>
                  <a:pt x="45253" y="2358"/>
                  <a:pt x="28273" y="7726"/>
                  <a:pt x="14630" y="7726"/>
                </a:cubicBezTo>
                <a:cubicBezTo>
                  <a:pt x="8687" y="7726"/>
                  <a:pt x="3378" y="6707"/>
                  <a:pt x="1" y="3822"/>
                </a:cubicBezTo>
                <a:lnTo>
                  <a:pt x="1" y="31570"/>
                </a:lnTo>
                <a:lnTo>
                  <a:pt x="135788" y="31570"/>
                </a:lnTo>
                <a:lnTo>
                  <a:pt x="135788" y="0"/>
                </a:lnTo>
                <a:close/>
              </a:path>
            </a:pathLst>
          </a:custGeom>
          <a:solidFill>
            <a:srgbClr val="81E5E5">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0" y="4043550"/>
            <a:ext cx="9143964" cy="1099945"/>
          </a:xfrm>
          <a:custGeom>
            <a:avLst/>
            <a:gdLst/>
            <a:ahLst/>
            <a:cxnLst/>
            <a:rect l="l" t="t" r="r" b="b"/>
            <a:pathLst>
              <a:path w="135788" h="32141" extrusionOk="0">
                <a:moveTo>
                  <a:pt x="65171" y="0"/>
                </a:moveTo>
                <a:cubicBezTo>
                  <a:pt x="58100" y="0"/>
                  <a:pt x="50396" y="1231"/>
                  <a:pt x="42246" y="4608"/>
                </a:cubicBezTo>
                <a:cubicBezTo>
                  <a:pt x="42246" y="4608"/>
                  <a:pt x="33069" y="8371"/>
                  <a:pt x="22034" y="8371"/>
                </a:cubicBezTo>
                <a:cubicBezTo>
                  <a:pt x="14802" y="8371"/>
                  <a:pt x="6771" y="6755"/>
                  <a:pt x="1" y="1403"/>
                </a:cubicBezTo>
                <a:lnTo>
                  <a:pt x="1" y="32141"/>
                </a:lnTo>
                <a:lnTo>
                  <a:pt x="135788" y="32141"/>
                </a:lnTo>
                <a:lnTo>
                  <a:pt x="135788" y="1403"/>
                </a:lnTo>
                <a:cubicBezTo>
                  <a:pt x="129477" y="6292"/>
                  <a:pt x="118177" y="8185"/>
                  <a:pt x="108780" y="8185"/>
                </a:cubicBezTo>
                <a:cubicBezTo>
                  <a:pt x="103898" y="8185"/>
                  <a:pt x="99530" y="7674"/>
                  <a:pt x="96641" y="6807"/>
                </a:cubicBezTo>
                <a:cubicBezTo>
                  <a:pt x="89086" y="4182"/>
                  <a:pt x="78205" y="0"/>
                  <a:pt x="65171" y="0"/>
                </a:cubicBezTo>
                <a:close/>
              </a:path>
            </a:pathLst>
          </a:custGeom>
          <a:solidFill>
            <a:srgbClr val="42B1F4">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0" y="4091530"/>
            <a:ext cx="9143964" cy="1051965"/>
          </a:xfrm>
          <a:custGeom>
            <a:avLst/>
            <a:gdLst/>
            <a:ahLst/>
            <a:cxnLst/>
            <a:rect l="l" t="t" r="r" b="b"/>
            <a:pathLst>
              <a:path w="135788" h="30739" extrusionOk="0">
                <a:moveTo>
                  <a:pt x="1" y="1"/>
                </a:moveTo>
                <a:lnTo>
                  <a:pt x="1" y="30739"/>
                </a:lnTo>
                <a:lnTo>
                  <a:pt x="135788" y="30739"/>
                </a:lnTo>
                <a:lnTo>
                  <a:pt x="135788" y="3715"/>
                </a:lnTo>
                <a:cubicBezTo>
                  <a:pt x="132405" y="6529"/>
                  <a:pt x="127090" y="7521"/>
                  <a:pt x="121144" y="7521"/>
                </a:cubicBezTo>
                <a:cubicBezTo>
                  <a:pt x="107502" y="7521"/>
                  <a:pt x="90534" y="2296"/>
                  <a:pt x="85939" y="1838"/>
                </a:cubicBezTo>
                <a:cubicBezTo>
                  <a:pt x="84132" y="1210"/>
                  <a:pt x="81550" y="944"/>
                  <a:pt x="78467" y="944"/>
                </a:cubicBezTo>
                <a:cubicBezTo>
                  <a:pt x="61663" y="944"/>
                  <a:pt x="29994" y="8835"/>
                  <a:pt x="28057" y="8959"/>
                </a:cubicBezTo>
                <a:cubicBezTo>
                  <a:pt x="27730" y="8974"/>
                  <a:pt x="26614" y="9156"/>
                  <a:pt x="24820" y="9156"/>
                </a:cubicBezTo>
                <a:cubicBezTo>
                  <a:pt x="20278" y="9156"/>
                  <a:pt x="11394" y="799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rot="10800000">
            <a:off x="0" y="18447"/>
            <a:ext cx="9143964" cy="1080404"/>
          </a:xfrm>
          <a:custGeom>
            <a:avLst/>
            <a:gdLst/>
            <a:ahLst/>
            <a:cxnLst/>
            <a:rect l="l" t="t" r="r" b="b"/>
            <a:pathLst>
              <a:path w="135788" h="31570" extrusionOk="0">
                <a:moveTo>
                  <a:pt x="135788" y="0"/>
                </a:moveTo>
                <a:cubicBezTo>
                  <a:pt x="124398" y="8202"/>
                  <a:pt x="115519" y="9409"/>
                  <a:pt x="110971" y="9409"/>
                </a:cubicBezTo>
                <a:cubicBezTo>
                  <a:pt x="109168" y="9409"/>
                  <a:pt x="108046" y="9219"/>
                  <a:pt x="107719" y="9200"/>
                </a:cubicBezTo>
                <a:cubicBezTo>
                  <a:pt x="105781" y="9076"/>
                  <a:pt x="74119" y="974"/>
                  <a:pt x="57319" y="974"/>
                </a:cubicBezTo>
                <a:cubicBezTo>
                  <a:pt x="54238" y="974"/>
                  <a:pt x="51656" y="1247"/>
                  <a:pt x="49850" y="1891"/>
                </a:cubicBezTo>
                <a:cubicBezTo>
                  <a:pt x="45253" y="2358"/>
                  <a:pt x="28273" y="7726"/>
                  <a:pt x="14630" y="7726"/>
                </a:cubicBezTo>
                <a:cubicBezTo>
                  <a:pt x="8687" y="7726"/>
                  <a:pt x="3378" y="6707"/>
                  <a:pt x="1" y="3822"/>
                </a:cubicBezTo>
                <a:lnTo>
                  <a:pt x="1" y="31570"/>
                </a:lnTo>
                <a:lnTo>
                  <a:pt x="135788" y="31570"/>
                </a:lnTo>
                <a:lnTo>
                  <a:pt x="135788" y="0"/>
                </a:lnTo>
                <a:close/>
              </a:path>
            </a:pathLst>
          </a:custGeom>
          <a:solidFill>
            <a:srgbClr val="81E5E5">
              <a:alpha val="7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rot="10800000">
            <a:off x="0" y="-375"/>
            <a:ext cx="9143964" cy="1099945"/>
          </a:xfrm>
          <a:custGeom>
            <a:avLst/>
            <a:gdLst/>
            <a:ahLst/>
            <a:cxnLst/>
            <a:rect l="l" t="t" r="r" b="b"/>
            <a:pathLst>
              <a:path w="135788" h="32141" extrusionOk="0">
                <a:moveTo>
                  <a:pt x="65171" y="0"/>
                </a:moveTo>
                <a:cubicBezTo>
                  <a:pt x="58100" y="0"/>
                  <a:pt x="50396" y="1231"/>
                  <a:pt x="42246" y="4608"/>
                </a:cubicBezTo>
                <a:cubicBezTo>
                  <a:pt x="42246" y="4608"/>
                  <a:pt x="33069" y="8371"/>
                  <a:pt x="22034" y="8371"/>
                </a:cubicBezTo>
                <a:cubicBezTo>
                  <a:pt x="14802" y="8371"/>
                  <a:pt x="6771" y="6755"/>
                  <a:pt x="1" y="1403"/>
                </a:cubicBezTo>
                <a:lnTo>
                  <a:pt x="1" y="32141"/>
                </a:lnTo>
                <a:lnTo>
                  <a:pt x="135788" y="32141"/>
                </a:lnTo>
                <a:lnTo>
                  <a:pt x="135788" y="1403"/>
                </a:lnTo>
                <a:cubicBezTo>
                  <a:pt x="129477" y="6292"/>
                  <a:pt x="118177" y="8185"/>
                  <a:pt x="108780" y="8185"/>
                </a:cubicBezTo>
                <a:cubicBezTo>
                  <a:pt x="103898" y="8185"/>
                  <a:pt x="99530" y="7674"/>
                  <a:pt x="96641" y="6807"/>
                </a:cubicBezTo>
                <a:cubicBezTo>
                  <a:pt x="89086" y="4182"/>
                  <a:pt x="78205" y="0"/>
                  <a:pt x="65171" y="0"/>
                </a:cubicBezTo>
                <a:close/>
              </a:path>
            </a:pathLst>
          </a:custGeom>
          <a:solidFill>
            <a:srgbClr val="42B1F4">
              <a:alpha val="3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rot="10800000">
            <a:off x="0" y="-375"/>
            <a:ext cx="9143964" cy="1051965"/>
          </a:xfrm>
          <a:custGeom>
            <a:avLst/>
            <a:gdLst/>
            <a:ahLst/>
            <a:cxnLst/>
            <a:rect l="l" t="t" r="r" b="b"/>
            <a:pathLst>
              <a:path w="135788" h="30739" extrusionOk="0">
                <a:moveTo>
                  <a:pt x="1" y="1"/>
                </a:moveTo>
                <a:lnTo>
                  <a:pt x="1" y="30739"/>
                </a:lnTo>
                <a:lnTo>
                  <a:pt x="135788" y="30739"/>
                </a:lnTo>
                <a:lnTo>
                  <a:pt x="135788" y="3715"/>
                </a:lnTo>
                <a:cubicBezTo>
                  <a:pt x="132405" y="6529"/>
                  <a:pt x="127090" y="7521"/>
                  <a:pt x="121144" y="7521"/>
                </a:cubicBezTo>
                <a:cubicBezTo>
                  <a:pt x="107502" y="7521"/>
                  <a:pt x="90534" y="2296"/>
                  <a:pt x="85939" y="1838"/>
                </a:cubicBezTo>
                <a:cubicBezTo>
                  <a:pt x="84132" y="1210"/>
                  <a:pt x="81550" y="944"/>
                  <a:pt x="78467" y="944"/>
                </a:cubicBezTo>
                <a:cubicBezTo>
                  <a:pt x="61663" y="944"/>
                  <a:pt x="29994" y="8835"/>
                  <a:pt x="28057" y="8959"/>
                </a:cubicBezTo>
                <a:cubicBezTo>
                  <a:pt x="27730" y="8974"/>
                  <a:pt x="26614" y="9156"/>
                  <a:pt x="24820" y="9156"/>
                </a:cubicBezTo>
                <a:cubicBezTo>
                  <a:pt x="20278" y="9156"/>
                  <a:pt x="11394" y="799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_1_1_1_1_1_1_1_2">
    <p:spTree>
      <p:nvGrpSpPr>
        <p:cNvPr id="1" name="Shape 320"/>
        <p:cNvGrpSpPr/>
        <p:nvPr/>
      </p:nvGrpSpPr>
      <p:grpSpPr>
        <a:xfrm>
          <a:off x="0" y="0"/>
          <a:ext cx="0" cy="0"/>
          <a:chOff x="0" y="0"/>
          <a:chExt cx="0" cy="0"/>
        </a:xfrm>
      </p:grpSpPr>
      <p:sp>
        <p:nvSpPr>
          <p:cNvPr id="321" name="Google Shape;321;p30"/>
          <p:cNvSpPr/>
          <p:nvPr/>
        </p:nvSpPr>
        <p:spPr>
          <a:xfrm rot="5641984">
            <a:off x="1573763" y="-1715090"/>
            <a:ext cx="1152546" cy="5050778"/>
          </a:xfrm>
          <a:custGeom>
            <a:avLst/>
            <a:gdLst/>
            <a:ahLst/>
            <a:cxnLst/>
            <a:rect l="l" t="t" r="r" b="b"/>
            <a:pathLst>
              <a:path w="22564" h="69979" fill="none" extrusionOk="0">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w="19050" cap="flat" cmpd="sng">
            <a:solidFill>
              <a:schemeClr val="accent4"/>
            </a:solidFill>
            <a:prstDash val="solid"/>
            <a:miter lim="160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8555305" flipH="1">
            <a:off x="1580198" y="-1629420"/>
            <a:ext cx="1139646" cy="4625279"/>
          </a:xfrm>
          <a:custGeom>
            <a:avLst/>
            <a:gdLst/>
            <a:ahLst/>
            <a:cxnLst/>
            <a:rect l="l" t="t" r="r" b="b"/>
            <a:pathLst>
              <a:path w="22564" h="69979" fill="none" extrusionOk="0">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w="19050" cap="flat" cmpd="sng">
            <a:solidFill>
              <a:schemeClr val="accent3"/>
            </a:solidFill>
            <a:prstDash val="solid"/>
            <a:miter lim="160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5420864">
            <a:off x="6445978" y="1755383"/>
            <a:ext cx="1152534" cy="5050825"/>
          </a:xfrm>
          <a:custGeom>
            <a:avLst/>
            <a:gdLst/>
            <a:ahLst/>
            <a:cxnLst/>
            <a:rect l="l" t="t" r="r" b="b"/>
            <a:pathLst>
              <a:path w="22564" h="69979" fill="none" extrusionOk="0">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w="19050" cap="flat" cmpd="sng">
            <a:solidFill>
              <a:schemeClr val="accent4"/>
            </a:solidFill>
            <a:prstDash val="solid"/>
            <a:miter lim="160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1981903" flipH="1">
            <a:off x="6462100" y="2094841"/>
            <a:ext cx="1139680" cy="4625251"/>
          </a:xfrm>
          <a:custGeom>
            <a:avLst/>
            <a:gdLst/>
            <a:ahLst/>
            <a:cxnLst/>
            <a:rect l="l" t="t" r="r" b="b"/>
            <a:pathLst>
              <a:path w="22564" h="69979" fill="none" extrusionOk="0">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w="19050" cap="flat" cmpd="sng">
            <a:solidFill>
              <a:schemeClr val="accent3"/>
            </a:solidFill>
            <a:prstDash val="solid"/>
            <a:miter lim="1601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B5394"/>
              </a:buClr>
              <a:buSzPts val="2800"/>
              <a:buFont typeface="Fira Sans Extra Condensed"/>
              <a:buNone/>
              <a:defRPr sz="2800" b="1">
                <a:solidFill>
                  <a:srgbClr val="0B5394"/>
                </a:solidFill>
                <a:latin typeface="Fira Sans Extra Condensed"/>
                <a:ea typeface="Fira Sans Extra Condensed"/>
                <a:cs typeface="Fira Sans Extra Condensed"/>
                <a:sym typeface="Fira Sans Extra Condensed"/>
              </a:defRPr>
            </a:lvl1pPr>
            <a:lvl2pPr lvl="1">
              <a:spcBef>
                <a:spcPts val="0"/>
              </a:spcBef>
              <a:spcAft>
                <a:spcPts val="0"/>
              </a:spcAft>
              <a:buClr>
                <a:srgbClr val="0B5394"/>
              </a:buClr>
              <a:buSzPts val="2800"/>
              <a:buNone/>
              <a:defRPr sz="2800">
                <a:solidFill>
                  <a:srgbClr val="0B5394"/>
                </a:solidFill>
              </a:defRPr>
            </a:lvl2pPr>
            <a:lvl3pPr lvl="2">
              <a:spcBef>
                <a:spcPts val="0"/>
              </a:spcBef>
              <a:spcAft>
                <a:spcPts val="0"/>
              </a:spcAft>
              <a:buClr>
                <a:srgbClr val="0B5394"/>
              </a:buClr>
              <a:buSzPts val="2800"/>
              <a:buNone/>
              <a:defRPr sz="2800">
                <a:solidFill>
                  <a:srgbClr val="0B5394"/>
                </a:solidFill>
              </a:defRPr>
            </a:lvl3pPr>
            <a:lvl4pPr lvl="3">
              <a:spcBef>
                <a:spcPts val="0"/>
              </a:spcBef>
              <a:spcAft>
                <a:spcPts val="0"/>
              </a:spcAft>
              <a:buClr>
                <a:srgbClr val="0B5394"/>
              </a:buClr>
              <a:buSzPts val="2800"/>
              <a:buNone/>
              <a:defRPr sz="2800">
                <a:solidFill>
                  <a:srgbClr val="0B5394"/>
                </a:solidFill>
              </a:defRPr>
            </a:lvl4pPr>
            <a:lvl5pPr lvl="4">
              <a:spcBef>
                <a:spcPts val="0"/>
              </a:spcBef>
              <a:spcAft>
                <a:spcPts val="0"/>
              </a:spcAft>
              <a:buClr>
                <a:srgbClr val="0B5394"/>
              </a:buClr>
              <a:buSzPts val="2800"/>
              <a:buNone/>
              <a:defRPr sz="2800">
                <a:solidFill>
                  <a:srgbClr val="0B5394"/>
                </a:solidFill>
              </a:defRPr>
            </a:lvl5pPr>
            <a:lvl6pPr lvl="5">
              <a:spcBef>
                <a:spcPts val="0"/>
              </a:spcBef>
              <a:spcAft>
                <a:spcPts val="0"/>
              </a:spcAft>
              <a:buClr>
                <a:srgbClr val="0B5394"/>
              </a:buClr>
              <a:buSzPts val="2800"/>
              <a:buNone/>
              <a:defRPr sz="2800">
                <a:solidFill>
                  <a:srgbClr val="0B5394"/>
                </a:solidFill>
              </a:defRPr>
            </a:lvl6pPr>
            <a:lvl7pPr lvl="6">
              <a:spcBef>
                <a:spcPts val="0"/>
              </a:spcBef>
              <a:spcAft>
                <a:spcPts val="0"/>
              </a:spcAft>
              <a:buClr>
                <a:srgbClr val="0B5394"/>
              </a:buClr>
              <a:buSzPts val="2800"/>
              <a:buNone/>
              <a:defRPr sz="2800">
                <a:solidFill>
                  <a:srgbClr val="0B5394"/>
                </a:solidFill>
              </a:defRPr>
            </a:lvl7pPr>
            <a:lvl8pPr lvl="7">
              <a:spcBef>
                <a:spcPts val="0"/>
              </a:spcBef>
              <a:spcAft>
                <a:spcPts val="0"/>
              </a:spcAft>
              <a:buClr>
                <a:srgbClr val="0B5394"/>
              </a:buClr>
              <a:buSzPts val="2800"/>
              <a:buNone/>
              <a:defRPr sz="2800">
                <a:solidFill>
                  <a:srgbClr val="0B5394"/>
                </a:solidFill>
              </a:defRPr>
            </a:lvl8pPr>
            <a:lvl9pPr lvl="8">
              <a:spcBef>
                <a:spcPts val="0"/>
              </a:spcBef>
              <a:spcAft>
                <a:spcPts val="0"/>
              </a:spcAft>
              <a:buClr>
                <a:srgbClr val="0B5394"/>
              </a:buClr>
              <a:buSzPts val="2800"/>
              <a:buNone/>
              <a:defRPr sz="2800">
                <a:solidFill>
                  <a:srgbClr val="0B5394"/>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SzPts val="1400"/>
              <a:buFont typeface="Arimo"/>
              <a:buChar char="●"/>
              <a:defRPr>
                <a:latin typeface="Arimo"/>
                <a:ea typeface="Arimo"/>
                <a:cs typeface="Arimo"/>
                <a:sym typeface="Arimo"/>
              </a:defRPr>
            </a:lvl1pPr>
            <a:lvl2pPr marL="914400" lvl="1" indent="-317500">
              <a:lnSpc>
                <a:spcPct val="115000"/>
              </a:lnSpc>
              <a:spcBef>
                <a:spcPts val="0"/>
              </a:spcBef>
              <a:spcAft>
                <a:spcPts val="0"/>
              </a:spcAft>
              <a:buSzPts val="1400"/>
              <a:buFont typeface="Arimo"/>
              <a:buChar char="○"/>
              <a:defRPr>
                <a:latin typeface="Arimo"/>
                <a:ea typeface="Arimo"/>
                <a:cs typeface="Arimo"/>
                <a:sym typeface="Arimo"/>
              </a:defRPr>
            </a:lvl2pPr>
            <a:lvl3pPr marL="1371600" lvl="2" indent="-317500">
              <a:lnSpc>
                <a:spcPct val="115000"/>
              </a:lnSpc>
              <a:spcBef>
                <a:spcPts val="0"/>
              </a:spcBef>
              <a:spcAft>
                <a:spcPts val="0"/>
              </a:spcAft>
              <a:buSzPts val="1400"/>
              <a:buFont typeface="Arimo"/>
              <a:buChar char="■"/>
              <a:defRPr>
                <a:latin typeface="Arimo"/>
                <a:ea typeface="Arimo"/>
                <a:cs typeface="Arimo"/>
                <a:sym typeface="Arimo"/>
              </a:defRPr>
            </a:lvl3pPr>
            <a:lvl4pPr marL="1828800" lvl="3" indent="-317500">
              <a:lnSpc>
                <a:spcPct val="115000"/>
              </a:lnSpc>
              <a:spcBef>
                <a:spcPts val="0"/>
              </a:spcBef>
              <a:spcAft>
                <a:spcPts val="0"/>
              </a:spcAft>
              <a:buSzPts val="1400"/>
              <a:buFont typeface="Arimo"/>
              <a:buChar char="●"/>
              <a:defRPr>
                <a:latin typeface="Arimo"/>
                <a:ea typeface="Arimo"/>
                <a:cs typeface="Arimo"/>
                <a:sym typeface="Arimo"/>
              </a:defRPr>
            </a:lvl4pPr>
            <a:lvl5pPr marL="2286000" lvl="4" indent="-317500">
              <a:lnSpc>
                <a:spcPct val="115000"/>
              </a:lnSpc>
              <a:spcBef>
                <a:spcPts val="0"/>
              </a:spcBef>
              <a:spcAft>
                <a:spcPts val="0"/>
              </a:spcAft>
              <a:buSzPts val="1400"/>
              <a:buFont typeface="Arimo"/>
              <a:buChar char="○"/>
              <a:defRPr>
                <a:latin typeface="Arimo"/>
                <a:ea typeface="Arimo"/>
                <a:cs typeface="Arimo"/>
                <a:sym typeface="Arimo"/>
              </a:defRPr>
            </a:lvl5pPr>
            <a:lvl6pPr marL="2743200" lvl="5" indent="-317500">
              <a:lnSpc>
                <a:spcPct val="115000"/>
              </a:lnSpc>
              <a:spcBef>
                <a:spcPts val="0"/>
              </a:spcBef>
              <a:spcAft>
                <a:spcPts val="0"/>
              </a:spcAft>
              <a:buSzPts val="1400"/>
              <a:buFont typeface="Arimo"/>
              <a:buChar char="■"/>
              <a:defRPr>
                <a:latin typeface="Arimo"/>
                <a:ea typeface="Arimo"/>
                <a:cs typeface="Arimo"/>
                <a:sym typeface="Arimo"/>
              </a:defRPr>
            </a:lvl6pPr>
            <a:lvl7pPr marL="3200400" lvl="6" indent="-317500">
              <a:lnSpc>
                <a:spcPct val="115000"/>
              </a:lnSpc>
              <a:spcBef>
                <a:spcPts val="0"/>
              </a:spcBef>
              <a:spcAft>
                <a:spcPts val="0"/>
              </a:spcAft>
              <a:buSzPts val="1400"/>
              <a:buFont typeface="Arimo"/>
              <a:buChar char="●"/>
              <a:defRPr>
                <a:latin typeface="Arimo"/>
                <a:ea typeface="Arimo"/>
                <a:cs typeface="Arimo"/>
                <a:sym typeface="Arimo"/>
              </a:defRPr>
            </a:lvl7pPr>
            <a:lvl8pPr marL="3657600" lvl="7" indent="-317500">
              <a:lnSpc>
                <a:spcPct val="115000"/>
              </a:lnSpc>
              <a:spcBef>
                <a:spcPts val="0"/>
              </a:spcBef>
              <a:spcAft>
                <a:spcPts val="0"/>
              </a:spcAft>
              <a:buSzPts val="1400"/>
              <a:buFont typeface="Arimo"/>
              <a:buChar char="○"/>
              <a:defRPr>
                <a:latin typeface="Arimo"/>
                <a:ea typeface="Arimo"/>
                <a:cs typeface="Arimo"/>
                <a:sym typeface="Arimo"/>
              </a:defRPr>
            </a:lvl8pPr>
            <a:lvl9pPr marL="4114800" lvl="8" indent="-317500">
              <a:lnSpc>
                <a:spcPct val="115000"/>
              </a:lnSpc>
              <a:spcBef>
                <a:spcPts val="0"/>
              </a:spcBef>
              <a:spcAft>
                <a:spcPts val="0"/>
              </a:spcAft>
              <a:buSzPts val="1400"/>
              <a:buFont typeface="Arimo"/>
              <a:buChar char="■"/>
              <a:defRPr>
                <a:latin typeface="Arimo"/>
                <a:ea typeface="Arimo"/>
                <a:cs typeface="Arimo"/>
                <a:sym typeface="Arim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5" r:id="rId4"/>
    <p:sldLayoutId id="2147483658" r:id="rId5"/>
    <p:sldLayoutId id="2147483659" r:id="rId6"/>
    <p:sldLayoutId id="2147483672" r:id="rId7"/>
    <p:sldLayoutId id="2147483675" r:id="rId8"/>
    <p:sldLayoutId id="2147483676" r:id="rId9"/>
    <p:sldLayoutId id="214748367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o-RO"/>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o-RO"/>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6F734505-C37E-4C98-81E3-7160722EC53E}" type="datetimeFigureOut">
              <a:rPr lang="ro-RO" kern="1200" smtClean="0">
                <a:solidFill>
                  <a:prstClr val="black">
                    <a:tint val="75000"/>
                  </a:prstClr>
                </a:solidFill>
                <a:latin typeface="Calibri"/>
                <a:ea typeface="+mn-ea"/>
                <a:cs typeface="+mn-cs"/>
              </a:rPr>
              <a:pPr>
                <a:buClrTx/>
                <a:buFontTx/>
                <a:buNone/>
              </a:pPr>
              <a:t>02.12.2024</a:t>
            </a:fld>
            <a:endParaRPr lang="ro-RO" kern="1200">
              <a:solidFill>
                <a:prstClr val="black">
                  <a:tint val="75000"/>
                </a:prstClr>
              </a:solidFill>
              <a:latin typeface="Calibri"/>
              <a:ea typeface="+mn-ea"/>
              <a:cs typeface="+mn-cs"/>
            </a:endParaRPr>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ro-RO" kern="1200">
              <a:solidFill>
                <a:prstClr val="black">
                  <a:tint val="75000"/>
                </a:prstClr>
              </a:solidFill>
              <a:latin typeface="Calibri"/>
              <a:ea typeface="+mn-ea"/>
              <a:cs typeface="+mn-cs"/>
            </a:endParaRPr>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F49E475B-3BF6-4A60-AC21-F6766305F10B}" type="slidenum">
              <a:rPr lang="ro-RO" kern="1200" smtClean="0">
                <a:solidFill>
                  <a:prstClr val="black">
                    <a:tint val="75000"/>
                  </a:prstClr>
                </a:solidFill>
                <a:latin typeface="Calibri"/>
                <a:ea typeface="+mn-ea"/>
                <a:cs typeface="+mn-cs"/>
              </a:rPr>
              <a:pPr>
                <a:buClrTx/>
                <a:buFontTx/>
                <a:buNone/>
              </a:pPr>
              <a:t>‹#›</a:t>
            </a:fld>
            <a:endParaRPr lang="ro-RO"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7288571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ro-R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sintezeclinice.usmf.md/wp-content/blogs.dir/121/files/sites/121/2014/09/BPOC.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89.32.227.76/_files/14468-Protocol%20BPOC%2011.11.2013.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sp>
        <p:nvSpPr>
          <p:cNvPr id="340" name="Google Shape;340;p34"/>
          <p:cNvSpPr txBox="1">
            <a:spLocks noGrp="1"/>
          </p:cNvSpPr>
          <p:nvPr>
            <p:ph type="ctrTitle"/>
          </p:nvPr>
        </p:nvSpPr>
        <p:spPr>
          <a:xfrm>
            <a:off x="2636616" y="3135698"/>
            <a:ext cx="6070200" cy="1277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Bronhopneumopatia obstructiva cronica (BPOC)</a:t>
            </a:r>
            <a:endParaRPr dirty="0"/>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35" y="2443331"/>
            <a:ext cx="2830261" cy="23868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318162" y="695513"/>
            <a:ext cx="3461007" cy="8046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dirty="0"/>
              <a:t>Ce se poate oberva la examinari?</a:t>
            </a:r>
          </a:p>
        </p:txBody>
      </p:sp>
      <p:sp>
        <p:nvSpPr>
          <p:cNvPr id="376" name="Google Shape;376;p38"/>
          <p:cNvSpPr txBox="1">
            <a:spLocks noGrp="1"/>
          </p:cNvSpPr>
          <p:nvPr>
            <p:ph type="subTitle" idx="1"/>
          </p:nvPr>
        </p:nvSpPr>
        <p:spPr>
          <a:xfrm>
            <a:off x="-106364" y="1500188"/>
            <a:ext cx="4386263" cy="3271837"/>
          </a:xfrm>
          <a:prstGeom prst="rect">
            <a:avLst/>
          </a:prstGeom>
        </p:spPr>
        <p:txBody>
          <a:bodyPr spcFirstLastPara="1" wrap="square" lIns="91425" tIns="91425" rIns="91425" bIns="91425" anchor="t" anchorCtr="0">
            <a:noAutofit/>
          </a:bodyPr>
          <a:lstStyle/>
          <a:p>
            <a:pPr algn="just">
              <a:lnSpc>
                <a:spcPct val="107000"/>
              </a:lnSpc>
              <a:spcAft>
                <a:spcPts val="800"/>
              </a:spcAft>
            </a:pP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Semne vitale: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tahipnee și hipoxie. </a:t>
            </a:r>
          </a:p>
          <a:p>
            <a:pPr algn="just">
              <a:lnSpc>
                <a:spcPct val="107000"/>
              </a:lnSpc>
              <a:spcAft>
                <a:spcPts val="800"/>
              </a:spcAft>
            </a:pPr>
            <a:r>
              <a:rPr lang="it-IT" sz="1200" dirty="0">
                <a:latin typeface="Times New Roman" panose="02020603050405020304" pitchFamily="18" charset="0"/>
                <a:ea typeface="Calibri" panose="020F0502020204030204" pitchFamily="34" charset="0"/>
                <a:cs typeface="Times New Roman" panose="02020603050405020304" pitchFamily="18" charset="0"/>
              </a:rPr>
              <a:t>         </a:t>
            </a:r>
            <a:r>
              <a:rPr lang="it-IT" sz="1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Inspecție: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Respirația pe trepied, utilizarea mușchilor accesorii, respirația cu buzele strânse, cianoză și vene jugulare distindete din cauza presiunii intratoracice crescute în timpul expirației. Extremitățile pot prezinta asterixis din cauza hipercapniei. Clubbing nu este tipic în BPOC și justifică evaluare pentru malignitate, boală pulmonară interstițială sau bronșiectazie. </a:t>
            </a:r>
          </a:p>
          <a:p>
            <a:pPr algn="just">
              <a:lnSpc>
                <a:spcPct val="107000"/>
              </a:lnSpc>
              <a:spcAft>
                <a:spcPts val="800"/>
              </a:spcAft>
            </a:pPr>
            <a:r>
              <a:rPr lang="it-IT" sz="1200" dirty="0">
                <a:latin typeface="Times New Roman" panose="02020603050405020304" pitchFamily="18" charset="0"/>
                <a:ea typeface="Calibri" panose="020F0502020204030204" pitchFamily="34" charset="0"/>
                <a:cs typeface="Times New Roman" panose="02020603050405020304" pitchFamily="18" charset="0"/>
              </a:rPr>
              <a:t>         </a:t>
            </a:r>
            <a:r>
              <a:rPr lang="it-IT" sz="1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Percuție: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Hiperinflație și rezonanță crescută. </a:t>
            </a:r>
          </a:p>
          <a:p>
            <a:pPr algn="just">
              <a:lnSpc>
                <a:spcPct val="107000"/>
              </a:lnSpc>
              <a:spcAft>
                <a:spcPts val="800"/>
              </a:spcAft>
            </a:pPr>
            <a:r>
              <a:rPr lang="it-IT" sz="1200" dirty="0">
                <a:latin typeface="Times New Roman" panose="02020603050405020304" pitchFamily="18" charset="0"/>
                <a:ea typeface="Calibri" panose="020F0502020204030204" pitchFamily="34" charset="0"/>
                <a:cs typeface="Times New Roman" panose="02020603050405020304" pitchFamily="18" charset="0"/>
              </a:rPr>
              <a:t>         </a:t>
            </a:r>
            <a:r>
              <a:rPr lang="it-IT" sz="1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Auscultație: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scăderea zgomotelor respiratorii, șuierături, rafale bazilare, zgomote cardiace la distanță, creșterea diametrul anteroposterior, diafragma deprimată, semnul Hoover (retracția paradoxală a interspații în timpul inspirației) și cardiac proeminent.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Rhonchi or Rales? Lung Sounds Made Easy (With Audio)">
            <a:extLst>
              <a:ext uri="{FF2B5EF4-FFF2-40B4-BE49-F238E27FC236}">
                <a16:creationId xmlns="" xmlns:a16="http://schemas.microsoft.com/office/drawing/2014/main" id="{C3C3B4D0-89DC-405E-BE85-8A9EFFBEB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256" y="1097850"/>
            <a:ext cx="4660900" cy="2621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505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p>
            <a:pPr lvl="0" algn="ctr">
              <a:buClrTx/>
              <a:buSzTx/>
            </a:pPr>
            <a:r>
              <a:rPr lang="en-US" sz="1500" kern="1200" dirty="0">
                <a:solidFill>
                  <a:schemeClr val="bg2">
                    <a:lumMod val="50000"/>
                  </a:schemeClr>
                </a:solidFill>
                <a:latin typeface="Times New Roman" pitchFamily="18" charset="0"/>
                <a:ea typeface="+mj-ea"/>
                <a:cs typeface="Times New Roman" pitchFamily="18" charset="0"/>
              </a:rPr>
              <a:t>DIAGNOSTIC</a:t>
            </a:r>
            <a:r>
              <a:rPr lang="ro-RO" sz="1500" kern="1200" dirty="0">
                <a:solidFill>
                  <a:schemeClr val="bg2">
                    <a:lumMod val="50000"/>
                  </a:schemeClr>
                </a:solidFill>
                <a:latin typeface="Times New Roman" pitchFamily="18" charset="0"/>
                <a:ea typeface="+mj-ea"/>
                <a:cs typeface="Times New Roman" pitchFamily="18" charset="0"/>
              </a:rPr>
              <a:t> POZITIV (III)</a:t>
            </a:r>
            <a:endParaRPr lang="ro-RO" sz="1800" b="0" kern="1200" dirty="0">
              <a:solidFill>
                <a:schemeClr val="bg2">
                  <a:lumMod val="50000"/>
                </a:schemeClr>
              </a:solidFill>
              <a:latin typeface="Calibri"/>
              <a:ea typeface="+mn-ea"/>
              <a:cs typeface="Arial"/>
              <a:sym typeface="Arial"/>
            </a:endParaRPr>
          </a:p>
        </p:txBody>
      </p:sp>
      <p:sp>
        <p:nvSpPr>
          <p:cNvPr id="3" name="Dreptunghi 2"/>
          <p:cNvSpPr/>
          <p:nvPr/>
        </p:nvSpPr>
        <p:spPr>
          <a:xfrm>
            <a:off x="1054249" y="845124"/>
            <a:ext cx="7132320" cy="3374770"/>
          </a:xfrm>
          <a:prstGeom prst="rect">
            <a:avLst/>
          </a:prstGeom>
        </p:spPr>
        <p:txBody>
          <a:bodyPr wrap="square">
            <a:spAutoFit/>
          </a:bodyPr>
          <a:lstStyle/>
          <a:p>
            <a:pPr marL="257175" lvl="0" indent="-257175" defTabSz="685800">
              <a:spcBef>
                <a:spcPct val="20000"/>
              </a:spcBef>
              <a:buClrTx/>
            </a:pPr>
            <a:r>
              <a:rPr lang="en-US" sz="2250" b="1" kern="1200" dirty="0">
                <a:solidFill>
                  <a:prstClr val="black"/>
                </a:solidFill>
                <a:latin typeface="Times New Roman" pitchFamily="18" charset="0"/>
                <a:ea typeface="+mn-ea"/>
                <a:cs typeface="Times New Roman" pitchFamily="18" charset="0"/>
              </a:rPr>
              <a:t>Examenul </a:t>
            </a:r>
            <a:r>
              <a:rPr lang="en-US" sz="2250" b="1" kern="1200" dirty="0" err="1">
                <a:solidFill>
                  <a:prstClr val="black"/>
                </a:solidFill>
                <a:latin typeface="Times New Roman" pitchFamily="18" charset="0"/>
                <a:ea typeface="+mn-ea"/>
                <a:cs typeface="Times New Roman" pitchFamily="18" charset="0"/>
              </a:rPr>
              <a:t>obiectiv</a:t>
            </a:r>
            <a:r>
              <a:rPr lang="en-US" sz="2250" b="1" kern="1200" dirty="0">
                <a:solidFill>
                  <a:prstClr val="black"/>
                </a:solidFill>
                <a:latin typeface="Times New Roman" pitchFamily="18" charset="0"/>
                <a:ea typeface="+mn-ea"/>
                <a:cs typeface="Times New Roman" pitchFamily="18" charset="0"/>
              </a:rPr>
              <a:t> </a:t>
            </a:r>
            <a:r>
              <a:rPr lang="en-US" sz="2250" b="1" kern="1200" dirty="0" err="1">
                <a:solidFill>
                  <a:prstClr val="black"/>
                </a:solidFill>
                <a:latin typeface="Times New Roman" pitchFamily="18" charset="0"/>
                <a:ea typeface="+mn-ea"/>
                <a:cs typeface="Times New Roman" pitchFamily="18" charset="0"/>
              </a:rPr>
              <a:t>rareori</a:t>
            </a:r>
            <a:r>
              <a:rPr lang="en-US" sz="2250" b="1" kern="1200" dirty="0">
                <a:solidFill>
                  <a:prstClr val="black"/>
                </a:solidFill>
                <a:latin typeface="Times New Roman" pitchFamily="18" charset="0"/>
                <a:ea typeface="+mn-ea"/>
                <a:cs typeface="Times New Roman" pitchFamily="18" charset="0"/>
              </a:rPr>
              <a:t> </a:t>
            </a:r>
            <a:r>
              <a:rPr lang="en-US" sz="2250" b="1" kern="1200" dirty="0" err="1">
                <a:solidFill>
                  <a:prstClr val="black"/>
                </a:solidFill>
                <a:latin typeface="Times New Roman" pitchFamily="18" charset="0"/>
                <a:ea typeface="+mn-ea"/>
                <a:cs typeface="Times New Roman" pitchFamily="18" charset="0"/>
              </a:rPr>
              <a:t>confirmă</a:t>
            </a:r>
            <a:r>
              <a:rPr lang="en-US" sz="2250" b="1" kern="1200" dirty="0">
                <a:solidFill>
                  <a:prstClr val="black"/>
                </a:solidFill>
                <a:latin typeface="Times New Roman" pitchFamily="18" charset="0"/>
                <a:ea typeface="+mn-ea"/>
                <a:cs typeface="Times New Roman" pitchFamily="18" charset="0"/>
              </a:rPr>
              <a:t> </a:t>
            </a:r>
            <a:r>
              <a:rPr lang="en-US" sz="2250" b="1" kern="1200" dirty="0" err="1">
                <a:solidFill>
                  <a:prstClr val="black"/>
                </a:solidFill>
                <a:latin typeface="Times New Roman" pitchFamily="18" charset="0"/>
                <a:ea typeface="+mn-ea"/>
                <a:cs typeface="Times New Roman" pitchFamily="18" charset="0"/>
              </a:rPr>
              <a:t>diagnosticul</a:t>
            </a:r>
            <a:r>
              <a:rPr lang="en-US" sz="2250" b="1" kern="1200" dirty="0">
                <a:solidFill>
                  <a:prstClr val="black"/>
                </a:solidFill>
                <a:latin typeface="Times New Roman" pitchFamily="18" charset="0"/>
                <a:ea typeface="+mn-ea"/>
                <a:cs typeface="Times New Roman" pitchFamily="18" charset="0"/>
              </a:rPr>
              <a:t> . </a:t>
            </a:r>
            <a:endParaRPr lang="ro-RO" sz="225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pPr>
            <a:r>
              <a:rPr lang="en-US" sz="2250" b="1" kern="1200" dirty="0" err="1">
                <a:solidFill>
                  <a:prstClr val="black"/>
                </a:solidFill>
                <a:latin typeface="Times New Roman" pitchFamily="18" charset="0"/>
                <a:ea typeface="+mn-ea"/>
                <a:cs typeface="Times New Roman" pitchFamily="18" charset="0"/>
              </a:rPr>
              <a:t>Simptome</a:t>
            </a:r>
            <a:r>
              <a:rPr lang="en-US" sz="2250" b="1" kern="1200" dirty="0">
                <a:solidFill>
                  <a:prstClr val="black"/>
                </a:solidFill>
                <a:latin typeface="Times New Roman" pitchFamily="18" charset="0"/>
                <a:ea typeface="+mn-ea"/>
                <a:cs typeface="Times New Roman" pitchFamily="18" charset="0"/>
              </a:rPr>
              <a:t> </a:t>
            </a:r>
            <a:r>
              <a:rPr lang="en-US" sz="2250" b="1" kern="1200" dirty="0" err="1">
                <a:solidFill>
                  <a:prstClr val="black"/>
                </a:solidFill>
                <a:latin typeface="Times New Roman" pitchFamily="18" charset="0"/>
                <a:ea typeface="+mn-ea"/>
                <a:cs typeface="Times New Roman" pitchFamily="18" charset="0"/>
              </a:rPr>
              <a:t>clinice</a:t>
            </a:r>
            <a:r>
              <a:rPr lang="en-US" sz="2250" b="1" kern="1200" dirty="0">
                <a:solidFill>
                  <a:prstClr val="black"/>
                </a:solidFill>
                <a:latin typeface="Times New Roman" pitchFamily="18" charset="0"/>
                <a:ea typeface="+mn-ea"/>
                <a:cs typeface="Times New Roman" pitchFamily="18" charset="0"/>
              </a:rPr>
              <a:t> pot </a:t>
            </a:r>
            <a:r>
              <a:rPr lang="en-US" sz="2250" b="1" kern="1200" dirty="0" err="1">
                <a:solidFill>
                  <a:prstClr val="black"/>
                </a:solidFill>
                <a:latin typeface="Times New Roman" pitchFamily="18" charset="0"/>
                <a:ea typeface="+mn-ea"/>
                <a:cs typeface="Times New Roman" pitchFamily="18" charset="0"/>
              </a:rPr>
              <a:t>apărea</a:t>
            </a:r>
            <a:r>
              <a:rPr lang="en-US" sz="2250" b="1" kern="1200" dirty="0">
                <a:solidFill>
                  <a:prstClr val="black"/>
                </a:solidFill>
                <a:latin typeface="Times New Roman" pitchFamily="18" charset="0"/>
                <a:ea typeface="+mn-ea"/>
                <a:cs typeface="Times New Roman" pitchFamily="18" charset="0"/>
              </a:rPr>
              <a:t> </a:t>
            </a:r>
            <a:r>
              <a:rPr lang="ro-RO" sz="2250" b="1" kern="1200" dirty="0">
                <a:solidFill>
                  <a:prstClr val="black"/>
                </a:solidFill>
                <a:latin typeface="Times New Roman" pitchFamily="18" charset="0"/>
                <a:ea typeface="+mn-ea"/>
                <a:cs typeface="Times New Roman" pitchFamily="18" charset="0"/>
              </a:rPr>
              <a:t>la</a:t>
            </a:r>
            <a:r>
              <a:rPr lang="en-US" sz="2250" b="1" kern="1200" dirty="0">
                <a:solidFill>
                  <a:prstClr val="black"/>
                </a:solidFill>
                <a:latin typeface="Times New Roman" pitchFamily="18" charset="0"/>
                <a:ea typeface="+mn-ea"/>
                <a:cs typeface="Times New Roman" pitchFamily="18" charset="0"/>
              </a:rPr>
              <a:t> </a:t>
            </a:r>
            <a:r>
              <a:rPr lang="en-US" sz="2250" b="1" kern="1200" dirty="0" err="1">
                <a:solidFill>
                  <a:prstClr val="black"/>
                </a:solidFill>
                <a:latin typeface="Times New Roman" pitchFamily="18" charset="0"/>
                <a:ea typeface="+mn-ea"/>
                <a:cs typeface="Times New Roman" pitchFamily="18" charset="0"/>
              </a:rPr>
              <a:t>reducerea</a:t>
            </a:r>
            <a:r>
              <a:rPr lang="en-US" sz="2250" b="1" kern="1200" dirty="0">
                <a:solidFill>
                  <a:prstClr val="black"/>
                </a:solidFill>
                <a:latin typeface="Times New Roman" pitchFamily="18" charset="0"/>
                <a:ea typeface="+mn-ea"/>
                <a:cs typeface="Times New Roman" pitchFamily="18" charset="0"/>
              </a:rPr>
              <a:t> </a:t>
            </a:r>
            <a:r>
              <a:rPr lang="en-US" sz="2250" b="1" kern="1200" dirty="0" err="1">
                <a:solidFill>
                  <a:prstClr val="black"/>
                </a:solidFill>
                <a:latin typeface="Times New Roman" pitchFamily="18" charset="0"/>
                <a:ea typeface="+mn-ea"/>
                <a:cs typeface="Times New Roman" pitchFamily="18" charset="0"/>
              </a:rPr>
              <a:t>mai</a:t>
            </a:r>
            <a:r>
              <a:rPr lang="ro-RO" sz="2250" b="1" kern="1200" dirty="0">
                <a:solidFill>
                  <a:prstClr val="black"/>
                </a:solidFill>
                <a:latin typeface="Times New Roman" pitchFamily="18" charset="0"/>
                <a:ea typeface="+mn-ea"/>
                <a:cs typeface="Times New Roman" pitchFamily="18" charset="0"/>
              </a:rPr>
              <a:t> </a:t>
            </a:r>
          </a:p>
          <a:p>
            <a:pPr marL="257175" lvl="0" indent="-257175" defTabSz="685800">
              <a:spcBef>
                <a:spcPct val="20000"/>
              </a:spcBef>
              <a:buClrTx/>
            </a:pPr>
            <a:r>
              <a:rPr lang="en-US" sz="2250" b="1" kern="1200" dirty="0" err="1">
                <a:solidFill>
                  <a:prstClr val="black"/>
                </a:solidFill>
                <a:latin typeface="Times New Roman" pitchFamily="18" charset="0"/>
                <a:ea typeface="+mn-ea"/>
                <a:cs typeface="Times New Roman" pitchFamily="18" charset="0"/>
              </a:rPr>
              <a:t>severă</a:t>
            </a:r>
            <a:r>
              <a:rPr lang="en-US" sz="2250" b="1" kern="1200" dirty="0">
                <a:solidFill>
                  <a:prstClr val="black"/>
                </a:solidFill>
                <a:latin typeface="Times New Roman" pitchFamily="18" charset="0"/>
                <a:ea typeface="+mn-ea"/>
                <a:cs typeface="Times New Roman" pitchFamily="18" charset="0"/>
              </a:rPr>
              <a:t> a </a:t>
            </a:r>
            <a:r>
              <a:rPr lang="en-US" sz="2250" b="1" kern="1200" dirty="0" err="1">
                <a:solidFill>
                  <a:prstClr val="black"/>
                </a:solidFill>
                <a:latin typeface="Times New Roman" pitchFamily="18" charset="0"/>
                <a:ea typeface="+mn-ea"/>
                <a:cs typeface="Times New Roman" pitchFamily="18" charset="0"/>
              </a:rPr>
              <a:t>fluxului</a:t>
            </a:r>
            <a:r>
              <a:rPr lang="en-US" sz="2250" b="1" kern="1200" dirty="0">
                <a:solidFill>
                  <a:prstClr val="black"/>
                </a:solidFill>
                <a:latin typeface="Times New Roman" pitchFamily="18" charset="0"/>
                <a:ea typeface="+mn-ea"/>
                <a:cs typeface="Times New Roman" pitchFamily="18" charset="0"/>
              </a:rPr>
              <a:t> de </a:t>
            </a:r>
            <a:r>
              <a:rPr lang="en-US" sz="2250" b="1" kern="1200" dirty="0" err="1">
                <a:solidFill>
                  <a:prstClr val="black"/>
                </a:solidFill>
                <a:latin typeface="Times New Roman" pitchFamily="18" charset="0"/>
                <a:ea typeface="+mn-ea"/>
                <a:cs typeface="Times New Roman" pitchFamily="18" charset="0"/>
              </a:rPr>
              <a:t>aer</a:t>
            </a:r>
            <a:r>
              <a:rPr lang="en-US" sz="2250" b="1" kern="1200" dirty="0">
                <a:solidFill>
                  <a:prstClr val="black"/>
                </a:solidFill>
                <a:latin typeface="Times New Roman" pitchFamily="18" charset="0"/>
                <a:ea typeface="+mn-ea"/>
                <a:cs typeface="Times New Roman" pitchFamily="18" charset="0"/>
              </a:rPr>
              <a:t>. </a:t>
            </a:r>
            <a:r>
              <a:rPr lang="en-US" sz="2250" b="1" kern="1200" dirty="0" err="1">
                <a:solidFill>
                  <a:prstClr val="black"/>
                </a:solidFill>
                <a:latin typeface="Times New Roman" pitchFamily="18" charset="0"/>
                <a:ea typeface="+mn-ea"/>
                <a:cs typeface="Times New Roman" pitchFamily="18" charset="0"/>
              </a:rPr>
              <a:t>În</a:t>
            </a:r>
            <a:r>
              <a:rPr lang="en-US" sz="2250" b="1" kern="1200" dirty="0">
                <a:solidFill>
                  <a:prstClr val="black"/>
                </a:solidFill>
                <a:latin typeface="Times New Roman" pitchFamily="18" charset="0"/>
                <a:ea typeface="+mn-ea"/>
                <a:cs typeface="Times New Roman" pitchFamily="18" charset="0"/>
              </a:rPr>
              <a:t> </a:t>
            </a:r>
            <a:r>
              <a:rPr lang="en-US" sz="2250" b="1" kern="1200" dirty="0" err="1">
                <a:solidFill>
                  <a:prstClr val="black"/>
                </a:solidFill>
                <a:latin typeface="Times New Roman" pitchFamily="18" charset="0"/>
                <a:ea typeface="+mn-ea"/>
                <a:cs typeface="Times New Roman" pitchFamily="18" charset="0"/>
              </a:rPr>
              <a:t>aceste</a:t>
            </a:r>
            <a:r>
              <a:rPr lang="en-US" sz="2250" b="1" kern="1200" dirty="0">
                <a:solidFill>
                  <a:prstClr val="black"/>
                </a:solidFill>
                <a:latin typeface="Times New Roman" pitchFamily="18" charset="0"/>
                <a:ea typeface="+mn-ea"/>
                <a:cs typeface="Times New Roman" pitchFamily="18" charset="0"/>
              </a:rPr>
              <a:t> </a:t>
            </a:r>
            <a:r>
              <a:rPr lang="en-US" sz="2250" b="1" kern="1200" dirty="0" err="1">
                <a:solidFill>
                  <a:prstClr val="black"/>
                </a:solidFill>
                <a:latin typeface="Times New Roman" pitchFamily="18" charset="0"/>
                <a:ea typeface="+mn-ea"/>
                <a:cs typeface="Times New Roman" pitchFamily="18" charset="0"/>
              </a:rPr>
              <a:t>cazuri</a:t>
            </a:r>
            <a:r>
              <a:rPr lang="en-US" sz="2250" b="1" kern="1200" dirty="0">
                <a:solidFill>
                  <a:prstClr val="black"/>
                </a:solidFill>
                <a:latin typeface="Times New Roman" pitchFamily="18" charset="0"/>
                <a:ea typeface="+mn-ea"/>
                <a:cs typeface="Times New Roman" pitchFamily="18" charset="0"/>
              </a:rPr>
              <a:t> se </a:t>
            </a:r>
            <a:r>
              <a:rPr lang="en-US" sz="2250" b="1" kern="1200" dirty="0" err="1">
                <a:solidFill>
                  <a:prstClr val="black"/>
                </a:solidFill>
                <a:latin typeface="Times New Roman" pitchFamily="18" charset="0"/>
                <a:ea typeface="+mn-ea"/>
                <a:cs typeface="Times New Roman" pitchFamily="18" charset="0"/>
              </a:rPr>
              <a:t>poate</a:t>
            </a:r>
            <a:r>
              <a:rPr lang="en-US" sz="2250" b="1" kern="1200" dirty="0">
                <a:solidFill>
                  <a:prstClr val="black"/>
                </a:solidFill>
                <a:latin typeface="Times New Roman" pitchFamily="18" charset="0"/>
                <a:ea typeface="+mn-ea"/>
                <a:cs typeface="Times New Roman" pitchFamily="18" charset="0"/>
              </a:rPr>
              <a:t> </a:t>
            </a:r>
            <a:endParaRPr lang="ro-RO" sz="225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pPr>
            <a:r>
              <a:rPr lang="en-US" sz="2250" b="1" kern="1200" dirty="0" err="1">
                <a:solidFill>
                  <a:prstClr val="black"/>
                </a:solidFill>
                <a:latin typeface="Times New Roman" pitchFamily="18" charset="0"/>
                <a:ea typeface="+mn-ea"/>
                <a:cs typeface="Times New Roman" pitchFamily="18" charset="0"/>
              </a:rPr>
              <a:t>aprecia</a:t>
            </a:r>
            <a:r>
              <a:rPr lang="ro-RO" sz="2250" b="1" kern="1200" dirty="0">
                <a:solidFill>
                  <a:prstClr val="black"/>
                </a:solidFill>
                <a:latin typeface="Times New Roman" pitchFamily="18" charset="0"/>
                <a:ea typeface="+mn-ea"/>
                <a:cs typeface="Times New Roman" pitchFamily="18" charset="0"/>
              </a:rPr>
              <a:t>:</a:t>
            </a:r>
          </a:p>
          <a:p>
            <a:pPr marL="257175" lvl="0" indent="-257175" defTabSz="685800">
              <a:spcBef>
                <a:spcPct val="20000"/>
              </a:spcBef>
              <a:buClrTx/>
              <a:buFont typeface="Arial" pitchFamily="34" charset="0"/>
              <a:buChar char="•"/>
            </a:pPr>
            <a:r>
              <a:rPr lang="ro-RO" sz="2250" b="1" kern="1200" dirty="0">
                <a:solidFill>
                  <a:prstClr val="black"/>
                </a:solidFill>
                <a:latin typeface="Times New Roman" pitchFamily="18" charset="0"/>
                <a:ea typeface="+mn-ea"/>
                <a:cs typeface="Times New Roman" pitchFamily="18" charset="0"/>
              </a:rPr>
              <a:t>torace cu diametru </a:t>
            </a:r>
            <a:r>
              <a:rPr lang="ro-RO" sz="2250" b="1" kern="1200" dirty="0" err="1">
                <a:solidFill>
                  <a:prstClr val="black"/>
                </a:solidFill>
                <a:latin typeface="Times New Roman" pitchFamily="18" charset="0"/>
                <a:ea typeface="+mn-ea"/>
                <a:cs typeface="Times New Roman" pitchFamily="18" charset="0"/>
              </a:rPr>
              <a:t>antero</a:t>
            </a:r>
            <a:r>
              <a:rPr lang="ro-RO" sz="2250" b="1" kern="1200" dirty="0">
                <a:solidFill>
                  <a:prstClr val="black"/>
                </a:solidFill>
                <a:latin typeface="Times New Roman" pitchFamily="18" charset="0"/>
                <a:ea typeface="+mn-ea"/>
                <a:cs typeface="Times New Roman" pitchFamily="18" charset="0"/>
              </a:rPr>
              <a:t>-posterior </a:t>
            </a:r>
            <a:r>
              <a:rPr lang="ro-RO" sz="2250" b="1" kern="1200" dirty="0" err="1">
                <a:solidFill>
                  <a:prstClr val="black"/>
                </a:solidFill>
                <a:latin typeface="Times New Roman" pitchFamily="18" charset="0"/>
                <a:ea typeface="+mn-ea"/>
                <a:cs typeface="Times New Roman" pitchFamily="18" charset="0"/>
              </a:rPr>
              <a:t>puţin</a:t>
            </a:r>
            <a:r>
              <a:rPr lang="ro-RO" sz="2250" b="1" kern="1200" dirty="0">
                <a:solidFill>
                  <a:prstClr val="black"/>
                </a:solidFill>
                <a:latin typeface="Times New Roman" pitchFamily="18" charset="0"/>
                <a:ea typeface="+mn-ea"/>
                <a:cs typeface="Times New Roman" pitchFamily="18" charset="0"/>
              </a:rPr>
              <a:t> crescut    </a:t>
            </a:r>
          </a:p>
          <a:p>
            <a:pPr marL="257175" lvl="0" indent="-257175" defTabSz="685800">
              <a:spcBef>
                <a:spcPct val="20000"/>
              </a:spcBef>
              <a:buClrTx/>
              <a:buFont typeface="Arial" pitchFamily="34" charset="0"/>
              <a:buChar char="•"/>
            </a:pPr>
            <a:r>
              <a:rPr lang="ro-RO" sz="2250" b="1" kern="1200" dirty="0">
                <a:solidFill>
                  <a:prstClr val="black"/>
                </a:solidFill>
                <a:latin typeface="Times New Roman" pitchFamily="18" charset="0"/>
                <a:ea typeface="+mn-ea"/>
                <a:cs typeface="Times New Roman" pitchFamily="18" charset="0"/>
              </a:rPr>
              <a:t>sonoritate pulmonară crescută     </a:t>
            </a:r>
          </a:p>
          <a:p>
            <a:pPr marL="257175" lvl="0" indent="-257175" defTabSz="685800">
              <a:spcBef>
                <a:spcPct val="20000"/>
              </a:spcBef>
              <a:buClrTx/>
              <a:buFont typeface="Arial" pitchFamily="34" charset="0"/>
              <a:buChar char="•"/>
            </a:pPr>
            <a:r>
              <a:rPr lang="ro-RO" sz="2250" b="1" kern="1200" dirty="0">
                <a:solidFill>
                  <a:prstClr val="black"/>
                </a:solidFill>
                <a:latin typeface="Times New Roman" pitchFamily="18" charset="0"/>
                <a:ea typeface="+mn-ea"/>
                <a:cs typeface="Times New Roman" pitchFamily="18" charset="0"/>
              </a:rPr>
              <a:t>murmur vezicular diminuat</a:t>
            </a:r>
          </a:p>
          <a:p>
            <a:pPr marL="257175" lvl="0" indent="-257175" defTabSz="685800">
              <a:spcBef>
                <a:spcPct val="20000"/>
              </a:spcBef>
              <a:buClrTx/>
              <a:buFont typeface="Arial" pitchFamily="34" charset="0"/>
              <a:buChar char="•"/>
            </a:pPr>
            <a:endParaRPr lang="ro-RO" sz="2400" kern="1200" dirty="0">
              <a:solidFill>
                <a:prstClr val="black"/>
              </a:solidFill>
              <a:latin typeface="Calibri"/>
              <a:ea typeface="+mn-ea"/>
              <a:cs typeface="+mn-cs"/>
            </a:endParaRPr>
          </a:p>
        </p:txBody>
      </p:sp>
    </p:spTree>
    <p:extLst>
      <p:ext uri="{BB962C8B-B14F-4D97-AF65-F5344CB8AC3E}">
        <p14:creationId xmlns:p14="http://schemas.microsoft.com/office/powerpoint/2010/main" val="813878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p>
            <a:pPr lvl="0" algn="ctr">
              <a:buClrTx/>
              <a:buSzTx/>
            </a:pPr>
            <a:r>
              <a:rPr lang="en-US" sz="1500" kern="1200" dirty="0">
                <a:solidFill>
                  <a:schemeClr val="bg2">
                    <a:lumMod val="50000"/>
                  </a:schemeClr>
                </a:solidFill>
                <a:latin typeface="Times New Roman" pitchFamily="18" charset="0"/>
                <a:ea typeface="+mj-ea"/>
                <a:cs typeface="Times New Roman" pitchFamily="18" charset="0"/>
              </a:rPr>
              <a:t>DIAGNOSTIC</a:t>
            </a:r>
            <a:r>
              <a:rPr lang="ro-RO" sz="1500" kern="1200" dirty="0">
                <a:solidFill>
                  <a:schemeClr val="bg2">
                    <a:lumMod val="50000"/>
                  </a:schemeClr>
                </a:solidFill>
                <a:latin typeface="Times New Roman" pitchFamily="18" charset="0"/>
                <a:ea typeface="+mj-ea"/>
                <a:cs typeface="Times New Roman" pitchFamily="18" charset="0"/>
              </a:rPr>
              <a:t> POZITIV (III)</a:t>
            </a:r>
            <a:endParaRPr lang="ro-RO" sz="1800" b="0" kern="1200" dirty="0">
              <a:solidFill>
                <a:schemeClr val="bg2">
                  <a:lumMod val="50000"/>
                </a:schemeClr>
              </a:solidFill>
              <a:latin typeface="Calibri"/>
              <a:ea typeface="+mn-ea"/>
              <a:cs typeface="Arial"/>
              <a:sym typeface="Arial"/>
            </a:endParaRPr>
          </a:p>
        </p:txBody>
      </p:sp>
      <p:sp>
        <p:nvSpPr>
          <p:cNvPr id="3" name="Dreptunghi 2"/>
          <p:cNvSpPr/>
          <p:nvPr/>
        </p:nvSpPr>
        <p:spPr>
          <a:xfrm>
            <a:off x="1054249" y="845124"/>
            <a:ext cx="7132320" cy="3693319"/>
          </a:xfrm>
          <a:prstGeom prst="rect">
            <a:avLst/>
          </a:prstGeom>
        </p:spPr>
        <p:txBody>
          <a:bodyPr wrap="square">
            <a:spAutoFit/>
          </a:bodyPr>
          <a:lstStyle/>
          <a:p>
            <a:pPr marL="66675" lvl="0" indent="-66675" defTabSz="685800">
              <a:spcBef>
                <a:spcPct val="20000"/>
              </a:spcBef>
              <a:buClrTx/>
            </a:pPr>
            <a:r>
              <a:rPr lang="ro-RO" sz="1800" b="1" kern="1200" dirty="0">
                <a:solidFill>
                  <a:prstClr val="black"/>
                </a:solidFill>
                <a:latin typeface="Times New Roman" pitchFamily="18" charset="0"/>
                <a:ea typeface="+mn-ea"/>
                <a:cs typeface="Times New Roman" pitchFamily="18" charset="0"/>
              </a:rPr>
              <a:t>Diagnosticul BPOC se bazează pe istoric de expunere la factori de risc.</a:t>
            </a:r>
          </a:p>
          <a:p>
            <a:pPr marL="1028700" lvl="2" indent="-342900" defTabSz="685800">
              <a:spcBef>
                <a:spcPct val="20000"/>
              </a:spcBef>
              <a:buClrTx/>
              <a:buFont typeface="Wingdings" pitchFamily="2" charset="2"/>
              <a:buChar char="ü"/>
            </a:pPr>
            <a:r>
              <a:rPr lang="ro-RO" sz="1800" b="1" i="1" kern="1200" dirty="0">
                <a:solidFill>
                  <a:prstClr val="black"/>
                </a:solidFill>
                <a:latin typeface="Times New Roman" pitchFamily="18" charset="0"/>
                <a:ea typeface="+mn-ea"/>
                <a:cs typeface="Times New Roman" pitchFamily="18" charset="0"/>
              </a:rPr>
              <a:t>Fumatul </a:t>
            </a:r>
            <a:endParaRPr lang="ro-RO" sz="18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1800" b="1" kern="1200" dirty="0">
                <a:solidFill>
                  <a:prstClr val="black"/>
                </a:solidFill>
                <a:latin typeface="Times New Roman" pitchFamily="18" charset="0"/>
                <a:ea typeface="+mn-ea"/>
                <a:cs typeface="Times New Roman" pitchFamily="18" charset="0"/>
              </a:rPr>
              <a:t>BPOC apare la 15% fumători</a:t>
            </a:r>
          </a:p>
          <a:p>
            <a:pPr marL="257175" lvl="0" indent="-257175" defTabSz="685800">
              <a:spcBef>
                <a:spcPct val="20000"/>
              </a:spcBef>
              <a:buClrTx/>
              <a:buFont typeface="Arial" pitchFamily="34" charset="0"/>
              <a:buChar char="•"/>
            </a:pPr>
            <a:r>
              <a:rPr lang="ro-RO" sz="1800" b="1" kern="1200" dirty="0">
                <a:solidFill>
                  <a:prstClr val="black"/>
                </a:solidFill>
                <a:latin typeface="Times New Roman" pitchFamily="18" charset="0"/>
                <a:ea typeface="+mn-ea"/>
                <a:cs typeface="Times New Roman" pitchFamily="18" charset="0"/>
              </a:rPr>
              <a:t>este important de apreciat durata fumatului </a:t>
            </a:r>
            <a:endParaRPr lang="ro-RO" sz="1800"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1800" b="1" kern="1200" dirty="0">
                <a:solidFill>
                  <a:prstClr val="black"/>
                </a:solidFill>
                <a:latin typeface="Times New Roman" pitchFamily="18" charset="0"/>
                <a:ea typeface="+mn-ea"/>
                <a:cs typeface="Times New Roman" pitchFamily="18" charset="0"/>
              </a:rPr>
              <a:t>numărul </a:t>
            </a:r>
            <a:r>
              <a:rPr lang="ro-RO" sz="1800" b="1" kern="1200" dirty="0" err="1">
                <a:solidFill>
                  <a:prstClr val="black"/>
                </a:solidFill>
                <a:latin typeface="Times New Roman" pitchFamily="18" charset="0"/>
                <a:ea typeface="+mn-ea"/>
                <a:cs typeface="Times New Roman" pitchFamily="18" charset="0"/>
              </a:rPr>
              <a:t>ţigaretelor</a:t>
            </a:r>
            <a:r>
              <a:rPr lang="ro-RO" sz="1800" b="1" kern="1200" dirty="0">
                <a:solidFill>
                  <a:prstClr val="black"/>
                </a:solidFill>
                <a:latin typeface="Times New Roman" pitchFamily="18" charset="0"/>
                <a:ea typeface="+mn-ea"/>
                <a:cs typeface="Times New Roman" pitchFamily="18" charset="0"/>
              </a:rPr>
              <a:t> </a:t>
            </a:r>
            <a:endParaRPr lang="ro-RO" sz="1800"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1800" b="1" kern="1200" dirty="0">
                <a:solidFill>
                  <a:prstClr val="black"/>
                </a:solidFill>
                <a:latin typeface="Times New Roman" pitchFamily="18" charset="0"/>
                <a:ea typeface="+mn-ea"/>
                <a:cs typeface="Times New Roman" pitchFamily="18" charset="0"/>
              </a:rPr>
              <a:t>indexul fumatului</a:t>
            </a:r>
          </a:p>
          <a:p>
            <a:pPr marL="857250" lvl="2" indent="-171450" defTabSz="685800">
              <a:spcBef>
                <a:spcPct val="20000"/>
              </a:spcBef>
              <a:buClrTx/>
              <a:buFont typeface="Wingdings" pitchFamily="2" charset="2"/>
              <a:buChar char="ü"/>
            </a:pPr>
            <a:r>
              <a:rPr lang="ro-RO" sz="1800" b="1" i="1" kern="1200" dirty="0" smtClean="0">
                <a:solidFill>
                  <a:prstClr val="black"/>
                </a:solidFill>
                <a:latin typeface="Times New Roman" pitchFamily="18" charset="0"/>
                <a:ea typeface="+mn-ea"/>
                <a:cs typeface="Times New Roman" pitchFamily="18" charset="0"/>
              </a:rPr>
              <a:t>Factori </a:t>
            </a:r>
            <a:r>
              <a:rPr lang="ro-RO" sz="1800" b="1" i="1" kern="1200" dirty="0" err="1">
                <a:solidFill>
                  <a:prstClr val="black"/>
                </a:solidFill>
                <a:latin typeface="Times New Roman" pitchFamily="18" charset="0"/>
                <a:ea typeface="+mn-ea"/>
                <a:cs typeface="Times New Roman" pitchFamily="18" charset="0"/>
              </a:rPr>
              <a:t>ocupaţionali</a:t>
            </a:r>
            <a:r>
              <a:rPr lang="ro-RO" sz="1800" b="1" i="1" kern="1200" dirty="0">
                <a:solidFill>
                  <a:prstClr val="black"/>
                </a:solidFill>
                <a:latin typeface="Times New Roman" pitchFamily="18" charset="0"/>
                <a:ea typeface="+mn-ea"/>
                <a:cs typeface="Times New Roman" pitchFamily="18" charset="0"/>
              </a:rPr>
              <a:t> </a:t>
            </a:r>
            <a:endParaRPr lang="ro-RO" sz="18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1800" b="1" kern="1200" dirty="0">
                <a:solidFill>
                  <a:prstClr val="black"/>
                </a:solidFill>
                <a:latin typeface="Times New Roman" pitchFamily="18" charset="0"/>
                <a:ea typeface="+mn-ea"/>
                <a:cs typeface="Times New Roman" pitchFamily="18" charset="0"/>
              </a:rPr>
              <a:t>durata </a:t>
            </a:r>
            <a:r>
              <a:rPr lang="ro-RO" sz="1800" b="1" kern="1200" dirty="0" err="1">
                <a:solidFill>
                  <a:prstClr val="black"/>
                </a:solidFill>
                <a:latin typeface="Times New Roman" pitchFamily="18" charset="0"/>
                <a:ea typeface="+mn-ea"/>
                <a:cs typeface="Times New Roman" pitchFamily="18" charset="0"/>
              </a:rPr>
              <a:t>activităţii</a:t>
            </a:r>
            <a:r>
              <a:rPr lang="ro-RO" sz="1800" b="1" kern="1200" dirty="0">
                <a:solidFill>
                  <a:prstClr val="black"/>
                </a:solidFill>
                <a:latin typeface="Times New Roman" pitchFamily="18" charset="0"/>
                <a:ea typeface="+mn-ea"/>
                <a:cs typeface="Times New Roman" pitchFamily="18" charset="0"/>
              </a:rPr>
              <a:t> profesionale</a:t>
            </a:r>
          </a:p>
          <a:p>
            <a:pPr marL="257175" lvl="0" indent="-257175" defTabSz="685800">
              <a:spcBef>
                <a:spcPct val="20000"/>
              </a:spcBef>
              <a:buClrTx/>
              <a:buFont typeface="Arial" pitchFamily="34" charset="0"/>
              <a:buChar char="•"/>
            </a:pPr>
            <a:r>
              <a:rPr lang="ro-RO" sz="1800" b="1" kern="1200" dirty="0">
                <a:solidFill>
                  <a:prstClr val="black"/>
                </a:solidFill>
                <a:latin typeface="Times New Roman" pitchFamily="18" charset="0"/>
                <a:ea typeface="+mn-ea"/>
                <a:cs typeface="Times New Roman" pitchFamily="18" charset="0"/>
              </a:rPr>
              <a:t>caracterul </a:t>
            </a:r>
            <a:r>
              <a:rPr lang="ro-RO" sz="1800" b="1" kern="1200" dirty="0" err="1">
                <a:solidFill>
                  <a:prstClr val="black"/>
                </a:solidFill>
                <a:latin typeface="Times New Roman" pitchFamily="18" charset="0"/>
                <a:ea typeface="+mn-ea"/>
                <a:cs typeface="Times New Roman" pitchFamily="18" charset="0"/>
              </a:rPr>
              <a:t>şi</a:t>
            </a:r>
            <a:r>
              <a:rPr lang="ro-RO" sz="1800" b="1" kern="1200" dirty="0">
                <a:solidFill>
                  <a:prstClr val="black"/>
                </a:solidFill>
                <a:latin typeface="Times New Roman" pitchFamily="18" charset="0"/>
                <a:ea typeface="+mn-ea"/>
                <a:cs typeface="Times New Roman" pitchFamily="18" charset="0"/>
              </a:rPr>
              <a:t> </a:t>
            </a:r>
            <a:r>
              <a:rPr lang="ro-RO" sz="1800" b="1" kern="1200" dirty="0" err="1">
                <a:solidFill>
                  <a:prstClr val="black"/>
                </a:solidFill>
                <a:latin typeface="Times New Roman" pitchFamily="18" charset="0"/>
                <a:ea typeface="+mn-ea"/>
                <a:cs typeface="Times New Roman" pitchFamily="18" charset="0"/>
              </a:rPr>
              <a:t>concentraţia</a:t>
            </a:r>
            <a:r>
              <a:rPr lang="ro-RO" sz="1800" b="1" kern="1200" dirty="0">
                <a:solidFill>
                  <a:prstClr val="black"/>
                </a:solidFill>
                <a:latin typeface="Times New Roman" pitchFamily="18" charset="0"/>
                <a:ea typeface="+mn-ea"/>
                <a:cs typeface="Times New Roman" pitchFamily="18" charset="0"/>
              </a:rPr>
              <a:t> noxelor în aer</a:t>
            </a:r>
            <a:endParaRPr lang="ro-RO" sz="1800"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1800" b="1" kern="1200" dirty="0">
                <a:solidFill>
                  <a:prstClr val="black"/>
                </a:solidFill>
                <a:latin typeface="Times New Roman" pitchFamily="18" charset="0"/>
                <a:ea typeface="+mn-ea"/>
                <a:cs typeface="Times New Roman" pitchFamily="18" charset="0"/>
              </a:rPr>
              <a:t>primele simptome de obicei apar după 10-15 ani de activitate</a:t>
            </a:r>
            <a:endParaRPr lang="ro-RO" sz="1800"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1800" b="1" kern="1200" dirty="0">
                <a:solidFill>
                  <a:prstClr val="black"/>
                </a:solidFill>
                <a:latin typeface="Times New Roman" pitchFamily="18" charset="0"/>
                <a:ea typeface="+mn-ea"/>
                <a:cs typeface="Times New Roman" pitchFamily="18" charset="0"/>
              </a:rPr>
              <a:t>se dezvoltă la 4,5-24,5% persoane care activează în mediul </a:t>
            </a:r>
            <a:r>
              <a:rPr lang="ro-RO" sz="1800" b="1" kern="1200" dirty="0" smtClean="0">
                <a:solidFill>
                  <a:prstClr val="black"/>
                </a:solidFill>
                <a:latin typeface="Times New Roman" pitchFamily="18" charset="0"/>
                <a:ea typeface="+mn-ea"/>
                <a:cs typeface="Times New Roman" pitchFamily="18" charset="0"/>
              </a:rPr>
              <a:t>nociv</a:t>
            </a:r>
            <a:endParaRPr lang="ro-RO" sz="1800" kern="1200" dirty="0">
              <a:solidFill>
                <a:prstClr val="black"/>
              </a:solidFill>
              <a:latin typeface="Calibri"/>
              <a:ea typeface="+mn-ea"/>
            </a:endParaRPr>
          </a:p>
        </p:txBody>
      </p:sp>
    </p:spTree>
    <p:extLst>
      <p:ext uri="{BB962C8B-B14F-4D97-AF65-F5344CB8AC3E}">
        <p14:creationId xmlns:p14="http://schemas.microsoft.com/office/powerpoint/2010/main" val="45049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p>
            <a:pPr lvl="0" algn="ctr">
              <a:buClrTx/>
              <a:buSzTx/>
            </a:pPr>
            <a:r>
              <a:rPr lang="en-US" sz="1500" kern="1200" dirty="0">
                <a:solidFill>
                  <a:schemeClr val="bg2">
                    <a:lumMod val="50000"/>
                  </a:schemeClr>
                </a:solidFill>
                <a:latin typeface="Times New Roman" pitchFamily="18" charset="0"/>
                <a:ea typeface="+mj-ea"/>
                <a:cs typeface="Times New Roman" pitchFamily="18" charset="0"/>
              </a:rPr>
              <a:t>DIAGNOSTIC</a:t>
            </a:r>
            <a:r>
              <a:rPr lang="ro-RO" sz="1500" kern="1200" dirty="0">
                <a:solidFill>
                  <a:schemeClr val="bg2">
                    <a:lumMod val="50000"/>
                  </a:schemeClr>
                </a:solidFill>
                <a:latin typeface="Times New Roman" pitchFamily="18" charset="0"/>
                <a:ea typeface="+mj-ea"/>
                <a:cs typeface="Times New Roman" pitchFamily="18" charset="0"/>
              </a:rPr>
              <a:t> POZITIV (III)</a:t>
            </a:r>
            <a:endParaRPr lang="ro-RO" sz="1800" b="0" kern="1200" dirty="0">
              <a:solidFill>
                <a:schemeClr val="bg2">
                  <a:lumMod val="50000"/>
                </a:schemeClr>
              </a:solidFill>
              <a:latin typeface="Calibri"/>
              <a:ea typeface="+mn-ea"/>
              <a:cs typeface="Arial"/>
              <a:sym typeface="Arial"/>
            </a:endParaRPr>
          </a:p>
        </p:txBody>
      </p:sp>
      <p:sp>
        <p:nvSpPr>
          <p:cNvPr id="3" name="Dreptunghi 2"/>
          <p:cNvSpPr/>
          <p:nvPr/>
        </p:nvSpPr>
        <p:spPr>
          <a:xfrm>
            <a:off x="1054249" y="845124"/>
            <a:ext cx="7132320" cy="3951851"/>
          </a:xfrm>
          <a:prstGeom prst="rect">
            <a:avLst/>
          </a:prstGeom>
        </p:spPr>
        <p:txBody>
          <a:bodyPr wrap="square">
            <a:spAutoFit/>
          </a:bodyPr>
          <a:lstStyle/>
          <a:p>
            <a:pPr marL="257175" lvl="0" indent="-257175" defTabSz="685800">
              <a:spcBef>
                <a:spcPct val="20000"/>
              </a:spcBef>
              <a:buClrTx/>
            </a:pPr>
            <a:r>
              <a:rPr lang="ro-RO" sz="2100" b="1" i="1" kern="1200" dirty="0">
                <a:solidFill>
                  <a:srgbClr val="1F497D">
                    <a:lumMod val="60000"/>
                    <a:lumOff val="40000"/>
                  </a:srgbClr>
                </a:solidFill>
                <a:latin typeface="Times New Roman" pitchFamily="18" charset="0"/>
                <a:ea typeface="+mn-ea"/>
                <a:cs typeface="Times New Roman" pitchFamily="18" charset="0"/>
              </a:rPr>
              <a:t>Simptome clinice apar la </a:t>
            </a:r>
            <a:r>
              <a:rPr lang="ro-RO" sz="2100" b="1" i="1" kern="1200" dirty="0" err="1">
                <a:solidFill>
                  <a:srgbClr val="1F497D">
                    <a:lumMod val="60000"/>
                    <a:lumOff val="40000"/>
                  </a:srgbClr>
                </a:solidFill>
                <a:latin typeface="Times New Roman" pitchFamily="18" charset="0"/>
                <a:ea typeface="+mn-ea"/>
                <a:cs typeface="Times New Roman" pitchFamily="18" charset="0"/>
              </a:rPr>
              <a:t>vîrsta</a:t>
            </a:r>
            <a:r>
              <a:rPr lang="ro-RO" sz="2100" b="1" i="1" kern="1200" dirty="0">
                <a:solidFill>
                  <a:srgbClr val="1F497D">
                    <a:lumMod val="60000"/>
                    <a:lumOff val="40000"/>
                  </a:srgbClr>
                </a:solidFill>
                <a:latin typeface="Times New Roman" pitchFamily="18" charset="0"/>
                <a:ea typeface="+mn-ea"/>
                <a:cs typeface="Times New Roman" pitchFamily="18" charset="0"/>
              </a:rPr>
              <a:t> 40 – 50 ani </a:t>
            </a:r>
          </a:p>
          <a:p>
            <a:pPr marL="257175" lvl="0" indent="-257175" defTabSz="685800">
              <a:spcBef>
                <a:spcPct val="20000"/>
              </a:spcBef>
              <a:buClrTx/>
            </a:pPr>
            <a:r>
              <a:rPr lang="ro-RO" sz="2100" b="1" i="1" kern="1200" dirty="0">
                <a:solidFill>
                  <a:srgbClr val="1F497D">
                    <a:lumMod val="60000"/>
                    <a:lumOff val="40000"/>
                  </a:srgbClr>
                </a:solidFill>
                <a:latin typeface="Times New Roman" pitchFamily="18" charset="0"/>
                <a:ea typeface="+mn-ea"/>
                <a:cs typeface="Times New Roman" pitchFamily="18" charset="0"/>
              </a:rPr>
              <a:t>predominant la bărbați cu istoric de fumat:</a:t>
            </a:r>
          </a:p>
          <a:p>
            <a:pPr marL="257175" lvl="0" indent="-257175" defTabSz="685800">
              <a:spcBef>
                <a:spcPct val="20000"/>
              </a:spcBef>
              <a:buClrTx/>
              <a:buFont typeface="Arial" pitchFamily="34" charset="0"/>
              <a:buChar char="•"/>
            </a:pPr>
            <a:r>
              <a:rPr lang="ro-RO" sz="2100" b="1" kern="1200" dirty="0">
                <a:solidFill>
                  <a:prstClr val="black"/>
                </a:solidFill>
                <a:latin typeface="Times New Roman" pitchFamily="18" charset="0"/>
                <a:ea typeface="+mn-ea"/>
                <a:cs typeface="Times New Roman" pitchFamily="18" charset="0"/>
              </a:rPr>
              <a:t>tuse intermitentă la debut, apoi zilnic</a:t>
            </a:r>
          </a:p>
          <a:p>
            <a:pPr marL="257175" lvl="0" indent="-257175" defTabSz="685800">
              <a:spcBef>
                <a:spcPct val="20000"/>
              </a:spcBef>
              <a:buClrTx/>
              <a:buFont typeface="Arial" pitchFamily="34" charset="0"/>
              <a:buChar char="•"/>
            </a:pPr>
            <a:r>
              <a:rPr lang="ro-RO" sz="2100" b="1" kern="1200" dirty="0">
                <a:solidFill>
                  <a:prstClr val="black"/>
                </a:solidFill>
                <a:latin typeface="Times New Roman" pitchFamily="18" charset="0"/>
                <a:ea typeface="+mn-ea"/>
                <a:cs typeface="Times New Roman" pitchFamily="18" charset="0"/>
              </a:rPr>
              <a:t>producție cronică de spută care are aspect </a:t>
            </a:r>
            <a:r>
              <a:rPr lang="ro-RO" sz="2100" b="1" kern="1200" dirty="0" err="1">
                <a:solidFill>
                  <a:prstClr val="black"/>
                </a:solidFill>
                <a:latin typeface="Times New Roman" pitchFamily="18" charset="0"/>
                <a:ea typeface="+mn-ea"/>
                <a:cs typeface="Times New Roman" pitchFamily="18" charset="0"/>
              </a:rPr>
              <a:t>mucoid</a:t>
            </a:r>
            <a:r>
              <a:rPr lang="ro-RO" sz="2100" b="1" kern="1200" dirty="0">
                <a:solidFill>
                  <a:prstClr val="black"/>
                </a:solidFill>
                <a:latin typeface="Times New Roman" pitchFamily="18" charset="0"/>
                <a:ea typeface="+mn-ea"/>
                <a:cs typeface="Times New Roman" pitchFamily="18" charset="0"/>
              </a:rPr>
              <a:t> sau </a:t>
            </a:r>
            <a:r>
              <a:rPr lang="ro-RO" sz="2100" b="1" kern="1200" dirty="0" err="1">
                <a:solidFill>
                  <a:prstClr val="black"/>
                </a:solidFill>
                <a:latin typeface="Times New Roman" pitchFamily="18" charset="0"/>
                <a:ea typeface="+mn-ea"/>
                <a:cs typeface="Times New Roman" pitchFamily="18" charset="0"/>
              </a:rPr>
              <a:t>mucopurulent</a:t>
            </a:r>
            <a:endParaRPr lang="ro-RO" sz="21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2100" b="1" kern="1200" dirty="0">
                <a:solidFill>
                  <a:prstClr val="black"/>
                </a:solidFill>
                <a:latin typeface="Times New Roman" pitchFamily="18" charset="0"/>
                <a:ea typeface="+mn-ea"/>
                <a:cs typeface="Times New Roman" pitchFamily="18" charset="0"/>
              </a:rPr>
              <a:t>dispnee progresivă</a:t>
            </a:r>
          </a:p>
          <a:p>
            <a:pPr marL="257175" lvl="0" indent="-257175" defTabSz="685800">
              <a:spcBef>
                <a:spcPct val="20000"/>
              </a:spcBef>
              <a:buClrTx/>
            </a:pPr>
            <a:r>
              <a:rPr lang="ro-RO" sz="2100" b="1" i="1" kern="1200" dirty="0">
                <a:solidFill>
                  <a:srgbClr val="1F497D">
                    <a:lumMod val="60000"/>
                    <a:lumOff val="40000"/>
                  </a:srgbClr>
                </a:solidFill>
                <a:latin typeface="Times New Roman" pitchFamily="18" charset="0"/>
                <a:ea typeface="+mn-ea"/>
                <a:cs typeface="Times New Roman" pitchFamily="18" charset="0"/>
              </a:rPr>
              <a:t>Notă: - dispneea apare cu 10 ani mai </a:t>
            </a:r>
            <a:r>
              <a:rPr lang="ro-RO" sz="2100" b="1" i="1" kern="1200" dirty="0" err="1">
                <a:solidFill>
                  <a:srgbClr val="1F497D">
                    <a:lumMod val="60000"/>
                    <a:lumOff val="40000"/>
                  </a:srgbClr>
                </a:solidFill>
                <a:latin typeface="Times New Roman" pitchFamily="18" charset="0"/>
                <a:ea typeface="+mn-ea"/>
                <a:cs typeface="Times New Roman" pitchFamily="18" charset="0"/>
              </a:rPr>
              <a:t>tîrziu</a:t>
            </a:r>
            <a:r>
              <a:rPr lang="ro-RO" sz="2100" b="1" i="1" kern="1200" dirty="0">
                <a:solidFill>
                  <a:srgbClr val="1F497D">
                    <a:lumMod val="60000"/>
                    <a:lumOff val="40000"/>
                  </a:srgbClr>
                </a:solidFill>
                <a:latin typeface="Times New Roman" pitchFamily="18" charset="0"/>
                <a:ea typeface="+mn-ea"/>
                <a:cs typeface="Times New Roman" pitchFamily="18" charset="0"/>
              </a:rPr>
              <a:t> </a:t>
            </a:r>
            <a:r>
              <a:rPr lang="ro-RO" sz="2100" b="1" i="1" kern="1200" dirty="0" err="1">
                <a:solidFill>
                  <a:srgbClr val="1F497D">
                    <a:lumMod val="60000"/>
                    <a:lumOff val="40000"/>
                  </a:srgbClr>
                </a:solidFill>
                <a:latin typeface="Times New Roman" pitchFamily="18" charset="0"/>
                <a:ea typeface="+mn-ea"/>
                <a:cs typeface="Times New Roman" pitchFamily="18" charset="0"/>
              </a:rPr>
              <a:t>decît</a:t>
            </a:r>
            <a:r>
              <a:rPr lang="ro-RO" sz="2100" b="1" i="1" kern="1200" dirty="0">
                <a:solidFill>
                  <a:srgbClr val="1F497D">
                    <a:lumMod val="60000"/>
                    <a:lumOff val="40000"/>
                  </a:srgbClr>
                </a:solidFill>
                <a:latin typeface="Times New Roman" pitchFamily="18" charset="0"/>
                <a:ea typeface="+mn-ea"/>
                <a:cs typeface="Times New Roman" pitchFamily="18" charset="0"/>
              </a:rPr>
              <a:t> tusea</a:t>
            </a:r>
          </a:p>
          <a:p>
            <a:pPr marL="385763" lvl="0" indent="-385763" defTabSz="685800">
              <a:spcBef>
                <a:spcPct val="20000"/>
              </a:spcBef>
              <a:buClrTx/>
            </a:pPr>
            <a:r>
              <a:rPr lang="ro-RO" sz="2100" b="1" i="1" kern="1200" dirty="0">
                <a:solidFill>
                  <a:srgbClr val="1F497D">
                    <a:lumMod val="60000"/>
                    <a:lumOff val="40000"/>
                  </a:srgbClr>
                </a:solidFill>
                <a:latin typeface="Times New Roman" pitchFamily="18" charset="0"/>
                <a:ea typeface="+mn-ea"/>
                <a:cs typeface="Times New Roman" pitchFamily="18" charset="0"/>
              </a:rPr>
              <a:t>          -  percepția dispneei corelează slab cu VEMS </a:t>
            </a:r>
          </a:p>
          <a:p>
            <a:pPr marL="257175" indent="-257175" defTabSz="685800">
              <a:spcBef>
                <a:spcPct val="20000"/>
              </a:spcBef>
              <a:buClrTx/>
              <a:buFont typeface="Arial" pitchFamily="34" charset="0"/>
              <a:buChar char="•"/>
            </a:pPr>
            <a:endParaRPr lang="ro-RO" sz="2400" kern="1200" dirty="0">
              <a:solidFill>
                <a:prstClr val="black"/>
              </a:solidFill>
              <a:latin typeface="Times New Roman" pitchFamily="18" charset="0"/>
              <a:ea typeface="+mn-ea"/>
              <a:cs typeface="Times New Roman" pitchFamily="18" charset="0"/>
            </a:endParaRPr>
          </a:p>
          <a:p>
            <a:pPr marL="257175" indent="-257175" defTabSz="685800">
              <a:spcBef>
                <a:spcPct val="20000"/>
              </a:spcBef>
              <a:buClrTx/>
              <a:buFont typeface="Arial" pitchFamily="34" charset="0"/>
              <a:buChar char="•"/>
            </a:pPr>
            <a:endParaRPr lang="ro-RO" sz="2400" kern="1200" dirty="0">
              <a:solidFill>
                <a:prstClr val="black"/>
              </a:solidFill>
              <a:latin typeface="Calibri"/>
              <a:ea typeface="+mn-ea"/>
            </a:endParaRPr>
          </a:p>
        </p:txBody>
      </p:sp>
    </p:spTree>
    <p:extLst>
      <p:ext uri="{BB962C8B-B14F-4D97-AF65-F5344CB8AC3E}">
        <p14:creationId xmlns:p14="http://schemas.microsoft.com/office/powerpoint/2010/main" val="381081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sz="1500" kern="1200" dirty="0">
                <a:solidFill>
                  <a:schemeClr val="bg2">
                    <a:lumMod val="50000"/>
                  </a:schemeClr>
                </a:solidFill>
                <a:latin typeface="Times New Roman" pitchFamily="18" charset="0"/>
                <a:ea typeface="+mj-ea"/>
                <a:cs typeface="Times New Roman" pitchFamily="18" charset="0"/>
              </a:rPr>
              <a:t>DIAGNOSTIC</a:t>
            </a:r>
            <a:r>
              <a:rPr lang="ro-RO" sz="1500" kern="1200" dirty="0">
                <a:solidFill>
                  <a:schemeClr val="bg2">
                    <a:lumMod val="50000"/>
                  </a:schemeClr>
                </a:solidFill>
                <a:latin typeface="Times New Roman" pitchFamily="18" charset="0"/>
                <a:ea typeface="+mj-ea"/>
                <a:cs typeface="Times New Roman" pitchFamily="18" charset="0"/>
              </a:rPr>
              <a:t> POZITIV (II)</a:t>
            </a:r>
            <a:endParaRPr lang="ro-RO" dirty="0">
              <a:solidFill>
                <a:schemeClr val="bg2">
                  <a:lumMod val="50000"/>
                </a:schemeClr>
              </a:solidFill>
            </a:endParaRPr>
          </a:p>
        </p:txBody>
      </p:sp>
      <p:sp>
        <p:nvSpPr>
          <p:cNvPr id="3" name="Dreptunghi 2"/>
          <p:cNvSpPr/>
          <p:nvPr/>
        </p:nvSpPr>
        <p:spPr>
          <a:xfrm>
            <a:off x="714300" y="1409252"/>
            <a:ext cx="7999394" cy="3600986"/>
          </a:xfrm>
          <a:prstGeom prst="rect">
            <a:avLst/>
          </a:prstGeom>
        </p:spPr>
        <p:txBody>
          <a:bodyPr wrap="square">
            <a:spAutoFit/>
          </a:bodyPr>
          <a:lstStyle/>
          <a:p>
            <a:pPr marL="257175" lvl="0" indent="-257175" defTabSz="685800">
              <a:spcBef>
                <a:spcPct val="20000"/>
              </a:spcBef>
              <a:buClrTx/>
              <a:buFont typeface="Wingdings" pitchFamily="2" charset="2"/>
              <a:buChar char="ü"/>
            </a:pPr>
            <a:r>
              <a:rPr lang="ro-RO" sz="2000" b="1" i="1" kern="1200" dirty="0">
                <a:solidFill>
                  <a:srgbClr val="002060"/>
                </a:solidFill>
                <a:latin typeface="Calibri"/>
                <a:ea typeface="+mn-ea"/>
                <a:cs typeface="+mn-cs"/>
              </a:rPr>
              <a:t>Poluarea atmosferică </a:t>
            </a:r>
            <a:r>
              <a:rPr lang="ro-RO" sz="2000" b="1" i="1" kern="1200" dirty="0" err="1">
                <a:solidFill>
                  <a:srgbClr val="002060"/>
                </a:solidFill>
                <a:latin typeface="Calibri"/>
                <a:ea typeface="+mn-ea"/>
                <a:cs typeface="+mn-cs"/>
              </a:rPr>
              <a:t>şi</a:t>
            </a:r>
            <a:r>
              <a:rPr lang="ro-RO" sz="2000" b="1" i="1" kern="1200" dirty="0">
                <a:solidFill>
                  <a:srgbClr val="002060"/>
                </a:solidFill>
                <a:latin typeface="Calibri"/>
                <a:ea typeface="+mn-ea"/>
                <a:cs typeface="+mn-cs"/>
              </a:rPr>
              <a:t> casnică</a:t>
            </a:r>
            <a:endParaRPr lang="ro-RO" sz="2000" b="1" kern="1200" dirty="0">
              <a:solidFill>
                <a:srgbClr val="002060"/>
              </a:solidFill>
              <a:latin typeface="Calibri"/>
              <a:ea typeface="+mn-ea"/>
              <a:cs typeface="+mn-cs"/>
            </a:endParaRPr>
          </a:p>
          <a:p>
            <a:pPr marL="257175" lvl="0" indent="-257175" defTabSz="685800">
              <a:spcBef>
                <a:spcPct val="20000"/>
              </a:spcBef>
              <a:buClrTx/>
              <a:buFont typeface="Arial" pitchFamily="34" charset="0"/>
              <a:buChar char="•"/>
            </a:pPr>
            <a:r>
              <a:rPr lang="ro-RO" sz="2000" b="1" kern="1200" dirty="0">
                <a:solidFill>
                  <a:prstClr val="black"/>
                </a:solidFill>
                <a:latin typeface="Calibri"/>
                <a:ea typeface="+mn-ea"/>
                <a:cs typeface="+mn-cs"/>
              </a:rPr>
              <a:t>cei mai </a:t>
            </a:r>
            <a:r>
              <a:rPr lang="ro-RO" sz="2000" b="1" kern="1200" dirty="0" err="1">
                <a:solidFill>
                  <a:prstClr val="black"/>
                </a:solidFill>
                <a:latin typeface="Calibri"/>
                <a:ea typeface="+mn-ea"/>
                <a:cs typeface="+mn-cs"/>
              </a:rPr>
              <a:t>periculoşi</a:t>
            </a:r>
            <a:r>
              <a:rPr lang="ro-RO" sz="2000" b="1" kern="1200" dirty="0">
                <a:solidFill>
                  <a:prstClr val="black"/>
                </a:solidFill>
                <a:latin typeface="Calibri"/>
                <a:ea typeface="+mn-ea"/>
                <a:cs typeface="+mn-cs"/>
              </a:rPr>
              <a:t> </a:t>
            </a:r>
            <a:r>
              <a:rPr lang="ro-RO" sz="2000" b="1" kern="1200" dirty="0" err="1">
                <a:solidFill>
                  <a:prstClr val="black"/>
                </a:solidFill>
                <a:latin typeface="Calibri"/>
                <a:ea typeface="+mn-ea"/>
                <a:cs typeface="+mn-cs"/>
              </a:rPr>
              <a:t>poluanţi</a:t>
            </a:r>
            <a:r>
              <a:rPr lang="ro-RO" sz="2000" b="1" kern="1200" dirty="0">
                <a:solidFill>
                  <a:prstClr val="black"/>
                </a:solidFill>
                <a:latin typeface="Calibri"/>
                <a:ea typeface="+mn-ea"/>
                <a:cs typeface="+mn-cs"/>
              </a:rPr>
              <a:t> se consideră gazele de </a:t>
            </a:r>
            <a:r>
              <a:rPr lang="ro-RO" sz="2000" b="1" kern="1200" dirty="0" err="1">
                <a:solidFill>
                  <a:prstClr val="black"/>
                </a:solidFill>
                <a:latin typeface="Calibri"/>
                <a:ea typeface="+mn-ea"/>
                <a:cs typeface="+mn-cs"/>
              </a:rPr>
              <a:t>eşapament</a:t>
            </a:r>
            <a:endParaRPr lang="ro-RO" sz="2000" kern="1200" dirty="0">
              <a:solidFill>
                <a:prstClr val="black"/>
              </a:solidFill>
              <a:latin typeface="Calibri"/>
              <a:ea typeface="+mn-ea"/>
              <a:cs typeface="+mn-cs"/>
            </a:endParaRPr>
          </a:p>
          <a:p>
            <a:pPr marL="257175" lvl="0" indent="-257175" defTabSz="685800">
              <a:spcBef>
                <a:spcPct val="20000"/>
              </a:spcBef>
              <a:buClrTx/>
              <a:buFont typeface="Arial" pitchFamily="34" charset="0"/>
              <a:buChar char="•"/>
            </a:pPr>
            <a:r>
              <a:rPr lang="ro-RO" sz="2000" b="1" kern="1200" dirty="0" err="1">
                <a:solidFill>
                  <a:prstClr val="black"/>
                </a:solidFill>
                <a:latin typeface="Calibri"/>
                <a:ea typeface="+mn-ea"/>
                <a:cs typeface="+mn-cs"/>
              </a:rPr>
              <a:t>deşeurile</a:t>
            </a:r>
            <a:r>
              <a:rPr lang="ro-RO" sz="2000" b="1" kern="1200" dirty="0">
                <a:solidFill>
                  <a:prstClr val="black"/>
                </a:solidFill>
                <a:latin typeface="Calibri"/>
                <a:ea typeface="+mn-ea"/>
                <a:cs typeface="+mn-cs"/>
              </a:rPr>
              <a:t> industriale</a:t>
            </a:r>
            <a:endParaRPr lang="ro-RO" sz="2000" kern="1200" dirty="0">
              <a:solidFill>
                <a:prstClr val="black"/>
              </a:solidFill>
              <a:latin typeface="Calibri"/>
              <a:ea typeface="+mn-ea"/>
              <a:cs typeface="+mn-cs"/>
            </a:endParaRPr>
          </a:p>
          <a:p>
            <a:pPr marL="257175" lvl="0" indent="-257175" defTabSz="685800">
              <a:spcBef>
                <a:spcPct val="20000"/>
              </a:spcBef>
              <a:buClrTx/>
              <a:buFont typeface="Arial" pitchFamily="34" charset="0"/>
              <a:buChar char="•"/>
            </a:pPr>
            <a:r>
              <a:rPr lang="ro-RO" sz="2000" b="1" kern="1200" dirty="0">
                <a:solidFill>
                  <a:prstClr val="black"/>
                </a:solidFill>
                <a:latin typeface="Calibri"/>
                <a:ea typeface="+mn-ea"/>
                <a:cs typeface="+mn-cs"/>
              </a:rPr>
              <a:t>poluarea casnică provenită de la combustibilul folosit pentru gătit sau încălzit în </a:t>
            </a:r>
            <a:r>
              <a:rPr lang="ro-RO" sz="2000" b="1" kern="1200" dirty="0" err="1">
                <a:solidFill>
                  <a:prstClr val="black"/>
                </a:solidFill>
                <a:latin typeface="Calibri"/>
                <a:ea typeface="+mn-ea"/>
                <a:cs typeface="+mn-cs"/>
              </a:rPr>
              <a:t>spaţii</a:t>
            </a:r>
            <a:r>
              <a:rPr lang="ro-RO" sz="2000" b="1" kern="1200" dirty="0">
                <a:solidFill>
                  <a:prstClr val="black"/>
                </a:solidFill>
                <a:latin typeface="Calibri"/>
                <a:ea typeface="+mn-ea"/>
                <a:cs typeface="+mn-cs"/>
              </a:rPr>
              <a:t> insuficient ventilate</a:t>
            </a:r>
            <a:endParaRPr lang="ro-RO" sz="2000" kern="1200" dirty="0">
              <a:solidFill>
                <a:prstClr val="black"/>
              </a:solidFill>
              <a:latin typeface="Calibri"/>
              <a:ea typeface="+mn-ea"/>
              <a:cs typeface="+mn-cs"/>
            </a:endParaRPr>
          </a:p>
          <a:p>
            <a:pPr marL="257175" lvl="0" indent="-257175" defTabSz="685800">
              <a:spcBef>
                <a:spcPct val="20000"/>
              </a:spcBef>
              <a:buClrTx/>
              <a:buFont typeface="Arial" pitchFamily="34" charset="0"/>
              <a:buChar char="•"/>
            </a:pPr>
            <a:r>
              <a:rPr lang="ro-RO" sz="2000" b="1" kern="1200" dirty="0">
                <a:solidFill>
                  <a:prstClr val="black"/>
                </a:solidFill>
                <a:latin typeface="Calibri"/>
                <a:ea typeface="+mn-ea"/>
                <a:cs typeface="+mn-cs"/>
              </a:rPr>
              <a:t> </a:t>
            </a:r>
            <a:endParaRPr lang="ro-RO" sz="2000" kern="1200" dirty="0">
              <a:solidFill>
                <a:prstClr val="black"/>
              </a:solidFill>
              <a:latin typeface="Calibri"/>
              <a:ea typeface="+mn-ea"/>
              <a:cs typeface="+mn-cs"/>
            </a:endParaRPr>
          </a:p>
          <a:p>
            <a:pPr marL="257175" lvl="0" indent="-257175" defTabSz="685800">
              <a:spcBef>
                <a:spcPct val="20000"/>
              </a:spcBef>
              <a:buClrTx/>
              <a:buFont typeface="Wingdings" pitchFamily="2" charset="2"/>
              <a:buChar char="ü"/>
            </a:pPr>
            <a:r>
              <a:rPr lang="ro-RO" sz="2000" b="1" i="1" kern="1200" dirty="0" err="1">
                <a:solidFill>
                  <a:srgbClr val="002060"/>
                </a:solidFill>
                <a:latin typeface="Calibri"/>
                <a:ea typeface="+mn-ea"/>
                <a:cs typeface="+mn-cs"/>
              </a:rPr>
              <a:t>Predispoziţie</a:t>
            </a:r>
            <a:r>
              <a:rPr lang="ro-RO" sz="2000" b="1" i="1" kern="1200" dirty="0">
                <a:solidFill>
                  <a:srgbClr val="002060"/>
                </a:solidFill>
                <a:latin typeface="Calibri"/>
                <a:ea typeface="+mn-ea"/>
                <a:cs typeface="+mn-cs"/>
              </a:rPr>
              <a:t> genetică</a:t>
            </a:r>
            <a:endParaRPr lang="ro-RO" sz="2000" b="1" kern="1200" dirty="0">
              <a:solidFill>
                <a:srgbClr val="002060"/>
              </a:solidFill>
              <a:latin typeface="Calibri"/>
              <a:ea typeface="+mn-ea"/>
              <a:cs typeface="+mn-cs"/>
            </a:endParaRPr>
          </a:p>
          <a:p>
            <a:pPr marL="257175" lvl="0" indent="-257175" defTabSz="685800">
              <a:spcBef>
                <a:spcPct val="20000"/>
              </a:spcBef>
              <a:buClrTx/>
              <a:buFont typeface="Arial" pitchFamily="34" charset="0"/>
              <a:buChar char="•"/>
            </a:pPr>
            <a:r>
              <a:rPr lang="ro-RO" sz="2000" b="1" kern="1200" dirty="0">
                <a:solidFill>
                  <a:prstClr val="black"/>
                </a:solidFill>
                <a:latin typeface="Calibri"/>
                <a:ea typeface="+mn-ea"/>
                <a:cs typeface="+mn-cs"/>
              </a:rPr>
              <a:t>la nefumători mai tineri de 40 ani este cauzată de deficitul de alfa 1 </a:t>
            </a:r>
            <a:r>
              <a:rPr lang="ro-RO" sz="2000" b="1" kern="1200" dirty="0" err="1">
                <a:solidFill>
                  <a:prstClr val="black"/>
                </a:solidFill>
                <a:latin typeface="Calibri"/>
                <a:ea typeface="+mn-ea"/>
                <a:cs typeface="+mn-cs"/>
              </a:rPr>
              <a:t>antitripsină</a:t>
            </a:r>
            <a:endParaRPr lang="ro-RO" sz="2000" b="1" kern="1200" dirty="0">
              <a:solidFill>
                <a:prstClr val="black"/>
              </a:solidFill>
              <a:latin typeface="Calibri"/>
              <a:ea typeface="+mn-ea"/>
              <a:cs typeface="+mn-cs"/>
            </a:endParaRPr>
          </a:p>
          <a:p>
            <a:pPr marL="257175" lvl="0" indent="-257175" defTabSz="685800">
              <a:spcBef>
                <a:spcPct val="20000"/>
              </a:spcBef>
              <a:buClrTx/>
              <a:buFont typeface="Arial" pitchFamily="34" charset="0"/>
              <a:buChar char="•"/>
            </a:pPr>
            <a:endParaRPr lang="ro-RO" sz="2000" kern="1200" dirty="0">
              <a:solidFill>
                <a:prstClr val="black"/>
              </a:solidFill>
              <a:latin typeface="Calibri"/>
              <a:ea typeface="+mn-ea"/>
              <a:cs typeface="+mn-cs"/>
            </a:endParaRPr>
          </a:p>
        </p:txBody>
      </p:sp>
    </p:spTree>
    <p:extLst>
      <p:ext uri="{BB962C8B-B14F-4D97-AF65-F5344CB8AC3E}">
        <p14:creationId xmlns:p14="http://schemas.microsoft.com/office/powerpoint/2010/main" val="1949135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p>
            <a:pPr lvl="0" algn="ctr">
              <a:buClrTx/>
              <a:buSzTx/>
            </a:pPr>
            <a:r>
              <a:rPr lang="ro-RO" sz="1500" kern="1200" dirty="0">
                <a:solidFill>
                  <a:schemeClr val="bg2">
                    <a:lumMod val="50000"/>
                  </a:schemeClr>
                </a:solidFill>
                <a:latin typeface="Times New Roman" pitchFamily="18" charset="0"/>
                <a:ea typeface="+mj-ea"/>
                <a:cs typeface="Times New Roman" pitchFamily="18" charset="0"/>
              </a:rPr>
              <a:t>SEMNE DE PROGNOSTIC  SEVER (II)</a:t>
            </a:r>
            <a:r>
              <a:rPr lang="ro-RO" sz="1500" b="0" kern="1200" dirty="0">
                <a:solidFill>
                  <a:srgbClr val="3333FF"/>
                </a:solidFill>
                <a:latin typeface="Times New Roman" pitchFamily="18" charset="0"/>
                <a:ea typeface="+mj-ea"/>
                <a:cs typeface="Times New Roman" pitchFamily="18" charset="0"/>
              </a:rPr>
              <a:t/>
            </a:r>
            <a:br>
              <a:rPr lang="ro-RO" sz="1500" b="0" kern="1200" dirty="0">
                <a:solidFill>
                  <a:srgbClr val="3333FF"/>
                </a:solidFill>
                <a:latin typeface="Times New Roman" pitchFamily="18" charset="0"/>
                <a:ea typeface="+mj-ea"/>
                <a:cs typeface="Times New Roman" pitchFamily="18" charset="0"/>
              </a:rPr>
            </a:br>
            <a:endParaRPr lang="ro-RO" sz="1800" b="0" kern="1200" dirty="0">
              <a:solidFill>
                <a:schemeClr val="bg2">
                  <a:lumMod val="50000"/>
                </a:schemeClr>
              </a:solidFill>
              <a:latin typeface="Calibri"/>
              <a:ea typeface="+mn-ea"/>
              <a:cs typeface="Arial"/>
              <a:sym typeface="Arial"/>
            </a:endParaRPr>
          </a:p>
        </p:txBody>
      </p:sp>
      <p:sp>
        <p:nvSpPr>
          <p:cNvPr id="3" name="Dreptunghi 2"/>
          <p:cNvSpPr/>
          <p:nvPr/>
        </p:nvSpPr>
        <p:spPr>
          <a:xfrm>
            <a:off x="1054249" y="845124"/>
            <a:ext cx="7132320" cy="4161139"/>
          </a:xfrm>
          <a:prstGeom prst="rect">
            <a:avLst/>
          </a:prstGeom>
        </p:spPr>
        <p:txBody>
          <a:bodyPr wrap="square">
            <a:spAutoFit/>
          </a:bodyPr>
          <a:lstStyle/>
          <a:p>
            <a:pPr marL="257175" lvl="0" indent="-257175" defTabSz="685800">
              <a:spcBef>
                <a:spcPct val="20000"/>
              </a:spcBef>
              <a:buClrTx/>
            </a:pPr>
            <a:r>
              <a:rPr lang="ro-RO" sz="2200" b="1" kern="1200" dirty="0">
                <a:solidFill>
                  <a:prstClr val="black"/>
                </a:solidFill>
                <a:latin typeface="Times New Roman" pitchFamily="18" charset="0"/>
                <a:ea typeface="+mn-ea"/>
                <a:cs typeface="Times New Roman" pitchFamily="18" charset="0"/>
              </a:rPr>
              <a:t>Clinice:</a:t>
            </a:r>
            <a:endParaRPr lang="ro-RO" sz="2200"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2200" b="1" kern="1200" dirty="0">
                <a:solidFill>
                  <a:prstClr val="black"/>
                </a:solidFill>
                <a:latin typeface="Times New Roman" pitchFamily="18" charset="0"/>
                <a:ea typeface="+mn-ea"/>
                <a:cs typeface="Times New Roman" pitchFamily="18" charset="0"/>
              </a:rPr>
              <a:t>tahipneea în repaus cu expir prelungit</a:t>
            </a:r>
          </a:p>
          <a:p>
            <a:pPr marL="257175" lvl="0" indent="-257175" defTabSz="685800">
              <a:spcBef>
                <a:spcPct val="20000"/>
              </a:spcBef>
              <a:buClrTx/>
              <a:buFont typeface="Arial" pitchFamily="34" charset="0"/>
              <a:buChar char="•"/>
            </a:pPr>
            <a:r>
              <a:rPr lang="ro-RO" sz="2200" b="1" kern="1200" dirty="0">
                <a:solidFill>
                  <a:prstClr val="black"/>
                </a:solidFill>
                <a:latin typeface="Times New Roman" pitchFamily="18" charset="0"/>
                <a:ea typeface="+mn-ea"/>
                <a:cs typeface="Times New Roman" pitchFamily="18" charset="0"/>
              </a:rPr>
              <a:t>participarea </a:t>
            </a:r>
            <a:r>
              <a:rPr lang="ro-RO" sz="2200" b="1" kern="1200" dirty="0" err="1">
                <a:solidFill>
                  <a:prstClr val="black"/>
                </a:solidFill>
                <a:latin typeface="Times New Roman" pitchFamily="18" charset="0"/>
                <a:ea typeface="+mn-ea"/>
                <a:cs typeface="Times New Roman" pitchFamily="18" charset="0"/>
              </a:rPr>
              <a:t>muşchilor</a:t>
            </a:r>
            <a:r>
              <a:rPr lang="ro-RO" sz="2200" b="1" kern="1200" dirty="0">
                <a:solidFill>
                  <a:prstClr val="black"/>
                </a:solidFill>
                <a:latin typeface="Times New Roman" pitchFamily="18" charset="0"/>
                <a:ea typeface="+mn-ea"/>
                <a:cs typeface="Times New Roman" pitchFamily="18" charset="0"/>
              </a:rPr>
              <a:t> accesorii la </a:t>
            </a:r>
            <a:r>
              <a:rPr lang="ro-RO" sz="2200" b="1" kern="1200" dirty="0" err="1">
                <a:solidFill>
                  <a:prstClr val="black"/>
                </a:solidFill>
                <a:latin typeface="Times New Roman" pitchFamily="18" charset="0"/>
                <a:ea typeface="+mn-ea"/>
                <a:cs typeface="Times New Roman" pitchFamily="18" charset="0"/>
              </a:rPr>
              <a:t>respiraţie</a:t>
            </a:r>
            <a:endParaRPr lang="ro-RO" sz="22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2200" b="1" kern="1200" dirty="0">
                <a:solidFill>
                  <a:prstClr val="black"/>
                </a:solidFill>
                <a:latin typeface="Times New Roman" pitchFamily="18" charset="0"/>
                <a:ea typeface="+mn-ea"/>
                <a:cs typeface="Times New Roman" pitchFamily="18" charset="0"/>
              </a:rPr>
              <a:t>cianoză în repaus</a:t>
            </a:r>
          </a:p>
          <a:p>
            <a:pPr marL="257175" lvl="0" indent="-257175" defTabSz="685800">
              <a:spcBef>
                <a:spcPct val="20000"/>
              </a:spcBef>
              <a:buClrTx/>
              <a:buFont typeface="Arial" pitchFamily="34" charset="0"/>
              <a:buChar char="•"/>
            </a:pPr>
            <a:r>
              <a:rPr lang="ro-RO" sz="2200" b="1" kern="1200" dirty="0">
                <a:solidFill>
                  <a:prstClr val="black"/>
                </a:solidFill>
                <a:latin typeface="Times New Roman" pitchFamily="18" charset="0"/>
                <a:ea typeface="+mn-ea"/>
                <a:cs typeface="Times New Roman" pitchFamily="18" charset="0"/>
              </a:rPr>
              <a:t>tahicardie, alte aritmii cardiace</a:t>
            </a:r>
          </a:p>
          <a:p>
            <a:pPr marL="257175" lvl="0" indent="-257175" defTabSz="685800">
              <a:spcBef>
                <a:spcPct val="20000"/>
              </a:spcBef>
              <a:buClrTx/>
              <a:buFont typeface="Arial" pitchFamily="34" charset="0"/>
              <a:buChar char="•"/>
            </a:pPr>
            <a:r>
              <a:rPr lang="ro-RO" sz="2200" b="1" kern="1200" dirty="0">
                <a:solidFill>
                  <a:prstClr val="black"/>
                </a:solidFill>
                <a:latin typeface="Times New Roman" pitchFamily="18" charset="0"/>
                <a:ea typeface="+mn-ea"/>
                <a:cs typeface="Times New Roman" pitchFamily="18" charset="0"/>
              </a:rPr>
              <a:t>hipertensiune arterială</a:t>
            </a:r>
          </a:p>
          <a:p>
            <a:pPr marL="257175" lvl="0" indent="-257175" defTabSz="685800">
              <a:spcBef>
                <a:spcPct val="20000"/>
              </a:spcBef>
              <a:buClrTx/>
              <a:buFont typeface="Arial" pitchFamily="34" charset="0"/>
              <a:buChar char="•"/>
            </a:pPr>
            <a:r>
              <a:rPr lang="ro-RO" sz="2200" b="1" kern="1200" dirty="0">
                <a:solidFill>
                  <a:prstClr val="black"/>
                </a:solidFill>
                <a:latin typeface="Times New Roman" pitchFamily="18" charset="0"/>
                <a:ea typeface="+mn-ea"/>
                <a:cs typeface="Times New Roman" pitchFamily="18" charset="0"/>
              </a:rPr>
              <a:t>puls paradoxal</a:t>
            </a:r>
          </a:p>
          <a:p>
            <a:pPr marL="257175" lvl="0" indent="-257175" defTabSz="685800">
              <a:spcBef>
                <a:spcPct val="20000"/>
              </a:spcBef>
              <a:buClrTx/>
              <a:buFont typeface="Arial" pitchFamily="34" charset="0"/>
              <a:buChar char="•"/>
            </a:pPr>
            <a:r>
              <a:rPr lang="ro-RO" sz="2200" b="1" kern="1200" dirty="0" err="1">
                <a:solidFill>
                  <a:prstClr val="black"/>
                </a:solidFill>
                <a:latin typeface="Times New Roman" pitchFamily="18" charset="0"/>
                <a:ea typeface="+mn-ea"/>
                <a:cs typeface="Times New Roman" pitchFamily="18" charset="0"/>
              </a:rPr>
              <a:t>somnolenţă</a:t>
            </a:r>
            <a:r>
              <a:rPr lang="ro-RO" sz="2200" b="1" kern="1200" dirty="0">
                <a:solidFill>
                  <a:prstClr val="black"/>
                </a:solidFill>
                <a:latin typeface="Times New Roman" pitchFamily="18" charset="0"/>
                <a:ea typeface="+mn-ea"/>
                <a:cs typeface="Times New Roman" pitchFamily="18" charset="0"/>
              </a:rPr>
              <a:t>, apatie, confuzie</a:t>
            </a:r>
          </a:p>
          <a:p>
            <a:pPr marL="257175" indent="-257175" defTabSz="685800">
              <a:spcBef>
                <a:spcPct val="20000"/>
              </a:spcBef>
              <a:buClrTx/>
              <a:buFont typeface="Arial" pitchFamily="34" charset="0"/>
              <a:buChar char="•"/>
            </a:pPr>
            <a:endParaRPr lang="ro-RO" sz="2400" kern="1200" dirty="0">
              <a:solidFill>
                <a:prstClr val="black"/>
              </a:solidFill>
              <a:latin typeface="Times New Roman" pitchFamily="18" charset="0"/>
              <a:ea typeface="+mn-ea"/>
              <a:cs typeface="Times New Roman" pitchFamily="18" charset="0"/>
            </a:endParaRPr>
          </a:p>
          <a:p>
            <a:pPr marL="257175" indent="-257175" defTabSz="685800">
              <a:spcBef>
                <a:spcPct val="20000"/>
              </a:spcBef>
              <a:buClrTx/>
              <a:buFont typeface="Arial" pitchFamily="34" charset="0"/>
              <a:buChar char="•"/>
            </a:pPr>
            <a:endParaRPr lang="ro-RO" sz="2400" kern="1200" dirty="0">
              <a:solidFill>
                <a:prstClr val="black"/>
              </a:solidFill>
              <a:latin typeface="Calibri"/>
              <a:ea typeface="+mn-ea"/>
            </a:endParaRPr>
          </a:p>
        </p:txBody>
      </p:sp>
    </p:spTree>
    <p:extLst>
      <p:ext uri="{BB962C8B-B14F-4D97-AF65-F5344CB8AC3E}">
        <p14:creationId xmlns:p14="http://schemas.microsoft.com/office/powerpoint/2010/main" val="4283162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p>
            <a:pPr lvl="0" algn="ctr">
              <a:buClrTx/>
              <a:buSzTx/>
            </a:pPr>
            <a:r>
              <a:rPr lang="ro-RO" sz="1500" kern="1200" dirty="0">
                <a:solidFill>
                  <a:schemeClr val="bg2">
                    <a:lumMod val="50000"/>
                  </a:schemeClr>
                </a:solidFill>
                <a:latin typeface="Times New Roman" pitchFamily="18" charset="0"/>
                <a:ea typeface="+mj-ea"/>
                <a:cs typeface="Times New Roman" pitchFamily="18" charset="0"/>
              </a:rPr>
              <a:t>SEMNE DE PROGNOSTIC  SEVER (II)</a:t>
            </a:r>
            <a:r>
              <a:rPr lang="ro-RO" sz="1500" b="0" kern="1200" dirty="0">
                <a:solidFill>
                  <a:srgbClr val="3333FF"/>
                </a:solidFill>
                <a:latin typeface="Times New Roman" pitchFamily="18" charset="0"/>
                <a:ea typeface="+mj-ea"/>
                <a:cs typeface="Times New Roman" pitchFamily="18" charset="0"/>
              </a:rPr>
              <a:t/>
            </a:r>
            <a:br>
              <a:rPr lang="ro-RO" sz="1500" b="0" kern="1200" dirty="0">
                <a:solidFill>
                  <a:srgbClr val="3333FF"/>
                </a:solidFill>
                <a:latin typeface="Times New Roman" pitchFamily="18" charset="0"/>
                <a:ea typeface="+mj-ea"/>
                <a:cs typeface="Times New Roman" pitchFamily="18" charset="0"/>
              </a:rPr>
            </a:br>
            <a:endParaRPr lang="ro-RO" sz="1800" b="0" kern="1200" dirty="0">
              <a:solidFill>
                <a:schemeClr val="bg2">
                  <a:lumMod val="50000"/>
                </a:schemeClr>
              </a:solidFill>
              <a:latin typeface="Calibri"/>
              <a:ea typeface="+mn-ea"/>
              <a:cs typeface="Arial"/>
              <a:sym typeface="Arial"/>
            </a:endParaRPr>
          </a:p>
        </p:txBody>
      </p:sp>
      <p:sp>
        <p:nvSpPr>
          <p:cNvPr id="3" name="Dreptunghi 2"/>
          <p:cNvSpPr/>
          <p:nvPr/>
        </p:nvSpPr>
        <p:spPr>
          <a:xfrm>
            <a:off x="1054249" y="845124"/>
            <a:ext cx="7132320" cy="3490186"/>
          </a:xfrm>
          <a:prstGeom prst="rect">
            <a:avLst/>
          </a:prstGeom>
        </p:spPr>
        <p:txBody>
          <a:bodyPr wrap="square">
            <a:spAutoFit/>
          </a:bodyPr>
          <a:lstStyle/>
          <a:p>
            <a:pPr marL="257175" lvl="0" indent="-257175" defTabSz="685800">
              <a:spcBef>
                <a:spcPct val="20000"/>
              </a:spcBef>
              <a:buClrTx/>
            </a:pPr>
            <a:r>
              <a:rPr lang="ro-RO" sz="2400" b="1" kern="1200" dirty="0">
                <a:solidFill>
                  <a:srgbClr val="002060"/>
                </a:solidFill>
                <a:latin typeface="Times New Roman" pitchFamily="18" charset="0"/>
                <a:ea typeface="+mn-ea"/>
                <a:cs typeface="Times New Roman" pitchFamily="18" charset="0"/>
              </a:rPr>
              <a:t>Paraclinice:</a:t>
            </a:r>
            <a:endParaRPr lang="ro-RO" sz="2400" kern="1200" dirty="0">
              <a:solidFill>
                <a:srgbClr val="002060"/>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2400" b="1" kern="1200" dirty="0">
                <a:solidFill>
                  <a:prstClr val="black"/>
                </a:solidFill>
                <a:latin typeface="Times New Roman" pitchFamily="18" charset="0"/>
                <a:ea typeface="+mn-ea"/>
                <a:cs typeface="Times New Roman" pitchFamily="18" charset="0"/>
              </a:rPr>
              <a:t> indicele </a:t>
            </a:r>
            <a:r>
              <a:rPr lang="ro-RO" sz="2400" b="1" kern="1200" dirty="0" err="1">
                <a:solidFill>
                  <a:prstClr val="black"/>
                </a:solidFill>
                <a:latin typeface="Times New Roman" pitchFamily="18" charset="0"/>
                <a:ea typeface="+mn-ea"/>
                <a:cs typeface="Times New Roman" pitchFamily="18" charset="0"/>
              </a:rPr>
              <a:t>Tiffneau</a:t>
            </a:r>
            <a:r>
              <a:rPr lang="ro-RO" sz="2400" b="1" kern="1200" dirty="0">
                <a:solidFill>
                  <a:prstClr val="black"/>
                </a:solidFill>
                <a:latin typeface="Times New Roman" pitchFamily="18" charset="0"/>
                <a:ea typeface="+mn-ea"/>
                <a:cs typeface="Times New Roman" pitchFamily="18" charset="0"/>
              </a:rPr>
              <a:t> </a:t>
            </a:r>
            <a:r>
              <a:rPr lang="en-US" sz="2400" b="1" kern="1200" dirty="0">
                <a:solidFill>
                  <a:prstClr val="black"/>
                </a:solidFill>
                <a:latin typeface="Times New Roman" pitchFamily="18" charset="0"/>
                <a:ea typeface="+mn-ea"/>
                <a:cs typeface="Times New Roman" pitchFamily="18" charset="0"/>
              </a:rPr>
              <a:t>&lt;</a:t>
            </a:r>
            <a:r>
              <a:rPr lang="ro-RO" sz="2400" b="1" kern="1200" dirty="0">
                <a:solidFill>
                  <a:prstClr val="black"/>
                </a:solidFill>
                <a:latin typeface="Times New Roman" pitchFamily="18" charset="0"/>
                <a:ea typeface="+mn-ea"/>
                <a:cs typeface="Times New Roman" pitchFamily="18" charset="0"/>
              </a:rPr>
              <a:t>60%</a:t>
            </a:r>
          </a:p>
          <a:p>
            <a:pPr marL="257175" lvl="0" indent="-257175" defTabSz="685800">
              <a:spcBef>
                <a:spcPct val="20000"/>
              </a:spcBef>
              <a:buClrTx/>
              <a:buFont typeface="Arial" pitchFamily="34" charset="0"/>
              <a:buChar char="•"/>
            </a:pPr>
            <a:r>
              <a:rPr lang="ro-RO" sz="2400" b="1" kern="1200" dirty="0">
                <a:solidFill>
                  <a:prstClr val="black"/>
                </a:solidFill>
                <a:latin typeface="Times New Roman" pitchFamily="18" charset="0"/>
                <a:ea typeface="+mn-ea"/>
                <a:cs typeface="Times New Roman" pitchFamily="18" charset="0"/>
              </a:rPr>
              <a:t>VEMS </a:t>
            </a:r>
            <a:r>
              <a:rPr lang="en-US" sz="2400" b="1" kern="1200" dirty="0">
                <a:solidFill>
                  <a:prstClr val="black"/>
                </a:solidFill>
                <a:latin typeface="Times New Roman" pitchFamily="18" charset="0"/>
                <a:ea typeface="+mn-ea"/>
                <a:cs typeface="Times New Roman" pitchFamily="18" charset="0"/>
              </a:rPr>
              <a:t>&lt; 40% din </a:t>
            </a:r>
            <a:r>
              <a:rPr lang="en-US" sz="2400" b="1" kern="1200" dirty="0" err="1">
                <a:solidFill>
                  <a:prstClr val="black"/>
                </a:solidFill>
                <a:latin typeface="Times New Roman" pitchFamily="18" charset="0"/>
                <a:ea typeface="+mn-ea"/>
                <a:cs typeface="Times New Roman" pitchFamily="18" charset="0"/>
              </a:rPr>
              <a:t>valoarea</a:t>
            </a:r>
            <a:r>
              <a:rPr lang="en-US" sz="2400" b="1" kern="1200" dirty="0">
                <a:solidFill>
                  <a:prstClr val="black"/>
                </a:solidFill>
                <a:latin typeface="Times New Roman" pitchFamily="18" charset="0"/>
                <a:ea typeface="+mn-ea"/>
                <a:cs typeface="Times New Roman" pitchFamily="18" charset="0"/>
              </a:rPr>
              <a:t> </a:t>
            </a:r>
            <a:r>
              <a:rPr lang="ro-RO" sz="2400" b="1" kern="1200" dirty="0">
                <a:solidFill>
                  <a:prstClr val="black"/>
                </a:solidFill>
                <a:latin typeface="Times New Roman" pitchFamily="18" charset="0"/>
                <a:ea typeface="+mn-ea"/>
                <a:cs typeface="Times New Roman" pitchFamily="18" charset="0"/>
              </a:rPr>
              <a:t> prezisă</a:t>
            </a:r>
          </a:p>
          <a:p>
            <a:pPr marL="257175" lvl="0" indent="-257175" defTabSz="685800">
              <a:spcBef>
                <a:spcPct val="20000"/>
              </a:spcBef>
              <a:buClrTx/>
              <a:buFont typeface="Arial" pitchFamily="34" charset="0"/>
              <a:buChar char="•"/>
            </a:pPr>
            <a:r>
              <a:rPr lang="ro-RO" sz="2400" b="1" kern="1200" dirty="0">
                <a:solidFill>
                  <a:prstClr val="black"/>
                </a:solidFill>
                <a:latin typeface="Times New Roman" pitchFamily="18" charset="0"/>
                <a:ea typeface="+mn-ea"/>
                <a:cs typeface="Times New Roman" pitchFamily="18" charset="0"/>
              </a:rPr>
              <a:t>i</a:t>
            </a:r>
            <a:r>
              <a:rPr lang="en-US" sz="2400" b="1" kern="1200" dirty="0" err="1">
                <a:solidFill>
                  <a:prstClr val="black"/>
                </a:solidFill>
                <a:latin typeface="Times New Roman" pitchFamily="18" charset="0"/>
                <a:ea typeface="+mn-ea"/>
                <a:cs typeface="Times New Roman" pitchFamily="18" charset="0"/>
              </a:rPr>
              <a:t>nsuficienţă</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respiratorie</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cronică</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manifestă</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gr.III</a:t>
            </a:r>
            <a:r>
              <a:rPr lang="en-US" sz="2400" b="1" kern="1200" dirty="0">
                <a:solidFill>
                  <a:prstClr val="black"/>
                </a:solidFill>
                <a:latin typeface="Times New Roman" pitchFamily="18" charset="0"/>
                <a:ea typeface="+mn-ea"/>
                <a:cs typeface="Times New Roman" pitchFamily="18" charset="0"/>
              </a:rPr>
              <a:t>-IV</a:t>
            </a:r>
            <a:endParaRPr lang="ro-RO" sz="24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2400" b="1" kern="1200" dirty="0">
                <a:solidFill>
                  <a:prstClr val="black"/>
                </a:solidFill>
                <a:latin typeface="Times New Roman" pitchFamily="18" charset="0"/>
                <a:ea typeface="+mn-ea"/>
                <a:cs typeface="Times New Roman" pitchFamily="18" charset="0"/>
              </a:rPr>
              <a:t>cord pulmonar cronic decompensat</a:t>
            </a:r>
          </a:p>
          <a:p>
            <a:pPr marL="257175" lvl="0" indent="-257175" defTabSz="685800">
              <a:spcBef>
                <a:spcPct val="20000"/>
              </a:spcBef>
              <a:buClrTx/>
              <a:buFont typeface="Arial" pitchFamily="34" charset="0"/>
              <a:buChar char="•"/>
            </a:pPr>
            <a:endParaRPr lang="ro-RO" sz="2400" kern="1200" dirty="0">
              <a:solidFill>
                <a:prstClr val="black"/>
              </a:solidFill>
              <a:latin typeface="Times New Roman" pitchFamily="18" charset="0"/>
              <a:ea typeface="+mn-ea"/>
              <a:cs typeface="Times New Roman" pitchFamily="18" charset="0"/>
            </a:endParaRPr>
          </a:p>
          <a:p>
            <a:pPr marL="257175" indent="-257175" defTabSz="685800">
              <a:spcBef>
                <a:spcPct val="20000"/>
              </a:spcBef>
              <a:buClrTx/>
              <a:buFont typeface="Arial" pitchFamily="34" charset="0"/>
              <a:buChar char="•"/>
            </a:pPr>
            <a:endParaRPr lang="ro-RO" sz="2400" kern="1200" dirty="0">
              <a:solidFill>
                <a:prstClr val="black"/>
              </a:solidFill>
              <a:latin typeface="Calibri"/>
              <a:ea typeface="+mn-ea"/>
            </a:endParaRPr>
          </a:p>
        </p:txBody>
      </p:sp>
    </p:spTree>
    <p:extLst>
      <p:ext uri="{BB962C8B-B14F-4D97-AF65-F5344CB8AC3E}">
        <p14:creationId xmlns:p14="http://schemas.microsoft.com/office/powerpoint/2010/main" val="3164182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p>
            <a:pPr lvl="0" algn="ctr">
              <a:buClrTx/>
              <a:buSzTx/>
            </a:pPr>
            <a:r>
              <a:rPr lang="ro-RO" sz="1500" kern="1200" dirty="0">
                <a:solidFill>
                  <a:schemeClr val="bg2">
                    <a:lumMod val="50000"/>
                  </a:schemeClr>
                </a:solidFill>
                <a:latin typeface="Times New Roman" pitchFamily="18" charset="0"/>
                <a:ea typeface="+mj-ea"/>
                <a:cs typeface="Times New Roman" pitchFamily="18" charset="0"/>
              </a:rPr>
              <a:t>SEMNE DE PROGNOSTIC NEFAVORABIL </a:t>
            </a:r>
            <a:endParaRPr lang="ro-RO" sz="1800" b="0" kern="1200" dirty="0">
              <a:solidFill>
                <a:schemeClr val="bg2">
                  <a:lumMod val="50000"/>
                </a:schemeClr>
              </a:solidFill>
              <a:latin typeface="Calibri"/>
              <a:ea typeface="+mn-ea"/>
              <a:cs typeface="Arial"/>
              <a:sym typeface="Arial"/>
            </a:endParaRPr>
          </a:p>
        </p:txBody>
      </p:sp>
      <p:sp>
        <p:nvSpPr>
          <p:cNvPr id="3" name="Dreptunghi 2"/>
          <p:cNvSpPr/>
          <p:nvPr/>
        </p:nvSpPr>
        <p:spPr>
          <a:xfrm>
            <a:off x="1054249" y="845124"/>
            <a:ext cx="7132320" cy="3416320"/>
          </a:xfrm>
          <a:prstGeom prst="rect">
            <a:avLst/>
          </a:prstGeom>
        </p:spPr>
        <p:txBody>
          <a:bodyPr wrap="square">
            <a:spAutoFit/>
          </a:bodyPr>
          <a:lstStyle/>
          <a:p>
            <a:pPr marL="257175" lvl="0" indent="-257175" defTabSz="685800">
              <a:spcBef>
                <a:spcPct val="20000"/>
              </a:spcBef>
              <a:buClrTx/>
              <a:buFont typeface="Arial" pitchFamily="34" charset="0"/>
              <a:buChar char="•"/>
            </a:pPr>
            <a:r>
              <a:rPr lang="ro-RO" sz="2400" b="1" kern="1200" dirty="0">
                <a:solidFill>
                  <a:prstClr val="black"/>
                </a:solidFill>
                <a:latin typeface="Times New Roman" pitchFamily="18" charset="0"/>
                <a:ea typeface="+mn-ea"/>
                <a:cs typeface="Times New Roman" pitchFamily="18" charset="0"/>
              </a:rPr>
              <a:t>prelungirea fumatului</a:t>
            </a:r>
          </a:p>
          <a:p>
            <a:pPr marL="257175" lvl="0" indent="-257175" defTabSz="685800">
              <a:spcBef>
                <a:spcPct val="20000"/>
              </a:spcBef>
              <a:buClrTx/>
              <a:buFont typeface="Arial" pitchFamily="34" charset="0"/>
              <a:buChar char="•"/>
            </a:pPr>
            <a:r>
              <a:rPr lang="ro-RO" sz="2400" b="1" kern="1200" dirty="0" err="1">
                <a:solidFill>
                  <a:prstClr val="black"/>
                </a:solidFill>
                <a:latin typeface="Times New Roman" pitchFamily="18" charset="0"/>
                <a:ea typeface="+mn-ea"/>
                <a:cs typeface="Times New Roman" pitchFamily="18" charset="0"/>
              </a:rPr>
              <a:t>obstrucţia</a:t>
            </a:r>
            <a:r>
              <a:rPr lang="ro-RO" sz="2400" b="1" kern="1200" dirty="0">
                <a:solidFill>
                  <a:prstClr val="black"/>
                </a:solidFill>
                <a:latin typeface="Times New Roman" pitchFamily="18" charset="0"/>
                <a:ea typeface="+mn-ea"/>
                <a:cs typeface="Times New Roman" pitchFamily="18" charset="0"/>
              </a:rPr>
              <a:t> severă cu scăderea VEMS </a:t>
            </a:r>
            <a:r>
              <a:rPr lang="en-US" sz="2400" b="1" kern="1200" dirty="0">
                <a:solidFill>
                  <a:prstClr val="black"/>
                </a:solidFill>
                <a:latin typeface="Times New Roman" pitchFamily="18" charset="0"/>
                <a:ea typeface="+mn-ea"/>
                <a:cs typeface="Times New Roman" pitchFamily="18" charset="0"/>
              </a:rPr>
              <a:t>&lt; 50% din </a:t>
            </a:r>
            <a:r>
              <a:rPr lang="en-US" sz="2400" b="1" kern="1200" dirty="0" err="1">
                <a:solidFill>
                  <a:prstClr val="black"/>
                </a:solidFill>
                <a:latin typeface="Times New Roman" pitchFamily="18" charset="0"/>
                <a:ea typeface="+mn-ea"/>
                <a:cs typeface="Times New Roman" pitchFamily="18" charset="0"/>
              </a:rPr>
              <a:t>valoarea</a:t>
            </a:r>
            <a:r>
              <a:rPr lang="en-US" sz="2400" b="1" kern="1200" dirty="0">
                <a:solidFill>
                  <a:prstClr val="black"/>
                </a:solidFill>
                <a:latin typeface="Times New Roman" pitchFamily="18" charset="0"/>
                <a:ea typeface="+mn-ea"/>
                <a:cs typeface="Times New Roman" pitchFamily="18" charset="0"/>
              </a:rPr>
              <a:t> </a:t>
            </a:r>
            <a:r>
              <a:rPr lang="ro-RO" sz="2400" b="1" kern="1200" dirty="0">
                <a:solidFill>
                  <a:prstClr val="black"/>
                </a:solidFill>
                <a:latin typeface="Times New Roman" pitchFamily="18" charset="0"/>
                <a:ea typeface="+mn-ea"/>
                <a:cs typeface="Times New Roman" pitchFamily="18" charset="0"/>
              </a:rPr>
              <a:t>prezis</a:t>
            </a:r>
            <a:r>
              <a:rPr lang="en-US" sz="2400" b="1" kern="1200" dirty="0">
                <a:solidFill>
                  <a:prstClr val="black"/>
                </a:solidFill>
                <a:latin typeface="Times New Roman" pitchFamily="18" charset="0"/>
                <a:ea typeface="+mn-ea"/>
                <a:cs typeface="Times New Roman" pitchFamily="18" charset="0"/>
              </a:rPr>
              <a:t>ă</a:t>
            </a:r>
            <a:endParaRPr lang="ro-RO" sz="24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en-US" sz="2400" b="1" kern="1200" dirty="0" err="1">
                <a:solidFill>
                  <a:prstClr val="black"/>
                </a:solidFill>
                <a:latin typeface="Times New Roman" pitchFamily="18" charset="0"/>
                <a:ea typeface="+mn-ea"/>
                <a:cs typeface="Times New Roman" pitchFamily="18" charset="0"/>
              </a:rPr>
              <a:t>lipsa</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eficienţei</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bronhodilatatoarelor</a:t>
            </a:r>
            <a:endParaRPr lang="ro-RO" sz="24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en-US" sz="2400" b="1" kern="1200" dirty="0" err="1">
                <a:solidFill>
                  <a:prstClr val="black"/>
                </a:solidFill>
                <a:latin typeface="Times New Roman" pitchFamily="18" charset="0"/>
                <a:ea typeface="+mn-ea"/>
                <a:cs typeface="Times New Roman" pitchFamily="18" charset="0"/>
              </a:rPr>
              <a:t>progresarea</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rapidă</a:t>
            </a:r>
            <a:r>
              <a:rPr lang="en-US" sz="2400" b="1" kern="1200" dirty="0">
                <a:solidFill>
                  <a:prstClr val="black"/>
                </a:solidFill>
                <a:latin typeface="Times New Roman" pitchFamily="18" charset="0"/>
                <a:ea typeface="+mn-ea"/>
                <a:cs typeface="Times New Roman" pitchFamily="18" charset="0"/>
              </a:rPr>
              <a:t> a </a:t>
            </a:r>
            <a:r>
              <a:rPr lang="en-US" sz="2400" b="1" kern="1200" dirty="0" err="1">
                <a:solidFill>
                  <a:prstClr val="black"/>
                </a:solidFill>
                <a:latin typeface="Times New Roman" pitchFamily="18" charset="0"/>
                <a:ea typeface="+mn-ea"/>
                <a:cs typeface="Times New Roman" pitchFamily="18" charset="0"/>
              </a:rPr>
              <a:t>obstrucţiei</a:t>
            </a:r>
            <a:r>
              <a:rPr lang="en-US" sz="2400" b="1" kern="1200" dirty="0">
                <a:solidFill>
                  <a:prstClr val="black"/>
                </a:solidFill>
                <a:latin typeface="Times New Roman" pitchFamily="18" charset="0"/>
                <a:ea typeface="+mn-ea"/>
                <a:cs typeface="Times New Roman" pitchFamily="18" charset="0"/>
              </a:rPr>
              <a:t> cu </a:t>
            </a:r>
            <a:r>
              <a:rPr lang="en-US" sz="2400" b="1" kern="1200" dirty="0" err="1">
                <a:solidFill>
                  <a:prstClr val="black"/>
                </a:solidFill>
                <a:latin typeface="Times New Roman" pitchFamily="18" charset="0"/>
                <a:ea typeface="+mn-ea"/>
                <a:cs typeface="Times New Roman" pitchFamily="18" charset="0"/>
              </a:rPr>
              <a:t>scăderea</a:t>
            </a:r>
            <a:r>
              <a:rPr lang="en-US" sz="2400" b="1" kern="1200" dirty="0">
                <a:solidFill>
                  <a:prstClr val="black"/>
                </a:solidFill>
                <a:latin typeface="Times New Roman" pitchFamily="18" charset="0"/>
                <a:ea typeface="+mn-ea"/>
                <a:cs typeface="Times New Roman" pitchFamily="18" charset="0"/>
              </a:rPr>
              <a:t> VEMS &gt; 50 ml </a:t>
            </a:r>
            <a:r>
              <a:rPr lang="en-US" sz="2400" b="1" kern="1200" dirty="0" err="1">
                <a:solidFill>
                  <a:prstClr val="black"/>
                </a:solidFill>
                <a:latin typeface="Times New Roman" pitchFamily="18" charset="0"/>
                <a:ea typeface="+mn-ea"/>
                <a:cs typeface="Times New Roman" pitchFamily="18" charset="0"/>
              </a:rPr>
              <a:t>pe</a:t>
            </a:r>
            <a:r>
              <a:rPr lang="en-US" sz="2400" b="1" kern="1200" dirty="0">
                <a:solidFill>
                  <a:prstClr val="black"/>
                </a:solidFill>
                <a:latin typeface="Times New Roman" pitchFamily="18" charset="0"/>
                <a:ea typeface="+mn-ea"/>
                <a:cs typeface="Times New Roman" pitchFamily="18" charset="0"/>
              </a:rPr>
              <a:t> an </a:t>
            </a:r>
            <a:endParaRPr lang="ro-RO" sz="24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2400" b="1" kern="1200" dirty="0">
                <a:solidFill>
                  <a:prstClr val="black"/>
                </a:solidFill>
                <a:latin typeface="Times New Roman" pitchFamily="18" charset="0"/>
                <a:ea typeface="+mn-ea"/>
                <a:cs typeface="Times New Roman" pitchFamily="18" charset="0"/>
              </a:rPr>
              <a:t>decompensarea cordului pulmonar</a:t>
            </a:r>
          </a:p>
          <a:p>
            <a:pPr marL="257175" indent="-257175" defTabSz="685800">
              <a:spcBef>
                <a:spcPct val="20000"/>
              </a:spcBef>
              <a:buClrTx/>
              <a:buFont typeface="Arial" pitchFamily="34" charset="0"/>
              <a:buChar char="•"/>
            </a:pPr>
            <a:endParaRPr lang="ro-RO" sz="2400" kern="1200" dirty="0">
              <a:solidFill>
                <a:prstClr val="black"/>
              </a:solidFill>
              <a:latin typeface="Calibri"/>
              <a:ea typeface="+mn-ea"/>
            </a:endParaRPr>
          </a:p>
        </p:txBody>
      </p:sp>
    </p:spTree>
    <p:extLst>
      <p:ext uri="{BB962C8B-B14F-4D97-AF65-F5344CB8AC3E}">
        <p14:creationId xmlns:p14="http://schemas.microsoft.com/office/powerpoint/2010/main" val="3876460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p>
            <a:pPr lvl="0" algn="ctr">
              <a:buClrTx/>
              <a:buSzTx/>
            </a:pPr>
            <a:r>
              <a:rPr lang="en-US" sz="1800" kern="1200" dirty="0">
                <a:solidFill>
                  <a:schemeClr val="bg2">
                    <a:lumMod val="50000"/>
                  </a:schemeClr>
                </a:solidFill>
                <a:latin typeface="Times New Roman" pitchFamily="18" charset="0"/>
                <a:ea typeface="+mn-ea"/>
                <a:cs typeface="Times New Roman" pitchFamily="18" charset="0"/>
                <a:sym typeface="Arial"/>
              </a:rPr>
              <a:t>DIAGNOSTIC POZITIV</a:t>
            </a:r>
            <a:r>
              <a:rPr lang="ro-RO" sz="1800" kern="1200" dirty="0">
                <a:solidFill>
                  <a:schemeClr val="bg2">
                    <a:lumMod val="50000"/>
                  </a:schemeClr>
                </a:solidFill>
                <a:latin typeface="Times New Roman" pitchFamily="18" charset="0"/>
                <a:ea typeface="+mn-ea"/>
                <a:cs typeface="Times New Roman" pitchFamily="18" charset="0"/>
                <a:sym typeface="Arial"/>
              </a:rPr>
              <a:t> (VI)</a:t>
            </a:r>
            <a:endParaRPr lang="ro-RO" sz="1800" b="0" kern="1200" dirty="0">
              <a:solidFill>
                <a:schemeClr val="bg2">
                  <a:lumMod val="50000"/>
                </a:schemeClr>
              </a:solidFill>
              <a:latin typeface="Calibri"/>
              <a:ea typeface="+mn-ea"/>
              <a:cs typeface="Arial"/>
              <a:sym typeface="Arial"/>
            </a:endParaRPr>
          </a:p>
        </p:txBody>
      </p:sp>
      <p:sp>
        <p:nvSpPr>
          <p:cNvPr id="3" name="Dreptunghi 2"/>
          <p:cNvSpPr/>
          <p:nvPr/>
        </p:nvSpPr>
        <p:spPr>
          <a:xfrm>
            <a:off x="1054249" y="845124"/>
            <a:ext cx="7132320" cy="4032642"/>
          </a:xfrm>
          <a:prstGeom prst="rect">
            <a:avLst/>
          </a:prstGeom>
        </p:spPr>
        <p:txBody>
          <a:bodyPr wrap="square">
            <a:spAutoFit/>
          </a:bodyPr>
          <a:lstStyle/>
          <a:p>
            <a:pPr marL="257175" lvl="0" indent="-257175" defTabSz="685800">
              <a:spcBef>
                <a:spcPct val="20000"/>
              </a:spcBef>
              <a:buClrTx/>
              <a:buFont typeface="Arial" pitchFamily="34" charset="0"/>
              <a:buChar char="•"/>
            </a:pPr>
            <a:r>
              <a:rPr lang="ro-RO" sz="2025" b="1" kern="1200" dirty="0">
                <a:solidFill>
                  <a:srgbClr val="3333FF"/>
                </a:solidFill>
                <a:latin typeface="Times New Roman" pitchFamily="18" charset="0"/>
                <a:ea typeface="+mn-ea"/>
                <a:cs typeface="Times New Roman" pitchFamily="18" charset="0"/>
              </a:rPr>
              <a:t>Examenul radiologic </a:t>
            </a:r>
            <a:r>
              <a:rPr lang="ro-RO" sz="2025" b="1" kern="1200" dirty="0">
                <a:solidFill>
                  <a:prstClr val="black"/>
                </a:solidFill>
                <a:latin typeface="Times New Roman" pitchFamily="18" charset="0"/>
                <a:ea typeface="+mn-ea"/>
                <a:cs typeface="Times New Roman" pitchFamily="18" charset="0"/>
              </a:rPr>
              <a:t>De obicei este normal, în cazuri severe se poate aprecia semne de emfizem. </a:t>
            </a:r>
          </a:p>
          <a:p>
            <a:pPr marL="257175" lvl="0" indent="-257175" defTabSz="685800">
              <a:spcBef>
                <a:spcPct val="20000"/>
              </a:spcBef>
              <a:buClrTx/>
              <a:buFont typeface="Arial" pitchFamily="34" charset="0"/>
              <a:buChar char="•"/>
            </a:pPr>
            <a:r>
              <a:rPr lang="ro-RO" sz="2025" b="1" kern="1200" dirty="0">
                <a:solidFill>
                  <a:srgbClr val="3333FF"/>
                </a:solidFill>
                <a:latin typeface="Times New Roman" pitchFamily="18" charset="0"/>
                <a:ea typeface="+mn-ea"/>
                <a:cs typeface="Times New Roman" pitchFamily="18" charset="0"/>
              </a:rPr>
              <a:t>Analiza gazelor sanguine </a:t>
            </a:r>
            <a:r>
              <a:rPr lang="ro-RO" sz="2025" b="1" kern="1200" dirty="0">
                <a:solidFill>
                  <a:prstClr val="black"/>
                </a:solidFill>
                <a:latin typeface="Times New Roman" pitchFamily="18" charset="0"/>
                <a:ea typeface="+mn-ea"/>
                <a:cs typeface="Times New Roman" pitchFamily="18" charset="0"/>
              </a:rPr>
              <a:t>prin puls oximetrie se apreciază la </a:t>
            </a:r>
            <a:r>
              <a:rPr lang="ro-RO" sz="2025" b="1" kern="1200" dirty="0" err="1">
                <a:solidFill>
                  <a:prstClr val="black"/>
                </a:solidFill>
                <a:latin typeface="Times New Roman" pitchFamily="18" charset="0"/>
                <a:ea typeface="+mn-ea"/>
                <a:cs typeface="Times New Roman" pitchFamily="18" charset="0"/>
              </a:rPr>
              <a:t>pacienţi</a:t>
            </a:r>
            <a:r>
              <a:rPr lang="ro-RO" sz="2025" b="1" kern="1200" dirty="0">
                <a:solidFill>
                  <a:prstClr val="black"/>
                </a:solidFill>
                <a:latin typeface="Times New Roman" pitchFamily="18" charset="0"/>
                <a:ea typeface="+mn-ea"/>
                <a:cs typeface="Times New Roman" pitchFamily="18" charset="0"/>
              </a:rPr>
              <a:t> cu VEMS &lt; 40 % din valoarea prezisă.</a:t>
            </a:r>
          </a:p>
          <a:p>
            <a:pPr marL="257175" lvl="0" indent="-257175" defTabSz="685800">
              <a:spcBef>
                <a:spcPct val="20000"/>
              </a:spcBef>
              <a:buClrTx/>
              <a:buFont typeface="Arial" pitchFamily="34" charset="0"/>
              <a:buChar char="•"/>
            </a:pPr>
            <a:r>
              <a:rPr lang="ro-RO" sz="2025" b="1" kern="1200" dirty="0">
                <a:solidFill>
                  <a:srgbClr val="3333FF"/>
                </a:solidFill>
                <a:latin typeface="Times New Roman" pitchFamily="18" charset="0"/>
                <a:ea typeface="+mn-ea"/>
                <a:cs typeface="Times New Roman" pitchFamily="18" charset="0"/>
              </a:rPr>
              <a:t>Aprecierea deficitului de α</a:t>
            </a:r>
            <a:r>
              <a:rPr lang="ro-RO" sz="2025" b="1" kern="1200" baseline="-25000" dirty="0">
                <a:solidFill>
                  <a:srgbClr val="3333FF"/>
                </a:solidFill>
                <a:latin typeface="Times New Roman" pitchFamily="18" charset="0"/>
                <a:ea typeface="+mn-ea"/>
                <a:cs typeface="Times New Roman" pitchFamily="18" charset="0"/>
              </a:rPr>
              <a:t>1 </a:t>
            </a:r>
            <a:r>
              <a:rPr lang="ro-RO" sz="2025" b="1" kern="1200" dirty="0" err="1">
                <a:solidFill>
                  <a:srgbClr val="3333FF"/>
                </a:solidFill>
                <a:latin typeface="Times New Roman" pitchFamily="18" charset="0"/>
                <a:ea typeface="+mn-ea"/>
                <a:cs typeface="Times New Roman" pitchFamily="18" charset="0"/>
              </a:rPr>
              <a:t>antitripsină</a:t>
            </a:r>
            <a:r>
              <a:rPr lang="ro-RO" sz="2025" b="1" kern="1200" dirty="0">
                <a:solidFill>
                  <a:srgbClr val="3333FF"/>
                </a:solidFill>
                <a:latin typeface="Times New Roman" pitchFamily="18" charset="0"/>
                <a:ea typeface="+mn-ea"/>
                <a:cs typeface="Times New Roman" pitchFamily="18" charset="0"/>
              </a:rPr>
              <a:t> </a:t>
            </a:r>
            <a:r>
              <a:rPr lang="en-US" sz="2025" b="1" kern="1200" dirty="0">
                <a:solidFill>
                  <a:prstClr val="black"/>
                </a:solidFill>
                <a:latin typeface="Times New Roman" pitchFamily="18" charset="0"/>
                <a:ea typeface="+mn-ea"/>
                <a:cs typeface="Times New Roman" pitchFamily="18" charset="0"/>
              </a:rPr>
              <a:t>se </a:t>
            </a:r>
            <a:r>
              <a:rPr lang="en-US" sz="2025" b="1" kern="1200" dirty="0" err="1">
                <a:solidFill>
                  <a:prstClr val="black"/>
                </a:solidFill>
                <a:latin typeface="Times New Roman" pitchFamily="18" charset="0"/>
                <a:ea typeface="+mn-ea"/>
                <a:cs typeface="Times New Roman" pitchFamily="18" charset="0"/>
              </a:rPr>
              <a:t>recomandă</a:t>
            </a:r>
            <a:r>
              <a:rPr lang="en-US" sz="2025" b="1" kern="1200" dirty="0">
                <a:solidFill>
                  <a:prstClr val="black"/>
                </a:solidFill>
                <a:latin typeface="Times New Roman" pitchFamily="18" charset="0"/>
                <a:ea typeface="+mn-ea"/>
                <a:cs typeface="Times New Roman" pitchFamily="18" charset="0"/>
              </a:rPr>
              <a:t> la </a:t>
            </a:r>
            <a:r>
              <a:rPr lang="en-US" sz="2025" b="1" kern="1200" dirty="0" err="1">
                <a:solidFill>
                  <a:prstClr val="black"/>
                </a:solidFill>
                <a:latin typeface="Times New Roman" pitchFamily="18" charset="0"/>
                <a:ea typeface="+mn-ea"/>
                <a:cs typeface="Times New Roman" pitchFamily="18" charset="0"/>
              </a:rPr>
              <a:t>pacienţii</a:t>
            </a:r>
            <a:r>
              <a:rPr lang="en-US" sz="2025" b="1" kern="1200" dirty="0">
                <a:solidFill>
                  <a:prstClr val="black"/>
                </a:solidFill>
                <a:latin typeface="Times New Roman" pitchFamily="18" charset="0"/>
                <a:ea typeface="+mn-ea"/>
                <a:cs typeface="Times New Roman" pitchFamily="18" charset="0"/>
              </a:rPr>
              <a:t> </a:t>
            </a:r>
            <a:r>
              <a:rPr lang="en-US" sz="2025" b="1" kern="1200" dirty="0" err="1">
                <a:solidFill>
                  <a:prstClr val="black"/>
                </a:solidFill>
                <a:latin typeface="Times New Roman" pitchFamily="18" charset="0"/>
                <a:ea typeface="+mn-ea"/>
                <a:cs typeface="Times New Roman" pitchFamily="18" charset="0"/>
              </a:rPr>
              <a:t>tineri</a:t>
            </a:r>
            <a:r>
              <a:rPr lang="en-US" sz="2025" b="1" kern="1200" dirty="0">
                <a:solidFill>
                  <a:prstClr val="black"/>
                </a:solidFill>
                <a:latin typeface="Times New Roman" pitchFamily="18" charset="0"/>
                <a:ea typeface="+mn-ea"/>
                <a:cs typeface="Times New Roman" pitchFamily="18" charset="0"/>
              </a:rPr>
              <a:t> cu </a:t>
            </a:r>
            <a:r>
              <a:rPr lang="en-US" sz="2025" b="1" kern="1200" dirty="0" err="1">
                <a:solidFill>
                  <a:prstClr val="black"/>
                </a:solidFill>
                <a:latin typeface="Times New Roman" pitchFamily="18" charset="0"/>
                <a:ea typeface="+mn-ea"/>
                <a:cs typeface="Times New Roman" pitchFamily="18" charset="0"/>
              </a:rPr>
              <a:t>simptome</a:t>
            </a:r>
            <a:r>
              <a:rPr lang="ro-RO" sz="2025" b="1" kern="1200" dirty="0">
                <a:solidFill>
                  <a:prstClr val="black"/>
                </a:solidFill>
                <a:latin typeface="Times New Roman" pitchFamily="18" charset="0"/>
                <a:ea typeface="+mn-ea"/>
                <a:cs typeface="Times New Roman" pitchFamily="18" charset="0"/>
              </a:rPr>
              <a:t> </a:t>
            </a:r>
            <a:r>
              <a:rPr lang="en-US" sz="2025" b="1" kern="1200" dirty="0" err="1">
                <a:solidFill>
                  <a:prstClr val="black"/>
                </a:solidFill>
                <a:latin typeface="Times New Roman" pitchFamily="18" charset="0"/>
                <a:ea typeface="+mn-ea"/>
                <a:cs typeface="Times New Roman" pitchFamily="18" charset="0"/>
              </a:rPr>
              <a:t>sau</a:t>
            </a:r>
            <a:r>
              <a:rPr lang="en-US" sz="2025" b="1" kern="1200" dirty="0">
                <a:solidFill>
                  <a:prstClr val="black"/>
                </a:solidFill>
                <a:latin typeface="Times New Roman" pitchFamily="18" charset="0"/>
                <a:ea typeface="+mn-ea"/>
                <a:cs typeface="Times New Roman" pitchFamily="18" charset="0"/>
              </a:rPr>
              <a:t> </a:t>
            </a:r>
            <a:r>
              <a:rPr lang="en-US" sz="2025" b="1" kern="1200" dirty="0" err="1">
                <a:solidFill>
                  <a:prstClr val="black"/>
                </a:solidFill>
                <a:latin typeface="Times New Roman" pitchFamily="18" charset="0"/>
                <a:ea typeface="+mn-ea"/>
                <a:cs typeface="Times New Roman" pitchFamily="18" charset="0"/>
              </a:rPr>
              <a:t>istoric</a:t>
            </a:r>
            <a:r>
              <a:rPr lang="en-US" sz="2025" b="1" kern="1200" dirty="0">
                <a:solidFill>
                  <a:prstClr val="black"/>
                </a:solidFill>
                <a:latin typeface="Times New Roman" pitchFamily="18" charset="0"/>
                <a:ea typeface="+mn-ea"/>
                <a:cs typeface="Times New Roman" pitchFamily="18" charset="0"/>
              </a:rPr>
              <a:t> familial de BPOC</a:t>
            </a:r>
            <a:r>
              <a:rPr lang="en-US" sz="2025" kern="1200" dirty="0">
                <a:solidFill>
                  <a:prstClr val="black"/>
                </a:solidFill>
                <a:latin typeface="Times New Roman" pitchFamily="18" charset="0"/>
                <a:ea typeface="+mn-ea"/>
                <a:cs typeface="Times New Roman" pitchFamily="18" charset="0"/>
              </a:rPr>
              <a:t>. </a:t>
            </a:r>
            <a:endParaRPr lang="ro-RO" sz="2025"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2025" b="1" kern="1200" dirty="0">
                <a:solidFill>
                  <a:srgbClr val="3333FF"/>
                </a:solidFill>
                <a:latin typeface="Times New Roman" pitchFamily="18" charset="0"/>
                <a:ea typeface="+mn-ea"/>
                <a:cs typeface="Times New Roman" pitchFamily="18" charset="0"/>
              </a:rPr>
              <a:t> Electrocardiografia </a:t>
            </a:r>
            <a:r>
              <a:rPr lang="ro-RO" sz="2025" b="1" kern="1200" dirty="0">
                <a:solidFill>
                  <a:prstClr val="black"/>
                </a:solidFill>
                <a:latin typeface="Times New Roman" pitchFamily="18" charset="0"/>
                <a:ea typeface="+mn-ea"/>
                <a:cs typeface="Times New Roman" pitchFamily="18" charset="0"/>
              </a:rPr>
              <a:t>semne de cord pulmonar</a:t>
            </a:r>
          </a:p>
          <a:p>
            <a:pPr marL="257175" lvl="0" indent="-257175" defTabSz="685800">
              <a:spcBef>
                <a:spcPct val="20000"/>
              </a:spcBef>
              <a:buClrTx/>
              <a:buFont typeface="Arial" pitchFamily="34" charset="0"/>
              <a:buChar char="•"/>
            </a:pPr>
            <a:r>
              <a:rPr lang="ro-RO" sz="2025" b="1" kern="1200" dirty="0">
                <a:solidFill>
                  <a:srgbClr val="3333FF"/>
                </a:solidFill>
                <a:latin typeface="Times New Roman" pitchFamily="18" charset="0"/>
                <a:ea typeface="+mn-ea"/>
                <a:cs typeface="Times New Roman" pitchFamily="18" charset="0"/>
              </a:rPr>
              <a:t>Ecocardiografia </a:t>
            </a:r>
            <a:r>
              <a:rPr lang="ro-RO" sz="2025" b="1" kern="1200" dirty="0">
                <a:solidFill>
                  <a:prstClr val="black"/>
                </a:solidFill>
                <a:latin typeface="Times New Roman" pitchFamily="18" charset="0"/>
                <a:ea typeface="+mn-ea"/>
                <a:cs typeface="Times New Roman" pitchFamily="18" charset="0"/>
              </a:rPr>
              <a:t>pentru aprecierea hipertensiunii pulmonare, hipertrofiei, </a:t>
            </a:r>
            <a:r>
              <a:rPr lang="ro-RO" sz="2025" b="1" kern="1200" dirty="0" err="1">
                <a:solidFill>
                  <a:prstClr val="black"/>
                </a:solidFill>
                <a:latin typeface="Times New Roman" pitchFamily="18" charset="0"/>
                <a:ea typeface="+mn-ea"/>
                <a:cs typeface="Times New Roman" pitchFamily="18" charset="0"/>
              </a:rPr>
              <a:t>dilataţiei</a:t>
            </a:r>
            <a:r>
              <a:rPr lang="ro-RO" sz="2025" b="1" kern="1200" dirty="0">
                <a:solidFill>
                  <a:prstClr val="black"/>
                </a:solidFill>
                <a:latin typeface="Times New Roman" pitchFamily="18" charset="0"/>
                <a:ea typeface="+mn-ea"/>
                <a:cs typeface="Times New Roman" pitchFamily="18" charset="0"/>
              </a:rPr>
              <a:t> ventriculului drept </a:t>
            </a:r>
          </a:p>
          <a:p>
            <a:pPr marL="257175" lvl="0" indent="-257175" defTabSz="685800">
              <a:spcBef>
                <a:spcPct val="20000"/>
              </a:spcBef>
              <a:buClrTx/>
            </a:pPr>
            <a:endParaRPr lang="ro-RO" sz="2400"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endParaRPr lang="ro-RO" sz="2400" kern="1200" dirty="0">
              <a:solidFill>
                <a:prstClr val="black"/>
              </a:solidFill>
              <a:latin typeface="Calibri"/>
              <a:ea typeface="+mn-ea"/>
              <a:cs typeface="+mn-cs"/>
            </a:endParaRPr>
          </a:p>
        </p:txBody>
      </p:sp>
    </p:spTree>
    <p:extLst>
      <p:ext uri="{BB962C8B-B14F-4D97-AF65-F5344CB8AC3E}">
        <p14:creationId xmlns:p14="http://schemas.microsoft.com/office/powerpoint/2010/main" val="1687803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346738" y="657226"/>
            <a:ext cx="2396588" cy="69294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dirty="0"/>
              <a:t>Spirometria</a:t>
            </a:r>
          </a:p>
        </p:txBody>
      </p:sp>
      <p:sp>
        <p:nvSpPr>
          <p:cNvPr id="376" name="Google Shape;376;p38"/>
          <p:cNvSpPr txBox="1">
            <a:spLocks noGrp="1"/>
          </p:cNvSpPr>
          <p:nvPr>
            <p:ph type="subTitle" idx="1"/>
          </p:nvPr>
        </p:nvSpPr>
        <p:spPr>
          <a:xfrm>
            <a:off x="185737" y="1478757"/>
            <a:ext cx="4386263" cy="3579018"/>
          </a:xfrm>
          <a:prstGeom prst="rect">
            <a:avLst/>
          </a:prstGeom>
        </p:spPr>
        <p:txBody>
          <a:bodyPr spcFirstLastPara="1" wrap="square" lIns="91425" tIns="91425" rIns="91425" bIns="91425" anchor="t" anchorCtr="0">
            <a:noAutofit/>
          </a:bodyPr>
          <a:lstStyle/>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Este metoda cea mai bună pentru obiectivarea obstrucţiei la flux în BPCO. Toţi pacienţii peste 40 de ani, mari fumători (20 pachet-an), asimptomatici ar trebui să efectueze o spirometrie, deoarece peste 20% dintre ei au valori anormale spirometrice. </a:t>
            </a:r>
          </a:p>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Spirometria poate fi folosită ca metodă de screening la persoanele cu risc crescut. </a:t>
            </a:r>
          </a:p>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Practic spirometria reperezintă un examen, ce detectează obstrucţia căilor aeriene cu mulţi ani înaintea apariţiei dispneei. </a:t>
            </a:r>
          </a:p>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Pentru BPCO este caracteristică dereglarea ventilatorie obstructivă, care poate fi tradusă prin micşorarea VEMS sub 80% din valoarea prezisă şi scăderea raportului VEMS/CVF sub 70%.</a:t>
            </a:r>
          </a:p>
          <a:p>
            <a:pPr marL="139700" indent="0" algn="just">
              <a:lnSpc>
                <a:spcPct val="107000"/>
              </a:lnSpc>
              <a:spcAft>
                <a:spcPts val="800"/>
              </a:spcAft>
            </a:pPr>
            <a:r>
              <a:rPr lang="it-IT" sz="12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VEMS – </a:t>
            </a:r>
            <a:r>
              <a:rPr lang="it-IT" sz="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fluxul (volumul) expirator maxim în 1 secundă (indice spirografic)</a:t>
            </a:r>
          </a:p>
          <a:p>
            <a:pPr marL="139700" indent="0" algn="just">
              <a:lnSpc>
                <a:spcPct val="107000"/>
              </a:lnSpc>
              <a:spcAft>
                <a:spcPts val="800"/>
              </a:spcAft>
            </a:pPr>
            <a:r>
              <a:rPr lang="it-IT" sz="12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CVF - </a:t>
            </a:r>
            <a:r>
              <a:rPr lang="it-IT" sz="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capacitatea vitală forţată (indice spirografic)</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descr="Fiziologia respiratiei">
            <a:extLst>
              <a:ext uri="{FF2B5EF4-FFF2-40B4-BE49-F238E27FC236}">
                <a16:creationId xmlns="" xmlns:a16="http://schemas.microsoft.com/office/drawing/2014/main" id="{40EA2443-E247-4DD9-95B9-43EDB9547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94106"/>
            <a:ext cx="3259298" cy="24931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rometria sau ce vârstă au plămânii tăi - BLOG">
            <a:extLst>
              <a:ext uri="{FF2B5EF4-FFF2-40B4-BE49-F238E27FC236}">
                <a16:creationId xmlns="" xmlns:a16="http://schemas.microsoft.com/office/drawing/2014/main" id="{E8BDD40E-E383-41AE-9CC3-5356E291EE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54" r="3382"/>
          <a:stretch/>
        </p:blipFill>
        <p:spPr bwMode="auto">
          <a:xfrm>
            <a:off x="6313489" y="771764"/>
            <a:ext cx="2396588" cy="148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680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6"/>
          <p:cNvSpPr txBox="1">
            <a:spLocks noGrp="1"/>
          </p:cNvSpPr>
          <p:nvPr>
            <p:ph type="title"/>
          </p:nvPr>
        </p:nvSpPr>
        <p:spPr>
          <a:xfrm>
            <a:off x="893330" y="750858"/>
            <a:ext cx="38577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MD" dirty="0"/>
              <a:t>CUPRINS</a:t>
            </a:r>
            <a:endParaRPr dirty="0"/>
          </a:p>
        </p:txBody>
      </p:sp>
      <p:sp>
        <p:nvSpPr>
          <p:cNvPr id="352" name="Google Shape;352;p36"/>
          <p:cNvSpPr txBox="1">
            <a:spLocks noGrp="1"/>
          </p:cNvSpPr>
          <p:nvPr>
            <p:ph type="title" idx="2"/>
          </p:nvPr>
        </p:nvSpPr>
        <p:spPr>
          <a:xfrm>
            <a:off x="907179" y="3044854"/>
            <a:ext cx="23331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MD" dirty="0"/>
              <a:t>Tablou clinic</a:t>
            </a:r>
            <a:endParaRPr dirty="0"/>
          </a:p>
        </p:txBody>
      </p:sp>
      <p:sp>
        <p:nvSpPr>
          <p:cNvPr id="354" name="Google Shape;354;p36"/>
          <p:cNvSpPr txBox="1">
            <a:spLocks noGrp="1"/>
          </p:cNvSpPr>
          <p:nvPr>
            <p:ph type="title" idx="3"/>
          </p:nvPr>
        </p:nvSpPr>
        <p:spPr>
          <a:xfrm>
            <a:off x="893330" y="1440939"/>
            <a:ext cx="23331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MD" dirty="0"/>
              <a:t>Introducere</a:t>
            </a:r>
            <a:endParaRPr dirty="0"/>
          </a:p>
        </p:txBody>
      </p:sp>
      <p:sp>
        <p:nvSpPr>
          <p:cNvPr id="356" name="Google Shape;356;p36"/>
          <p:cNvSpPr txBox="1">
            <a:spLocks noGrp="1"/>
          </p:cNvSpPr>
          <p:nvPr>
            <p:ph type="title" idx="5"/>
          </p:nvPr>
        </p:nvSpPr>
        <p:spPr>
          <a:xfrm>
            <a:off x="907179" y="2307189"/>
            <a:ext cx="2333100" cy="64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MD" dirty="0"/>
              <a:t>Cum functioneaza plamanii cu BPOC?</a:t>
            </a:r>
            <a:endParaRPr dirty="0"/>
          </a:p>
        </p:txBody>
      </p:sp>
      <p:sp>
        <p:nvSpPr>
          <p:cNvPr id="358" name="Google Shape;358;p36"/>
          <p:cNvSpPr txBox="1">
            <a:spLocks noGrp="1"/>
          </p:cNvSpPr>
          <p:nvPr>
            <p:ph type="title" idx="7"/>
          </p:nvPr>
        </p:nvSpPr>
        <p:spPr>
          <a:xfrm>
            <a:off x="907179" y="1885102"/>
            <a:ext cx="23331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a:t>
            </a:r>
            <a:r>
              <a:rPr lang="ro-MD" dirty="0"/>
              <a:t>efinitie</a:t>
            </a:r>
            <a:endParaRPr dirty="0"/>
          </a:p>
        </p:txBody>
      </p:sp>
      <p:sp>
        <p:nvSpPr>
          <p:cNvPr id="360" name="Google Shape;360;p36"/>
          <p:cNvSpPr txBox="1">
            <a:spLocks noGrp="1"/>
          </p:cNvSpPr>
          <p:nvPr>
            <p:ph type="title" idx="9"/>
          </p:nvPr>
        </p:nvSpPr>
        <p:spPr>
          <a:xfrm>
            <a:off x="5958488" y="2951353"/>
            <a:ext cx="23331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MD" dirty="0"/>
              <a:t>Concluzie</a:t>
            </a:r>
            <a:endParaRPr dirty="0"/>
          </a:p>
        </p:txBody>
      </p:sp>
      <p:sp>
        <p:nvSpPr>
          <p:cNvPr id="362" name="Google Shape;362;p36"/>
          <p:cNvSpPr txBox="1">
            <a:spLocks noGrp="1"/>
          </p:cNvSpPr>
          <p:nvPr>
            <p:ph type="title" idx="14"/>
          </p:nvPr>
        </p:nvSpPr>
        <p:spPr>
          <a:xfrm>
            <a:off x="3363778" y="2011289"/>
            <a:ext cx="23331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dirty="0"/>
              <a:t>PEF-metria</a:t>
            </a:r>
          </a:p>
        </p:txBody>
      </p:sp>
      <p:sp>
        <p:nvSpPr>
          <p:cNvPr id="19" name="Google Shape;360;p36">
            <a:extLst>
              <a:ext uri="{FF2B5EF4-FFF2-40B4-BE49-F238E27FC236}">
                <a16:creationId xmlns="" xmlns:a16="http://schemas.microsoft.com/office/drawing/2014/main" id="{089FB69B-3E52-4EB6-8731-BB3C486CE774}"/>
              </a:ext>
            </a:extLst>
          </p:cNvPr>
          <p:cNvSpPr txBox="1">
            <a:spLocks/>
          </p:cNvSpPr>
          <p:nvPr/>
        </p:nvSpPr>
        <p:spPr>
          <a:xfrm>
            <a:off x="5958488" y="3512854"/>
            <a:ext cx="23331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5394"/>
              </a:buClr>
              <a:buSzPts val="1800"/>
              <a:buFont typeface="Fira Sans Extra Condensed"/>
              <a:buNone/>
              <a:defRPr sz="1800" b="1" i="0" u="none" strike="noStrike" cap="none">
                <a:solidFill>
                  <a:srgbClr val="0B5394"/>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2pPr>
            <a:lvl3pPr marR="0" lvl="2"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3pPr>
            <a:lvl4pPr marR="0" lvl="3"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4pPr>
            <a:lvl5pPr marR="0" lvl="4"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5pPr>
            <a:lvl6pPr marR="0" lvl="5"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6pPr>
            <a:lvl7pPr marR="0" lvl="6"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7pPr>
            <a:lvl8pPr marR="0" lvl="7"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8pPr>
            <a:lvl9pPr marR="0" lvl="8"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9pPr>
          </a:lstStyle>
          <a:p>
            <a:r>
              <a:rPr lang="ro-MD" dirty="0"/>
              <a:t>Bibliografie</a:t>
            </a:r>
          </a:p>
        </p:txBody>
      </p:sp>
      <p:sp>
        <p:nvSpPr>
          <p:cNvPr id="13" name="Google Shape;362;p36">
            <a:extLst>
              <a:ext uri="{FF2B5EF4-FFF2-40B4-BE49-F238E27FC236}">
                <a16:creationId xmlns="" xmlns:a16="http://schemas.microsoft.com/office/drawing/2014/main" id="{636CD996-EB87-4BAD-AB74-C0D52DB5E81F}"/>
              </a:ext>
            </a:extLst>
          </p:cNvPr>
          <p:cNvSpPr txBox="1">
            <a:spLocks/>
          </p:cNvSpPr>
          <p:nvPr/>
        </p:nvSpPr>
        <p:spPr>
          <a:xfrm>
            <a:off x="3363778" y="1482452"/>
            <a:ext cx="23331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5394"/>
              </a:buClr>
              <a:buSzPts val="1800"/>
              <a:buFont typeface="Fira Sans Extra Condensed"/>
              <a:buNone/>
              <a:defRPr sz="1800" b="1" i="0" u="none" strike="noStrike" cap="none">
                <a:solidFill>
                  <a:srgbClr val="0B5394"/>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2pPr>
            <a:lvl3pPr marR="0" lvl="2"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3pPr>
            <a:lvl4pPr marR="0" lvl="3"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4pPr>
            <a:lvl5pPr marR="0" lvl="4"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5pPr>
            <a:lvl6pPr marR="0" lvl="5"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6pPr>
            <a:lvl7pPr marR="0" lvl="6"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7pPr>
            <a:lvl8pPr marR="0" lvl="7"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8pPr>
            <a:lvl9pPr marR="0" lvl="8"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9pPr>
          </a:lstStyle>
          <a:p>
            <a:r>
              <a:rPr lang="ro-RO" dirty="0"/>
              <a:t>Spirometria</a:t>
            </a:r>
          </a:p>
        </p:txBody>
      </p:sp>
      <p:sp>
        <p:nvSpPr>
          <p:cNvPr id="14" name="Google Shape;362;p36">
            <a:extLst>
              <a:ext uri="{FF2B5EF4-FFF2-40B4-BE49-F238E27FC236}">
                <a16:creationId xmlns="" xmlns:a16="http://schemas.microsoft.com/office/drawing/2014/main" id="{4173ABA6-375C-41B7-AF54-C13F8344E2B3}"/>
              </a:ext>
            </a:extLst>
          </p:cNvPr>
          <p:cNvSpPr txBox="1">
            <a:spLocks/>
          </p:cNvSpPr>
          <p:nvPr/>
        </p:nvSpPr>
        <p:spPr>
          <a:xfrm>
            <a:off x="5958488" y="2532562"/>
            <a:ext cx="23331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5394"/>
              </a:buClr>
              <a:buSzPts val="1800"/>
              <a:buFont typeface="Fira Sans Extra Condensed"/>
              <a:buNone/>
              <a:defRPr sz="1800" b="1" i="0" u="none" strike="noStrike" cap="none">
                <a:solidFill>
                  <a:srgbClr val="0B5394"/>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2pPr>
            <a:lvl3pPr marR="0" lvl="2"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3pPr>
            <a:lvl4pPr marR="0" lvl="3"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4pPr>
            <a:lvl5pPr marR="0" lvl="4"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5pPr>
            <a:lvl6pPr marR="0" lvl="5"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6pPr>
            <a:lvl7pPr marR="0" lvl="6"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7pPr>
            <a:lvl8pPr marR="0" lvl="7"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8pPr>
            <a:lvl9pPr marR="0" lvl="8"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9pPr>
          </a:lstStyle>
          <a:p>
            <a:r>
              <a:rPr lang="ro-RO" dirty="0"/>
              <a:t>Recomandari</a:t>
            </a:r>
          </a:p>
        </p:txBody>
      </p:sp>
      <p:sp>
        <p:nvSpPr>
          <p:cNvPr id="15" name="Google Shape;362;p36">
            <a:extLst>
              <a:ext uri="{FF2B5EF4-FFF2-40B4-BE49-F238E27FC236}">
                <a16:creationId xmlns="" xmlns:a16="http://schemas.microsoft.com/office/drawing/2014/main" id="{A25D95E7-9C00-4EE1-B72F-CA6E2905EF86}"/>
              </a:ext>
            </a:extLst>
          </p:cNvPr>
          <p:cNvSpPr txBox="1">
            <a:spLocks/>
          </p:cNvSpPr>
          <p:nvPr/>
        </p:nvSpPr>
        <p:spPr>
          <a:xfrm>
            <a:off x="893330" y="3512854"/>
            <a:ext cx="23331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5394"/>
              </a:buClr>
              <a:buSzPts val="1800"/>
              <a:buFont typeface="Fira Sans Extra Condensed"/>
              <a:buNone/>
              <a:defRPr sz="1800" b="1" i="0" u="none" strike="noStrike" cap="none">
                <a:solidFill>
                  <a:srgbClr val="0B5394"/>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2pPr>
            <a:lvl3pPr marR="0" lvl="2"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3pPr>
            <a:lvl4pPr marR="0" lvl="3"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4pPr>
            <a:lvl5pPr marR="0" lvl="4"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5pPr>
            <a:lvl6pPr marR="0" lvl="5"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6pPr>
            <a:lvl7pPr marR="0" lvl="6"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7pPr>
            <a:lvl8pPr marR="0" lvl="7"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8pPr>
            <a:lvl9pPr marR="0" lvl="8"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9pPr>
          </a:lstStyle>
          <a:p>
            <a:r>
              <a:rPr lang="ro-RO" dirty="0"/>
              <a:t>Etiologia/Cauze</a:t>
            </a:r>
          </a:p>
        </p:txBody>
      </p:sp>
      <p:sp>
        <p:nvSpPr>
          <p:cNvPr id="16" name="Google Shape;362;p36">
            <a:extLst>
              <a:ext uri="{FF2B5EF4-FFF2-40B4-BE49-F238E27FC236}">
                <a16:creationId xmlns="" xmlns:a16="http://schemas.microsoft.com/office/drawing/2014/main" id="{BD5AE7A4-E88B-4F09-94C8-B0A8E86A6B08}"/>
              </a:ext>
            </a:extLst>
          </p:cNvPr>
          <p:cNvSpPr txBox="1">
            <a:spLocks/>
          </p:cNvSpPr>
          <p:nvPr/>
        </p:nvSpPr>
        <p:spPr>
          <a:xfrm>
            <a:off x="3363778" y="2479289"/>
            <a:ext cx="23331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5394"/>
              </a:buClr>
              <a:buSzPts val="1800"/>
              <a:buFont typeface="Fira Sans Extra Condensed"/>
              <a:buNone/>
              <a:defRPr sz="1800" b="1" i="0" u="none" strike="noStrike" cap="none">
                <a:solidFill>
                  <a:srgbClr val="0B5394"/>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2pPr>
            <a:lvl3pPr marR="0" lvl="2"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3pPr>
            <a:lvl4pPr marR="0" lvl="3"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4pPr>
            <a:lvl5pPr marR="0" lvl="4"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5pPr>
            <a:lvl6pPr marR="0" lvl="5"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6pPr>
            <a:lvl7pPr marR="0" lvl="6"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7pPr>
            <a:lvl8pPr marR="0" lvl="7"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8pPr>
            <a:lvl9pPr marR="0" lvl="8"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9pPr>
          </a:lstStyle>
          <a:p>
            <a:r>
              <a:rPr lang="en-US" dirty="0"/>
              <a:t>T</a:t>
            </a:r>
            <a:r>
              <a:rPr lang="ro-RO" dirty="0"/>
              <a:t>estul bronhodilatator</a:t>
            </a:r>
          </a:p>
        </p:txBody>
      </p:sp>
      <p:sp>
        <p:nvSpPr>
          <p:cNvPr id="17" name="Google Shape;362;p36">
            <a:extLst>
              <a:ext uri="{FF2B5EF4-FFF2-40B4-BE49-F238E27FC236}">
                <a16:creationId xmlns="" xmlns:a16="http://schemas.microsoft.com/office/drawing/2014/main" id="{148A1092-E5B3-4820-AA93-A33AB196EBB5}"/>
              </a:ext>
            </a:extLst>
          </p:cNvPr>
          <p:cNvSpPr txBox="1">
            <a:spLocks/>
          </p:cNvSpPr>
          <p:nvPr/>
        </p:nvSpPr>
        <p:spPr>
          <a:xfrm>
            <a:off x="3363778" y="2947289"/>
            <a:ext cx="23331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5394"/>
              </a:buClr>
              <a:buSzPts val="1800"/>
              <a:buFont typeface="Fira Sans Extra Condensed"/>
              <a:buNone/>
              <a:defRPr sz="1800" b="1" i="0" u="none" strike="noStrike" cap="none">
                <a:solidFill>
                  <a:srgbClr val="0B5394"/>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2pPr>
            <a:lvl3pPr marR="0" lvl="2"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3pPr>
            <a:lvl4pPr marR="0" lvl="3"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4pPr>
            <a:lvl5pPr marR="0" lvl="4"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5pPr>
            <a:lvl6pPr marR="0" lvl="5"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6pPr>
            <a:lvl7pPr marR="0" lvl="6"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7pPr>
            <a:lvl8pPr marR="0" lvl="7"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8pPr>
            <a:lvl9pPr marR="0" lvl="8"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9pPr>
          </a:lstStyle>
          <a:p>
            <a:r>
              <a:rPr lang="ro-RO" dirty="0"/>
              <a:t>Tomografia toracica</a:t>
            </a:r>
          </a:p>
        </p:txBody>
      </p:sp>
      <p:sp>
        <p:nvSpPr>
          <p:cNvPr id="18" name="Google Shape;362;p36">
            <a:extLst>
              <a:ext uri="{FF2B5EF4-FFF2-40B4-BE49-F238E27FC236}">
                <a16:creationId xmlns="" xmlns:a16="http://schemas.microsoft.com/office/drawing/2014/main" id="{ED919E11-9421-4BDE-953F-35EC7614AEDA}"/>
              </a:ext>
            </a:extLst>
          </p:cNvPr>
          <p:cNvSpPr txBox="1">
            <a:spLocks/>
          </p:cNvSpPr>
          <p:nvPr/>
        </p:nvSpPr>
        <p:spPr>
          <a:xfrm>
            <a:off x="3363778" y="3512854"/>
            <a:ext cx="23331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5394"/>
              </a:buClr>
              <a:buSzPts val="1800"/>
              <a:buFont typeface="Fira Sans Extra Condensed"/>
              <a:buNone/>
              <a:defRPr sz="1800" b="1" i="0" u="none" strike="noStrike" cap="none">
                <a:solidFill>
                  <a:srgbClr val="0B5394"/>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2pPr>
            <a:lvl3pPr marR="0" lvl="2"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3pPr>
            <a:lvl4pPr marR="0" lvl="3"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4pPr>
            <a:lvl5pPr marR="0" lvl="4"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5pPr>
            <a:lvl6pPr marR="0" lvl="5"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6pPr>
            <a:lvl7pPr marR="0" lvl="6"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7pPr>
            <a:lvl8pPr marR="0" lvl="7"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8pPr>
            <a:lvl9pPr marR="0" lvl="8"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9pPr>
          </a:lstStyle>
          <a:p>
            <a:r>
              <a:rPr lang="ro-RO" dirty="0"/>
              <a:t>ECG</a:t>
            </a:r>
          </a:p>
        </p:txBody>
      </p:sp>
      <p:sp>
        <p:nvSpPr>
          <p:cNvPr id="20" name="Google Shape;362;p36">
            <a:extLst>
              <a:ext uri="{FF2B5EF4-FFF2-40B4-BE49-F238E27FC236}">
                <a16:creationId xmlns="" xmlns:a16="http://schemas.microsoft.com/office/drawing/2014/main" id="{E7F8CE41-EE27-4A0B-BFBB-B732926EEFB9}"/>
              </a:ext>
            </a:extLst>
          </p:cNvPr>
          <p:cNvSpPr txBox="1">
            <a:spLocks/>
          </p:cNvSpPr>
          <p:nvPr/>
        </p:nvSpPr>
        <p:spPr>
          <a:xfrm>
            <a:off x="5958488" y="1482452"/>
            <a:ext cx="23331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5394"/>
              </a:buClr>
              <a:buSzPts val="1800"/>
              <a:buFont typeface="Fira Sans Extra Condensed"/>
              <a:buNone/>
              <a:defRPr sz="1800" b="1" i="0" u="none" strike="noStrike" cap="none">
                <a:solidFill>
                  <a:srgbClr val="0B5394"/>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2pPr>
            <a:lvl3pPr marR="0" lvl="2"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3pPr>
            <a:lvl4pPr marR="0" lvl="3"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4pPr>
            <a:lvl5pPr marR="0" lvl="4"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5pPr>
            <a:lvl6pPr marR="0" lvl="5"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6pPr>
            <a:lvl7pPr marR="0" lvl="6"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7pPr>
            <a:lvl8pPr marR="0" lvl="7"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8pPr>
            <a:lvl9pPr marR="0" lvl="8"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9pPr>
          </a:lstStyle>
          <a:p>
            <a:r>
              <a:rPr lang="en-US" dirty="0"/>
              <a:t>D</a:t>
            </a:r>
            <a:r>
              <a:rPr lang="ro-RO" dirty="0"/>
              <a:t>iagnostic diferential</a:t>
            </a:r>
          </a:p>
        </p:txBody>
      </p:sp>
      <p:sp>
        <p:nvSpPr>
          <p:cNvPr id="21" name="Google Shape;362;p36">
            <a:extLst>
              <a:ext uri="{FF2B5EF4-FFF2-40B4-BE49-F238E27FC236}">
                <a16:creationId xmlns="" xmlns:a16="http://schemas.microsoft.com/office/drawing/2014/main" id="{7CEF7540-D6C6-4982-8BC3-52B334AAE2AE}"/>
              </a:ext>
            </a:extLst>
          </p:cNvPr>
          <p:cNvSpPr txBox="1">
            <a:spLocks/>
          </p:cNvSpPr>
          <p:nvPr/>
        </p:nvSpPr>
        <p:spPr>
          <a:xfrm>
            <a:off x="5958488" y="1908939"/>
            <a:ext cx="23331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B5394"/>
              </a:buClr>
              <a:buSzPts val="1800"/>
              <a:buFont typeface="Fira Sans Extra Condensed"/>
              <a:buNone/>
              <a:defRPr sz="1800" b="1" i="0" u="none" strike="noStrike" cap="none">
                <a:solidFill>
                  <a:srgbClr val="0B5394"/>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2pPr>
            <a:lvl3pPr marR="0" lvl="2"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3pPr>
            <a:lvl4pPr marR="0" lvl="3"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4pPr>
            <a:lvl5pPr marR="0" lvl="4"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5pPr>
            <a:lvl6pPr marR="0" lvl="5"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6pPr>
            <a:lvl7pPr marR="0" lvl="6"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7pPr>
            <a:lvl8pPr marR="0" lvl="7"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8pPr>
            <a:lvl9pPr marR="0" lvl="8" algn="l" rtl="0">
              <a:lnSpc>
                <a:spcPct val="100000"/>
              </a:lnSpc>
              <a:spcBef>
                <a:spcPts val="0"/>
              </a:spcBef>
              <a:spcAft>
                <a:spcPts val="0"/>
              </a:spcAft>
              <a:buClr>
                <a:srgbClr val="0B5394"/>
              </a:buClr>
              <a:buSzPts val="1800"/>
              <a:buFont typeface="Arial"/>
              <a:buNone/>
              <a:defRPr sz="1800" b="0" i="0" u="none" strike="noStrike" cap="none">
                <a:solidFill>
                  <a:srgbClr val="0B5394"/>
                </a:solidFill>
                <a:latin typeface="Arial"/>
                <a:ea typeface="Arial"/>
                <a:cs typeface="Arial"/>
                <a:sym typeface="Arial"/>
              </a:defRPr>
            </a:lvl9pPr>
          </a:lstStyle>
          <a:p>
            <a:r>
              <a:rPr lang="en-US" dirty="0"/>
              <a:t>C</a:t>
            </a:r>
            <a:r>
              <a:rPr lang="en-GB" dirty="0"/>
              <a:t>e se </a:t>
            </a:r>
            <a:r>
              <a:rPr lang="ro-RO" dirty="0"/>
              <a:t>poate observa la examinari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298221" y="912018"/>
            <a:ext cx="2396588" cy="69294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dirty="0"/>
              <a:t>PEF-metria</a:t>
            </a:r>
          </a:p>
        </p:txBody>
      </p:sp>
      <p:sp>
        <p:nvSpPr>
          <p:cNvPr id="376" name="Google Shape;376;p38"/>
          <p:cNvSpPr txBox="1">
            <a:spLocks noGrp="1"/>
          </p:cNvSpPr>
          <p:nvPr>
            <p:ph type="subTitle" idx="1"/>
          </p:nvPr>
        </p:nvSpPr>
        <p:spPr>
          <a:xfrm>
            <a:off x="485517" y="1957388"/>
            <a:ext cx="3259299" cy="1707356"/>
          </a:xfrm>
          <a:prstGeom prst="rect">
            <a:avLst/>
          </a:prstGeom>
        </p:spPr>
        <p:txBody>
          <a:bodyPr spcFirstLastPara="1" wrap="square" lIns="91425" tIns="91425" rIns="91425" bIns="91425" anchor="t" anchorCtr="0">
            <a:noAutofit/>
          </a:bodyPr>
          <a:lstStyle/>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PEF-metria este preferată pentru considerente de simplicitate, economicitate şi, mai ales, pentru posibilitatea ca bolnavul să-şi facă singur în mod repetat determinările. </a:t>
            </a:r>
          </a:p>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PEF-metria reprezintă metodă de screening pentru detectarea obstrucţiei bronşice.</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4FA691B8-2E72-46DC-ACFF-7B4B94D2EB4D}"/>
              </a:ext>
            </a:extLst>
          </p:cNvPr>
          <p:cNvPicPr>
            <a:picLocks noChangeAspect="1"/>
          </p:cNvPicPr>
          <p:nvPr/>
        </p:nvPicPr>
        <p:blipFill>
          <a:blip r:embed="rId3"/>
          <a:stretch>
            <a:fillRect/>
          </a:stretch>
        </p:blipFill>
        <p:spPr>
          <a:xfrm>
            <a:off x="3936206" y="912018"/>
            <a:ext cx="4643438" cy="3095625"/>
          </a:xfrm>
          <a:prstGeom prst="rect">
            <a:avLst/>
          </a:prstGeom>
        </p:spPr>
      </p:pic>
    </p:spTree>
    <p:extLst>
      <p:ext uri="{BB962C8B-B14F-4D97-AF65-F5344CB8AC3E}">
        <p14:creationId xmlns:p14="http://schemas.microsoft.com/office/powerpoint/2010/main" val="1734609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361025" y="385763"/>
            <a:ext cx="3118106" cy="1130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dirty="0"/>
              <a:t>Testul bronhodilatator</a:t>
            </a:r>
          </a:p>
        </p:txBody>
      </p:sp>
      <p:sp>
        <p:nvSpPr>
          <p:cNvPr id="376" name="Google Shape;376;p38"/>
          <p:cNvSpPr txBox="1">
            <a:spLocks noGrp="1"/>
          </p:cNvSpPr>
          <p:nvPr>
            <p:ph type="subTitle" idx="1"/>
          </p:nvPr>
        </p:nvSpPr>
        <p:spPr>
          <a:xfrm>
            <a:off x="435510" y="1828800"/>
            <a:ext cx="3779303" cy="2928937"/>
          </a:xfrm>
          <a:prstGeom prst="rect">
            <a:avLst/>
          </a:prstGeom>
        </p:spPr>
        <p:txBody>
          <a:bodyPr spcFirstLastPara="1" wrap="square" lIns="91425" tIns="91425" rIns="91425" bIns="91425" anchor="t" anchorCtr="0">
            <a:noAutofit/>
          </a:bodyPr>
          <a:lstStyle/>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Testul bronhodilatator este indicat pentru a exclude astmul bronşic. VEMS sau PEF iniţiale se compară cu valorile obţinute la 20 minute după administrarea salbutamolului sau fenoterolului şi la 30 minute de la administrarea bromurii de ipratropium (sau a combinaţiei lor).</a:t>
            </a:r>
          </a:p>
          <a:p>
            <a:pPr marL="139700" indent="0" algn="just">
              <a:lnSpc>
                <a:spcPct val="107000"/>
              </a:lnSpc>
              <a:spcAft>
                <a:spcPts val="800"/>
              </a:spcAft>
            </a:pPr>
            <a:r>
              <a:rPr lang="ro-RO" sz="1200"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Creşterea valorilor VEMS sau PEF cu peste 12% pledează pentru reversibilitatea obstrucţiei, care este caracteristică pentru astmul bronşic. Pentru BPCO este caracteristică obstrucţia bronşică ireversibilă (valorile PEF sau VEMS stabile) sau parţial reversibilă (modificarea VEMS sau PEF cu mai puţin de 12% sau 200 ml)</a:t>
            </a:r>
          </a:p>
        </p:txBody>
      </p:sp>
      <p:pic>
        <p:nvPicPr>
          <p:cNvPr id="4098" name="Picture 2" descr="Spirometria. Testul de bronhodilatație - Cabinet medical Pneumologie">
            <a:extLst>
              <a:ext uri="{FF2B5EF4-FFF2-40B4-BE49-F238E27FC236}">
                <a16:creationId xmlns="" xmlns:a16="http://schemas.microsoft.com/office/drawing/2014/main" id="{DBDEF608-8F75-4B76-868B-5166583F2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471" y="698701"/>
            <a:ext cx="4379019" cy="313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294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453894" y="592932"/>
            <a:ext cx="3118106" cy="1130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o-RO" dirty="0"/>
              <a:t>Tomografie toracica</a:t>
            </a:r>
          </a:p>
        </p:txBody>
      </p:sp>
      <p:sp>
        <p:nvSpPr>
          <p:cNvPr id="376" name="Google Shape;376;p38"/>
          <p:cNvSpPr txBox="1">
            <a:spLocks noGrp="1"/>
          </p:cNvSpPr>
          <p:nvPr>
            <p:ph type="subTitle" idx="1"/>
          </p:nvPr>
        </p:nvSpPr>
        <p:spPr>
          <a:xfrm>
            <a:off x="435510" y="1828800"/>
            <a:ext cx="3779303" cy="2928937"/>
          </a:xfrm>
          <a:prstGeom prst="rect">
            <a:avLst/>
          </a:prstGeom>
        </p:spPr>
        <p:txBody>
          <a:bodyPr spcFirstLastPara="1" wrap="square" lIns="91425" tIns="91425" rIns="91425" bIns="91425" anchor="t" anchorCtr="0">
            <a:noAutofit/>
          </a:bodyPr>
          <a:lstStyle/>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Oferă o mai bună vizualizare a tipului și distribuției leziunilor țesutului pulmonar și a formării bulei decât CXR. </a:t>
            </a:r>
          </a:p>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Spre deosebire de BPOC legată de fumat, deficitul de alfa-1 antitripsină afectează în principal câmpurile inferioare.  </a:t>
            </a:r>
          </a:p>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Util în excluderea altor boli pulmonare subiacente, cum ar fi bronșiectazia sau cancerul pulmonar, și pentru evaluarea preoperatorie.</a:t>
            </a:r>
          </a:p>
          <a:p>
            <a:pPr marL="139700" indent="0" algn="just">
              <a:lnSpc>
                <a:spcPct val="107000"/>
              </a:lnSpc>
              <a:spcAft>
                <a:spcPts val="800"/>
              </a:spcAft>
            </a:pPr>
            <a:r>
              <a:rPr lang="ro-RO" sz="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 imagine avem</a:t>
            </a:r>
            <a:r>
              <a:rPr lang="en-US" sz="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CT</a:t>
            </a:r>
            <a:r>
              <a:rPr lang="ro-RO" sz="120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toracic BPOC: plămân hiperinflat, modificări emfizematoase și diametru antero-posterior crescut (piept în butoi)</a:t>
            </a:r>
          </a:p>
        </p:txBody>
      </p:sp>
      <p:pic>
        <p:nvPicPr>
          <p:cNvPr id="2" name="Picture 1">
            <a:extLst>
              <a:ext uri="{FF2B5EF4-FFF2-40B4-BE49-F238E27FC236}">
                <a16:creationId xmlns="" xmlns:a16="http://schemas.microsoft.com/office/drawing/2014/main" id="{A83A5EED-D4B2-4B0D-BC60-72B4939D78C9}"/>
              </a:ext>
            </a:extLst>
          </p:cNvPr>
          <p:cNvPicPr>
            <a:picLocks noChangeAspect="1"/>
          </p:cNvPicPr>
          <p:nvPr/>
        </p:nvPicPr>
        <p:blipFill>
          <a:blip r:embed="rId3"/>
          <a:stretch>
            <a:fillRect/>
          </a:stretch>
        </p:blipFill>
        <p:spPr>
          <a:xfrm>
            <a:off x="4395457" y="592932"/>
            <a:ext cx="4084175" cy="3650385"/>
          </a:xfrm>
          <a:prstGeom prst="rect">
            <a:avLst/>
          </a:prstGeom>
        </p:spPr>
      </p:pic>
    </p:spTree>
    <p:extLst>
      <p:ext uri="{BB962C8B-B14F-4D97-AF65-F5344CB8AC3E}">
        <p14:creationId xmlns:p14="http://schemas.microsoft.com/office/powerpoint/2010/main" val="937908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361025" y="385763"/>
            <a:ext cx="3118106" cy="1130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ECG</a:t>
            </a:r>
            <a:endParaRPr lang="ro-RO" dirty="0"/>
          </a:p>
        </p:txBody>
      </p:sp>
      <p:sp>
        <p:nvSpPr>
          <p:cNvPr id="376" name="Google Shape;376;p38"/>
          <p:cNvSpPr txBox="1">
            <a:spLocks noGrp="1"/>
          </p:cNvSpPr>
          <p:nvPr>
            <p:ph type="subTitle" idx="1"/>
          </p:nvPr>
        </p:nvSpPr>
        <p:spPr>
          <a:xfrm>
            <a:off x="585529" y="1800226"/>
            <a:ext cx="3118107" cy="1957388"/>
          </a:xfrm>
          <a:prstGeom prst="rect">
            <a:avLst/>
          </a:prstGeom>
        </p:spPr>
        <p:txBody>
          <a:bodyPr spcFirstLastPara="1" wrap="square" lIns="91425" tIns="91425" rIns="91425" bIns="91425" anchor="t" anchorCtr="0">
            <a:noAutofit/>
          </a:bodyPr>
          <a:lstStyle/>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Factorii de risc pentru BPOC sunt similari cu cei pentru boala cardiaca ischemica, deci comorbiditatea este frecventa. Insuficiența cardiacă dreaptă se poate dezvolta în BPOC de lungă durată (cor pulmonale). </a:t>
            </a:r>
          </a:p>
          <a:p>
            <a:pPr marL="139700" indent="0" algn="just">
              <a:lnSpc>
                <a:spcPct val="107000"/>
              </a:lnSpc>
              <a:spcAft>
                <a:spcPts val="800"/>
              </a:spcAft>
            </a:pPr>
            <a:r>
              <a:rPr lang="it-IT" sz="1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 rezultatul efectuarii ECG pot fi depistate semne de hipertrofie ventriculară dreaptă, aritmie, ischemie</a:t>
            </a:r>
            <a:endParaRPr lang="ro-RO" sz="1200"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1" name="Picture 3" descr="ECG changes in Chronic Obstructive Pulmonary Disease (COPD) | Epomedicine">
            <a:extLst>
              <a:ext uri="{FF2B5EF4-FFF2-40B4-BE49-F238E27FC236}">
                <a16:creationId xmlns="" xmlns:a16="http://schemas.microsoft.com/office/drawing/2014/main" id="{6D77CBCF-8ED2-4A12-B608-CCC8A002C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217" y="1162050"/>
            <a:ext cx="5212994" cy="2516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46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38"/>
          <p:cNvSpPr txBox="1">
            <a:spLocks noGrp="1"/>
          </p:cNvSpPr>
          <p:nvPr>
            <p:ph type="subTitle" idx="1"/>
          </p:nvPr>
        </p:nvSpPr>
        <p:spPr>
          <a:xfrm>
            <a:off x="672307" y="1721645"/>
            <a:ext cx="3506788" cy="2314573"/>
          </a:xfrm>
          <a:prstGeom prst="rect">
            <a:avLst/>
          </a:prstGeom>
        </p:spPr>
        <p:txBody>
          <a:bodyPr spcFirstLastPara="1" wrap="square" lIns="91425" tIns="91425" rIns="91425" bIns="91425" anchor="t" anchorCtr="0">
            <a:noAutofit/>
          </a:bodyPr>
          <a:lstStyle/>
          <a:p>
            <a:pPr algn="just">
              <a:lnSpc>
                <a:spcPct val="107000"/>
              </a:lnSpc>
              <a:spcAft>
                <a:spcPts val="800"/>
              </a:spcAft>
            </a:pPr>
            <a:r>
              <a:rPr lang="ro-RO" dirty="0">
                <a:effectLst/>
                <a:latin typeface="Times New Roman" panose="02020603050405020304" pitchFamily="18" charset="0"/>
                <a:ea typeface="Calibri" panose="020F0502020204030204" pitchFamily="34" charset="0"/>
                <a:cs typeface="Times New Roman" panose="02020603050405020304" pitchFamily="18" charset="0"/>
              </a:rPr>
              <a:t>              </a:t>
            </a:r>
            <a:r>
              <a:rPr lang="ro-RO" b="1" dirty="0">
                <a:effectLst/>
                <a:latin typeface="Times New Roman" panose="02020603050405020304" pitchFamily="18" charset="0"/>
                <a:ea typeface="Calibri" panose="020F0502020204030204" pitchFamily="34" charset="0"/>
                <a:cs typeface="Times New Roman" panose="02020603050405020304" pitchFamily="18" charset="0"/>
              </a:rPr>
              <a:t>BPOC</a:t>
            </a:r>
            <a:r>
              <a:rPr lang="ro-RO" dirty="0">
                <a:effectLst/>
                <a:latin typeface="Times New Roman" panose="02020603050405020304" pitchFamily="18" charset="0"/>
                <a:ea typeface="Calibri" panose="020F0502020204030204" pitchFamily="34" charset="0"/>
                <a:cs typeface="Times New Roman" panose="02020603050405020304" pitchFamily="18" charset="0"/>
              </a:rPr>
              <a:t> – ul nu este simplu de diagnosticat, deoarece doar fumatul si demosntratiile</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ro-RO" dirty="0">
                <a:effectLst/>
                <a:latin typeface="Times New Roman" panose="02020603050405020304" pitchFamily="18" charset="0"/>
                <a:ea typeface="Calibri" panose="020F0502020204030204" pitchFamily="34" charset="0"/>
                <a:cs typeface="Times New Roman" panose="02020603050405020304" pitchFamily="18" charset="0"/>
              </a:rPr>
              <a:t>unei disfunctii obstructive pulmonare nu stabilesc diagnosticul. Datele clinic, radiologice si de laborator trebuie sa permita clinicianului sa diferentieze BPOC-ul de alte boli pulmonare insotite de sindromul bronhoobstructiv</a:t>
            </a:r>
          </a:p>
        </p:txBody>
      </p:sp>
      <p:pic>
        <p:nvPicPr>
          <p:cNvPr id="5" name="Picture 4">
            <a:extLst>
              <a:ext uri="{FF2B5EF4-FFF2-40B4-BE49-F238E27FC236}">
                <a16:creationId xmlns="" xmlns:a16="http://schemas.microsoft.com/office/drawing/2014/main" id="{F28ED794-1089-4D2F-9045-937464F0394A}"/>
              </a:ext>
            </a:extLst>
          </p:cNvPr>
          <p:cNvPicPr>
            <a:picLocks noChangeAspect="1"/>
          </p:cNvPicPr>
          <p:nvPr/>
        </p:nvPicPr>
        <p:blipFill>
          <a:blip r:embed="rId3"/>
          <a:stretch>
            <a:fillRect/>
          </a:stretch>
        </p:blipFill>
        <p:spPr>
          <a:xfrm>
            <a:off x="4803852" y="150019"/>
            <a:ext cx="3667841" cy="4734708"/>
          </a:xfrm>
          <a:prstGeom prst="rect">
            <a:avLst/>
          </a:prstGeom>
        </p:spPr>
      </p:pic>
      <p:sp>
        <p:nvSpPr>
          <p:cNvPr id="2" name="TextBox 1">
            <a:extLst>
              <a:ext uri="{FF2B5EF4-FFF2-40B4-BE49-F238E27FC236}">
                <a16:creationId xmlns="" xmlns:a16="http://schemas.microsoft.com/office/drawing/2014/main" id="{8F4DC963-A682-46F2-AD95-988A14F92FB0}"/>
              </a:ext>
            </a:extLst>
          </p:cNvPr>
          <p:cNvSpPr txBox="1"/>
          <p:nvPr/>
        </p:nvSpPr>
        <p:spPr>
          <a:xfrm>
            <a:off x="1541104" y="568673"/>
            <a:ext cx="2950370" cy="1077218"/>
          </a:xfrm>
          <a:prstGeom prst="rect">
            <a:avLst/>
          </a:prstGeom>
          <a:noFill/>
        </p:spPr>
        <p:txBody>
          <a:bodyPr wrap="square" rtlCol="0">
            <a:spAutoFit/>
          </a:bodyPr>
          <a:lstStyle/>
          <a:p>
            <a:r>
              <a:rPr lang="ro-RO" sz="3200" b="1" dirty="0">
                <a:solidFill>
                  <a:schemeClr val="accent1">
                    <a:lumMod val="75000"/>
                  </a:schemeClr>
                </a:solidFill>
                <a:effectLst>
                  <a:outerShdw blurRad="38100" dist="38100" dir="2700000" algn="tl">
                    <a:srgbClr val="000000">
                      <a:alpha val="43137"/>
                    </a:srgbClr>
                  </a:outerShdw>
                </a:effectLst>
                <a:latin typeface="Fira Sans Extra Condensed" panose="020B0503050000020004" pitchFamily="34" charset="0"/>
              </a:rPr>
              <a:t>Diagnostic diferential</a:t>
            </a:r>
          </a:p>
        </p:txBody>
      </p:sp>
    </p:spTree>
    <p:extLst>
      <p:ext uri="{BB962C8B-B14F-4D97-AF65-F5344CB8AC3E}">
        <p14:creationId xmlns:p14="http://schemas.microsoft.com/office/powerpoint/2010/main" val="3383658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13" name="TextBox 12">
            <a:extLst>
              <a:ext uri="{FF2B5EF4-FFF2-40B4-BE49-F238E27FC236}">
                <a16:creationId xmlns="" xmlns:a16="http://schemas.microsoft.com/office/drawing/2014/main" id="{CBE2BA4C-49EE-4000-AFFC-35FC5E1A357C}"/>
              </a:ext>
            </a:extLst>
          </p:cNvPr>
          <p:cNvSpPr txBox="1"/>
          <p:nvPr/>
        </p:nvSpPr>
        <p:spPr>
          <a:xfrm>
            <a:off x="1581150" y="742086"/>
            <a:ext cx="5884718" cy="523220"/>
          </a:xfrm>
          <a:prstGeom prst="rect">
            <a:avLst/>
          </a:prstGeom>
          <a:noFill/>
        </p:spPr>
        <p:txBody>
          <a:bodyPr wrap="square" rtlCol="0">
            <a:spAutoFit/>
          </a:bodyPr>
          <a:lstStyle/>
          <a:p>
            <a:r>
              <a:rPr lang="en" sz="2800" dirty="0">
                <a:solidFill>
                  <a:schemeClr val="bg2">
                    <a:lumMod val="25000"/>
                  </a:schemeClr>
                </a:solidFill>
                <a:effectLst>
                  <a:outerShdw blurRad="38100" dist="38100" dir="2700000" algn="tl">
                    <a:srgbClr val="000000">
                      <a:alpha val="43137"/>
                    </a:srgbClr>
                  </a:outerShdw>
                </a:effectLst>
                <a:latin typeface="Fira Sans Extra Condensed" panose="020B0503050000020004" pitchFamily="34" charset="0"/>
              </a:rPr>
              <a:t>Clasificarea BPCO in functie de severitate</a:t>
            </a:r>
            <a:endParaRPr lang="en-GB" sz="2800" dirty="0">
              <a:solidFill>
                <a:schemeClr val="bg2">
                  <a:lumMod val="25000"/>
                </a:schemeClr>
              </a:solidFill>
              <a:effectLst>
                <a:outerShdw blurRad="38100" dist="38100" dir="2700000" algn="tl">
                  <a:srgbClr val="000000">
                    <a:alpha val="43137"/>
                  </a:srgbClr>
                </a:outerShdw>
              </a:effectLst>
              <a:latin typeface="Fira Sans Extra Condensed" panose="020B0503050000020004" pitchFamily="34" charset="0"/>
            </a:endParaRPr>
          </a:p>
        </p:txBody>
      </p:sp>
      <p:pic>
        <p:nvPicPr>
          <p:cNvPr id="2" name="Picture 1">
            <a:extLst>
              <a:ext uri="{FF2B5EF4-FFF2-40B4-BE49-F238E27FC236}">
                <a16:creationId xmlns="" xmlns:a16="http://schemas.microsoft.com/office/drawing/2014/main" id="{D05DCDB0-E597-4D02-8993-F4381A8EF923}"/>
              </a:ext>
            </a:extLst>
          </p:cNvPr>
          <p:cNvPicPr>
            <a:picLocks noChangeAspect="1"/>
          </p:cNvPicPr>
          <p:nvPr/>
        </p:nvPicPr>
        <p:blipFill rotWithShape="1">
          <a:blip r:embed="rId3"/>
          <a:srcRect t="6215"/>
          <a:stretch/>
        </p:blipFill>
        <p:spPr>
          <a:xfrm>
            <a:off x="1226540" y="1510145"/>
            <a:ext cx="6496957" cy="3359293"/>
          </a:xfrm>
          <a:prstGeom prst="rect">
            <a:avLst/>
          </a:prstGeom>
        </p:spPr>
      </p:pic>
    </p:spTree>
    <p:extLst>
      <p:ext uri="{BB962C8B-B14F-4D97-AF65-F5344CB8AC3E}">
        <p14:creationId xmlns:p14="http://schemas.microsoft.com/office/powerpoint/2010/main" val="3214996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ticol_bronhoscopie.jpg"/>
          <p:cNvPicPr>
            <a:picLocks noChangeAspect="1"/>
          </p:cNvPicPr>
          <p:nvPr/>
        </p:nvPicPr>
        <p:blipFill>
          <a:blip r:embed="rId2" cstate="print"/>
          <a:stretch>
            <a:fillRect/>
          </a:stretch>
        </p:blipFill>
        <p:spPr>
          <a:xfrm>
            <a:off x="2748088" y="1281364"/>
            <a:ext cx="1329866" cy="1182103"/>
          </a:xfrm>
          <a:prstGeom prst="rect">
            <a:avLst/>
          </a:prstGeom>
          <a:ln>
            <a:noFill/>
          </a:ln>
          <a:effectLst>
            <a:softEdge rad="112500"/>
          </a:effectLst>
        </p:spPr>
      </p:pic>
      <p:sp>
        <p:nvSpPr>
          <p:cNvPr id="5" name="TextBox 4"/>
          <p:cNvSpPr txBox="1"/>
          <p:nvPr/>
        </p:nvSpPr>
        <p:spPr>
          <a:xfrm>
            <a:off x="2320591" y="141480"/>
            <a:ext cx="2251409" cy="369332"/>
          </a:xfrm>
          <a:prstGeom prst="rect">
            <a:avLst/>
          </a:prstGeom>
          <a:noFill/>
        </p:spPr>
        <p:txBody>
          <a:bodyPr wrap="square" rtlCol="0">
            <a:spAutoFit/>
          </a:bodyPr>
          <a:lstStyle/>
          <a:p>
            <a:pPr>
              <a:buClrTx/>
              <a:buFontTx/>
              <a:buNone/>
            </a:pPr>
            <a:r>
              <a:rPr lang="ro-MD" sz="1800" kern="1200" dirty="0">
                <a:solidFill>
                  <a:prstClr val="black"/>
                </a:solidFill>
                <a:latin typeface="Calibri"/>
                <a:ea typeface="+mn-ea"/>
                <a:cs typeface="+mn-cs"/>
              </a:rPr>
              <a:t>Bronhoscopie</a:t>
            </a:r>
            <a:endParaRPr lang="en-US" sz="1800" kern="1200" dirty="0">
              <a:solidFill>
                <a:prstClr val="black"/>
              </a:solidFill>
              <a:latin typeface="Calibri"/>
              <a:ea typeface="+mn-ea"/>
              <a:cs typeface="+mn-cs"/>
            </a:endParaRPr>
          </a:p>
        </p:txBody>
      </p:sp>
      <p:pic>
        <p:nvPicPr>
          <p:cNvPr id="6" name="Picture 5" descr="x_bpoc.jpg"/>
          <p:cNvPicPr>
            <a:picLocks noChangeAspect="1"/>
          </p:cNvPicPr>
          <p:nvPr/>
        </p:nvPicPr>
        <p:blipFill>
          <a:blip r:embed="rId3" cstate="print"/>
          <a:stretch>
            <a:fillRect/>
          </a:stretch>
        </p:blipFill>
        <p:spPr>
          <a:xfrm>
            <a:off x="2137861" y="3357975"/>
            <a:ext cx="988094" cy="1519281"/>
          </a:xfrm>
          <a:prstGeom prst="rect">
            <a:avLst/>
          </a:prstGeom>
          <a:ln>
            <a:noFill/>
          </a:ln>
          <a:effectLst>
            <a:softEdge rad="112500"/>
          </a:effectLst>
        </p:spPr>
      </p:pic>
      <p:sp>
        <p:nvSpPr>
          <p:cNvPr id="7" name="TextBox 6"/>
          <p:cNvSpPr txBox="1"/>
          <p:nvPr/>
        </p:nvSpPr>
        <p:spPr>
          <a:xfrm>
            <a:off x="2087725" y="2787775"/>
            <a:ext cx="1633793" cy="415498"/>
          </a:xfrm>
          <a:prstGeom prst="rect">
            <a:avLst/>
          </a:prstGeom>
          <a:noFill/>
        </p:spPr>
        <p:txBody>
          <a:bodyPr wrap="square" rtlCol="0">
            <a:spAutoFit/>
          </a:bodyPr>
          <a:lstStyle/>
          <a:p>
            <a:pPr>
              <a:buClrTx/>
              <a:buFontTx/>
              <a:buNone/>
            </a:pPr>
            <a:r>
              <a:rPr lang="ro-MD" sz="2100" kern="1200" dirty="0">
                <a:solidFill>
                  <a:prstClr val="black"/>
                </a:solidFill>
                <a:latin typeface="Calibri"/>
                <a:ea typeface="+mn-ea"/>
                <a:cs typeface="+mn-cs"/>
              </a:rPr>
              <a:t>Radiografie</a:t>
            </a:r>
            <a:endParaRPr lang="en-US" sz="2100" kern="1200" dirty="0">
              <a:solidFill>
                <a:prstClr val="black"/>
              </a:solidFill>
              <a:latin typeface="Calibri"/>
              <a:ea typeface="+mn-ea"/>
              <a:cs typeface="+mn-cs"/>
            </a:endParaRPr>
          </a:p>
        </p:txBody>
      </p:sp>
      <p:pic>
        <p:nvPicPr>
          <p:cNvPr id="8" name="Picture 7" descr="RMN.jpg"/>
          <p:cNvPicPr>
            <a:picLocks noChangeAspect="1"/>
          </p:cNvPicPr>
          <p:nvPr/>
        </p:nvPicPr>
        <p:blipFill>
          <a:blip r:embed="rId4" cstate="print"/>
          <a:stretch>
            <a:fillRect/>
          </a:stretch>
        </p:blipFill>
        <p:spPr>
          <a:xfrm>
            <a:off x="6218824" y="757989"/>
            <a:ext cx="1651334" cy="1651334"/>
          </a:xfrm>
          <a:prstGeom prst="rect">
            <a:avLst/>
          </a:prstGeom>
        </p:spPr>
      </p:pic>
      <p:sp>
        <p:nvSpPr>
          <p:cNvPr id="9" name="TextBox 8"/>
          <p:cNvSpPr txBox="1"/>
          <p:nvPr/>
        </p:nvSpPr>
        <p:spPr>
          <a:xfrm>
            <a:off x="3923928" y="1221600"/>
            <a:ext cx="2073735" cy="669414"/>
          </a:xfrm>
          <a:prstGeom prst="rect">
            <a:avLst/>
          </a:prstGeom>
          <a:noFill/>
        </p:spPr>
        <p:txBody>
          <a:bodyPr wrap="square" rtlCol="0">
            <a:spAutoFit/>
          </a:bodyPr>
          <a:lstStyle/>
          <a:p>
            <a:pPr>
              <a:buClrTx/>
              <a:buFontTx/>
              <a:buNone/>
            </a:pPr>
            <a:r>
              <a:rPr lang="ro-MD" sz="2400" kern="1200" dirty="0">
                <a:solidFill>
                  <a:prstClr val="black"/>
                </a:solidFill>
                <a:latin typeface="Calibri"/>
                <a:ea typeface="+mn-ea"/>
                <a:cs typeface="+mn-cs"/>
              </a:rPr>
              <a:t>RMN</a:t>
            </a:r>
          </a:p>
          <a:p>
            <a:pPr>
              <a:buClrTx/>
              <a:buFontTx/>
              <a:buNone/>
            </a:pPr>
            <a:endParaRPr lang="en-US" sz="1350" kern="1200" dirty="0">
              <a:solidFill>
                <a:prstClr val="black"/>
              </a:solidFill>
              <a:latin typeface="Calibri"/>
              <a:ea typeface="+mn-ea"/>
              <a:cs typeface="+mn-cs"/>
            </a:endParaRPr>
          </a:p>
        </p:txBody>
      </p:sp>
      <p:pic>
        <p:nvPicPr>
          <p:cNvPr id="11" name="Picture 10" descr="a2-p2.png"/>
          <p:cNvPicPr>
            <a:picLocks noChangeAspect="1"/>
          </p:cNvPicPr>
          <p:nvPr/>
        </p:nvPicPr>
        <p:blipFill>
          <a:blip r:embed="rId5" cstate="print"/>
          <a:stretch>
            <a:fillRect/>
          </a:stretch>
        </p:blipFill>
        <p:spPr>
          <a:xfrm>
            <a:off x="2901500" y="360948"/>
            <a:ext cx="947061" cy="911393"/>
          </a:xfrm>
          <a:prstGeom prst="rect">
            <a:avLst/>
          </a:prstGeom>
          <a:ln>
            <a:noFill/>
          </a:ln>
          <a:effectLst>
            <a:softEdge rad="112500"/>
          </a:effectLst>
        </p:spPr>
      </p:pic>
      <p:pic>
        <p:nvPicPr>
          <p:cNvPr id="12" name="Picture 11" descr="aparat-de-radiografie-03.jpg"/>
          <p:cNvPicPr>
            <a:picLocks noChangeAspect="1"/>
          </p:cNvPicPr>
          <p:nvPr/>
        </p:nvPicPr>
        <p:blipFill>
          <a:blip r:embed="rId6" cstate="print"/>
          <a:stretch>
            <a:fillRect/>
          </a:stretch>
        </p:blipFill>
        <p:spPr>
          <a:xfrm>
            <a:off x="3153026" y="3501061"/>
            <a:ext cx="1368708" cy="1371730"/>
          </a:xfrm>
          <a:prstGeom prst="rect">
            <a:avLst/>
          </a:prstGeom>
          <a:ln>
            <a:noFill/>
          </a:ln>
          <a:effectLst>
            <a:softEdge rad="112500"/>
          </a:effectLst>
        </p:spPr>
      </p:pic>
      <p:pic>
        <p:nvPicPr>
          <p:cNvPr id="13" name="Picture 12" descr="rmn.jpg"/>
          <p:cNvPicPr>
            <a:picLocks noChangeAspect="1"/>
          </p:cNvPicPr>
          <p:nvPr/>
        </p:nvPicPr>
        <p:blipFill>
          <a:blip r:embed="rId7" cstate="print"/>
          <a:stretch>
            <a:fillRect/>
          </a:stretch>
        </p:blipFill>
        <p:spPr>
          <a:xfrm>
            <a:off x="4603583" y="2012282"/>
            <a:ext cx="2228850" cy="2228850"/>
          </a:xfrm>
          <a:prstGeom prst="rect">
            <a:avLst/>
          </a:prstGeom>
        </p:spPr>
      </p:pic>
      <p:pic>
        <p:nvPicPr>
          <p:cNvPr id="14" name="Picture 13" descr="8aa6cbc8-e601-4129-aba0-289baa8dedb3.jpg"/>
          <p:cNvPicPr>
            <a:picLocks noChangeAspect="1"/>
          </p:cNvPicPr>
          <p:nvPr/>
        </p:nvPicPr>
        <p:blipFill>
          <a:blip r:embed="rId8" cstate="print"/>
          <a:stretch>
            <a:fillRect/>
          </a:stretch>
        </p:blipFill>
        <p:spPr>
          <a:xfrm>
            <a:off x="1257570" y="505327"/>
            <a:ext cx="1548407" cy="2111541"/>
          </a:xfrm>
          <a:prstGeom prst="rect">
            <a:avLst/>
          </a:prstGeom>
        </p:spPr>
      </p:pic>
    </p:spTree>
    <p:extLst>
      <p:ext uri="{BB962C8B-B14F-4D97-AF65-F5344CB8AC3E}">
        <p14:creationId xmlns:p14="http://schemas.microsoft.com/office/powerpoint/2010/main" val="3997855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p>
            <a:pPr lvl="0" algn="ctr"/>
            <a:r>
              <a:rPr lang="ro-RO" sz="1500" kern="1200" dirty="0">
                <a:solidFill>
                  <a:schemeClr val="bg2">
                    <a:lumMod val="50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OBIECTIVELE TRATAMENTULUI</a:t>
            </a:r>
            <a:br>
              <a:rPr lang="ro-RO" sz="1500" kern="1200" dirty="0">
                <a:solidFill>
                  <a:schemeClr val="bg2">
                    <a:lumMod val="50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br>
            <a:endParaRPr lang="ro-RO" dirty="0">
              <a:solidFill>
                <a:schemeClr val="bg2">
                  <a:lumMod val="50000"/>
                </a:schemeClr>
              </a:solidFill>
            </a:endParaRPr>
          </a:p>
        </p:txBody>
      </p:sp>
      <p:sp>
        <p:nvSpPr>
          <p:cNvPr id="3" name="Dreptunghi 2"/>
          <p:cNvSpPr/>
          <p:nvPr/>
        </p:nvSpPr>
        <p:spPr>
          <a:xfrm>
            <a:off x="1054249" y="845124"/>
            <a:ext cx="7132320" cy="3120854"/>
          </a:xfrm>
          <a:prstGeom prst="rect">
            <a:avLst/>
          </a:prstGeom>
        </p:spPr>
        <p:txBody>
          <a:bodyPr wrap="square">
            <a:spAutoFit/>
          </a:bodyPr>
          <a:lstStyle/>
          <a:p>
            <a:pPr marL="257175" lvl="0" indent="-257175" defTabSz="685800">
              <a:spcBef>
                <a:spcPct val="20000"/>
              </a:spcBef>
              <a:buClrTx/>
              <a:buFont typeface="Arial" pitchFamily="34" charset="0"/>
              <a:buChar char="•"/>
            </a:pPr>
            <a:r>
              <a:rPr lang="ro-RO" sz="2400" b="1" kern="1200" dirty="0">
                <a:solidFill>
                  <a:prstClr val="black"/>
                </a:solidFill>
                <a:latin typeface="Times New Roman" pitchFamily="18" charset="0"/>
                <a:ea typeface="+mn-ea"/>
                <a:cs typeface="Times New Roman" pitchFamily="18" charset="0"/>
              </a:rPr>
              <a:t>Ameliorarea simptomelor</a:t>
            </a:r>
          </a:p>
          <a:p>
            <a:pPr marL="257175" lvl="0" indent="-257175" defTabSz="685800">
              <a:spcBef>
                <a:spcPct val="20000"/>
              </a:spcBef>
              <a:buClrTx/>
              <a:buFont typeface="Arial" pitchFamily="34" charset="0"/>
              <a:buChar char="•"/>
            </a:pPr>
            <a:r>
              <a:rPr lang="ro-RO" sz="2400" b="1" kern="1200" dirty="0" err="1">
                <a:solidFill>
                  <a:prstClr val="black"/>
                </a:solidFill>
                <a:latin typeface="Times New Roman" pitchFamily="18" charset="0"/>
                <a:ea typeface="+mn-ea"/>
                <a:cs typeface="Times New Roman" pitchFamily="18" charset="0"/>
              </a:rPr>
              <a:t>Creşterea</a:t>
            </a:r>
            <a:r>
              <a:rPr lang="ro-RO" sz="2400" b="1" kern="1200" dirty="0">
                <a:solidFill>
                  <a:prstClr val="black"/>
                </a:solidFill>
                <a:latin typeface="Times New Roman" pitchFamily="18" charset="0"/>
                <a:ea typeface="+mn-ea"/>
                <a:cs typeface="Times New Roman" pitchFamily="18" charset="0"/>
              </a:rPr>
              <a:t> </a:t>
            </a:r>
            <a:r>
              <a:rPr lang="ro-RO" sz="2400" b="1" kern="1200" dirty="0" err="1">
                <a:solidFill>
                  <a:prstClr val="black"/>
                </a:solidFill>
                <a:latin typeface="Times New Roman" pitchFamily="18" charset="0"/>
                <a:ea typeface="+mn-ea"/>
                <a:cs typeface="Times New Roman" pitchFamily="18" charset="0"/>
              </a:rPr>
              <a:t>toleranţei</a:t>
            </a:r>
            <a:r>
              <a:rPr lang="ro-RO" sz="2400" b="1" kern="1200" dirty="0">
                <a:solidFill>
                  <a:prstClr val="black"/>
                </a:solidFill>
                <a:latin typeface="Times New Roman" pitchFamily="18" charset="0"/>
                <a:ea typeface="+mn-ea"/>
                <a:cs typeface="Times New Roman" pitchFamily="18" charset="0"/>
              </a:rPr>
              <a:t> la efort</a:t>
            </a:r>
          </a:p>
          <a:p>
            <a:pPr marL="257175" lvl="0" indent="-257175" defTabSz="685800">
              <a:spcBef>
                <a:spcPct val="20000"/>
              </a:spcBef>
              <a:buClrTx/>
              <a:buFont typeface="Arial" pitchFamily="34" charset="0"/>
              <a:buChar char="•"/>
            </a:pPr>
            <a:r>
              <a:rPr lang="ro-RO" sz="2400" b="1" kern="1200" dirty="0">
                <a:solidFill>
                  <a:prstClr val="black"/>
                </a:solidFill>
                <a:latin typeface="Times New Roman" pitchFamily="18" charset="0"/>
                <a:ea typeface="+mn-ea"/>
                <a:cs typeface="Times New Roman" pitchFamily="18" charset="0"/>
              </a:rPr>
              <a:t>Diminuarea progresiei bolii</a:t>
            </a:r>
          </a:p>
          <a:p>
            <a:pPr marL="257175" lvl="0" indent="-257175" defTabSz="685800">
              <a:spcBef>
                <a:spcPct val="20000"/>
              </a:spcBef>
              <a:buClrTx/>
              <a:buFont typeface="Arial" pitchFamily="34" charset="0"/>
              <a:buChar char="•"/>
            </a:pPr>
            <a:r>
              <a:rPr lang="ro-RO" sz="2400" b="1" kern="1200" dirty="0" err="1">
                <a:solidFill>
                  <a:prstClr val="black"/>
                </a:solidFill>
                <a:latin typeface="Times New Roman" pitchFamily="18" charset="0"/>
                <a:ea typeface="+mn-ea"/>
                <a:cs typeface="Times New Roman" pitchFamily="18" charset="0"/>
              </a:rPr>
              <a:t>Micşorarea</a:t>
            </a:r>
            <a:r>
              <a:rPr lang="ro-RO" sz="2400" b="1" kern="1200" dirty="0">
                <a:solidFill>
                  <a:prstClr val="black"/>
                </a:solidFill>
                <a:latin typeface="Times New Roman" pitchFamily="18" charset="0"/>
                <a:ea typeface="+mn-ea"/>
                <a:cs typeface="Times New Roman" pitchFamily="18" charset="0"/>
              </a:rPr>
              <a:t> </a:t>
            </a:r>
            <a:r>
              <a:rPr lang="ro-RO" sz="2400" b="1" kern="1200" dirty="0" err="1">
                <a:solidFill>
                  <a:prstClr val="black"/>
                </a:solidFill>
                <a:latin typeface="Times New Roman" pitchFamily="18" charset="0"/>
                <a:ea typeface="+mn-ea"/>
                <a:cs typeface="Times New Roman" pitchFamily="18" charset="0"/>
              </a:rPr>
              <a:t>frecvenţei</a:t>
            </a:r>
            <a:r>
              <a:rPr lang="ro-RO" sz="2400" b="1" kern="1200" dirty="0">
                <a:solidFill>
                  <a:prstClr val="black"/>
                </a:solidFill>
                <a:latin typeface="Times New Roman" pitchFamily="18" charset="0"/>
                <a:ea typeface="+mn-ea"/>
                <a:cs typeface="Times New Roman" pitchFamily="18" charset="0"/>
              </a:rPr>
              <a:t> </a:t>
            </a:r>
            <a:r>
              <a:rPr lang="ro-RO" sz="2400" b="1" kern="1200" dirty="0" err="1">
                <a:solidFill>
                  <a:prstClr val="black"/>
                </a:solidFill>
                <a:latin typeface="Times New Roman" pitchFamily="18" charset="0"/>
                <a:ea typeface="+mn-ea"/>
                <a:cs typeface="Times New Roman" pitchFamily="18" charset="0"/>
              </a:rPr>
              <a:t>şi</a:t>
            </a:r>
            <a:r>
              <a:rPr lang="ro-RO" sz="2400" b="1" kern="1200" dirty="0">
                <a:solidFill>
                  <a:prstClr val="black"/>
                </a:solidFill>
                <a:latin typeface="Times New Roman" pitchFamily="18" charset="0"/>
                <a:ea typeface="+mn-ea"/>
                <a:cs typeface="Times New Roman" pitchFamily="18" charset="0"/>
              </a:rPr>
              <a:t> duratei exacerbărilor</a:t>
            </a:r>
          </a:p>
          <a:p>
            <a:pPr marL="257175" lvl="0" indent="-257175" defTabSz="685800">
              <a:spcBef>
                <a:spcPct val="20000"/>
              </a:spcBef>
              <a:buClrTx/>
              <a:buFont typeface="Arial" pitchFamily="34" charset="0"/>
              <a:buChar char="•"/>
            </a:pPr>
            <a:r>
              <a:rPr lang="ro-RO" sz="2400" b="1" kern="1200" dirty="0">
                <a:solidFill>
                  <a:prstClr val="black"/>
                </a:solidFill>
                <a:latin typeface="Times New Roman" pitchFamily="18" charset="0"/>
                <a:ea typeface="+mn-ea"/>
                <a:cs typeface="Times New Roman" pitchFamily="18" charset="0"/>
              </a:rPr>
              <a:t>Profilaxia </a:t>
            </a:r>
            <a:r>
              <a:rPr lang="ro-RO" sz="2400" b="1" kern="1200" dirty="0" err="1">
                <a:solidFill>
                  <a:prstClr val="black"/>
                </a:solidFill>
                <a:latin typeface="Times New Roman" pitchFamily="18" charset="0"/>
                <a:ea typeface="+mn-ea"/>
                <a:cs typeface="Times New Roman" pitchFamily="18" charset="0"/>
              </a:rPr>
              <a:t>şi</a:t>
            </a:r>
            <a:r>
              <a:rPr lang="ro-RO" sz="2400" b="1" kern="1200" dirty="0">
                <a:solidFill>
                  <a:prstClr val="black"/>
                </a:solidFill>
                <a:latin typeface="Times New Roman" pitchFamily="18" charset="0"/>
                <a:ea typeface="+mn-ea"/>
                <a:cs typeface="Times New Roman" pitchFamily="18" charset="0"/>
              </a:rPr>
              <a:t> tratamentul </a:t>
            </a:r>
            <a:r>
              <a:rPr lang="ro-RO" sz="2400" b="1" kern="1200" dirty="0" err="1">
                <a:solidFill>
                  <a:prstClr val="black"/>
                </a:solidFill>
                <a:latin typeface="Times New Roman" pitchFamily="18" charset="0"/>
                <a:ea typeface="+mn-ea"/>
                <a:cs typeface="Times New Roman" pitchFamily="18" charset="0"/>
              </a:rPr>
              <a:t>complicaţiilor</a:t>
            </a:r>
            <a:endParaRPr lang="ro-RO" sz="24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2400" b="1" kern="1200" dirty="0" err="1">
                <a:solidFill>
                  <a:prstClr val="black"/>
                </a:solidFill>
                <a:latin typeface="Times New Roman" pitchFamily="18" charset="0"/>
                <a:ea typeface="+mn-ea"/>
                <a:cs typeface="Times New Roman" pitchFamily="18" charset="0"/>
              </a:rPr>
              <a:t>Îmbunătăţirea</a:t>
            </a:r>
            <a:r>
              <a:rPr lang="ro-RO" sz="2400" b="1" kern="1200" dirty="0">
                <a:solidFill>
                  <a:prstClr val="black"/>
                </a:solidFill>
                <a:latin typeface="Times New Roman" pitchFamily="18" charset="0"/>
                <a:ea typeface="+mn-ea"/>
                <a:cs typeface="Times New Roman" pitchFamily="18" charset="0"/>
              </a:rPr>
              <a:t> </a:t>
            </a:r>
            <a:r>
              <a:rPr lang="ro-RO" sz="2400" b="1" kern="1200" dirty="0" err="1">
                <a:solidFill>
                  <a:prstClr val="black"/>
                </a:solidFill>
                <a:latin typeface="Times New Roman" pitchFamily="18" charset="0"/>
                <a:ea typeface="+mn-ea"/>
                <a:cs typeface="Times New Roman" pitchFamily="18" charset="0"/>
              </a:rPr>
              <a:t>calităţii</a:t>
            </a:r>
            <a:r>
              <a:rPr lang="ro-RO" sz="2400" b="1" kern="1200" dirty="0">
                <a:solidFill>
                  <a:prstClr val="black"/>
                </a:solidFill>
                <a:latin typeface="Times New Roman" pitchFamily="18" charset="0"/>
                <a:ea typeface="+mn-ea"/>
                <a:cs typeface="Times New Roman" pitchFamily="18" charset="0"/>
              </a:rPr>
              <a:t> </a:t>
            </a:r>
            <a:r>
              <a:rPr lang="ro-RO" sz="2400" b="1" kern="1200" dirty="0" err="1">
                <a:solidFill>
                  <a:prstClr val="black"/>
                </a:solidFill>
                <a:latin typeface="Times New Roman" pitchFamily="18" charset="0"/>
                <a:ea typeface="+mn-ea"/>
                <a:cs typeface="Times New Roman" pitchFamily="18" charset="0"/>
              </a:rPr>
              <a:t>vieţii</a:t>
            </a:r>
            <a:endParaRPr lang="ro-RO" sz="24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endParaRPr lang="ro-RO" sz="2400" kern="1200" dirty="0">
              <a:solidFill>
                <a:prstClr val="black"/>
              </a:solidFill>
              <a:latin typeface="Calibri"/>
              <a:ea typeface="+mn-ea"/>
              <a:cs typeface="+mn-cs"/>
            </a:endParaRPr>
          </a:p>
        </p:txBody>
      </p:sp>
    </p:spTree>
    <p:extLst>
      <p:ext uri="{BB962C8B-B14F-4D97-AF65-F5344CB8AC3E}">
        <p14:creationId xmlns:p14="http://schemas.microsoft.com/office/powerpoint/2010/main" val="3029915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dirty="0"/>
              <a:t>Recomandari</a:t>
            </a:r>
          </a:p>
        </p:txBody>
      </p:sp>
      <p:graphicFrame>
        <p:nvGraphicFramePr>
          <p:cNvPr id="665" name="Google Shape;665;p51"/>
          <p:cNvGraphicFramePr/>
          <p:nvPr>
            <p:extLst>
              <p:ext uri="{D42A27DB-BD31-4B8C-83A1-F6EECF244321}">
                <p14:modId xmlns:p14="http://schemas.microsoft.com/office/powerpoint/2010/main" val="3737018956"/>
              </p:ext>
            </p:extLst>
          </p:nvPr>
        </p:nvGraphicFramePr>
        <p:xfrm>
          <a:off x="1747838" y="1200150"/>
          <a:ext cx="5648325" cy="3314750"/>
        </p:xfrm>
        <a:graphic>
          <a:graphicData uri="http://schemas.openxmlformats.org/drawingml/2006/table">
            <a:tbl>
              <a:tblPr>
                <a:noFill/>
                <a:tableStyleId>{F692767D-DAE5-48A8-B4E3-BD705122992A}</a:tableStyleId>
              </a:tblPr>
              <a:tblGrid>
                <a:gridCol w="4942100">
                  <a:extLst>
                    <a:ext uri="{9D8B030D-6E8A-4147-A177-3AD203B41FA5}">
                      <a16:colId xmlns="" xmlns:a16="http://schemas.microsoft.com/office/drawing/2014/main" val="20000"/>
                    </a:ext>
                  </a:extLst>
                </a:gridCol>
                <a:gridCol w="706225">
                  <a:extLst>
                    <a:ext uri="{9D8B030D-6E8A-4147-A177-3AD203B41FA5}">
                      <a16:colId xmlns="" xmlns:a16="http://schemas.microsoft.com/office/drawing/2014/main" val="20001"/>
                    </a:ext>
                  </a:extLst>
                </a:gridCol>
              </a:tblGrid>
              <a:tr h="662950">
                <a:tc>
                  <a:txBody>
                    <a:bodyPr/>
                    <a:lstStyle/>
                    <a:p>
                      <a:pPr marL="0" lvl="0" indent="0" algn="l" rtl="0">
                        <a:spcBef>
                          <a:spcPts val="0"/>
                        </a:spcBef>
                        <a:spcAft>
                          <a:spcPts val="0"/>
                        </a:spcAft>
                        <a:buNone/>
                      </a:pPr>
                      <a:r>
                        <a:rPr lang="ro-RO" noProof="0" dirty="0">
                          <a:latin typeface="Arimo"/>
                          <a:ea typeface="Arimo"/>
                          <a:cs typeface="Arimo"/>
                          <a:sym typeface="Arimo"/>
                        </a:rPr>
                        <a:t>Evitarea fumatului si a aerului poluat.</a:t>
                      </a: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dirty="0"/>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solidFill>
                  </a:tcPr>
                </a:tc>
                <a:extLst>
                  <a:ext uri="{0D108BD9-81ED-4DB2-BD59-A6C34878D82A}">
                    <a16:rowId xmlns="" xmlns:a16="http://schemas.microsoft.com/office/drawing/2014/main" val="10000"/>
                  </a:ext>
                </a:extLst>
              </a:tr>
              <a:tr h="662950">
                <a:tc>
                  <a:txBody>
                    <a:bodyPr/>
                    <a:lstStyle/>
                    <a:p>
                      <a:pPr marL="0" lvl="0" indent="0" algn="l" rtl="0">
                        <a:spcBef>
                          <a:spcPts val="0"/>
                        </a:spcBef>
                        <a:spcAft>
                          <a:spcPts val="0"/>
                        </a:spcAft>
                        <a:buNone/>
                      </a:pPr>
                      <a:r>
                        <a:rPr lang="ro-RO" noProof="0" dirty="0">
                          <a:latin typeface="Arimo"/>
                          <a:ea typeface="Arimo"/>
                          <a:cs typeface="Arimo"/>
                          <a:sym typeface="Arimo"/>
                        </a:rPr>
                        <a:t>Mentinerea unei diete sanatoase.</a:t>
                      </a: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solidFill>
                  </a:tcPr>
                </a:tc>
                <a:extLst>
                  <a:ext uri="{0D108BD9-81ED-4DB2-BD59-A6C34878D82A}">
                    <a16:rowId xmlns="" xmlns:a16="http://schemas.microsoft.com/office/drawing/2014/main" val="10001"/>
                  </a:ext>
                </a:extLst>
              </a:tr>
              <a:tr h="662950">
                <a:tc>
                  <a:txBody>
                    <a:bodyPr/>
                    <a:lstStyle/>
                    <a:p>
                      <a:pPr marL="0" lvl="0" indent="0" algn="l" rtl="0">
                        <a:spcBef>
                          <a:spcPts val="0"/>
                        </a:spcBef>
                        <a:spcAft>
                          <a:spcPts val="0"/>
                        </a:spcAft>
                        <a:buNone/>
                      </a:pPr>
                      <a:r>
                        <a:rPr lang="ro-RO" noProof="0" dirty="0">
                          <a:latin typeface="Arimo"/>
                          <a:ea typeface="Arimo"/>
                          <a:cs typeface="Arimo"/>
                          <a:sym typeface="Arimo"/>
                        </a:rPr>
                        <a:t>Exercitii fizice regulate.</a:t>
                      </a: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solidFill>
                  </a:tcPr>
                </a:tc>
                <a:extLst>
                  <a:ext uri="{0D108BD9-81ED-4DB2-BD59-A6C34878D82A}">
                    <a16:rowId xmlns="" xmlns:a16="http://schemas.microsoft.com/office/drawing/2014/main" val="10002"/>
                  </a:ext>
                </a:extLst>
              </a:tr>
              <a:tr h="662950">
                <a:tc>
                  <a:txBody>
                    <a:bodyPr/>
                    <a:lstStyle/>
                    <a:p>
                      <a:pPr marL="0" lvl="0" indent="0" algn="l" rtl="0">
                        <a:spcBef>
                          <a:spcPts val="0"/>
                        </a:spcBef>
                        <a:spcAft>
                          <a:spcPts val="0"/>
                        </a:spcAft>
                        <a:buNone/>
                      </a:pPr>
                      <a:r>
                        <a:rPr lang="ro-RO" noProof="0" dirty="0">
                          <a:latin typeface="Arimo"/>
                          <a:ea typeface="Arimo"/>
                          <a:cs typeface="Arimo"/>
                          <a:sym typeface="Arimo"/>
                        </a:rPr>
                        <a:t>Monitorizare si controlarea respiratiei, si curatirea cailor aeriene.</a:t>
                      </a: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solidFill>
                  </a:tcPr>
                </a:tc>
                <a:extLst>
                  <a:ext uri="{0D108BD9-81ED-4DB2-BD59-A6C34878D82A}">
                    <a16:rowId xmlns="" xmlns:a16="http://schemas.microsoft.com/office/drawing/2014/main" val="10003"/>
                  </a:ext>
                </a:extLst>
              </a:tr>
              <a:tr h="662950">
                <a:tc>
                  <a:txBody>
                    <a:bodyPr/>
                    <a:lstStyle/>
                    <a:p>
                      <a:pPr marL="0" lvl="0" indent="0" algn="l" rtl="0">
                        <a:spcBef>
                          <a:spcPts val="0"/>
                        </a:spcBef>
                        <a:spcAft>
                          <a:spcPts val="0"/>
                        </a:spcAft>
                        <a:buNone/>
                      </a:pPr>
                      <a:r>
                        <a:rPr lang="ro-RO" noProof="0" dirty="0">
                          <a:latin typeface="Arimo"/>
                          <a:ea typeface="Arimo"/>
                          <a:cs typeface="Arimo"/>
                          <a:sym typeface="Arimo"/>
                        </a:rPr>
                        <a:t>Vizitarea medicului de familie cu regularitate</a:t>
                      </a:r>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dirty="0"/>
                    </a:p>
                  </a:txBody>
                  <a:tcPr marL="91425" marR="91425" marT="91425" marB="914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solidFill>
                  </a:tcPr>
                </a:tc>
                <a:extLst>
                  <a:ext uri="{0D108BD9-81ED-4DB2-BD59-A6C34878D82A}">
                    <a16:rowId xmlns="" xmlns:a16="http://schemas.microsoft.com/office/drawing/2014/main" val="10004"/>
                  </a:ext>
                </a:extLst>
              </a:tr>
            </a:tbl>
          </a:graphicData>
        </a:graphic>
      </p:graphicFrame>
      <p:grpSp>
        <p:nvGrpSpPr>
          <p:cNvPr id="666" name="Google Shape;666;p51"/>
          <p:cNvGrpSpPr/>
          <p:nvPr/>
        </p:nvGrpSpPr>
        <p:grpSpPr>
          <a:xfrm>
            <a:off x="6797418" y="1972823"/>
            <a:ext cx="467997" cy="467997"/>
            <a:chOff x="1492675" y="4992125"/>
            <a:chExt cx="481825" cy="481825"/>
          </a:xfrm>
        </p:grpSpPr>
        <p:sp>
          <p:nvSpPr>
            <p:cNvPr id="667" name="Google Shape;667;p51"/>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8" name="Google Shape;668;p51"/>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72" name="Google Shape;672;p51"/>
          <p:cNvGrpSpPr/>
          <p:nvPr/>
        </p:nvGrpSpPr>
        <p:grpSpPr>
          <a:xfrm>
            <a:off x="6797418" y="2632429"/>
            <a:ext cx="467997" cy="467997"/>
            <a:chOff x="1492675" y="4992125"/>
            <a:chExt cx="481825" cy="481825"/>
          </a:xfrm>
        </p:grpSpPr>
        <p:sp>
          <p:nvSpPr>
            <p:cNvPr id="673" name="Google Shape;673;p51"/>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74" name="Google Shape;674;p51"/>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75" name="Google Shape;675;p51"/>
          <p:cNvGrpSpPr/>
          <p:nvPr/>
        </p:nvGrpSpPr>
        <p:grpSpPr>
          <a:xfrm>
            <a:off x="6797418" y="3292035"/>
            <a:ext cx="467997" cy="467997"/>
            <a:chOff x="1492675" y="4992125"/>
            <a:chExt cx="481825" cy="481825"/>
          </a:xfrm>
        </p:grpSpPr>
        <p:sp>
          <p:nvSpPr>
            <p:cNvPr id="676" name="Google Shape;676;p51"/>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77" name="Google Shape;677;p51"/>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9" name="Google Shape;666;p51">
            <a:extLst>
              <a:ext uri="{FF2B5EF4-FFF2-40B4-BE49-F238E27FC236}">
                <a16:creationId xmlns="" xmlns:a16="http://schemas.microsoft.com/office/drawing/2014/main" id="{9608B49A-BE5F-418B-BDAB-B7BC3D980AFF}"/>
              </a:ext>
            </a:extLst>
          </p:cNvPr>
          <p:cNvGrpSpPr/>
          <p:nvPr/>
        </p:nvGrpSpPr>
        <p:grpSpPr>
          <a:xfrm>
            <a:off x="6797418" y="1306887"/>
            <a:ext cx="467997" cy="467997"/>
            <a:chOff x="1492675" y="4992125"/>
            <a:chExt cx="481825" cy="481825"/>
          </a:xfrm>
        </p:grpSpPr>
        <p:sp>
          <p:nvSpPr>
            <p:cNvPr id="20" name="Google Shape;667;p51">
              <a:extLst>
                <a:ext uri="{FF2B5EF4-FFF2-40B4-BE49-F238E27FC236}">
                  <a16:creationId xmlns="" xmlns:a16="http://schemas.microsoft.com/office/drawing/2014/main" id="{330920C6-7480-4A5B-9243-469701E572F1}"/>
                </a:ext>
              </a:extLst>
            </p:cNvPr>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1" name="Google Shape;668;p51">
              <a:extLst>
                <a:ext uri="{FF2B5EF4-FFF2-40B4-BE49-F238E27FC236}">
                  <a16:creationId xmlns="" xmlns:a16="http://schemas.microsoft.com/office/drawing/2014/main" id="{BC9B2EB8-4B43-478D-86E0-0BBEA79C19A7}"/>
                </a:ext>
              </a:extLst>
            </p:cNvPr>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22" name="Google Shape;666;p51">
            <a:extLst>
              <a:ext uri="{FF2B5EF4-FFF2-40B4-BE49-F238E27FC236}">
                <a16:creationId xmlns="" xmlns:a16="http://schemas.microsoft.com/office/drawing/2014/main" id="{98E91927-CED7-4668-9EC5-39777F478319}"/>
              </a:ext>
            </a:extLst>
          </p:cNvPr>
          <p:cNvGrpSpPr/>
          <p:nvPr/>
        </p:nvGrpSpPr>
        <p:grpSpPr>
          <a:xfrm>
            <a:off x="6797418" y="3977751"/>
            <a:ext cx="467997" cy="467997"/>
            <a:chOff x="1492675" y="4992125"/>
            <a:chExt cx="481825" cy="481825"/>
          </a:xfrm>
        </p:grpSpPr>
        <p:sp>
          <p:nvSpPr>
            <p:cNvPr id="23" name="Google Shape;667;p51">
              <a:extLst>
                <a:ext uri="{FF2B5EF4-FFF2-40B4-BE49-F238E27FC236}">
                  <a16:creationId xmlns="" xmlns:a16="http://schemas.microsoft.com/office/drawing/2014/main" id="{96049A72-A05E-4250-8F3B-843C450F9771}"/>
                </a:ext>
              </a:extLst>
            </p:cNvPr>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668;p51">
              <a:extLst>
                <a:ext uri="{FF2B5EF4-FFF2-40B4-BE49-F238E27FC236}">
                  <a16:creationId xmlns="" xmlns:a16="http://schemas.microsoft.com/office/drawing/2014/main" id="{1B1F2C32-49B6-49B5-832D-41F9824C5B21}"/>
                </a:ext>
              </a:extLst>
            </p:cNvPr>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3"/>
        <p:cNvGrpSpPr/>
        <p:nvPr/>
      </p:nvGrpSpPr>
      <p:grpSpPr>
        <a:xfrm>
          <a:off x="0" y="0"/>
          <a:ext cx="0" cy="0"/>
          <a:chOff x="0" y="0"/>
          <a:chExt cx="0" cy="0"/>
        </a:xfrm>
      </p:grpSpPr>
      <p:sp>
        <p:nvSpPr>
          <p:cNvPr id="774" name="Google Shape;774;p57"/>
          <p:cNvSpPr txBox="1">
            <a:spLocks noGrp="1"/>
          </p:cNvSpPr>
          <p:nvPr>
            <p:ph type="title"/>
          </p:nvPr>
        </p:nvSpPr>
        <p:spPr>
          <a:xfrm>
            <a:off x="1220856" y="561627"/>
            <a:ext cx="27318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Concluzie</a:t>
            </a:r>
            <a:endParaRPr dirty="0"/>
          </a:p>
        </p:txBody>
      </p:sp>
      <p:sp>
        <p:nvSpPr>
          <p:cNvPr id="775" name="Google Shape;775;p57"/>
          <p:cNvSpPr txBox="1">
            <a:spLocks noGrp="1"/>
          </p:cNvSpPr>
          <p:nvPr>
            <p:ph type="subTitle" idx="1"/>
          </p:nvPr>
        </p:nvSpPr>
        <p:spPr>
          <a:xfrm>
            <a:off x="680529" y="1378371"/>
            <a:ext cx="4120070" cy="263944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r>
              <a:rPr lang="ro-RO" dirty="0"/>
              <a:t>În concluzie, BPOC este o boală pulmonară inflamatorie cronică care provoacă blocarea fluxului de aer din plămâni. Simptomele includ dificultăți de respirație, tuse, producere de spută și respirație șuierătoare. Este cauzată de expunerea pe termen lung la gaze iritante sau particule în suspensie, cel mai adesea din fumul de țigară. Cu toate acestea, BPOC poate fi ușor tratată și prevenită. Cel mai bun mod de a face acest lucru este să vă opriți sau să nu începeți niciodată să fumați.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046700" y="824100"/>
            <a:ext cx="2874600" cy="858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Introducere</a:t>
            </a:r>
            <a:endParaRPr dirty="0"/>
          </a:p>
        </p:txBody>
      </p:sp>
      <p:sp>
        <p:nvSpPr>
          <p:cNvPr id="376" name="Google Shape;376;p38"/>
          <p:cNvSpPr txBox="1">
            <a:spLocks noGrp="1"/>
          </p:cNvSpPr>
          <p:nvPr>
            <p:ph type="subTitle" idx="1"/>
          </p:nvPr>
        </p:nvSpPr>
        <p:spPr>
          <a:xfrm>
            <a:off x="242887" y="1896713"/>
            <a:ext cx="3914776" cy="1778701"/>
          </a:xfrm>
          <a:prstGeom prst="rect">
            <a:avLst/>
          </a:prstGeom>
        </p:spPr>
        <p:txBody>
          <a:bodyPr spcFirstLastPara="1" wrap="square" lIns="91425" tIns="91425" rIns="91425" bIns="91425" anchor="t" anchorCtr="0">
            <a:noAutofit/>
          </a:bodyPr>
          <a:lstStyle/>
          <a:p>
            <a:pPr algn="just">
              <a:lnSpc>
                <a:spcPct val="107000"/>
              </a:lnSpc>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200" dirty="0">
                <a:effectLst/>
                <a:latin typeface="Times New Roman" panose="02020603050405020304" pitchFamily="18" charset="0"/>
                <a:ea typeface="Calibri" panose="020F0502020204030204" pitchFamily="34" charset="0"/>
                <a:cs typeface="Times New Roman" panose="02020603050405020304" pitchFamily="18" charset="0"/>
              </a:rPr>
              <a:t>BPOC se caracterizează prin obstrucție progresivă a fluxului de aer și se asociază cu emfizem și bronșită cronică.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ro-RO" sz="1200" dirty="0">
                <a:effectLst/>
                <a:latin typeface="Times New Roman" panose="02020603050405020304" pitchFamily="18" charset="0"/>
                <a:ea typeface="Calibri" panose="020F0502020204030204" pitchFamily="34" charset="0"/>
                <a:cs typeface="Times New Roman" panose="02020603050405020304" pitchFamily="18" charset="0"/>
              </a:rPr>
              <a:t>Emfizemul este mărirea structurală a spațiilor aeriene ale bronhiolelor terminale din cauza distrugerea pereților spațiului aerian, iar bronșita cronică este tuse productivă cronică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&gt;</a:t>
            </a:r>
            <a:r>
              <a:rPr lang="ro-RO" sz="1200" dirty="0">
                <a:effectLst/>
                <a:latin typeface="Times New Roman" panose="02020603050405020304" pitchFamily="18" charset="0"/>
                <a:ea typeface="Calibri" panose="020F0502020204030204" pitchFamily="34" charset="0"/>
                <a:cs typeface="Times New Roman" panose="02020603050405020304" pitchFamily="18" charset="0"/>
              </a:rPr>
              <a:t>3 luni în fiecare de 2 ani succesivi si fara alte cauze.</a:t>
            </a:r>
          </a:p>
        </p:txBody>
      </p:sp>
      <p:pic>
        <p:nvPicPr>
          <p:cNvPr id="377" name="Google Shape;377;p38"/>
          <p:cNvPicPr preferRelativeResize="0"/>
          <p:nvPr/>
        </p:nvPicPr>
        <p:blipFill rotWithShape="1">
          <a:blip r:embed="rId3">
            <a:alphaModFix/>
          </a:blip>
          <a:srcRect l="17053" r="17053"/>
          <a:stretch/>
        </p:blipFill>
        <p:spPr>
          <a:xfrm>
            <a:off x="4572000" y="643294"/>
            <a:ext cx="3525300" cy="3566700"/>
          </a:xfrm>
          <a:prstGeom prst="ellipse">
            <a:avLst/>
          </a:prstGeom>
          <a:noFill/>
          <a:ln w="28575" cap="flat" cmpd="sng">
            <a:solidFill>
              <a:srgbClr val="E0FFFE"/>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p>
            <a:pPr lvl="0" algn="ctr"/>
            <a:r>
              <a:rPr lang="ro-RO" sz="1500" kern="1200" dirty="0">
                <a:solidFill>
                  <a:schemeClr val="bg2">
                    <a:lumMod val="50000"/>
                  </a:schemeClr>
                </a:solidFill>
                <a:latin typeface="Times New Roman" pitchFamily="18" charset="0"/>
                <a:ea typeface="+mj-ea"/>
                <a:cs typeface="Times New Roman" pitchFamily="18" charset="0"/>
              </a:rPr>
              <a:t>PREVENŢIE</a:t>
            </a:r>
            <a:r>
              <a:rPr lang="ro-RO" sz="1500" b="0" kern="1200" dirty="0">
                <a:solidFill>
                  <a:srgbClr val="3333FF"/>
                </a:solidFill>
                <a:latin typeface="Times New Roman" pitchFamily="18" charset="0"/>
                <a:ea typeface="+mj-ea"/>
                <a:cs typeface="Times New Roman" pitchFamily="18" charset="0"/>
              </a:rPr>
              <a:t/>
            </a:r>
            <a:br>
              <a:rPr lang="ro-RO" sz="1500" b="0" kern="1200" dirty="0">
                <a:solidFill>
                  <a:srgbClr val="3333FF"/>
                </a:solidFill>
                <a:latin typeface="Times New Roman" pitchFamily="18" charset="0"/>
                <a:ea typeface="+mj-ea"/>
                <a:cs typeface="Times New Roman" pitchFamily="18" charset="0"/>
              </a:rPr>
            </a:br>
            <a:endParaRPr lang="ro-RO" dirty="0"/>
          </a:p>
        </p:txBody>
      </p:sp>
      <p:sp>
        <p:nvSpPr>
          <p:cNvPr id="3" name="Dreptunghi 2"/>
          <p:cNvSpPr/>
          <p:nvPr/>
        </p:nvSpPr>
        <p:spPr>
          <a:xfrm>
            <a:off x="1054249" y="845124"/>
            <a:ext cx="7132320" cy="2714589"/>
          </a:xfrm>
          <a:prstGeom prst="rect">
            <a:avLst/>
          </a:prstGeom>
        </p:spPr>
        <p:txBody>
          <a:bodyPr wrap="square">
            <a:spAutoFit/>
          </a:bodyPr>
          <a:lstStyle/>
          <a:p>
            <a:pPr marL="257175" lvl="0" indent="-257175" defTabSz="685800">
              <a:spcBef>
                <a:spcPct val="20000"/>
              </a:spcBef>
              <a:buClrTx/>
              <a:buFont typeface="Arial" pitchFamily="34" charset="0"/>
              <a:buChar char="•"/>
            </a:pPr>
            <a:r>
              <a:rPr lang="en-US" sz="2400" b="1" kern="1200" dirty="0">
                <a:solidFill>
                  <a:prstClr val="black"/>
                </a:solidFill>
                <a:latin typeface="Times New Roman" pitchFamily="18" charset="0"/>
                <a:ea typeface="+mn-ea"/>
                <a:cs typeface="Times New Roman" pitchFamily="18" charset="0"/>
              </a:rPr>
              <a:t>Întreruperea </a:t>
            </a:r>
            <a:r>
              <a:rPr lang="en-US" sz="2400" b="1" kern="1200" dirty="0" err="1">
                <a:solidFill>
                  <a:prstClr val="black"/>
                </a:solidFill>
                <a:latin typeface="Times New Roman" pitchFamily="18" charset="0"/>
                <a:ea typeface="+mn-ea"/>
                <a:cs typeface="Times New Roman" pitchFamily="18" charset="0"/>
              </a:rPr>
              <a:t>fumatului</a:t>
            </a:r>
            <a:r>
              <a:rPr lang="en-US" sz="2400" b="1" kern="1200" dirty="0">
                <a:solidFill>
                  <a:prstClr val="black"/>
                </a:solidFill>
                <a:latin typeface="Times New Roman" pitchFamily="18" charset="0"/>
                <a:ea typeface="+mn-ea"/>
                <a:cs typeface="Times New Roman" pitchFamily="18" charset="0"/>
              </a:rPr>
              <a:t> </a:t>
            </a:r>
            <a:endParaRPr lang="ro-RO" sz="24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endParaRPr lang="en-US" sz="90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en-US" sz="2400" b="1" kern="1200" dirty="0" err="1">
                <a:solidFill>
                  <a:prstClr val="black"/>
                </a:solidFill>
                <a:latin typeface="Times New Roman" pitchFamily="18" charset="0"/>
                <a:ea typeface="+mn-ea"/>
                <a:cs typeface="Times New Roman" pitchFamily="18" charset="0"/>
              </a:rPr>
              <a:t>Reducerea</a:t>
            </a:r>
            <a:r>
              <a:rPr lang="ro-RO" sz="2400" b="1" kern="1200" dirty="0">
                <a:solidFill>
                  <a:prstClr val="black"/>
                </a:solidFill>
                <a:latin typeface="Times New Roman" pitchFamily="18" charset="0"/>
                <a:ea typeface="+mn-ea"/>
                <a:cs typeface="Times New Roman" pitchFamily="18" charset="0"/>
              </a:rPr>
              <a:t> expunerii la </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factori</a:t>
            </a:r>
            <a:r>
              <a:rPr lang="ro-RO" sz="2400" b="1" kern="1200" dirty="0">
                <a:solidFill>
                  <a:prstClr val="black"/>
                </a:solidFill>
                <a:latin typeface="Times New Roman" pitchFamily="18" charset="0"/>
                <a:ea typeface="+mn-ea"/>
                <a:cs typeface="Times New Roman" pitchFamily="18" charset="0"/>
              </a:rPr>
              <a:t>i</a:t>
            </a:r>
            <a:r>
              <a:rPr lang="en-US" sz="2400" b="1" kern="1200" dirty="0">
                <a:solidFill>
                  <a:prstClr val="black"/>
                </a:solidFill>
                <a:latin typeface="Times New Roman" pitchFamily="18" charset="0"/>
                <a:ea typeface="+mn-ea"/>
                <a:cs typeface="Times New Roman" pitchFamily="18" charset="0"/>
              </a:rPr>
              <a:t> </a:t>
            </a:r>
            <a:r>
              <a:rPr lang="en-US" sz="2400" b="1" kern="1200" dirty="0" err="1">
                <a:solidFill>
                  <a:prstClr val="black"/>
                </a:solidFill>
                <a:latin typeface="Times New Roman" pitchFamily="18" charset="0"/>
                <a:ea typeface="+mn-ea"/>
                <a:cs typeface="Times New Roman" pitchFamily="18" charset="0"/>
              </a:rPr>
              <a:t>ocupaţionali</a:t>
            </a:r>
            <a:r>
              <a:rPr lang="ro-RO" sz="2400" b="1" kern="1200" dirty="0">
                <a:solidFill>
                  <a:prstClr val="black"/>
                </a:solidFill>
                <a:latin typeface="Times New Roman" pitchFamily="18" charset="0"/>
                <a:ea typeface="+mn-ea"/>
                <a:cs typeface="Times New Roman" pitchFamily="18" charset="0"/>
              </a:rPr>
              <a:t> </a:t>
            </a:r>
          </a:p>
          <a:p>
            <a:pPr marL="257175" lvl="0" indent="-257175" defTabSz="685800">
              <a:spcBef>
                <a:spcPct val="20000"/>
              </a:spcBef>
              <a:buClrTx/>
              <a:buFont typeface="Arial" pitchFamily="34" charset="0"/>
              <a:buChar char="•"/>
            </a:pPr>
            <a:endParaRPr lang="ro-RO" sz="105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2400" b="1" kern="1200" dirty="0">
                <a:solidFill>
                  <a:prstClr val="black"/>
                </a:solidFill>
                <a:latin typeface="Times New Roman" pitchFamily="18" charset="0"/>
                <a:ea typeface="+mn-ea"/>
                <a:cs typeface="Times New Roman" pitchFamily="18" charset="0"/>
              </a:rPr>
              <a:t> Reducerea p</a:t>
            </a:r>
            <a:r>
              <a:rPr lang="en-US" sz="2400" b="1" kern="1200" dirty="0" err="1">
                <a:solidFill>
                  <a:prstClr val="black"/>
                </a:solidFill>
                <a:latin typeface="Times New Roman" pitchFamily="18" charset="0"/>
                <a:ea typeface="+mn-ea"/>
                <a:cs typeface="Times New Roman" pitchFamily="18" charset="0"/>
              </a:rPr>
              <a:t>oluării</a:t>
            </a:r>
            <a:r>
              <a:rPr lang="en-US" sz="2400" b="1" kern="1200" dirty="0">
                <a:solidFill>
                  <a:prstClr val="black"/>
                </a:solidFill>
                <a:latin typeface="Times New Roman" pitchFamily="18" charset="0"/>
                <a:ea typeface="+mn-ea"/>
                <a:cs typeface="Times New Roman" pitchFamily="18" charset="0"/>
              </a:rPr>
              <a:t> interne</a:t>
            </a:r>
            <a:r>
              <a:rPr lang="ro-RO" sz="2400" b="1" kern="1200" dirty="0">
                <a:solidFill>
                  <a:prstClr val="black"/>
                </a:solidFill>
                <a:latin typeface="Times New Roman" pitchFamily="18" charset="0"/>
                <a:ea typeface="+mn-ea"/>
                <a:cs typeface="Times New Roman" pitchFamily="18" charset="0"/>
              </a:rPr>
              <a:t> și</a:t>
            </a:r>
            <a:r>
              <a:rPr lang="en-US" sz="2400" b="1" kern="1200" dirty="0">
                <a:solidFill>
                  <a:prstClr val="black"/>
                </a:solidFill>
                <a:latin typeface="Times New Roman" pitchFamily="18" charset="0"/>
                <a:ea typeface="+mn-ea"/>
                <a:cs typeface="Times New Roman" pitchFamily="18" charset="0"/>
              </a:rPr>
              <a:t> </a:t>
            </a:r>
            <a:r>
              <a:rPr lang="ro-RO" sz="2400" b="1" kern="1200" dirty="0">
                <a:solidFill>
                  <a:prstClr val="black"/>
                </a:solidFill>
                <a:latin typeface="Times New Roman" pitchFamily="18" charset="0"/>
                <a:ea typeface="+mn-ea"/>
                <a:cs typeface="Times New Roman" pitchFamily="18" charset="0"/>
              </a:rPr>
              <a:t>e</a:t>
            </a:r>
            <a:r>
              <a:rPr lang="en-US" sz="2400" b="1" kern="1200" dirty="0" err="1">
                <a:solidFill>
                  <a:prstClr val="black"/>
                </a:solidFill>
                <a:latin typeface="Times New Roman" pitchFamily="18" charset="0"/>
                <a:ea typeface="+mn-ea"/>
                <a:cs typeface="Times New Roman" pitchFamily="18" charset="0"/>
              </a:rPr>
              <a:t>xtern</a:t>
            </a:r>
            <a:r>
              <a:rPr lang="ro-RO" sz="2400" b="1" kern="1200" dirty="0">
                <a:solidFill>
                  <a:prstClr val="black"/>
                </a:solidFill>
                <a:latin typeface="Times New Roman" pitchFamily="18" charset="0"/>
                <a:ea typeface="+mn-ea"/>
                <a:cs typeface="Times New Roman" pitchFamily="18" charset="0"/>
              </a:rPr>
              <a:t>e</a:t>
            </a:r>
          </a:p>
          <a:p>
            <a:pPr marL="257175" lvl="0" indent="-257175" defTabSz="685800">
              <a:spcBef>
                <a:spcPct val="20000"/>
              </a:spcBef>
              <a:buClrTx/>
              <a:buFont typeface="Arial" pitchFamily="34" charset="0"/>
              <a:buChar char="•"/>
            </a:pPr>
            <a:endParaRPr lang="en-US" sz="1050" b="1" kern="1200" dirty="0">
              <a:solidFill>
                <a:prstClr val="black"/>
              </a:solidFill>
              <a:latin typeface="Times New Roman" pitchFamily="18" charset="0"/>
              <a:ea typeface="+mn-ea"/>
              <a:cs typeface="Times New Roman" pitchFamily="18" charset="0"/>
            </a:endParaRPr>
          </a:p>
          <a:p>
            <a:pPr marL="257175" lvl="0" indent="-257175" defTabSz="685800">
              <a:spcBef>
                <a:spcPct val="20000"/>
              </a:spcBef>
              <a:buClrTx/>
              <a:buFont typeface="Arial" pitchFamily="34" charset="0"/>
              <a:buChar char="•"/>
            </a:pPr>
            <a:r>
              <a:rPr lang="ro-RO" sz="2400" b="1" kern="1200" dirty="0">
                <a:solidFill>
                  <a:prstClr val="black"/>
                </a:solidFill>
                <a:latin typeface="Times New Roman" pitchFamily="18" charset="0"/>
                <a:ea typeface="+mn-ea"/>
                <a:cs typeface="Times New Roman" pitchFamily="18" charset="0"/>
              </a:rPr>
              <a:t>Vaccinarea cu vaccinul </a:t>
            </a:r>
            <a:r>
              <a:rPr lang="ro-RO" sz="2400" b="1" kern="1200" dirty="0" err="1">
                <a:solidFill>
                  <a:prstClr val="black"/>
                </a:solidFill>
                <a:latin typeface="Times New Roman" pitchFamily="18" charset="0"/>
                <a:ea typeface="+mn-ea"/>
                <a:cs typeface="Times New Roman" pitchFamily="18" charset="0"/>
              </a:rPr>
              <a:t>antipneumococic</a:t>
            </a:r>
            <a:r>
              <a:rPr lang="ro-RO" sz="2400" b="1" kern="1200" dirty="0">
                <a:solidFill>
                  <a:prstClr val="black"/>
                </a:solidFill>
                <a:latin typeface="Times New Roman" pitchFamily="18" charset="0"/>
                <a:ea typeface="+mn-ea"/>
                <a:cs typeface="Times New Roman" pitchFamily="18" charset="0"/>
              </a:rPr>
              <a:t>, antigripal</a:t>
            </a:r>
            <a:endParaRPr lang="ro-RO" sz="2400" b="1" kern="1200" dirty="0">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950764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1"/>
          <p:cNvSpPr txBox="1">
            <a:spLocks noGrp="1"/>
          </p:cNvSpPr>
          <p:nvPr>
            <p:ph type="title"/>
          </p:nvPr>
        </p:nvSpPr>
        <p:spPr>
          <a:xfrm>
            <a:off x="714300" y="435300"/>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dirty="0" smtClean="0"/>
              <a:t>Bibliografia</a:t>
            </a:r>
            <a:endParaRPr lang="ro-RO" dirty="0"/>
          </a:p>
        </p:txBody>
      </p:sp>
      <p:sp>
        <p:nvSpPr>
          <p:cNvPr id="2" name="Dreptunghi 1"/>
          <p:cNvSpPr/>
          <p:nvPr/>
        </p:nvSpPr>
        <p:spPr>
          <a:xfrm>
            <a:off x="311973" y="1039023"/>
            <a:ext cx="8606116" cy="3265959"/>
          </a:xfrm>
          <a:prstGeom prst="rect">
            <a:avLst/>
          </a:prstGeom>
        </p:spPr>
        <p:txBody>
          <a:bodyPr wrap="square">
            <a:spAutoFit/>
          </a:bodyPr>
          <a:lstStyle/>
          <a:p>
            <a:pPr marL="457200" lvl="0" indent="-317500">
              <a:lnSpc>
                <a:spcPct val="115000"/>
              </a:lnSpc>
              <a:buClr>
                <a:srgbClr val="435D74"/>
              </a:buClr>
              <a:buSzPts val="1400"/>
              <a:buFont typeface="Proxima Nova"/>
              <a:buChar char="●"/>
            </a:pPr>
            <a:r>
              <a:rPr lang="en-GB" sz="1800" dirty="0">
                <a:solidFill>
                  <a:schemeClr val="tx1"/>
                </a:solidFill>
                <a:latin typeface="Proxima Nova"/>
                <a:sym typeface="Proxima Nova"/>
                <a:hlinkClick r:id="rId3">
                  <a:extLst>
                    <a:ext uri="{A12FA001-AC4F-418D-AE19-62706E023703}">
                      <ahyp:hlinkClr xmlns:ahyp="http://schemas.microsoft.com/office/drawing/2018/hyperlinkcolor" xmlns="" xmlns:lc="http://schemas.openxmlformats.org/drawingml/2006/lockedCanvas" val="tx"/>
                    </a:ext>
                  </a:extLst>
                </a:hlinkClick>
              </a:rPr>
              <a:t>https://sintezeclinice.usmf.md/wp-content/blogs.dir/121/files/sites/121/2014/09/BPOC.pdf</a:t>
            </a:r>
            <a:r>
              <a:rPr lang="en-GB" sz="1800" dirty="0">
                <a:solidFill>
                  <a:schemeClr val="tx1"/>
                </a:solidFill>
                <a:latin typeface="Proxima Nova"/>
                <a:sym typeface="Proxima Nova"/>
              </a:rPr>
              <a:t> </a:t>
            </a:r>
          </a:p>
          <a:p>
            <a:pPr marL="311150" lvl="0" indent="-171450">
              <a:lnSpc>
                <a:spcPct val="115000"/>
              </a:lnSpc>
              <a:buClr>
                <a:srgbClr val="435D74"/>
              </a:buClr>
              <a:buSzPts val="1400"/>
              <a:buFontTx/>
              <a:buChar char="-"/>
            </a:pPr>
            <a:r>
              <a:rPr lang="ro-RO" sz="1800" dirty="0" err="1">
                <a:solidFill>
                  <a:schemeClr val="tx1"/>
                </a:solidFill>
                <a:latin typeface="Proxima Nova"/>
                <a:sym typeface="Proxima Nova"/>
              </a:rPr>
              <a:t>Bronhopneumopatia</a:t>
            </a:r>
            <a:r>
              <a:rPr lang="ro-RO" sz="1800" dirty="0">
                <a:solidFill>
                  <a:schemeClr val="tx1"/>
                </a:solidFill>
                <a:latin typeface="Proxima Nova"/>
                <a:sym typeface="Proxima Nova"/>
              </a:rPr>
              <a:t> obstructive cronica </a:t>
            </a:r>
            <a:r>
              <a:rPr lang="en-GB" sz="1800" dirty="0">
                <a:solidFill>
                  <a:schemeClr val="tx1"/>
                </a:solidFill>
                <a:latin typeface="Proxima Nova"/>
                <a:sym typeface="Proxima Nova"/>
              </a:rPr>
              <a:t>– USMF</a:t>
            </a:r>
          </a:p>
          <a:p>
            <a:pPr marL="457200" lvl="0" indent="-317500">
              <a:lnSpc>
                <a:spcPct val="115000"/>
              </a:lnSpc>
              <a:buClr>
                <a:srgbClr val="435D74"/>
              </a:buClr>
              <a:buSzPts val="1400"/>
              <a:buFont typeface="Proxima Nova"/>
              <a:buChar char="●"/>
            </a:pPr>
            <a:r>
              <a:rPr lang="pt-BR" sz="1800" dirty="0">
                <a:solidFill>
                  <a:schemeClr val="tx1"/>
                </a:solidFill>
                <a:latin typeface="Proxima Nova"/>
                <a:sym typeface="Proxima Nova"/>
                <a:hlinkClick r:id="rId4">
                  <a:extLst>
                    <a:ext uri="{A12FA001-AC4F-418D-AE19-62706E023703}">
                      <ahyp:hlinkClr xmlns:ahyp="http://schemas.microsoft.com/office/drawing/2018/hyperlinkcolor" xmlns="" xmlns:lc="http://schemas.openxmlformats.org/drawingml/2006/lockedCanvas" val="tx"/>
                    </a:ext>
                  </a:extLst>
                </a:hlinkClick>
              </a:rPr>
              <a:t>http://89.32.227.76/_files/14468-Protocol%2520BPOC%252011.11.2013.pdf</a:t>
            </a:r>
            <a:endParaRPr lang="pt-BR" sz="1800" dirty="0">
              <a:solidFill>
                <a:schemeClr val="tx1"/>
              </a:solidFill>
              <a:latin typeface="Proxima Nova"/>
              <a:sym typeface="Proxima Nova"/>
            </a:endParaRPr>
          </a:p>
          <a:p>
            <a:pPr marL="139700" lvl="0">
              <a:lnSpc>
                <a:spcPct val="115000"/>
              </a:lnSpc>
              <a:buClr>
                <a:srgbClr val="435D74"/>
              </a:buClr>
              <a:buSzPts val="1400"/>
            </a:pPr>
            <a:r>
              <a:rPr lang="pt-BR" sz="1800" dirty="0">
                <a:solidFill>
                  <a:schemeClr val="tx1"/>
                </a:solidFill>
                <a:latin typeface="Proxima Nova"/>
                <a:sym typeface="Proxima Nova"/>
              </a:rPr>
              <a:t>-    Bronhopneumopatia obstructive cronica - Protocol clinic national</a:t>
            </a:r>
          </a:p>
          <a:p>
            <a:pPr marL="457200" lvl="0" indent="-317500">
              <a:lnSpc>
                <a:spcPct val="115000"/>
              </a:lnSpc>
              <a:buClr>
                <a:srgbClr val="435D74"/>
              </a:buClr>
              <a:buSzPts val="1400"/>
              <a:buFont typeface="Proxima Nova"/>
              <a:buChar char="●"/>
            </a:pPr>
            <a:r>
              <a:rPr lang="en-GB" sz="1800" dirty="0">
                <a:solidFill>
                  <a:schemeClr val="tx1"/>
                </a:solidFill>
                <a:latin typeface="Proxima Nova"/>
                <a:sym typeface="Proxima Nova"/>
              </a:rPr>
              <a:t>Clinical anatomy cases - an integrated approach with physical examination and medical imaging </a:t>
            </a:r>
            <a:r>
              <a:rPr lang="pt-BR" sz="1800" dirty="0">
                <a:solidFill>
                  <a:schemeClr val="tx1"/>
                </a:solidFill>
                <a:latin typeface="Proxima Nova"/>
                <a:sym typeface="Proxima Nova"/>
              </a:rPr>
              <a:t>- Bronhopneumopatia obstructive cronica - (pag.42) </a:t>
            </a:r>
          </a:p>
          <a:p>
            <a:pPr marL="457200" lvl="0" indent="-298450" fontAlgn="base">
              <a:lnSpc>
                <a:spcPct val="115000"/>
              </a:lnSpc>
              <a:buClr>
                <a:srgbClr val="435D74"/>
              </a:buClr>
              <a:buSzPts val="1100"/>
              <a:buFont typeface="Proxima Nova"/>
              <a:buChar char="●"/>
            </a:pPr>
            <a:r>
              <a:rPr lang="en-GB" sz="1800" cap="all" dirty="0">
                <a:solidFill>
                  <a:schemeClr val="tx1"/>
                </a:solidFill>
                <a:latin typeface="Proxima Nova" panose="020B0604020202020204" charset="0"/>
                <a:cs typeface="Times New Roman" panose="02020603050405020304" pitchFamily="18" charset="0"/>
                <a:sym typeface="Proxima Nova"/>
              </a:rPr>
              <a:t>MEDICINA INTERNA L GHERASIM VOL.1 GHERASIM(BOLILE APARATULUI RESPIRATOR, REUMATICE)</a:t>
            </a:r>
          </a:p>
          <a:p>
            <a:pPr marL="139700" lvl="0">
              <a:lnSpc>
                <a:spcPct val="115000"/>
              </a:lnSpc>
              <a:buClr>
                <a:srgbClr val="435D74"/>
              </a:buClr>
              <a:buSzPts val="1400"/>
            </a:pPr>
            <a:r>
              <a:rPr lang="pt-BR" sz="1800" dirty="0">
                <a:solidFill>
                  <a:schemeClr val="tx1"/>
                </a:solidFill>
                <a:latin typeface="Proxima Nova"/>
                <a:sym typeface="Proxima Nova"/>
              </a:rPr>
              <a:t>         Bronhopneumopatia obstructive cronica – (pag.35)</a:t>
            </a:r>
            <a:endParaRPr lang="pt-BR" sz="1800" dirty="0">
              <a:solidFill>
                <a:schemeClr val="tx1"/>
              </a:solidFill>
              <a:latin typeface="Proxima Nova"/>
              <a:sym typeface="Proxima Nova"/>
            </a:endParaRPr>
          </a:p>
        </p:txBody>
      </p:sp>
    </p:spTree>
    <p:extLst>
      <p:ext uri="{BB962C8B-B14F-4D97-AF65-F5344CB8AC3E}">
        <p14:creationId xmlns:p14="http://schemas.microsoft.com/office/powerpoint/2010/main" val="1006815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318162" y="242277"/>
            <a:ext cx="5575007" cy="6877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dirty="0" smtClean="0"/>
              <a:t>FIZIOLOGIE</a:t>
            </a:r>
            <a:endParaRPr dirty="0"/>
          </a:p>
        </p:txBody>
      </p:sp>
      <p:sp>
        <p:nvSpPr>
          <p:cNvPr id="376" name="Google Shape;376;p38"/>
          <p:cNvSpPr txBox="1">
            <a:spLocks noGrp="1"/>
          </p:cNvSpPr>
          <p:nvPr>
            <p:ph type="subTitle" idx="1"/>
          </p:nvPr>
        </p:nvSpPr>
        <p:spPr>
          <a:xfrm>
            <a:off x="257908" y="1172308"/>
            <a:ext cx="4595446" cy="3063937"/>
          </a:xfrm>
          <a:prstGeom prst="rect">
            <a:avLst/>
          </a:prstGeom>
        </p:spPr>
        <p:txBody>
          <a:bodyPr spcFirstLastPara="1" wrap="square" lIns="91425" tIns="91425" rIns="91425" bIns="91425" anchor="t" anchorCtr="0">
            <a:noAutofit/>
          </a:bodyPr>
          <a:lstStyle/>
          <a:p>
            <a:pPr marL="85725" indent="-85725" algn="just">
              <a:lnSpc>
                <a:spcPct val="150000"/>
              </a:lnSpc>
              <a:spcAft>
                <a:spcPts val="800"/>
              </a:spcAft>
            </a:pP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Pentru a explica boala pulmonară obstructivă cronică, trebuie mai întâi să înțelegem </a:t>
            </a:r>
            <a:r>
              <a:rPr lang="it-IT" sz="1200" b="1" dirty="0">
                <a:effectLst/>
                <a:latin typeface="Times New Roman" panose="02020603050405020304" pitchFamily="18" charset="0"/>
                <a:ea typeface="Calibri" panose="020F0502020204030204" pitchFamily="34" charset="0"/>
                <a:cs typeface="Times New Roman" panose="02020603050405020304" pitchFamily="18" charset="0"/>
              </a:rPr>
              <a:t>cum funcționează plămânii noștri.</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Aerul pe care îl respirăm trece prin tracheele numite tuburi bronșice sau căi respiratorii. Ei, apoi se ramifică în tuburi mai mici și mai subțiri numite bronhiole. Aceste tuburi sunt atașate de mici saci de aer numiti alveole. Oxigenul trece prin pereții sacilor de aer în sânge, în timp ce dioxidul de carbon trece din sânge în sacii de aer. Aceasta se numește schimb de gaze. Uneori, sacii de aer își pierd elasticitatea din cauza fumatului și a poluării. Alte căi respiratorii pot fi umplute cu mucus și pereții căilor respiratorii pot fi inflamați. Toate acestea duc la reducerea schimbului de gaze. Când se întâmplă acest lucru, persoana în cauză reclamă dificultăți de respirație. Această afecțiune se numește BPOC.</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B76DB764-E804-40BA-8A54-BBEA6F1FB2C3}"/>
              </a:ext>
            </a:extLst>
          </p:cNvPr>
          <p:cNvPicPr>
            <a:picLocks noChangeAspect="1"/>
          </p:cNvPicPr>
          <p:nvPr/>
        </p:nvPicPr>
        <p:blipFill>
          <a:blip r:embed="rId3"/>
          <a:stretch>
            <a:fillRect/>
          </a:stretch>
        </p:blipFill>
        <p:spPr>
          <a:xfrm>
            <a:off x="5080000" y="1401271"/>
            <a:ext cx="3846152" cy="2613517"/>
          </a:xfrm>
          <a:prstGeom prst="rect">
            <a:avLst/>
          </a:prstGeom>
        </p:spPr>
      </p:pic>
    </p:spTree>
    <p:extLst>
      <p:ext uri="{BB962C8B-B14F-4D97-AF65-F5344CB8AC3E}">
        <p14:creationId xmlns:p14="http://schemas.microsoft.com/office/powerpoint/2010/main" val="1716126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11" name="Picture 10">
            <a:extLst>
              <a:ext uri="{FF2B5EF4-FFF2-40B4-BE49-F238E27FC236}">
                <a16:creationId xmlns="" xmlns:a16="http://schemas.microsoft.com/office/drawing/2014/main" id="{00FC0486-8A94-4403-B48C-37F5C7753D88}"/>
              </a:ext>
            </a:extLst>
          </p:cNvPr>
          <p:cNvPicPr>
            <a:picLocks noChangeAspect="1"/>
          </p:cNvPicPr>
          <p:nvPr/>
        </p:nvPicPr>
        <p:blipFill>
          <a:blip r:embed="rId3"/>
          <a:stretch>
            <a:fillRect/>
          </a:stretch>
        </p:blipFill>
        <p:spPr>
          <a:xfrm>
            <a:off x="1143000" y="961591"/>
            <a:ext cx="6858000" cy="3857625"/>
          </a:xfrm>
          <a:prstGeom prst="rect">
            <a:avLst/>
          </a:prstGeom>
        </p:spPr>
      </p:pic>
      <p:sp>
        <p:nvSpPr>
          <p:cNvPr id="13" name="TextBox 12">
            <a:extLst>
              <a:ext uri="{FF2B5EF4-FFF2-40B4-BE49-F238E27FC236}">
                <a16:creationId xmlns="" xmlns:a16="http://schemas.microsoft.com/office/drawing/2014/main" id="{CBE2BA4C-49EE-4000-AFFC-35FC5E1A357C}"/>
              </a:ext>
            </a:extLst>
          </p:cNvPr>
          <p:cNvSpPr txBox="1"/>
          <p:nvPr/>
        </p:nvSpPr>
        <p:spPr>
          <a:xfrm>
            <a:off x="2303318" y="324284"/>
            <a:ext cx="4714702" cy="523220"/>
          </a:xfrm>
          <a:prstGeom prst="rect">
            <a:avLst/>
          </a:prstGeom>
          <a:noFill/>
        </p:spPr>
        <p:txBody>
          <a:bodyPr wrap="square" rtlCol="0">
            <a:spAutoFit/>
          </a:bodyPr>
          <a:lstStyle/>
          <a:p>
            <a:r>
              <a:rPr lang="en" sz="2800" dirty="0">
                <a:solidFill>
                  <a:schemeClr val="bg2">
                    <a:lumMod val="25000"/>
                  </a:schemeClr>
                </a:solidFill>
                <a:effectLst>
                  <a:outerShdw blurRad="38100" dist="38100" dir="2700000" algn="tl">
                    <a:srgbClr val="000000">
                      <a:alpha val="43137"/>
                    </a:srgbClr>
                  </a:outerShdw>
                </a:effectLst>
                <a:latin typeface="Fira Sans Extra Condensed" panose="020B0503050000020004" pitchFamily="34" charset="0"/>
              </a:rPr>
              <a:t>Cum lucreaza plamanii cu BPOC</a:t>
            </a:r>
            <a:r>
              <a:rPr lang="ro-MD" sz="2800" dirty="0">
                <a:solidFill>
                  <a:schemeClr val="bg2">
                    <a:lumMod val="25000"/>
                  </a:schemeClr>
                </a:solidFill>
                <a:effectLst>
                  <a:outerShdw blurRad="38100" dist="38100" dir="2700000" algn="tl">
                    <a:srgbClr val="000000">
                      <a:alpha val="43137"/>
                    </a:srgbClr>
                  </a:outerShdw>
                </a:effectLst>
                <a:latin typeface="Fira Sans Extra Condensed" panose="020B0503050000020004" pitchFamily="34" charset="0"/>
              </a:rPr>
              <a:t> ?</a:t>
            </a:r>
            <a:endParaRPr lang="en-GB" sz="2800" dirty="0">
              <a:solidFill>
                <a:schemeClr val="bg2">
                  <a:lumMod val="25000"/>
                </a:schemeClr>
              </a:solidFill>
              <a:effectLst>
                <a:outerShdw blurRad="38100" dist="38100" dir="2700000" algn="tl">
                  <a:srgbClr val="000000">
                    <a:alpha val="43137"/>
                  </a:srgbClr>
                </a:outerShdw>
              </a:effectLst>
              <a:latin typeface="Fira Sans Extra Condensed" panose="020B0503050000020004" pitchFamily="34" charset="0"/>
            </a:endParaRPr>
          </a:p>
        </p:txBody>
      </p:sp>
    </p:spTree>
    <p:extLst>
      <p:ext uri="{BB962C8B-B14F-4D97-AF65-F5344CB8AC3E}">
        <p14:creationId xmlns:p14="http://schemas.microsoft.com/office/powerpoint/2010/main" val="252887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318162" y="242277"/>
            <a:ext cx="5575007" cy="6877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Definitie</a:t>
            </a:r>
            <a:endParaRPr dirty="0"/>
          </a:p>
        </p:txBody>
      </p:sp>
      <p:sp>
        <p:nvSpPr>
          <p:cNvPr id="376" name="Google Shape;376;p38"/>
          <p:cNvSpPr txBox="1">
            <a:spLocks noGrp="1"/>
          </p:cNvSpPr>
          <p:nvPr>
            <p:ph type="subTitle" idx="1"/>
          </p:nvPr>
        </p:nvSpPr>
        <p:spPr>
          <a:xfrm>
            <a:off x="257908" y="1172308"/>
            <a:ext cx="5330092" cy="3063937"/>
          </a:xfrm>
          <a:prstGeom prst="rect">
            <a:avLst/>
          </a:prstGeom>
        </p:spPr>
        <p:txBody>
          <a:bodyPr spcFirstLastPara="1" wrap="square" lIns="91425" tIns="91425" rIns="91425" bIns="91425" anchor="t" anchorCtr="0">
            <a:noAutofit/>
          </a:bodyPr>
          <a:lstStyle/>
          <a:p>
            <a:pPr marL="342900" lvl="0" indent="-342900">
              <a:spcBef>
                <a:spcPct val="20000"/>
              </a:spcBef>
              <a:buClrTx/>
              <a:buSzTx/>
              <a:buFont typeface="Arial" pitchFamily="34" charset="0"/>
              <a:buChar char="•"/>
            </a:pPr>
            <a:r>
              <a:rPr lang="ro-RO" sz="2400" kern="1200" dirty="0">
                <a:solidFill>
                  <a:prstClr val="black"/>
                </a:solidFill>
                <a:latin typeface="Times New Roman" pitchFamily="18" charset="0"/>
                <a:ea typeface="+mn-ea"/>
                <a:cs typeface="Times New Roman" pitchFamily="18" charset="0"/>
              </a:rPr>
              <a:t>Bronhopneumopatia obstructivă cronică</a:t>
            </a:r>
            <a:r>
              <a:rPr lang="en-US" sz="2400" kern="1200" dirty="0">
                <a:solidFill>
                  <a:prstClr val="black"/>
                </a:solidFill>
                <a:latin typeface="Times New Roman" pitchFamily="18" charset="0"/>
                <a:ea typeface="+mn-ea"/>
                <a:cs typeface="Times New Roman" pitchFamily="18" charset="0"/>
              </a:rPr>
              <a:t> </a:t>
            </a:r>
            <a:r>
              <a:rPr lang="en-US" sz="2400" kern="1200" dirty="0" err="1">
                <a:solidFill>
                  <a:prstClr val="black"/>
                </a:solidFill>
                <a:latin typeface="Times New Roman" pitchFamily="18" charset="0"/>
                <a:ea typeface="+mn-ea"/>
                <a:cs typeface="Times New Roman" pitchFamily="18" charset="0"/>
              </a:rPr>
              <a:t>este</a:t>
            </a:r>
            <a:r>
              <a:rPr lang="en-US" sz="2400" kern="1200" dirty="0">
                <a:solidFill>
                  <a:prstClr val="black"/>
                </a:solidFill>
                <a:latin typeface="Times New Roman" pitchFamily="18" charset="0"/>
                <a:ea typeface="+mn-ea"/>
                <a:cs typeface="Times New Roman" pitchFamily="18" charset="0"/>
              </a:rPr>
              <a:t> o </a:t>
            </a:r>
            <a:r>
              <a:rPr lang="en-US" sz="2400" kern="1200" dirty="0" err="1">
                <a:solidFill>
                  <a:prstClr val="black"/>
                </a:solidFill>
                <a:latin typeface="Times New Roman" pitchFamily="18" charset="0"/>
                <a:ea typeface="+mn-ea"/>
                <a:cs typeface="Times New Roman" pitchFamily="18" charset="0"/>
              </a:rPr>
              <a:t>afec</a:t>
            </a:r>
            <a:r>
              <a:rPr lang="ro-RO" sz="2400" kern="1200" dirty="0">
                <a:solidFill>
                  <a:prstClr val="black"/>
                </a:solidFill>
                <a:latin typeface="Times New Roman" pitchFamily="18" charset="0"/>
                <a:ea typeface="+mn-ea"/>
                <a:cs typeface="Times New Roman" pitchFamily="18" charset="0"/>
              </a:rPr>
              <a:t>ți</a:t>
            </a:r>
            <a:r>
              <a:rPr lang="en-US" sz="2400" kern="1200" dirty="0" err="1">
                <a:solidFill>
                  <a:prstClr val="black"/>
                </a:solidFill>
                <a:latin typeface="Times New Roman" pitchFamily="18" charset="0"/>
                <a:ea typeface="+mn-ea"/>
                <a:cs typeface="Times New Roman" pitchFamily="18" charset="0"/>
              </a:rPr>
              <a:t>une</a:t>
            </a:r>
            <a:r>
              <a:rPr lang="en-US" sz="2400" kern="1200" dirty="0">
                <a:solidFill>
                  <a:prstClr val="black"/>
                </a:solidFill>
                <a:latin typeface="Times New Roman" pitchFamily="18" charset="0"/>
                <a:ea typeface="+mn-ea"/>
                <a:cs typeface="Times New Roman" pitchFamily="18" charset="0"/>
              </a:rPr>
              <a:t> </a:t>
            </a:r>
            <a:r>
              <a:rPr lang="ro-RO" sz="2400" kern="1200" dirty="0">
                <a:solidFill>
                  <a:prstClr val="black"/>
                </a:solidFill>
                <a:latin typeface="Times New Roman" pitchFamily="18" charset="0"/>
                <a:ea typeface="+mn-ea"/>
                <a:cs typeface="Times New Roman" pitchFamily="18" charset="0"/>
              </a:rPr>
              <a:t>care poate fi prevenită și tratată ce  se caracterizează prin limitarea persistentă a fluxului de aer, de regulă progresivă </a:t>
            </a:r>
            <a:r>
              <a:rPr lang="ro-RO" sz="2400" kern="1200" dirty="0" err="1">
                <a:solidFill>
                  <a:prstClr val="black"/>
                </a:solidFill>
                <a:latin typeface="Times New Roman" pitchFamily="18" charset="0"/>
                <a:ea typeface="+mn-ea"/>
                <a:cs typeface="Times New Roman" pitchFamily="18" charset="0"/>
              </a:rPr>
              <a:t>şi</a:t>
            </a:r>
            <a:r>
              <a:rPr lang="ro-RO" sz="2400" kern="1200" dirty="0">
                <a:solidFill>
                  <a:prstClr val="black"/>
                </a:solidFill>
                <a:latin typeface="Times New Roman" pitchFamily="18" charset="0"/>
                <a:ea typeface="+mn-ea"/>
                <a:cs typeface="Times New Roman" pitchFamily="18" charset="0"/>
              </a:rPr>
              <a:t> este produsă de </a:t>
            </a:r>
            <a:r>
              <a:rPr lang="ro-RO" sz="2400" kern="1200" dirty="0" err="1">
                <a:solidFill>
                  <a:prstClr val="black"/>
                </a:solidFill>
                <a:latin typeface="Times New Roman" pitchFamily="18" charset="0"/>
                <a:ea typeface="+mn-ea"/>
                <a:cs typeface="Times New Roman" pitchFamily="18" charset="0"/>
              </a:rPr>
              <a:t>reacţia</a:t>
            </a:r>
            <a:r>
              <a:rPr lang="ro-RO" sz="2400" kern="1200" dirty="0">
                <a:solidFill>
                  <a:prstClr val="black"/>
                </a:solidFill>
                <a:latin typeface="Times New Roman" pitchFamily="18" charset="0"/>
                <a:ea typeface="+mn-ea"/>
                <a:cs typeface="Times New Roman" pitchFamily="18" charset="0"/>
              </a:rPr>
              <a:t> </a:t>
            </a:r>
            <a:r>
              <a:rPr lang="ro-RO" sz="2400" kern="1200" dirty="0" err="1">
                <a:solidFill>
                  <a:prstClr val="black"/>
                </a:solidFill>
                <a:latin typeface="Times New Roman" pitchFamily="18" charset="0"/>
                <a:ea typeface="+mn-ea"/>
                <a:cs typeface="Times New Roman" pitchFamily="18" charset="0"/>
              </a:rPr>
              <a:t>inflamatorie</a:t>
            </a:r>
            <a:r>
              <a:rPr lang="ro-RO" sz="2400" kern="1200" dirty="0">
                <a:solidFill>
                  <a:prstClr val="black"/>
                </a:solidFill>
                <a:latin typeface="Times New Roman" pitchFamily="18" charset="0"/>
                <a:ea typeface="+mn-ea"/>
                <a:cs typeface="Times New Roman" pitchFamily="18" charset="0"/>
              </a:rPr>
              <a:t> la nivelul căilor aeriene și </a:t>
            </a:r>
            <a:r>
              <a:rPr lang="ro-RO" sz="2400" kern="1200" dirty="0" err="1">
                <a:solidFill>
                  <a:prstClr val="black"/>
                </a:solidFill>
                <a:latin typeface="Times New Roman" pitchFamily="18" charset="0"/>
                <a:ea typeface="+mn-ea"/>
                <a:cs typeface="Times New Roman" pitchFamily="18" charset="0"/>
              </a:rPr>
              <a:t>parenhimului</a:t>
            </a:r>
            <a:r>
              <a:rPr lang="ro-RO" sz="2400" kern="1200" dirty="0">
                <a:solidFill>
                  <a:prstClr val="black"/>
                </a:solidFill>
                <a:latin typeface="Times New Roman" pitchFamily="18" charset="0"/>
                <a:ea typeface="+mn-ea"/>
                <a:cs typeface="Times New Roman" pitchFamily="18" charset="0"/>
              </a:rPr>
              <a:t> pulmonar la </a:t>
            </a:r>
            <a:r>
              <a:rPr lang="ro-RO" sz="2400" kern="1200" dirty="0" err="1">
                <a:solidFill>
                  <a:prstClr val="black"/>
                </a:solidFill>
                <a:latin typeface="Times New Roman" pitchFamily="18" charset="0"/>
                <a:ea typeface="+mn-ea"/>
                <a:cs typeface="Times New Roman" pitchFamily="18" charset="0"/>
              </a:rPr>
              <a:t>acţiunea</a:t>
            </a:r>
            <a:r>
              <a:rPr lang="ro-RO" sz="2400" kern="1200" dirty="0">
                <a:solidFill>
                  <a:prstClr val="black"/>
                </a:solidFill>
                <a:latin typeface="Times New Roman" pitchFamily="18" charset="0"/>
                <a:ea typeface="+mn-ea"/>
                <a:cs typeface="Times New Roman" pitchFamily="18" charset="0"/>
              </a:rPr>
              <a:t> diverselor noxe solide sau gaze. (GOLD 2014) </a:t>
            </a:r>
          </a:p>
          <a:p>
            <a:pPr marL="342900" lvl="0" indent="-342900">
              <a:spcBef>
                <a:spcPct val="20000"/>
              </a:spcBef>
              <a:buClrTx/>
              <a:buSzTx/>
              <a:buFont typeface="Arial" pitchFamily="34" charset="0"/>
              <a:buChar char="•"/>
            </a:pPr>
            <a:endParaRPr lang="ro-RO" sz="2400" kern="1200" dirty="0">
              <a:solidFill>
                <a:prstClr val="black"/>
              </a:solidFill>
              <a:latin typeface="Calibri"/>
              <a:ea typeface="+mn-ea"/>
              <a:cs typeface="+mn-cs"/>
            </a:endParaRPr>
          </a:p>
          <a:p>
            <a:pPr marL="85725" indent="-85725" algn="just">
              <a:lnSpc>
                <a:spcPct val="150000"/>
              </a:lnSpc>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B76DB764-E804-40BA-8A54-BBEA6F1FB2C3}"/>
              </a:ext>
            </a:extLst>
          </p:cNvPr>
          <p:cNvPicPr>
            <a:picLocks noChangeAspect="1"/>
          </p:cNvPicPr>
          <p:nvPr/>
        </p:nvPicPr>
        <p:blipFill>
          <a:blip r:embed="rId3"/>
          <a:stretch>
            <a:fillRect/>
          </a:stretch>
        </p:blipFill>
        <p:spPr>
          <a:xfrm>
            <a:off x="5734756" y="1401271"/>
            <a:ext cx="3191396" cy="2613517"/>
          </a:xfrm>
          <a:prstGeom prst="rect">
            <a:avLst/>
          </a:prstGeom>
        </p:spPr>
      </p:pic>
    </p:spTree>
    <p:extLst>
      <p:ext uri="{BB962C8B-B14F-4D97-AF65-F5344CB8AC3E}">
        <p14:creationId xmlns:p14="http://schemas.microsoft.com/office/powerpoint/2010/main" val="1804654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431051" y="174544"/>
            <a:ext cx="5575007" cy="687754"/>
          </a:xfrm>
          <a:prstGeom prst="rect">
            <a:avLst/>
          </a:prstGeom>
        </p:spPr>
        <p:txBody>
          <a:bodyPr spcFirstLastPara="1" wrap="square" lIns="91425" tIns="91425" rIns="91425" bIns="91425" anchor="b" anchorCtr="0">
            <a:noAutofit/>
          </a:bodyPr>
          <a:lstStyle/>
          <a:p>
            <a:pPr lvl="0" algn="ctr"/>
            <a:r>
              <a:rPr lang="ro-RO" sz="2000" kern="1200" dirty="0">
                <a:solidFill>
                  <a:srgbClr val="3333FF"/>
                </a:solidFill>
                <a:latin typeface="Times New Roman" pitchFamily="18" charset="0"/>
                <a:ea typeface="+mj-ea"/>
                <a:cs typeface="Times New Roman" pitchFamily="18" charset="0"/>
              </a:rPr>
              <a:t>FACTORI DE RISC </a:t>
            </a:r>
            <a:endParaRPr dirty="0"/>
          </a:p>
        </p:txBody>
      </p:sp>
      <p:sp>
        <p:nvSpPr>
          <p:cNvPr id="376" name="Google Shape;376;p38"/>
          <p:cNvSpPr txBox="1">
            <a:spLocks noGrp="1"/>
          </p:cNvSpPr>
          <p:nvPr>
            <p:ph type="subTitle" idx="1"/>
          </p:nvPr>
        </p:nvSpPr>
        <p:spPr>
          <a:xfrm>
            <a:off x="257907" y="1172308"/>
            <a:ext cx="8445825" cy="3063937"/>
          </a:xfrm>
          <a:prstGeom prst="rect">
            <a:avLst/>
          </a:prstGeom>
        </p:spPr>
        <p:txBody>
          <a:bodyPr spcFirstLastPara="1" wrap="square" lIns="91425" tIns="91425" rIns="91425" bIns="91425" anchor="t" anchorCtr="0">
            <a:noAutofit/>
          </a:bodyPr>
          <a:lstStyle/>
          <a:p>
            <a:pPr marL="342900" lvl="0" indent="-342900">
              <a:spcBef>
                <a:spcPct val="20000"/>
              </a:spcBef>
              <a:buClrTx/>
              <a:buSzTx/>
            </a:pPr>
            <a:r>
              <a:rPr lang="ro-RO" sz="2000" b="1" i="1" kern="1200" dirty="0">
                <a:solidFill>
                  <a:prstClr val="black"/>
                </a:solidFill>
                <a:latin typeface="Times New Roman" pitchFamily="18" charset="0"/>
                <a:ea typeface="+mn-ea"/>
                <a:cs typeface="Times New Roman" pitchFamily="18" charset="0"/>
              </a:rPr>
              <a:t>BPOC trebuie suspectată la </a:t>
            </a:r>
            <a:r>
              <a:rPr lang="ro-RO" sz="2000" b="1" i="1" kern="1200" dirty="0" err="1">
                <a:solidFill>
                  <a:prstClr val="black"/>
                </a:solidFill>
                <a:latin typeface="Times New Roman" pitchFamily="18" charset="0"/>
                <a:ea typeface="+mn-ea"/>
                <a:cs typeface="Times New Roman" pitchFamily="18" charset="0"/>
              </a:rPr>
              <a:t>pacienţii</a:t>
            </a:r>
            <a:r>
              <a:rPr lang="ro-RO" sz="2000" b="1" i="1" kern="1200" dirty="0">
                <a:solidFill>
                  <a:prstClr val="black"/>
                </a:solidFill>
                <a:latin typeface="Times New Roman" pitchFamily="18" charset="0"/>
                <a:ea typeface="+mn-ea"/>
                <a:cs typeface="Times New Roman" pitchFamily="18" charset="0"/>
              </a:rPr>
              <a:t> cu: </a:t>
            </a:r>
          </a:p>
          <a:p>
            <a:pPr marL="342900" lvl="0" indent="-342900">
              <a:spcBef>
                <a:spcPct val="20000"/>
              </a:spcBef>
              <a:buClrTx/>
              <a:buSzTx/>
              <a:buFont typeface="Arial" pitchFamily="34" charset="0"/>
              <a:buChar char="•"/>
            </a:pPr>
            <a:r>
              <a:rPr lang="ro-RO" sz="2000" b="1" kern="1200" dirty="0">
                <a:solidFill>
                  <a:prstClr val="black"/>
                </a:solidFill>
                <a:latin typeface="Times New Roman" pitchFamily="18" charset="0"/>
                <a:ea typeface="+mn-ea"/>
                <a:cs typeface="Times New Roman" pitchFamily="18" charset="0"/>
              </a:rPr>
              <a:t>istoric de tabagism sau expunere de lungă durată la fumul de </a:t>
            </a:r>
            <a:r>
              <a:rPr lang="ro-RO" sz="2000" b="1" kern="1200" dirty="0" err="1">
                <a:solidFill>
                  <a:prstClr val="black"/>
                </a:solidFill>
                <a:latin typeface="Times New Roman" pitchFamily="18" charset="0"/>
                <a:ea typeface="+mn-ea"/>
                <a:cs typeface="Times New Roman" pitchFamily="18" charset="0"/>
              </a:rPr>
              <a:t>ţigară</a:t>
            </a:r>
            <a:endParaRPr lang="ro-RO" sz="2000" b="1" kern="1200" dirty="0">
              <a:solidFill>
                <a:prstClr val="black"/>
              </a:solidFill>
              <a:latin typeface="Times New Roman" pitchFamily="18" charset="0"/>
              <a:ea typeface="+mn-ea"/>
              <a:cs typeface="Times New Roman" pitchFamily="18" charset="0"/>
            </a:endParaRPr>
          </a:p>
          <a:p>
            <a:pPr marL="342900" lvl="0" indent="-342900">
              <a:spcBef>
                <a:spcPct val="20000"/>
              </a:spcBef>
              <a:buClrTx/>
              <a:buSzTx/>
              <a:buFont typeface="Arial" pitchFamily="34" charset="0"/>
              <a:buChar char="•"/>
            </a:pPr>
            <a:r>
              <a:rPr lang="ro-RO" sz="2000" b="1" kern="1200" dirty="0">
                <a:solidFill>
                  <a:prstClr val="black"/>
                </a:solidFill>
                <a:latin typeface="Times New Roman" pitchFamily="18" charset="0"/>
                <a:ea typeface="+mn-ea"/>
                <a:cs typeface="Times New Roman" pitchFamily="18" charset="0"/>
              </a:rPr>
              <a:t>e</a:t>
            </a:r>
            <a:r>
              <a:rPr lang="fr-FR" sz="2000" b="1" kern="1200" dirty="0" err="1">
                <a:solidFill>
                  <a:prstClr val="black"/>
                </a:solidFill>
                <a:latin typeface="Times New Roman" pitchFamily="18" charset="0"/>
                <a:ea typeface="+mn-ea"/>
                <a:cs typeface="Times New Roman" pitchFamily="18" charset="0"/>
              </a:rPr>
              <a:t>xpunere</a:t>
            </a:r>
            <a:r>
              <a:rPr lang="fr-FR" sz="2000" b="1" kern="1200" dirty="0">
                <a:solidFill>
                  <a:prstClr val="black"/>
                </a:solidFill>
                <a:latin typeface="Times New Roman" pitchFamily="18" charset="0"/>
                <a:ea typeface="+mn-ea"/>
                <a:cs typeface="Times New Roman" pitchFamily="18" charset="0"/>
              </a:rPr>
              <a:t> la </a:t>
            </a:r>
            <a:r>
              <a:rPr lang="fr-FR" sz="2000" b="1" kern="1200" dirty="0" err="1">
                <a:solidFill>
                  <a:prstClr val="black"/>
                </a:solidFill>
                <a:latin typeface="Times New Roman" pitchFamily="18" charset="0"/>
                <a:ea typeface="+mn-ea"/>
                <a:cs typeface="Times New Roman" pitchFamily="18" charset="0"/>
              </a:rPr>
              <a:t>factori</a:t>
            </a:r>
            <a:r>
              <a:rPr lang="fr-FR" sz="2000" b="1" kern="1200" dirty="0">
                <a:solidFill>
                  <a:prstClr val="black"/>
                </a:solidFill>
                <a:latin typeface="Times New Roman" pitchFamily="18" charset="0"/>
                <a:ea typeface="+mn-ea"/>
                <a:cs typeface="Times New Roman" pitchFamily="18" charset="0"/>
              </a:rPr>
              <a:t> </a:t>
            </a:r>
            <a:r>
              <a:rPr lang="fr-FR" sz="2000" b="1" kern="1200" dirty="0" err="1">
                <a:solidFill>
                  <a:prstClr val="black"/>
                </a:solidFill>
                <a:latin typeface="Times New Roman" pitchFamily="18" charset="0"/>
                <a:ea typeface="+mn-ea"/>
                <a:cs typeface="Times New Roman" pitchFamily="18" charset="0"/>
              </a:rPr>
              <a:t>ocupaţionali</a:t>
            </a:r>
            <a:r>
              <a:rPr lang="ro-RO" sz="2000" b="1" kern="1200" dirty="0">
                <a:solidFill>
                  <a:prstClr val="black"/>
                </a:solidFill>
                <a:latin typeface="Times New Roman" pitchFamily="18" charset="0"/>
                <a:ea typeface="+mn-ea"/>
                <a:cs typeface="Times New Roman" pitchFamily="18" charset="0"/>
              </a:rPr>
              <a:t> </a:t>
            </a:r>
          </a:p>
          <a:p>
            <a:pPr marL="342900" lvl="0" indent="-342900">
              <a:spcBef>
                <a:spcPct val="20000"/>
              </a:spcBef>
              <a:buClrTx/>
              <a:buSzTx/>
              <a:buFont typeface="Arial" pitchFamily="34" charset="0"/>
              <a:buChar char="•"/>
            </a:pPr>
            <a:r>
              <a:rPr lang="ro-RO" sz="2000" b="1" kern="1200" dirty="0">
                <a:solidFill>
                  <a:prstClr val="black"/>
                </a:solidFill>
                <a:latin typeface="Times New Roman" pitchFamily="18" charset="0"/>
                <a:ea typeface="+mn-ea"/>
                <a:cs typeface="Times New Roman" pitchFamily="18" charset="0"/>
              </a:rPr>
              <a:t>p</a:t>
            </a:r>
            <a:r>
              <a:rPr lang="en-US" sz="2000" b="1" kern="1200" dirty="0" err="1">
                <a:solidFill>
                  <a:prstClr val="black"/>
                </a:solidFill>
                <a:latin typeface="Times New Roman" pitchFamily="18" charset="0"/>
                <a:ea typeface="+mn-ea"/>
                <a:cs typeface="Times New Roman" pitchFamily="18" charset="0"/>
              </a:rPr>
              <a:t>oluarea</a:t>
            </a:r>
            <a:r>
              <a:rPr lang="en-US" sz="2000" b="1" kern="1200" dirty="0">
                <a:solidFill>
                  <a:prstClr val="black"/>
                </a:solidFill>
                <a:latin typeface="Times New Roman" pitchFamily="18" charset="0"/>
                <a:ea typeface="+mn-ea"/>
                <a:cs typeface="Times New Roman" pitchFamily="18" charset="0"/>
              </a:rPr>
              <a:t> </a:t>
            </a:r>
            <a:r>
              <a:rPr lang="en-US" sz="2000" b="1" kern="1200" dirty="0" err="1">
                <a:solidFill>
                  <a:prstClr val="black"/>
                </a:solidFill>
                <a:latin typeface="Times New Roman" pitchFamily="18" charset="0"/>
                <a:ea typeface="+mn-ea"/>
                <a:cs typeface="Times New Roman" pitchFamily="18" charset="0"/>
              </a:rPr>
              <a:t>atmosferică</a:t>
            </a:r>
            <a:r>
              <a:rPr lang="en-US" sz="2000" b="1" kern="1200" dirty="0">
                <a:solidFill>
                  <a:prstClr val="black"/>
                </a:solidFill>
                <a:latin typeface="Times New Roman" pitchFamily="18" charset="0"/>
                <a:ea typeface="+mn-ea"/>
                <a:cs typeface="Times New Roman" pitchFamily="18" charset="0"/>
              </a:rPr>
              <a:t> </a:t>
            </a:r>
            <a:r>
              <a:rPr lang="en-US" sz="2000" b="1" kern="1200" dirty="0" err="1">
                <a:solidFill>
                  <a:prstClr val="black"/>
                </a:solidFill>
                <a:latin typeface="Times New Roman" pitchFamily="18" charset="0"/>
                <a:ea typeface="+mn-ea"/>
                <a:cs typeface="Times New Roman" pitchFamily="18" charset="0"/>
              </a:rPr>
              <a:t>şi</a:t>
            </a:r>
            <a:r>
              <a:rPr lang="en-US" sz="2000" b="1" kern="1200" dirty="0">
                <a:solidFill>
                  <a:prstClr val="black"/>
                </a:solidFill>
                <a:latin typeface="Times New Roman" pitchFamily="18" charset="0"/>
                <a:ea typeface="+mn-ea"/>
                <a:cs typeface="Times New Roman" pitchFamily="18" charset="0"/>
              </a:rPr>
              <a:t> </a:t>
            </a:r>
            <a:r>
              <a:rPr lang="en-US" sz="2000" b="1" kern="1200" dirty="0" err="1">
                <a:solidFill>
                  <a:prstClr val="black"/>
                </a:solidFill>
                <a:latin typeface="Times New Roman" pitchFamily="18" charset="0"/>
                <a:ea typeface="+mn-ea"/>
                <a:cs typeface="Times New Roman" pitchFamily="18" charset="0"/>
              </a:rPr>
              <a:t>casnică</a:t>
            </a:r>
            <a:endParaRPr lang="ro-RO" sz="2000" b="1" kern="1200" dirty="0">
              <a:solidFill>
                <a:prstClr val="black"/>
              </a:solidFill>
              <a:latin typeface="Times New Roman" pitchFamily="18" charset="0"/>
              <a:ea typeface="+mn-ea"/>
              <a:cs typeface="Times New Roman" pitchFamily="18" charset="0"/>
            </a:endParaRPr>
          </a:p>
          <a:p>
            <a:pPr marL="342900" lvl="0" indent="-342900">
              <a:spcBef>
                <a:spcPct val="20000"/>
              </a:spcBef>
              <a:buClrTx/>
              <a:buSzTx/>
              <a:buFont typeface="Arial" pitchFamily="34" charset="0"/>
              <a:buChar char="•"/>
            </a:pPr>
            <a:r>
              <a:rPr lang="en-US" sz="2000" b="1" kern="1200" dirty="0">
                <a:solidFill>
                  <a:prstClr val="black"/>
                </a:solidFill>
                <a:latin typeface="Times New Roman" pitchFamily="18" charset="0"/>
                <a:ea typeface="+mn-ea"/>
                <a:cs typeface="Times New Roman" pitchFamily="18" charset="0"/>
              </a:rPr>
              <a:t>d</a:t>
            </a:r>
            <a:r>
              <a:rPr lang="ro-RO" sz="2000" b="1" kern="1200" dirty="0" err="1">
                <a:solidFill>
                  <a:prstClr val="black"/>
                </a:solidFill>
                <a:latin typeface="Times New Roman" pitchFamily="18" charset="0"/>
                <a:ea typeface="+mn-ea"/>
                <a:cs typeface="Times New Roman" pitchFamily="18" charset="0"/>
              </a:rPr>
              <a:t>eficit</a:t>
            </a:r>
            <a:r>
              <a:rPr lang="ro-RO" sz="2000" b="1" kern="1200" dirty="0">
                <a:solidFill>
                  <a:prstClr val="black"/>
                </a:solidFill>
                <a:latin typeface="Times New Roman" pitchFamily="18" charset="0"/>
                <a:ea typeface="+mn-ea"/>
                <a:cs typeface="Times New Roman" pitchFamily="18" charset="0"/>
              </a:rPr>
              <a:t> de α </a:t>
            </a:r>
            <a:r>
              <a:rPr lang="ro-RO" sz="2000" b="1" kern="1200" baseline="-25000" dirty="0">
                <a:solidFill>
                  <a:prstClr val="black"/>
                </a:solidFill>
                <a:latin typeface="Times New Roman" pitchFamily="18" charset="0"/>
                <a:ea typeface="+mn-ea"/>
                <a:cs typeface="Times New Roman" pitchFamily="18" charset="0"/>
              </a:rPr>
              <a:t>1</a:t>
            </a:r>
            <a:r>
              <a:rPr lang="ro-RO" sz="2000" b="1" kern="1200" dirty="0">
                <a:solidFill>
                  <a:prstClr val="black"/>
                </a:solidFill>
                <a:latin typeface="Times New Roman" pitchFamily="18" charset="0"/>
                <a:ea typeface="+mn-ea"/>
                <a:cs typeface="Times New Roman" pitchFamily="18" charset="0"/>
              </a:rPr>
              <a:t> </a:t>
            </a:r>
            <a:r>
              <a:rPr lang="ro-RO" sz="2000" b="1" kern="1200" dirty="0" err="1">
                <a:solidFill>
                  <a:prstClr val="black"/>
                </a:solidFill>
                <a:latin typeface="Times New Roman" pitchFamily="18" charset="0"/>
                <a:ea typeface="+mn-ea"/>
                <a:cs typeface="Times New Roman" pitchFamily="18" charset="0"/>
              </a:rPr>
              <a:t>antitripsină</a:t>
            </a:r>
            <a:r>
              <a:rPr lang="ro-RO" sz="2000" b="1" kern="1200" dirty="0">
                <a:solidFill>
                  <a:prstClr val="black"/>
                </a:solidFill>
                <a:latin typeface="Times New Roman" pitchFamily="18" charset="0"/>
                <a:ea typeface="+mn-ea"/>
                <a:cs typeface="Times New Roman" pitchFamily="18" charset="0"/>
              </a:rPr>
              <a:t> </a:t>
            </a:r>
          </a:p>
          <a:p>
            <a:pPr marL="342900" lvl="0" indent="-342900">
              <a:spcBef>
                <a:spcPct val="20000"/>
              </a:spcBef>
              <a:buClrTx/>
              <a:buSzTx/>
              <a:buFont typeface="Arial" pitchFamily="34" charset="0"/>
              <a:buChar char="•"/>
            </a:pPr>
            <a:r>
              <a:rPr lang="ro-RO" sz="2000" b="1" kern="1200" dirty="0" err="1">
                <a:solidFill>
                  <a:prstClr val="black"/>
                </a:solidFill>
                <a:latin typeface="Times New Roman" pitchFamily="18" charset="0"/>
                <a:ea typeface="+mn-ea"/>
                <a:cs typeface="Times New Roman" pitchFamily="18" charset="0"/>
              </a:rPr>
              <a:t>infecţii</a:t>
            </a:r>
            <a:r>
              <a:rPr lang="ro-RO" sz="2000" b="1" kern="1200" dirty="0">
                <a:solidFill>
                  <a:prstClr val="black"/>
                </a:solidFill>
                <a:latin typeface="Times New Roman" pitchFamily="18" charset="0"/>
                <a:ea typeface="+mn-ea"/>
                <a:cs typeface="Times New Roman" pitchFamily="18" charset="0"/>
              </a:rPr>
              <a:t> respiratorii în copilărie</a:t>
            </a:r>
          </a:p>
          <a:p>
            <a:pPr marL="342900" lvl="0" indent="-342900">
              <a:spcBef>
                <a:spcPct val="20000"/>
              </a:spcBef>
              <a:buClrTx/>
              <a:buSzTx/>
            </a:pPr>
            <a:endParaRPr lang="ro-RO" sz="2000" kern="1200" dirty="0">
              <a:solidFill>
                <a:prstClr val="black"/>
              </a:solidFill>
              <a:latin typeface="Times New Roman" pitchFamily="18" charset="0"/>
              <a:ea typeface="+mn-ea"/>
              <a:cs typeface="Times New Roman" pitchFamily="18" charset="0"/>
            </a:endParaRPr>
          </a:p>
          <a:p>
            <a:pPr marL="342900" lvl="0" indent="-342900">
              <a:spcBef>
                <a:spcPct val="20000"/>
              </a:spcBef>
              <a:buClrTx/>
              <a:buSzTx/>
            </a:pPr>
            <a:r>
              <a:rPr lang="ro-RO" sz="2000" b="1" i="1" kern="1200" dirty="0">
                <a:solidFill>
                  <a:srgbClr val="0070C0"/>
                </a:solidFill>
                <a:latin typeface="Times New Roman" pitchFamily="18" charset="0"/>
                <a:ea typeface="+mn-ea"/>
                <a:cs typeface="Times New Roman" pitchFamily="18" charset="0"/>
              </a:rPr>
              <a:t>Nota: Datele epidemiologice confirmă că fumatul este factorul de risc principal în BPOC. Numai 10 % ocupă </a:t>
            </a:r>
            <a:r>
              <a:rPr lang="ro-RO" sz="2000" b="1" i="1" kern="1200" dirty="0" err="1">
                <a:solidFill>
                  <a:srgbClr val="0070C0"/>
                </a:solidFill>
                <a:latin typeface="Times New Roman" pitchFamily="18" charset="0"/>
                <a:ea typeface="+mn-ea"/>
                <a:cs typeface="Times New Roman" pitchFamily="18" charset="0"/>
              </a:rPr>
              <a:t>alţi</a:t>
            </a:r>
            <a:r>
              <a:rPr lang="ro-RO" sz="2000" b="1" i="1" kern="1200" dirty="0">
                <a:solidFill>
                  <a:srgbClr val="0070C0"/>
                </a:solidFill>
                <a:latin typeface="Times New Roman" pitchFamily="18" charset="0"/>
                <a:ea typeface="+mn-ea"/>
                <a:cs typeface="Times New Roman" pitchFamily="18" charset="0"/>
              </a:rPr>
              <a:t> factori de risc.</a:t>
            </a:r>
          </a:p>
          <a:p>
            <a:pPr marL="342900" lvl="0" indent="-342900">
              <a:spcBef>
                <a:spcPct val="20000"/>
              </a:spcBef>
              <a:buClrTx/>
              <a:buSzTx/>
              <a:buFont typeface="Arial" pitchFamily="34" charset="0"/>
              <a:buChar char="•"/>
            </a:pPr>
            <a:endParaRPr lang="ro-RO" sz="2000" kern="1200" dirty="0">
              <a:solidFill>
                <a:prstClr val="black"/>
              </a:solidFill>
              <a:latin typeface="Calibri"/>
              <a:ea typeface="+mn-ea"/>
              <a:cs typeface="+mn-cs"/>
            </a:endParaRPr>
          </a:p>
          <a:p>
            <a:pPr marL="85725" indent="-85725" algn="just">
              <a:lnSpc>
                <a:spcPct val="150000"/>
              </a:lnSpc>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9499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1318162" y="695513"/>
            <a:ext cx="2961737" cy="8046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Etiologia / Cauze</a:t>
            </a:r>
            <a:endParaRPr dirty="0"/>
          </a:p>
        </p:txBody>
      </p:sp>
      <p:sp>
        <p:nvSpPr>
          <p:cNvPr id="376" name="Google Shape;376;p38"/>
          <p:cNvSpPr txBox="1">
            <a:spLocks noGrp="1"/>
          </p:cNvSpPr>
          <p:nvPr>
            <p:ph type="subTitle" idx="1"/>
          </p:nvPr>
        </p:nvSpPr>
        <p:spPr>
          <a:xfrm>
            <a:off x="-106364" y="1500188"/>
            <a:ext cx="4749802" cy="3228975"/>
          </a:xfrm>
          <a:prstGeom prst="rect">
            <a:avLst/>
          </a:prstGeom>
        </p:spPr>
        <p:txBody>
          <a:bodyPr spcFirstLastPara="1" wrap="square" lIns="91425" tIns="91425" rIns="91425" bIns="91425" anchor="t" anchorCtr="0">
            <a:noAutofit/>
          </a:bodyPr>
          <a:lstStyle/>
          <a:p>
            <a:pPr algn="just">
              <a:lnSpc>
                <a:spcPct val="107000"/>
              </a:lnSpc>
              <a:spcAft>
                <a:spcPts val="800"/>
              </a:spcAft>
            </a:pP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Cei mai frecventi factori de risc includ expunerea la fumul de tigara, fumul sau praful anorganic precum și predispoziție genetică. </a:t>
            </a:r>
          </a:p>
          <a:p>
            <a:pPr algn="just">
              <a:lnSpc>
                <a:spcPct val="107000"/>
              </a:lnSpc>
              <a:spcAft>
                <a:spcPts val="800"/>
              </a:spcAft>
            </a:pPr>
            <a:r>
              <a:rPr lang="it-IT" sz="1200" dirty="0">
                <a:latin typeface="Times New Roman" panose="02020603050405020304" pitchFamily="18" charset="0"/>
                <a:ea typeface="Calibri" panose="020F0502020204030204" pitchFamily="34" charset="0"/>
                <a:cs typeface="Times New Roman" panose="02020603050405020304" pitchFamily="18" charset="0"/>
              </a:rPr>
              <a:t>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 Cauze ireversibile: </a:t>
            </a:r>
          </a:p>
          <a:p>
            <a:pPr algn="just">
              <a:lnSpc>
                <a:spcPct val="107000"/>
              </a:lnSpc>
              <a:spcAft>
                <a:spcPts val="800"/>
              </a:spcAft>
            </a:pPr>
            <a:r>
              <a:rPr lang="it-IT" sz="1200" dirty="0">
                <a:latin typeface="Times New Roman" panose="02020603050405020304" pitchFamily="18" charset="0"/>
                <a:ea typeface="Calibri" panose="020F0502020204030204" pitchFamily="34" charset="0"/>
                <a:cs typeface="Times New Roman" panose="02020603050405020304" pitchFamily="18" charset="0"/>
              </a:rPr>
              <a:t>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Fibroza şi îngustarea căilor aeriene </a:t>
            </a:r>
          </a:p>
          <a:p>
            <a:pPr algn="just">
              <a:lnSpc>
                <a:spcPct val="107000"/>
              </a:lnSpc>
              <a:spcAft>
                <a:spcPts val="800"/>
              </a:spcAft>
            </a:pPr>
            <a:r>
              <a:rPr lang="it-IT" sz="1200" dirty="0">
                <a:latin typeface="Times New Roman" panose="02020603050405020304" pitchFamily="18" charset="0"/>
                <a:ea typeface="Calibri" panose="020F0502020204030204" pitchFamily="34" charset="0"/>
                <a:cs typeface="Times New Roman" panose="02020603050405020304" pitchFamily="18" charset="0"/>
              </a:rPr>
              <a:t>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Scăderea reculului elastic (distrucţie alveolară) </a:t>
            </a:r>
          </a:p>
          <a:p>
            <a:pPr algn="just">
              <a:lnSpc>
                <a:spcPct val="107000"/>
              </a:lnSpc>
              <a:spcAft>
                <a:spcPts val="800"/>
              </a:spcAft>
            </a:pPr>
            <a:r>
              <a:rPr lang="it-IT" sz="1200" dirty="0">
                <a:latin typeface="Times New Roman" panose="02020603050405020304" pitchFamily="18" charset="0"/>
                <a:ea typeface="Calibri" panose="020F0502020204030204" pitchFamily="34" charset="0"/>
                <a:cs typeface="Times New Roman" panose="02020603050405020304" pitchFamily="18" charset="0"/>
              </a:rPr>
              <a:t>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Pierderea suportului alveolar al peretelui bronşiilor mici (distrucţie alveolară) </a:t>
            </a:r>
          </a:p>
          <a:p>
            <a:pPr algn="just">
              <a:lnSpc>
                <a:spcPct val="107000"/>
              </a:lnSpc>
              <a:spcAft>
                <a:spcPts val="800"/>
              </a:spcAft>
            </a:pPr>
            <a:r>
              <a:rPr lang="it-IT" sz="1200" dirty="0">
                <a:latin typeface="Times New Roman" panose="02020603050405020304" pitchFamily="18" charset="0"/>
                <a:ea typeface="Calibri" panose="020F0502020204030204" pitchFamily="34" charset="0"/>
                <a:cs typeface="Times New Roman" panose="02020603050405020304" pitchFamily="18" charset="0"/>
              </a:rPr>
              <a:t>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Cauze reversibile: </a:t>
            </a:r>
          </a:p>
          <a:p>
            <a:pPr algn="just">
              <a:lnSpc>
                <a:spcPct val="107000"/>
              </a:lnSpc>
              <a:spcAft>
                <a:spcPts val="800"/>
              </a:spcAft>
            </a:pPr>
            <a:r>
              <a:rPr lang="it-IT" sz="1200" dirty="0">
                <a:latin typeface="Times New Roman" panose="02020603050405020304" pitchFamily="18" charset="0"/>
                <a:ea typeface="Calibri" panose="020F0502020204030204" pitchFamily="34" charset="0"/>
                <a:cs typeface="Times New Roman" panose="02020603050405020304" pitchFamily="18" charset="0"/>
              </a:rPr>
              <a:t>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Acumulare de celule inflamatorii, mucus şi exsudat în bronşii </a:t>
            </a:r>
          </a:p>
          <a:p>
            <a:pPr algn="just">
              <a:lnSpc>
                <a:spcPct val="107000"/>
              </a:lnSpc>
              <a:spcAft>
                <a:spcPts val="800"/>
              </a:spcAft>
            </a:pPr>
            <a:r>
              <a:rPr lang="it-IT" sz="1200" dirty="0">
                <a:latin typeface="Times New Roman" panose="02020603050405020304" pitchFamily="18" charset="0"/>
                <a:ea typeface="Calibri" panose="020F0502020204030204" pitchFamily="34" charset="0"/>
                <a:cs typeface="Times New Roman" panose="02020603050405020304" pitchFamily="18" charset="0"/>
              </a:rPr>
              <a:t>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Bronhoconstricţie </a:t>
            </a:r>
          </a:p>
          <a:p>
            <a:pPr algn="just">
              <a:lnSpc>
                <a:spcPct val="107000"/>
              </a:lnSpc>
              <a:spcAft>
                <a:spcPts val="800"/>
              </a:spcAft>
            </a:pPr>
            <a:r>
              <a:rPr lang="it-IT" sz="1200" dirty="0">
                <a:latin typeface="Times New Roman" panose="02020603050405020304" pitchFamily="18" charset="0"/>
                <a:ea typeface="Calibri" panose="020F0502020204030204" pitchFamily="34" charset="0"/>
                <a:cs typeface="Times New Roman" panose="02020603050405020304" pitchFamily="18" charset="0"/>
              </a:rPr>
              <a:t>              </a:t>
            </a:r>
            <a:r>
              <a:rPr lang="it-IT" sz="1200" dirty="0">
                <a:effectLst/>
                <a:latin typeface="Times New Roman" panose="02020603050405020304" pitchFamily="18" charset="0"/>
                <a:ea typeface="Calibri" panose="020F0502020204030204" pitchFamily="34" charset="0"/>
                <a:cs typeface="Times New Roman" panose="02020603050405020304" pitchFamily="18" charset="0"/>
              </a:rPr>
              <a:t>– Hiperinflaţie dinamică în expir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 xmlns:a16="http://schemas.microsoft.com/office/drawing/2014/main" id="{C6CCC5D2-21B0-4C0E-BB2A-7DBD837378D3}"/>
              </a:ext>
            </a:extLst>
          </p:cNvPr>
          <p:cNvPicPr>
            <a:picLocks noChangeAspect="1"/>
          </p:cNvPicPr>
          <p:nvPr/>
        </p:nvPicPr>
        <p:blipFill>
          <a:blip r:embed="rId3"/>
          <a:stretch>
            <a:fillRect/>
          </a:stretch>
        </p:blipFill>
        <p:spPr>
          <a:xfrm>
            <a:off x="4699798" y="1097850"/>
            <a:ext cx="3544268" cy="2736057"/>
          </a:xfrm>
          <a:prstGeom prst="rect">
            <a:avLst/>
          </a:prstGeom>
        </p:spPr>
      </p:pic>
    </p:spTree>
    <p:extLst>
      <p:ext uri="{BB962C8B-B14F-4D97-AF65-F5344CB8AC3E}">
        <p14:creationId xmlns:p14="http://schemas.microsoft.com/office/powerpoint/2010/main" val="3279388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38"/>
          <p:cNvSpPr txBox="1">
            <a:spLocks noGrp="1"/>
          </p:cNvSpPr>
          <p:nvPr>
            <p:ph type="subTitle" idx="1"/>
          </p:nvPr>
        </p:nvSpPr>
        <p:spPr>
          <a:xfrm>
            <a:off x="479425" y="946547"/>
            <a:ext cx="3642519" cy="3861197"/>
          </a:xfrm>
          <a:prstGeom prst="rect">
            <a:avLst/>
          </a:prstGeom>
        </p:spPr>
        <p:txBody>
          <a:bodyPr spcFirstLastPara="1" wrap="square" lIns="91425" tIns="91425" rIns="91425" bIns="91425" anchor="t" anchorCtr="0">
            <a:noAutofit/>
          </a:bodyPr>
          <a:lstStyle/>
          <a:p>
            <a:pPr algn="just">
              <a:lnSpc>
                <a:spcPct val="107000"/>
              </a:lnSpc>
              <a:spcAft>
                <a:spcPts val="800"/>
              </a:spcAft>
            </a:pPr>
            <a:r>
              <a:rPr lang="ro-RO" dirty="0">
                <a:effectLst/>
                <a:latin typeface="Times New Roman" panose="02020603050405020304" pitchFamily="18" charset="0"/>
                <a:ea typeface="Calibri" panose="020F0502020204030204" pitchFamily="34" charset="0"/>
                <a:cs typeface="Times New Roman" panose="02020603050405020304" pitchFamily="18" charset="0"/>
              </a:rPr>
              <a:t>              </a:t>
            </a:r>
            <a:r>
              <a:rPr lang="ro-RO" b="1" dirty="0">
                <a:latin typeface="Times New Roman" panose="02020603050405020304" pitchFamily="18" charset="0"/>
                <a:ea typeface="Calibri" panose="020F0502020204030204" pitchFamily="34" charset="0"/>
                <a:cs typeface="Times New Roman" panose="02020603050405020304" pitchFamily="18" charset="0"/>
              </a:rPr>
              <a:t>Tusea - </a:t>
            </a:r>
            <a:r>
              <a:rPr lang="ro-RO" dirty="0">
                <a:latin typeface="Times New Roman" panose="02020603050405020304" pitchFamily="18" charset="0"/>
                <a:ea typeface="Calibri" panose="020F0502020204030204" pitchFamily="34" charset="0"/>
                <a:cs typeface="Times New Roman" panose="02020603050405020304" pitchFamily="18" charset="0"/>
              </a:rPr>
              <a:t>este primul simptom ce poate evoca boala, initial este intermitenta, progesiv devine zilnica. In stadiile initiale este considerate a fi o consecinta a expunerii la noxe, motiv pentru care deseori este neglijata. </a:t>
            </a:r>
          </a:p>
          <a:p>
            <a:pPr algn="just">
              <a:lnSpc>
                <a:spcPct val="107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ro-RO" b="1" dirty="0">
                <a:latin typeface="Times New Roman" panose="02020603050405020304" pitchFamily="18" charset="0"/>
                <a:ea typeface="Calibri" panose="020F0502020204030204" pitchFamily="34" charset="0"/>
                <a:cs typeface="Times New Roman" panose="02020603050405020304" pitchFamily="18" charset="0"/>
              </a:rPr>
              <a:t>Sputa – </a:t>
            </a:r>
            <a:r>
              <a:rPr lang="ro-RO" dirty="0">
                <a:latin typeface="Times New Roman" panose="02020603050405020304" pitchFamily="18" charset="0"/>
                <a:ea typeface="Calibri" panose="020F0502020204030204" pitchFamily="34" charset="0"/>
                <a:cs typeface="Times New Roman" panose="02020603050405020304" pitchFamily="18" charset="0"/>
              </a:rPr>
              <a:t>prioritar matinala, in cantitati mici (pana la 60ml/24h), uneori dificil de evaluat cantitativ, cu caracter seros. Cantitati mari semnaleaza posibilitatea existentei unor bronsiectazii. </a:t>
            </a:r>
          </a:p>
          <a:p>
            <a:pPr algn="just">
              <a:lnSpc>
                <a:spcPct val="107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ro-RO" b="1" dirty="0">
                <a:latin typeface="Times New Roman" panose="02020603050405020304" pitchFamily="18" charset="0"/>
                <a:ea typeface="Calibri" panose="020F0502020204030204" pitchFamily="34" charset="0"/>
                <a:cs typeface="Times New Roman" panose="02020603050405020304" pitchFamily="18" charset="0"/>
              </a:rPr>
              <a:t>Dispneea - </a:t>
            </a:r>
            <a:r>
              <a:rPr lang="ro-RO" dirty="0">
                <a:latin typeface="Times New Roman" panose="02020603050405020304" pitchFamily="18" charset="0"/>
                <a:ea typeface="Calibri" panose="020F0502020204030204" pitchFamily="34" charset="0"/>
                <a:cs typeface="Times New Roman" panose="02020603050405020304" pitchFamily="18" charset="0"/>
              </a:rPr>
              <a:t> indicele cardinal in BPOC: progresiva, permanenta (in fiecare zi), variaza de la o senzatie usoara , la repaus , la una severa , la efort fizic.</a:t>
            </a:r>
            <a:endParaRPr lang="ro-RO"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00A1EDB3-BD8C-44F8-8FDB-0A3E3BE4BF8B}"/>
              </a:ext>
            </a:extLst>
          </p:cNvPr>
          <p:cNvPicPr>
            <a:picLocks noChangeAspect="1"/>
          </p:cNvPicPr>
          <p:nvPr/>
        </p:nvPicPr>
        <p:blipFill>
          <a:blip r:embed="rId3"/>
          <a:stretch>
            <a:fillRect/>
          </a:stretch>
        </p:blipFill>
        <p:spPr>
          <a:xfrm>
            <a:off x="4471988" y="335756"/>
            <a:ext cx="4471988" cy="4471988"/>
          </a:xfrm>
          <a:prstGeom prst="rect">
            <a:avLst/>
          </a:prstGeom>
        </p:spPr>
      </p:pic>
      <p:sp>
        <p:nvSpPr>
          <p:cNvPr id="13" name="TextBox 12">
            <a:extLst>
              <a:ext uri="{FF2B5EF4-FFF2-40B4-BE49-F238E27FC236}">
                <a16:creationId xmlns="" xmlns:a16="http://schemas.microsoft.com/office/drawing/2014/main" id="{6888E301-4CDA-44C3-86F4-231AF54F2B16}"/>
              </a:ext>
            </a:extLst>
          </p:cNvPr>
          <p:cNvSpPr txBox="1"/>
          <p:nvPr/>
        </p:nvSpPr>
        <p:spPr>
          <a:xfrm>
            <a:off x="1728788" y="585788"/>
            <a:ext cx="2443162" cy="400110"/>
          </a:xfrm>
          <a:prstGeom prst="rect">
            <a:avLst/>
          </a:prstGeom>
          <a:noFill/>
        </p:spPr>
        <p:txBody>
          <a:bodyPr wrap="square" rtlCol="0">
            <a:spAutoFit/>
          </a:bodyPr>
          <a:lstStyle/>
          <a:p>
            <a:r>
              <a:rPr lang="ro-RO"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Tablou clinic</a:t>
            </a:r>
          </a:p>
        </p:txBody>
      </p:sp>
    </p:spTree>
    <p:extLst>
      <p:ext uri="{BB962C8B-B14F-4D97-AF65-F5344CB8AC3E}">
        <p14:creationId xmlns:p14="http://schemas.microsoft.com/office/powerpoint/2010/main" val="464001869"/>
      </p:ext>
    </p:extLst>
  </p:cSld>
  <p:clrMapOvr>
    <a:masterClrMapping/>
  </p:clrMapOvr>
</p:sld>
</file>

<file path=ppt/theme/theme1.xml><?xml version="1.0" encoding="utf-8"?>
<a:theme xmlns:a="http://schemas.openxmlformats.org/drawingml/2006/main" name="Chronic Obstructive Pulmonary Disease (COPD) by Slidesgo">
  <a:themeElements>
    <a:clrScheme name="Simple Light">
      <a:dk1>
        <a:srgbClr val="000000"/>
      </a:dk1>
      <a:lt1>
        <a:srgbClr val="FFFFFF"/>
      </a:lt1>
      <a:dk2>
        <a:srgbClr val="D4F3FF"/>
      </a:dk2>
      <a:lt2>
        <a:srgbClr val="A7EDED"/>
      </a:lt2>
      <a:accent1>
        <a:srgbClr val="0B5394"/>
      </a:accent1>
      <a:accent2>
        <a:srgbClr val="68CADD"/>
      </a:accent2>
      <a:accent3>
        <a:srgbClr val="A7EDED"/>
      </a:accent3>
      <a:accent4>
        <a:srgbClr val="99D9FF"/>
      </a:accent4>
      <a:accent5>
        <a:srgbClr val="0B5394"/>
      </a:accent5>
      <a:accent6>
        <a:srgbClr val="D4F3FF"/>
      </a:accent6>
      <a:hlink>
        <a:srgbClr val="CAD7E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887</TotalTime>
  <Words>1755</Words>
  <Application>Microsoft Office PowerPoint</Application>
  <PresentationFormat>Expunere pe ecran (16:9)</PresentationFormat>
  <Paragraphs>174</Paragraphs>
  <Slides>31</Slides>
  <Notes>29</Notes>
  <HiddenSlides>0</HiddenSlides>
  <MMClips>0</MMClips>
  <ScaleCrop>false</ScaleCrop>
  <HeadingPairs>
    <vt:vector size="6" baseType="variant">
      <vt:variant>
        <vt:lpstr>Fonturi utilizate</vt:lpstr>
      </vt:variant>
      <vt:variant>
        <vt:i4>7</vt:i4>
      </vt:variant>
      <vt:variant>
        <vt:lpstr>Temă</vt:lpstr>
      </vt:variant>
      <vt:variant>
        <vt:i4>2</vt:i4>
      </vt:variant>
      <vt:variant>
        <vt:lpstr>Titluri diapozitive</vt:lpstr>
      </vt:variant>
      <vt:variant>
        <vt:i4>31</vt:i4>
      </vt:variant>
    </vt:vector>
  </HeadingPairs>
  <TitlesOfParts>
    <vt:vector size="40" baseType="lpstr">
      <vt:lpstr>Arimo</vt:lpstr>
      <vt:lpstr>Fira Sans Extra Condensed</vt:lpstr>
      <vt:lpstr>Calibri</vt:lpstr>
      <vt:lpstr>Times New Roman</vt:lpstr>
      <vt:lpstr>Proxima Nova</vt:lpstr>
      <vt:lpstr>Wingdings</vt:lpstr>
      <vt:lpstr>Arial</vt:lpstr>
      <vt:lpstr>Chronic Obstructive Pulmonary Disease (COPD) by Slidesgo</vt:lpstr>
      <vt:lpstr>3_Тема Office</vt:lpstr>
      <vt:lpstr>Bronhopneumopatia obstructiva cronica (BPOC)</vt:lpstr>
      <vt:lpstr>CUPRINS</vt:lpstr>
      <vt:lpstr>Introducere</vt:lpstr>
      <vt:lpstr>FIZIOLOGIE</vt:lpstr>
      <vt:lpstr>Prezentare PowerPoint</vt:lpstr>
      <vt:lpstr>Definitie</vt:lpstr>
      <vt:lpstr>FACTORI DE RISC </vt:lpstr>
      <vt:lpstr>Etiologia / Cauze</vt:lpstr>
      <vt:lpstr>Prezentare PowerPoint</vt:lpstr>
      <vt:lpstr>Ce se poate oberva la examinari?</vt:lpstr>
      <vt:lpstr>DIAGNOSTIC POZITIV (III)</vt:lpstr>
      <vt:lpstr>DIAGNOSTIC POZITIV (III)</vt:lpstr>
      <vt:lpstr>DIAGNOSTIC POZITIV (III)</vt:lpstr>
      <vt:lpstr>DIAGNOSTIC POZITIV (II)</vt:lpstr>
      <vt:lpstr>SEMNE DE PROGNOSTIC  SEVER (II) </vt:lpstr>
      <vt:lpstr>SEMNE DE PROGNOSTIC  SEVER (II) </vt:lpstr>
      <vt:lpstr>SEMNE DE PROGNOSTIC NEFAVORABIL </vt:lpstr>
      <vt:lpstr>DIAGNOSTIC POZITIV (VI)</vt:lpstr>
      <vt:lpstr>Spirometria</vt:lpstr>
      <vt:lpstr>PEF-metria</vt:lpstr>
      <vt:lpstr>Testul bronhodilatator</vt:lpstr>
      <vt:lpstr>Tomografie toracica</vt:lpstr>
      <vt:lpstr>ECG</vt:lpstr>
      <vt:lpstr>Prezentare PowerPoint</vt:lpstr>
      <vt:lpstr>Prezentare PowerPoint</vt:lpstr>
      <vt:lpstr>Prezentare PowerPoint</vt:lpstr>
      <vt:lpstr>OBIECTIVELE TRATAMENTULUI </vt:lpstr>
      <vt:lpstr>Recomandari</vt:lpstr>
      <vt:lpstr>Concluzie</vt:lpstr>
      <vt:lpstr>PREVENŢIE </vt:lpstr>
      <vt:lpstr>Bibliografia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Boala pulmonara obstructiva cronica (BPOC)</dc:title>
  <cp:lastModifiedBy>User</cp:lastModifiedBy>
  <cp:revision>31</cp:revision>
  <dcterms:modified xsi:type="dcterms:W3CDTF">2024-12-02T18:30:30Z</dcterms:modified>
</cp:coreProperties>
</file>