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89" d="100"/>
          <a:sy n="89" d="100"/>
        </p:scale>
        <p:origin x="43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AB3A824-1A51-4B26-AD58-A6D8E14F6C04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54636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3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06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91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5059C3-6A89-4494-99FF-5A4D6FFD50EB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11819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14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22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15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8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D525BB-DA17-4BA0-B3C8-3AC3ABC827E6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636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6C4C9A-3960-41CF-A4E9-2A8FB932454B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265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759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o.wikipedia.org/wiki/Torace" TargetMode="External"/><Relationship Id="rId2" Type="http://schemas.openxmlformats.org/officeDocument/2006/relationships/hyperlink" Target="https://ro.wikipedia.org/wiki/Pl%C4%83m%C3%A2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599E65-0ABE-7548-85E6-E750D61A3F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Pneumotorax</a:t>
            </a:r>
            <a:endParaRPr lang="ru-MD" dirty="0"/>
          </a:p>
        </p:txBody>
      </p:sp>
      <p:pic>
        <p:nvPicPr>
          <p:cNvPr id="6" name="Picture 4" descr="Нарисованные от руки герои мультфильмов изучают легкие человека. врачи обследуют органы дыхания, пульмонолог. яркая цветная медицинская иллюстрация на белом фоне. концепция общественного здоровья.">
            <a:extLst>
              <a:ext uri="{FF2B5EF4-FFF2-40B4-BE49-F238E27FC236}">
                <a16:creationId xmlns:a16="http://schemas.microsoft.com/office/drawing/2014/main" xmlns="" id="{0FB81191-68A1-F34D-A3F6-3FE6B87AA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473" y="-74113"/>
            <a:ext cx="2863042" cy="28630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280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C6BEBB-17B6-F04A-A805-A07466B1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Definitie</a:t>
            </a:r>
            <a:endParaRPr lang="ru-MD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46A936-3BCE-3348-875E-F9CDD9716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0" u="none" strike="noStrike" dirty="0" err="1">
                <a:solidFill>
                  <a:srgbClr val="202122"/>
                </a:solidFill>
                <a:effectLst/>
              </a:rPr>
              <a:t>Pneumotoraxul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 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este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rezultatul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acumulării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de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aer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în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spațiul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dintre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 </a:t>
            </a:r>
            <a:r>
              <a:rPr lang="en-GB" b="0" i="0" u="none" strike="noStrike" dirty="0">
                <a:solidFill>
                  <a:srgbClr val="795CB2"/>
                </a:solidFill>
                <a:effectLst/>
                <a:hlinkClick r:id="rId2" tooltip="Plămân"/>
              </a:rPr>
              <a:t>plămâni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 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și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peretele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 </a:t>
            </a:r>
            <a:r>
              <a:rPr lang="en-GB" b="0" i="0" u="none" strike="noStrike" dirty="0">
                <a:solidFill>
                  <a:srgbClr val="795CB2"/>
                </a:solidFill>
                <a:effectLst/>
                <a:hlinkClick r:id="rId3" tooltip="Torace"/>
              </a:rPr>
              <a:t>toracic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,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în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așa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numitul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spațiu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pleural (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colecție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intrapleurală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de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aer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).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Aerul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poate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pătrunde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în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pleură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fie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plecând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de la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bronhii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, fie de la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peretele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toracic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. Cu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cât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cantitatea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de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aer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acumulată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în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cavitatea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pleurală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crește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, cu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atât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crește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și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presiunea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exercitată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asupra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plămânilor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, </a:t>
            </a:r>
            <a:r>
              <a:rPr lang="en-GB" b="0" i="0" u="none" strike="noStrike" dirty="0" err="1">
                <a:solidFill>
                  <a:srgbClr val="202122"/>
                </a:solidFill>
                <a:effectLst/>
              </a:rPr>
              <a:t>determinând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 </a:t>
            </a:r>
            <a:r>
              <a:rPr lang="en-GB" b="0" i="1" u="none" strike="noStrike" dirty="0" err="1">
                <a:solidFill>
                  <a:srgbClr val="202122"/>
                </a:solidFill>
                <a:effectLst/>
              </a:rPr>
              <a:t>colapsul</a:t>
            </a:r>
            <a:r>
              <a:rPr lang="en-GB" b="0" i="0" u="none" strike="noStrike" dirty="0">
                <a:solidFill>
                  <a:srgbClr val="202122"/>
                </a:solidFill>
                <a:effectLst/>
              </a:rPr>
              <a:t> </a:t>
            </a:r>
            <a:endParaRPr lang="ru-MD" dirty="0"/>
          </a:p>
        </p:txBody>
      </p:sp>
    </p:spTree>
    <p:extLst>
      <p:ext uri="{BB962C8B-B14F-4D97-AF65-F5344CB8AC3E}">
        <p14:creationId xmlns:p14="http://schemas.microsoft.com/office/powerpoint/2010/main" val="357769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DD3DBD-4284-8342-AE55-E58B0F0AE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Plămâni</a:t>
            </a:r>
            <a:endParaRPr lang="ru-MD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DAD8C26-9564-134C-A1D0-E3CD21BF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6274340" cy="3581400"/>
          </a:xfrm>
        </p:spPr>
        <p:txBody>
          <a:bodyPr>
            <a:normAutofit/>
          </a:bodyPr>
          <a:lstStyle/>
          <a:p>
            <a:r>
              <a:rPr lang="en-GB" dirty="0" err="1"/>
              <a:t>Pentru</a:t>
            </a:r>
            <a:r>
              <a:rPr lang="en-GB" dirty="0"/>
              <a:t> a </a:t>
            </a:r>
            <a:r>
              <a:rPr lang="en-GB" dirty="0" err="1"/>
              <a:t>facilita</a:t>
            </a:r>
            <a:r>
              <a:rPr lang="en-GB" dirty="0"/>
              <a:t> </a:t>
            </a:r>
            <a:r>
              <a:rPr lang="en-GB" dirty="0" err="1"/>
              <a:t>mișcarea</a:t>
            </a:r>
            <a:r>
              <a:rPr lang="en-GB" dirty="0"/>
              <a:t> </a:t>
            </a:r>
            <a:r>
              <a:rPr lang="en-GB" dirty="0" err="1"/>
              <a:t>plămânilor</a:t>
            </a:r>
            <a:r>
              <a:rPr lang="en-GB" dirty="0"/>
              <a:t>, </a:t>
            </a:r>
            <a:r>
              <a:rPr lang="en-GB" dirty="0" err="1"/>
              <a:t>acestea</a:t>
            </a:r>
            <a:r>
              <a:rPr lang="en-GB" dirty="0"/>
              <a:t> sunt </a:t>
            </a:r>
            <a:r>
              <a:rPr lang="en-GB" dirty="0" err="1"/>
              <a:t>înconjurate</a:t>
            </a:r>
            <a:r>
              <a:rPr lang="en-GB" dirty="0"/>
              <a:t> de o </a:t>
            </a:r>
            <a:r>
              <a:rPr lang="en-GB" dirty="0" err="1"/>
              <a:t>pleură-coajă</a:t>
            </a:r>
            <a:r>
              <a:rPr lang="en-GB" dirty="0"/>
              <a:t>, care </a:t>
            </a:r>
            <a:r>
              <a:rPr lang="en-GB" dirty="0" err="1"/>
              <a:t>constă</a:t>
            </a:r>
            <a:r>
              <a:rPr lang="en-GB" dirty="0"/>
              <a:t> din </a:t>
            </a:r>
            <a:r>
              <a:rPr lang="en-GB" dirty="0" err="1"/>
              <a:t>două</a:t>
            </a:r>
            <a:r>
              <a:rPr lang="en-GB" dirty="0"/>
              <a:t> </a:t>
            </a:r>
            <a:r>
              <a:rPr lang="en-GB" dirty="0" err="1"/>
              <a:t>frunze</a:t>
            </a:r>
            <a:r>
              <a:rPr lang="en-GB" dirty="0"/>
              <a:t> – pleura </a:t>
            </a:r>
            <a:r>
              <a:rPr lang="en-GB" dirty="0" err="1"/>
              <a:t>viscerală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parietală</a:t>
            </a:r>
            <a:r>
              <a:rPr lang="en-GB" dirty="0"/>
              <a:t>.</a:t>
            </a:r>
          </a:p>
          <a:p>
            <a:r>
              <a:rPr lang="en-GB" dirty="0"/>
              <a:t>Pleura </a:t>
            </a:r>
            <a:r>
              <a:rPr lang="en-GB" dirty="0" err="1"/>
              <a:t>parietală</a:t>
            </a:r>
            <a:r>
              <a:rPr lang="en-GB" dirty="0"/>
              <a:t> se </a:t>
            </a:r>
            <a:r>
              <a:rPr lang="en-GB" dirty="0" err="1"/>
              <a:t>atașează</a:t>
            </a:r>
            <a:r>
              <a:rPr lang="en-GB" dirty="0"/>
              <a:t> de </a:t>
            </a:r>
            <a:r>
              <a:rPr lang="en-GB" dirty="0" err="1"/>
              <a:t>peretele</a:t>
            </a:r>
            <a:r>
              <a:rPr lang="en-GB" dirty="0"/>
              <a:t> </a:t>
            </a:r>
            <a:r>
              <a:rPr lang="en-GB" dirty="0" err="1"/>
              <a:t>toracic</a:t>
            </a:r>
            <a:r>
              <a:rPr lang="en-GB" dirty="0"/>
              <a:t>. Pleura </a:t>
            </a:r>
            <a:r>
              <a:rPr lang="en-GB" dirty="0" err="1"/>
              <a:t>viscerală</a:t>
            </a:r>
            <a:r>
              <a:rPr lang="en-GB" dirty="0"/>
              <a:t> se </a:t>
            </a:r>
            <a:r>
              <a:rPr lang="en-GB" dirty="0" err="1"/>
              <a:t>atașează</a:t>
            </a:r>
            <a:r>
              <a:rPr lang="en-GB" dirty="0"/>
              <a:t> de </a:t>
            </a:r>
            <a:r>
              <a:rPr lang="en-GB" dirty="0" err="1"/>
              <a:t>suprafața</a:t>
            </a:r>
            <a:r>
              <a:rPr lang="en-GB" dirty="0"/>
              <a:t> </a:t>
            </a:r>
            <a:r>
              <a:rPr lang="en-GB" dirty="0" err="1"/>
              <a:t>exterioară</a:t>
            </a:r>
            <a:r>
              <a:rPr lang="en-GB" dirty="0"/>
              <a:t> a </a:t>
            </a:r>
            <a:r>
              <a:rPr lang="en-GB" dirty="0" err="1"/>
              <a:t>fiecărui</a:t>
            </a:r>
            <a:r>
              <a:rPr lang="en-GB" dirty="0"/>
              <a:t> </a:t>
            </a:r>
            <a:r>
              <a:rPr lang="en-GB" dirty="0" err="1"/>
              <a:t>plămân</a:t>
            </a:r>
            <a:r>
              <a:rPr lang="en-GB" dirty="0"/>
              <a:t>. Se </a:t>
            </a:r>
            <a:r>
              <a:rPr lang="en-GB" dirty="0" err="1"/>
              <a:t>formează</a:t>
            </a:r>
            <a:r>
              <a:rPr lang="en-GB" dirty="0"/>
              <a:t> un </a:t>
            </a:r>
            <a:r>
              <a:rPr lang="en-GB" dirty="0" err="1"/>
              <a:t>spațiu</a:t>
            </a:r>
            <a:r>
              <a:rPr lang="en-GB" dirty="0"/>
              <a:t> mic </a:t>
            </a:r>
            <a:r>
              <a:rPr lang="en-GB" dirty="0" err="1"/>
              <a:t>între</a:t>
            </a:r>
            <a:r>
              <a:rPr lang="en-GB" dirty="0"/>
              <a:t> </a:t>
            </a:r>
            <a:r>
              <a:rPr lang="en-GB" dirty="0" err="1"/>
              <a:t>cele</a:t>
            </a:r>
            <a:r>
              <a:rPr lang="en-GB" dirty="0"/>
              <a:t> </a:t>
            </a:r>
            <a:r>
              <a:rPr lang="en-GB" dirty="0" err="1"/>
              <a:t>două</a:t>
            </a:r>
            <a:r>
              <a:rPr lang="en-GB" dirty="0"/>
              <a:t> </a:t>
            </a:r>
            <a:r>
              <a:rPr lang="en-GB" dirty="0" err="1"/>
              <a:t>frunze</a:t>
            </a:r>
            <a:r>
              <a:rPr lang="en-GB" dirty="0"/>
              <a:t> </a:t>
            </a:r>
            <a:r>
              <a:rPr lang="en-GB" dirty="0" err="1"/>
              <a:t>pleurale</a:t>
            </a:r>
            <a:r>
              <a:rPr lang="en-GB" dirty="0"/>
              <a:t>, care se </a:t>
            </a:r>
            <a:r>
              <a:rPr lang="en-GB" dirty="0" err="1"/>
              <a:t>numește</a:t>
            </a:r>
            <a:r>
              <a:rPr lang="en-GB" dirty="0"/>
              <a:t> </a:t>
            </a:r>
            <a:r>
              <a:rPr lang="en-GB" dirty="0" err="1"/>
              <a:t>cavitatea</a:t>
            </a:r>
            <a:r>
              <a:rPr lang="en-GB" dirty="0"/>
              <a:t> </a:t>
            </a:r>
            <a:r>
              <a:rPr lang="en-GB" dirty="0" err="1"/>
              <a:t>pleurală</a:t>
            </a:r>
            <a:r>
              <a:rPr lang="en-GB" dirty="0"/>
              <a:t>. </a:t>
            </a:r>
            <a:r>
              <a:rPr lang="en-GB" dirty="0" err="1"/>
              <a:t>Există</a:t>
            </a:r>
            <a:r>
              <a:rPr lang="en-GB" dirty="0"/>
              <a:t> o </a:t>
            </a:r>
            <a:r>
              <a:rPr lang="en-GB" dirty="0" err="1"/>
              <a:t>cantitate</a:t>
            </a:r>
            <a:r>
              <a:rPr lang="en-GB" dirty="0"/>
              <a:t> </a:t>
            </a:r>
            <a:r>
              <a:rPr lang="en-GB" dirty="0" err="1"/>
              <a:t>mică</a:t>
            </a:r>
            <a:r>
              <a:rPr lang="en-GB" dirty="0"/>
              <a:t> de </a:t>
            </a:r>
            <a:r>
              <a:rPr lang="en-GB" dirty="0" err="1"/>
              <a:t>lichid</a:t>
            </a:r>
            <a:r>
              <a:rPr lang="en-GB" dirty="0"/>
              <a:t> apos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cavitatea</a:t>
            </a:r>
            <a:r>
              <a:rPr lang="en-GB" dirty="0"/>
              <a:t> </a:t>
            </a:r>
            <a:r>
              <a:rPr lang="en-GB" dirty="0" err="1"/>
              <a:t>pleurală</a:t>
            </a:r>
            <a:r>
              <a:rPr lang="en-GB" dirty="0"/>
              <a:t>, care se </a:t>
            </a:r>
            <a:r>
              <a:rPr lang="en-GB" dirty="0" err="1"/>
              <a:t>numește</a:t>
            </a:r>
            <a:r>
              <a:rPr lang="en-GB" dirty="0"/>
              <a:t> </a:t>
            </a:r>
            <a:r>
              <a:rPr lang="en-GB" dirty="0" err="1"/>
              <a:t>lichid</a:t>
            </a:r>
            <a:r>
              <a:rPr lang="en-GB" dirty="0"/>
              <a:t> pleural. </a:t>
            </a:r>
            <a:endParaRPr lang="ru-RU"/>
          </a:p>
          <a:p>
            <a:pPr marL="0" indent="0">
              <a:buNone/>
            </a:pPr>
            <a:endParaRPr lang="ru-MD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5010B708-5831-7F46-B819-FBCB6BC8D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322" y="786724"/>
            <a:ext cx="4281791" cy="356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719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D78591-E228-624B-BFD7-D295D45D0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</a:rPr>
              <a:t>Tipuri</a:t>
            </a:r>
            <a:r>
              <a:rPr lang="en-GB" dirty="0">
                <a:solidFill>
                  <a:srgbClr val="000000"/>
                </a:solidFill>
              </a:rPr>
              <a:t> de </a:t>
            </a:r>
            <a:r>
              <a:rPr lang="en-GB" dirty="0" err="1">
                <a:solidFill>
                  <a:srgbClr val="000000"/>
                </a:solidFill>
              </a:rPr>
              <a:t>p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neumotorax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/>
            </a:r>
            <a:br>
              <a:rPr lang="en-GB" b="0" i="0" u="none" strike="noStrike" dirty="0">
                <a:solidFill>
                  <a:srgbClr val="000000"/>
                </a:solidFill>
                <a:effectLst/>
              </a:rPr>
            </a:br>
            <a:endParaRPr lang="ru-MD" dirty="0"/>
          </a:p>
        </p:txBody>
      </p:sp>
      <p:pic>
        <p:nvPicPr>
          <p:cNvPr id="3076" name="Picture 4" descr="Pneumotorax: cauze, simptome si tratament">
            <a:extLst>
              <a:ext uri="{FF2B5EF4-FFF2-40B4-BE49-F238E27FC236}">
                <a16:creationId xmlns:a16="http://schemas.microsoft.com/office/drawing/2014/main" xmlns="" id="{3D29A69F-F159-E447-A92A-3EA8D9077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497" y="1108045"/>
            <a:ext cx="8699157" cy="6114604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6C340F9-4F9B-FB45-ADCB-D0BEF0DCB857}"/>
              </a:ext>
            </a:extLst>
          </p:cNvPr>
          <p:cNvSpPr txBox="1"/>
          <p:nvPr/>
        </p:nvSpPr>
        <p:spPr>
          <a:xfrm>
            <a:off x="6096000" y="1638300"/>
            <a:ext cx="44747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>
              <a:buFont typeface="Wingdings" pitchFamily="2" charset="2"/>
              <a:buChar char="Ø"/>
            </a:pPr>
            <a:r>
              <a:rPr lang="en-GB" sz="2000" dirty="0" err="1"/>
              <a:t>După</a:t>
            </a:r>
            <a:r>
              <a:rPr lang="en-GB" sz="2000" dirty="0"/>
              <a:t> tip:</a:t>
            </a:r>
          </a:p>
          <a:p>
            <a:pPr algn="r"/>
            <a:endParaRPr lang="en-GB" sz="2000" dirty="0"/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n-GB" sz="2000" dirty="0" err="1"/>
              <a:t>deschis</a:t>
            </a:r>
            <a:r>
              <a:rPr lang="en-GB" sz="2000" dirty="0"/>
              <a:t>,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n-GB" sz="2000" dirty="0" err="1"/>
              <a:t>valva</a:t>
            </a:r>
            <a:r>
              <a:rPr lang="en-GB" sz="2000" dirty="0"/>
              <a:t>,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n-GB" sz="2000" dirty="0" err="1"/>
              <a:t>soldat</a:t>
            </a:r>
            <a:r>
              <a:rPr lang="en-GB" sz="2000" dirty="0"/>
              <a:t>.</a:t>
            </a:r>
            <a:endParaRPr lang="ru-MD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E18CB51-3940-044E-9F6F-1C7AB76D8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3793787" cy="3581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dirty="0" err="1"/>
              <a:t>Datorită</a:t>
            </a:r>
            <a:r>
              <a:rPr lang="en-GB" dirty="0"/>
              <a:t> </a:t>
            </a:r>
            <a:r>
              <a:rPr lang="en-GB" dirty="0" err="1"/>
              <a:t>apariției</a:t>
            </a:r>
            <a:r>
              <a:rPr lang="en-GB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spontan</a:t>
            </a:r>
            <a:r>
              <a:rPr lang="en-GB" dirty="0"/>
              <a:t> (</a:t>
            </a:r>
            <a:r>
              <a:rPr lang="en-GB" dirty="0" err="1"/>
              <a:t>primar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secundar</a:t>
            </a:r>
            <a:r>
              <a:rPr lang="en-GB" dirty="0"/>
              <a:t>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traumatic,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iatrogenă</a:t>
            </a:r>
            <a:r>
              <a:rPr lang="en-GB" dirty="0"/>
              <a:t>.</a:t>
            </a:r>
            <a:endParaRPr lang="ru-MD" dirty="0"/>
          </a:p>
        </p:txBody>
      </p:sp>
    </p:spTree>
    <p:extLst>
      <p:ext uri="{BB962C8B-B14F-4D97-AF65-F5344CB8AC3E}">
        <p14:creationId xmlns:p14="http://schemas.microsoft.com/office/powerpoint/2010/main" val="122670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523101-25CC-2640-9762-2B1125FB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</a:rPr>
              <a:t>P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neumotorax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 traumatic</a:t>
            </a:r>
            <a:br>
              <a:rPr lang="en-GB" b="0" i="0" u="none" strike="noStrike" dirty="0">
                <a:solidFill>
                  <a:srgbClr val="000000"/>
                </a:solidFill>
                <a:effectLst/>
              </a:rPr>
            </a:br>
            <a:endParaRPr lang="ru-MD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9CFE6D-CE67-6842-BD02-DFAFFF711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/>
              <a:t>Pneumotoraxul</a:t>
            </a:r>
            <a:r>
              <a:rPr lang="en-GB" dirty="0"/>
              <a:t> Traumatic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rezultatul</a:t>
            </a:r>
            <a:r>
              <a:rPr lang="en-GB" dirty="0"/>
              <a:t> </a:t>
            </a:r>
            <a:r>
              <a:rPr lang="en-GB" dirty="0" err="1"/>
              <a:t>deteriorării</a:t>
            </a:r>
            <a:r>
              <a:rPr lang="en-GB" dirty="0"/>
              <a:t> </a:t>
            </a:r>
            <a:r>
              <a:rPr lang="en-GB" dirty="0" err="1"/>
              <a:t>mecanice</a:t>
            </a:r>
            <a:r>
              <a:rPr lang="en-GB" dirty="0"/>
              <a:t> a </a:t>
            </a:r>
            <a:r>
              <a:rPr lang="en-GB" dirty="0" err="1"/>
              <a:t>pieptului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a </a:t>
            </a:r>
            <a:r>
              <a:rPr lang="en-GB" dirty="0" err="1"/>
              <a:t>plămânilor</a:t>
            </a:r>
            <a:r>
              <a:rPr lang="en-GB" dirty="0"/>
              <a:t>: </a:t>
            </a:r>
            <a:r>
              <a:rPr lang="en-GB" dirty="0" err="1"/>
              <a:t>leziuni</a:t>
            </a:r>
            <a:r>
              <a:rPr lang="en-GB" dirty="0"/>
              <a:t> </a:t>
            </a:r>
            <a:r>
              <a:rPr lang="en-GB" dirty="0" err="1"/>
              <a:t>toracice</a:t>
            </a:r>
            <a:r>
              <a:rPr lang="en-GB" dirty="0"/>
              <a:t> </a:t>
            </a:r>
            <a:r>
              <a:rPr lang="en-GB" dirty="0" err="1"/>
              <a:t>închise</a:t>
            </a:r>
            <a:r>
              <a:rPr lang="en-GB" dirty="0"/>
              <a:t> cu </a:t>
            </a:r>
            <a:r>
              <a:rPr lang="en-GB" dirty="0" err="1"/>
              <a:t>leziuni</a:t>
            </a:r>
            <a:r>
              <a:rPr lang="en-GB" dirty="0"/>
              <a:t> </a:t>
            </a:r>
            <a:r>
              <a:rPr lang="en-GB" dirty="0" err="1"/>
              <a:t>pulmonare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fragmente</a:t>
            </a:r>
            <a:r>
              <a:rPr lang="en-GB" dirty="0"/>
              <a:t> de </a:t>
            </a:r>
            <a:r>
              <a:rPr lang="en-GB" dirty="0" err="1"/>
              <a:t>coaste</a:t>
            </a:r>
            <a:r>
              <a:rPr lang="en-GB" dirty="0"/>
              <a:t>; </a:t>
            </a:r>
            <a:r>
              <a:rPr lang="en-GB" dirty="0" err="1"/>
              <a:t>penetrarea</a:t>
            </a:r>
            <a:r>
              <a:rPr lang="en-GB" dirty="0"/>
              <a:t> </a:t>
            </a:r>
            <a:r>
              <a:rPr lang="en-GB" dirty="0" err="1"/>
              <a:t>rănilor</a:t>
            </a:r>
            <a:r>
              <a:rPr lang="en-GB" dirty="0"/>
              <a:t> </a:t>
            </a:r>
            <a:r>
              <a:rPr lang="en-GB" dirty="0" err="1"/>
              <a:t>toracice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Dacă</a:t>
            </a:r>
            <a:r>
              <a:rPr lang="en-GB" dirty="0"/>
              <a:t> </a:t>
            </a:r>
            <a:r>
              <a:rPr lang="en-GB" dirty="0" err="1"/>
              <a:t>deschiderea</a:t>
            </a:r>
            <a:r>
              <a:rPr lang="en-GB" dirty="0"/>
              <a:t> se </a:t>
            </a:r>
            <a:r>
              <a:rPr lang="en-GB" dirty="0" err="1"/>
              <a:t>închide</a:t>
            </a:r>
            <a:r>
              <a:rPr lang="en-GB" dirty="0"/>
              <a:t> </a:t>
            </a:r>
            <a:r>
              <a:rPr lang="en-GB" dirty="0" err="1"/>
              <a:t>după</a:t>
            </a:r>
            <a:r>
              <a:rPr lang="en-GB" dirty="0"/>
              <a:t> </a:t>
            </a:r>
            <a:r>
              <a:rPr lang="en-GB" dirty="0" err="1"/>
              <a:t>leziuni</a:t>
            </a:r>
            <a:r>
              <a:rPr lang="en-GB" dirty="0"/>
              <a:t> </a:t>
            </a:r>
            <a:r>
              <a:rPr lang="en-GB" dirty="0" err="1"/>
              <a:t>pulmonare</a:t>
            </a:r>
            <a:r>
              <a:rPr lang="en-GB" dirty="0"/>
              <a:t>, </a:t>
            </a:r>
            <a:r>
              <a:rPr lang="en-GB" dirty="0" err="1"/>
              <a:t>atunci</a:t>
            </a:r>
            <a:r>
              <a:rPr lang="en-GB" dirty="0"/>
              <a:t> un </a:t>
            </a:r>
            <a:r>
              <a:rPr lang="en-GB" dirty="0" err="1"/>
              <a:t>astfel</a:t>
            </a:r>
            <a:r>
              <a:rPr lang="en-GB" dirty="0"/>
              <a:t> de </a:t>
            </a:r>
            <a:r>
              <a:rPr lang="en-GB" dirty="0" err="1"/>
              <a:t>pneumotorax</a:t>
            </a:r>
            <a:r>
              <a:rPr lang="en-GB" dirty="0"/>
              <a:t> se </a:t>
            </a:r>
            <a:r>
              <a:rPr lang="en-GB" dirty="0" err="1"/>
              <a:t>numește</a:t>
            </a:r>
            <a:r>
              <a:rPr lang="en-GB" dirty="0"/>
              <a:t> </a:t>
            </a:r>
            <a:r>
              <a:rPr lang="en-GB" dirty="0" err="1"/>
              <a:t>închis</a:t>
            </a:r>
            <a:r>
              <a:rPr lang="en-GB" dirty="0"/>
              <a:t>, </a:t>
            </a:r>
            <a:r>
              <a:rPr lang="en-GB" dirty="0" err="1"/>
              <a:t>adică</a:t>
            </a:r>
            <a:r>
              <a:rPr lang="en-GB" dirty="0"/>
              <a:t> </a:t>
            </a:r>
            <a:r>
              <a:rPr lang="en-GB" dirty="0" err="1"/>
              <a:t>cavitatea</a:t>
            </a:r>
            <a:r>
              <a:rPr lang="en-GB" dirty="0"/>
              <a:t> </a:t>
            </a:r>
            <a:r>
              <a:rPr lang="en-GB" dirty="0" err="1"/>
              <a:t>pleurală</a:t>
            </a:r>
            <a:r>
              <a:rPr lang="en-GB" dirty="0"/>
              <a:t> nu </a:t>
            </a:r>
            <a:r>
              <a:rPr lang="en-GB" dirty="0" err="1"/>
              <a:t>comunică</a:t>
            </a:r>
            <a:r>
              <a:rPr lang="en-GB" dirty="0"/>
              <a:t> cu </a:t>
            </a:r>
            <a:r>
              <a:rPr lang="en-GB" dirty="0" err="1"/>
              <a:t>mediul</a:t>
            </a:r>
            <a:r>
              <a:rPr lang="en-GB" dirty="0"/>
              <a:t> extern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cantitatea</a:t>
            </a:r>
            <a:r>
              <a:rPr lang="en-GB" dirty="0"/>
              <a:t> de </a:t>
            </a:r>
            <a:r>
              <a:rPr lang="en-GB" dirty="0" err="1"/>
              <a:t>aer</a:t>
            </a:r>
            <a:r>
              <a:rPr lang="en-GB" dirty="0"/>
              <a:t> din </a:t>
            </a:r>
            <a:r>
              <a:rPr lang="en-GB" dirty="0" err="1"/>
              <a:t>acesta</a:t>
            </a:r>
            <a:r>
              <a:rPr lang="en-GB" dirty="0"/>
              <a:t> nu se </a:t>
            </a:r>
            <a:r>
              <a:rPr lang="en-GB" dirty="0" err="1"/>
              <a:t>schimbă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timpul</a:t>
            </a:r>
            <a:r>
              <a:rPr lang="en-GB" dirty="0"/>
              <a:t> </a:t>
            </a:r>
            <a:r>
              <a:rPr lang="en-GB" dirty="0" err="1"/>
              <a:t>respirației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Un </a:t>
            </a:r>
            <a:r>
              <a:rPr lang="en-GB" dirty="0" err="1"/>
              <a:t>pneumotorax</a:t>
            </a:r>
            <a:r>
              <a:rPr lang="en-GB" dirty="0"/>
              <a:t> </a:t>
            </a:r>
            <a:r>
              <a:rPr lang="en-GB" dirty="0" err="1"/>
              <a:t>deschis</a:t>
            </a:r>
            <a:r>
              <a:rPr lang="en-GB" dirty="0"/>
              <a:t> </a:t>
            </a:r>
            <a:r>
              <a:rPr lang="en-GB" dirty="0" err="1"/>
              <a:t>apare</a:t>
            </a:r>
            <a:r>
              <a:rPr lang="en-GB" dirty="0"/>
              <a:t> </a:t>
            </a:r>
            <a:r>
              <a:rPr lang="en-GB" dirty="0" err="1"/>
              <a:t>atunci</a:t>
            </a:r>
            <a:r>
              <a:rPr lang="en-GB" dirty="0"/>
              <a:t> </a:t>
            </a:r>
            <a:r>
              <a:rPr lang="en-GB" dirty="0" err="1"/>
              <a:t>când</a:t>
            </a:r>
            <a:r>
              <a:rPr lang="en-GB" dirty="0"/>
              <a:t> </a:t>
            </a:r>
            <a:r>
              <a:rPr lang="en-GB" dirty="0" err="1"/>
              <a:t>peretele</a:t>
            </a:r>
            <a:r>
              <a:rPr lang="en-GB" dirty="0"/>
              <a:t> </a:t>
            </a:r>
            <a:r>
              <a:rPr lang="en-GB" dirty="0" err="1"/>
              <a:t>toracic</a:t>
            </a:r>
            <a:r>
              <a:rPr lang="en-GB" dirty="0"/>
              <a:t>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rănit</a:t>
            </a:r>
            <a:r>
              <a:rPr lang="en-GB" dirty="0"/>
              <a:t>, </a:t>
            </a:r>
            <a:r>
              <a:rPr lang="en-GB" dirty="0" err="1"/>
              <a:t>când</a:t>
            </a:r>
            <a:r>
              <a:rPr lang="en-GB" dirty="0"/>
              <a:t> </a:t>
            </a:r>
            <a:r>
              <a:rPr lang="en-GB" dirty="0" err="1"/>
              <a:t>există</a:t>
            </a:r>
            <a:r>
              <a:rPr lang="en-GB" dirty="0"/>
              <a:t> o </a:t>
            </a:r>
            <a:r>
              <a:rPr lang="en-GB" dirty="0" err="1"/>
              <a:t>comunicare</a:t>
            </a:r>
            <a:r>
              <a:rPr lang="en-GB" dirty="0"/>
              <a:t> </a:t>
            </a:r>
            <a:r>
              <a:rPr lang="en-GB" dirty="0" err="1"/>
              <a:t>liberă</a:t>
            </a:r>
            <a:r>
              <a:rPr lang="en-GB" dirty="0"/>
              <a:t> </a:t>
            </a:r>
            <a:r>
              <a:rPr lang="en-GB" dirty="0" err="1"/>
              <a:t>între</a:t>
            </a:r>
            <a:r>
              <a:rPr lang="en-GB" dirty="0"/>
              <a:t> </a:t>
            </a:r>
            <a:r>
              <a:rPr lang="en-GB" dirty="0" err="1"/>
              <a:t>cavitatea</a:t>
            </a:r>
            <a:r>
              <a:rPr lang="en-GB" dirty="0"/>
              <a:t> </a:t>
            </a:r>
            <a:r>
              <a:rPr lang="en-GB" dirty="0" err="1"/>
              <a:t>pleurală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mediul</a:t>
            </a:r>
            <a:r>
              <a:rPr lang="en-GB" dirty="0"/>
              <a:t> </a:t>
            </a:r>
            <a:r>
              <a:rPr lang="en-GB" dirty="0" err="1"/>
              <a:t>înconjurător</a:t>
            </a:r>
            <a:r>
              <a:rPr lang="en-GB" dirty="0"/>
              <a:t>. </a:t>
            </a:r>
            <a:r>
              <a:rPr lang="en-GB" dirty="0" err="1"/>
              <a:t>Aerul</a:t>
            </a:r>
            <a:r>
              <a:rPr lang="en-GB" dirty="0"/>
              <a:t> din </a:t>
            </a:r>
            <a:r>
              <a:rPr lang="en-GB" dirty="0" err="1"/>
              <a:t>cavitatea</a:t>
            </a:r>
            <a:r>
              <a:rPr lang="en-GB" dirty="0"/>
              <a:t> </a:t>
            </a:r>
            <a:r>
              <a:rPr lang="en-GB" dirty="0" err="1"/>
              <a:t>pleurală</a:t>
            </a:r>
            <a:r>
              <a:rPr lang="en-GB" dirty="0"/>
              <a:t> nu se </a:t>
            </a:r>
            <a:r>
              <a:rPr lang="en-GB" dirty="0" err="1"/>
              <a:t>acumulează</a:t>
            </a:r>
            <a:r>
              <a:rPr lang="en-GB" dirty="0"/>
              <a:t>, </a:t>
            </a:r>
            <a:r>
              <a:rPr lang="en-GB" dirty="0" err="1"/>
              <a:t>dar</a:t>
            </a:r>
            <a:r>
              <a:rPr lang="en-GB" dirty="0"/>
              <a:t> </a:t>
            </a:r>
            <a:r>
              <a:rPr lang="en-GB" dirty="0" err="1"/>
              <a:t>există</a:t>
            </a:r>
            <a:r>
              <a:rPr lang="en-GB" dirty="0"/>
              <a:t> un </a:t>
            </a:r>
            <a:r>
              <a:rPr lang="en-GB" dirty="0" err="1"/>
              <a:t>efect</a:t>
            </a:r>
            <a:r>
              <a:rPr lang="en-GB" dirty="0"/>
              <a:t> al </a:t>
            </a:r>
            <a:r>
              <a:rPr lang="en-GB" dirty="0" err="1"/>
              <a:t>respirației</a:t>
            </a:r>
            <a:r>
              <a:rPr lang="en-GB" dirty="0"/>
              <a:t> </a:t>
            </a:r>
            <a:r>
              <a:rPr lang="en-GB" dirty="0" err="1"/>
              <a:t>paradoxale</a:t>
            </a:r>
            <a:r>
              <a:rPr lang="en-GB" dirty="0"/>
              <a:t>, </a:t>
            </a:r>
            <a:r>
              <a:rPr lang="en-GB" dirty="0" err="1"/>
              <a:t>când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timpul</a:t>
            </a:r>
            <a:r>
              <a:rPr lang="en-GB" dirty="0"/>
              <a:t> </a:t>
            </a:r>
            <a:r>
              <a:rPr lang="en-GB" dirty="0" err="1"/>
              <a:t>inhalării</a:t>
            </a:r>
            <a:r>
              <a:rPr lang="en-GB" dirty="0"/>
              <a:t> </a:t>
            </a:r>
            <a:r>
              <a:rPr lang="en-GB" dirty="0" err="1"/>
              <a:t>aerul</a:t>
            </a:r>
            <a:r>
              <a:rPr lang="en-GB" dirty="0"/>
              <a:t> din </a:t>
            </a:r>
            <a:r>
              <a:rPr lang="en-GB" dirty="0" err="1"/>
              <a:t>plămân</a:t>
            </a:r>
            <a:r>
              <a:rPr lang="en-GB" dirty="0"/>
              <a:t> pe </a:t>
            </a:r>
            <a:r>
              <a:rPr lang="en-GB" dirty="0" err="1"/>
              <a:t>partea</a:t>
            </a:r>
            <a:r>
              <a:rPr lang="en-GB" dirty="0"/>
              <a:t> </a:t>
            </a:r>
            <a:r>
              <a:rPr lang="en-GB" dirty="0" err="1"/>
              <a:t>leziunii</a:t>
            </a:r>
            <a:r>
              <a:rPr lang="en-GB" dirty="0"/>
              <a:t> </a:t>
            </a:r>
            <a:r>
              <a:rPr lang="en-GB" dirty="0" err="1"/>
              <a:t>intră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plămânul</a:t>
            </a:r>
            <a:r>
              <a:rPr lang="en-GB" dirty="0"/>
              <a:t> opus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timpul</a:t>
            </a:r>
            <a:r>
              <a:rPr lang="en-GB" dirty="0"/>
              <a:t> </a:t>
            </a:r>
            <a:r>
              <a:rPr lang="en-GB" dirty="0" err="1"/>
              <a:t>expirației</a:t>
            </a:r>
            <a:r>
              <a:rPr lang="en-GB" dirty="0"/>
              <a:t>, </a:t>
            </a:r>
            <a:r>
              <a:rPr lang="en-GB" dirty="0" err="1"/>
              <a:t>dimpotrivă</a:t>
            </a:r>
            <a:r>
              <a:rPr lang="en-GB" dirty="0"/>
              <a:t>.</a:t>
            </a:r>
            <a:endParaRPr lang="ru-MD" dirty="0"/>
          </a:p>
        </p:txBody>
      </p:sp>
    </p:spTree>
    <p:extLst>
      <p:ext uri="{BB962C8B-B14F-4D97-AF65-F5344CB8AC3E}">
        <p14:creationId xmlns:p14="http://schemas.microsoft.com/office/powerpoint/2010/main" val="2895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B284BD-517D-724E-AAE6-AB9FCC212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00"/>
                </a:solidFill>
              </a:rPr>
              <a:t>P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neumotorax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dirty="0" err="1"/>
              <a:t>spontan</a:t>
            </a:r>
            <a:endParaRPr lang="ru-MD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C04BF53-8465-DA4C-8596-57B8C3AF6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/>
              <a:t>Pneumotoraxul</a:t>
            </a:r>
            <a:r>
              <a:rPr lang="en-GB" dirty="0"/>
              <a:t> </a:t>
            </a:r>
            <a:r>
              <a:rPr lang="en-GB" dirty="0" err="1"/>
              <a:t>spontan</a:t>
            </a:r>
            <a:r>
              <a:rPr lang="en-GB" dirty="0"/>
              <a:t> se </a:t>
            </a:r>
            <a:r>
              <a:rPr lang="en-GB" dirty="0" err="1"/>
              <a:t>dezvoltă</a:t>
            </a:r>
            <a:r>
              <a:rPr lang="en-GB" dirty="0"/>
              <a:t> de </a:t>
            </a:r>
            <a:r>
              <a:rPr lang="en-GB" dirty="0" err="1"/>
              <a:t>obicei</a:t>
            </a:r>
            <a:r>
              <a:rPr lang="en-GB" dirty="0"/>
              <a:t> </a:t>
            </a:r>
            <a:r>
              <a:rPr lang="en-GB" dirty="0" err="1"/>
              <a:t>brusc</a:t>
            </a:r>
            <a:r>
              <a:rPr lang="en-GB" dirty="0"/>
              <a:t> pe </a:t>
            </a:r>
            <a:r>
              <a:rPr lang="en-GB" dirty="0" err="1"/>
              <a:t>fondul</a:t>
            </a:r>
            <a:r>
              <a:rPr lang="en-GB" dirty="0"/>
              <a:t> </a:t>
            </a:r>
            <a:r>
              <a:rPr lang="en-GB" dirty="0" err="1"/>
              <a:t>sănătății</a:t>
            </a:r>
            <a:r>
              <a:rPr lang="en-GB" dirty="0"/>
              <a:t> complete a </a:t>
            </a:r>
            <a:r>
              <a:rPr lang="en-GB" dirty="0" err="1"/>
              <a:t>pacientului</a:t>
            </a:r>
            <a:r>
              <a:rPr lang="en-GB" dirty="0"/>
              <a:t>. Din </a:t>
            </a:r>
            <a:r>
              <a:rPr lang="en-GB" dirty="0" err="1"/>
              <a:t>primele</a:t>
            </a:r>
            <a:r>
              <a:rPr lang="en-GB" dirty="0"/>
              <a:t> minute, </a:t>
            </a:r>
            <a:r>
              <a:rPr lang="en-GB" dirty="0" err="1"/>
              <a:t>pacientul</a:t>
            </a:r>
            <a:r>
              <a:rPr lang="en-GB" dirty="0"/>
              <a:t> are </a:t>
            </a:r>
            <a:r>
              <a:rPr lang="en-GB" dirty="0" err="1"/>
              <a:t>dureri</a:t>
            </a:r>
            <a:r>
              <a:rPr lang="en-GB" dirty="0"/>
              <a:t> </a:t>
            </a:r>
            <a:r>
              <a:rPr lang="en-GB" dirty="0" err="1"/>
              <a:t>toracice</a:t>
            </a:r>
            <a:r>
              <a:rPr lang="en-GB" dirty="0"/>
              <a:t> acute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dificultăți</a:t>
            </a:r>
            <a:r>
              <a:rPr lang="en-GB" dirty="0"/>
              <a:t> de </a:t>
            </a:r>
            <a:r>
              <a:rPr lang="en-GB" dirty="0" err="1"/>
              <a:t>respirație</a:t>
            </a:r>
            <a:r>
              <a:rPr lang="en-GB" dirty="0"/>
              <a:t>. </a:t>
            </a:r>
            <a:r>
              <a:rPr lang="en-GB" dirty="0" err="1"/>
              <a:t>Durerea</a:t>
            </a:r>
            <a:r>
              <a:rPr lang="en-GB" dirty="0"/>
              <a:t> </a:t>
            </a:r>
            <a:r>
              <a:rPr lang="en-GB" dirty="0" err="1"/>
              <a:t>crește</a:t>
            </a:r>
            <a:r>
              <a:rPr lang="en-GB" dirty="0"/>
              <a:t> </a:t>
            </a:r>
            <a:r>
              <a:rPr lang="en-GB" dirty="0" err="1"/>
              <a:t>semnificativ</a:t>
            </a:r>
            <a:r>
              <a:rPr lang="en-GB" dirty="0"/>
              <a:t> cu o </a:t>
            </a:r>
            <a:r>
              <a:rPr lang="en-GB" dirty="0" err="1"/>
              <a:t>respirație</a:t>
            </a:r>
            <a:r>
              <a:rPr lang="en-GB" dirty="0"/>
              <a:t> </a:t>
            </a:r>
            <a:r>
              <a:rPr lang="en-GB" dirty="0" err="1"/>
              <a:t>profundă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tuse</a:t>
            </a:r>
            <a:r>
              <a:rPr lang="en-GB" dirty="0"/>
              <a:t>. </a:t>
            </a:r>
            <a:r>
              <a:rPr lang="en-GB" dirty="0" err="1"/>
              <a:t>Ele</a:t>
            </a:r>
            <a:r>
              <a:rPr lang="en-GB" dirty="0"/>
              <a:t> pot da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gât</a:t>
            </a:r>
            <a:r>
              <a:rPr lang="en-GB" dirty="0"/>
              <a:t>, </a:t>
            </a:r>
            <a:r>
              <a:rPr lang="en-GB" dirty="0" err="1"/>
              <a:t>umăr</a:t>
            </a:r>
            <a:r>
              <a:rPr lang="en-GB" dirty="0"/>
              <a:t>, </a:t>
            </a:r>
            <a:r>
              <a:rPr lang="en-GB" dirty="0" err="1"/>
              <a:t>cavitatea</a:t>
            </a:r>
            <a:r>
              <a:rPr lang="en-GB" dirty="0"/>
              <a:t> </a:t>
            </a:r>
            <a:r>
              <a:rPr lang="en-GB" dirty="0" err="1"/>
              <a:t>abdominală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cazurile</a:t>
            </a:r>
            <a:r>
              <a:rPr lang="en-GB" dirty="0"/>
              <a:t> severe de </a:t>
            </a:r>
            <a:r>
              <a:rPr lang="en-GB" dirty="0" err="1"/>
              <a:t>pneumotorax</a:t>
            </a:r>
            <a:r>
              <a:rPr lang="en-GB" dirty="0"/>
              <a:t>, </a:t>
            </a:r>
            <a:r>
              <a:rPr lang="en-GB" dirty="0" err="1"/>
              <a:t>există</a:t>
            </a:r>
            <a:r>
              <a:rPr lang="en-GB" dirty="0"/>
              <a:t>:</a:t>
            </a:r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leșin</a:t>
            </a:r>
            <a:r>
              <a:rPr lang="en-GB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mișcare</a:t>
            </a:r>
            <a:r>
              <a:rPr lang="en-GB" dirty="0"/>
              <a:t> </a:t>
            </a:r>
            <a:r>
              <a:rPr lang="en-GB" dirty="0" err="1"/>
              <a:t>limitată</a:t>
            </a:r>
            <a:r>
              <a:rPr lang="en-GB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paloare</a:t>
            </a:r>
            <a:r>
              <a:rPr lang="en-GB" dirty="0"/>
              <a:t> a </a:t>
            </a:r>
            <a:r>
              <a:rPr lang="en-GB" dirty="0" err="1"/>
              <a:t>pielii</a:t>
            </a:r>
            <a:r>
              <a:rPr lang="en-GB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sentiment </a:t>
            </a:r>
            <a:r>
              <a:rPr lang="en-GB" dirty="0" err="1"/>
              <a:t>spontan</a:t>
            </a:r>
            <a:r>
              <a:rPr lang="en-GB" dirty="0"/>
              <a:t> de </a:t>
            </a:r>
            <a:r>
              <a:rPr lang="en-GB" dirty="0" err="1"/>
              <a:t>anxietate</a:t>
            </a:r>
            <a:r>
              <a:rPr lang="en-GB" dirty="0"/>
              <a:t>;</a:t>
            </a:r>
            <a:endParaRPr lang="ru-MD" dirty="0"/>
          </a:p>
        </p:txBody>
      </p:sp>
    </p:spTree>
    <p:extLst>
      <p:ext uri="{BB962C8B-B14F-4D97-AF65-F5344CB8AC3E}">
        <p14:creationId xmlns:p14="http://schemas.microsoft.com/office/powerpoint/2010/main" val="188090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E2F25C-D650-F94D-BD8C-D4F9916C9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Drenaj</a:t>
            </a:r>
            <a:r>
              <a:rPr lang="en-GB" dirty="0"/>
              <a:t> pleural</a:t>
            </a:r>
            <a:endParaRPr lang="ru-MD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D440ECF-2D2E-4B49-8CD8-82F7D8C6F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5136204" cy="3581400"/>
          </a:xfrm>
        </p:spPr>
        <p:txBody>
          <a:bodyPr/>
          <a:lstStyle/>
          <a:p>
            <a:r>
              <a:rPr lang="en-GB" dirty="0" err="1"/>
              <a:t>Tratamentul</a:t>
            </a:r>
            <a:r>
              <a:rPr lang="en-GB" dirty="0"/>
              <a:t> </a:t>
            </a:r>
            <a:r>
              <a:rPr lang="en-GB" dirty="0" err="1"/>
              <a:t>pneumotoraxului</a:t>
            </a:r>
            <a:r>
              <a:rPr lang="en-GB" dirty="0"/>
              <a:t> </a:t>
            </a:r>
            <a:r>
              <a:rPr lang="en-GB" dirty="0" err="1"/>
              <a:t>spontan</a:t>
            </a:r>
            <a:r>
              <a:rPr lang="en-GB" dirty="0"/>
              <a:t> </a:t>
            </a:r>
            <a:r>
              <a:rPr lang="en-GB" dirty="0" err="1"/>
              <a:t>vizează</a:t>
            </a:r>
            <a:r>
              <a:rPr lang="en-GB" dirty="0"/>
              <a:t> </a:t>
            </a:r>
            <a:r>
              <a:rPr lang="en-GB" dirty="0" err="1"/>
              <a:t>inițial</a:t>
            </a:r>
            <a:r>
              <a:rPr lang="en-GB" dirty="0"/>
              <a:t> </a:t>
            </a:r>
            <a:r>
              <a:rPr lang="en-GB" dirty="0" err="1"/>
              <a:t>eliminarea</a:t>
            </a:r>
            <a:r>
              <a:rPr lang="en-GB" dirty="0"/>
              <a:t> </a:t>
            </a:r>
            <a:r>
              <a:rPr lang="en-GB" dirty="0" err="1"/>
              <a:t>aerului</a:t>
            </a:r>
            <a:r>
              <a:rPr lang="en-GB" dirty="0"/>
              <a:t> </a:t>
            </a:r>
            <a:r>
              <a:rPr lang="en-GB" dirty="0" err="1"/>
              <a:t>acumulat</a:t>
            </a:r>
            <a:r>
              <a:rPr lang="en-GB" dirty="0"/>
              <a:t> </a:t>
            </a:r>
            <a:r>
              <a:rPr lang="en-GB" dirty="0" err="1"/>
              <a:t>în</a:t>
            </a:r>
            <a:r>
              <a:rPr lang="en-GB" dirty="0"/>
              <a:t> </a:t>
            </a:r>
            <a:r>
              <a:rPr lang="en-GB" dirty="0" err="1"/>
              <a:t>cavitatea</a:t>
            </a:r>
            <a:r>
              <a:rPr lang="en-GB" dirty="0"/>
              <a:t> </a:t>
            </a:r>
            <a:r>
              <a:rPr lang="en-GB" dirty="0" err="1"/>
              <a:t>pleurală</a:t>
            </a:r>
            <a:r>
              <a:rPr lang="en-GB" dirty="0"/>
              <a:t>. </a:t>
            </a:r>
            <a:r>
              <a:rPr lang="en-GB" dirty="0" err="1"/>
              <a:t>Aceasta</a:t>
            </a:r>
            <a:r>
              <a:rPr lang="en-GB" dirty="0"/>
              <a:t> </a:t>
            </a:r>
            <a:r>
              <a:rPr lang="en-GB" dirty="0" err="1"/>
              <a:t>duce</a:t>
            </a:r>
            <a:r>
              <a:rPr lang="en-GB" dirty="0"/>
              <a:t> la o </a:t>
            </a:r>
            <a:r>
              <a:rPr lang="en-GB" dirty="0" err="1"/>
              <a:t>îndreptare</a:t>
            </a:r>
            <a:r>
              <a:rPr lang="en-GB" dirty="0"/>
              <a:t> a </a:t>
            </a:r>
            <a:r>
              <a:rPr lang="en-GB" dirty="0" err="1"/>
              <a:t>plămânului</a:t>
            </a:r>
            <a:r>
              <a:rPr lang="en-GB" dirty="0"/>
              <a:t>. Se </a:t>
            </a:r>
            <a:r>
              <a:rPr lang="en-GB" dirty="0" err="1"/>
              <a:t>utilizează</a:t>
            </a:r>
            <a:r>
              <a:rPr lang="en-GB" dirty="0"/>
              <a:t> </a:t>
            </a:r>
            <a:r>
              <a:rPr lang="en-GB" dirty="0" err="1"/>
              <a:t>drenajul</a:t>
            </a:r>
            <a:r>
              <a:rPr lang="en-GB" dirty="0"/>
              <a:t> Pleural. </a:t>
            </a:r>
            <a:r>
              <a:rPr lang="en-GB" dirty="0" err="1"/>
              <a:t>Apoi</a:t>
            </a:r>
            <a:r>
              <a:rPr lang="en-GB" dirty="0"/>
              <a:t>, </a:t>
            </a:r>
            <a:r>
              <a:rPr lang="en-GB" dirty="0" err="1"/>
              <a:t>pacientului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se </a:t>
            </a:r>
            <a:r>
              <a:rPr lang="en-GB" dirty="0" err="1"/>
              <a:t>prescrie</a:t>
            </a:r>
            <a:r>
              <a:rPr lang="en-GB" dirty="0"/>
              <a:t> </a:t>
            </a:r>
            <a:r>
              <a:rPr lang="en-GB" dirty="0" err="1"/>
              <a:t>bronhoscopie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inhalare</a:t>
            </a:r>
            <a:r>
              <a:rPr lang="en-GB" dirty="0"/>
              <a:t> cu </a:t>
            </a:r>
            <a:r>
              <a:rPr lang="en-GB" dirty="0" err="1"/>
              <a:t>mucolitice</a:t>
            </a:r>
            <a:r>
              <a:rPr lang="en-GB" dirty="0"/>
              <a:t> </a:t>
            </a:r>
            <a:r>
              <a:rPr lang="en-GB" dirty="0" err="1"/>
              <a:t>sau</a:t>
            </a:r>
            <a:r>
              <a:rPr lang="en-GB" dirty="0"/>
              <a:t> </a:t>
            </a:r>
            <a:r>
              <a:rPr lang="en-GB" dirty="0" err="1"/>
              <a:t>bronhodilatatoare</a:t>
            </a:r>
            <a:r>
              <a:rPr lang="en-GB" dirty="0"/>
              <a:t>. </a:t>
            </a:r>
            <a:r>
              <a:rPr lang="en-GB" dirty="0" err="1"/>
              <a:t>Chirurgia</a:t>
            </a:r>
            <a:r>
              <a:rPr lang="en-GB" dirty="0"/>
              <a:t>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recursă</a:t>
            </a:r>
            <a:r>
              <a:rPr lang="en-GB" dirty="0"/>
              <a:t> </a:t>
            </a:r>
            <a:r>
              <a:rPr lang="en-GB" dirty="0" err="1"/>
              <a:t>dacă</a:t>
            </a:r>
            <a:r>
              <a:rPr lang="en-GB" dirty="0"/>
              <a:t> </a:t>
            </a:r>
            <a:r>
              <a:rPr lang="en-GB" dirty="0" err="1"/>
              <a:t>terapia</a:t>
            </a:r>
            <a:r>
              <a:rPr lang="en-GB" dirty="0"/>
              <a:t> </a:t>
            </a:r>
            <a:r>
              <a:rPr lang="en-GB" dirty="0" err="1"/>
              <a:t>primară</a:t>
            </a:r>
            <a:r>
              <a:rPr lang="en-GB" dirty="0"/>
              <a:t> nu </a:t>
            </a:r>
            <a:r>
              <a:rPr lang="en-GB" dirty="0" err="1"/>
              <a:t>aduce</a:t>
            </a:r>
            <a:r>
              <a:rPr lang="en-GB" dirty="0"/>
              <a:t> </a:t>
            </a:r>
            <a:r>
              <a:rPr lang="en-GB" dirty="0" err="1"/>
              <a:t>rezultate</a:t>
            </a:r>
            <a:r>
              <a:rPr lang="en-GB" dirty="0"/>
              <a:t> </a:t>
            </a:r>
            <a:r>
              <a:rPr lang="en-GB" dirty="0" err="1"/>
              <a:t>timp</a:t>
            </a:r>
            <a:r>
              <a:rPr lang="en-GB" dirty="0"/>
              <a:t> de 2-5 </a:t>
            </a:r>
            <a:r>
              <a:rPr lang="en-GB" dirty="0" err="1"/>
              <a:t>zile</a:t>
            </a:r>
            <a:r>
              <a:rPr lang="en-GB" dirty="0"/>
              <a:t>.</a:t>
            </a:r>
            <a:endParaRPr lang="ru-MD" dirty="0"/>
          </a:p>
        </p:txBody>
      </p:sp>
      <p:pic>
        <p:nvPicPr>
          <p:cNvPr id="4098" name="Picture 2" descr="Дренирование плевральной полости: показания, методы и осложнения - Про  Легкие">
            <a:extLst>
              <a:ext uri="{FF2B5EF4-FFF2-40B4-BE49-F238E27FC236}">
                <a16:creationId xmlns:a16="http://schemas.microsoft.com/office/drawing/2014/main" xmlns="" id="{E8288F74-7A0D-F742-985F-2F87A07B8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968" y="1158673"/>
            <a:ext cx="4975165" cy="383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928734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{04991A5C-AA11-D042-8152-E735FC0D4E49}tf10001072</Template>
  <TotalTime>20578</TotalTime>
  <Words>361</Words>
  <Application>Microsoft Office PowerPoint</Application>
  <PresentationFormat>Ecran lat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7</vt:i4>
      </vt:variant>
    </vt:vector>
  </HeadingPairs>
  <TitlesOfParts>
    <vt:vector size="11" baseType="lpstr">
      <vt:lpstr>Arial</vt:lpstr>
      <vt:lpstr>Franklin Gothic Book</vt:lpstr>
      <vt:lpstr>Wingdings</vt:lpstr>
      <vt:lpstr>Уголки</vt:lpstr>
      <vt:lpstr>Pneumotorax</vt:lpstr>
      <vt:lpstr>Definitie</vt:lpstr>
      <vt:lpstr>Plămâni</vt:lpstr>
      <vt:lpstr>Tipuri de pneumotorax </vt:lpstr>
      <vt:lpstr>Pneumotorax traumatic </vt:lpstr>
      <vt:lpstr>Pneumotorax spontan</vt:lpstr>
      <vt:lpstr>Drenaj pleural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Pneumotorax</dc:title>
  <dc:creator>Ilie Surlari</dc:creator>
  <cp:lastModifiedBy>User</cp:lastModifiedBy>
  <cp:revision>3</cp:revision>
  <dcterms:created xsi:type="dcterms:W3CDTF">2022-11-11T14:58:46Z</dcterms:created>
  <dcterms:modified xsi:type="dcterms:W3CDTF">2024-12-02T22:31:52Z</dcterms:modified>
</cp:coreProperties>
</file>