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0" r:id="rId5"/>
    <p:sldId id="265" r:id="rId6"/>
    <p:sldId id="271" r:id="rId7"/>
    <p:sldId id="260" r:id="rId8"/>
    <p:sldId id="266" r:id="rId9"/>
    <p:sldId id="267" r:id="rId10"/>
    <p:sldId id="268" r:id="rId11"/>
    <p:sldId id="259" r:id="rId12"/>
    <p:sldId id="261" r:id="rId13"/>
    <p:sldId id="262" r:id="rId14"/>
    <p:sldId id="263" r:id="rId15"/>
    <p:sldId id="264"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760" y="-5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o-RO"/>
              <a:t>Faceți clic pentru a edita stilul de titlu coordonator</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9/9/2022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9/9/2022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9/9/2022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9/9/2022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ntet secțiu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9/9/2022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o-RO"/>
              <a:t>Faceți clic pentru a edita stilul de titlu coordonator</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9/9/2022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9/9/2022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9/9/2022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9/9/2022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ținut cu legendă">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o-RO"/>
              <a:t>Faceți clic pentru a edita stilul de titlu coordonator</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9/9/2022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9/9/2022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9/9/2022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reginamaria.ro/articole-medicale/bronsita-simptome-tratament-si-preventie" TargetMode="External"/><Relationship Id="rId7" Type="http://schemas.openxmlformats.org/officeDocument/2006/relationships/hyperlink" Target="https://m.sfatulmedicului.ro/arhiva_medicala/polinoza" TargetMode="External"/><Relationship Id="rId2" Type="http://schemas.openxmlformats.org/officeDocument/2006/relationships/hyperlink" Target="https://www.drmax.ro/articole/bronsita-astmatiforma" TargetMode="External"/><Relationship Id="rId1" Type="http://schemas.openxmlformats.org/officeDocument/2006/relationships/slideLayout" Target="../slideLayouts/slideLayout2.xml"/><Relationship Id="rId6" Type="http://schemas.openxmlformats.org/officeDocument/2006/relationships/hyperlink" Target="https://sanatate.md/ro/boli-si-tratament/boli-alergice/polinoza/" TargetMode="External"/><Relationship Id="rId5" Type="http://schemas.openxmlformats.org/officeDocument/2006/relationships/hyperlink" Target="https://www.secom.ro/articles/totul-despre-bronsita-cauze-simptome-tratamente-si-modalitati-de-prevenire" TargetMode="External"/><Relationship Id="rId4" Type="http://schemas.openxmlformats.org/officeDocument/2006/relationships/hyperlink" Target="https://www.google.com/amp/s/www.cdt-babes.ro/amp/bronsita.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6834F539-54FD-E642-961F-54A5CED37FE5}"/>
              </a:ext>
            </a:extLst>
          </p:cNvPr>
          <p:cNvSpPr>
            <a:spLocks noGrp="1"/>
          </p:cNvSpPr>
          <p:nvPr>
            <p:ph type="ctrTitle"/>
          </p:nvPr>
        </p:nvSpPr>
        <p:spPr>
          <a:xfrm>
            <a:off x="1257221" y="1560215"/>
            <a:ext cx="9677042" cy="2098226"/>
          </a:xfrm>
        </p:spPr>
        <p:txBody>
          <a:bodyPr/>
          <a:lstStyle/>
          <a:p>
            <a:r>
              <a:rPr lang="ro-MD" sz="5400">
                <a:effectLst/>
                <a:latin typeface="Times New Roman" panose="02020603050405020304" pitchFamily="18" charset="0"/>
                <a:ea typeface="Times New Roman" panose="02020603050405020304" pitchFamily="18" charset="0"/>
              </a:rPr>
              <a:t>Bronşita astmatică și polinozele respiratorii</a:t>
            </a:r>
            <a:endParaRPr lang="ro-MD" sz="5400"/>
          </a:p>
        </p:txBody>
      </p:sp>
    </p:spTree>
    <p:extLst>
      <p:ext uri="{BB962C8B-B14F-4D97-AF65-F5344CB8AC3E}">
        <p14:creationId xmlns:p14="http://schemas.microsoft.com/office/powerpoint/2010/main" xmlns="" val="250118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F3278172-3517-6845-A81B-89724220C833}"/>
              </a:ext>
            </a:extLst>
          </p:cNvPr>
          <p:cNvSpPr>
            <a:spLocks noGrp="1"/>
          </p:cNvSpPr>
          <p:nvPr>
            <p:ph type="title"/>
          </p:nvPr>
        </p:nvSpPr>
        <p:spPr/>
        <p:txBody>
          <a:bodyPr/>
          <a:lstStyle/>
          <a:p>
            <a:pPr algn="ctr"/>
            <a:r>
              <a:rPr lang="ro-RO"/>
              <a:t>Tratament</a:t>
            </a:r>
            <a:br>
              <a:rPr lang="ro-RO"/>
            </a:br>
            <a:endParaRPr lang="ro-MD"/>
          </a:p>
        </p:txBody>
      </p:sp>
      <p:sp>
        <p:nvSpPr>
          <p:cNvPr id="3" name="Substituent conținut 2">
            <a:extLst>
              <a:ext uri="{FF2B5EF4-FFF2-40B4-BE49-F238E27FC236}">
                <a16:creationId xmlns:a16="http://schemas.microsoft.com/office/drawing/2014/main" xmlns="" id="{8D709E13-8743-C144-B03D-B127B906A989}"/>
              </a:ext>
            </a:extLst>
          </p:cNvPr>
          <p:cNvSpPr>
            <a:spLocks noGrp="1"/>
          </p:cNvSpPr>
          <p:nvPr>
            <p:ph idx="1"/>
          </p:nvPr>
        </p:nvSpPr>
        <p:spPr>
          <a:xfrm>
            <a:off x="1371600" y="2286000"/>
            <a:ext cx="9601200" cy="4753390"/>
          </a:xfrm>
        </p:spPr>
        <p:txBody>
          <a:bodyPr>
            <a:normAutofit/>
          </a:bodyPr>
          <a:lstStyle/>
          <a:p>
            <a:pPr fontAlgn="base"/>
            <a:r>
              <a:rPr lang="ro-MD" b="1" i="0">
                <a:solidFill>
                  <a:srgbClr val="000000"/>
                </a:solidFill>
                <a:effectLst/>
                <a:latin typeface="Proxima Vara"/>
              </a:rPr>
              <a:t>Medicamentele mucolitice</a:t>
            </a:r>
          </a:p>
          <a:p>
            <a:pPr marL="0" indent="0" fontAlgn="base">
              <a:buNone/>
            </a:pPr>
            <a:r>
              <a:rPr lang="ro-MD" b="0" i="0">
                <a:solidFill>
                  <a:srgbClr val="000000"/>
                </a:solidFill>
                <a:effectLst/>
                <a:latin typeface="Proxima Vara"/>
              </a:rPr>
              <a:t>Sunt substante medicamentoase care au rolul de a lichefia mucusul de la nivelul sistemului respirator, facandu-l, astfel, mai usor de eliminat prin tuse. Mucoliticele pot fi administrate fie pe cale orala, sub forma de medicament, fie prin inhalare cu ajutorul unui nebulizator.</a:t>
            </a:r>
          </a:p>
          <a:p>
            <a:pPr fontAlgn="base"/>
            <a:r>
              <a:rPr lang="ro-MD" b="1" i="0">
                <a:solidFill>
                  <a:srgbClr val="000000"/>
                </a:solidFill>
                <a:effectLst/>
                <a:latin typeface="Proxima Vara"/>
              </a:rPr>
              <a:t>Antagonistii receptorilor pentru leucotrine</a:t>
            </a:r>
          </a:p>
          <a:p>
            <a:pPr marL="0" indent="0" fontAlgn="base">
              <a:buNone/>
            </a:pPr>
            <a:r>
              <a:rPr lang="ro-MD" b="0" i="0">
                <a:solidFill>
                  <a:srgbClr val="000000"/>
                </a:solidFill>
                <a:effectLst/>
                <a:latin typeface="Proxima Vara"/>
              </a:rPr>
              <a:t>Aceste substante medicamentoase au rolul de a impiedica ingustarea si inflamarea cailor aeriene. Astfel, sunt ameliorate simptomele specifice bronsitei astmatiforme. Se recomanda administrarea medicamentelor pentru tratarea bronsitei astmatiforme numai cu recomandarea medicului. In caz contrar, pot aparea manifestari nedorite ori boala se poate agrava.</a:t>
            </a:r>
            <a:endParaRPr lang="ro-RO" b="0" i="0">
              <a:solidFill>
                <a:srgbClr val="000000"/>
              </a:solidFill>
              <a:effectLst/>
              <a:latin typeface="Proxima Vara"/>
            </a:endParaRPr>
          </a:p>
          <a:p>
            <a:pPr fontAlgn="base"/>
            <a:r>
              <a:rPr lang="ro-MD" b="1" i="0">
                <a:solidFill>
                  <a:srgbClr val="000000"/>
                </a:solidFill>
                <a:effectLst/>
                <a:latin typeface="Proxima Vara"/>
              </a:rPr>
              <a:t>Modificari in stilul de viata</a:t>
            </a:r>
          </a:p>
          <a:p>
            <a:pPr marL="0" indent="0" fontAlgn="base">
              <a:buNone/>
            </a:pPr>
            <a:endParaRPr lang="ro-RO" b="0" i="0">
              <a:solidFill>
                <a:srgbClr val="000000"/>
              </a:solidFill>
              <a:effectLst/>
              <a:latin typeface="Proxima Vara"/>
            </a:endParaRPr>
          </a:p>
          <a:p>
            <a:pPr marL="0" indent="0" fontAlgn="base">
              <a:buNone/>
            </a:pPr>
            <a:endParaRPr lang="ro-MD" b="0" i="0">
              <a:solidFill>
                <a:srgbClr val="000000"/>
              </a:solidFill>
              <a:effectLst/>
              <a:latin typeface="Proxima Vara"/>
            </a:endParaRPr>
          </a:p>
          <a:p>
            <a:pPr marL="0" indent="0">
              <a:buNone/>
            </a:pPr>
            <a:endParaRPr lang="ro-MD"/>
          </a:p>
        </p:txBody>
      </p:sp>
    </p:spTree>
    <p:extLst>
      <p:ext uri="{BB962C8B-B14F-4D97-AF65-F5344CB8AC3E}">
        <p14:creationId xmlns:p14="http://schemas.microsoft.com/office/powerpoint/2010/main" xmlns="" val="3300691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E2B10B67-A0E1-C843-822D-E9E523425747}"/>
              </a:ext>
            </a:extLst>
          </p:cNvPr>
          <p:cNvSpPr>
            <a:spLocks noGrp="1"/>
          </p:cNvSpPr>
          <p:nvPr>
            <p:ph type="title"/>
          </p:nvPr>
        </p:nvSpPr>
        <p:spPr>
          <a:xfrm>
            <a:off x="1574242" y="1034313"/>
            <a:ext cx="9601200" cy="1485900"/>
          </a:xfrm>
        </p:spPr>
        <p:txBody>
          <a:bodyPr/>
          <a:lstStyle/>
          <a:p>
            <a:pPr algn="ctr"/>
            <a:r>
              <a:rPr lang="ro-RO"/>
              <a:t>Polinoza respiratorie</a:t>
            </a:r>
            <a:endParaRPr lang="ro-MD"/>
          </a:p>
        </p:txBody>
      </p:sp>
      <p:sp>
        <p:nvSpPr>
          <p:cNvPr id="3" name="Substituent conținut 2">
            <a:extLst>
              <a:ext uri="{FF2B5EF4-FFF2-40B4-BE49-F238E27FC236}">
                <a16:creationId xmlns:a16="http://schemas.microsoft.com/office/drawing/2014/main" xmlns="" id="{07CF6C2A-C79C-FB48-A9FE-4F521ED17C70}"/>
              </a:ext>
            </a:extLst>
          </p:cNvPr>
          <p:cNvSpPr>
            <a:spLocks noGrp="1"/>
          </p:cNvSpPr>
          <p:nvPr>
            <p:ph idx="1"/>
          </p:nvPr>
        </p:nvSpPr>
        <p:spPr>
          <a:xfrm>
            <a:off x="1731976" y="2428306"/>
            <a:ext cx="11421834" cy="3581400"/>
          </a:xfrm>
        </p:spPr>
        <p:txBody>
          <a:bodyPr>
            <a:normAutofit/>
          </a:bodyPr>
          <a:lstStyle/>
          <a:p>
            <a:pPr marL="0" indent="0">
              <a:buNone/>
            </a:pPr>
            <a:r>
              <a:rPr lang="ro-MD"/>
              <a:t>     Boala </a:t>
            </a:r>
            <a:r>
              <a:rPr lang="ro-MD" b="1"/>
              <a:t>Polinoza</a:t>
            </a:r>
            <a:r>
              <a:rPr lang="ro-MD"/>
              <a:t> mai are un nume - </a:t>
            </a:r>
            <a:r>
              <a:rPr lang="ro-MD" b="1"/>
              <a:t>rinoconjunctivită alergică.</a:t>
            </a:r>
            <a:r>
              <a:rPr lang="ro-MD"/>
              <a:t>  </a:t>
            </a:r>
            <a:endParaRPr lang="ro-RO"/>
          </a:p>
          <a:p>
            <a:pPr marL="0" indent="0">
              <a:buNone/>
            </a:pPr>
            <a:r>
              <a:rPr lang="ro-MD"/>
              <a:t>Ea este sezonieră și e cauzată de reacția formei hiperactive în sistemul imun la polenul unor plante.  </a:t>
            </a:r>
            <a:endParaRPr lang="ro-RO"/>
          </a:p>
          <a:p>
            <a:pPr marL="0" indent="0">
              <a:buNone/>
            </a:pPr>
            <a:r>
              <a:rPr lang="ro-MD"/>
              <a:t>In unele surse medicale se mai numește „</a:t>
            </a:r>
            <a:r>
              <a:rPr lang="ro-MD" b="1"/>
              <a:t>febra fânului</a:t>
            </a:r>
            <a:r>
              <a:rPr lang="ro-MD"/>
              <a:t>” sau „</a:t>
            </a:r>
            <a:r>
              <a:rPr lang="ro-MD" b="1"/>
              <a:t>catargul de primăvară</a:t>
            </a:r>
            <a:r>
              <a:rPr lang="ro-MD"/>
              <a:t>”.</a:t>
            </a:r>
            <a:r>
              <a:rPr lang="ro-RO"/>
              <a:t>  </a:t>
            </a:r>
          </a:p>
          <a:p>
            <a:pPr marL="0" indent="0">
              <a:buNone/>
            </a:pPr>
            <a:endParaRPr lang="ro-RO"/>
          </a:p>
          <a:p>
            <a:pPr marL="0" indent="0">
              <a:buNone/>
            </a:pPr>
            <a:endParaRPr lang="ro-MD"/>
          </a:p>
        </p:txBody>
      </p:sp>
      <p:pic>
        <p:nvPicPr>
          <p:cNvPr id="5" name="Imagine 4">
            <a:extLst>
              <a:ext uri="{FF2B5EF4-FFF2-40B4-BE49-F238E27FC236}">
                <a16:creationId xmlns:a16="http://schemas.microsoft.com/office/drawing/2014/main" xmlns="" id="{AEE7063E-56CC-6C41-A20E-B4784320B09C}"/>
              </a:ext>
            </a:extLst>
          </p:cNvPr>
          <p:cNvPicPr>
            <a:picLocks noChangeAspect="1"/>
          </p:cNvPicPr>
          <p:nvPr/>
        </p:nvPicPr>
        <p:blipFill>
          <a:blip r:embed="rId2"/>
          <a:stretch>
            <a:fillRect/>
          </a:stretch>
        </p:blipFill>
        <p:spPr>
          <a:xfrm>
            <a:off x="4518501" y="4351011"/>
            <a:ext cx="3712682" cy="2089881"/>
          </a:xfrm>
          <a:prstGeom prst="rect">
            <a:avLst/>
          </a:prstGeom>
        </p:spPr>
      </p:pic>
      <p:pic>
        <p:nvPicPr>
          <p:cNvPr id="6" name="Imagine 6">
            <a:extLst>
              <a:ext uri="{FF2B5EF4-FFF2-40B4-BE49-F238E27FC236}">
                <a16:creationId xmlns:a16="http://schemas.microsoft.com/office/drawing/2014/main" xmlns="" id="{1D952A8A-065F-E040-89CB-8BCE1B692ED1}"/>
              </a:ext>
            </a:extLst>
          </p:cNvPr>
          <p:cNvPicPr>
            <a:picLocks noChangeAspect="1"/>
          </p:cNvPicPr>
          <p:nvPr/>
        </p:nvPicPr>
        <p:blipFill>
          <a:blip r:embed="rId3"/>
          <a:stretch>
            <a:fillRect/>
          </a:stretch>
        </p:blipFill>
        <p:spPr>
          <a:xfrm>
            <a:off x="8358070" y="4604002"/>
            <a:ext cx="3525223" cy="1724294"/>
          </a:xfrm>
          <a:prstGeom prst="rect">
            <a:avLst/>
          </a:prstGeom>
        </p:spPr>
      </p:pic>
      <p:pic>
        <p:nvPicPr>
          <p:cNvPr id="7" name="Imagine 7">
            <a:extLst>
              <a:ext uri="{FF2B5EF4-FFF2-40B4-BE49-F238E27FC236}">
                <a16:creationId xmlns:a16="http://schemas.microsoft.com/office/drawing/2014/main" xmlns="" id="{EFAC245F-FF4E-3443-81E2-226EF3EC6A8E}"/>
              </a:ext>
            </a:extLst>
          </p:cNvPr>
          <p:cNvPicPr>
            <a:picLocks noChangeAspect="1"/>
          </p:cNvPicPr>
          <p:nvPr/>
        </p:nvPicPr>
        <p:blipFill>
          <a:blip r:embed="rId4"/>
          <a:stretch>
            <a:fillRect/>
          </a:stretch>
        </p:blipFill>
        <p:spPr>
          <a:xfrm>
            <a:off x="1007696" y="4631287"/>
            <a:ext cx="3383918" cy="1676244"/>
          </a:xfrm>
          <a:prstGeom prst="rect">
            <a:avLst/>
          </a:prstGeom>
        </p:spPr>
      </p:pic>
    </p:spTree>
    <p:extLst>
      <p:ext uri="{BB962C8B-B14F-4D97-AF65-F5344CB8AC3E}">
        <p14:creationId xmlns:p14="http://schemas.microsoft.com/office/powerpoint/2010/main" xmlns="" val="3933152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3AF976BA-A128-6141-A617-529F134D6D9C}"/>
              </a:ext>
            </a:extLst>
          </p:cNvPr>
          <p:cNvSpPr>
            <a:spLocks noGrp="1"/>
          </p:cNvSpPr>
          <p:nvPr>
            <p:ph type="title"/>
          </p:nvPr>
        </p:nvSpPr>
        <p:spPr>
          <a:xfrm>
            <a:off x="1371600" y="481585"/>
            <a:ext cx="9601200" cy="1485900"/>
          </a:xfrm>
        </p:spPr>
        <p:txBody>
          <a:bodyPr/>
          <a:lstStyle/>
          <a:p>
            <a:pPr algn="ctr"/>
            <a:r>
              <a:rPr lang="ro-RO"/>
              <a:t>Cauzele aparitiei polinozei respiratorii </a:t>
            </a:r>
            <a:endParaRPr lang="ro-MD"/>
          </a:p>
        </p:txBody>
      </p:sp>
      <p:sp>
        <p:nvSpPr>
          <p:cNvPr id="3" name="Substituent conținut 2">
            <a:extLst>
              <a:ext uri="{FF2B5EF4-FFF2-40B4-BE49-F238E27FC236}">
                <a16:creationId xmlns:a16="http://schemas.microsoft.com/office/drawing/2014/main" xmlns="" id="{A71A62CB-5D95-434E-89DB-DD0227CE45E5}"/>
              </a:ext>
            </a:extLst>
          </p:cNvPr>
          <p:cNvSpPr>
            <a:spLocks noGrp="1"/>
          </p:cNvSpPr>
          <p:nvPr>
            <p:ph idx="1"/>
          </p:nvPr>
        </p:nvSpPr>
        <p:spPr>
          <a:xfrm>
            <a:off x="1928705" y="1600080"/>
            <a:ext cx="8334590" cy="5257920"/>
          </a:xfrm>
        </p:spPr>
        <p:txBody>
          <a:bodyPr>
            <a:normAutofit/>
          </a:bodyPr>
          <a:lstStyle/>
          <a:p>
            <a:pPr marL="0" indent="0">
              <a:buNone/>
            </a:pPr>
            <a:r>
              <a:rPr lang="ro-MD" b="0" i="0">
                <a:solidFill>
                  <a:srgbClr val="222222"/>
                </a:solidFill>
                <a:effectLst/>
                <a:latin typeface="Open Sans" panose="02000000000000000000" pitchFamily="2" charset="0"/>
              </a:rPr>
              <a:t>Polinoza sezonieră coincide cu perioada de înflorire a unor specii de plante, care provoacă o reacție alergică.</a:t>
            </a:r>
            <a:r>
              <a:rPr lang="ro-RO" b="0" i="0">
                <a:solidFill>
                  <a:srgbClr val="222222"/>
                </a:solidFill>
                <a:effectLst/>
                <a:latin typeface="Open Sans" panose="02000000000000000000" pitchFamily="2" charset="0"/>
              </a:rPr>
              <a:t> </a:t>
            </a:r>
          </a:p>
          <a:p>
            <a:pPr marL="0" indent="0">
              <a:buNone/>
            </a:pPr>
            <a:endParaRPr lang="ro-RO">
              <a:solidFill>
                <a:srgbClr val="222222"/>
              </a:solidFill>
              <a:latin typeface="Open Sans" panose="02000000000000000000" pitchFamily="2" charset="0"/>
            </a:endParaRPr>
          </a:p>
          <a:p>
            <a:pPr marL="0" indent="0">
              <a:buNone/>
            </a:pPr>
            <a:r>
              <a:rPr lang="ro-MD" b="0" i="0">
                <a:solidFill>
                  <a:srgbClr val="222222"/>
                </a:solidFill>
                <a:effectLst/>
                <a:latin typeface="Open Sans" panose="02000000000000000000" pitchFamily="2" charset="0"/>
              </a:rPr>
              <a:t>Aceste plante sunt:</a:t>
            </a:r>
            <a:r>
              <a:rPr lang="ro-MD"/>
              <a:t/>
            </a:r>
            <a:br>
              <a:rPr lang="ro-MD"/>
            </a:br>
            <a:r>
              <a:rPr lang="ro-MD" b="0" i="0">
                <a:solidFill>
                  <a:srgbClr val="222222"/>
                </a:solidFill>
                <a:effectLst/>
                <a:latin typeface="Open Sans" panose="020B0606030504020204" pitchFamily="34" charset="0"/>
              </a:rPr>
              <a:t>• mesteacănul</a:t>
            </a:r>
            <a:r>
              <a:rPr lang="ro-MD"/>
              <a:t/>
            </a:r>
            <a:br>
              <a:rPr lang="ro-MD"/>
            </a:br>
            <a:r>
              <a:rPr lang="ro-MD" b="0" i="0">
                <a:solidFill>
                  <a:srgbClr val="222222"/>
                </a:solidFill>
                <a:effectLst/>
                <a:latin typeface="Open Sans" panose="020B0606030504020204" pitchFamily="34" charset="0"/>
              </a:rPr>
              <a:t>• stejarul</a:t>
            </a:r>
            <a:r>
              <a:rPr lang="ro-MD"/>
              <a:t/>
            </a:r>
            <a:br>
              <a:rPr lang="ro-MD"/>
            </a:br>
            <a:r>
              <a:rPr lang="ro-MD" b="0" i="0">
                <a:solidFill>
                  <a:srgbClr val="222222"/>
                </a:solidFill>
                <a:effectLst/>
                <a:latin typeface="Open Sans" panose="020B0606030504020204" pitchFamily="34" charset="0"/>
              </a:rPr>
              <a:t>• plopul</a:t>
            </a:r>
            <a:r>
              <a:rPr lang="ro-MD"/>
              <a:t/>
            </a:r>
            <a:br>
              <a:rPr lang="ro-MD"/>
            </a:br>
            <a:r>
              <a:rPr lang="ro-MD" b="0" i="0">
                <a:solidFill>
                  <a:srgbClr val="222222"/>
                </a:solidFill>
                <a:effectLst/>
                <a:latin typeface="Open Sans" panose="020B0606030504020204" pitchFamily="34" charset="0"/>
              </a:rPr>
              <a:t>• păpădia</a:t>
            </a:r>
            <a:endParaRPr lang="ro-RO" b="0" i="0">
              <a:solidFill>
                <a:srgbClr val="222222"/>
              </a:solidFill>
              <a:effectLst/>
              <a:latin typeface="Open Sans" panose="020B0606030504020204" pitchFamily="34" charset="0"/>
            </a:endParaRPr>
          </a:p>
          <a:p>
            <a:pPr marL="0" indent="0">
              <a:buNone/>
            </a:pPr>
            <a:endParaRPr lang="ro-RO">
              <a:solidFill>
                <a:srgbClr val="222222"/>
              </a:solidFill>
              <a:latin typeface="Open Sans" panose="020B0606030504020204" pitchFamily="34" charset="0"/>
            </a:endParaRPr>
          </a:p>
          <a:p>
            <a:pPr marL="0" indent="0">
              <a:buNone/>
            </a:pPr>
            <a:r>
              <a:rPr lang="ro-MD" b="0" i="0">
                <a:solidFill>
                  <a:srgbClr val="222222"/>
                </a:solidFill>
                <a:effectLst/>
                <a:latin typeface="Open Sans" panose="020B0606030504020204" pitchFamily="34" charset="0"/>
              </a:rPr>
              <a:t>De asemenea, polinoza apare adesea în timpul sarcinii, când organismul nu se poate confrunta cu alergiile.</a:t>
            </a:r>
            <a:endParaRPr lang="ro-RO" b="0" i="0">
              <a:solidFill>
                <a:srgbClr val="222222"/>
              </a:solidFill>
              <a:effectLst/>
              <a:latin typeface="Open Sans" panose="020B0606030504020204" pitchFamily="34" charset="0"/>
            </a:endParaRPr>
          </a:p>
          <a:p>
            <a:pPr marL="0" indent="0">
              <a:buNone/>
            </a:pPr>
            <a:r>
              <a:rPr lang="ro-RO" b="1">
                <a:solidFill>
                  <a:srgbClr val="222222"/>
                </a:solidFill>
                <a:latin typeface="Open Sans" panose="020B0606030504020204" pitchFamily="34" charset="0"/>
              </a:rPr>
              <a:t>P</a:t>
            </a:r>
            <a:r>
              <a:rPr lang="ro-MD" b="1" i="0">
                <a:solidFill>
                  <a:srgbClr val="222222"/>
                </a:solidFill>
                <a:effectLst/>
                <a:latin typeface="Open Sans" panose="020B0606030504020204" pitchFamily="34" charset="0"/>
              </a:rPr>
              <a:t>olinoza</a:t>
            </a:r>
            <a:r>
              <a:rPr lang="ro-MD" b="0" i="0">
                <a:solidFill>
                  <a:srgbClr val="222222"/>
                </a:solidFill>
                <a:effectLst/>
                <a:latin typeface="Open Sans" panose="020B0606030504020204" pitchFamily="34" charset="0"/>
              </a:rPr>
              <a:t> poate fi exacerbată dimineața sau pe vreme uscată, cu vânt: în astfel de perioade, în aer se află concentrații ridicate de polen de plante, cum ar fi pelinul, ambrozia, secara, urzica și altele.</a:t>
            </a:r>
            <a:endParaRPr lang="ro-MD"/>
          </a:p>
        </p:txBody>
      </p:sp>
      <p:pic>
        <p:nvPicPr>
          <p:cNvPr id="6" name="Imagine 6">
            <a:extLst>
              <a:ext uri="{FF2B5EF4-FFF2-40B4-BE49-F238E27FC236}">
                <a16:creationId xmlns:a16="http://schemas.microsoft.com/office/drawing/2014/main" xmlns="" id="{643C2C79-BCD3-6842-A35F-3B4D8C63B103}"/>
              </a:ext>
            </a:extLst>
          </p:cNvPr>
          <p:cNvPicPr>
            <a:picLocks noChangeAspect="1"/>
          </p:cNvPicPr>
          <p:nvPr/>
        </p:nvPicPr>
        <p:blipFill>
          <a:blip r:embed="rId2"/>
          <a:stretch>
            <a:fillRect/>
          </a:stretch>
        </p:blipFill>
        <p:spPr>
          <a:xfrm>
            <a:off x="5709020" y="2591033"/>
            <a:ext cx="4554275" cy="1821709"/>
          </a:xfrm>
          <a:prstGeom prst="rect">
            <a:avLst/>
          </a:prstGeom>
        </p:spPr>
      </p:pic>
      <p:pic>
        <p:nvPicPr>
          <p:cNvPr id="8" name="Imagine 4">
            <a:extLst>
              <a:ext uri="{FF2B5EF4-FFF2-40B4-BE49-F238E27FC236}">
                <a16:creationId xmlns:a16="http://schemas.microsoft.com/office/drawing/2014/main" xmlns="" id="{4066100B-AF90-3248-B6E0-1F8AA3AD090C}"/>
              </a:ext>
            </a:extLst>
          </p:cNvPr>
          <p:cNvPicPr>
            <a:picLocks noChangeAspect="1"/>
          </p:cNvPicPr>
          <p:nvPr/>
        </p:nvPicPr>
        <p:blipFill>
          <a:blip r:embed="rId3"/>
          <a:stretch>
            <a:fillRect/>
          </a:stretch>
        </p:blipFill>
        <p:spPr>
          <a:xfrm>
            <a:off x="9850312" y="4690717"/>
            <a:ext cx="1940176" cy="1363639"/>
          </a:xfrm>
          <a:prstGeom prst="rect">
            <a:avLst/>
          </a:prstGeom>
        </p:spPr>
      </p:pic>
    </p:spTree>
    <p:extLst>
      <p:ext uri="{BB962C8B-B14F-4D97-AF65-F5344CB8AC3E}">
        <p14:creationId xmlns:p14="http://schemas.microsoft.com/office/powerpoint/2010/main" xmlns="" val="520297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47897901-8BFD-DC4B-A802-87D9A6E86EE8}"/>
              </a:ext>
            </a:extLst>
          </p:cNvPr>
          <p:cNvSpPr>
            <a:spLocks noGrp="1"/>
          </p:cNvSpPr>
          <p:nvPr>
            <p:ph type="title"/>
          </p:nvPr>
        </p:nvSpPr>
        <p:spPr>
          <a:xfrm>
            <a:off x="1333280" y="566965"/>
            <a:ext cx="9601200" cy="1485900"/>
          </a:xfrm>
        </p:spPr>
        <p:txBody>
          <a:bodyPr/>
          <a:lstStyle/>
          <a:p>
            <a:pPr algn="ctr"/>
            <a:r>
              <a:rPr lang="ro-RO"/>
              <a:t>Simptomele polinozei</a:t>
            </a:r>
            <a:endParaRPr lang="ro-MD"/>
          </a:p>
        </p:txBody>
      </p:sp>
      <p:sp>
        <p:nvSpPr>
          <p:cNvPr id="3" name="Substituent conținut 2">
            <a:extLst>
              <a:ext uri="{FF2B5EF4-FFF2-40B4-BE49-F238E27FC236}">
                <a16:creationId xmlns:a16="http://schemas.microsoft.com/office/drawing/2014/main" xmlns="" id="{89454D2D-BE9B-4042-BCB7-BF73E2467921}"/>
              </a:ext>
            </a:extLst>
          </p:cNvPr>
          <p:cNvSpPr>
            <a:spLocks noGrp="1"/>
          </p:cNvSpPr>
          <p:nvPr>
            <p:ph idx="1"/>
          </p:nvPr>
        </p:nvSpPr>
        <p:spPr>
          <a:xfrm>
            <a:off x="1333280" y="1901597"/>
            <a:ext cx="9601200" cy="3581400"/>
          </a:xfrm>
        </p:spPr>
        <p:txBody>
          <a:bodyPr>
            <a:noAutofit/>
          </a:bodyPr>
          <a:lstStyle/>
          <a:p>
            <a:pPr marL="0" indent="0">
              <a:buNone/>
            </a:pPr>
            <a:r>
              <a:rPr lang="ro-MD" b="0" i="0">
                <a:solidFill>
                  <a:srgbClr val="222222"/>
                </a:solidFill>
                <a:effectLst/>
                <a:latin typeface="Open Sans" panose="020B0606030504020204" pitchFamily="34" charset="0"/>
              </a:rPr>
              <a:t>Manifestările febrei fânului sunt tipice:</a:t>
            </a:r>
            <a:endParaRPr lang="ro-RO" b="0" i="0">
              <a:solidFill>
                <a:srgbClr val="222222"/>
              </a:solidFill>
              <a:effectLst/>
              <a:latin typeface="Open Sans" panose="020B0606030504020204" pitchFamily="34" charset="0"/>
            </a:endParaRPr>
          </a:p>
          <a:p>
            <a:pPr marL="0" indent="0">
              <a:buNone/>
            </a:pPr>
            <a:r>
              <a:rPr lang="ro-MD"/>
              <a:t/>
            </a:r>
            <a:br>
              <a:rPr lang="ro-MD"/>
            </a:br>
            <a:r>
              <a:rPr lang="ro-MD" b="0" i="0">
                <a:solidFill>
                  <a:srgbClr val="222222"/>
                </a:solidFill>
                <a:effectLst/>
                <a:latin typeface="Open Sans" panose="020B0606030504020204" pitchFamily="34" charset="0"/>
              </a:rPr>
              <a:t>• guturai</a:t>
            </a:r>
            <a:r>
              <a:rPr lang="ro-MD"/>
              <a:t/>
            </a:r>
            <a:br>
              <a:rPr lang="ro-MD"/>
            </a:br>
            <a:r>
              <a:rPr lang="ro-MD" b="0" i="0">
                <a:solidFill>
                  <a:srgbClr val="222222"/>
                </a:solidFill>
                <a:effectLst/>
                <a:latin typeface="Open Sans" panose="020B0606030504020204" pitchFamily="34" charset="0"/>
              </a:rPr>
              <a:t>• mâncărime și arsură în zona aripilor nasului</a:t>
            </a:r>
            <a:r>
              <a:rPr lang="ro-MD"/>
              <a:t/>
            </a:r>
            <a:br>
              <a:rPr lang="ro-MD"/>
            </a:br>
            <a:r>
              <a:rPr lang="ro-MD" b="0" i="0">
                <a:solidFill>
                  <a:srgbClr val="222222"/>
                </a:solidFill>
                <a:effectLst/>
                <a:latin typeface="Open Sans" panose="020B0606030504020204" pitchFamily="34" charset="0"/>
              </a:rPr>
              <a:t>• strănuturi frecvente</a:t>
            </a:r>
            <a:r>
              <a:rPr lang="ro-MD"/>
              <a:t/>
            </a:r>
            <a:br>
              <a:rPr lang="ro-MD"/>
            </a:br>
            <a:r>
              <a:rPr lang="ro-MD" b="0" i="0">
                <a:solidFill>
                  <a:srgbClr val="222222"/>
                </a:solidFill>
                <a:effectLst/>
                <a:latin typeface="Open Sans" panose="020B0606030504020204" pitchFamily="34" charset="0"/>
              </a:rPr>
              <a:t>• conjunctivită</a:t>
            </a:r>
            <a:r>
              <a:rPr lang="ro-MD"/>
              <a:t/>
            </a:r>
            <a:br>
              <a:rPr lang="ro-MD"/>
            </a:br>
            <a:r>
              <a:rPr lang="ro-MD" b="0" i="0">
                <a:solidFill>
                  <a:srgbClr val="222222"/>
                </a:solidFill>
                <a:effectLst/>
                <a:latin typeface="Open Sans" panose="020B0606030504020204" pitchFamily="34" charset="0"/>
              </a:rPr>
              <a:t>• lăcrămare abundentă</a:t>
            </a:r>
            <a:r>
              <a:rPr lang="ro-MD"/>
              <a:t/>
            </a:r>
            <a:br>
              <a:rPr lang="ro-MD"/>
            </a:br>
            <a:r>
              <a:rPr lang="ro-MD" b="0" i="0">
                <a:solidFill>
                  <a:srgbClr val="222222"/>
                </a:solidFill>
                <a:effectLst/>
                <a:latin typeface="Open Sans" panose="020B0606030504020204" pitchFamily="34" charset="0"/>
              </a:rPr>
              <a:t>• roșeață, umflarea nasului și a mucoasei ochilor</a:t>
            </a:r>
            <a:r>
              <a:rPr lang="ro-MD"/>
              <a:t/>
            </a:r>
            <a:br>
              <a:rPr lang="ro-MD"/>
            </a:br>
            <a:endParaRPr lang="ro-RO"/>
          </a:p>
          <a:p>
            <a:pPr marL="0" indent="0">
              <a:buNone/>
            </a:pPr>
            <a:r>
              <a:rPr lang="ro-MD" b="0" i="0">
                <a:solidFill>
                  <a:srgbClr val="222222"/>
                </a:solidFill>
                <a:effectLst/>
                <a:latin typeface="Open Sans" panose="020B0606030504020204" pitchFamily="34" charset="0"/>
              </a:rPr>
              <a:t>Unii pacienți se plâng de o înădușeală ușoară și de o tuse uscată și grea, care sunt semne de astmul la polen. </a:t>
            </a:r>
            <a:endParaRPr lang="ro-RO" b="0" i="0">
              <a:solidFill>
                <a:srgbClr val="222222"/>
              </a:solidFill>
              <a:effectLst/>
              <a:latin typeface="Open Sans" panose="020B0606030504020204" pitchFamily="34" charset="0"/>
            </a:endParaRPr>
          </a:p>
          <a:p>
            <a:pPr marL="0" indent="0">
              <a:buNone/>
            </a:pPr>
            <a:r>
              <a:rPr lang="ro-MD" b="0" i="0">
                <a:solidFill>
                  <a:srgbClr val="222222"/>
                </a:solidFill>
                <a:effectLst/>
                <a:latin typeface="Open Sans" panose="020B0606030504020204" pitchFamily="34" charset="0"/>
              </a:rPr>
              <a:t>Polinoza se poate dezvolta, de asemenea, pe fondul bolilor alergice cum ar fi dermatita atopică, angioedemul și altele. Astfel, pe fundalul unor boli, se poate dezvolta polinoza cronică.</a:t>
            </a:r>
            <a:endParaRPr lang="ro-MD"/>
          </a:p>
        </p:txBody>
      </p:sp>
      <p:pic>
        <p:nvPicPr>
          <p:cNvPr id="5" name="Imagine 5">
            <a:extLst>
              <a:ext uri="{FF2B5EF4-FFF2-40B4-BE49-F238E27FC236}">
                <a16:creationId xmlns:a16="http://schemas.microsoft.com/office/drawing/2014/main" xmlns="" id="{FAD3EDFD-BBC4-7148-BDB1-490376791B0F}"/>
              </a:ext>
            </a:extLst>
          </p:cNvPr>
          <p:cNvPicPr>
            <a:picLocks noChangeAspect="1"/>
          </p:cNvPicPr>
          <p:nvPr/>
        </p:nvPicPr>
        <p:blipFill>
          <a:blip r:embed="rId2"/>
          <a:stretch>
            <a:fillRect/>
          </a:stretch>
        </p:blipFill>
        <p:spPr>
          <a:xfrm>
            <a:off x="7272497" y="1507142"/>
            <a:ext cx="1472684" cy="1483798"/>
          </a:xfrm>
          <a:prstGeom prst="rect">
            <a:avLst/>
          </a:prstGeom>
        </p:spPr>
      </p:pic>
      <p:pic>
        <p:nvPicPr>
          <p:cNvPr id="6" name="Imagine 6">
            <a:extLst>
              <a:ext uri="{FF2B5EF4-FFF2-40B4-BE49-F238E27FC236}">
                <a16:creationId xmlns:a16="http://schemas.microsoft.com/office/drawing/2014/main" xmlns="" id="{C4996043-EDC1-B743-B315-0B6428F308E6}"/>
              </a:ext>
            </a:extLst>
          </p:cNvPr>
          <p:cNvPicPr>
            <a:picLocks noChangeAspect="1"/>
          </p:cNvPicPr>
          <p:nvPr/>
        </p:nvPicPr>
        <p:blipFill>
          <a:blip r:embed="rId3"/>
          <a:stretch>
            <a:fillRect/>
          </a:stretch>
        </p:blipFill>
        <p:spPr>
          <a:xfrm>
            <a:off x="8886295" y="1507142"/>
            <a:ext cx="2882279" cy="1483798"/>
          </a:xfrm>
          <a:prstGeom prst="rect">
            <a:avLst/>
          </a:prstGeom>
        </p:spPr>
      </p:pic>
      <p:pic>
        <p:nvPicPr>
          <p:cNvPr id="7" name="Imagine 7">
            <a:extLst>
              <a:ext uri="{FF2B5EF4-FFF2-40B4-BE49-F238E27FC236}">
                <a16:creationId xmlns:a16="http://schemas.microsoft.com/office/drawing/2014/main" xmlns="" id="{F2C7F7C9-BE33-2840-99EE-E0B848BFD9E1}"/>
              </a:ext>
            </a:extLst>
          </p:cNvPr>
          <p:cNvPicPr>
            <a:picLocks noChangeAspect="1"/>
          </p:cNvPicPr>
          <p:nvPr/>
        </p:nvPicPr>
        <p:blipFill rotWithShape="1">
          <a:blip r:embed="rId4"/>
          <a:srcRect b="10636"/>
          <a:stretch/>
        </p:blipFill>
        <p:spPr>
          <a:xfrm>
            <a:off x="8090521" y="3061645"/>
            <a:ext cx="2882279" cy="1610832"/>
          </a:xfrm>
          <a:prstGeom prst="rect">
            <a:avLst/>
          </a:prstGeom>
        </p:spPr>
      </p:pic>
    </p:spTree>
    <p:extLst>
      <p:ext uri="{BB962C8B-B14F-4D97-AF65-F5344CB8AC3E}">
        <p14:creationId xmlns:p14="http://schemas.microsoft.com/office/powerpoint/2010/main" xmlns="" val="1577879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9AEDCE07-D6EE-1B4E-8937-1E76F4451293}"/>
              </a:ext>
            </a:extLst>
          </p:cNvPr>
          <p:cNvSpPr>
            <a:spLocks noGrp="1"/>
          </p:cNvSpPr>
          <p:nvPr>
            <p:ph type="title"/>
          </p:nvPr>
        </p:nvSpPr>
        <p:spPr>
          <a:xfrm>
            <a:off x="1477070" y="445548"/>
            <a:ext cx="9601200" cy="1485900"/>
          </a:xfrm>
        </p:spPr>
        <p:txBody>
          <a:bodyPr/>
          <a:lstStyle/>
          <a:p>
            <a:pPr algn="ctr"/>
            <a:r>
              <a:rPr lang="ro-RO"/>
              <a:t>Profilaxia (recomandari) </a:t>
            </a:r>
            <a:endParaRPr lang="ro-MD"/>
          </a:p>
        </p:txBody>
      </p:sp>
      <p:sp>
        <p:nvSpPr>
          <p:cNvPr id="3" name="Substituent conținut 2">
            <a:extLst>
              <a:ext uri="{FF2B5EF4-FFF2-40B4-BE49-F238E27FC236}">
                <a16:creationId xmlns:a16="http://schemas.microsoft.com/office/drawing/2014/main" xmlns="" id="{0C51F3EA-AF36-F541-A162-29E7E4C39580}"/>
              </a:ext>
            </a:extLst>
          </p:cNvPr>
          <p:cNvSpPr>
            <a:spLocks noGrp="1"/>
          </p:cNvSpPr>
          <p:nvPr>
            <p:ph idx="1"/>
          </p:nvPr>
        </p:nvSpPr>
        <p:spPr>
          <a:xfrm>
            <a:off x="1371600" y="1428750"/>
            <a:ext cx="9812141" cy="5293958"/>
          </a:xfrm>
        </p:spPr>
        <p:txBody>
          <a:bodyPr>
            <a:normAutofit fontScale="92500" lnSpcReduction="20000"/>
          </a:bodyPr>
          <a:lstStyle/>
          <a:p>
            <a:r>
              <a:rPr lang="ro-RO" sz="2300" b="0" i="0">
                <a:solidFill>
                  <a:srgbClr val="222222"/>
                </a:solidFill>
                <a:effectLst/>
                <a:latin typeface="Open Sans" panose="020B0606030504020204" pitchFamily="34" charset="0"/>
              </a:rPr>
              <a:t>In </a:t>
            </a:r>
            <a:r>
              <a:rPr lang="ro-MD" sz="2300" b="0" i="0">
                <a:solidFill>
                  <a:srgbClr val="222222"/>
                </a:solidFill>
                <a:effectLst/>
                <a:latin typeface="Open Sans" panose="020B0606030504020204" pitchFamily="34" charset="0"/>
              </a:rPr>
              <a:t>perioada de exacerbare a bolii, persoanelor predispuse la alergii, li se recomandă:</a:t>
            </a:r>
            <a:endParaRPr lang="ro-RO" sz="2300" b="0" i="0">
              <a:solidFill>
                <a:srgbClr val="222222"/>
              </a:solidFill>
              <a:effectLst/>
              <a:latin typeface="Open Sans" panose="020B0606030504020204" pitchFamily="34" charset="0"/>
            </a:endParaRPr>
          </a:p>
          <a:p>
            <a:pPr marL="0" indent="0">
              <a:buNone/>
            </a:pPr>
            <a:r>
              <a:rPr lang="ro-MD" sz="2300" b="0" i="0">
                <a:solidFill>
                  <a:srgbClr val="222222"/>
                </a:solidFill>
                <a:effectLst/>
                <a:latin typeface="Open Sans" panose="020B0606030504020204" pitchFamily="34" charset="0"/>
              </a:rPr>
              <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aerisirea camerelor și păstrarea curățeniei în apartament sau în casă;</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utilizarea produselor cosmetice cu un nivel redus de alergenți;</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este interzisă utilizarea aromaterapiei.</a:t>
            </a:r>
            <a:endParaRPr lang="ro-RO" sz="2300" b="0" i="0">
              <a:solidFill>
                <a:srgbClr val="222222"/>
              </a:solidFill>
              <a:effectLst/>
              <a:latin typeface="Open Sans" panose="020B0606030504020204" pitchFamily="34" charset="0"/>
            </a:endParaRPr>
          </a:p>
          <a:p>
            <a:pPr marL="0" indent="0">
              <a:buNone/>
            </a:pPr>
            <a:endParaRPr lang="ro-RO" sz="2300" b="0" i="0">
              <a:solidFill>
                <a:srgbClr val="222222"/>
              </a:solidFill>
              <a:effectLst/>
              <a:latin typeface="Open Sans" panose="020B0606030504020204" pitchFamily="34" charset="0"/>
            </a:endParaRPr>
          </a:p>
          <a:p>
            <a:pPr marL="0" indent="0">
              <a:buNone/>
            </a:pPr>
            <a:endParaRPr lang="ro-MD" sz="2300" b="0" i="0">
              <a:solidFill>
                <a:srgbClr val="222222"/>
              </a:solidFill>
              <a:effectLst/>
              <a:latin typeface="Open Sans" panose="020B0606030504020204" pitchFamily="34" charset="0"/>
            </a:endParaRPr>
          </a:p>
          <a:p>
            <a:r>
              <a:rPr lang="ro-MD" sz="2300" b="0" i="0">
                <a:solidFill>
                  <a:srgbClr val="222222"/>
                </a:solidFill>
                <a:effectLst/>
                <a:latin typeface="Open Sans" panose="020B0606030504020204" pitchFamily="34" charset="0"/>
              </a:rPr>
              <a:t>În caz de polinoză ar trebui respectată o dietă ce include următoarele produse:</a:t>
            </a:r>
            <a:endParaRPr lang="ro-RO" sz="2300" b="0" i="0">
              <a:solidFill>
                <a:srgbClr val="222222"/>
              </a:solidFill>
              <a:effectLst/>
              <a:latin typeface="Open Sans" panose="020B0606030504020204" pitchFamily="34" charset="0"/>
            </a:endParaRPr>
          </a:p>
          <a:p>
            <a:pPr marL="0" indent="0">
              <a:buNone/>
            </a:pPr>
            <a:r>
              <a:rPr lang="ro-MD" sz="2300" b="0" i="0">
                <a:solidFill>
                  <a:srgbClr val="222222"/>
                </a:solidFill>
                <a:effectLst/>
                <a:latin typeface="Open Sans" panose="020B0606030504020204" pitchFamily="34" charset="0"/>
              </a:rPr>
              <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carne de vită sau de porc cu conținut scăzut de grăsimi, carne de pui;</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produse lactate cu un procent redus de grăsimi;</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zarzavaturi;</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legume: spanac, castraveți, dovlecei;</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cereale;</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fructe: pere, mere verzi, căpsuni;</a:t>
            </a:r>
            <a:br>
              <a:rPr lang="ro-MD" sz="2300" b="0" i="0">
                <a:solidFill>
                  <a:srgbClr val="222222"/>
                </a:solidFill>
                <a:effectLst/>
                <a:latin typeface="Open Sans" panose="020B0606030504020204" pitchFamily="34" charset="0"/>
              </a:rPr>
            </a:br>
            <a:r>
              <a:rPr lang="ro-MD" sz="2300" b="0" i="0">
                <a:solidFill>
                  <a:srgbClr val="222222"/>
                </a:solidFill>
                <a:effectLst/>
                <a:latin typeface="Open Sans" panose="020B0606030504020204" pitchFamily="34" charset="0"/>
              </a:rPr>
              <a:t>• apă minerală necarbonată.</a:t>
            </a:r>
          </a:p>
          <a:p>
            <a:pPr marL="0" indent="0">
              <a:buNone/>
            </a:pPr>
            <a:endParaRPr lang="ro-MD"/>
          </a:p>
        </p:txBody>
      </p:sp>
    </p:spTree>
    <p:extLst>
      <p:ext uri="{BB962C8B-B14F-4D97-AF65-F5344CB8AC3E}">
        <p14:creationId xmlns:p14="http://schemas.microsoft.com/office/powerpoint/2010/main" xmlns="" val="3583565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C5D1315A-69E1-0947-B18A-5ECBB0843008}"/>
              </a:ext>
            </a:extLst>
          </p:cNvPr>
          <p:cNvSpPr>
            <a:spLocks noGrp="1"/>
          </p:cNvSpPr>
          <p:nvPr>
            <p:ph type="title"/>
          </p:nvPr>
        </p:nvSpPr>
        <p:spPr>
          <a:xfrm>
            <a:off x="1539777" y="641890"/>
            <a:ext cx="9601200" cy="1485900"/>
          </a:xfrm>
        </p:spPr>
        <p:txBody>
          <a:bodyPr/>
          <a:lstStyle/>
          <a:p>
            <a:pPr algn="ctr"/>
            <a:r>
              <a:rPr lang="ro-RO"/>
              <a:t>Tratament</a:t>
            </a:r>
            <a:endParaRPr lang="ro-MD"/>
          </a:p>
        </p:txBody>
      </p:sp>
      <p:sp>
        <p:nvSpPr>
          <p:cNvPr id="3" name="Substituent conținut 2">
            <a:extLst>
              <a:ext uri="{FF2B5EF4-FFF2-40B4-BE49-F238E27FC236}">
                <a16:creationId xmlns:a16="http://schemas.microsoft.com/office/drawing/2014/main" xmlns="" id="{19D6568B-01FA-8446-A2C7-A03B6934891E}"/>
              </a:ext>
            </a:extLst>
          </p:cNvPr>
          <p:cNvSpPr>
            <a:spLocks noGrp="1"/>
          </p:cNvSpPr>
          <p:nvPr>
            <p:ph idx="1"/>
          </p:nvPr>
        </p:nvSpPr>
        <p:spPr>
          <a:xfrm>
            <a:off x="1539777" y="1733550"/>
            <a:ext cx="9932268" cy="4332949"/>
          </a:xfrm>
        </p:spPr>
        <p:txBody>
          <a:bodyPr>
            <a:noAutofit/>
          </a:bodyPr>
          <a:lstStyle/>
          <a:p>
            <a:pPr marL="0" indent="0">
              <a:buNone/>
            </a:pPr>
            <a:r>
              <a:rPr lang="ro-MD" b="0" i="0">
                <a:solidFill>
                  <a:srgbClr val="222222"/>
                </a:solidFill>
                <a:effectLst/>
                <a:latin typeface="Open Sans" panose="020B0606030504020204" pitchFamily="34" charset="0"/>
              </a:rPr>
              <a:t>Tratamentul acestei boli constă în utilizarea medicamentelor din grupul antihistaminic, precum și în tratamentul simptomatic în timpul perioadei de exacerbare:</a:t>
            </a:r>
            <a:endParaRPr lang="ro-RO" b="0" i="0">
              <a:solidFill>
                <a:srgbClr val="222222"/>
              </a:solidFill>
              <a:effectLst/>
              <a:latin typeface="Open Sans" panose="020B0606030504020204" pitchFamily="34" charset="0"/>
            </a:endParaRPr>
          </a:p>
          <a:p>
            <a:pPr marL="0" indent="0">
              <a:buNone/>
            </a:pPr>
            <a:r>
              <a:rPr lang="ro-MD"/>
              <a:t/>
            </a:r>
            <a:br>
              <a:rPr lang="ro-MD"/>
            </a:br>
            <a:r>
              <a:rPr lang="ro-MD" b="0" i="0">
                <a:solidFill>
                  <a:srgbClr val="222222"/>
                </a:solidFill>
                <a:effectLst/>
                <a:latin typeface="Open Sans" panose="020B0606030504020204" pitchFamily="34" charset="0"/>
              </a:rPr>
              <a:t>• spray-uri, picături nazale;</a:t>
            </a:r>
            <a:endParaRPr lang="ro-RO" b="0" i="0">
              <a:solidFill>
                <a:srgbClr val="222222"/>
              </a:solidFill>
              <a:effectLst/>
              <a:latin typeface="Open Sans" panose="020B0606030504020204" pitchFamily="34" charset="0"/>
            </a:endParaRPr>
          </a:p>
          <a:p>
            <a:pPr marL="0" indent="0">
              <a:buNone/>
            </a:pPr>
            <a:r>
              <a:rPr lang="ro-MD"/>
              <a:t/>
            </a:r>
            <a:br>
              <a:rPr lang="ro-MD"/>
            </a:br>
            <a:r>
              <a:rPr lang="ro-MD" b="0" i="0">
                <a:solidFill>
                  <a:srgbClr val="222222"/>
                </a:solidFill>
                <a:effectLst/>
                <a:latin typeface="Open Sans" panose="020B0606030504020204" pitchFamily="34" charset="0"/>
              </a:rPr>
              <a:t>• picături pentru ochi.</a:t>
            </a:r>
            <a:endParaRPr lang="ro-RO" b="0" i="0">
              <a:solidFill>
                <a:srgbClr val="222222"/>
              </a:solidFill>
              <a:effectLst/>
              <a:latin typeface="Open Sans" panose="020B0606030504020204" pitchFamily="34" charset="0"/>
            </a:endParaRPr>
          </a:p>
          <a:p>
            <a:pPr marL="0" indent="0">
              <a:buNone/>
            </a:pPr>
            <a:endParaRPr lang="ro-RO" b="0" i="0">
              <a:solidFill>
                <a:srgbClr val="222222"/>
              </a:solidFill>
              <a:effectLst/>
              <a:latin typeface="Open Sans" panose="020B0606030504020204" pitchFamily="34" charset="0"/>
            </a:endParaRPr>
          </a:p>
          <a:p>
            <a:pPr marL="0" indent="0">
              <a:buNone/>
            </a:pPr>
            <a:r>
              <a:rPr lang="ro-MD"/>
              <a:t/>
            </a:r>
            <a:br>
              <a:rPr lang="ro-MD"/>
            </a:br>
            <a:r>
              <a:rPr lang="ro-MD" b="0" i="0">
                <a:solidFill>
                  <a:srgbClr val="222222"/>
                </a:solidFill>
                <a:effectLst/>
                <a:latin typeface="Open Sans" panose="020B0606030504020204" pitchFamily="34" charset="0"/>
              </a:rPr>
              <a:t>Este foarte important să se minimizeze contactul cu polenul. </a:t>
            </a:r>
            <a:endParaRPr lang="ro-RO" b="0" i="0">
              <a:solidFill>
                <a:srgbClr val="222222"/>
              </a:solidFill>
              <a:effectLst/>
              <a:latin typeface="Open Sans" panose="020B0606030504020204" pitchFamily="34" charset="0"/>
            </a:endParaRPr>
          </a:p>
          <a:p>
            <a:pPr marL="0" indent="0">
              <a:buNone/>
            </a:pPr>
            <a:r>
              <a:rPr lang="ro-MD" b="0" i="0">
                <a:solidFill>
                  <a:srgbClr val="222222"/>
                </a:solidFill>
                <a:effectLst/>
                <a:latin typeface="Open Sans" panose="020B0606030504020204" pitchFamily="34" charset="0"/>
              </a:rPr>
              <a:t>Trebuie remarcat că această boală chiar și într-un oraș cu o populație mare poate să apară destul de intens, deoarece, răspândindu-se polenul colectează compușii periculoși de praf, a gazelor de eșapament, ceea ce duce la apariția și mai agresivă a bolii.</a:t>
            </a:r>
            <a:endParaRPr lang="ro-MD"/>
          </a:p>
        </p:txBody>
      </p:sp>
      <p:pic>
        <p:nvPicPr>
          <p:cNvPr id="4" name="Imagine 4">
            <a:extLst>
              <a:ext uri="{FF2B5EF4-FFF2-40B4-BE49-F238E27FC236}">
                <a16:creationId xmlns:a16="http://schemas.microsoft.com/office/drawing/2014/main" xmlns="" id="{3E1F7E6B-14C9-2648-8E02-94AF191D5080}"/>
              </a:ext>
            </a:extLst>
          </p:cNvPr>
          <p:cNvPicPr>
            <a:picLocks noChangeAspect="1"/>
          </p:cNvPicPr>
          <p:nvPr/>
        </p:nvPicPr>
        <p:blipFill>
          <a:blip r:embed="rId2"/>
          <a:stretch>
            <a:fillRect/>
          </a:stretch>
        </p:blipFill>
        <p:spPr>
          <a:xfrm>
            <a:off x="5271254" y="2654168"/>
            <a:ext cx="3541851" cy="1859472"/>
          </a:xfrm>
          <a:prstGeom prst="rect">
            <a:avLst/>
          </a:prstGeom>
        </p:spPr>
      </p:pic>
      <p:pic>
        <p:nvPicPr>
          <p:cNvPr id="5" name="Imagine 5">
            <a:extLst>
              <a:ext uri="{FF2B5EF4-FFF2-40B4-BE49-F238E27FC236}">
                <a16:creationId xmlns:a16="http://schemas.microsoft.com/office/drawing/2014/main" xmlns="" id="{0BDED5EA-31BF-7345-B388-38D96BB85563}"/>
              </a:ext>
            </a:extLst>
          </p:cNvPr>
          <p:cNvPicPr>
            <a:picLocks noChangeAspect="1"/>
          </p:cNvPicPr>
          <p:nvPr/>
        </p:nvPicPr>
        <p:blipFill>
          <a:blip r:embed="rId3"/>
          <a:stretch>
            <a:fillRect/>
          </a:stretch>
        </p:blipFill>
        <p:spPr>
          <a:xfrm>
            <a:off x="9046711" y="2654168"/>
            <a:ext cx="2577404" cy="1859472"/>
          </a:xfrm>
          <a:prstGeom prst="rect">
            <a:avLst/>
          </a:prstGeom>
        </p:spPr>
      </p:pic>
    </p:spTree>
    <p:extLst>
      <p:ext uri="{BB962C8B-B14F-4D97-AF65-F5344CB8AC3E}">
        <p14:creationId xmlns:p14="http://schemas.microsoft.com/office/powerpoint/2010/main" xmlns="" val="1232680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49498D1E-A28A-5647-8581-88AA1CE64671}"/>
              </a:ext>
            </a:extLst>
          </p:cNvPr>
          <p:cNvSpPr>
            <a:spLocks noGrp="1"/>
          </p:cNvSpPr>
          <p:nvPr>
            <p:ph type="title"/>
          </p:nvPr>
        </p:nvSpPr>
        <p:spPr>
          <a:xfrm>
            <a:off x="1295400" y="990600"/>
            <a:ext cx="9601200" cy="1485900"/>
          </a:xfrm>
        </p:spPr>
        <p:txBody>
          <a:bodyPr/>
          <a:lstStyle/>
          <a:p>
            <a:pPr algn="ctr"/>
            <a:r>
              <a:rPr lang="ro-RO"/>
              <a:t>Bibliografia </a:t>
            </a:r>
            <a:endParaRPr lang="ro-MD"/>
          </a:p>
        </p:txBody>
      </p:sp>
      <p:sp>
        <p:nvSpPr>
          <p:cNvPr id="3" name="Substituent conținut 2">
            <a:extLst>
              <a:ext uri="{FF2B5EF4-FFF2-40B4-BE49-F238E27FC236}">
                <a16:creationId xmlns:a16="http://schemas.microsoft.com/office/drawing/2014/main" xmlns="" id="{1DBFA8FC-D4A9-AB4F-BA6B-7939EF42C522}"/>
              </a:ext>
            </a:extLst>
          </p:cNvPr>
          <p:cNvSpPr>
            <a:spLocks noGrp="1"/>
          </p:cNvSpPr>
          <p:nvPr>
            <p:ph idx="1"/>
          </p:nvPr>
        </p:nvSpPr>
        <p:spPr/>
        <p:txBody>
          <a:bodyPr/>
          <a:lstStyle/>
          <a:p>
            <a:r>
              <a:rPr lang="ro-MD">
                <a:hlinkClick r:id="rId2"/>
              </a:rPr>
              <a:t>https://www.drmax.ro/articole/bronsita-astmatiforma</a:t>
            </a:r>
            <a:endParaRPr lang="ro-RO"/>
          </a:p>
          <a:p>
            <a:r>
              <a:rPr lang="ro-MD">
                <a:hlinkClick r:id="rId3"/>
              </a:rPr>
              <a:t>https://www.reginamaria.ro/articole-medicale/bronsita-simptome-tratament-si-preventie</a:t>
            </a:r>
            <a:endParaRPr lang="ro-RO"/>
          </a:p>
          <a:p>
            <a:r>
              <a:rPr lang="ro-MD">
                <a:hlinkClick r:id="rId4"/>
              </a:rPr>
              <a:t>https://www.google.com/amp/s/www.cdt-babes.ro/amp/bronsita.html</a:t>
            </a:r>
            <a:endParaRPr lang="ro-RO"/>
          </a:p>
          <a:p>
            <a:r>
              <a:rPr lang="ro-MD">
                <a:hlinkClick r:id="rId5"/>
              </a:rPr>
              <a:t>https://www.secom.ro/articles/totul-despre-bronsita-cauze-simptome-tratamente-si-modalitati-de-prevenire</a:t>
            </a:r>
            <a:endParaRPr lang="ro-RO"/>
          </a:p>
          <a:p>
            <a:r>
              <a:rPr lang="ro-MD">
                <a:hlinkClick r:id="rId6"/>
              </a:rPr>
              <a:t>https://sanatate.md/ro/boli-si-tratament/boli-alergice/polinoza/</a:t>
            </a:r>
            <a:endParaRPr lang="ro-RO"/>
          </a:p>
          <a:p>
            <a:r>
              <a:rPr lang="ro-MD">
                <a:hlinkClick r:id="rId7"/>
              </a:rPr>
              <a:t>https://m.sfatulmedicului.ro/arhiva_medicala/polinoza</a:t>
            </a:r>
            <a:endParaRPr lang="ro-RO"/>
          </a:p>
          <a:p>
            <a:endParaRPr lang="ro-MD"/>
          </a:p>
        </p:txBody>
      </p:sp>
    </p:spTree>
    <p:extLst>
      <p:ext uri="{BB962C8B-B14F-4D97-AF65-F5344CB8AC3E}">
        <p14:creationId xmlns:p14="http://schemas.microsoft.com/office/powerpoint/2010/main" xmlns="" val="271182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5E1575DA-AA8F-BF45-85ED-667A7021E3A9}"/>
              </a:ext>
            </a:extLst>
          </p:cNvPr>
          <p:cNvSpPr>
            <a:spLocks noGrp="1"/>
          </p:cNvSpPr>
          <p:nvPr>
            <p:ph type="title"/>
          </p:nvPr>
        </p:nvSpPr>
        <p:spPr>
          <a:xfrm>
            <a:off x="1395625" y="1104900"/>
            <a:ext cx="9601200" cy="1485900"/>
          </a:xfrm>
        </p:spPr>
        <p:txBody>
          <a:bodyPr/>
          <a:lstStyle/>
          <a:p>
            <a:pPr algn="ctr"/>
            <a:r>
              <a:rPr lang="ro-RO"/>
              <a:t>Cuprins </a:t>
            </a:r>
            <a:endParaRPr lang="ro-MD"/>
          </a:p>
        </p:txBody>
      </p:sp>
      <p:sp>
        <p:nvSpPr>
          <p:cNvPr id="3" name="Substituent conținut 2">
            <a:extLst>
              <a:ext uri="{FF2B5EF4-FFF2-40B4-BE49-F238E27FC236}">
                <a16:creationId xmlns:a16="http://schemas.microsoft.com/office/drawing/2014/main" xmlns="" id="{EF2AB397-49FC-EA45-8D52-3E90F50742C9}"/>
              </a:ext>
            </a:extLst>
          </p:cNvPr>
          <p:cNvSpPr>
            <a:spLocks noGrp="1"/>
          </p:cNvSpPr>
          <p:nvPr>
            <p:ph idx="1"/>
          </p:nvPr>
        </p:nvSpPr>
        <p:spPr>
          <a:xfrm>
            <a:off x="2855078" y="2590800"/>
            <a:ext cx="9601200" cy="3581400"/>
          </a:xfrm>
        </p:spPr>
        <p:txBody>
          <a:bodyPr/>
          <a:lstStyle/>
          <a:p>
            <a:r>
              <a:rPr lang="ro-MD" sz="1800">
                <a:effectLst/>
                <a:latin typeface="Times New Roman" panose="02020603050405020304" pitchFamily="18" charset="0"/>
                <a:ea typeface="Times New Roman" panose="02020603050405020304" pitchFamily="18" charset="0"/>
              </a:rPr>
              <a:t>Etiopatogenie</a:t>
            </a:r>
            <a:r>
              <a:rPr lang="ro-RO" sz="1800">
                <a:effectLst/>
                <a:latin typeface="Times New Roman" panose="02020603050405020304" pitchFamily="18" charset="0"/>
                <a:ea typeface="Times New Roman" panose="02020603050405020304" pitchFamily="18" charset="0"/>
              </a:rPr>
              <a:t>. </a:t>
            </a:r>
          </a:p>
          <a:p>
            <a:r>
              <a:rPr lang="ro-MD" sz="1800">
                <a:effectLst/>
                <a:latin typeface="Times New Roman" panose="02020603050405020304" pitchFamily="18" charset="0"/>
                <a:ea typeface="Times New Roman" panose="02020603050405020304" pitchFamily="18" charset="0"/>
              </a:rPr>
              <a:t>Factori declanşatori. </a:t>
            </a:r>
            <a:endParaRPr lang="ro-RO" sz="1800">
              <a:effectLst/>
              <a:latin typeface="Times New Roman" panose="02020603050405020304" pitchFamily="18" charset="0"/>
              <a:ea typeface="Times New Roman" panose="02020603050405020304" pitchFamily="18" charset="0"/>
            </a:endParaRPr>
          </a:p>
          <a:p>
            <a:r>
              <a:rPr lang="ro-MD" sz="1800">
                <a:effectLst/>
                <a:latin typeface="Times New Roman" panose="02020603050405020304" pitchFamily="18" charset="0"/>
                <a:ea typeface="Times New Roman" panose="02020603050405020304" pitchFamily="18" charset="0"/>
              </a:rPr>
              <a:t>Tabloul clinic. </a:t>
            </a:r>
            <a:endParaRPr lang="ro-RO" sz="1800">
              <a:effectLst/>
              <a:latin typeface="Times New Roman" panose="02020603050405020304" pitchFamily="18" charset="0"/>
              <a:ea typeface="Times New Roman" panose="02020603050405020304" pitchFamily="18" charset="0"/>
            </a:endParaRPr>
          </a:p>
          <a:p>
            <a:r>
              <a:rPr lang="ro-MD" sz="1800">
                <a:effectLst/>
                <a:latin typeface="Times New Roman" panose="02020603050405020304" pitchFamily="18" charset="0"/>
                <a:ea typeface="Times New Roman" panose="02020603050405020304" pitchFamily="18" charset="0"/>
              </a:rPr>
              <a:t>Examinări paraclinice. </a:t>
            </a:r>
            <a:endParaRPr lang="ro-RO" sz="1800">
              <a:effectLst/>
              <a:latin typeface="Times New Roman" panose="02020603050405020304" pitchFamily="18" charset="0"/>
              <a:ea typeface="Times New Roman" panose="02020603050405020304" pitchFamily="18" charset="0"/>
            </a:endParaRPr>
          </a:p>
          <a:p>
            <a:r>
              <a:rPr lang="ro-MD" sz="1800">
                <a:effectLst/>
                <a:latin typeface="Times New Roman" panose="02020603050405020304" pitchFamily="18" charset="0"/>
                <a:ea typeface="Times New Roman" panose="02020603050405020304" pitchFamily="18" charset="0"/>
              </a:rPr>
              <a:t>Profilaxia.</a:t>
            </a:r>
            <a:r>
              <a:rPr lang="ro-RO" sz="1800">
                <a:effectLst/>
                <a:latin typeface="Times New Roman" panose="02020603050405020304" pitchFamily="18" charset="0"/>
                <a:ea typeface="Times New Roman" panose="02020603050405020304" pitchFamily="18" charset="0"/>
              </a:rPr>
              <a:t> </a:t>
            </a:r>
          </a:p>
          <a:p>
            <a:endParaRPr lang="ro-RO" sz="1800">
              <a:effectLst/>
              <a:latin typeface="Times New Roman" panose="02020603050405020304" pitchFamily="18" charset="0"/>
              <a:ea typeface="Times New Roman" panose="02020603050405020304" pitchFamily="18" charset="0"/>
            </a:endParaRPr>
          </a:p>
          <a:p>
            <a:r>
              <a:rPr lang="ro-RO" sz="1800">
                <a:effectLst/>
                <a:latin typeface="Times New Roman" panose="02020603050405020304" pitchFamily="18" charset="0"/>
                <a:ea typeface="Times New Roman" panose="02020603050405020304" pitchFamily="18" charset="0"/>
              </a:rPr>
              <a:t>Bibliografia</a:t>
            </a:r>
          </a:p>
          <a:p>
            <a:endParaRPr lang="ro-RO" sz="1800">
              <a:latin typeface="Times New Roman" panose="02020603050405020304" pitchFamily="18" charset="0"/>
              <a:ea typeface="Times New Roman" panose="02020603050405020304" pitchFamily="18" charset="0"/>
            </a:endParaRPr>
          </a:p>
          <a:p>
            <a:endParaRPr lang="ro-RO" sz="1800">
              <a:effectLst/>
              <a:latin typeface="Times New Roman" panose="02020603050405020304" pitchFamily="18" charset="0"/>
              <a:ea typeface="Times New Roman" panose="02020603050405020304" pitchFamily="18" charset="0"/>
            </a:endParaRPr>
          </a:p>
          <a:p>
            <a:endParaRPr lang="ro-MD"/>
          </a:p>
        </p:txBody>
      </p:sp>
      <p:pic>
        <p:nvPicPr>
          <p:cNvPr id="4" name="Imagine 4">
            <a:extLst>
              <a:ext uri="{FF2B5EF4-FFF2-40B4-BE49-F238E27FC236}">
                <a16:creationId xmlns:a16="http://schemas.microsoft.com/office/drawing/2014/main" xmlns="" id="{73A6C1E5-0C7E-0343-834D-A5C73FFC73F3}"/>
              </a:ext>
            </a:extLst>
          </p:cNvPr>
          <p:cNvPicPr>
            <a:picLocks noChangeAspect="1"/>
          </p:cNvPicPr>
          <p:nvPr/>
        </p:nvPicPr>
        <p:blipFill>
          <a:blip r:embed="rId2"/>
          <a:stretch>
            <a:fillRect/>
          </a:stretch>
        </p:blipFill>
        <p:spPr>
          <a:xfrm>
            <a:off x="5807697" y="2456852"/>
            <a:ext cx="5723463" cy="3239696"/>
          </a:xfrm>
          <a:prstGeom prst="rect">
            <a:avLst/>
          </a:prstGeom>
        </p:spPr>
      </p:pic>
    </p:spTree>
    <p:extLst>
      <p:ext uri="{BB962C8B-B14F-4D97-AF65-F5344CB8AC3E}">
        <p14:creationId xmlns:p14="http://schemas.microsoft.com/office/powerpoint/2010/main" xmlns="" val="2750011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748DF654-6548-AC45-B201-7369A6EE2F0B}"/>
              </a:ext>
            </a:extLst>
          </p:cNvPr>
          <p:cNvSpPr>
            <a:spLocks noGrp="1"/>
          </p:cNvSpPr>
          <p:nvPr>
            <p:ph type="title"/>
          </p:nvPr>
        </p:nvSpPr>
        <p:spPr>
          <a:xfrm>
            <a:off x="1295400" y="839191"/>
            <a:ext cx="9601200" cy="1485900"/>
          </a:xfrm>
        </p:spPr>
        <p:txBody>
          <a:bodyPr/>
          <a:lstStyle/>
          <a:p>
            <a:pPr algn="ctr"/>
            <a:r>
              <a:rPr lang="ro-RO"/>
              <a:t>B</a:t>
            </a:r>
            <a:r>
              <a:rPr lang="ro-MD"/>
              <a:t>ron</a:t>
            </a:r>
            <a:r>
              <a:rPr lang="ro-RO"/>
              <a:t>ș</a:t>
            </a:r>
            <a:r>
              <a:rPr lang="ro-MD"/>
              <a:t>ita </a:t>
            </a:r>
            <a:r>
              <a:rPr lang="ro-RO"/>
              <a:t>astmatică</a:t>
            </a:r>
            <a:endParaRPr lang="ro-MD"/>
          </a:p>
        </p:txBody>
      </p:sp>
      <p:sp>
        <p:nvSpPr>
          <p:cNvPr id="3" name="Substituent conținut 2">
            <a:extLst>
              <a:ext uri="{FF2B5EF4-FFF2-40B4-BE49-F238E27FC236}">
                <a16:creationId xmlns:a16="http://schemas.microsoft.com/office/drawing/2014/main" xmlns="" id="{E1B2BB49-4C2B-BF4A-9C87-9CE7C33673EE}"/>
              </a:ext>
            </a:extLst>
          </p:cNvPr>
          <p:cNvSpPr>
            <a:spLocks noGrp="1"/>
          </p:cNvSpPr>
          <p:nvPr>
            <p:ph idx="1"/>
          </p:nvPr>
        </p:nvSpPr>
        <p:spPr>
          <a:xfrm>
            <a:off x="1123859" y="2135157"/>
            <a:ext cx="8053776" cy="5660342"/>
          </a:xfrm>
        </p:spPr>
        <p:txBody>
          <a:bodyPr>
            <a:normAutofit/>
          </a:bodyPr>
          <a:lstStyle/>
          <a:p>
            <a:r>
              <a:rPr lang="ro-MD" b="1" i="0">
                <a:solidFill>
                  <a:srgbClr val="333333"/>
                </a:solidFill>
                <a:effectLst/>
                <a:latin typeface="Raleway" panose="02000000000000000000" pitchFamily="2" charset="0"/>
              </a:rPr>
              <a:t>Bronșita</a:t>
            </a:r>
            <a:r>
              <a:rPr lang="ro-MD" b="0" i="0">
                <a:solidFill>
                  <a:srgbClr val="333333"/>
                </a:solidFill>
                <a:effectLst/>
                <a:latin typeface="Raleway" panose="02000000000000000000" pitchFamily="2" charset="0"/>
              </a:rPr>
              <a:t> </a:t>
            </a:r>
            <a:r>
              <a:rPr lang="ro-RO" b="0" i="0">
                <a:solidFill>
                  <a:srgbClr val="333333"/>
                </a:solidFill>
                <a:effectLst/>
                <a:latin typeface="Raleway" panose="02000000000000000000" pitchFamily="2" charset="0"/>
              </a:rPr>
              <a:t>-</a:t>
            </a:r>
            <a:r>
              <a:rPr lang="ro-RO" b="0" i="0">
                <a:solidFill>
                  <a:schemeClr val="tx1"/>
                </a:solidFill>
                <a:effectLst/>
                <a:latin typeface="Raleway" panose="02000000000000000000" pitchFamily="2" charset="0"/>
              </a:rPr>
              <a:t> </a:t>
            </a:r>
            <a:r>
              <a:rPr lang="ro-MD" b="0" i="0">
                <a:solidFill>
                  <a:schemeClr val="tx1"/>
                </a:solidFill>
                <a:effectLst/>
                <a:latin typeface="Arial" panose="020B0604020202020204" pitchFamily="34" charset="0"/>
              </a:rPr>
              <a:t>o inflamatie a pasajelor bronsice, caile respiratorii care conecteaza traheea la plamani.</a:t>
            </a:r>
            <a:endParaRPr lang="ro-RO">
              <a:solidFill>
                <a:schemeClr val="tx1"/>
              </a:solidFill>
            </a:endParaRPr>
          </a:p>
          <a:p>
            <a:pPr marL="0" indent="0">
              <a:buNone/>
            </a:pPr>
            <a:r>
              <a:rPr lang="ro-MD"/>
              <a:t> Exista doua tipuri de bronsita : </a:t>
            </a:r>
            <a:endParaRPr lang="ro-RO"/>
          </a:p>
          <a:p>
            <a:pPr marL="0" indent="0">
              <a:buNone/>
            </a:pPr>
            <a:r>
              <a:rPr lang="ro-MD"/>
              <a:t>• </a:t>
            </a:r>
            <a:r>
              <a:rPr lang="ro-MD" b="1"/>
              <a:t>bronsita </a:t>
            </a:r>
            <a:r>
              <a:rPr lang="ro-RO" b="1"/>
              <a:t>acuta -</a:t>
            </a:r>
            <a:r>
              <a:rPr lang="ro-MD"/>
              <a:t> dureaza mai putin de sase saptamani </a:t>
            </a:r>
            <a:endParaRPr lang="ro-RO"/>
          </a:p>
          <a:p>
            <a:pPr marL="0" indent="0">
              <a:buNone/>
            </a:pPr>
            <a:r>
              <a:rPr lang="ro-MD"/>
              <a:t>• </a:t>
            </a:r>
            <a:r>
              <a:rPr lang="ro-MD" b="1"/>
              <a:t>bronsita cronica</a:t>
            </a:r>
            <a:r>
              <a:rPr lang="ro-RO" b="1"/>
              <a:t> -</a:t>
            </a:r>
            <a:r>
              <a:rPr lang="ro-MD"/>
              <a:t> este recurenta si apare frecvent de-a lungul a doi sau mai multi ani </a:t>
            </a:r>
            <a:endParaRPr lang="ro-RO"/>
          </a:p>
          <a:p>
            <a:pPr marL="0" indent="0">
              <a:buNone/>
            </a:pPr>
            <a:r>
              <a:rPr lang="ro-MD"/>
              <a:t>Astmul poate fi</a:t>
            </a:r>
            <a:r>
              <a:rPr lang="ro-RO"/>
              <a:t> o </a:t>
            </a:r>
            <a:r>
              <a:rPr lang="ro-MD"/>
              <a:t>alta cauza a existentei simptomelor aparente de bronsita cronica la  copii si adolescenti.</a:t>
            </a:r>
            <a:r>
              <a:rPr lang="ro-RO"/>
              <a:t> </a:t>
            </a:r>
          </a:p>
          <a:p>
            <a:pPr marL="0" indent="0">
              <a:buNone/>
            </a:pPr>
            <a:r>
              <a:rPr lang="ro-MD"/>
              <a:t>Astmul cronic sever poate provoca obstructia permanenta a cailor respiratorii, rezultatul fiind </a:t>
            </a:r>
            <a:r>
              <a:rPr lang="ro-MD" b="1"/>
              <a:t>bronsita astmatica.</a:t>
            </a:r>
            <a:endParaRPr lang="ro-MD" b="1" i="0">
              <a:solidFill>
                <a:srgbClr val="333333"/>
              </a:solidFill>
              <a:effectLst/>
              <a:latin typeface="Raleway" panose="02000000000000000000" pitchFamily="2" charset="0"/>
            </a:endParaRPr>
          </a:p>
          <a:p>
            <a:endParaRPr lang="ro-MD" b="0" i="0">
              <a:solidFill>
                <a:srgbClr val="333333"/>
              </a:solidFill>
              <a:effectLst/>
              <a:latin typeface="Raleway" panose="02000000000000000000" pitchFamily="2" charset="0"/>
            </a:endParaRPr>
          </a:p>
          <a:p>
            <a:endParaRPr lang="ro-MD"/>
          </a:p>
        </p:txBody>
      </p:sp>
      <p:pic>
        <p:nvPicPr>
          <p:cNvPr id="4" name="Imagine 4">
            <a:extLst>
              <a:ext uri="{FF2B5EF4-FFF2-40B4-BE49-F238E27FC236}">
                <a16:creationId xmlns:a16="http://schemas.microsoft.com/office/drawing/2014/main" xmlns="" id="{BD2ADB2E-88F2-D249-AE4F-7DED20FE0CC4}"/>
              </a:ext>
            </a:extLst>
          </p:cNvPr>
          <p:cNvPicPr>
            <a:picLocks noChangeAspect="1"/>
          </p:cNvPicPr>
          <p:nvPr/>
        </p:nvPicPr>
        <p:blipFill rotWithShape="1">
          <a:blip r:embed="rId2"/>
          <a:srcRect t="14843" b="21773"/>
          <a:stretch/>
        </p:blipFill>
        <p:spPr>
          <a:xfrm>
            <a:off x="9177635" y="156656"/>
            <a:ext cx="2505075" cy="3018648"/>
          </a:xfrm>
          <a:prstGeom prst="rect">
            <a:avLst/>
          </a:prstGeom>
        </p:spPr>
      </p:pic>
      <p:pic>
        <p:nvPicPr>
          <p:cNvPr id="6" name="Imagine 6">
            <a:extLst>
              <a:ext uri="{FF2B5EF4-FFF2-40B4-BE49-F238E27FC236}">
                <a16:creationId xmlns:a16="http://schemas.microsoft.com/office/drawing/2014/main" xmlns="" id="{835D3AC7-F2A3-ED43-8999-8B05A3B2F6B3}"/>
              </a:ext>
            </a:extLst>
          </p:cNvPr>
          <p:cNvPicPr>
            <a:picLocks noChangeAspect="1"/>
          </p:cNvPicPr>
          <p:nvPr/>
        </p:nvPicPr>
        <p:blipFill rotWithShape="1">
          <a:blip r:embed="rId3"/>
          <a:srcRect t="15849" b="11918"/>
          <a:stretch/>
        </p:blipFill>
        <p:spPr>
          <a:xfrm>
            <a:off x="9177635" y="3314341"/>
            <a:ext cx="2505075" cy="3301975"/>
          </a:xfrm>
          <a:prstGeom prst="rect">
            <a:avLst/>
          </a:prstGeom>
        </p:spPr>
      </p:pic>
    </p:spTree>
    <p:extLst>
      <p:ext uri="{BB962C8B-B14F-4D97-AF65-F5344CB8AC3E}">
        <p14:creationId xmlns:p14="http://schemas.microsoft.com/office/powerpoint/2010/main" xmlns="" val="260001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ine 4">
            <a:extLst>
              <a:ext uri="{FF2B5EF4-FFF2-40B4-BE49-F238E27FC236}">
                <a16:creationId xmlns:a16="http://schemas.microsoft.com/office/drawing/2014/main" xmlns="" id="{A67FF371-4C1F-2B43-9F4E-DFB046AACFB1}"/>
              </a:ext>
            </a:extLst>
          </p:cNvPr>
          <p:cNvPicPr>
            <a:picLocks noChangeAspect="1"/>
          </p:cNvPicPr>
          <p:nvPr/>
        </p:nvPicPr>
        <p:blipFill>
          <a:blip r:embed="rId2"/>
          <a:stretch>
            <a:fillRect/>
          </a:stretch>
        </p:blipFill>
        <p:spPr>
          <a:xfrm>
            <a:off x="790709" y="587149"/>
            <a:ext cx="5431823" cy="5683702"/>
          </a:xfrm>
          <a:prstGeom prst="rect">
            <a:avLst/>
          </a:prstGeom>
        </p:spPr>
      </p:pic>
      <p:pic>
        <p:nvPicPr>
          <p:cNvPr id="5" name="Imagine 5">
            <a:extLst>
              <a:ext uri="{FF2B5EF4-FFF2-40B4-BE49-F238E27FC236}">
                <a16:creationId xmlns:a16="http://schemas.microsoft.com/office/drawing/2014/main" xmlns="" id="{F180EA88-8B56-3C4F-B4CF-C31922EB1325}"/>
              </a:ext>
            </a:extLst>
          </p:cNvPr>
          <p:cNvPicPr>
            <a:picLocks noChangeAspect="1"/>
          </p:cNvPicPr>
          <p:nvPr/>
        </p:nvPicPr>
        <p:blipFill>
          <a:blip r:embed="rId3"/>
          <a:stretch>
            <a:fillRect/>
          </a:stretch>
        </p:blipFill>
        <p:spPr>
          <a:xfrm>
            <a:off x="6342658" y="1085804"/>
            <a:ext cx="5669954" cy="4686391"/>
          </a:xfrm>
          <a:prstGeom prst="rect">
            <a:avLst/>
          </a:prstGeom>
        </p:spPr>
      </p:pic>
    </p:spTree>
    <p:extLst>
      <p:ext uri="{BB962C8B-B14F-4D97-AF65-F5344CB8AC3E}">
        <p14:creationId xmlns:p14="http://schemas.microsoft.com/office/powerpoint/2010/main" xmlns="" val="632282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318789A0-E89E-EC47-9C49-99F17509DFFD}"/>
              </a:ext>
            </a:extLst>
          </p:cNvPr>
          <p:cNvSpPr>
            <a:spLocks noGrp="1"/>
          </p:cNvSpPr>
          <p:nvPr>
            <p:ph type="title"/>
          </p:nvPr>
        </p:nvSpPr>
        <p:spPr>
          <a:xfrm>
            <a:off x="1828800" y="229320"/>
            <a:ext cx="9601200" cy="1485900"/>
          </a:xfrm>
        </p:spPr>
        <p:txBody>
          <a:bodyPr/>
          <a:lstStyle/>
          <a:p>
            <a:pPr algn="ctr"/>
            <a:r>
              <a:rPr lang="ro-RO"/>
              <a:t>Cauzele apariției bronsitei astmatice</a:t>
            </a:r>
            <a:endParaRPr lang="ro-MD"/>
          </a:p>
        </p:txBody>
      </p:sp>
      <p:sp>
        <p:nvSpPr>
          <p:cNvPr id="3" name="Substituent conținut 2">
            <a:extLst>
              <a:ext uri="{FF2B5EF4-FFF2-40B4-BE49-F238E27FC236}">
                <a16:creationId xmlns:a16="http://schemas.microsoft.com/office/drawing/2014/main" xmlns="" id="{B2030784-171D-9444-910F-51FF55B6CB43}"/>
              </a:ext>
            </a:extLst>
          </p:cNvPr>
          <p:cNvSpPr>
            <a:spLocks noGrp="1"/>
          </p:cNvSpPr>
          <p:nvPr>
            <p:ph idx="1"/>
          </p:nvPr>
        </p:nvSpPr>
        <p:spPr>
          <a:xfrm>
            <a:off x="762000" y="1128434"/>
            <a:ext cx="11430000" cy="3581400"/>
          </a:xfrm>
        </p:spPr>
        <p:txBody>
          <a:bodyPr>
            <a:normAutofit fontScale="25000" lnSpcReduction="20000"/>
          </a:bodyPr>
          <a:lstStyle/>
          <a:p>
            <a:pPr marL="0" indent="0" fontAlgn="base">
              <a:buNone/>
            </a:pPr>
            <a:r>
              <a:rPr lang="ro-MD" sz="8000" b="0" i="0">
                <a:solidFill>
                  <a:srgbClr val="000000"/>
                </a:solidFill>
                <a:effectLst/>
                <a:latin typeface="Proxima Vara"/>
              </a:rPr>
              <a:t>Bronsita astmatiforma apare la pacientii care sufera deja de astm. Pentru ca poate avea mai multe cauze, este recomandat consultul de specialitate. Cauzele bolii sunt:</a:t>
            </a:r>
          </a:p>
          <a:p>
            <a:pPr fontAlgn="base"/>
            <a:r>
              <a:rPr lang="ro-MD" sz="8000" b="1" i="0">
                <a:solidFill>
                  <a:srgbClr val="000000"/>
                </a:solidFill>
                <a:effectLst/>
                <a:latin typeface="Proxima Vara"/>
              </a:rPr>
              <a:t>Infectia virala</a:t>
            </a:r>
          </a:p>
          <a:p>
            <a:pPr marL="0" indent="0" fontAlgn="base">
              <a:buNone/>
            </a:pPr>
            <a:r>
              <a:rPr lang="ro-MD" sz="8000" b="0" i="0">
                <a:solidFill>
                  <a:srgbClr val="000000"/>
                </a:solidFill>
                <a:effectLst/>
                <a:latin typeface="Proxima Vara"/>
              </a:rPr>
              <a:t>Rinovirusul, adenovirusul sau </a:t>
            </a:r>
            <a:r>
              <a:rPr lang="ro-RO" sz="8000" b="0" i="0">
                <a:solidFill>
                  <a:srgbClr val="000000"/>
                </a:solidFill>
                <a:effectLst/>
                <a:latin typeface="Proxima Vara"/>
              </a:rPr>
              <a:t>coronavirusul</a:t>
            </a:r>
            <a:r>
              <a:rPr lang="ro-MD" sz="8000" b="0" i="0">
                <a:solidFill>
                  <a:srgbClr val="000000"/>
                </a:solidFill>
                <a:effectLst/>
                <a:latin typeface="Proxima Vara"/>
              </a:rPr>
              <a:t> declanseaza raceli sau gripe, insa, pot cauza si complicatii, precum bronsita.</a:t>
            </a:r>
          </a:p>
          <a:p>
            <a:pPr fontAlgn="base"/>
            <a:r>
              <a:rPr lang="ro-MD" sz="8000" b="1" i="0">
                <a:solidFill>
                  <a:srgbClr val="000000"/>
                </a:solidFill>
                <a:effectLst/>
                <a:latin typeface="Proxima Vara"/>
              </a:rPr>
              <a:t>Infectia bacteriana</a:t>
            </a:r>
          </a:p>
          <a:p>
            <a:pPr marL="0" indent="0" fontAlgn="base">
              <a:buNone/>
            </a:pPr>
            <a:r>
              <a:rPr lang="ro-MD" sz="8000" b="0" i="0">
                <a:solidFill>
                  <a:srgbClr val="000000"/>
                </a:solidFill>
                <a:effectLst/>
                <a:latin typeface="Proxima Vara"/>
              </a:rPr>
              <a:t>Foarte rar, bronsita astmatiforma are o cauza bacteriana, insa, nu este imposibil. In aproximativ 10% din cazuri, o bacterie este vinovata de declansarea bronsitei.</a:t>
            </a:r>
          </a:p>
          <a:p>
            <a:pPr fontAlgn="base"/>
            <a:r>
              <a:rPr lang="ro-MD" sz="8000" b="1" i="0">
                <a:solidFill>
                  <a:srgbClr val="000000"/>
                </a:solidFill>
                <a:effectLst/>
                <a:latin typeface="Proxima Vara"/>
              </a:rPr>
              <a:t>Expunerea la alergeni</a:t>
            </a:r>
          </a:p>
          <a:p>
            <a:pPr marL="0" indent="0" fontAlgn="base">
              <a:buNone/>
            </a:pPr>
            <a:r>
              <a:rPr lang="ro-MD" sz="8000" b="0" i="0">
                <a:solidFill>
                  <a:srgbClr val="000000"/>
                </a:solidFill>
                <a:effectLst/>
                <a:latin typeface="Proxima Vara"/>
              </a:rPr>
              <a:t>Fumul de tigara, polenul, mucegaiul, parul de animal, praful, aerul poluat sau unele substante chimice pot cauza bronsita astmatiforma. De aceea, persoanele care lucreaza in medii toxice sunt mai expuse acestei afectiuni.</a:t>
            </a:r>
          </a:p>
          <a:p>
            <a:pPr fontAlgn="base"/>
            <a:r>
              <a:rPr lang="ro-MD" sz="8000" b="1" i="0">
                <a:solidFill>
                  <a:srgbClr val="000000"/>
                </a:solidFill>
                <a:effectLst/>
                <a:latin typeface="Proxima Vara"/>
              </a:rPr>
              <a:t>Activitatile fizice intense</a:t>
            </a:r>
          </a:p>
          <a:p>
            <a:pPr marL="0" indent="0" fontAlgn="base">
              <a:buNone/>
            </a:pPr>
            <a:r>
              <a:rPr lang="ro-MD" sz="8000" b="0" i="0">
                <a:solidFill>
                  <a:srgbClr val="000000"/>
                </a:solidFill>
                <a:effectLst/>
                <a:latin typeface="Proxima Vara"/>
              </a:rPr>
              <a:t>Cand sunt desfasurate la temperaturi joase, activitatile fizice intense pot favoriza aparitia bronsitei astmatiforme la pacientul care sufera deja de astm.</a:t>
            </a:r>
          </a:p>
          <a:p>
            <a:pPr marL="0" indent="0" fontAlgn="base">
              <a:buNone/>
            </a:pPr>
            <a:r>
              <a:rPr lang="ro-MD" sz="8000" b="1" i="0">
                <a:solidFill>
                  <a:srgbClr val="000000"/>
                </a:solidFill>
                <a:effectLst/>
                <a:latin typeface="Proxima Vara"/>
              </a:rPr>
              <a:t>Bronsita astmatica</a:t>
            </a:r>
            <a:r>
              <a:rPr lang="ro-MD" sz="8000" b="0" i="0">
                <a:solidFill>
                  <a:srgbClr val="000000"/>
                </a:solidFill>
                <a:effectLst/>
                <a:latin typeface="Proxima Vara"/>
              </a:rPr>
              <a:t> este contagioasa doar daca este cauzata de un virus sau de o bacterie. Asadar, persoanele care interactioneaza cu pacientul care sufera de bronsita astmatica se pot infecta cu virusul sau bacteria care a declansat boala, insa nu pot face bronsita astmatiforma decat daca sufera, la randul lor, de astm.</a:t>
            </a:r>
          </a:p>
          <a:p>
            <a:pPr marL="0" indent="0">
              <a:buNone/>
            </a:pPr>
            <a:endParaRPr lang="ro-MD"/>
          </a:p>
        </p:txBody>
      </p:sp>
    </p:spTree>
    <p:extLst>
      <p:ext uri="{BB962C8B-B14F-4D97-AF65-F5344CB8AC3E}">
        <p14:creationId xmlns:p14="http://schemas.microsoft.com/office/powerpoint/2010/main" xmlns="" val="326845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ine 4">
            <a:extLst>
              <a:ext uri="{FF2B5EF4-FFF2-40B4-BE49-F238E27FC236}">
                <a16:creationId xmlns:a16="http://schemas.microsoft.com/office/drawing/2014/main" xmlns="" id="{6E4FE544-04E5-704A-B505-B2FEB5DF62EE}"/>
              </a:ext>
            </a:extLst>
          </p:cNvPr>
          <p:cNvPicPr>
            <a:picLocks noGrp="1" noChangeAspect="1"/>
          </p:cNvPicPr>
          <p:nvPr>
            <p:ph idx="1"/>
          </p:nvPr>
        </p:nvPicPr>
        <p:blipFill>
          <a:blip r:embed="rId2"/>
          <a:stretch>
            <a:fillRect/>
          </a:stretch>
        </p:blipFill>
        <p:spPr>
          <a:xfrm>
            <a:off x="2333168" y="104998"/>
            <a:ext cx="8310005" cy="6648003"/>
          </a:xfrm>
        </p:spPr>
      </p:pic>
    </p:spTree>
    <p:extLst>
      <p:ext uri="{BB962C8B-B14F-4D97-AF65-F5344CB8AC3E}">
        <p14:creationId xmlns:p14="http://schemas.microsoft.com/office/powerpoint/2010/main" xmlns="" val="3809095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7E45A5D6-D56D-574D-813F-E2D68C628653}"/>
              </a:ext>
            </a:extLst>
          </p:cNvPr>
          <p:cNvSpPr>
            <a:spLocks noGrp="1"/>
          </p:cNvSpPr>
          <p:nvPr>
            <p:ph type="title"/>
          </p:nvPr>
        </p:nvSpPr>
        <p:spPr/>
        <p:txBody>
          <a:bodyPr/>
          <a:lstStyle/>
          <a:p>
            <a:pPr algn="ctr"/>
            <a:r>
              <a:rPr lang="ro-RO"/>
              <a:t>Simptomele bronșitei astmatice </a:t>
            </a:r>
            <a:endParaRPr lang="ro-MD"/>
          </a:p>
        </p:txBody>
      </p:sp>
      <p:sp>
        <p:nvSpPr>
          <p:cNvPr id="3" name="Substituent conținut 2">
            <a:extLst>
              <a:ext uri="{FF2B5EF4-FFF2-40B4-BE49-F238E27FC236}">
                <a16:creationId xmlns:a16="http://schemas.microsoft.com/office/drawing/2014/main" xmlns="" id="{7C0D8C47-4A8E-C24A-B52D-B38F5645E72A}"/>
              </a:ext>
            </a:extLst>
          </p:cNvPr>
          <p:cNvSpPr>
            <a:spLocks noGrp="1"/>
          </p:cNvSpPr>
          <p:nvPr>
            <p:ph idx="1"/>
          </p:nvPr>
        </p:nvSpPr>
        <p:spPr>
          <a:xfrm>
            <a:off x="1219200" y="1958056"/>
            <a:ext cx="10820400" cy="4401861"/>
          </a:xfrm>
        </p:spPr>
        <p:txBody>
          <a:bodyPr>
            <a:normAutofit fontScale="92500" lnSpcReduction="10000"/>
          </a:bodyPr>
          <a:lstStyle/>
          <a:p>
            <a:pPr marL="0" indent="0">
              <a:buNone/>
            </a:pPr>
            <a:r>
              <a:rPr lang="ro-MD" sz="2100"/>
              <a:t>Bronsita astmatica are multe simptome asemanatoare bronsitel cronice.</a:t>
            </a:r>
            <a:endParaRPr lang="ro-RO" sz="2100"/>
          </a:p>
          <a:p>
            <a:pPr marL="0" indent="0">
              <a:buNone/>
            </a:pPr>
            <a:endParaRPr lang="ro-RO" sz="2100"/>
          </a:p>
          <a:p>
            <a:pPr marL="0" indent="0" fontAlgn="base">
              <a:buNone/>
            </a:pPr>
            <a:r>
              <a:rPr lang="ro-MD" sz="2100" b="1" i="0">
                <a:solidFill>
                  <a:srgbClr val="000000"/>
                </a:solidFill>
                <a:effectLst/>
                <a:latin typeface="Proxima Vara"/>
              </a:rPr>
              <a:t>Simptomele se regasesc atat in manifestarile bronsitei, cat si in cele ale astmului:</a:t>
            </a:r>
          </a:p>
          <a:p>
            <a:pPr fontAlgn="base"/>
            <a:r>
              <a:rPr lang="ro-MD" sz="2100" b="0" i="0">
                <a:solidFill>
                  <a:srgbClr val="000000"/>
                </a:solidFill>
                <a:effectLst/>
                <a:latin typeface="Proxima Vara"/>
              </a:rPr>
              <a:t>Respiratie suieratoare;</a:t>
            </a:r>
          </a:p>
          <a:p>
            <a:pPr fontAlgn="base"/>
            <a:r>
              <a:rPr lang="ro-MD" sz="2100" b="0" i="0">
                <a:solidFill>
                  <a:srgbClr val="000000"/>
                </a:solidFill>
                <a:effectLst/>
                <a:latin typeface="Proxima Vara"/>
              </a:rPr>
              <a:t>Dificultati de respiratie;</a:t>
            </a:r>
          </a:p>
          <a:p>
            <a:pPr fontAlgn="base"/>
            <a:r>
              <a:rPr lang="ro-MD" sz="2100" b="0" i="0">
                <a:solidFill>
                  <a:srgbClr val="000000"/>
                </a:solidFill>
                <a:effectLst/>
                <a:latin typeface="Proxima Vara"/>
              </a:rPr>
              <a:t>Tuse (uscata sau productiva);</a:t>
            </a:r>
          </a:p>
          <a:p>
            <a:pPr fontAlgn="base"/>
            <a:r>
              <a:rPr lang="ro-MD" sz="2100" b="0" i="0">
                <a:solidFill>
                  <a:srgbClr val="000000"/>
                </a:solidFill>
                <a:effectLst/>
                <a:latin typeface="Proxima Vara"/>
              </a:rPr>
              <a:t>Disconfort in zona pieptului;</a:t>
            </a:r>
          </a:p>
          <a:p>
            <a:pPr fontAlgn="base"/>
            <a:r>
              <a:rPr lang="ro-MD" sz="2100" b="0" i="0">
                <a:solidFill>
                  <a:srgbClr val="000000"/>
                </a:solidFill>
                <a:effectLst/>
                <a:latin typeface="Proxima Vara"/>
              </a:rPr>
              <a:t>Febra si frisoane;</a:t>
            </a:r>
          </a:p>
          <a:p>
            <a:pPr fontAlgn="base"/>
            <a:r>
              <a:rPr lang="ro-MD" sz="2100" b="0" i="0">
                <a:solidFill>
                  <a:srgbClr val="000000"/>
                </a:solidFill>
                <a:effectLst/>
                <a:latin typeface="Proxima Vara"/>
              </a:rPr>
              <a:t>Cefalee;</a:t>
            </a:r>
          </a:p>
          <a:p>
            <a:pPr fontAlgn="base"/>
            <a:r>
              <a:rPr lang="ro-MD" sz="2100" b="0" i="0">
                <a:solidFill>
                  <a:srgbClr val="000000"/>
                </a:solidFill>
                <a:effectLst/>
                <a:latin typeface="Proxima Vara"/>
              </a:rPr>
              <a:t>Oboseala;</a:t>
            </a:r>
          </a:p>
          <a:p>
            <a:pPr fontAlgn="base"/>
            <a:r>
              <a:rPr lang="ro-MD" sz="2100" b="0" i="0">
                <a:solidFill>
                  <a:srgbClr val="000000"/>
                </a:solidFill>
                <a:effectLst/>
                <a:latin typeface="Proxima Vara"/>
              </a:rPr>
              <a:t>Alterarea starii generale.</a:t>
            </a:r>
          </a:p>
          <a:p>
            <a:endParaRPr lang="ro-MD"/>
          </a:p>
        </p:txBody>
      </p:sp>
      <p:sp>
        <p:nvSpPr>
          <p:cNvPr id="4" name="CasetăText 3">
            <a:extLst>
              <a:ext uri="{FF2B5EF4-FFF2-40B4-BE49-F238E27FC236}">
                <a16:creationId xmlns:a16="http://schemas.microsoft.com/office/drawing/2014/main" xmlns="" id="{FE8463A9-5C93-D64D-B545-4210A9808DA4}"/>
              </a:ext>
            </a:extLst>
          </p:cNvPr>
          <p:cNvSpPr txBox="1"/>
          <p:nvPr/>
        </p:nvSpPr>
        <p:spPr>
          <a:xfrm>
            <a:off x="5160939" y="3741328"/>
            <a:ext cx="6878661" cy="2523768"/>
          </a:xfrm>
          <a:prstGeom prst="rect">
            <a:avLst/>
          </a:prstGeom>
          <a:noFill/>
        </p:spPr>
        <p:txBody>
          <a:bodyPr wrap="square" rtlCol="0">
            <a:spAutoFit/>
          </a:bodyPr>
          <a:lstStyle/>
          <a:p>
            <a:r>
              <a:rPr lang="ro-MD" sz="2000" b="1" i="0">
                <a:effectLst/>
                <a:latin typeface="Lato" panose="02000000000000000000" pitchFamily="2" charset="0"/>
              </a:rPr>
              <a:t>In condiții de efort fizic usor sau moderat simptomele devin mai evidente și mai supărătoare:</a:t>
            </a:r>
            <a:endParaRPr lang="ro-RO" sz="2000" b="1" i="0">
              <a:effectLst/>
              <a:latin typeface="Lato" panose="02000000000000000000" pitchFamily="2" charset="0"/>
            </a:endParaRPr>
          </a:p>
          <a:p>
            <a:endParaRPr lang="ro-MD" sz="2000" b="1" i="0">
              <a:effectLst/>
              <a:latin typeface="Lato" panose="02000000000000000000" pitchFamily="2" charset="0"/>
            </a:endParaRPr>
          </a:p>
          <a:p>
            <a:pPr marL="285750" indent="-285750">
              <a:buFont typeface="Arial" panose="020B0604020202020204" pitchFamily="34" charset="0"/>
              <a:buChar char="•"/>
            </a:pPr>
            <a:r>
              <a:rPr lang="ro-MD" sz="2000" b="0" i="0">
                <a:effectLst/>
                <a:latin typeface="Lato" panose="020F0502020204030203" pitchFamily="34" charset="0"/>
              </a:rPr>
              <a:t>senzația de constricție toracică</a:t>
            </a:r>
          </a:p>
          <a:p>
            <a:pPr marL="285750" indent="-285750">
              <a:buFont typeface="Arial" panose="020B0604020202020204" pitchFamily="34" charset="0"/>
              <a:buChar char="•"/>
            </a:pPr>
            <a:r>
              <a:rPr lang="ro-MD" sz="2000" b="0" i="0">
                <a:effectLst/>
                <a:latin typeface="Lato" panose="020F0502020204030203" pitchFamily="34" charset="0"/>
              </a:rPr>
              <a:t>oboseală apărută mult prea usor</a:t>
            </a:r>
          </a:p>
          <a:p>
            <a:pPr marL="285750" indent="-285750">
              <a:buFont typeface="Arial" panose="020B0604020202020204" pitchFamily="34" charset="0"/>
              <a:buChar char="•"/>
            </a:pPr>
            <a:r>
              <a:rPr lang="ro-MD" sz="2000" b="0" i="0">
                <a:effectLst/>
                <a:latin typeface="Lato" panose="020F0502020204030203" pitchFamily="34" charset="0"/>
              </a:rPr>
              <a:t>zgomot șuierător la inspir sau expir</a:t>
            </a:r>
          </a:p>
          <a:p>
            <a:pPr marL="285750" indent="-285750">
              <a:buFont typeface="Arial" panose="020B0604020202020204" pitchFamily="34" charset="0"/>
              <a:buChar char="•"/>
            </a:pPr>
            <a:r>
              <a:rPr lang="ro-MD" sz="2000" b="0" i="0">
                <a:effectLst/>
                <a:latin typeface="Lato" panose="020F0502020204030203" pitchFamily="34" charset="0"/>
              </a:rPr>
              <a:t>accese de tuse după care respirația devine mai lejeră</a:t>
            </a:r>
          </a:p>
          <a:p>
            <a:pPr algn="l"/>
            <a:endParaRPr lang="ro-MD"/>
          </a:p>
        </p:txBody>
      </p:sp>
    </p:spTree>
    <p:extLst>
      <p:ext uri="{BB962C8B-B14F-4D97-AF65-F5344CB8AC3E}">
        <p14:creationId xmlns:p14="http://schemas.microsoft.com/office/powerpoint/2010/main" xmlns="" val="2493485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6CF5F726-373F-594E-B882-B7FF8A803427}"/>
              </a:ext>
            </a:extLst>
          </p:cNvPr>
          <p:cNvSpPr>
            <a:spLocks noGrp="1"/>
          </p:cNvSpPr>
          <p:nvPr>
            <p:ph type="title"/>
          </p:nvPr>
        </p:nvSpPr>
        <p:spPr>
          <a:xfrm>
            <a:off x="1371600" y="1514670"/>
            <a:ext cx="9601200" cy="1485900"/>
          </a:xfrm>
        </p:spPr>
        <p:txBody>
          <a:bodyPr/>
          <a:lstStyle/>
          <a:p>
            <a:pPr algn="ctr"/>
            <a:r>
              <a:rPr lang="ro-RO"/>
              <a:t>Profilaxia</a:t>
            </a:r>
            <a:endParaRPr lang="ro-MD"/>
          </a:p>
        </p:txBody>
      </p:sp>
      <p:sp>
        <p:nvSpPr>
          <p:cNvPr id="3" name="Substituent conținut 2">
            <a:extLst>
              <a:ext uri="{FF2B5EF4-FFF2-40B4-BE49-F238E27FC236}">
                <a16:creationId xmlns:a16="http://schemas.microsoft.com/office/drawing/2014/main" xmlns="" id="{827094AB-86D2-9340-BA1C-74701FEED67C}"/>
              </a:ext>
            </a:extLst>
          </p:cNvPr>
          <p:cNvSpPr>
            <a:spLocks noGrp="1"/>
          </p:cNvSpPr>
          <p:nvPr>
            <p:ph idx="1"/>
          </p:nvPr>
        </p:nvSpPr>
        <p:spPr>
          <a:xfrm>
            <a:off x="1371600" y="3159879"/>
            <a:ext cx="9601200" cy="3581400"/>
          </a:xfrm>
        </p:spPr>
        <p:txBody>
          <a:bodyPr/>
          <a:lstStyle/>
          <a:p>
            <a:pPr marL="0" indent="0">
              <a:buNone/>
            </a:pPr>
            <a:r>
              <a:rPr lang="ro-MD" b="0" i="0">
                <a:solidFill>
                  <a:srgbClr val="374151"/>
                </a:solidFill>
                <a:effectLst/>
                <a:latin typeface="Lato" panose="020F0502020204030203" pitchFamily="34" charset="0"/>
              </a:rPr>
              <a:t>Primul pas îl reprezintă evitarea factorilor stresanți sau agravanți, prin renunțarea la fumat și evitarea spațiilor pentru fumatori.</a:t>
            </a:r>
            <a:endParaRPr lang="ro-RO" b="0" i="0">
              <a:solidFill>
                <a:srgbClr val="374151"/>
              </a:solidFill>
              <a:effectLst/>
              <a:latin typeface="Lato" panose="020F0502020204030203" pitchFamily="34" charset="0"/>
            </a:endParaRPr>
          </a:p>
          <a:p>
            <a:pPr marL="0" indent="0">
              <a:buNone/>
            </a:pPr>
            <a:r>
              <a:rPr lang="ro-MD" b="0" i="0">
                <a:solidFill>
                  <a:srgbClr val="374151"/>
                </a:solidFill>
                <a:effectLst/>
                <a:latin typeface="Lato" panose="020F0502020204030203" pitchFamily="34" charset="0"/>
              </a:rPr>
              <a:t> Aerisirea corespunzătoare a încăperilor în care locuiți și chiar folosirea unui filtru de aer și a unui umidificator pentru a solubiliza mucusul din căile aeriene. </a:t>
            </a:r>
            <a:endParaRPr lang="ro-RO" b="0" i="0">
              <a:solidFill>
                <a:srgbClr val="374151"/>
              </a:solidFill>
              <a:effectLst/>
              <a:latin typeface="Lato" panose="020F0502020204030203" pitchFamily="34" charset="0"/>
            </a:endParaRPr>
          </a:p>
          <a:p>
            <a:pPr marL="0" indent="0">
              <a:buNone/>
            </a:pPr>
            <a:r>
              <a:rPr lang="ro-MD" b="0" i="0">
                <a:solidFill>
                  <a:srgbClr val="374151"/>
                </a:solidFill>
                <a:effectLst/>
                <a:latin typeface="Lato" panose="020F0502020204030203" pitchFamily="34" charset="0"/>
              </a:rPr>
              <a:t>Evitați efortul fizic în condiții de temperaturi extreme.</a:t>
            </a:r>
            <a:endParaRPr lang="ro-MD"/>
          </a:p>
        </p:txBody>
      </p:sp>
    </p:spTree>
    <p:extLst>
      <p:ext uri="{BB962C8B-B14F-4D97-AF65-F5344CB8AC3E}">
        <p14:creationId xmlns:p14="http://schemas.microsoft.com/office/powerpoint/2010/main" xmlns="" val="703436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xmlns="" id="{A534A6BE-FCC7-3743-8261-3E1BDB7DA7DF}"/>
              </a:ext>
            </a:extLst>
          </p:cNvPr>
          <p:cNvSpPr>
            <a:spLocks noGrp="1"/>
          </p:cNvSpPr>
          <p:nvPr>
            <p:ph type="title"/>
          </p:nvPr>
        </p:nvSpPr>
        <p:spPr/>
        <p:txBody>
          <a:bodyPr/>
          <a:lstStyle/>
          <a:p>
            <a:pPr algn="ctr"/>
            <a:r>
              <a:rPr lang="ro-RO"/>
              <a:t>Tratament</a:t>
            </a:r>
            <a:endParaRPr lang="ro-MD"/>
          </a:p>
        </p:txBody>
      </p:sp>
      <p:sp>
        <p:nvSpPr>
          <p:cNvPr id="3" name="Substituent conținut 2">
            <a:extLst>
              <a:ext uri="{FF2B5EF4-FFF2-40B4-BE49-F238E27FC236}">
                <a16:creationId xmlns:a16="http://schemas.microsoft.com/office/drawing/2014/main" xmlns="" id="{9A29D274-9F0B-7A43-85C7-4BD37087E05C}"/>
              </a:ext>
            </a:extLst>
          </p:cNvPr>
          <p:cNvSpPr>
            <a:spLocks noGrp="1"/>
          </p:cNvSpPr>
          <p:nvPr>
            <p:ph idx="1"/>
          </p:nvPr>
        </p:nvSpPr>
        <p:spPr>
          <a:xfrm>
            <a:off x="1792041" y="1312978"/>
            <a:ext cx="9601200" cy="3581400"/>
          </a:xfrm>
        </p:spPr>
        <p:txBody>
          <a:bodyPr>
            <a:normAutofit/>
          </a:bodyPr>
          <a:lstStyle/>
          <a:p>
            <a:pPr marL="0" indent="0">
              <a:buNone/>
            </a:pPr>
            <a:endParaRPr lang="ro-MD" b="0" i="0">
              <a:solidFill>
                <a:srgbClr val="374151"/>
              </a:solidFill>
              <a:effectLst/>
              <a:latin typeface="Lato" panose="020F0502020204030203" pitchFamily="34" charset="0"/>
            </a:endParaRPr>
          </a:p>
          <a:p>
            <a:pPr marL="0" indent="0">
              <a:buNone/>
            </a:pPr>
            <a:endParaRPr lang="ro-MD"/>
          </a:p>
        </p:txBody>
      </p:sp>
      <p:sp>
        <p:nvSpPr>
          <p:cNvPr id="4" name="CasetăText 3">
            <a:extLst>
              <a:ext uri="{FF2B5EF4-FFF2-40B4-BE49-F238E27FC236}">
                <a16:creationId xmlns:a16="http://schemas.microsoft.com/office/drawing/2014/main" xmlns="" id="{0193787B-4536-7841-B423-B469C187EF3A}"/>
              </a:ext>
            </a:extLst>
          </p:cNvPr>
          <p:cNvSpPr txBox="1"/>
          <p:nvPr/>
        </p:nvSpPr>
        <p:spPr>
          <a:xfrm>
            <a:off x="1219200" y="1801223"/>
            <a:ext cx="11177814" cy="6186309"/>
          </a:xfrm>
          <a:prstGeom prst="rect">
            <a:avLst/>
          </a:prstGeom>
          <a:noFill/>
        </p:spPr>
        <p:txBody>
          <a:bodyPr wrap="square" rtlCol="0">
            <a:spAutoFit/>
          </a:bodyPr>
          <a:lstStyle/>
          <a:p>
            <a:pPr fontAlgn="base"/>
            <a:r>
              <a:rPr lang="ro-MD" b="1" i="0">
                <a:solidFill>
                  <a:srgbClr val="000000"/>
                </a:solidFill>
                <a:effectLst/>
                <a:latin typeface="Proxima Vara"/>
              </a:rPr>
              <a:t>Tratamentul medicamentos al bronsitei astmatiforme</a:t>
            </a:r>
          </a:p>
          <a:p>
            <a:pPr fontAlgn="base"/>
            <a:r>
              <a:rPr lang="ro-MD" b="0" i="0">
                <a:solidFill>
                  <a:srgbClr val="000000"/>
                </a:solidFill>
                <a:effectLst/>
                <a:latin typeface="Proxima Vara"/>
              </a:rPr>
              <a:t>Printre medicamentele folosite in tratarea bronsitei astmatiforme se numara:</a:t>
            </a:r>
            <a:endParaRPr lang="ro-RO" b="0" i="0">
              <a:solidFill>
                <a:srgbClr val="000000"/>
              </a:solidFill>
              <a:effectLst/>
              <a:latin typeface="Proxima Vara"/>
            </a:endParaRPr>
          </a:p>
          <a:p>
            <a:pPr fontAlgn="base"/>
            <a:endParaRPr lang="ro-RO" b="0" i="0">
              <a:solidFill>
                <a:srgbClr val="000000"/>
              </a:solidFill>
              <a:effectLst/>
              <a:latin typeface="Proxima Vara"/>
            </a:endParaRPr>
          </a:p>
          <a:p>
            <a:pPr marL="285750" indent="-285750" fontAlgn="base">
              <a:buFont typeface="Arial" panose="020B0604020202020204" pitchFamily="34" charset="0"/>
              <a:buChar char="•"/>
            </a:pPr>
            <a:r>
              <a:rPr lang="ro-MD" b="1" i="0">
                <a:solidFill>
                  <a:srgbClr val="000000"/>
                </a:solidFill>
                <a:effectLst/>
                <a:latin typeface="Proxima Vara"/>
              </a:rPr>
              <a:t>Bronhodilatatoarele</a:t>
            </a:r>
          </a:p>
          <a:p>
            <a:pPr fontAlgn="base"/>
            <a:r>
              <a:rPr lang="ro-MD" b="0" i="0">
                <a:solidFill>
                  <a:srgbClr val="000000"/>
                </a:solidFill>
                <a:effectLst/>
                <a:latin typeface="Proxima Vara"/>
              </a:rPr>
              <a:t>Acestea sunt substante medicamentoase care se inhaleaza si care au rolul de a relaxa musculatura din jurul cailor respiratorii, permitand dilatarea acestora astfel incat respiratia sa fie facilitata. </a:t>
            </a:r>
            <a:endParaRPr lang="ro-RO" b="0" i="0">
              <a:solidFill>
                <a:srgbClr val="000000"/>
              </a:solidFill>
              <a:effectLst/>
              <a:latin typeface="Proxima Vara"/>
            </a:endParaRPr>
          </a:p>
          <a:p>
            <a:pPr fontAlgn="base"/>
            <a:r>
              <a:rPr lang="ro-MD" b="0" i="0">
                <a:solidFill>
                  <a:srgbClr val="000000"/>
                </a:solidFill>
                <a:effectLst/>
                <a:latin typeface="Proxima Vara"/>
              </a:rPr>
              <a:t>Ele sunt de doua tipuri: </a:t>
            </a:r>
            <a:endParaRPr lang="ro-RO" b="0" i="0">
              <a:solidFill>
                <a:srgbClr val="000000"/>
              </a:solidFill>
              <a:effectLst/>
              <a:latin typeface="Proxima Vara"/>
            </a:endParaRPr>
          </a:p>
          <a:p>
            <a:pPr fontAlgn="base"/>
            <a:r>
              <a:rPr lang="ro-RO">
                <a:solidFill>
                  <a:srgbClr val="000000"/>
                </a:solidFill>
                <a:latin typeface="Proxima Vara"/>
              </a:rPr>
              <a:t>-</a:t>
            </a:r>
            <a:r>
              <a:rPr lang="ro-MD" b="0" i="0">
                <a:solidFill>
                  <a:srgbClr val="000000"/>
                </a:solidFill>
                <a:effectLst/>
                <a:latin typeface="Proxima Vara"/>
              </a:rPr>
              <a:t>bronhodilatatoare cu actiune scurta (prescrise pentru ameliorarea episoadelor acute) </a:t>
            </a:r>
            <a:endParaRPr lang="ro-RO" b="0" i="0">
              <a:solidFill>
                <a:srgbClr val="000000"/>
              </a:solidFill>
              <a:effectLst/>
              <a:latin typeface="Proxima Vara"/>
            </a:endParaRPr>
          </a:p>
          <a:p>
            <a:pPr fontAlgn="base"/>
            <a:r>
              <a:rPr lang="ro-RO">
                <a:solidFill>
                  <a:srgbClr val="000000"/>
                </a:solidFill>
                <a:latin typeface="Proxima Vara"/>
              </a:rPr>
              <a:t>-</a:t>
            </a:r>
            <a:r>
              <a:rPr lang="ro-MD" b="0" i="0">
                <a:solidFill>
                  <a:srgbClr val="000000"/>
                </a:solidFill>
                <a:effectLst/>
                <a:latin typeface="Proxima Vara"/>
              </a:rPr>
              <a:t>bronhodilatatoare cu durata lunga de actiune (administrate zilnic, in vederea prevenirii acutizarii simptomelor).</a:t>
            </a:r>
            <a:endParaRPr lang="ro-RO" b="0" i="0">
              <a:solidFill>
                <a:srgbClr val="000000"/>
              </a:solidFill>
              <a:effectLst/>
              <a:latin typeface="Proxima Vara"/>
            </a:endParaRPr>
          </a:p>
          <a:p>
            <a:pPr fontAlgn="base"/>
            <a:endParaRPr lang="ro-RO" b="0" i="0">
              <a:solidFill>
                <a:srgbClr val="000000"/>
              </a:solidFill>
              <a:effectLst/>
              <a:latin typeface="Proxima Vara"/>
            </a:endParaRPr>
          </a:p>
          <a:p>
            <a:pPr marL="285750" indent="-285750" fontAlgn="base">
              <a:buFont typeface="Arial" panose="020B0604020202020204" pitchFamily="34" charset="0"/>
              <a:buChar char="•"/>
            </a:pPr>
            <a:r>
              <a:rPr lang="ro-MD" b="1" i="0">
                <a:solidFill>
                  <a:srgbClr val="000000"/>
                </a:solidFill>
                <a:effectLst/>
                <a:latin typeface="Proxima Vara"/>
              </a:rPr>
              <a:t>Antibioticele</a:t>
            </a:r>
          </a:p>
          <a:p>
            <a:pPr fontAlgn="base"/>
            <a:r>
              <a:rPr lang="ro-MD" b="0" i="0">
                <a:solidFill>
                  <a:srgbClr val="000000"/>
                </a:solidFill>
                <a:effectLst/>
                <a:latin typeface="Proxima Vara"/>
              </a:rPr>
              <a:t>Sunt recomandate de medic numai in situatiile in care bronsita astmatiforma a fost declansata de o infectie bacteriana.</a:t>
            </a:r>
            <a:endParaRPr lang="ro-RO" b="0" i="0">
              <a:solidFill>
                <a:srgbClr val="000000"/>
              </a:solidFill>
              <a:effectLst/>
              <a:latin typeface="Proxima Vara"/>
            </a:endParaRPr>
          </a:p>
          <a:p>
            <a:pPr fontAlgn="base"/>
            <a:endParaRPr lang="ro-MD" b="0" i="0">
              <a:solidFill>
                <a:srgbClr val="000000"/>
              </a:solidFill>
              <a:effectLst/>
              <a:latin typeface="Proxima Vara"/>
            </a:endParaRPr>
          </a:p>
          <a:p>
            <a:pPr marL="285750" indent="-285750" fontAlgn="base">
              <a:buFont typeface="Arial" panose="020B0604020202020204" pitchFamily="34" charset="0"/>
              <a:buChar char="•"/>
            </a:pPr>
            <a:r>
              <a:rPr lang="ro-MD" b="1" i="0">
                <a:solidFill>
                  <a:srgbClr val="000000"/>
                </a:solidFill>
                <a:effectLst/>
                <a:latin typeface="Proxima Vara"/>
              </a:rPr>
              <a:t>Corticosteroizii</a:t>
            </a:r>
          </a:p>
          <a:p>
            <a:pPr fontAlgn="base"/>
            <a:r>
              <a:rPr lang="ro-MD" b="0" i="0">
                <a:solidFill>
                  <a:srgbClr val="000000"/>
                </a:solidFill>
                <a:effectLst/>
                <a:latin typeface="Proxima Vara"/>
              </a:rPr>
              <a:t>Pot fi prescrisi de medic in vederea reducerii inflamatiei de la nivelul bronhiilor. In general, se administreaza prin intermediul unui dispozitiv cu inhalator.</a:t>
            </a:r>
            <a:endParaRPr lang="ro-RO" b="0" i="0">
              <a:solidFill>
                <a:srgbClr val="000000"/>
              </a:solidFill>
              <a:effectLst/>
              <a:latin typeface="Proxima Vara"/>
            </a:endParaRPr>
          </a:p>
          <a:p>
            <a:pPr fontAlgn="base"/>
            <a:endParaRPr lang="ro-MD" b="0" i="0">
              <a:solidFill>
                <a:srgbClr val="000000"/>
              </a:solidFill>
              <a:effectLst/>
              <a:latin typeface="Proxima Vara"/>
            </a:endParaRPr>
          </a:p>
          <a:p>
            <a:pPr fontAlgn="base"/>
            <a:endParaRPr lang="ro-RO" b="0" i="0">
              <a:solidFill>
                <a:srgbClr val="000000"/>
              </a:solidFill>
              <a:effectLst/>
              <a:latin typeface="Proxima Vara"/>
            </a:endParaRPr>
          </a:p>
          <a:p>
            <a:pPr fontAlgn="base"/>
            <a:endParaRPr lang="ro-MD" b="0" i="0">
              <a:solidFill>
                <a:srgbClr val="000000"/>
              </a:solidFill>
              <a:effectLst/>
              <a:latin typeface="Proxima Vara"/>
            </a:endParaRPr>
          </a:p>
          <a:p>
            <a:pPr fontAlgn="base"/>
            <a:endParaRPr lang="ro-MD" b="0" i="0">
              <a:solidFill>
                <a:srgbClr val="000000"/>
              </a:solidFill>
              <a:effectLst/>
              <a:latin typeface="Proxima Vara"/>
            </a:endParaRPr>
          </a:p>
          <a:p>
            <a:pPr algn="l"/>
            <a:endParaRPr lang="ro-MD"/>
          </a:p>
        </p:txBody>
      </p:sp>
    </p:spTree>
    <p:extLst>
      <p:ext uri="{BB962C8B-B14F-4D97-AF65-F5344CB8AC3E}">
        <p14:creationId xmlns:p14="http://schemas.microsoft.com/office/powerpoint/2010/main" xmlns="" val="4056663357"/>
      </p:ext>
    </p:extLst>
  </p:cSld>
  <p:clrMapOvr>
    <a:masterClrMapping/>
  </p:clrMapOvr>
</p:sld>
</file>

<file path=ppt/theme/theme1.xml><?xml version="1.0" encoding="utf-8"?>
<a:theme xmlns:a="http://schemas.openxmlformats.org/drawingml/2006/main" name="TF10001025">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TotalTime>0</TotalTime>
  <Words>688</Words>
  <Application>Microsoft Office PowerPoint</Application>
  <PresentationFormat>Произвольный</PresentationFormat>
  <Paragraphs>112</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TF10001025</vt:lpstr>
      <vt:lpstr>Bronşita astmatică și polinozele respiratorii</vt:lpstr>
      <vt:lpstr>Cuprins </vt:lpstr>
      <vt:lpstr>Bronșita astmatică</vt:lpstr>
      <vt:lpstr>Слайд 4</vt:lpstr>
      <vt:lpstr>Cauzele apariției bronsitei astmatice</vt:lpstr>
      <vt:lpstr>Слайд 6</vt:lpstr>
      <vt:lpstr>Simptomele bronșitei astmatice </vt:lpstr>
      <vt:lpstr>Profilaxia</vt:lpstr>
      <vt:lpstr>Tratament</vt:lpstr>
      <vt:lpstr>Tratament </vt:lpstr>
      <vt:lpstr>Polinoza respiratorie</vt:lpstr>
      <vt:lpstr>Cauzele aparitiei polinozei respiratorii </vt:lpstr>
      <vt:lpstr>Simptomele polinozei</vt:lpstr>
      <vt:lpstr>Profilaxia (recomandari) </vt:lpstr>
      <vt:lpstr>Tratament</vt:lpstr>
      <vt:lpstr>Bibliografia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Bronşita astmatică și polinozele respiratorii</dc:title>
  <dc:creator>Ali Bahia</dc:creator>
  <cp:lastModifiedBy>galina.buta@outlook.com</cp:lastModifiedBy>
  <cp:revision>7</cp:revision>
  <dcterms:created xsi:type="dcterms:W3CDTF">2021-12-08T09:41:39Z</dcterms:created>
  <dcterms:modified xsi:type="dcterms:W3CDTF">2022-09-09T19:23:40Z</dcterms:modified>
</cp:coreProperties>
</file>