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309" r:id="rId2"/>
    <p:sldId id="257" r:id="rId3"/>
    <p:sldId id="258" r:id="rId4"/>
    <p:sldId id="310" r:id="rId5"/>
    <p:sldId id="259" r:id="rId6"/>
    <p:sldId id="260" r:id="rId7"/>
    <p:sldId id="264" r:id="rId8"/>
    <p:sldId id="284" r:id="rId9"/>
    <p:sldId id="313" r:id="rId10"/>
    <p:sldId id="265" r:id="rId11"/>
    <p:sldId id="302" r:id="rId12"/>
    <p:sldId id="311" r:id="rId13"/>
    <p:sldId id="312" r:id="rId14"/>
    <p:sldId id="269" r:id="rId15"/>
    <p:sldId id="270" r:id="rId16"/>
    <p:sldId id="301" r:id="rId17"/>
    <p:sldId id="298" r:id="rId18"/>
    <p:sldId id="303" r:id="rId19"/>
    <p:sldId id="271" r:id="rId20"/>
    <p:sldId id="272" r:id="rId21"/>
    <p:sldId id="294" r:id="rId22"/>
    <p:sldId id="296" r:id="rId23"/>
    <p:sldId id="308" r:id="rId24"/>
    <p:sldId id="279" r:id="rId25"/>
    <p:sldId id="304" r:id="rId26"/>
    <p:sldId id="305" r:id="rId27"/>
    <p:sldId id="307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5ACF-085B-4398-A969-0D1F3ED702ED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A2693-DCE2-41B5-A1CD-2B5C8130534C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66C2-19C3-4ADA-B09B-48FD7C4BA976}" type="datetimeFigureOut">
              <a:rPr lang="ro-RO" smtClean="0"/>
              <a:pPr/>
              <a:t>21.09.2024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71AB-A7B2-44DB-9E47-68E9ED379245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Astmul</a:t>
            </a:r>
            <a:r>
              <a:rPr lang="en-US" b="1" dirty="0"/>
              <a:t> </a:t>
            </a:r>
            <a:r>
              <a:rPr lang="en-US" b="1" dirty="0" err="1"/>
              <a:t>bronșic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pic>
        <p:nvPicPr>
          <p:cNvPr id="33794" name="Picture 2" descr="Astm Bron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3628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stm Bron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4" y="620688"/>
            <a:ext cx="760716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BRONŞIC</a:t>
            </a:r>
            <a:b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EXACERBAREA ASTMULUI  </a:t>
            </a:r>
            <a:r>
              <a:rPr lang="ro-RO" b="1" dirty="0"/>
              <a:t/>
            </a:r>
            <a:br>
              <a:rPr lang="ro-RO" b="1" dirty="0"/>
            </a:br>
            <a:endParaRPr lang="ro-RO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o-RO" sz="27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gravare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progresivă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 creșterea frecvenței  și  duratei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crizelor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Crizele rezistente la terapia obișnuită</a:t>
            </a: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Scăderea PEF, creșterea variabilității</a:t>
            </a:r>
          </a:p>
          <a:p>
            <a:pPr lvl="0"/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gravarea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simptomelor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  generale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Cauzele</a:t>
            </a:r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exacerbării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o-RO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Expunere masivă la alergeni</a:t>
            </a: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ratament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bronhodilatator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abuziv</a:t>
            </a:r>
            <a:endParaRPr lang="ro-RO" sz="27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efecte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 pentru obținerea controlului</a:t>
            </a: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Admnistrare inadecvată de medicamente</a:t>
            </a:r>
            <a:endParaRPr lang="ro-RO" sz="27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xpunere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prelungită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triggeri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Infecții virale respiratorii</a:t>
            </a:r>
          </a:p>
          <a:p>
            <a:pPr lvl="0"/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FORME CLINICE</a:t>
            </a:r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alergic (atopic)</a:t>
            </a:r>
          </a:p>
          <a:p>
            <a:endParaRPr lang="ro-RO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o-RO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profesional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ro-RO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o-RO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cu intoleranţă la aspirină şi AINS</a:t>
            </a:r>
            <a:endParaRPr lang="ro-RO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ro-RO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ro-RO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39073" y="-194628"/>
            <a:ext cx="2172410" cy="724725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514350" y="661989"/>
            <a:ext cx="7802066" cy="4375967"/>
            <a:chOff x="0" y="-47624"/>
            <a:chExt cx="20805510" cy="8751936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4"/>
              <a:ext cx="20805510" cy="269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4"/>
                </a:lnSpc>
              </a:pPr>
              <a:r>
                <a:rPr lang="en-US" sz="2800" b="1" spc="269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ASTMUL </a:t>
              </a:r>
              <a:r>
                <a:rPr lang="en-US" sz="2800" b="1" spc="269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BRONȘIC </a:t>
              </a:r>
              <a:endParaRPr lang="ro-MO" sz="2800" b="1" spc="269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ts val="3494"/>
                </a:lnSpc>
              </a:pPr>
              <a:r>
                <a:rPr lang="ro-MO" sz="2800" spc="269" dirty="0" smtClean="0">
                  <a:latin typeface="Times New Roman" pitchFamily="18" charset="0"/>
                  <a:cs typeface="Times New Roman" pitchFamily="18" charset="0"/>
                </a:rPr>
                <a:t>	cauzat de mucegai</a:t>
              </a:r>
              <a:r>
                <a:rPr lang="en-US" sz="2800" spc="269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CREAT </a:t>
              </a:r>
              <a:r>
                <a:rPr lang="en-US" sz="2700" spc="269" dirty="0">
                  <a:solidFill>
                    <a:srgbClr val="FFFFFF"/>
                  </a:solidFill>
                  <a:latin typeface="Montserrat Classic Bold"/>
                </a:rPr>
                <a:t>DE MUCEGAI​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30016"/>
              <a:ext cx="16965083" cy="15388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38"/>
                </a:lnSpc>
              </a:pP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Multe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persoane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care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suferă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astm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bronșic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au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simptome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expunere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mucegai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Mucegaiul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este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o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ciupercă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, un tip de organism care se reproduce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prin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73" dirty="0" err="1">
                  <a:latin typeface="Times New Roman" pitchFamily="18" charset="0"/>
                  <a:cs typeface="Times New Roman" pitchFamily="18" charset="0"/>
                </a:rPr>
                <a:t>spori</a:t>
              </a:r>
              <a:r>
                <a:rPr lang="en-US" sz="2000" spc="73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467" y="4190255"/>
              <a:ext cx="15604273" cy="45140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4349" lvl="1" indent="-157175">
                <a:lnSpc>
                  <a:spcPts val="2183"/>
                </a:lnSpc>
                <a:buFont typeface="Arial"/>
                <a:buChar char="•"/>
              </a:pPr>
              <a:r>
                <a:rPr lang="en-US" sz="1500" spc="36" dirty="0">
                  <a:latin typeface="Montserrat Light"/>
                </a:rPr>
                <a:t>·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Sporii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sunt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particule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aeropurtate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 care 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cresc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în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medii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36" dirty="0" err="1">
                  <a:latin typeface="Times New Roman" pitchFamily="18" charset="0"/>
                  <a:cs typeface="Times New Roman" pitchFamily="18" charset="0"/>
                </a:rPr>
                <a:t>umede</a:t>
              </a:r>
              <a:r>
                <a:rPr lang="en-US" sz="2000" spc="36" dirty="0">
                  <a:latin typeface="Times New Roman" pitchFamily="18" charset="0"/>
                  <a:cs typeface="Times New Roman" pitchFamily="18" charset="0"/>
                </a:rPr>
                <a:t>. ​</a:t>
              </a:r>
            </a:p>
            <a:p>
              <a:pPr marL="314349" lvl="1" indent="-157175">
                <a:lnSpc>
                  <a:spcPts val="2183"/>
                </a:lnSpc>
                <a:buFont typeface="Arial"/>
                <a:buChar char="•"/>
              </a:pP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Mucegaiul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poate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fi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găsit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atât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în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interior,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cât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și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în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exterior. ​</a:t>
              </a:r>
            </a:p>
            <a:p>
              <a:pPr marL="314349" lvl="1" indent="-157175">
                <a:lnSpc>
                  <a:spcPts val="2183"/>
                </a:lnSpc>
                <a:buFont typeface="Arial"/>
                <a:buChar char="•"/>
              </a:pP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Mucegaiul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în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aer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liber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este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cel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mai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frecvent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din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iulie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până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în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toamnă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. ​</a:t>
              </a:r>
            </a:p>
            <a:p>
              <a:pPr marL="314349" lvl="1" indent="-157175">
                <a:lnSpc>
                  <a:spcPts val="2183"/>
                </a:lnSpc>
                <a:buFont typeface="Arial"/>
                <a:buChar char="•"/>
              </a:pP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Mucegaiul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interior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poate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apărea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pe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tot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parcursul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spc="25" dirty="0" err="1">
                  <a:latin typeface="Times New Roman" pitchFamily="18" charset="0"/>
                  <a:cs typeface="Times New Roman" pitchFamily="18" charset="0"/>
                </a:rPr>
                <a:t>anului</a:t>
              </a:r>
              <a:r>
                <a:rPr lang="en-US" sz="2000" spc="25" dirty="0">
                  <a:latin typeface="Times New Roman" pitchFamily="18" charset="0"/>
                  <a:cs typeface="Times New Roman" pitchFamily="18" charset="0"/>
                </a:rPr>
                <a:t>. ​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516217" y="2132856"/>
            <a:ext cx="2638416" cy="4455233"/>
            <a:chOff x="-953723" y="-366902"/>
            <a:chExt cx="5824176" cy="7376033"/>
          </a:xfrm>
        </p:grpSpPr>
        <p:sp>
          <p:nvSpPr>
            <p:cNvPr id="8" name="Freeform 8"/>
            <p:cNvSpPr/>
            <p:nvPr/>
          </p:nvSpPr>
          <p:spPr>
            <a:xfrm>
              <a:off x="-953723" y="-366902"/>
              <a:ext cx="5824176" cy="7376033"/>
            </a:xfrm>
            <a:custGeom>
              <a:avLst/>
              <a:gdLst/>
              <a:ahLst/>
              <a:cxnLst/>
              <a:rect l="l" t="t" r="r" b="b"/>
              <a:pathLst>
                <a:path w="5191760" h="7321550">
                  <a:moveTo>
                    <a:pt x="1412240" y="6932930"/>
                  </a:moveTo>
                  <a:cubicBezTo>
                    <a:pt x="339090" y="6545580"/>
                    <a:pt x="0" y="4765040"/>
                    <a:pt x="652780" y="2957830"/>
                  </a:cubicBezTo>
                  <a:cubicBezTo>
                    <a:pt x="1305560" y="1150620"/>
                    <a:pt x="2706370" y="0"/>
                    <a:pt x="3779520" y="387350"/>
                  </a:cubicBezTo>
                  <a:cubicBezTo>
                    <a:pt x="4852670" y="774700"/>
                    <a:pt x="5191760" y="2555240"/>
                    <a:pt x="4538980" y="4362450"/>
                  </a:cubicBezTo>
                  <a:cubicBezTo>
                    <a:pt x="3886199" y="6169660"/>
                    <a:pt x="2485390" y="7321550"/>
                    <a:pt x="1412240" y="693293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67463" t="-10023" r="-67435" b="-10028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7674" y="2281730"/>
            <a:ext cx="8098131" cy="207078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1E3148">
                <a:alpha val="74902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79511" y="3429000"/>
            <a:ext cx="8712969" cy="3429000"/>
          </a:xfrm>
          <a:prstGeom prst="rect">
            <a:avLst/>
          </a:prstGeom>
          <a:solidFill>
            <a:srgbClr val="1E3148">
              <a:alpha val="40000"/>
            </a:srgbClr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83067" y="685800"/>
            <a:ext cx="1659907" cy="221320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print"/>
              <a:stretch>
                <a:fillRect t="-25000" b="-25000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058886" y="4097071"/>
            <a:ext cx="1659907" cy="221320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3707904" y="647700"/>
            <a:ext cx="5007901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aveți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deja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alergii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mucegai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ciuperci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vă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puteți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întreba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mucegaiul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provoacă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? ACAAI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afirmă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unele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persoane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ceea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începe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atacurile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intrarea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contact cu un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alergen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alergenul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mucegai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alții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includ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polen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parul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animale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plus,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iritanții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precum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fumul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parfumurile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asemenea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1400" b="1" spc="28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problemă</a:t>
            </a:r>
            <a:r>
              <a:rPr lang="en-US" sz="1400" b="1" spc="28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.​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9160" y="4672286"/>
            <a:ext cx="4498217" cy="215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9"/>
              </a:lnSpc>
            </a:pPr>
            <a:r>
              <a:rPr lang="en-US" sz="1400" spc="35" dirty="0">
                <a:solidFill>
                  <a:srgbClr val="1E3148"/>
                </a:solidFill>
                <a:latin typeface="Montserrat Light"/>
              </a:rPr>
              <a:t>·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Respirarea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acestor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particule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nesănătoasă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căile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respiratorii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profundă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alergenilor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dvs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imunitar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produce histamine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substanțe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chimice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duc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la un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atac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spc="35" dirty="0" err="1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2400" b="1" spc="35" dirty="0">
                <a:solidFill>
                  <a:srgbClr val="1E3148"/>
                </a:solidFill>
                <a:latin typeface="Times New Roman" pitchFamily="18" charset="0"/>
                <a:cs typeface="Times New Roman" pitchFamily="18" charset="0"/>
              </a:rPr>
              <a:t>.​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8193" y="3048001"/>
            <a:ext cx="757809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4"/>
              </a:lnSpc>
            </a:pPr>
            <a:r>
              <a:rPr lang="en-US" sz="3400" dirty="0" err="1">
                <a:solidFill>
                  <a:srgbClr val="FFFFFF"/>
                </a:solidFill>
                <a:latin typeface="Abril Fatface"/>
              </a:rPr>
              <a:t>Poate</a:t>
            </a:r>
            <a:r>
              <a:rPr lang="en-US" sz="34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bril Fatface"/>
              </a:rPr>
              <a:t>mucegaiul</a:t>
            </a:r>
            <a:r>
              <a:rPr lang="en-US" sz="34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bril Fatface"/>
              </a:rPr>
              <a:t>să</a:t>
            </a:r>
            <a:r>
              <a:rPr lang="en-US" sz="34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bril Fatface"/>
              </a:rPr>
              <a:t>provoace</a:t>
            </a:r>
            <a:r>
              <a:rPr lang="en-US" sz="34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bril Fatface"/>
              </a:rPr>
              <a:t>astm</a:t>
            </a:r>
            <a:r>
              <a:rPr lang="en-US" sz="34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bril Fatface"/>
              </a:rPr>
              <a:t>bronsic</a:t>
            </a:r>
            <a:r>
              <a:rPr lang="en-US" sz="3400" dirty="0">
                <a:solidFill>
                  <a:srgbClr val="FFFFFF"/>
                </a:solidFill>
                <a:latin typeface="Abril Fatface"/>
              </a:rPr>
              <a:t>?​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ALERGIC (ATOPIC)</a:t>
            </a:r>
            <a:endParaRPr lang="ro-RO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vârsta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precoce de debut a bolii (în copilărie sau </a:t>
            </a: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adolescenţă)</a:t>
            </a:r>
          </a:p>
          <a:p>
            <a:pPr>
              <a:buNone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-  antecedente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heredocolaterale de boli atopice (rinită, urticărie, eczemă)</a:t>
            </a:r>
          </a:p>
          <a:p>
            <a:pPr>
              <a:buFontTx/>
              <a:buChar char="-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boli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atopice </a:t>
            </a: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asociate</a:t>
            </a:r>
          </a:p>
          <a:p>
            <a:pPr>
              <a:buFontTx/>
              <a:buChar char="-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sensibilizare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la diverşi alergeni (praful de cameră, lâna şi mătreaţa animalelor, gândacii de bucătărie, polenuri, fungi, alimente </a:t>
            </a: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etc.). </a:t>
            </a:r>
          </a:p>
          <a:p>
            <a:pPr>
              <a:buFontTx/>
              <a:buChar char="-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teste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cutanate </a:t>
            </a: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pozitive </a:t>
            </a:r>
          </a:p>
          <a:p>
            <a:pPr>
              <a:buFontTx/>
              <a:buChar char="-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concentraţii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crescute de IgE în ser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o-RO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 PROFESIONAL</a:t>
            </a:r>
            <a:br>
              <a:rPr lang="ro-RO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43956" cy="4240211"/>
          </a:xfrm>
        </p:spPr>
        <p:txBody>
          <a:bodyPr>
            <a:noAutofit/>
          </a:bodyPr>
          <a:lstStyle/>
          <a:p>
            <a:pPr marL="336550" lvl="1" indent="-336550">
              <a:buFont typeface="Wingdings" pitchFamily="2" charset="2"/>
              <a:buChar char="Ø"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astm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nou apărut </a:t>
            </a: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o-RO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expunere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la agenţi cunoscuţi ca sensibilizanţi 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profesionali</a:t>
            </a:r>
          </a:p>
          <a:p>
            <a:pPr>
              <a:buFont typeface="Wingdings" pitchFamily="2" charset="2"/>
              <a:buChar char="Ø"/>
            </a:pPr>
            <a:endParaRPr lang="ro-RO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crize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 astm la locul de 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muncă</a:t>
            </a:r>
          </a:p>
          <a:p>
            <a:pPr>
              <a:buFont typeface="Wingdings" pitchFamily="2" charset="2"/>
              <a:buChar char="Ø"/>
            </a:pPr>
            <a:endParaRPr lang="ro-RO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teste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cutanate pozitive cu alergeni profesionali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CU INTOLERANŢĂ LA ASPIRINĂ ŞI AINS(II) </a:t>
            </a:r>
            <a:r>
              <a:rPr lang="ro-RO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6131024" cy="519749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apare la bolnavii cu rinită, sinusită, polipi nazali</a:t>
            </a:r>
          </a:p>
          <a:p>
            <a:pPr lvl="1">
              <a:buFont typeface="Wingdings" pitchFamily="2" charset="2"/>
              <a:buChar char="§"/>
            </a:pP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este relativ frecvent (3-20 %)</a:t>
            </a:r>
          </a:p>
          <a:p>
            <a:pPr lvl="1">
              <a:buFont typeface="Wingdings" pitchFamily="2" charset="2"/>
              <a:buChar char="§"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mai frecvent la femei</a:t>
            </a:r>
          </a:p>
          <a:p>
            <a:pPr lvl="1">
              <a:buFont typeface="Wingdings" pitchFamily="2" charset="2"/>
              <a:buChar char="§"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debutul la vârsta adultă</a:t>
            </a:r>
          </a:p>
          <a:p>
            <a:pPr lvl="1">
              <a:buNone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 (20-40 ani)</a:t>
            </a:r>
          </a:p>
          <a:p>
            <a:pPr lvl="1">
              <a:buFont typeface="Wingdings" pitchFamily="2" charset="2"/>
              <a:buChar char="§"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accesele survin după ingestia aspirinei sau AINS</a:t>
            </a:r>
          </a:p>
          <a:p>
            <a:endParaRPr lang="ro-R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 l="22123" r="22123"/>
          <a:stretch>
            <a:fillRect/>
          </a:stretch>
        </p:blipFill>
        <p:spPr>
          <a:xfrm>
            <a:off x="6156176" y="1484784"/>
            <a:ext cx="2540584" cy="40505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CU INTOLERANŢĂ LA ASPIRINĂ ŞI AINS(III) </a:t>
            </a:r>
            <a:r>
              <a:rPr lang="ro-RO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15436" cy="484030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fenomene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asociate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rin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oree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cefalee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migrenoasă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eritem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intens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capului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angioedem</a:t>
            </a:r>
          </a:p>
          <a:p>
            <a:pPr lvl="1">
              <a:buFont typeface="Wingdings" pitchFamily="2" charset="2"/>
              <a:buChar char="§"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intoleranţă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aspirină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care se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menţine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toată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viaţa</a:t>
            </a:r>
            <a:endParaRPr lang="ro-RO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testul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provocare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aspirină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(AINS)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pozitiv</a:t>
            </a:r>
            <a:endParaRPr lang="ro-RO" sz="3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 CU INTOLERANŢĂ LA ASPIRINĂ ŞI AINS(IV) </a:t>
            </a:r>
            <a:r>
              <a:rPr lang="ro-RO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evoluţie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severă</a:t>
            </a: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, corticodependență</a:t>
            </a:r>
          </a:p>
          <a:p>
            <a:pPr lvl="1">
              <a:buFont typeface="Arial" pitchFamily="34" charset="0"/>
              <a:buChar char="•"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scăderea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VEMS</a:t>
            </a: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 sau PEF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&gt;20 %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administrarea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aspirină</a:t>
            </a:r>
            <a:endParaRPr lang="ro-RO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folosirea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antagoninştilor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leucotriene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inhibitorilor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lipooxigenază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desensibilizare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cu doze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mici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aspirină</a:t>
            </a:r>
            <a:endParaRPr lang="ro-RO" sz="3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r>
              <a:rPr lang="ro-RO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EVOLUŢIE:</a:t>
            </a:r>
            <a:r>
              <a:rPr lang="ro-RO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5194920" cy="5340369"/>
          </a:xfrm>
        </p:spPr>
        <p:txBody>
          <a:bodyPr>
            <a:normAutofit fontScale="92500"/>
          </a:bodyPr>
          <a:lstStyle/>
          <a:p>
            <a:pPr lvl="0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Vindecare 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spontană sau sub 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tratament</a:t>
            </a:r>
          </a:p>
          <a:p>
            <a:pPr lvl="0"/>
            <a:endParaRPr lang="ro-RO" sz="1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Persistenţa 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crizelor</a:t>
            </a:r>
          </a:p>
          <a:p>
            <a:pPr lvl="0"/>
            <a:endParaRPr lang="ro-RO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Exacerbări severe</a:t>
            </a:r>
          </a:p>
          <a:p>
            <a:endParaRPr lang="ro-RO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cursul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evoluţiei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se pot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remarca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vindecare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spontană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pubertate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emisii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sarcină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stări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febrile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schimbarea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locului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muncă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reşedinţă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ine 4" descr="O imagine care conține persoană, ținând, mână&#10;&#10;Descriere generată automat">
            <a:extLst>
              <a:ext uri="{FF2B5EF4-FFF2-40B4-BE49-F238E27FC236}">
                <a16:creationId xmlns:a16="http://schemas.microsoft.com/office/drawing/2014/main" id="{6FFCE85E-F6FE-495D-96E5-A70232F6B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2116" b="2"/>
          <a:stretch/>
        </p:blipFill>
        <p:spPr>
          <a:xfrm>
            <a:off x="5652120" y="3573016"/>
            <a:ext cx="3278731" cy="2664296"/>
          </a:xfrm>
          <a:custGeom>
            <a:avLst/>
            <a:gdLst/>
            <a:ahLst/>
            <a:cxnLst/>
            <a:rect l="l" t="t" r="r" b="b"/>
            <a:pathLst>
              <a:path w="5524752" h="4734904">
                <a:moveTo>
                  <a:pt x="2762375" y="0"/>
                </a:moveTo>
                <a:cubicBezTo>
                  <a:pt x="4287995" y="0"/>
                  <a:pt x="5524752" y="1236757"/>
                  <a:pt x="5524752" y="2762375"/>
                </a:cubicBezTo>
                <a:lnTo>
                  <a:pt x="5524752" y="3745069"/>
                </a:lnTo>
                <a:lnTo>
                  <a:pt x="5524752" y="4734904"/>
                </a:lnTo>
                <a:lnTo>
                  <a:pt x="0" y="4734904"/>
                </a:lnTo>
                <a:lnTo>
                  <a:pt x="0" y="2762375"/>
                </a:lnTo>
                <a:cubicBezTo>
                  <a:pt x="0" y="1236757"/>
                  <a:pt x="1236757" y="0"/>
                  <a:pt x="2762375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42805" y="1196752"/>
            <a:ext cx="3561643" cy="2005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o-RO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DEFINIŢIE</a:t>
            </a:r>
            <a:br>
              <a:rPr lang="ro-RO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Astmul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bronşic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este o patologie inflamatorie cronică  a căilor aeriene cu implicare a  numeroase celule  (mastocite, eozinofile, macrofage,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neutrofile,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T-limfocite etc.), citokine  şi mediatori care apare la indivizii cu predispoziţie genetică şi se manifestă prin obstrucţie bronşică variabilă, reversibilă spontan sau sub tratament şi determină o  hiperreactivitate  bronşică la variaţi stimuli (Consens Bethesda, 1995).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4615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PROGNOSTIC</a:t>
            </a:r>
            <a: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14340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condiţiile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terapii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corecte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rămâne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intermitent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frecvent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astm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cronic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accese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repetate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prelungite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Criterii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agravare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pot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polialergia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complicaţii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cu 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corticosteroizi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65403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o-RO" sz="2000" b="1" dirty="0" smtClean="0">
                <a:solidFill>
                  <a:srgbClr val="7030A0"/>
                </a:solidFill>
              </a:rPr>
              <a:t>INFORMAREA ŞI EDUCAȚIA  PACIENTULUI</a:t>
            </a:r>
            <a:r>
              <a:rPr lang="ro-RO" sz="2000" dirty="0" smtClean="0">
                <a:solidFill>
                  <a:srgbClr val="7030A0"/>
                </a:solidFill>
              </a:rPr>
              <a:t>:</a:t>
            </a:r>
            <a:br>
              <a:rPr lang="ro-RO" sz="2000" dirty="0" smtClean="0">
                <a:solidFill>
                  <a:srgbClr val="7030A0"/>
                </a:solidFill>
              </a:rPr>
            </a:br>
            <a:endParaRPr lang="ro-RO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572560" cy="578647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pacientul </a:t>
            </a:r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şi familia trebuie să cunoască parametrii obligatorii esenţiali pentru obţinerea controlului bolii</a:t>
            </a:r>
          </a:p>
          <a:p>
            <a:pPr lvl="0"/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pacientul trebuie să înţeleagă că tratamentul esenţial pentru astm este corticoterapia inhalatorie</a:t>
            </a:r>
          </a:p>
          <a:p>
            <a:pPr lvl="0"/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importanţa administrării corecte a tratamentului</a:t>
            </a:r>
          </a:p>
          <a:p>
            <a:pPr lvl="0"/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pacientul să </a:t>
            </a:r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ştie cum să evite  expunerea la factori declanşatori</a:t>
            </a:r>
          </a:p>
          <a:p>
            <a:pPr lvl="0"/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să poată evolua singur severitatea obstrucţiei (PEF în dinamică)</a:t>
            </a:r>
          </a:p>
          <a:p>
            <a:pPr lvl="0"/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să recunoască simptomele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agravare a bolii şi să ştie ce medicaţie să-şi administreze în cazul unei exacerbări</a:t>
            </a:r>
          </a:p>
          <a:p>
            <a:pPr lvl="0"/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să înveţe cum să folosească spacer-ul , PEF-ul</a:t>
            </a:r>
          </a:p>
          <a:p>
            <a:pPr lvl="0"/>
            <a:r>
              <a:rPr lang="ro-RO" sz="9600" b="1" dirty="0">
                <a:latin typeface="Times New Roman" pitchFamily="18" charset="0"/>
                <a:cs typeface="Times New Roman" pitchFamily="18" charset="0"/>
              </a:rPr>
              <a:t>tehnica de administrarea medicamentelor şi dozele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prescrise</a:t>
            </a:r>
          </a:p>
          <a:p>
            <a:pPr lvl="0"/>
            <a:endParaRPr lang="ro-RO" dirty="0" smtClean="0"/>
          </a:p>
          <a:p>
            <a:pPr lvl="0"/>
            <a:endParaRPr lang="ro-RO" dirty="0"/>
          </a:p>
          <a:p>
            <a:pPr>
              <a:buNone/>
            </a:pPr>
            <a:r>
              <a:rPr lang="ro-RO" sz="5500" b="1" i="1" dirty="0" smtClean="0">
                <a:solidFill>
                  <a:srgbClr val="7030A0"/>
                </a:solidFill>
              </a:rPr>
              <a:t>REMARCĂ!!!  </a:t>
            </a:r>
            <a:r>
              <a:rPr lang="ro-RO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FĂRĂ EDUCAŢIA PACIENTULUI, TRATAMENTUL ORICÂT DE      CORECT NU VA AVEA SUCCES!</a:t>
            </a:r>
          </a:p>
          <a:p>
            <a:pPr algn="ctr">
              <a:buNone/>
            </a:pPr>
            <a:r>
              <a:rPr lang="ro-RO" sz="6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MESAJELE CHEIE ÎN MONITORIZAREA  </a:t>
            </a:r>
            <a:b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ASTMULUI BRONŞIC (II)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/>
              <a:t/>
            </a:r>
            <a:br>
              <a:rPr lang="ro-RO" sz="2400" dirty="0" smtClean="0"/>
            </a:br>
            <a:endParaRPr lang="ro-RO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643998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Scopul monitorizării: </a:t>
            </a:r>
            <a:endParaRPr lang="ro-RO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monitorizarea permanentă pentru menţinerea controlului bolii şi aprecierea volumului minim de tratament eficient.</a:t>
            </a:r>
          </a:p>
          <a:p>
            <a:pPr lvl="0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folosirea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frecventă a preparatelor pentru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cuparea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crizelor este un indice că astmul este necontrolat şi necesită majorarea volumului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tratamentului.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după finisarea tratamentului exacerbării se va trece la volumul anterior al terapiei de susţinere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în cazurile când astmul necontrolat a provocat exacerbare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volumul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terapiei se majorează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din prima zi.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după prima vizită la medic următoarea vizită se programează peste 1 – 3 luni cu vizite repetate la fiecare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3 – 12 luni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dirty="0" smtClean="0">
                <a:solidFill>
                  <a:srgbClr val="0070C0"/>
                </a:solidFill>
              </a:rPr>
              <a:t>AUTOMONITORIZAREA ASTMULUI</a:t>
            </a:r>
            <a:br>
              <a:rPr lang="ro-RO" dirty="0" smtClean="0">
                <a:solidFill>
                  <a:srgbClr val="0070C0"/>
                </a:solidFill>
              </a:rPr>
            </a:br>
            <a:endParaRPr lang="ro-RO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sz="3300" dirty="0" smtClean="0"/>
          </a:p>
          <a:p>
            <a:r>
              <a:rPr lang="ro-RO" sz="3300" dirty="0" smtClean="0"/>
              <a:t>Evaluarea nivelului de control</a:t>
            </a:r>
          </a:p>
          <a:p>
            <a:r>
              <a:rPr lang="ro-RO" sz="3300" dirty="0" smtClean="0"/>
              <a:t>Monitorizarea simptomelor și a PEF-ului</a:t>
            </a:r>
          </a:p>
          <a:p>
            <a:r>
              <a:rPr lang="ro-RO" sz="3300" dirty="0" smtClean="0"/>
              <a:t>Recunoașterea simptomelor  exacerbării</a:t>
            </a:r>
          </a:p>
          <a:p>
            <a:r>
              <a:rPr lang="ro-RO" sz="3300" dirty="0" smtClean="0"/>
              <a:t>Cum să folosească planul de intervenție</a:t>
            </a:r>
          </a:p>
          <a:p>
            <a:r>
              <a:rPr lang="ro-RO" sz="3300" dirty="0" smtClean="0"/>
              <a:t>Cum să aprecieze nivelul adecvat de îngrijire</a:t>
            </a:r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CRITERII DE TRIMITERE LA SPECIALIST</a:t>
            </a:r>
            <a:endParaRPr lang="ro-RO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97467"/>
          </a:xfrm>
        </p:spPr>
        <p:txBody>
          <a:bodyPr>
            <a:normAutofit/>
          </a:bodyPr>
          <a:lstStyle/>
          <a:p>
            <a:pPr lvl="1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sunt atinse scopurile 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terapeutice în treptele 3 - 5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timp de 1-3 luni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Exacerbări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ameninţătoare de viaţă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Antecedente de exacerbări severe</a:t>
            </a:r>
          </a:p>
          <a:p>
            <a:pPr lvl="1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Vârsta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&lt; 3 ani cu astm persistent moderat sau sever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Lipsa de control al AB la pacienți cu boli asociate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NONFARMACOLOGICE</a:t>
            </a:r>
            <a:endParaRPr lang="ro-RO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o-RO" dirty="0" smtClean="0"/>
              <a:t>Oprirea fumatului ameliorează simptomele astmatice și scade nevoia de medicație</a:t>
            </a:r>
          </a:p>
          <a:p>
            <a:r>
              <a:rPr lang="ro-RO" dirty="0" smtClean="0"/>
              <a:t>Practicarea exercițiilor fizice în afara condițiilor extreme</a:t>
            </a:r>
          </a:p>
          <a:p>
            <a:r>
              <a:rPr lang="ro-RO" dirty="0" smtClean="0"/>
              <a:t>Evitarea sau cel puțin reducerea expunerii la alergene</a:t>
            </a:r>
          </a:p>
          <a:p>
            <a:r>
              <a:rPr lang="ro-RO" dirty="0" smtClean="0"/>
              <a:t>Interzicerea administrării aspirinei sau alte AINS la pacienți cu intoleranță</a:t>
            </a:r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NONFARMACOLOGICE</a:t>
            </a:r>
            <a:endParaRPr lang="ro-RO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Imunizările din copilărie trebuie efectuate conform Programului Național indiferent de riscul de astm al copilului</a:t>
            </a:r>
          </a:p>
          <a:p>
            <a:r>
              <a:rPr lang="ro-RO" dirty="0" smtClean="0"/>
              <a:t>Vaccinul antipneumococic, antigripal este recomandat ca la cei fără astm</a:t>
            </a:r>
          </a:p>
          <a:p>
            <a:r>
              <a:rPr lang="ro-RO" dirty="0" smtClean="0"/>
              <a:t>Fitoterapia, acupunctura, homeopatia, ionizarea aerului nu sunt uindicate în tratamentul astmului  </a:t>
            </a:r>
            <a:endParaRPr lang="ro-R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 smtClean="0">
                <a:solidFill>
                  <a:srgbClr val="0070C0"/>
                </a:solidFill>
              </a:rPr>
              <a:t>ASTMUL ÎN SARCINĂ</a:t>
            </a:r>
            <a:endParaRPr lang="ro-RO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o-RO" dirty="0" smtClean="0"/>
              <a:t>Evoluția astmului în sarcină este controversată</a:t>
            </a:r>
          </a:p>
          <a:p>
            <a:r>
              <a:rPr lang="ro-RO" dirty="0" smtClean="0"/>
              <a:t>Exacerbările se produc mai frecvent între 24 – 36 săptămâni de sarcină</a:t>
            </a:r>
          </a:p>
          <a:p>
            <a:r>
              <a:rPr lang="ro-RO" dirty="0" smtClean="0"/>
              <a:t>Severitatea și lipsa de control se asociază cu efecte adverse asupra sarcinii (greutate mică la naștere, naștere prematură, hipertensiune)</a:t>
            </a:r>
          </a:p>
          <a:p>
            <a:r>
              <a:rPr lang="ro-RO" dirty="0" smtClean="0"/>
              <a:t>tratamentul cu beta2 agoniști, CSI</a:t>
            </a:r>
          </a:p>
          <a:p>
            <a:r>
              <a:rPr lang="ro-RO" dirty="0" smtClean="0"/>
              <a:t>tratamentul exacerbărilor se face la fel ca și la toate persoanele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PREVENŢIA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(I)</a:t>
            </a:r>
            <a: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Prevenţia </a:t>
            </a:r>
            <a:r>
              <a:rPr lang="ro-RO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primară</a:t>
            </a:r>
            <a:r>
              <a:rPr lang="ro-RO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comunitate:</a:t>
            </a: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reducerea (eliminarea) expunerii la alergeni a nou-născutului </a:t>
            </a: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întreruperea fumatului în timpul sarcinii </a:t>
            </a: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evitarea fumatului pasiv la copii mici</a:t>
            </a: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reducerea poluării cu agenţi </a:t>
            </a:r>
            <a:r>
              <a:rPr lang="ro-MO" b="1" dirty="0">
                <a:latin typeface="Times New Roman" pitchFamily="18" charset="0"/>
                <a:cs typeface="Times New Roman" pitchFamily="18" charset="0"/>
              </a:rPr>
              <a:t>iritativi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alimentaţia corectă în timpul sarcinii pentru  a preveni sensibilizarea.</a:t>
            </a:r>
          </a:p>
          <a:p>
            <a:pPr>
              <a:buNone/>
            </a:pPr>
            <a:r>
              <a:rPr lang="ro-RO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locul de muncă:</a:t>
            </a: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igiena personală corectă</a:t>
            </a: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reducerea (eliminarea) expunerii la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alergeni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eliminarea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de la locul de muncă a alergenilor expuşi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PREVENŢIA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(II)</a:t>
            </a:r>
            <a: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9001188" cy="51974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o-RO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Prevenţia secundară </a:t>
            </a:r>
            <a:endParaRPr lang="ro-RO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evitarea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contactului cu </a:t>
            </a: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alergenele respective </a:t>
            </a:r>
            <a:endParaRPr lang="ro-RO" sz="3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evitarea contactului cu triggeri bronhospastici</a:t>
            </a:r>
          </a:p>
          <a:p>
            <a:pPr lvl="0"/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evitarea contactului cu unele substanţe </a:t>
            </a:r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chimice</a:t>
            </a:r>
            <a:endParaRPr lang="ro-RO" sz="3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evitarea  folosirii unor medicamente (AINS, β blocante, sedative, antihistaminice, unor antibiotice etc...).</a:t>
            </a:r>
          </a:p>
          <a:p>
            <a:pPr lvl="0"/>
            <a:r>
              <a:rPr lang="ro-RO" sz="3000" b="1" dirty="0" smtClean="0">
                <a:latin typeface="Times New Roman" pitchFamily="18" charset="0"/>
                <a:cs typeface="Times New Roman" pitchFamily="18" charset="0"/>
              </a:rPr>
              <a:t>evitarea </a:t>
            </a:r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fumatului activ şi pasiv</a:t>
            </a:r>
          </a:p>
          <a:p>
            <a:pPr lvl="0"/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evitarea profesiilor cu mediu sensibilizant (chiar la astmatici fără sensibilizare profesională)</a:t>
            </a:r>
          </a:p>
          <a:p>
            <a:pPr lvl="0"/>
            <a:r>
              <a:rPr lang="ro-RO" sz="3000" b="1" dirty="0">
                <a:latin typeface="Times New Roman" pitchFamily="18" charset="0"/>
                <a:cs typeface="Times New Roman" pitchFamily="18" charset="0"/>
              </a:rPr>
              <a:t>evitarea efortului fizic în climat poluat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EPIDEMIOLOGIE</a:t>
            </a:r>
            <a:b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197493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Prevalenţa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5-6 % din populaţia generală pe glob</a:t>
            </a:r>
          </a:p>
          <a:p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Astmul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este mai frecvent în copilărie, pubertate, adolescenţă. </a:t>
            </a:r>
          </a:p>
          <a:p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Incidenţa astmului a crescut în ultimii 20 ani. </a:t>
            </a:r>
          </a:p>
          <a:p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Fumatul matern în timpul sarcinii creşte de 4 ori riscul de astm la copil. </a:t>
            </a:r>
          </a:p>
          <a:p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Mai frecventă în majoritatea ţărilor dezoltate şi industrializate.</a:t>
            </a:r>
          </a:p>
          <a:p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Mortalitatea în majoritatea ţărilor este ≈ 0,4-0,6 la 100 mii populaţie 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PREVENŢIA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(III)</a:t>
            </a:r>
            <a: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o-RO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Prevenţia </a:t>
            </a: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terţiară</a:t>
            </a:r>
            <a:r>
              <a:rPr lang="ro-RO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o-RO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evitarea expunerii la alergeni, la factori iritanţi 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micşorarea expunerii la factori declanşatori prin diverse metode 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schimbarea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vizei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reşedinţă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"/>
            <a:ext cx="9144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6" descr="O imagine care conține persoană, exterior, portocaliu&#10;&#10;Descriere generată automat">
            <a:extLst>
              <a:ext uri="{FF2B5EF4-FFF2-40B4-BE49-F238E27FC236}">
                <a16:creationId xmlns:a16="http://schemas.microsoft.com/office/drawing/2014/main" id="{6007CAC1-4A4F-4321-869D-31ECE51B4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 l="14688" r="1" b="1"/>
          <a:stretch/>
        </p:blipFill>
        <p:spPr>
          <a:xfrm>
            <a:off x="15" y="10"/>
            <a:ext cx="9141699" cy="6857990"/>
          </a:xfrm>
          <a:prstGeom prst="rect">
            <a:avLst/>
          </a:prstGeom>
          <a:ln w="12700">
            <a:noFill/>
          </a:ln>
        </p:spPr>
      </p:pic>
      <p:grpSp>
        <p:nvGrpSpPr>
          <p:cNvPr id="3" name="Group 28">
            <a:extLst>
              <a:ext uri="{FF2B5EF4-FFF2-40B4-BE49-F238E27FC236}">
                <a16:creationId xmlns:a16="http://schemas.microsoft.com/office/drawing/2014/main" id="{654AC0FE-C43D-49AC-9730-284354DEC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1275" y="88"/>
            <a:ext cx="8199758" cy="6864297"/>
            <a:chOff x="628366" y="87"/>
            <a:chExt cx="10933011" cy="686429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6F6FE9-8F24-4E96-8FA6-DABE61A20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C5E755-8FD9-4EBF-978B-015F9339F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C7F63B7-3E85-42EC-8447-F6699247EC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Graphic 11">
              <a:extLst>
                <a:ext uri="{FF2B5EF4-FFF2-40B4-BE49-F238E27FC236}">
                  <a16:creationId xmlns:a16="http://schemas.microsoft.com/office/drawing/2014/main" id="{AFDFA9EA-AAC0-416F-A0E9-ACD410E9D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EF7E7E-9948-4D78-BE70-F624A62D85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75AAAB-9AEC-496F-94E4-CE5330CB49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1507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B5BF383-42C5-4FE4-894A-17B84AF22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412776"/>
            <a:ext cx="5256584" cy="4713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Alergenii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implicaţi în producerea astmului bronşic pot fi: </a:t>
            </a:r>
          </a:p>
          <a:p>
            <a:pPr lvl="0">
              <a:buFont typeface="Wingdings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praf de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 (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dermatophagoides pteronyssinus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Polenuri </a:t>
            </a:r>
            <a:r>
              <a:rPr lang="ro-RO" sz="3000" b="1" i="1" dirty="0" smtClean="0">
                <a:latin typeface="Times New Roman" pitchFamily="18" charset="0"/>
                <a:cs typeface="Times New Roman" pitchFamily="18" charset="0"/>
              </a:rPr>
              <a:t>(diferă de la o regiune geografică la alta și în raport cu sezonul)  </a:t>
            </a:r>
            <a:endParaRPr lang="ro-RO" sz="3000" b="1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fungi </a:t>
            </a:r>
            <a:r>
              <a:rPr lang="ro-RO" sz="3000" b="1" i="1" dirty="0" smtClean="0">
                <a:latin typeface="Times New Roman" pitchFamily="18" charset="0"/>
                <a:cs typeface="Times New Roman" pitchFamily="18" charset="0"/>
              </a:rPr>
              <a:t>(inhalarea unei mari cantități de spori)</a:t>
            </a:r>
            <a:endParaRPr lang="ro-RO" sz="3000" b="1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alergeni de origine animală şi vegetală</a:t>
            </a:r>
          </a:p>
          <a:p>
            <a:pPr lvl="0">
              <a:buFont typeface="Wingdings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alergeni profesionali </a:t>
            </a:r>
          </a:p>
          <a:p>
            <a:pPr lvl="0">
              <a:buFont typeface="Wingdings" pitchFamily="2" charset="2"/>
              <a:buChar char="Ø"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alimente </a:t>
            </a:r>
          </a:p>
          <a:p>
            <a:endParaRPr lang="ro-RO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ETIOLOGIE </a:t>
            </a:r>
            <a:b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DD98214-F1B4-4A21-B92A-7C1BEF4FFE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836712"/>
            <a:ext cx="3324416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FACTORI 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DECLANŞATORI</a:t>
            </a:r>
            <a:r>
              <a:rPr lang="ro-RO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o-RO" sz="3000" b="1" i="1" dirty="0" smtClean="0">
                <a:latin typeface="Times New Roman" pitchFamily="18" charset="0"/>
                <a:cs typeface="Times New Roman" pitchFamily="18" charset="0"/>
              </a:rPr>
              <a:t>Factorii care declanșează sau provoacă crizele de</a:t>
            </a:r>
          </a:p>
          <a:p>
            <a:pPr lvl="0">
              <a:buNone/>
            </a:pPr>
            <a:r>
              <a:rPr lang="ro-RO" sz="3000" b="1" i="1" dirty="0" smtClean="0">
                <a:latin typeface="Times New Roman" pitchFamily="18" charset="0"/>
                <a:cs typeface="Times New Roman" pitchFamily="18" charset="0"/>
              </a:rPr>
              <a:t> astm sunt diferiți de factorii etiologici</a:t>
            </a:r>
          </a:p>
          <a:p>
            <a:pPr lvl="0"/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efortul fizic</a:t>
            </a:r>
          </a:p>
          <a:p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limatul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nefavorabil</a:t>
            </a:r>
            <a:endParaRPr lang="ro-RO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umatul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activ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pasiv</a:t>
            </a:r>
            <a:endParaRPr lang="ro-RO" sz="29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900" b="1" dirty="0">
                <a:latin typeface="Times New Roman" pitchFamily="18" charset="0"/>
                <a:cs typeface="Times New Roman" pitchFamily="18" charset="0"/>
              </a:rPr>
              <a:t>factorul </a:t>
            </a:r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psihologic</a:t>
            </a:r>
            <a:endParaRPr lang="ro-RO" sz="29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900" b="1" dirty="0">
                <a:latin typeface="Times New Roman" pitchFamily="18" charset="0"/>
                <a:cs typeface="Times New Roman" pitchFamily="18" charset="0"/>
              </a:rPr>
              <a:t>poluarea </a:t>
            </a:r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atmosferică și casnică</a:t>
            </a:r>
            <a:endParaRPr lang="ro-RO" sz="29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900" b="1" dirty="0">
                <a:latin typeface="Times New Roman" pitchFamily="18" charset="0"/>
                <a:cs typeface="Times New Roman" pitchFamily="18" charset="0"/>
              </a:rPr>
              <a:t>refluxul </a:t>
            </a:r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gastroesofagian</a:t>
            </a:r>
            <a:endParaRPr lang="ro-RO" sz="29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900" b="1" dirty="0">
                <a:latin typeface="Times New Roman" pitchFamily="18" charset="0"/>
                <a:cs typeface="Times New Roman" pitchFamily="18" charset="0"/>
              </a:rPr>
              <a:t>infecţiile respiratorii </a:t>
            </a:r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virale</a:t>
            </a:r>
            <a:endParaRPr lang="ro-RO" sz="29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900" b="1" dirty="0">
                <a:latin typeface="Times New Roman" pitchFamily="18" charset="0"/>
                <a:cs typeface="Times New Roman" pitchFamily="18" charset="0"/>
              </a:rPr>
              <a:t>unele medicamente, </a:t>
            </a:r>
            <a:r>
              <a:rPr lang="ro-RO" sz="2900" b="1" dirty="0" smtClean="0">
                <a:latin typeface="Times New Roman" pitchFamily="18" charset="0"/>
                <a:cs typeface="Times New Roman" pitchFamily="18" charset="0"/>
              </a:rPr>
              <a:t>substanțe chimice </a:t>
            </a:r>
          </a:p>
          <a:p>
            <a:pPr lvl="0"/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8516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CRITERIILE DE DIAGNOSTIC CLINIC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268760"/>
            <a:ext cx="4546848" cy="48574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examenul obiectiv se evidențiază</a:t>
            </a: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o-RO" sz="2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Toracele dilatat cu diametrele anteroposterior și transvers mărite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o-RO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Ampliații respiratorii relativ limitate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o-RO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Hipersonoritate difuză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o-RO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Murmur vezicular diminuat, raluri sibilante difuze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o-RO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Nota : </a:t>
            </a:r>
            <a:r>
              <a:rPr lang="ro-RO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Intensitatea ralurilor sibilante nu este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o-RO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proporţională cu cea a obstrucţiei.</a:t>
            </a:r>
          </a:p>
          <a:p>
            <a:pPr>
              <a:buNone/>
            </a:pPr>
            <a:endParaRPr lang="ro-RO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pic>
        <p:nvPicPr>
          <p:cNvPr id="5" name="Picture 2" descr="Astmul bronsic: simptome, trat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483231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INVESTIGAŢII  PARACLINICE ÎN ASTMUL BRONŞIC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5715040"/>
          </a:xfrm>
        </p:spPr>
        <p:txBody>
          <a:bodyPr>
            <a:noAutofit/>
          </a:bodyPr>
          <a:lstStyle/>
          <a:p>
            <a:pPr lvl="0"/>
            <a:r>
              <a:rPr lang="ro-RO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osibil eozinofilie</a:t>
            </a:r>
            <a:r>
              <a:rPr lang="ro-RO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în h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emogram</a:t>
            </a:r>
            <a:r>
              <a:rPr lang="ro-RO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spută </a:t>
            </a:r>
            <a:endParaRPr lang="ro-RO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Teste </a:t>
            </a: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funcţionale respiratorii 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PEF 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debitul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expirator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maxim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vârf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scăzut proporţional severităţii</a:t>
            </a:r>
          </a:p>
          <a:p>
            <a:pPr lvl="0"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Variabilitatea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zilnică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PEF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-ului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crescută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proporţional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severitatea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reversibilitate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bronşică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pozitiv</a:t>
            </a:r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efort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pozitiv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( uneori)</a:t>
            </a:r>
          </a:p>
          <a:p>
            <a:pPr lvl="0"/>
            <a:r>
              <a:rPr lang="ro-MO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Explorări  </a:t>
            </a:r>
            <a:r>
              <a:rPr lang="ro-MO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alergologice</a:t>
            </a:r>
            <a:endParaRPr lang="ro-RO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teste </a:t>
            </a:r>
            <a:r>
              <a:rPr lang="ro-MO" sz="2400" b="1" dirty="0">
                <a:latin typeface="Times New Roman" pitchFamily="18" charset="0"/>
                <a:cs typeface="Times New Roman" pitchFamily="18" charset="0"/>
              </a:rPr>
              <a:t>cutanate cu </a:t>
            </a:r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alergeni (pot fi pozitive și la cei sănătoși)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- IgE </a:t>
            </a:r>
            <a:r>
              <a:rPr lang="ro-MO" sz="2400" b="1" dirty="0">
                <a:latin typeface="Times New Roman" pitchFamily="18" charset="0"/>
                <a:cs typeface="Times New Roman" pitchFamily="18" charset="0"/>
              </a:rPr>
              <a:t>totale serice crescute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- IgE </a:t>
            </a:r>
            <a:r>
              <a:rPr lang="ro-MO" sz="2400" b="1" dirty="0">
                <a:latin typeface="Times New Roman" pitchFamily="18" charset="0"/>
                <a:cs typeface="Times New Roman" pitchFamily="18" charset="0"/>
              </a:rPr>
              <a:t>specifice crescute pentru  alergenul în cauză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576" y="332656"/>
            <a:ext cx="7848873" cy="5472607"/>
            <a:chOff x="0" y="-2"/>
            <a:chExt cx="15670280" cy="8344061"/>
          </a:xfrm>
        </p:grpSpPr>
        <p:sp>
          <p:nvSpPr>
            <p:cNvPr id="3" name="AutoShape 3"/>
            <p:cNvSpPr/>
            <p:nvPr/>
          </p:nvSpPr>
          <p:spPr>
            <a:xfrm>
              <a:off x="0" y="-2"/>
              <a:ext cx="15670278" cy="834406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92458" y="329369"/>
              <a:ext cx="12391483" cy="141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2800" b="1" spc="190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CE INVESTIGATII SUNT NECESARE PENTRU DIAGNOSTIC?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31294" y="2525175"/>
              <a:ext cx="15238986" cy="42233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Spirometria</a:t>
              </a:r>
              <a:r>
                <a:rPr lang="en-US" sz="2400" b="1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ajuta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masurarea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fluxului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aer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din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caile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respiratorii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Testarea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dureaza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10 minute,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iar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rezultatul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este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oferit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pe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loc.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Practic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pentru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masura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capacitatea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functiei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pulmonare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pacientul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trebuie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sufle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printr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-un tub de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cauciuc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, care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este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pc="28" dirty="0" err="1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legat</a:t>
              </a:r>
              <a:r>
                <a:rPr lang="en-US" sz="2400" spc="28" dirty="0">
                  <a:solidFill>
                    <a:srgbClr val="1E3148"/>
                  </a:solidFill>
                  <a:latin typeface="Times New Roman" pitchFamily="18" charset="0"/>
                  <a:cs typeface="Times New Roman" pitchFamily="18" charset="0"/>
                </a:rPr>
                <a:t> de un computer.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1457</Words>
  <Application>Microsoft Office PowerPoint</Application>
  <PresentationFormat>Экран (4:3)</PresentationFormat>
  <Paragraphs>217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Abril Fatface</vt:lpstr>
      <vt:lpstr>Arial</vt:lpstr>
      <vt:lpstr>Calibri</vt:lpstr>
      <vt:lpstr>Montserrat Classic Bold</vt:lpstr>
      <vt:lpstr>Montserrat Light</vt:lpstr>
      <vt:lpstr>Times New Roman</vt:lpstr>
      <vt:lpstr>Wingdings</vt:lpstr>
      <vt:lpstr>Тема Office</vt:lpstr>
      <vt:lpstr>Astmul bronșic </vt:lpstr>
      <vt:lpstr>DEFINIŢIE </vt:lpstr>
      <vt:lpstr>EPIDEMIOLOGIE </vt:lpstr>
      <vt:lpstr>Презентация PowerPoint</vt:lpstr>
      <vt:lpstr>ETIOLOGIE  </vt:lpstr>
      <vt:lpstr>FACTORI  DECLANŞATORI </vt:lpstr>
      <vt:lpstr>CRITERIILE DE DIAGNOSTIC CLINIC  </vt:lpstr>
      <vt:lpstr>INVESTIGAŢII  PARACLINICE ÎN ASTMUL BRONŞIC. </vt:lpstr>
      <vt:lpstr>Презентация PowerPoint</vt:lpstr>
      <vt:lpstr>EXACERBAREA ASTMULUI   </vt:lpstr>
      <vt:lpstr>FORME CLINICE</vt:lpstr>
      <vt:lpstr>Презентация PowerPoint</vt:lpstr>
      <vt:lpstr>Презентация PowerPoint</vt:lpstr>
      <vt:lpstr>ASTMUL ALERGIC (ATOPIC)</vt:lpstr>
      <vt:lpstr>ASTMUL  PROFESIONAL </vt:lpstr>
      <vt:lpstr>ASTMUL CU INTOLERANŢĂ LA ASPIRINĂ ŞI AINS(II)  </vt:lpstr>
      <vt:lpstr>ASTMUL CU INTOLERANŢĂ LA ASPIRINĂ ŞI AINS(III)  </vt:lpstr>
      <vt:lpstr>ASTMUL CU INTOLERANŢĂ LA ASPIRINĂ ŞI AINS(IV)  </vt:lpstr>
      <vt:lpstr>EVOLUŢIE: </vt:lpstr>
      <vt:lpstr>PROGNOSTIC </vt:lpstr>
      <vt:lpstr>INFORMAREA ŞI EDUCAȚIA  PACIENTULUI: </vt:lpstr>
      <vt:lpstr>MESAJELE CHEIE ÎN MONITORIZAREA   ASTMULUI BRONŞIC (II)  </vt:lpstr>
      <vt:lpstr>AUTOMONITORIZAREA ASTMULUI </vt:lpstr>
      <vt:lpstr>CRITERII DE TRIMITERE LA SPECIALIST</vt:lpstr>
      <vt:lpstr>INTERVENȚII NONFARMACOLOGICE</vt:lpstr>
      <vt:lpstr>INTERVENȚII NONFARMACOLOGICE</vt:lpstr>
      <vt:lpstr>ASTMUL ÎN SARCINĂ</vt:lpstr>
      <vt:lpstr>PREVENŢIA (I) </vt:lpstr>
      <vt:lpstr>PREVENŢIA (II) </vt:lpstr>
      <vt:lpstr>PREVENŢIA (III)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Sef</dc:creator>
  <cp:lastModifiedBy>Пользователь</cp:lastModifiedBy>
  <cp:revision>106</cp:revision>
  <dcterms:created xsi:type="dcterms:W3CDTF">2014-12-11T09:22:37Z</dcterms:created>
  <dcterms:modified xsi:type="dcterms:W3CDTF">2024-09-20T23:53:24Z</dcterms:modified>
</cp:coreProperties>
</file>