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ABA9-01C4-4D75-8114-5D8A6831691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6601-1C20-41EE-A0F9-FBC443B9D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9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ABA9-01C4-4D75-8114-5D8A6831691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6601-1C20-41EE-A0F9-FBC443B9D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2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ABA9-01C4-4D75-8114-5D8A6831691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6601-1C20-41EE-A0F9-FBC443B9D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5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ABA9-01C4-4D75-8114-5D8A6831691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6601-1C20-41EE-A0F9-FBC443B9D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2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ABA9-01C4-4D75-8114-5D8A6831691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6601-1C20-41EE-A0F9-FBC443B9D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ABA9-01C4-4D75-8114-5D8A6831691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6601-1C20-41EE-A0F9-FBC443B9D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ABA9-01C4-4D75-8114-5D8A6831691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6601-1C20-41EE-A0F9-FBC443B9D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9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ABA9-01C4-4D75-8114-5D8A6831691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6601-1C20-41EE-A0F9-FBC443B9D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ABA9-01C4-4D75-8114-5D8A6831691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6601-1C20-41EE-A0F9-FBC443B9D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3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ABA9-01C4-4D75-8114-5D8A6831691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6601-1C20-41EE-A0F9-FBC443B9D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9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ABA9-01C4-4D75-8114-5D8A6831691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6601-1C20-41EE-A0F9-FBC443B9D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1ABA9-01C4-4D75-8114-5D8A6831691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6601-1C20-41EE-A0F9-FBC443B9D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5384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36" y="170008"/>
            <a:ext cx="10363200" cy="555625"/>
          </a:xfrm>
        </p:spPr>
        <p:txBody>
          <a:bodyPr>
            <a:normAutofit fontScale="90000"/>
          </a:bodyPr>
          <a:lstStyle/>
          <a:p>
            <a:r>
              <a:rPr lang="x-none" b="0" dirty="0">
                <a:effectLst/>
              </a:rPr>
              <a:t>Бронхиальная астма</a:t>
            </a:r>
            <a:endParaRPr lang="en-US" dirty="0"/>
          </a:p>
        </p:txBody>
      </p:sp>
      <p:pic>
        <p:nvPicPr>
          <p:cNvPr id="4" name="Picture 4" descr="https://avatars.mds.yandex.net/get-zen_doc/1592767/pub_5ddd80e5d8a5147cefe9db3b_5ddd80f13112ab60c735952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58" y="725633"/>
            <a:ext cx="7582957" cy="50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6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982" y="0"/>
            <a:ext cx="10972800" cy="1143000"/>
          </a:xfrm>
        </p:spPr>
        <p:txBody>
          <a:bodyPr/>
          <a:lstStyle/>
          <a:p>
            <a:r>
              <a:rPr lang="x-none" b="0" dirty="0">
                <a:effectLst/>
              </a:rPr>
              <a:t>Формы бронхиальной обструкции: 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острый </a:t>
            </a:r>
            <a:r>
              <a:rPr lang="ru-RU" dirty="0" err="1"/>
              <a:t>бронхоспазм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отек </a:t>
            </a:r>
            <a:r>
              <a:rPr lang="ru-RU" dirty="0"/>
              <a:t>стенки бронха (подострый), </a:t>
            </a:r>
            <a:endParaRPr lang="ru-RU" dirty="0" smtClean="0"/>
          </a:p>
          <a:p>
            <a:r>
              <a:rPr lang="ru-RU" dirty="0" smtClean="0"/>
              <a:t>хроническая </a:t>
            </a:r>
            <a:r>
              <a:rPr lang="ru-RU" dirty="0" err="1"/>
              <a:t>обтурация</a:t>
            </a:r>
            <a:r>
              <a:rPr lang="ru-RU" dirty="0"/>
              <a:t> слизью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ремоделирование</a:t>
            </a:r>
            <a:r>
              <a:rPr lang="ru-RU" dirty="0"/>
              <a:t> стенки бронха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норме ОФВ1 (объем форсированного выдоха за первую секунду) - не менее 75% от ЖЕЛ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3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509"/>
            <a:ext cx="10972800" cy="706438"/>
          </a:xfrm>
        </p:spPr>
        <p:txBody>
          <a:bodyPr>
            <a:normAutofit fontScale="90000"/>
          </a:bodyPr>
          <a:lstStyle/>
          <a:p>
            <a:r>
              <a:rPr lang="x-none" b="0" dirty="0">
                <a:effectLst/>
              </a:rPr>
              <a:t>Степени легочной обструкции: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более 70% - легкая; </a:t>
            </a:r>
            <a:endParaRPr lang="ru-RU" sz="3200" dirty="0" smtClean="0"/>
          </a:p>
          <a:p>
            <a:r>
              <a:rPr lang="ru-RU" sz="3200" dirty="0" smtClean="0"/>
              <a:t>69-50</a:t>
            </a:r>
            <a:r>
              <a:rPr lang="ru-RU" sz="3200" dirty="0"/>
              <a:t>% - умеренная; </a:t>
            </a:r>
            <a:endParaRPr lang="ru-RU" sz="3200" dirty="0" smtClean="0"/>
          </a:p>
          <a:p>
            <a:r>
              <a:rPr lang="ru-RU" sz="3200" dirty="0" smtClean="0"/>
              <a:t>менее </a:t>
            </a:r>
            <a:r>
              <a:rPr lang="ru-RU" sz="3200" dirty="0"/>
              <a:t>50% - тяжелая.</a:t>
            </a:r>
            <a:endParaRPr lang="en-US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3675" y="1901344"/>
            <a:ext cx="4618182" cy="47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0" dirty="0">
                <a:effectLst/>
              </a:rPr>
              <a:t>КЛАССИФИКАЦИЯ БА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атопическая</a:t>
            </a:r>
            <a:r>
              <a:rPr lang="ru-RU" dirty="0" smtClean="0"/>
              <a:t> </a:t>
            </a:r>
            <a:r>
              <a:rPr lang="ru-RU" dirty="0"/>
              <a:t>(экзогенная);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-неаллергическая </a:t>
            </a:r>
            <a:r>
              <a:rPr lang="ru-RU" dirty="0"/>
              <a:t>(эндогенная, </a:t>
            </a:r>
            <a:r>
              <a:rPr lang="ru-RU" dirty="0" err="1"/>
              <a:t>аспириновая</a:t>
            </a:r>
            <a:r>
              <a:rPr lang="ru-RU" dirty="0"/>
              <a:t>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-смешанная </a:t>
            </a:r>
            <a:r>
              <a:rPr lang="ru-RU" dirty="0"/>
              <a:t>(аллергическая + неаллергическая);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-неуточненная.</a:t>
            </a:r>
          </a:p>
        </p:txBody>
      </p:sp>
    </p:spTree>
    <p:extLst>
      <p:ext uri="{BB962C8B-B14F-4D97-AF65-F5344CB8AC3E}">
        <p14:creationId xmlns:p14="http://schemas.microsoft.com/office/powerpoint/2010/main" val="184424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0" dirty="0">
                <a:effectLst/>
              </a:rPr>
              <a:t>КЛАССИФИКАЦИЯ ТЯЖЕСТИ БА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Ступень 1: </a:t>
            </a:r>
            <a:r>
              <a:rPr lang="ru-RU" dirty="0" err="1"/>
              <a:t>интермиттирующая</a:t>
            </a:r>
            <a:r>
              <a:rPr lang="ru-RU" dirty="0"/>
              <a:t> </a:t>
            </a:r>
            <a:r>
              <a:rPr lang="ru-RU" dirty="0" smtClean="0"/>
              <a:t>БА:</a:t>
            </a:r>
          </a:p>
          <a:p>
            <a:pPr marL="0" indent="0">
              <a:buNone/>
            </a:pPr>
            <a:r>
              <a:rPr lang="ru-RU" dirty="0" smtClean="0"/>
              <a:t> -симптомы </a:t>
            </a:r>
            <a:r>
              <a:rPr lang="ru-RU" dirty="0"/>
              <a:t>реже 1 раза в неделю;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-короткие </a:t>
            </a:r>
            <a:r>
              <a:rPr lang="ru-RU" dirty="0"/>
              <a:t>обострения;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-ночные </a:t>
            </a:r>
            <a:r>
              <a:rPr lang="ru-RU" dirty="0"/>
              <a:t>симптомы не чаще 2 раз в месяц;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-показатели </a:t>
            </a:r>
            <a:r>
              <a:rPr lang="ru-RU" dirty="0"/>
              <a:t>ОФВ1 или ПСВ составляют 80% и более от должных значений;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-вариабельность </a:t>
            </a:r>
            <a:r>
              <a:rPr lang="ru-RU" dirty="0"/>
              <a:t>показателей ПСВ или ОФВ1 составляет менее 20%.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7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0" smtClean="0">
                <a:effectLst/>
              </a:rPr>
              <a:t>КЛАССИФИКАЦИЯ ТЯЖЕСТИ БА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Ступень 2</a:t>
            </a:r>
            <a:r>
              <a:rPr lang="ru-RU" dirty="0"/>
              <a:t>: легкая </a:t>
            </a:r>
            <a:r>
              <a:rPr lang="ru-RU" dirty="0" err="1"/>
              <a:t>персистирующая</a:t>
            </a:r>
            <a:r>
              <a:rPr lang="ru-RU" dirty="0"/>
              <a:t> </a:t>
            </a:r>
            <a:r>
              <a:rPr lang="ru-RU" dirty="0" smtClean="0"/>
              <a:t>БА: </a:t>
            </a:r>
          </a:p>
          <a:p>
            <a:pPr marL="0" indent="0">
              <a:buNone/>
            </a:pPr>
            <a:r>
              <a:rPr lang="ru-RU" dirty="0" smtClean="0"/>
              <a:t>-симптомы </a:t>
            </a:r>
            <a:r>
              <a:rPr lang="ru-RU" dirty="0"/>
              <a:t>чаще 1 раза в неделю, но реже 1 раза в день;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-обострения </a:t>
            </a:r>
            <a:r>
              <a:rPr lang="ru-RU" dirty="0"/>
              <a:t>могут влиять на физическую активность и сон;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-ночные </a:t>
            </a:r>
            <a:r>
              <a:rPr lang="ru-RU" dirty="0"/>
              <a:t>симптомы чаще 2 раз в месяц;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-показатели </a:t>
            </a:r>
            <a:r>
              <a:rPr lang="ru-RU" dirty="0"/>
              <a:t>ОФВ1 или ПСВ составляют 80% и более от должных значений;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-вариабельность </a:t>
            </a:r>
            <a:r>
              <a:rPr lang="ru-RU" dirty="0"/>
              <a:t>показателей ПСВ или ОФВ1 составляет 20-30%.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57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0" smtClean="0">
                <a:effectLst/>
              </a:rPr>
              <a:t>КЛАССИФИКАЦИЯ ТЯЖЕСТИ БА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Ступень 3</a:t>
            </a:r>
            <a:r>
              <a:rPr lang="ru-RU" dirty="0"/>
              <a:t>: </a:t>
            </a:r>
            <a:r>
              <a:rPr lang="ru-RU" dirty="0" err="1"/>
              <a:t>персистирующая</a:t>
            </a:r>
            <a:r>
              <a:rPr lang="ru-RU" dirty="0"/>
              <a:t> БА средней </a:t>
            </a:r>
            <a:r>
              <a:rPr lang="ru-RU" dirty="0" smtClean="0"/>
              <a:t>тяжести: </a:t>
            </a:r>
          </a:p>
          <a:p>
            <a:pPr marL="0" indent="0">
              <a:buNone/>
            </a:pPr>
            <a:r>
              <a:rPr lang="ru-RU" dirty="0" smtClean="0"/>
              <a:t>-ежедневные </a:t>
            </a:r>
            <a:r>
              <a:rPr lang="ru-RU" dirty="0"/>
              <a:t>симптомы;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-обострения </a:t>
            </a:r>
            <a:r>
              <a:rPr lang="ru-RU" dirty="0"/>
              <a:t>могут влиять на физическую активность и сон;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-ночные </a:t>
            </a:r>
            <a:r>
              <a:rPr lang="ru-RU" dirty="0"/>
              <a:t>симптомы чаще 1 раза в неделю;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-ежедневный </a:t>
            </a:r>
            <a:r>
              <a:rPr lang="ru-RU" dirty="0"/>
              <a:t>прием ингаляционных в2-агонистов;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-показатели </a:t>
            </a:r>
            <a:r>
              <a:rPr lang="ru-RU" dirty="0"/>
              <a:t>ОФВ1 или ПСВ составляют 60-80% от должных значений;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-вариабельность </a:t>
            </a:r>
            <a:r>
              <a:rPr lang="ru-RU" dirty="0"/>
              <a:t>показателей ПСВ или ОФВ1 составляет более 30%.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48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0" smtClean="0">
                <a:effectLst/>
              </a:rPr>
              <a:t>КЛАССИФИКАЦИЯ ТЯЖЕСТИ БА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Ступень 4</a:t>
            </a:r>
            <a:r>
              <a:rPr lang="ru-RU" dirty="0"/>
              <a:t>: тяжелая </a:t>
            </a:r>
            <a:r>
              <a:rPr lang="ru-RU" dirty="0" err="1"/>
              <a:t>персистирующая</a:t>
            </a:r>
            <a:r>
              <a:rPr lang="ru-RU" dirty="0"/>
              <a:t> </a:t>
            </a:r>
            <a:r>
              <a:rPr lang="ru-RU" dirty="0" smtClean="0"/>
              <a:t>БА: </a:t>
            </a:r>
          </a:p>
          <a:p>
            <a:pPr marL="0" indent="0">
              <a:buNone/>
            </a:pPr>
            <a:r>
              <a:rPr lang="ru-RU" dirty="0" smtClean="0"/>
              <a:t>-ежедневные </a:t>
            </a:r>
            <a:r>
              <a:rPr lang="ru-RU" dirty="0"/>
              <a:t>симптомы;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-частые </a:t>
            </a:r>
            <a:r>
              <a:rPr lang="ru-RU" dirty="0"/>
              <a:t>обострения; частые ночные симптомы;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-ограничение </a:t>
            </a:r>
            <a:r>
              <a:rPr lang="ru-RU" dirty="0"/>
              <a:t>физической активности;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-показатели </a:t>
            </a:r>
            <a:r>
              <a:rPr lang="ru-RU" dirty="0"/>
              <a:t>ОФВ1 или ПСВ составляют менее 60% от должных значений.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0" dirty="0">
                <a:effectLst/>
              </a:rPr>
              <a:t>ЛЕЧЕНИЕ БА 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1"/>
            <a:ext cx="11240655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Комплексная терапия больных </a:t>
            </a:r>
            <a:r>
              <a:rPr lang="ru-RU" dirty="0" smtClean="0"/>
              <a:t>БА:</a:t>
            </a:r>
          </a:p>
          <a:p>
            <a:pPr marL="0" indent="0">
              <a:buNone/>
            </a:pPr>
            <a:r>
              <a:rPr lang="ru-RU" dirty="0" smtClean="0"/>
              <a:t>1. Обучение больных.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Оценка и мониторинг тяжести БА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Элиминация триггеров или контроль их влияния на течение болезни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Разработка плана медикаментозной терапии для постоянного лечения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Разработка плана лечения в период обострения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Обеспечение регулярного наблюдения.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2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0" dirty="0">
                <a:effectLst/>
              </a:rPr>
              <a:t>Лекарственная терапия </a:t>
            </a:r>
            <a:r>
              <a:rPr lang="en-US" b="0" dirty="0">
                <a:effectLst/>
              </a:rPr>
              <a:t>I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45309"/>
            <a:ext cx="10972800" cy="5883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Препараты </a:t>
            </a:r>
            <a:r>
              <a:rPr lang="ru-RU" sz="2400" dirty="0"/>
              <a:t>для контроля за течением </a:t>
            </a:r>
            <a:r>
              <a:rPr lang="ru-RU" sz="2400" dirty="0" smtClean="0"/>
              <a:t>астмы: </a:t>
            </a:r>
          </a:p>
          <a:p>
            <a:pPr marL="0" indent="0">
              <a:buNone/>
            </a:pPr>
            <a:r>
              <a:rPr lang="ru-RU" sz="2400" dirty="0" smtClean="0"/>
              <a:t>-ингаляционные </a:t>
            </a:r>
            <a:r>
              <a:rPr lang="ru-RU" sz="2400" dirty="0"/>
              <a:t>ГКС (</a:t>
            </a:r>
            <a:r>
              <a:rPr lang="ru-RU" sz="2400" dirty="0" err="1"/>
              <a:t>беклометазона</a:t>
            </a:r>
            <a:r>
              <a:rPr lang="ru-RU" sz="2400" dirty="0"/>
              <a:t> </a:t>
            </a:r>
            <a:r>
              <a:rPr lang="ru-RU" sz="2400" dirty="0" err="1"/>
              <a:t>дипропионат</a:t>
            </a:r>
            <a:r>
              <a:rPr lang="ru-RU" sz="2400" dirty="0"/>
              <a:t>, </a:t>
            </a:r>
            <a:r>
              <a:rPr lang="ru-RU" sz="2400" dirty="0" err="1"/>
              <a:t>будесонид</a:t>
            </a:r>
            <a:r>
              <a:rPr lang="ru-RU" sz="2400" dirty="0"/>
              <a:t>, </a:t>
            </a:r>
            <a:r>
              <a:rPr lang="ru-RU" sz="2400" dirty="0" err="1"/>
              <a:t>флунизомид</a:t>
            </a:r>
            <a:r>
              <a:rPr lang="ru-RU" sz="2400" dirty="0"/>
              <a:t>, </a:t>
            </a:r>
            <a:r>
              <a:rPr lang="ru-RU" sz="2400" dirty="0" err="1"/>
              <a:t>флутиказон</a:t>
            </a:r>
            <a:r>
              <a:rPr lang="ru-RU" sz="2400" dirty="0"/>
              <a:t>, </a:t>
            </a:r>
            <a:r>
              <a:rPr lang="ru-RU" sz="2400" dirty="0" err="1"/>
              <a:t>триамцинолона</a:t>
            </a:r>
            <a:r>
              <a:rPr lang="ru-RU" sz="2400" dirty="0"/>
              <a:t> </a:t>
            </a:r>
            <a:r>
              <a:rPr lang="ru-RU" sz="2400" dirty="0" err="1"/>
              <a:t>ацетонид</a:t>
            </a:r>
            <a:r>
              <a:rPr lang="ru-RU" sz="2400" dirty="0"/>
              <a:t>);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-системные </a:t>
            </a:r>
            <a:r>
              <a:rPr lang="ru-RU" sz="2400" dirty="0"/>
              <a:t>ГКС (преднизолон, </a:t>
            </a:r>
            <a:r>
              <a:rPr lang="ru-RU" sz="2400" dirty="0" err="1"/>
              <a:t>метилпреднизолон</a:t>
            </a:r>
            <a:r>
              <a:rPr lang="ru-RU" sz="2400" dirty="0"/>
              <a:t>); (!) п/э: кандидоз полости рта, охриплость голоса, кашель от раздражения слизистой;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-натрия </a:t>
            </a:r>
            <a:r>
              <a:rPr lang="ru-RU" sz="2400" dirty="0" err="1"/>
              <a:t>кромогликат</a:t>
            </a:r>
            <a:r>
              <a:rPr lang="ru-RU" sz="2400" dirty="0"/>
              <a:t> (</a:t>
            </a:r>
            <a:r>
              <a:rPr lang="ru-RU" sz="2400" dirty="0" err="1"/>
              <a:t>интал</a:t>
            </a:r>
            <a:r>
              <a:rPr lang="ru-RU" sz="2400" dirty="0"/>
              <a:t>);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-</a:t>
            </a:r>
            <a:r>
              <a:rPr lang="ru-RU" sz="2400" dirty="0" err="1" smtClean="0"/>
              <a:t>недокромил</a:t>
            </a:r>
            <a:r>
              <a:rPr lang="ru-RU" sz="2400" dirty="0" smtClean="0"/>
              <a:t> </a:t>
            </a:r>
            <a:r>
              <a:rPr lang="ru-RU" sz="2400" dirty="0"/>
              <a:t>натрия (</a:t>
            </a:r>
            <a:r>
              <a:rPr lang="ru-RU" sz="2400" dirty="0" err="1"/>
              <a:t>тайлед</a:t>
            </a:r>
            <a:r>
              <a:rPr lang="ru-RU" sz="2400" dirty="0"/>
              <a:t>);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-теофиллин </a:t>
            </a:r>
            <a:r>
              <a:rPr lang="ru-RU" sz="2400" dirty="0"/>
              <a:t>замедленного высвобождения (</a:t>
            </a:r>
            <a:r>
              <a:rPr lang="ru-RU" sz="2400" dirty="0" err="1"/>
              <a:t>теопек</a:t>
            </a:r>
            <a:r>
              <a:rPr lang="ru-RU" sz="2400" dirty="0"/>
              <a:t>, </a:t>
            </a:r>
            <a:r>
              <a:rPr lang="ru-RU" sz="2400" dirty="0" err="1"/>
              <a:t>теодур</a:t>
            </a:r>
            <a:r>
              <a:rPr lang="ru-RU" sz="2400" dirty="0"/>
              <a:t>);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-ингаляционные в 2-агонисты </a:t>
            </a:r>
            <a:r>
              <a:rPr lang="ru-RU" sz="2400" dirty="0"/>
              <a:t>длительного действия (</a:t>
            </a:r>
            <a:r>
              <a:rPr lang="ru-RU" sz="2400" dirty="0" err="1"/>
              <a:t>формотерол</a:t>
            </a:r>
            <a:r>
              <a:rPr lang="ru-RU" sz="2400" dirty="0"/>
              <a:t>, </a:t>
            </a:r>
            <a:r>
              <a:rPr lang="ru-RU" sz="2400" dirty="0" err="1"/>
              <a:t>сальметерол</a:t>
            </a:r>
            <a:r>
              <a:rPr lang="ru-RU" sz="2400" dirty="0" smtClean="0"/>
              <a:t>);</a:t>
            </a:r>
          </a:p>
          <a:p>
            <a:pPr marL="0" indent="0">
              <a:buNone/>
            </a:pPr>
            <a:r>
              <a:rPr lang="ru-RU" sz="2400" dirty="0" smtClean="0"/>
              <a:t> -</a:t>
            </a:r>
            <a:r>
              <a:rPr lang="ru-RU" sz="2400" dirty="0" err="1" smtClean="0"/>
              <a:t>антилейкотриеновые</a:t>
            </a:r>
            <a:r>
              <a:rPr lang="ru-RU" sz="2400" dirty="0" smtClean="0"/>
              <a:t> </a:t>
            </a:r>
            <a:r>
              <a:rPr lang="ru-RU" sz="2400" dirty="0"/>
              <a:t>препараты: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а</a:t>
            </a:r>
            <a:r>
              <a:rPr lang="ru-RU" sz="2400" dirty="0"/>
              <a:t>) антагонисты рецепторов к </a:t>
            </a:r>
            <a:r>
              <a:rPr lang="ru-RU" sz="2400" dirty="0" err="1"/>
              <a:t>цистеинил-лейкотриену</a:t>
            </a:r>
            <a:r>
              <a:rPr lang="ru-RU" sz="2400" dirty="0"/>
              <a:t> 1 (</a:t>
            </a:r>
            <a:r>
              <a:rPr lang="ru-RU" sz="2400" dirty="0" err="1"/>
              <a:t>монтелукаст</a:t>
            </a:r>
            <a:r>
              <a:rPr lang="ru-RU" sz="2400" dirty="0"/>
              <a:t>, </a:t>
            </a:r>
            <a:r>
              <a:rPr lang="ru-RU" sz="2400" dirty="0" err="1"/>
              <a:t>зафирлукаст</a:t>
            </a:r>
            <a:r>
              <a:rPr lang="ru-RU" sz="2400" dirty="0"/>
              <a:t>), б) ингибитор 5-липооксигеназы (</a:t>
            </a:r>
            <a:r>
              <a:rPr lang="ru-RU" sz="2400" dirty="0" err="1"/>
              <a:t>зилеутон</a:t>
            </a:r>
            <a:r>
              <a:rPr lang="ru-RU" sz="2400" dirty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6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2" y="71438"/>
            <a:ext cx="11998036" cy="1143000"/>
          </a:xfrm>
        </p:spPr>
        <p:txBody>
          <a:bodyPr>
            <a:normAutofit fontScale="90000"/>
          </a:bodyPr>
          <a:lstStyle/>
          <a:p>
            <a:r>
              <a:rPr lang="ru-RU" b="0">
                <a:effectLst/>
              </a:rPr>
              <a:t>II. </a:t>
            </a:r>
            <a:r>
              <a:rPr lang="ru-RU" b="0" dirty="0">
                <a:effectLst/>
              </a:rPr>
              <a:t>Симптоматические средства (для неотложной помощи)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-ингаляционные в 2-агонисты </a:t>
            </a:r>
            <a:r>
              <a:rPr lang="ru-RU" dirty="0"/>
              <a:t>быстрого действия (</a:t>
            </a:r>
            <a:r>
              <a:rPr lang="ru-RU" dirty="0" err="1"/>
              <a:t>сальбутамол</a:t>
            </a:r>
            <a:r>
              <a:rPr lang="ru-RU" dirty="0"/>
              <a:t>, фенотерол, </a:t>
            </a:r>
            <a:r>
              <a:rPr lang="ru-RU" dirty="0" err="1"/>
              <a:t>тербуталин</a:t>
            </a:r>
            <a:r>
              <a:rPr lang="ru-RU" dirty="0"/>
              <a:t>, </a:t>
            </a:r>
            <a:r>
              <a:rPr lang="ru-RU" dirty="0" err="1"/>
              <a:t>репротерон</a:t>
            </a:r>
            <a:r>
              <a:rPr lang="ru-RU" dirty="0"/>
              <a:t>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-системные </a:t>
            </a:r>
            <a:r>
              <a:rPr lang="ru-RU" dirty="0"/>
              <a:t>ГКС;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-антихолинергические </a:t>
            </a:r>
            <a:r>
              <a:rPr lang="ru-RU" dirty="0"/>
              <a:t>препараты (</a:t>
            </a:r>
            <a:r>
              <a:rPr lang="ru-RU" dirty="0" err="1"/>
              <a:t>ипратропиум</a:t>
            </a:r>
            <a:r>
              <a:rPr lang="ru-RU" dirty="0"/>
              <a:t> бромид (</a:t>
            </a:r>
            <a:r>
              <a:rPr lang="ru-RU" dirty="0" err="1"/>
              <a:t>атровент</a:t>
            </a:r>
            <a:r>
              <a:rPr lang="ru-RU" dirty="0"/>
              <a:t>), </a:t>
            </a:r>
            <a:r>
              <a:rPr lang="ru-RU" dirty="0" err="1"/>
              <a:t>окситропиума</a:t>
            </a:r>
            <a:r>
              <a:rPr lang="ru-RU" dirty="0"/>
              <a:t> бромид);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метилксантины</a:t>
            </a:r>
            <a:r>
              <a:rPr lang="ru-RU" dirty="0" smtClean="0"/>
              <a:t> </a:t>
            </a:r>
            <a:r>
              <a:rPr lang="ru-RU" dirty="0"/>
              <a:t>(теофиллин в/в, эуфиллин).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5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0" dirty="0">
                <a:effectLst/>
              </a:rPr>
              <a:t>Понятие о Бронхиальной астме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smtClean="0"/>
              <a:t>БА - заболевание </a:t>
            </a:r>
            <a:r>
              <a:rPr lang="ru-RU" dirty="0"/>
              <a:t>характеризующиеся хроническим воспалением воздухоносных путей, приводящие к </a:t>
            </a:r>
            <a:r>
              <a:rPr lang="ru-RU" dirty="0" err="1"/>
              <a:t>гиперактивности</a:t>
            </a:r>
            <a:r>
              <a:rPr lang="ru-RU" dirty="0"/>
              <a:t> в ответ на различные стимулы и повторяющиеся приступами бронхиальной обструкции.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1037" y="3863182"/>
            <a:ext cx="4449925" cy="28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33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III. </a:t>
            </a:r>
            <a:r>
              <a:rPr lang="x-none" b="0" dirty="0">
                <a:effectLst/>
              </a:rPr>
              <a:t>Нетрадиционные методы лечения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-акупунктура(иглы); </a:t>
            </a:r>
          </a:p>
          <a:p>
            <a:pPr marL="0" indent="0">
              <a:buNone/>
            </a:pPr>
            <a:r>
              <a:rPr lang="ru-RU" dirty="0" smtClean="0"/>
              <a:t>-гомеопатия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-йога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-ионизаторы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спелеотерапия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-метод </a:t>
            </a:r>
            <a:r>
              <a:rPr lang="ru-RU" dirty="0"/>
              <a:t>Бутейко;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-и </a:t>
            </a:r>
            <a:r>
              <a:rPr lang="ru-RU" dirty="0"/>
              <a:t>др.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0" dirty="0">
                <a:effectLst/>
              </a:rPr>
              <a:t>Методы обследования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dirty="0" smtClean="0"/>
              <a:t>-Рентгеноскопия;</a:t>
            </a:r>
          </a:p>
          <a:p>
            <a:pPr marL="0" indent="0">
              <a:buNone/>
            </a:pPr>
            <a:r>
              <a:rPr lang="x-none" dirty="0"/>
              <a:t>-</a:t>
            </a:r>
            <a:r>
              <a:rPr lang="x-none" dirty="0" smtClean="0"/>
              <a:t>Исследование мокроты; </a:t>
            </a:r>
          </a:p>
          <a:p>
            <a:pPr marL="0" indent="0">
              <a:buNone/>
            </a:pPr>
            <a:r>
              <a:rPr lang="x-none" dirty="0" smtClean="0"/>
              <a:t>-Исследование крови.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00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459" y="6475070"/>
            <a:ext cx="9993745" cy="2169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417" y="1821874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https://lekoboz.ru/images/2017/17.12/shutterstock_417331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3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0" dirty="0">
                <a:effectLst/>
              </a:rPr>
              <a:t>Клиника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Основными признаками бронхиальной астмы являются приступы удушья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Приступы удушья делятся на </a:t>
            </a:r>
            <a:r>
              <a:rPr lang="ru-RU" dirty="0" smtClean="0"/>
              <a:t>следующие периоды:</a:t>
            </a:r>
          </a:p>
          <a:p>
            <a:r>
              <a:rPr lang="ru-RU" dirty="0"/>
              <a:t>-</a:t>
            </a:r>
            <a:r>
              <a:rPr lang="ru-RU" dirty="0" smtClean="0"/>
              <a:t>Предвестников</a:t>
            </a:r>
          </a:p>
          <a:p>
            <a:r>
              <a:rPr lang="ru-RU" dirty="0"/>
              <a:t>-</a:t>
            </a:r>
            <a:r>
              <a:rPr lang="ru-RU" dirty="0" smtClean="0"/>
              <a:t>Приступный</a:t>
            </a:r>
          </a:p>
          <a:p>
            <a:r>
              <a:rPr lang="ru-RU" dirty="0"/>
              <a:t>-</a:t>
            </a:r>
            <a:r>
              <a:rPr lang="ru-RU" dirty="0" err="1" smtClean="0"/>
              <a:t>Послеприступный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Межприступный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3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 предвестников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1"/>
            <a:ext cx="11148291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Период предвестников- наступает за несколько минут или сутки до приступа.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Период </a:t>
            </a:r>
            <a:r>
              <a:rPr lang="ru-RU" dirty="0"/>
              <a:t>характеризуется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Беспокойством</a:t>
            </a:r>
          </a:p>
          <a:p>
            <a:r>
              <a:rPr lang="ru-RU" dirty="0" smtClean="0"/>
              <a:t>Чиханием</a:t>
            </a:r>
          </a:p>
          <a:p>
            <a:r>
              <a:rPr lang="ru-RU" dirty="0" smtClean="0"/>
              <a:t>Зудом глаз</a:t>
            </a:r>
          </a:p>
          <a:p>
            <a:r>
              <a:rPr lang="ru-RU" dirty="0" smtClean="0"/>
              <a:t>Слезотечением</a:t>
            </a:r>
          </a:p>
          <a:p>
            <a:r>
              <a:rPr lang="ru-RU" dirty="0" smtClean="0"/>
              <a:t>Головной болью</a:t>
            </a:r>
          </a:p>
          <a:p>
            <a:r>
              <a:rPr lang="ru-RU" dirty="0" smtClean="0"/>
              <a:t>Нарушением сна</a:t>
            </a:r>
          </a:p>
          <a:p>
            <a:r>
              <a:rPr lang="ru-RU" dirty="0" smtClean="0"/>
              <a:t>Сухим </a:t>
            </a:r>
            <a:r>
              <a:rPr lang="ru-RU" dirty="0"/>
              <a:t>кашлем</a:t>
            </a:r>
            <a:endParaRPr lang="en-US" dirty="0"/>
          </a:p>
        </p:txBody>
      </p:sp>
      <p:pic>
        <p:nvPicPr>
          <p:cNvPr id="1028" name="Picture 4" descr="https://fb.ru/misc/i/gallery/50162/3141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76" y="2222999"/>
            <a:ext cx="5902035" cy="39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0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Приступ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Приступный период- характеризуется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Одышкой</a:t>
            </a:r>
          </a:p>
          <a:p>
            <a:r>
              <a:rPr lang="ru-RU" dirty="0" smtClean="0"/>
              <a:t>Свистящим дыханием</a:t>
            </a:r>
          </a:p>
          <a:p>
            <a:r>
              <a:rPr lang="ru-RU" dirty="0" smtClean="0"/>
              <a:t>Хрипами</a:t>
            </a:r>
          </a:p>
          <a:p>
            <a:r>
              <a:rPr lang="ru-RU" dirty="0" smtClean="0"/>
              <a:t>Кожа </a:t>
            </a:r>
            <a:r>
              <a:rPr lang="ru-RU" dirty="0"/>
              <a:t>бледная </a:t>
            </a:r>
            <a:endParaRPr lang="ru-RU" dirty="0" smtClean="0"/>
          </a:p>
          <a:p>
            <a:r>
              <a:rPr lang="ru-RU" dirty="0" smtClean="0"/>
              <a:t>Небольшой цианоз</a:t>
            </a:r>
          </a:p>
          <a:p>
            <a:r>
              <a:rPr lang="ru-RU" dirty="0" smtClean="0"/>
              <a:t>Тахикардия </a:t>
            </a:r>
            <a:r>
              <a:rPr lang="ru-RU" dirty="0"/>
              <a:t>и др.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время приступа человек принимает сидячие положение и упирается руками о край кровати или кресла. Продолжительность приступа составляет 10-20 мин., при длительном течение до нескольких часов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2445" y="1571946"/>
            <a:ext cx="4253502" cy="315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67893"/>
          </a:xfrm>
        </p:spPr>
        <p:txBody>
          <a:bodyPr>
            <a:normAutofit fontScale="90000"/>
          </a:bodyPr>
          <a:lstStyle/>
          <a:p>
            <a:r>
              <a:rPr lang="x-none" b="0" dirty="0">
                <a:effectLst/>
              </a:rPr>
              <a:t>Факторы риска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Внутренние </a:t>
            </a:r>
            <a:r>
              <a:rPr lang="ru-RU" dirty="0" smtClean="0">
                <a:solidFill>
                  <a:srgbClr val="FF0000"/>
                </a:solidFill>
              </a:rPr>
              <a:t>факторы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генетическая </a:t>
            </a:r>
            <a:r>
              <a:rPr lang="ru-RU" dirty="0"/>
              <a:t>предрасположенность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атопия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гиперпродукция</a:t>
            </a:r>
            <a:r>
              <a:rPr lang="ru-RU" dirty="0"/>
              <a:t> </a:t>
            </a:r>
            <a:r>
              <a:rPr lang="ru-RU" dirty="0" err="1"/>
              <a:t>IgE</a:t>
            </a:r>
            <a:r>
              <a:rPr lang="ru-RU" dirty="0"/>
              <a:t> в ответ на поступление аллергена); </a:t>
            </a:r>
          </a:p>
          <a:p>
            <a:pPr marL="0" indent="0">
              <a:buNone/>
            </a:pPr>
            <a:r>
              <a:rPr lang="ru-RU" dirty="0" smtClean="0"/>
              <a:t>-гиперреактивность </a:t>
            </a:r>
            <a:r>
              <a:rPr lang="ru-RU" dirty="0"/>
              <a:t>дыхательных путей;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-пол </a:t>
            </a:r>
            <a:r>
              <a:rPr lang="ru-RU" dirty="0"/>
              <a:t>(чаще у женщин);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-расовая </a:t>
            </a:r>
            <a:r>
              <a:rPr lang="ru-RU" dirty="0"/>
              <a:t>принадлежность.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3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909" y="288638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Внешние факторы </a:t>
            </a:r>
            <a:r>
              <a:rPr lang="ru-RU" dirty="0" smtClean="0">
                <a:solidFill>
                  <a:srgbClr val="FF0000"/>
                </a:solidFill>
              </a:rPr>
              <a:t>риска: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-</a:t>
            </a:r>
            <a:r>
              <a:rPr lang="ru-RU" sz="3000" dirty="0" smtClean="0"/>
              <a:t>домашние аллергены (домашняя </a:t>
            </a:r>
            <a:r>
              <a:rPr lang="ru-RU" sz="3000" dirty="0"/>
              <a:t>пыль (домашний </a:t>
            </a:r>
            <a:r>
              <a:rPr lang="ru-RU" sz="3000" dirty="0" smtClean="0"/>
              <a:t>клещ), аллергены животных, </a:t>
            </a:r>
            <a:r>
              <a:rPr lang="ru-RU" sz="3000" dirty="0"/>
              <a:t>аллергены </a:t>
            </a:r>
            <a:r>
              <a:rPr lang="ru-RU" sz="3000" dirty="0" smtClean="0"/>
              <a:t>тараканов, </a:t>
            </a:r>
            <a:r>
              <a:rPr lang="ru-RU" sz="3000" dirty="0"/>
              <a:t>грибы (плесень</a:t>
            </a:r>
            <a:r>
              <a:rPr lang="ru-RU" sz="3000" dirty="0" smtClean="0"/>
              <a:t>)); 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FF0000"/>
                </a:solidFill>
              </a:rPr>
              <a:t>-</a:t>
            </a:r>
            <a:r>
              <a:rPr lang="ru-RU" sz="3000" dirty="0" smtClean="0"/>
              <a:t>внешние аллергены (пыльца</a:t>
            </a:r>
            <a:r>
              <a:rPr lang="ru-RU" sz="3000" dirty="0"/>
              <a:t>,</a:t>
            </a:r>
            <a:r>
              <a:rPr lang="ru-RU" sz="3000" dirty="0" smtClean="0"/>
              <a:t> грибы, </a:t>
            </a:r>
            <a:r>
              <a:rPr lang="ru-RU" sz="3000" dirty="0"/>
              <a:t>профессиональные (</a:t>
            </a:r>
            <a:r>
              <a:rPr lang="ru-RU" sz="3000" dirty="0" smtClean="0"/>
              <a:t>сенсибилизаторы); </a:t>
            </a:r>
          </a:p>
          <a:p>
            <a:pPr marL="0" indent="0">
              <a:buNone/>
            </a:pPr>
            <a:r>
              <a:rPr lang="ru-RU" sz="3000" dirty="0" smtClean="0"/>
              <a:t>-курение</a:t>
            </a:r>
            <a:r>
              <a:rPr lang="ru-RU" sz="3000" dirty="0"/>
              <a:t>;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-воздушные </a:t>
            </a:r>
            <a:r>
              <a:rPr lang="ru-RU" sz="3000" dirty="0" err="1"/>
              <a:t>поллютанты</a:t>
            </a:r>
            <a:r>
              <a:rPr lang="ru-RU" sz="3000" dirty="0"/>
              <a:t>;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-респираторные </a:t>
            </a:r>
            <a:r>
              <a:rPr lang="ru-RU" sz="3000" dirty="0"/>
              <a:t>инфекции;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-паразитарные </a:t>
            </a:r>
            <a:r>
              <a:rPr lang="ru-RU" sz="3000" dirty="0"/>
              <a:t>инфекции;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-диета </a:t>
            </a:r>
            <a:r>
              <a:rPr lang="ru-RU" sz="3000" dirty="0"/>
              <a:t>и лекарства;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-ожирение</a:t>
            </a:r>
            <a:r>
              <a:rPr lang="ru-RU" sz="3000" dirty="0"/>
              <a:t>.</a:t>
            </a:r>
            <a:endParaRPr lang="en-US" sz="3000" dirty="0"/>
          </a:p>
        </p:txBody>
      </p:sp>
      <p:pic>
        <p:nvPicPr>
          <p:cNvPr id="2050" name="Picture 2" descr="https://leveton.su/wp-content/uploads/2018/08/zagryaznenie-vozdu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047" y="2105404"/>
            <a:ext cx="2760236" cy="17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2.bp.blogspot.com/-fLx-ymR_QlU/XGr1-fLReFI/AAAAAAABO5E/hN3f6tZ0A6gFefSb5uQE4tbafS1YvbdIgCLcBGAs/s1600/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09" y="2105404"/>
            <a:ext cx="2346037" cy="17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1567788/pub_5ccc5fe1583aa800af53889a_5ccc60388b758300b4f7f74e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77" y="4814601"/>
            <a:ext cx="2603290" cy="17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glas.ru/uploads/posts/2019-12/1576219434_15762194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6" y="4826447"/>
            <a:ext cx="2569250" cy="171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entro-pol.ru/wp-content/uploads/2019/04/ambroziya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90" y="4825518"/>
            <a:ext cx="3109599" cy="164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1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8991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Клетки, участвующие в формировании воспалительного процесса при БА: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2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Первичные </a:t>
            </a:r>
            <a:r>
              <a:rPr lang="ru-RU" dirty="0" err="1"/>
              <a:t>эффекторные</a:t>
            </a:r>
            <a:r>
              <a:rPr lang="ru-RU" dirty="0"/>
              <a:t> клетки: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-тучные </a:t>
            </a:r>
            <a:r>
              <a:rPr lang="ru-RU" dirty="0"/>
              <a:t>клетки (гистамин);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-макрофаги </a:t>
            </a:r>
            <a:r>
              <a:rPr lang="ru-RU" dirty="0"/>
              <a:t>(цитокины);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-эпителиальные </a:t>
            </a:r>
            <a:r>
              <a:rPr lang="ru-RU" dirty="0"/>
              <a:t>клетки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Вторичные </a:t>
            </a:r>
            <a:r>
              <a:rPr lang="ru-RU" dirty="0" err="1"/>
              <a:t>эффекторные</a:t>
            </a:r>
            <a:r>
              <a:rPr lang="ru-RU" dirty="0"/>
              <a:t> клетки: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-эозинофилы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-Т-лимфоциты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-нейтрофилы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-тромбоциты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61039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100</TotalTime>
  <Words>784</Words>
  <Application>Microsoft Office PowerPoint</Application>
  <PresentationFormat>Широкоэкранный</PresentationFormat>
  <Paragraphs>134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La mente</vt:lpstr>
      <vt:lpstr>Бронхиальная астма</vt:lpstr>
      <vt:lpstr>Понятие о Бронхиальной астме</vt:lpstr>
      <vt:lpstr>Клиника</vt:lpstr>
      <vt:lpstr>Период предвестников</vt:lpstr>
      <vt:lpstr>Приступ</vt:lpstr>
      <vt:lpstr>Факторы риска</vt:lpstr>
      <vt:lpstr>Презентация PowerPoint</vt:lpstr>
      <vt:lpstr>Презентация PowerPoint</vt:lpstr>
      <vt:lpstr>Клетки, участвующие в формировании воспалительного процесса при БА:</vt:lpstr>
      <vt:lpstr>Формы бронхиальной обструкции: </vt:lpstr>
      <vt:lpstr>Степени легочной обструкции:</vt:lpstr>
      <vt:lpstr>КЛАССИФИКАЦИЯ БА</vt:lpstr>
      <vt:lpstr>КЛАССИФИКАЦИЯ ТЯЖЕСТИ БА</vt:lpstr>
      <vt:lpstr>КЛАССИФИКАЦИЯ ТЯЖЕСТИ БА</vt:lpstr>
      <vt:lpstr>КЛАССИФИКАЦИЯ ТЯЖЕСТИ БА</vt:lpstr>
      <vt:lpstr>КЛАССИФИКАЦИЯ ТЯЖЕСТИ БА</vt:lpstr>
      <vt:lpstr>ЛЕЧЕНИЕ БА </vt:lpstr>
      <vt:lpstr>Лекарственная терапия I</vt:lpstr>
      <vt:lpstr>II. Симптоматические средства (для неотложной помощи)</vt:lpstr>
      <vt:lpstr>III. Нетрадиционные методы лечения</vt:lpstr>
      <vt:lpstr>Методы обследования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Бронхиальная астма</dc:title>
  <dc:creator>никита топал</dc:creator>
  <cp:lastModifiedBy>Пользователь</cp:lastModifiedBy>
  <cp:revision>12</cp:revision>
  <dcterms:created xsi:type="dcterms:W3CDTF">2020-09-18T19:15:22Z</dcterms:created>
  <dcterms:modified xsi:type="dcterms:W3CDTF">2024-09-20T23:49:49Z</dcterms:modified>
</cp:coreProperties>
</file>