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00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heme" Target="theme/theme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91217882-1AEB-4EA5-8F95-3FCDB6B9D436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70CAE105-9CF0-40E8-8BD0-CA6D8FD1A0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5124" name="Freeform 4">
                <a:extLst>
                  <a:ext uri="{FF2B5EF4-FFF2-40B4-BE49-F238E27FC236}">
                    <a16:creationId xmlns:a16="http://schemas.microsoft.com/office/drawing/2014/main" id="{EA41AD56-C5F7-4B7F-A780-8A7C9B8070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>
                <a:extLst>
                  <a:ext uri="{FF2B5EF4-FFF2-40B4-BE49-F238E27FC236}">
                    <a16:creationId xmlns:a16="http://schemas.microsoft.com/office/drawing/2014/main" id="{13C62D7A-4888-4A24-BC95-74D38E7238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262B9963-2024-4692-8024-F520EAFC8A4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>
              <a:extLst>
                <a:ext uri="{FF2B5EF4-FFF2-40B4-BE49-F238E27FC236}">
                  <a16:creationId xmlns:a16="http://schemas.microsoft.com/office/drawing/2014/main" id="{6074F56D-7060-4D1F-8764-191E6202994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>
              <a:extLst>
                <a:ext uri="{FF2B5EF4-FFF2-40B4-BE49-F238E27FC236}">
                  <a16:creationId xmlns:a16="http://schemas.microsoft.com/office/drawing/2014/main" id="{EA2BB02F-9295-489B-9CDB-F1F00E1555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9" name="Group 9">
              <a:extLst>
                <a:ext uri="{FF2B5EF4-FFF2-40B4-BE49-F238E27FC236}">
                  <a16:creationId xmlns:a16="http://schemas.microsoft.com/office/drawing/2014/main" id="{101486EA-0EED-43F6-B373-AD1BC94823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5130" name="Freeform 10">
                <a:extLst>
                  <a:ext uri="{FF2B5EF4-FFF2-40B4-BE49-F238E27FC236}">
                    <a16:creationId xmlns:a16="http://schemas.microsoft.com/office/drawing/2014/main" id="{80449D80-F298-4A5D-8132-FA6973354E5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>
                <a:extLst>
                  <a:ext uri="{FF2B5EF4-FFF2-40B4-BE49-F238E27FC236}">
                    <a16:creationId xmlns:a16="http://schemas.microsoft.com/office/drawing/2014/main" id="{41632FDB-E5A2-4097-9D91-B69AD626929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>
                <a:extLst>
                  <a:ext uri="{FF2B5EF4-FFF2-40B4-BE49-F238E27FC236}">
                    <a16:creationId xmlns:a16="http://schemas.microsoft.com/office/drawing/2014/main" id="{1C31AA61-22DF-424E-93CA-63B05E0B8E3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id="{37304038-0668-4EF4-95E2-7F56D7B798F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633B697F-9461-43D6-9374-4B4A06C0B59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F5CEC0EA-6543-40AC-8F70-B695BF143F3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36" name="Rectangle 16">
            <a:extLst>
              <a:ext uri="{FF2B5EF4-FFF2-40B4-BE49-F238E27FC236}">
                <a16:creationId xmlns:a16="http://schemas.microsoft.com/office/drawing/2014/main" id="{AA866BD7-B7E2-48D0-B031-0CA67606C935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o-RO" altLang="en-US" noProof="0"/>
              <a:t>Click to edit Master title style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38C7E827-81D6-499D-86A8-786E419E08B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o-RO" altLang="en-US" noProof="0"/>
              <a:t>Click to edit Master subtitle style</a:t>
            </a:r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E0E7C704-FC91-406B-8E72-860681A8639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822F3751-C58D-4FFC-A5B1-CC6F0AE3E0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6441AB5A-279C-491F-9D15-2C2ED2941D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ECE6604-1A13-472A-95F9-311EB6CE9626}" type="slidenum">
              <a:rPr lang="ro-RO" altLang="en-US"/>
              <a:pPr/>
              <a:t>‹#›</a:t>
            </a:fld>
            <a:endParaRPr lang="ro-RO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FD535-999E-43F6-9DB2-A5A37494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C1C8B-32C4-4295-AA98-CA93CC701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C7BD6-0332-4676-B0F7-F183BA54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D5A36-F460-4E8E-B0EC-2A21E3EF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5D442-DE00-42D9-A6B5-4980E214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92836-542E-4662-AB08-6D0C9EF76A08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9621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761A1-AE3F-4E5F-86A1-DCFFA1057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21714-D220-4002-AF6B-99FB145EE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E0419-0E59-4685-8C14-EF45E0EC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D76BB-FE51-4BAD-9DA5-A5981662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F79B5-750B-4C4D-8EAC-C85A5D65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0DA97-86C5-43CD-B33C-FFBFDA04D25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1796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D35C-AB61-48EB-BFA3-E036AE319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B49DD-84E7-466D-A4AC-1E3A7ED6F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93F98-C7E0-448C-9265-32E4F98D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18A96-489A-4CA6-951C-8B758867F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19DDF-B3C6-4487-870F-D8C17B6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DEAD6-7CCA-41C9-A92F-C023FAF9A6C6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04910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86E70-9CA1-4DA8-BDA5-3C2A27A6A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2D17D-D13E-4935-BA89-503EDD4A9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7EFD-B8C6-43F4-ACB0-158EC51A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A4BE5-2960-4704-BA4F-EA11D5FE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2EEF1-F713-40E0-B037-13D7F42D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85840-F158-4057-9F9F-39A5BE286B8C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424078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609D-FA3D-4806-A820-2BC46F9A0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D5A6-BC58-48D2-91BB-FD1EB67A5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63CE8-3B0C-41EE-9961-159A8A240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E8F45-9EA4-4141-A6F0-874476A9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588F7-14C0-4B63-8330-0A49142FD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F7B0F-8C89-47CC-A694-53853652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48EA2-4E60-4C4E-8347-0745ABE6460D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55926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051C-C8C7-4520-9C27-F100154CD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A8EBC-0B46-4612-8917-DE9B77899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E64C0-9F40-4273-9CBD-77D34B8CE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ADE51-9FFC-43F2-B5CF-46A7705B0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D7BE36-2637-43E0-BA37-055251952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BF3CFC-9064-4819-942C-2F12343A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1A8B5-AE69-4589-8BB9-0FF4D2ED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6EE354-AD53-40B2-A0DF-C16D31D1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FCDFE-8A78-4DB5-BBAB-D133B35190C6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93614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6B4D-3437-4820-9A85-8E22715A1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1197E-9266-4514-968C-E20C46B6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F82D85-E94E-4873-AE77-93BD6AC8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D24C0-E808-4B1D-8A7C-14924714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BAA79-36D1-46B6-8760-AE64F1AF453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20540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AFFAE0-9244-463E-8F62-62B8E9848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D697C-FD03-4C0D-8FEA-DB6070DC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414E1-9985-4E6D-A494-02F18CFA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6498A-1B1C-496B-BB8C-91DCB2691701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45523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47E05-84EF-4DF4-87D9-05410A9D9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5BCE3-6370-45C6-B824-74BFF6340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C6822-D05C-472A-9E0D-766C0AED2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448D2-861A-4025-9633-13633EFB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F054A-9571-4221-BD69-9C8D4953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87448-05BE-49D6-9817-81C50B506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2079C-EA03-4213-86B8-1FAD93494CBD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6900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EEE02-6FAC-4201-9CCD-E4027A6A9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1E823C-123F-44FE-A236-570FCA8F0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C4A80-8BDB-43C5-A1D6-D80C18826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6EECF-B275-479A-881C-EF90BA08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331CB-13BC-4E39-B71B-8F98DD25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70BE4-BE5D-49BF-AE87-4185F739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167A0-C5EC-4BC1-8998-4BD65C2E059A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68249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F1310983-1FC8-46FD-8545-63E4E0431802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099" name="Freeform 3">
              <a:extLst>
                <a:ext uri="{FF2B5EF4-FFF2-40B4-BE49-F238E27FC236}">
                  <a16:creationId xmlns:a16="http://schemas.microsoft.com/office/drawing/2014/main" id="{7BDD2130-DA21-4C68-92E8-DE9703D6E3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ACB3CF21-23F9-4ABB-8571-795B4682E3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1" name="Group 5">
              <a:extLst>
                <a:ext uri="{FF2B5EF4-FFF2-40B4-BE49-F238E27FC236}">
                  <a16:creationId xmlns:a16="http://schemas.microsoft.com/office/drawing/2014/main" id="{F2247956-3606-4628-94AF-C8CFBC0921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>
                <a:extLst>
                  <a:ext uri="{FF2B5EF4-FFF2-40B4-BE49-F238E27FC236}">
                    <a16:creationId xmlns:a16="http://schemas.microsoft.com/office/drawing/2014/main" id="{724F778E-4513-4F78-8EF6-3F84CEED64E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>
                <a:extLst>
                  <a:ext uri="{FF2B5EF4-FFF2-40B4-BE49-F238E27FC236}">
                    <a16:creationId xmlns:a16="http://schemas.microsoft.com/office/drawing/2014/main" id="{5BDBA73C-6DA3-4ACF-8664-CC727B52B1F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>
                <a:extLst>
                  <a:ext uri="{FF2B5EF4-FFF2-40B4-BE49-F238E27FC236}">
                    <a16:creationId xmlns:a16="http://schemas.microsoft.com/office/drawing/2014/main" id="{F4851BCB-0FC4-4AE4-AEF4-1D12F8CC794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>
                <a:extLst>
                  <a:ext uri="{FF2B5EF4-FFF2-40B4-BE49-F238E27FC236}">
                    <a16:creationId xmlns:a16="http://schemas.microsoft.com/office/drawing/2014/main" id="{88485849-A229-4779-94CE-940B78BE73C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>
                <a:extLst>
                  <a:ext uri="{FF2B5EF4-FFF2-40B4-BE49-F238E27FC236}">
                    <a16:creationId xmlns:a16="http://schemas.microsoft.com/office/drawing/2014/main" id="{05D37BBE-DD69-4212-8077-C2121566C5D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097BDD92-A344-40E8-B0AF-5115A1077B2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>
                <a:extLst>
                  <a:ext uri="{FF2B5EF4-FFF2-40B4-BE49-F238E27FC236}">
                    <a16:creationId xmlns:a16="http://schemas.microsoft.com/office/drawing/2014/main" id="{FB81EFCB-6BE8-48FC-B62F-513A56358E1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>
                <a:extLst>
                  <a:ext uri="{FF2B5EF4-FFF2-40B4-BE49-F238E27FC236}">
                    <a16:creationId xmlns:a16="http://schemas.microsoft.com/office/drawing/2014/main" id="{10845F54-2BE7-46AE-B44C-2798A3AC0B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C4A12474-BE1D-42D6-9EA9-BC7BC1FDD39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11" name="Rectangle 15">
            <a:extLst>
              <a:ext uri="{FF2B5EF4-FFF2-40B4-BE49-F238E27FC236}">
                <a16:creationId xmlns:a16="http://schemas.microsoft.com/office/drawing/2014/main" id="{1CC30BF6-A723-4037-A126-1B767318E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Click to edit Master title style</a:t>
            </a:r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2FC1F9FE-88A8-4380-ADCD-5EB388451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Click to edit Master text styles</a:t>
            </a:r>
          </a:p>
          <a:p>
            <a:pPr lvl="1"/>
            <a:r>
              <a:rPr lang="ro-RO" altLang="en-US"/>
              <a:t>Second level</a:t>
            </a:r>
          </a:p>
          <a:p>
            <a:pPr lvl="2"/>
            <a:r>
              <a:rPr lang="ro-RO" altLang="en-US"/>
              <a:t>Third level</a:t>
            </a:r>
          </a:p>
          <a:p>
            <a:pPr lvl="3"/>
            <a:r>
              <a:rPr lang="ro-RO" altLang="en-US"/>
              <a:t>Fourth level</a:t>
            </a:r>
          </a:p>
          <a:p>
            <a:pPr lvl="4"/>
            <a:r>
              <a:rPr lang="ro-RO" altLang="en-US"/>
              <a:t>Fifth level</a:t>
            </a:r>
          </a:p>
        </p:txBody>
      </p:sp>
      <p:sp>
        <p:nvSpPr>
          <p:cNvPr id="4113" name="Rectangle 17">
            <a:extLst>
              <a:ext uri="{FF2B5EF4-FFF2-40B4-BE49-F238E27FC236}">
                <a16:creationId xmlns:a16="http://schemas.microsoft.com/office/drawing/2014/main" id="{62C8FD40-1AD1-4737-9627-274D1C43FF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o-RO" altLang="en-US"/>
          </a:p>
        </p:txBody>
      </p:sp>
      <p:sp>
        <p:nvSpPr>
          <p:cNvPr id="4114" name="Rectangle 18">
            <a:extLst>
              <a:ext uri="{FF2B5EF4-FFF2-40B4-BE49-F238E27FC236}">
                <a16:creationId xmlns:a16="http://schemas.microsoft.com/office/drawing/2014/main" id="{B35FA449-4444-453A-8CED-653C3B6147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o-RO" altLang="en-US"/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FFB9442E-7467-4C96-9124-1A4CD00A4E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204FB81-5E14-461E-B722-E0C6785D7AD1}" type="slidenum">
              <a:rPr lang="ro-RO" altLang="en-US"/>
              <a:pPr/>
              <a:t>‹#›</a:t>
            </a:fld>
            <a:endParaRPr lang="ro-RO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DB0E1-0703-4A25-BE34-DA35EDD3BD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1997075"/>
            <a:ext cx="8424863" cy="1431925"/>
          </a:xfrm>
        </p:spPr>
        <p:txBody>
          <a:bodyPr/>
          <a:lstStyle/>
          <a:p>
            <a:r>
              <a:rPr lang="en-US" altLang="en-US">
                <a:solidFill>
                  <a:srgbClr val="FF3300"/>
                </a:solidFill>
              </a:rPr>
              <a:t>HEMORAGIA  </a:t>
            </a:r>
            <a:r>
              <a:rPr lang="ro-RO" altLang="en-US">
                <a:solidFill>
                  <a:srgbClr val="FF3300"/>
                </a:solidFill>
              </a:rPr>
              <a:t>ÎN CHIRURGIE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A9D66752-E021-40D2-AF19-02491EB0E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 Redistribuţia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endParaRPr lang="ro-RO" altLang="en-US" sz="2000"/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o-RO" altLang="en-US" sz="2000"/>
              <a:t>Sanguină ( regională, internă)</a:t>
            </a:r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o-RO" altLang="en-US" sz="2000"/>
              <a:t>Lichidului extracelular- difuzarea sa în spaţiul intravascular- hemodiluţia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endParaRPr lang="ro-RO" altLang="en-US" sz="2000"/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b. Modificări ale </a:t>
            </a:r>
            <a:r>
              <a:rPr lang="ro-RO" altLang="en-US" sz="2000">
                <a:solidFill>
                  <a:srgbClr val="FF99CC"/>
                </a:solidFill>
              </a:rPr>
              <a:t>metabolismului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endParaRPr lang="ro-RO" altLang="en-US" sz="2000">
              <a:solidFill>
                <a:srgbClr val="FF99CC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99CC"/>
                </a:solidFill>
              </a:rPr>
              <a:t>		</a:t>
            </a:r>
            <a:r>
              <a:rPr lang="ro-RO" altLang="en-US" sz="2000"/>
              <a:t>- Creşte extracţia de oxigen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Exces de lactat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Eliminare scăzută de Na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Eliminare crescută de K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Creşte glicemia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Insuficienţă hepato- renală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</a:t>
            </a:r>
            <a:endParaRPr lang="ro-RO" altLang="en-US" sz="2000">
              <a:solidFill>
                <a:srgbClr val="FF99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5FDC07B-7D35-4431-89C1-44A3056D2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908050"/>
            <a:ext cx="7543800" cy="981075"/>
          </a:xfrm>
        </p:spPr>
        <p:txBody>
          <a:bodyPr/>
          <a:lstStyle/>
          <a:p>
            <a:r>
              <a:rPr lang="ro-RO" altLang="en-US" sz="2000"/>
              <a:t>	2. </a:t>
            </a:r>
            <a:r>
              <a:rPr lang="ro-RO" altLang="en-US" sz="2000">
                <a:solidFill>
                  <a:srgbClr val="FFFF00"/>
                </a:solidFill>
              </a:rPr>
              <a:t>Mecanisme</a:t>
            </a:r>
            <a:r>
              <a:rPr lang="ro-RO" altLang="en-US" sz="2000"/>
              <a:t> fiziopatologice </a:t>
            </a:r>
            <a:r>
              <a:rPr lang="ro-RO" altLang="en-US" sz="2000">
                <a:solidFill>
                  <a:srgbClr val="FFFF00"/>
                </a:solidFill>
              </a:rPr>
              <a:t>tardive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05D6A61-2D93-445C-9F03-720FE59D2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172450" cy="4176713"/>
          </a:xfrm>
        </p:spPr>
        <p:txBody>
          <a:bodyPr/>
          <a:lstStyle/>
          <a:p>
            <a:pPr>
              <a:lnSpc>
                <a:spcPct val="21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 Sunt reprezentate de:</a:t>
            </a:r>
          </a:p>
          <a:p>
            <a:pPr lvl="2">
              <a:lnSpc>
                <a:spcPct val="210000"/>
              </a:lnSpc>
              <a:buFont typeface="Wingdings" panose="05000000000000000000" pitchFamily="2" charset="2"/>
              <a:buChar char="q"/>
            </a:pPr>
            <a:r>
              <a:rPr lang="ro-RO" altLang="en-US" sz="2000"/>
              <a:t>Refacerea volemică</a:t>
            </a:r>
          </a:p>
          <a:p>
            <a:pPr lvl="2">
              <a:lnSpc>
                <a:spcPct val="210000"/>
              </a:lnSpc>
              <a:buFont typeface="Wingdings" panose="05000000000000000000" pitchFamily="2" charset="2"/>
              <a:buChar char="q"/>
            </a:pPr>
            <a:r>
              <a:rPr lang="ro-RO" altLang="en-US" sz="2000"/>
              <a:t>Refacerea elementelor figurate</a:t>
            </a:r>
          </a:p>
          <a:p>
            <a:pPr lvl="2">
              <a:lnSpc>
                <a:spcPct val="210000"/>
              </a:lnSpc>
              <a:buFont typeface="Wingdings" panose="05000000000000000000" pitchFamily="2" charset="2"/>
              <a:buChar char="q"/>
            </a:pPr>
            <a:r>
              <a:rPr lang="ro-RO" altLang="en-US" sz="2000"/>
              <a:t>Refacerea proteinelor</a:t>
            </a:r>
          </a:p>
          <a:p>
            <a:pPr>
              <a:lnSpc>
                <a:spcPct val="210000"/>
              </a:lnSpc>
              <a:buFont typeface="Wingdings" panose="05000000000000000000" pitchFamily="2" charset="2"/>
              <a:buNone/>
            </a:pPr>
            <a:endParaRPr lang="ro-RO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E16F5C0-706A-433E-9A9F-75D139F78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10600" cy="963613"/>
          </a:xfrm>
        </p:spPr>
        <p:txBody>
          <a:bodyPr/>
          <a:lstStyle/>
          <a:p>
            <a:pPr algn="ctr"/>
            <a:r>
              <a:rPr lang="ro-RO" altLang="en-US" sz="2400">
                <a:solidFill>
                  <a:srgbClr val="FF9900"/>
                </a:solidFill>
              </a:rPr>
              <a:t>DIAGNOSTICUL HEMORAGIEI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4B690B1-A280-4877-9DB0-3145BE2CA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o-RO" altLang="en-US" sz="2000"/>
              <a:t>	 Este uşor în hemoragiile externe, dificil în hemoragiile interne, lente şi tardiv în hemoragiile exteriorizate şi secundare.</a:t>
            </a:r>
          </a:p>
          <a:p>
            <a:pPr>
              <a:buFont typeface="Wingdings" panose="05000000000000000000" pitchFamily="2" charset="2"/>
              <a:buNone/>
            </a:pPr>
            <a:endParaRPr lang="ro-RO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ro-RO" altLang="en-US" sz="2000"/>
              <a:t>	Semne </a:t>
            </a:r>
            <a:r>
              <a:rPr lang="ro-RO" altLang="en-US" sz="2000">
                <a:solidFill>
                  <a:schemeClr val="folHlink"/>
                </a:solidFill>
              </a:rPr>
              <a:t>clinice:</a:t>
            </a:r>
          </a:p>
          <a:p>
            <a:pPr>
              <a:buFont typeface="Wingdings" panose="05000000000000000000" pitchFamily="2" charset="2"/>
              <a:buNone/>
            </a:pPr>
            <a:endParaRPr lang="ro-RO" altLang="en-US" sz="2000">
              <a:solidFill>
                <a:schemeClr val="folHlink"/>
              </a:solidFill>
            </a:endParaRP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Tegumente palide, reci, umede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Agitaţie ( hipoxie cerebrală )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Sete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Greaţă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Vomă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Tahicardie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03E2FF2D-B679-4EBE-8304-57D75157DD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lvl="1">
              <a:lnSpc>
                <a:spcPct val="19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Tensiunea arterială</a:t>
            </a:r>
            <a:r>
              <a:rPr lang="ro-RO" altLang="en-US" sz="2000"/>
              <a:t>: nu reflectă volemia ci posibilităţile individuale de compensare a volemiei prin vasoconstricţie şi creşterea rezistenţei periferice</a:t>
            </a:r>
            <a:r>
              <a:rPr lang="ro-RO" altLang="en-US" sz="1800"/>
              <a:t>	. </a:t>
            </a:r>
            <a:r>
              <a:rPr lang="ro-RO" altLang="en-US" sz="2000"/>
              <a:t>În caz că este prăbuşită= colaps</a:t>
            </a:r>
          </a:p>
          <a:p>
            <a:pPr lvl="1">
              <a:lnSpc>
                <a:spcPct val="19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Diureza orară</a:t>
            </a:r>
            <a:r>
              <a:rPr lang="ro-RO" altLang="en-US" sz="2000"/>
              <a:t> scade sub 20- 30 ml/ oră; oferă date mai bune decât tensiunea arterială sistolică</a:t>
            </a:r>
          </a:p>
          <a:p>
            <a:pPr lvl="1">
              <a:lnSpc>
                <a:spcPct val="19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Presiunea venoasă centrală</a:t>
            </a:r>
            <a:r>
              <a:rPr lang="ro-RO" altLang="en-US" sz="2000"/>
              <a:t> scade după o fază scurtă de creştere şi este cea mai precoce manifestare ce apare în şocul hemoragic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0EF1F52-769E-4B31-96F2-75C5F1D2C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543800" cy="836613"/>
          </a:xfrm>
        </p:spPr>
        <p:txBody>
          <a:bodyPr/>
          <a:lstStyle/>
          <a:p>
            <a:r>
              <a:rPr lang="ro-RO" altLang="en-US" sz="2000"/>
              <a:t>	Semne de </a:t>
            </a:r>
            <a:r>
              <a:rPr lang="ro-RO" altLang="en-US" sz="2000">
                <a:solidFill>
                  <a:schemeClr val="folHlink"/>
                </a:solidFill>
              </a:rPr>
              <a:t>laborator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8932141-B165-48CC-9C35-CCB274C47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8964613" cy="5111750"/>
          </a:xfrm>
        </p:spPr>
        <p:txBody>
          <a:bodyPr/>
          <a:lstStyle/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Hemoglobină, hematocrit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Număr de eritrocite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Volemia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Lactatul şi piruvatul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Gazele sangvine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EKG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75467F6-952C-450A-BCFC-90D8118CD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08050"/>
          </a:xfrm>
        </p:spPr>
        <p:txBody>
          <a:bodyPr/>
          <a:lstStyle/>
          <a:p>
            <a:r>
              <a:rPr lang="ro-RO" altLang="en-US" sz="2000"/>
              <a:t>	1. Măsurători </a:t>
            </a:r>
            <a:r>
              <a:rPr lang="ro-RO" altLang="en-US" sz="2000">
                <a:solidFill>
                  <a:schemeClr val="folHlink"/>
                </a:solidFill>
              </a:rPr>
              <a:t>hemodinamice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8BD2747-B42D-48DC-95DF-46FB5431B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7543800" cy="4392613"/>
          </a:xfrm>
        </p:spPr>
        <p:txBody>
          <a:bodyPr/>
          <a:lstStyle/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a</a:t>
            </a:r>
            <a:r>
              <a:rPr lang="ro-RO" altLang="en-US" sz="2000">
                <a:solidFill>
                  <a:srgbClr val="FFFF00"/>
                </a:solidFill>
              </a:rPr>
              <a:t>. TA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FF00"/>
                </a:solidFill>
              </a:rPr>
              <a:t>	</a:t>
            </a:r>
            <a:r>
              <a:rPr lang="ro-RO" altLang="en-US" sz="2000"/>
              <a:t>b</a:t>
            </a:r>
            <a:r>
              <a:rPr lang="ro-RO" altLang="en-US" sz="2000">
                <a:solidFill>
                  <a:srgbClr val="FFFF00"/>
                </a:solidFill>
              </a:rPr>
              <a:t>. PVC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FF00"/>
                </a:solidFill>
              </a:rPr>
              <a:t>	</a:t>
            </a:r>
            <a:r>
              <a:rPr lang="ro-RO" altLang="en-US" sz="2000"/>
              <a:t>c</a:t>
            </a:r>
            <a:r>
              <a:rPr lang="ro-RO" altLang="en-US" sz="2000">
                <a:solidFill>
                  <a:srgbClr val="FFFF00"/>
                </a:solidFill>
              </a:rPr>
              <a:t>. Presiunea arterială pulmonară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FF00"/>
                </a:solidFill>
              </a:rPr>
              <a:t>	</a:t>
            </a:r>
            <a:r>
              <a:rPr lang="ro-RO" altLang="en-US" sz="2000"/>
              <a:t>d</a:t>
            </a:r>
            <a:r>
              <a:rPr lang="ro-RO" altLang="en-US" sz="2000">
                <a:solidFill>
                  <a:srgbClr val="FFFF00"/>
                </a:solidFill>
              </a:rPr>
              <a:t>. Index cardiac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FF00"/>
                </a:solidFill>
              </a:rPr>
              <a:t>	</a:t>
            </a:r>
            <a:r>
              <a:rPr lang="ro-RO" altLang="en-US" sz="2000"/>
              <a:t>e</a:t>
            </a:r>
            <a:r>
              <a:rPr lang="ro-RO" altLang="en-US" sz="2000">
                <a:solidFill>
                  <a:srgbClr val="FFFF00"/>
                </a:solidFill>
              </a:rPr>
              <a:t>. Rezistenţa periferică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FF00"/>
                </a:solidFill>
              </a:rPr>
              <a:t>	</a:t>
            </a:r>
            <a:r>
              <a:rPr lang="ro-RO" altLang="en-US" sz="2000"/>
              <a:t>f</a:t>
            </a:r>
            <a:r>
              <a:rPr lang="ro-RO" altLang="en-US" sz="2000">
                <a:solidFill>
                  <a:srgbClr val="FFFF00"/>
                </a:solidFill>
              </a:rPr>
              <a:t>. Volum sanguin central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AC876F3-8B87-41A3-97A9-4FD44A696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196975"/>
          </a:xfrm>
        </p:spPr>
        <p:txBody>
          <a:bodyPr/>
          <a:lstStyle/>
          <a:p>
            <a:r>
              <a:rPr lang="ro-RO" altLang="en-US" sz="2000"/>
              <a:t>	2. Măsurători </a:t>
            </a:r>
            <a:r>
              <a:rPr lang="ro-RO" altLang="en-US" sz="2000">
                <a:solidFill>
                  <a:schemeClr val="folHlink"/>
                </a:solidFill>
              </a:rPr>
              <a:t>hematologice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59E324D-0F04-448E-A49B-0EF1E270F8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endParaRPr lang="ro-RO" altLang="en-US"/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a) </a:t>
            </a:r>
            <a:r>
              <a:rPr lang="ro-RO" altLang="en-US" sz="2000">
                <a:solidFill>
                  <a:srgbClr val="FFFF00"/>
                </a:solidFill>
              </a:rPr>
              <a:t>Hb, Ht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b) </a:t>
            </a:r>
            <a:r>
              <a:rPr lang="ro-RO" altLang="en-US" sz="2000">
                <a:solidFill>
                  <a:srgbClr val="FFFF00"/>
                </a:solidFill>
              </a:rPr>
              <a:t>Masa eritrocitară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c) </a:t>
            </a:r>
            <a:r>
              <a:rPr lang="ro-RO" altLang="en-US" sz="2000">
                <a:solidFill>
                  <a:srgbClr val="FFFF00"/>
                </a:solidFill>
              </a:rPr>
              <a:t>Leucocite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d) </a:t>
            </a:r>
            <a:r>
              <a:rPr lang="ro-RO" altLang="en-US" sz="2000">
                <a:solidFill>
                  <a:srgbClr val="FFFF00"/>
                </a:solidFill>
              </a:rPr>
              <a:t>Trombocite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e) </a:t>
            </a:r>
            <a:r>
              <a:rPr lang="ro-RO" altLang="en-US" sz="2000">
                <a:solidFill>
                  <a:srgbClr val="FFFF00"/>
                </a:solidFill>
              </a:rPr>
              <a:t>Fibrinogen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f) </a:t>
            </a:r>
            <a:r>
              <a:rPr lang="ro-RO" altLang="en-US" sz="2000">
                <a:solidFill>
                  <a:srgbClr val="FFFF00"/>
                </a:solidFill>
              </a:rPr>
              <a:t>Timp de protrombină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g) </a:t>
            </a:r>
            <a:r>
              <a:rPr lang="ro-RO" altLang="en-US" sz="2000">
                <a:solidFill>
                  <a:srgbClr val="FFFF00"/>
                </a:solidFill>
              </a:rPr>
              <a:t>Timp de tromboplastină parţial</a:t>
            </a:r>
          </a:p>
          <a:p>
            <a:pPr>
              <a:lnSpc>
                <a:spcPct val="18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h) </a:t>
            </a:r>
            <a:r>
              <a:rPr lang="ro-RO" altLang="en-US" sz="2000">
                <a:solidFill>
                  <a:srgbClr val="FFFF00"/>
                </a:solidFill>
              </a:rPr>
              <a:t>Evaluarea factorilor de coagulare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0965D6E-05D1-4E76-ABFD-7E9DF28B2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052513"/>
          </a:xfrm>
        </p:spPr>
        <p:txBody>
          <a:bodyPr/>
          <a:lstStyle/>
          <a:p>
            <a:r>
              <a:rPr lang="ro-RO" altLang="en-US" sz="2000"/>
              <a:t>	3. Măsurarea </a:t>
            </a:r>
            <a:r>
              <a:rPr lang="ro-RO" altLang="en-US" sz="2000">
                <a:solidFill>
                  <a:schemeClr val="folHlink"/>
                </a:solidFill>
              </a:rPr>
              <a:t>metabolismului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B60ED4-89EA-4AE4-B9CB-993030C4D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Cântărire precisă şi frecventă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Ionogramă sangvină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Ionogramă urinară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Concentraţie lactat şi piruvat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Uree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Creatinină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Probe hepatice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Consum de oxigen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o-RO" altLang="en-US" sz="2000">
                <a:solidFill>
                  <a:srgbClr val="FFFF00"/>
                </a:solidFill>
              </a:rPr>
              <a:t>Temperatură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027A22C-9E80-4784-AC63-8A8977DBD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92175"/>
          </a:xfrm>
        </p:spPr>
        <p:txBody>
          <a:bodyPr/>
          <a:lstStyle/>
          <a:p>
            <a:r>
              <a:rPr lang="ro-RO" altLang="en-US" sz="2000"/>
              <a:t>4. Studii </a:t>
            </a:r>
            <a:r>
              <a:rPr lang="ro-RO" altLang="en-US" sz="2000">
                <a:solidFill>
                  <a:schemeClr val="folHlink"/>
                </a:solidFill>
              </a:rPr>
              <a:t>respiratorii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7CC4020-E49B-4E6A-8989-4915F7317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8964613" cy="5805487"/>
          </a:xfrm>
        </p:spPr>
        <p:txBody>
          <a:bodyPr/>
          <a:lstStyle/>
          <a:p>
            <a:pPr lvl="2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pH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Gaze sangvine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rgbClr val="FFFF00"/>
                </a:solidFill>
              </a:rPr>
              <a:t>Minut- volumul</a:t>
            </a:r>
          </a:p>
          <a:p>
            <a:pPr lvl="2">
              <a:buFont typeface="Wingdings" panose="05000000000000000000" pitchFamily="2" charset="2"/>
              <a:buNone/>
            </a:pPr>
            <a:endParaRPr lang="ro-RO" altLang="en-US" sz="2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C91E644-D3CD-4431-BCC2-49AE0522D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092950" cy="1052513"/>
          </a:xfrm>
        </p:spPr>
        <p:txBody>
          <a:bodyPr/>
          <a:lstStyle/>
          <a:p>
            <a:r>
              <a:rPr lang="ro-RO" altLang="en-US">
                <a:solidFill>
                  <a:srgbClr val="FF3300"/>
                </a:solidFill>
              </a:rPr>
              <a:t>1.	HEMORAGIA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84952C-B963-4B54-B2A6-55990B474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o-RO" altLang="en-US" sz="2400">
                <a:solidFill>
                  <a:srgbClr val="FF9900"/>
                </a:solidFill>
              </a:rPr>
              <a:t>DEFINIŢIE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Este scurgerea de sânge în afara patului vascular, care duce la scăderea volumului sanguin, atât cantitativ cât şi calitativ.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endParaRPr lang="ro-RO" altLang="en-US" sz="2000"/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ro-RO" altLang="en-US" sz="2400">
                <a:solidFill>
                  <a:srgbClr val="FF9900"/>
                </a:solidFill>
              </a:rPr>
              <a:t>CLASIFICARE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endParaRPr lang="ro-RO" altLang="en-US" sz="2400">
              <a:solidFill>
                <a:srgbClr val="FF9900"/>
              </a:solidFill>
            </a:endParaRP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o-RO" altLang="en-US" sz="2000">
                <a:solidFill>
                  <a:schemeClr val="folHlink"/>
                </a:solidFill>
              </a:rPr>
              <a:t>În funcţie de vasul lezat: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None/>
            </a:pPr>
            <a:endParaRPr lang="ro-RO" altLang="en-US" sz="2000">
              <a:solidFill>
                <a:schemeClr val="folHlink"/>
              </a:solidFill>
            </a:endParaRPr>
          </a:p>
          <a:p>
            <a:pPr lvl="3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Arteriale</a:t>
            </a:r>
          </a:p>
          <a:p>
            <a:pPr lvl="3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Venoase </a:t>
            </a:r>
          </a:p>
          <a:p>
            <a:pPr lvl="3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Capilare</a:t>
            </a:r>
          </a:p>
          <a:p>
            <a:pPr lvl="3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Mixte</a:t>
            </a:r>
          </a:p>
          <a:p>
            <a:pPr lvl="3">
              <a:buFont typeface="Wingdings" panose="05000000000000000000" pitchFamily="2" charset="2"/>
              <a:buChar char="q"/>
            </a:pPr>
            <a:endParaRPr lang="ro-RO" altLang="en-US"/>
          </a:p>
        </p:txBody>
      </p:sp>
      <p:pic>
        <p:nvPicPr>
          <p:cNvPr id="7172" name="Picture 4" descr="hemoragie6">
            <a:extLst>
              <a:ext uri="{FF2B5EF4-FFF2-40B4-BE49-F238E27FC236}">
                <a16:creationId xmlns:a16="http://schemas.microsoft.com/office/drawing/2014/main" id="{20E8AC7D-FFC8-44E0-87F3-E7E777711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2349500"/>
            <a:ext cx="3694113" cy="410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D6F249E6-C9C3-466B-AA18-9ADF966EF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64613" cy="6669088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ro-RO" altLang="en-US" sz="2000">
                <a:solidFill>
                  <a:schemeClr val="folHlink"/>
                </a:solidFill>
              </a:rPr>
              <a:t>În funcţie de locul hemoragiei</a:t>
            </a:r>
          </a:p>
          <a:p>
            <a:pPr lvl="2">
              <a:buFont typeface="Wingdings" panose="05000000000000000000" pitchFamily="2" charset="2"/>
              <a:buNone/>
            </a:pPr>
            <a:endParaRPr lang="ro-RO" altLang="en-US" sz="2000">
              <a:solidFill>
                <a:schemeClr val="folHlink"/>
              </a:solidFill>
            </a:endParaRPr>
          </a:p>
          <a:p>
            <a:pPr lvl="3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internă</a:t>
            </a:r>
            <a:r>
              <a:rPr lang="ro-RO" altLang="en-US"/>
              <a:t>- când sângele se varsă într-o cavitate ( peritoneu, pericard, pleură, articulaţii)</a:t>
            </a:r>
          </a:p>
          <a:p>
            <a:pPr lvl="3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externă</a:t>
            </a:r>
            <a:r>
              <a:rPr lang="ro-RO" altLang="en-US"/>
              <a:t> ( când sângele se varsă în afara organismului )</a:t>
            </a:r>
          </a:p>
          <a:p>
            <a:pPr lvl="3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interstiţială </a:t>
            </a:r>
            <a:r>
              <a:rPr lang="ro-RO" altLang="en-US"/>
              <a:t>( hematomul)</a:t>
            </a:r>
          </a:p>
          <a:p>
            <a:pPr lvl="3">
              <a:lnSpc>
                <a:spcPct val="160000"/>
              </a:lnSpc>
              <a:buFont typeface="Wingdings" panose="05000000000000000000" pitchFamily="2" charset="2"/>
              <a:buNone/>
            </a:pPr>
            <a:endParaRPr lang="ro-RO" altLang="en-US"/>
          </a:p>
          <a:p>
            <a:pPr lvl="3">
              <a:lnSpc>
                <a:spcPct val="160000"/>
              </a:lnSpc>
              <a:buFont typeface="Wingdings" panose="05000000000000000000" pitchFamily="2" charset="2"/>
              <a:buNone/>
            </a:pPr>
            <a:endParaRPr lang="ro-RO" altLang="en-US"/>
          </a:p>
          <a:p>
            <a:pPr lvl="3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exteriorizată</a:t>
            </a:r>
            <a:r>
              <a:rPr lang="ro-RO" altLang="en-US"/>
              <a:t> ( când sângerarea se produce într-un organ- stomac, intestin- şi se exteriorizează după un timp prin hematemeză sau melenă )</a:t>
            </a:r>
          </a:p>
          <a:p>
            <a:pPr lvl="3">
              <a:lnSpc>
                <a:spcPct val="160000"/>
              </a:lnSpc>
              <a:buFont typeface="Wingdings" panose="05000000000000000000" pitchFamily="2" charset="2"/>
              <a:buChar char="q"/>
            </a:pPr>
            <a:endParaRPr lang="ro-RO" altLang="en-US"/>
          </a:p>
        </p:txBody>
      </p:sp>
      <p:pic>
        <p:nvPicPr>
          <p:cNvPr id="8196" name="Picture 4" descr="pic00010">
            <a:extLst>
              <a:ext uri="{FF2B5EF4-FFF2-40B4-BE49-F238E27FC236}">
                <a16:creationId xmlns:a16="http://schemas.microsoft.com/office/drawing/2014/main" id="{FFF48A87-03D9-4400-BE38-A02E71DE0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284538"/>
            <a:ext cx="1944687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29F91605-098B-48AD-8F60-3D6E18B3B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ro-RO" altLang="en-US" sz="2000">
                <a:solidFill>
                  <a:schemeClr val="folHlink"/>
                </a:solidFill>
              </a:rPr>
              <a:t>În funcţie de cantitatea de sânge pierdut</a:t>
            </a:r>
            <a:endParaRPr lang="en-US" altLang="en-US" sz="2000">
              <a:solidFill>
                <a:schemeClr val="folHlink"/>
              </a:solidFill>
            </a:endParaRPr>
          </a:p>
          <a:p>
            <a:pPr lvl="2">
              <a:buFont typeface="Wingdings" panose="05000000000000000000" pitchFamily="2" charset="2"/>
              <a:buNone/>
            </a:pPr>
            <a:endParaRPr lang="ro-RO" altLang="en-US" sz="2000">
              <a:solidFill>
                <a:schemeClr val="folHlink"/>
              </a:solidFill>
            </a:endParaRPr>
          </a:p>
          <a:p>
            <a:pPr lvl="2">
              <a:lnSpc>
                <a:spcPct val="190000"/>
              </a:lnSpc>
              <a:buFont typeface="Wingdings" panose="05000000000000000000" pitchFamily="2" charset="2"/>
              <a:buChar char="Ø"/>
            </a:pPr>
            <a:endParaRPr lang="ro-RO" altLang="en-US" sz="2000">
              <a:solidFill>
                <a:schemeClr val="folHlink"/>
              </a:solidFill>
            </a:endParaRPr>
          </a:p>
          <a:p>
            <a:pPr lvl="3">
              <a:lnSpc>
                <a:spcPct val="19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mică</a:t>
            </a:r>
            <a:r>
              <a:rPr lang="ro-RO" altLang="en-US"/>
              <a:t>: 8-10% din volemie, 0,5-1% din greutatea corporală</a:t>
            </a:r>
          </a:p>
          <a:p>
            <a:pPr lvl="3">
              <a:lnSpc>
                <a:spcPct val="19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medie</a:t>
            </a:r>
            <a:r>
              <a:rPr lang="ro-RO" altLang="en-US"/>
              <a:t>: 20% din volemie, 1,5-2,5%din greutatea corporală, aprox 500- 1000 ml</a:t>
            </a:r>
          </a:p>
          <a:p>
            <a:pPr lvl="3">
              <a:lnSpc>
                <a:spcPct val="19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mare</a:t>
            </a:r>
            <a:r>
              <a:rPr lang="ro-RO" altLang="en-US"/>
              <a:t>: 30% din volemie, peste 2,5% din greutatea corporală, aprox 1500- 2000 ml</a:t>
            </a:r>
          </a:p>
          <a:p>
            <a:pPr lvl="3">
              <a:lnSpc>
                <a:spcPct val="190000"/>
              </a:lnSpc>
              <a:buFont typeface="Wingdings" panose="05000000000000000000" pitchFamily="2" charset="2"/>
              <a:buChar char="q"/>
            </a:pPr>
            <a:r>
              <a:rPr lang="ro-RO" altLang="en-US"/>
              <a:t>Hemoragie </a:t>
            </a:r>
            <a:r>
              <a:rPr lang="ro-RO" altLang="en-US">
                <a:solidFill>
                  <a:srgbClr val="FFFF00"/>
                </a:solidFill>
              </a:rPr>
              <a:t>gravă</a:t>
            </a:r>
            <a:r>
              <a:rPr lang="ro-RO" altLang="en-US"/>
              <a:t>: peste 30% din volemie</a:t>
            </a:r>
          </a:p>
          <a:p>
            <a:pPr>
              <a:lnSpc>
                <a:spcPct val="1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190000"/>
              </a:lnSpc>
              <a:buFont typeface="Wingdings" panose="05000000000000000000" pitchFamily="2" charset="2"/>
              <a:buNone/>
            </a:pPr>
            <a:endParaRPr lang="ro-RO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9FB7DD-25CC-4888-A729-0284BE17D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304800"/>
            <a:ext cx="7278687" cy="1108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o-RO" altLang="en-US" sz="2000"/>
              <a:t> </a:t>
            </a:r>
            <a:r>
              <a:rPr lang="ro-RO" altLang="en-US" sz="2000">
                <a:solidFill>
                  <a:schemeClr val="folHlink"/>
                </a:solidFill>
              </a:rPr>
              <a:t>În funcţie de momentul apariţiei:</a:t>
            </a:r>
            <a:r>
              <a:rPr lang="en-US" altLang="en-US" sz="2000">
                <a:solidFill>
                  <a:schemeClr val="folHlink"/>
                </a:solidFill>
              </a:rPr>
              <a:t>			</a:t>
            </a:r>
            <a:endParaRPr lang="ro-RO" altLang="en-US" sz="2000">
              <a:solidFill>
                <a:schemeClr val="folHlink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C77582B-2310-40F8-BD6C-92B8310AF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lvl="4">
              <a:lnSpc>
                <a:spcPct val="140000"/>
              </a:lnSpc>
              <a:buFontTx/>
              <a:buChar char="o"/>
            </a:pPr>
            <a:r>
              <a:rPr lang="ro-RO" altLang="en-US"/>
              <a:t>Hemoragii </a:t>
            </a:r>
            <a:r>
              <a:rPr lang="ro-RO" altLang="en-US">
                <a:solidFill>
                  <a:srgbClr val="FFFF00"/>
                </a:solidFill>
              </a:rPr>
              <a:t>primitive </a:t>
            </a:r>
            <a:r>
              <a:rPr lang="ro-RO" altLang="en-US"/>
              <a:t>( imediat după rănire)</a:t>
            </a:r>
          </a:p>
          <a:p>
            <a:pPr lvl="4">
              <a:lnSpc>
                <a:spcPct val="140000"/>
              </a:lnSpc>
              <a:buFontTx/>
              <a:buChar char="o"/>
            </a:pPr>
            <a:r>
              <a:rPr lang="ro-RO" altLang="en-US"/>
              <a:t>Hemoragii </a:t>
            </a:r>
            <a:r>
              <a:rPr lang="ro-RO" altLang="en-US">
                <a:solidFill>
                  <a:srgbClr val="FFFF00"/>
                </a:solidFill>
              </a:rPr>
              <a:t>secundare</a:t>
            </a:r>
            <a:r>
              <a:rPr lang="ro-RO" altLang="en-US"/>
              <a:t> ( apar după un anumit timp, prin ulcerarea peretelui vascular )</a:t>
            </a:r>
          </a:p>
          <a:p>
            <a:pPr lvl="4">
              <a:lnSpc>
                <a:spcPct val="140000"/>
              </a:lnSpc>
              <a:buFontTx/>
              <a:buNone/>
            </a:pPr>
            <a:endParaRPr lang="ro-RO" altLang="en-US"/>
          </a:p>
          <a:p>
            <a:pPr lvl="3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ro-RO" altLang="en-US" b="1">
                <a:solidFill>
                  <a:schemeClr val="folHlink"/>
                </a:solidFill>
              </a:rPr>
              <a:t>În funcţie de cauza hemoragiei:</a:t>
            </a:r>
          </a:p>
          <a:p>
            <a:pPr lvl="3">
              <a:lnSpc>
                <a:spcPct val="140000"/>
              </a:lnSpc>
              <a:buFont typeface="Wingdings" panose="05000000000000000000" pitchFamily="2" charset="2"/>
              <a:buNone/>
            </a:pPr>
            <a:endParaRPr lang="ro-RO" altLang="en-US" b="1">
              <a:solidFill>
                <a:schemeClr val="folHlink"/>
              </a:solidFill>
            </a:endParaRPr>
          </a:p>
          <a:p>
            <a:pPr lvl="4">
              <a:lnSpc>
                <a:spcPct val="140000"/>
              </a:lnSpc>
              <a:buFontTx/>
              <a:buChar char="o"/>
            </a:pPr>
            <a:r>
              <a:rPr lang="ro-RO" altLang="en-US"/>
              <a:t>Hemoragii </a:t>
            </a:r>
            <a:r>
              <a:rPr lang="ro-RO" altLang="en-US">
                <a:solidFill>
                  <a:srgbClr val="FFFF00"/>
                </a:solidFill>
              </a:rPr>
              <a:t>traumatice</a:t>
            </a:r>
          </a:p>
          <a:p>
            <a:pPr lvl="4">
              <a:lnSpc>
                <a:spcPct val="140000"/>
              </a:lnSpc>
              <a:buFontTx/>
              <a:buChar char="o"/>
            </a:pPr>
            <a:r>
              <a:rPr lang="ro-RO" altLang="en-US"/>
              <a:t>Hemoragii </a:t>
            </a:r>
            <a:r>
              <a:rPr lang="ro-RO" altLang="en-US">
                <a:solidFill>
                  <a:srgbClr val="FFFF00"/>
                </a:solidFill>
              </a:rPr>
              <a:t>patologice</a:t>
            </a:r>
            <a:r>
              <a:rPr lang="ro-RO" altLang="en-US"/>
              <a:t> ( pe un vas alterat prin diferite boli )</a:t>
            </a:r>
          </a:p>
          <a:p>
            <a:pPr>
              <a:lnSpc>
                <a:spcPct val="140000"/>
              </a:lnSpc>
              <a:buFontTx/>
              <a:buNone/>
            </a:pPr>
            <a:endParaRPr lang="ro-RO" altLang="en-US" sz="2000"/>
          </a:p>
          <a:p>
            <a:pPr>
              <a:lnSpc>
                <a:spcPct val="140000"/>
              </a:lnSpc>
              <a:buFontTx/>
              <a:buNone/>
            </a:pPr>
            <a:r>
              <a:rPr lang="ro-RO" altLang="en-US" sz="2000"/>
              <a:t>	Este important de precizat că o hemoragie unică, rapidă este mult mai gravă.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E3E4720-D37E-414C-9972-4CDF585CC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431925"/>
          </a:xfrm>
        </p:spPr>
        <p:txBody>
          <a:bodyPr/>
          <a:lstStyle/>
          <a:p>
            <a:r>
              <a:rPr lang="ro-RO" altLang="en-US" sz="2400">
                <a:solidFill>
                  <a:srgbClr val="FF9900"/>
                </a:solidFill>
              </a:rPr>
              <a:t>APRECIEREA CANTITĂŢII DE SÂNGE PIERDUT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475E711-3E19-4F5D-999B-A0D446A31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</a:t>
            </a:r>
            <a:r>
              <a:rPr lang="ro-RO" altLang="en-US" sz="2000">
                <a:solidFill>
                  <a:schemeClr val="folHlink"/>
                </a:solidFill>
              </a:rPr>
              <a:t>Subiectiv: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- Hemoragiile externe impresionează – se supraestimează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- Hemoragiile interne ( deşi pot atinge 2 l ) se subestimează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endParaRPr lang="ro-RO" altLang="en-US" sz="2000"/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</a:t>
            </a:r>
            <a:r>
              <a:rPr lang="ro-RO" altLang="en-US" sz="2000">
                <a:solidFill>
                  <a:schemeClr val="folHlink"/>
                </a:solidFill>
              </a:rPr>
              <a:t>Estimativ: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Fracturi de braţ 400 ml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Fracturi de coapsă 1500- 2000 ml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Tiroidectomie subtotală 200- 600 ml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Rezecţie stomac 300- 2000 ml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Hematom retroperitoneal 2000- 3000 ml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Rezecţie colon 500- 3000 ml</a:t>
            </a:r>
          </a:p>
          <a:p>
            <a:pPr>
              <a:buFont typeface="Wingdings" panose="05000000000000000000" pitchFamily="2" charset="2"/>
              <a:buNone/>
            </a:pPr>
            <a:endParaRPr lang="ro-RO" alt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6956EF5-F724-49C6-AEDB-692F0FE72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610600" cy="892175"/>
          </a:xfrm>
        </p:spPr>
        <p:txBody>
          <a:bodyPr/>
          <a:lstStyle/>
          <a:p>
            <a:pPr algn="ctr"/>
            <a:r>
              <a:rPr lang="ro-RO" altLang="en-US" sz="2400">
                <a:solidFill>
                  <a:srgbClr val="FF9900"/>
                </a:solidFill>
              </a:rPr>
              <a:t>	</a:t>
            </a:r>
            <a:r>
              <a:rPr lang="ro-RO" altLang="en-US" sz="2800">
                <a:solidFill>
                  <a:srgbClr val="FF9900"/>
                </a:solidFill>
              </a:rPr>
              <a:t>FIZIOPATOLOGIA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2D8CB61-F04D-42C2-BCF8-BF55E71F8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Consecinţele fiziopatologice ale hemoragiei sunt hipovolemia şi scăderea transportului eritrocitar de oxigen.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Organismul reacţionează prin mai multe mecanisme: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endParaRPr lang="ro-RO" altLang="en-US" sz="2000"/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chemeClr val="folHlink"/>
                </a:solidFill>
              </a:rPr>
              <a:t>Reacţia circulatorie- respiratorie</a:t>
            </a:r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chemeClr val="folHlink"/>
                </a:solidFill>
              </a:rPr>
              <a:t>Reacţia vegetativo- endocrină</a:t>
            </a:r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chemeClr val="folHlink"/>
                </a:solidFill>
              </a:rPr>
              <a:t>Reacţia hematologică şi imunitară</a:t>
            </a:r>
          </a:p>
          <a:p>
            <a:pPr lvl="2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ro-RO" altLang="en-US" sz="2000">
                <a:solidFill>
                  <a:schemeClr val="folHlink"/>
                </a:solidFill>
              </a:rPr>
              <a:t>Reacţia umoral- metabolică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Privite dinamic stadial: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1. stadiul I- de </a:t>
            </a:r>
            <a:r>
              <a:rPr lang="ro-RO" altLang="en-US" sz="2000">
                <a:solidFill>
                  <a:srgbClr val="FFFF00"/>
                </a:solidFill>
              </a:rPr>
              <a:t>compensare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2. stadiul II- de </a:t>
            </a:r>
            <a:r>
              <a:rPr lang="ro-RO" altLang="en-US" sz="2000">
                <a:solidFill>
                  <a:srgbClr val="FFFF00"/>
                </a:solidFill>
              </a:rPr>
              <a:t>decompensare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3. stadiul III- de </a:t>
            </a:r>
            <a:r>
              <a:rPr lang="ro-RO" altLang="en-US" sz="2000">
                <a:solidFill>
                  <a:srgbClr val="FFFF00"/>
                </a:solidFill>
              </a:rPr>
              <a:t>recuperare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06EB9A3-AB9C-4089-8151-8FE596834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81075"/>
          </a:xfrm>
        </p:spPr>
        <p:txBody>
          <a:bodyPr/>
          <a:lstStyle/>
          <a:p>
            <a:r>
              <a:rPr lang="ro-RO" altLang="en-US" sz="2400">
                <a:solidFill>
                  <a:schemeClr val="folHlink"/>
                </a:solidFill>
              </a:rPr>
              <a:t>	Reacţia circulatorie- respiratorie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120F2E9-3C66-4712-8FFF-8BDFE7D4E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964613" cy="60928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o-RO" altLang="en-US" sz="2000"/>
              <a:t>Factorii care menţin echilibrul circulator:</a:t>
            </a:r>
          </a:p>
          <a:p>
            <a:pPr>
              <a:buFont typeface="Wingdings" panose="05000000000000000000" pitchFamily="2" charset="2"/>
              <a:buNone/>
            </a:pPr>
            <a:endParaRPr lang="ro-RO" altLang="en-US" sz="2000"/>
          </a:p>
          <a:p>
            <a:pPr lvl="1">
              <a:buFont typeface="Wingdings" panose="05000000000000000000" pitchFamily="2" charset="2"/>
              <a:buChar char="§"/>
            </a:pPr>
            <a:r>
              <a:rPr lang="ro-RO" altLang="en-US" sz="2000"/>
              <a:t>Debit cardiac normal ( contractilitate miocardică şi întoarcere venoasă normală)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o-RO" altLang="en-US" sz="2000"/>
              <a:t>Volum circulant normal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o-RO" altLang="en-US" sz="2000"/>
              <a:t>Circulaţia periferică normală</a:t>
            </a:r>
          </a:p>
          <a:p>
            <a:pPr>
              <a:buFont typeface="Wingdings" panose="05000000000000000000" pitchFamily="2" charset="2"/>
              <a:buNone/>
            </a:pPr>
            <a:r>
              <a:rPr lang="ro-RO" altLang="en-US" sz="24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ro-RO" altLang="en-US" sz="2400"/>
              <a:t>	</a:t>
            </a:r>
            <a:r>
              <a:rPr lang="ro-RO" altLang="en-US" sz="2000"/>
              <a:t>1. </a:t>
            </a:r>
            <a:r>
              <a:rPr lang="ro-RO" altLang="en-US" sz="2000">
                <a:solidFill>
                  <a:srgbClr val="FFFF00"/>
                </a:solidFill>
              </a:rPr>
              <a:t>Mecanisme</a:t>
            </a:r>
            <a:r>
              <a:rPr lang="ro-RO" altLang="en-US" sz="2000"/>
              <a:t> fiziopatologice </a:t>
            </a:r>
            <a:r>
              <a:rPr lang="ro-RO" altLang="en-US" sz="2000">
                <a:solidFill>
                  <a:srgbClr val="FFFF00"/>
                </a:solidFill>
              </a:rPr>
              <a:t>imediate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a. Modificări </a:t>
            </a:r>
            <a:r>
              <a:rPr lang="ro-RO" altLang="en-US" sz="2000">
                <a:solidFill>
                  <a:srgbClr val="FF99CC"/>
                </a:solidFill>
              </a:rPr>
              <a:t>hemodinamice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None/>
            </a:pPr>
            <a:r>
              <a:rPr lang="ro-RO" altLang="en-US" sz="2000">
                <a:solidFill>
                  <a:srgbClr val="FF99CC"/>
                </a:solidFill>
              </a:rPr>
              <a:t>			</a:t>
            </a:r>
            <a:r>
              <a:rPr lang="ro-RO" altLang="en-US" sz="2000"/>
              <a:t>- vasoconstricţie selectivă, în special în teritoriul cu inervaţie 		simpatică bogată ( tub digestiv, splină, piele, rinichi). 			Mecanismele vasoconstricţiei sunt nervoase şi umorale.</a:t>
            </a:r>
            <a:endParaRPr lang="ro-RO" altLang="en-US" sz="2000">
              <a:solidFill>
                <a:srgbClr val="FF99CC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B2D2F9BA-2DA5-4CC9-ADDF-5B1E8ED728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38175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 - Tahicardie – duce la aritmii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 Tahipneea – până la apnee (</a:t>
            </a:r>
            <a:r>
              <a:rPr lang="en-US" altLang="en-US" sz="2000"/>
              <a:t>O2</a:t>
            </a:r>
            <a:r>
              <a:rPr lang="ro-RO" altLang="en-US" sz="2000"/>
              <a:t> scăzut</a:t>
            </a:r>
            <a:r>
              <a:rPr lang="en-US" altLang="en-US" sz="2000"/>
              <a:t>  CO2</a:t>
            </a:r>
            <a:r>
              <a:rPr lang="ro-RO" altLang="en-US" sz="2000"/>
              <a:t> crescut 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Tensiunea arterială ( normală- hemoragie compensată, scăzută- 	hemoragie decompensată 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 PVC – scăzută, crescută- decompensare cardiacă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 Debit cardiac scăzut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-  Mobilizarea sângelui de rezervă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ro-RO" altLang="en-US" sz="2000"/>
              <a:t>		 - Aflux lichidian din spaţiul interstiţial- hemodiluţia ce se realizează în 	6- 36 ore</a:t>
            </a:r>
            <a:endParaRPr lang="en-US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A9F0278F31F44937BD193FEF28A6F" ma:contentTypeVersion="0" ma:contentTypeDescription="Create a new document." ma:contentTypeScope="" ma:versionID="e3167a2a11d41dfce19a0a8086434d5c">
  <xsd:schema xmlns:xsd="http://www.w3.org/2001/XMLSchema" xmlns:p="http://schemas.microsoft.com/office/2006/metadata/properties" targetNamespace="http://schemas.microsoft.com/office/2006/metadata/properties" ma:root="true" ma:fieldsID="d2b38e92e01493b6a9ea22f40540c5d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DC5258-8F3C-403D-BA77-65C762331B7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58D41A7-2150-4C23-90E0-FCDACC6CFA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201</TotalTime>
  <Words>619</Words>
  <Application>Microsoft Office PowerPoint</Application>
  <PresentationFormat>Expunere pe ecran (4:3)</PresentationFormat>
  <Paragraphs>150</Paragraphs>
  <Slides>18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19" baseType="lpstr">
      <vt:lpstr>Shimmer</vt:lpstr>
      <vt:lpstr>HEMORAGIA  ÎN CHIRURGIE</vt:lpstr>
      <vt:lpstr>1. HEMORAGIA</vt:lpstr>
      <vt:lpstr>Prezentare PowerPoint</vt:lpstr>
      <vt:lpstr>Prezentare PowerPoint</vt:lpstr>
      <vt:lpstr> În funcţie de momentul apariţiei:   </vt:lpstr>
      <vt:lpstr>APRECIEREA CANTITĂŢII DE SÂNGE PIERDUT</vt:lpstr>
      <vt:lpstr> FIZIOPATOLOGIA</vt:lpstr>
      <vt:lpstr> Reacţia circulatorie- respiratorie</vt:lpstr>
      <vt:lpstr>Prezentare PowerPoint</vt:lpstr>
      <vt:lpstr>Prezentare PowerPoint</vt:lpstr>
      <vt:lpstr> 2. Mecanisme fiziopatologice tardive</vt:lpstr>
      <vt:lpstr>DIAGNOSTICUL HEMORAGIEI</vt:lpstr>
      <vt:lpstr>Prezentare PowerPoint</vt:lpstr>
      <vt:lpstr> Semne de laborator</vt:lpstr>
      <vt:lpstr> 1. Măsurători hemodinamice</vt:lpstr>
      <vt:lpstr> 2. Măsurători hematologice</vt:lpstr>
      <vt:lpstr> 3. Măsurarea metabolismului</vt:lpstr>
      <vt:lpstr>4. Studii respiratorii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HEMORAGIA  ÎN CHIRURGIE</dc:title>
  <dc:creator>Mircea</dc:creator>
  <cp:lastModifiedBy>Mircea</cp:lastModifiedBy>
  <cp:revision>5</cp:revision>
  <dcterms:created xsi:type="dcterms:W3CDTF">2004-10-18T17:06:55Z</dcterms:created>
  <dcterms:modified xsi:type="dcterms:W3CDTF">2018-12-03T06:31:50Z</dcterms:modified>
</cp:coreProperties>
</file>