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-732" y="-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8A42EB71-C630-49A0-9C81-DCB2B80DED9B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B538811B-48F8-4ECB-BF26-3C01F1FF50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56300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2EB71-C630-49A0-9C81-DCB2B80DED9B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8811B-48F8-4ECB-BF26-3C01F1FF50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61001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8A42EB71-C630-49A0-9C81-DCB2B80DED9B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B538811B-48F8-4ECB-BF26-3C01F1FF50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10262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2EB71-C630-49A0-9C81-DCB2B80DED9B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8811B-48F8-4ECB-BF26-3C01F1FF50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2620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8A42EB71-C630-49A0-9C81-DCB2B80DED9B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B538811B-48F8-4ECB-BF26-3C01F1FF50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3213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8A42EB71-C630-49A0-9C81-DCB2B80DED9B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B538811B-48F8-4ECB-BF26-3C01F1FF50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75653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8A42EB71-C630-49A0-9C81-DCB2B80DED9B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B538811B-48F8-4ECB-BF26-3C01F1FF50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405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2EB71-C630-49A0-9C81-DCB2B80DED9B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8811B-48F8-4ECB-BF26-3C01F1FF50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8849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8A42EB71-C630-49A0-9C81-DCB2B80DED9B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B538811B-48F8-4ECB-BF26-3C01F1FF50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525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2EB71-C630-49A0-9C81-DCB2B80DED9B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8811B-48F8-4ECB-BF26-3C01F1FF50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77367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8A42EB71-C630-49A0-9C81-DCB2B80DED9B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B538811B-48F8-4ECB-BF26-3C01F1FF50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7362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2EB71-C630-49A0-9C81-DCB2B80DED9B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38811B-48F8-4ECB-BF26-3C01F1FF50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78693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o-MD" dirty="0" smtClean="0"/>
              <a:t>Hemoragia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o-MD" sz="2400" dirty="0" smtClean="0"/>
              <a:t>(continuare)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3467591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401" y="308250"/>
            <a:ext cx="4053320" cy="202666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M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Hemostază provizorie prin compresiune circulară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39491" y="906503"/>
            <a:ext cx="8167930" cy="5343286"/>
          </a:xfrm>
        </p:spPr>
        <p:txBody>
          <a:bodyPr>
            <a:noAutofit/>
          </a:bodyPr>
          <a:lstStyle/>
          <a:p>
            <a:r>
              <a:rPr lang="ro-M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Mijloace</a:t>
            </a:r>
            <a:br>
              <a:rPr lang="ro-M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M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-banda elastică Esmarch</a:t>
            </a:r>
            <a:br>
              <a:rPr lang="ro-M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M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-garou</a:t>
            </a:r>
            <a:br>
              <a:rPr lang="ro-M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M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-mijloc improvizat: batistă,curea,frînghie,manșeta de tensiometru</a:t>
            </a:r>
          </a:p>
          <a:p>
            <a:r>
              <a:rPr lang="ro-M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Tehnica</a:t>
            </a:r>
            <a:r>
              <a:rPr lang="ro-M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o-M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M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-se aplică în hemoragiile </a:t>
            </a:r>
            <a:r>
              <a:rPr lang="ro-MD" sz="20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arteriale</a:t>
            </a:r>
            <a:r>
              <a:rPr lang="ro-M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spre rădăcina membrului,în cele </a:t>
            </a:r>
            <a:r>
              <a:rPr lang="ro-MD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venoase</a:t>
            </a:r>
            <a:r>
              <a:rPr lang="ro-M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spre capătul distal</a:t>
            </a:r>
            <a:r>
              <a:rPr lang="ro-M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o-M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M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-se poate aplica peste haine sau peste pansament și se va strînge pana la disparitia hemoragiei</a:t>
            </a:r>
            <a:br>
              <a:rPr lang="ro-M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M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-hemosaza arterială este eficientă dacă membrul capătă o nuanță alb-palidă și nu ceanotică(stază venoasă)</a:t>
            </a:r>
            <a:br>
              <a:rPr lang="ro-M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M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-nu poate depăși 2h; Dacă transportul durează mai mult de 1-1,5 h , se va face garou la interval de 20-30 min,comprimând în acest timp rana cu comprese sterile apăsate cu forță;la reaplicare garoul se pune mai sus</a:t>
            </a:r>
            <a:br>
              <a:rPr lang="ro-M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M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-Garoul se desface progresiv,deoarece prin desfacerea bruscă poate apărea șocul de degarotare</a:t>
            </a:r>
            <a:br>
              <a:rPr lang="ro-M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M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-pe biletul ce însoțește garoul se notează data si ora aplicării</a:t>
            </a:r>
          </a:p>
          <a:p>
            <a:endParaRPr lang="ro-MD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62244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MD" sz="2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Hemostază eficientă</a:t>
            </a:r>
            <a:br>
              <a:rPr lang="ro-MD" sz="2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MD" sz="2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-ușor de realizat</a:t>
            </a:r>
            <a:endParaRPr lang="ro-MD" sz="20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M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-Nu poate fi aplicat întoate regiunile anatomice</a:t>
            </a:r>
            <a:br>
              <a:rPr lang="ro-M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M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-întrerupe circulația înîntregul membru</a:t>
            </a:r>
            <a:br>
              <a:rPr lang="ro-M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M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-după câteva minute apar dureri vii în membrul afectat</a:t>
            </a:r>
            <a:br>
              <a:rPr lang="ro-M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M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-la aplicarea îndelungată nervii se pot degenera până  la paralezii definitive,fibrele musculare degenerează,crește permeabilitatea capilarelor</a:t>
            </a:r>
            <a:br>
              <a:rPr lang="ro-M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M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-După ridicarea garoului TA scade,Ps diminuă ca amplitudine,dacă a depășit 2 h supravegherea pacientului în primele 12h e OBLIGATORIE pentru a preveni șocul de garou,uneori fiind necesară chiar amputația membrului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17469" y="2504167"/>
            <a:ext cx="3423758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MD" sz="4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Avantaje </a:t>
            </a:r>
            <a:br>
              <a:rPr lang="ro-MD" sz="4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ro-MD" sz="4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și </a:t>
            </a:r>
            <a:br>
              <a:rPr lang="ro-MD" sz="4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ro-MD" sz="4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dezavantaje </a:t>
            </a:r>
            <a:endParaRPr lang="ru-RU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52969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6989" y="1154258"/>
            <a:ext cx="2799484" cy="369329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MD" dirty="0" smtClean="0"/>
              <a:t>Hemostază provizorie prin pansament compresiv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M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-utilizabil singur în hemoragii capilare sau împreuna cu tamponarea în plăgile profunde</a:t>
            </a:r>
            <a:br>
              <a:rPr lang="ro-M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M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-meșele nu se scot înainte de 48 h</a:t>
            </a:r>
            <a:br>
              <a:rPr lang="ro-M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o-MD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MD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Condițiile unui bun pansament compresiv:</a:t>
            </a:r>
            <a:br>
              <a:rPr lang="ro-MD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MD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să comprime sufiecient țesuturile</a:t>
            </a:r>
            <a:br>
              <a:rPr lang="ro-MD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MD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-să fie facut în condiții de asepsie</a:t>
            </a:r>
            <a:br>
              <a:rPr lang="ro-MD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MD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-să  nu împiedice circulația de desubtul lui</a:t>
            </a:r>
            <a:br>
              <a:rPr lang="ro-MD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MD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să fie facut pentru a putea fie menținut 48h</a:t>
            </a:r>
            <a:endParaRPr lang="ro-MD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M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-este preferat în timpul transportului </a:t>
            </a:r>
            <a:br>
              <a:rPr lang="ro-M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M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-utilizabil în hemoragii venoase și capilare de la extremități,plăgile partilor moi buco-faciale,în plagile peretelui toracic si abdominal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57065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9619" y="0"/>
            <a:ext cx="2557002" cy="220256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MD" dirty="0" smtClean="0"/>
              <a:t>Flectarea puternică a extremității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24400" y="614587"/>
            <a:ext cx="6800611" cy="5927117"/>
          </a:xfrm>
        </p:spPr>
        <p:txBody>
          <a:bodyPr>
            <a:noAutofit/>
          </a:bodyPr>
          <a:lstStyle/>
          <a:p>
            <a:r>
              <a:rPr lang="ro-MD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-in plagile arterei femurale </a:t>
            </a:r>
            <a:r>
              <a:rPr lang="ro-M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,dupa ce se introduce în axilă o fașă,sau un alt corp dur invelit in vata sau tifon sau bucati din lenjeria pacientului,se flectează antebratul pe brat și se aplică bratul pe torace:membrul superior se fixează solid la torace cu o fașă,centură,bucăți de rufărie </a:t>
            </a:r>
            <a:br>
              <a:rPr lang="ro-M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M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-pentru hemoragiile arterelor antebrațului sau în plăgi ale plicii cotului,se așează un sul în plica cotului și se  flectează antebratul pe brat,fixîndu-se în această pozitie</a:t>
            </a:r>
          </a:p>
          <a:p>
            <a:r>
              <a:rPr lang="ro-MD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în cazul hemoragiei de la radacina coapsei</a:t>
            </a:r>
            <a:r>
              <a:rPr lang="ro-M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o-M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M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-aplicarea unui sul la baza triunghiului Scarpa,care se fixează cu o fașă,curea,sfoară</a:t>
            </a:r>
            <a:br>
              <a:rPr lang="ro-M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M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-aplicarea unui sulîn regiunea inghinală,urmată de flectarea si fixarea coapsei de abdomen si a gambei pe coapsă</a:t>
            </a:r>
          </a:p>
          <a:p>
            <a:r>
              <a:rPr lang="ro-MD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În leziunile arterei poplitee </a:t>
            </a:r>
            <a:r>
              <a:rPr lang="ro-M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hemostaza se obține prin așezarea unui sul în regiunel poplitee și flectarea puternică a gambei pe coapsă,cu fixarea ei în această poziție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90689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MD" dirty="0" smtClean="0"/>
              <a:t>Grăbirea hemostazei spontane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o-M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Adm. de Vit K-p.o;i/v;i/m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M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Adm. Ca: Ca gluconic,Ca clorat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M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Adm. De adrenalină(vasoconstricție)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M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Utilizarea sondei Sengstaken-Blakemore în varicele esofagiene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M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Sol. Hipertonice de Glucoză sau Sulfat de Mg în hemoragii cerebrale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M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Ergotina-exctracte de retrohipofiză-în metroragii</a:t>
            </a:r>
          </a:p>
        </p:txBody>
      </p:sp>
    </p:spTree>
    <p:extLst>
      <p:ext uri="{BB962C8B-B14F-4D97-AF65-F5344CB8AC3E}">
        <p14:creationId xmlns="" xmlns:p14="http://schemas.microsoft.com/office/powerpoint/2010/main" val="2904603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MD" dirty="0" smtClean="0"/>
              <a:t>Hemostază provizorie chirurgicală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M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realizează atunci când se execută o operație cu risc hemoragic mare</a:t>
            </a:r>
          </a:p>
          <a:p>
            <a:r>
              <a:rPr lang="ro-M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Necesită condiții speciale(sală de operatii,personal calificat)</a:t>
            </a:r>
          </a:p>
          <a:p>
            <a:endParaRPr lang="ro-MD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87367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6289" y="1080654"/>
            <a:ext cx="2964868" cy="402374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MD" dirty="0" smtClean="0"/>
              <a:t>Alte tipuri de hemostază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o-M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Cauterizare: utilizabilă la vasele mici </a:t>
            </a:r>
            <a:br>
              <a:rPr lang="ro-M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M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-cu mijloace fizice:termocauterizare,electrocauterizare</a:t>
            </a:r>
            <a:br>
              <a:rPr lang="ro-M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M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-cu mijloace chimice: nitrat de argint</a:t>
            </a:r>
            <a:br>
              <a:rPr lang="ro-M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o-MD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MD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o-M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orci presură</a:t>
            </a:r>
            <a:br>
              <a:rPr lang="ro-M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M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-utilizabilă pentru vasele mici</a:t>
            </a:r>
            <a:br>
              <a:rPr lang="ro-M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M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-rămâne pe loc 48-72h </a:t>
            </a:r>
          </a:p>
          <a:p>
            <a:r>
              <a:rPr lang="ro-M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Ligatură</a:t>
            </a:r>
            <a:br>
              <a:rPr lang="ro-M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M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-cu catgut,bumbac,in,nylon</a:t>
            </a:r>
            <a:br>
              <a:rPr lang="ro-M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M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-Pentru vasele  mari se pun 2 fire la distanță de 3-4mm</a:t>
            </a:r>
            <a:br>
              <a:rPr lang="ro-M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M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-se realizează prin act chirurgical</a:t>
            </a:r>
          </a:p>
          <a:p>
            <a:r>
              <a:rPr lang="ro-M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Pensarea vasului sângeînd </a:t>
            </a:r>
            <a:br>
              <a:rPr lang="ro-M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M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cu pensa Pean/Kocher</a:t>
            </a:r>
            <a:br>
              <a:rPr lang="ro-M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M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-se vor pensa capetele vaselor secționare ,iar pensa va fi lăsată înplagă pe vasul prins aplicându-se peste ea un pansament asepric</a:t>
            </a:r>
            <a:br>
              <a:rPr lang="ro-M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M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-pacientulse va transporta de urgență la spital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28287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MD" dirty="0" smtClean="0"/>
              <a:t>Administrarea: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M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Sângelui,plasmei,sau a înlocuitorilor: </a:t>
            </a:r>
          </a:p>
          <a:p>
            <a:pPr marL="0" indent="0">
              <a:buNone/>
            </a:pPr>
            <a:r>
              <a:rPr lang="ro-M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 fiziologic,</a:t>
            </a:r>
          </a:p>
          <a:p>
            <a:pPr marL="0" indent="0">
              <a:buNone/>
            </a:pPr>
            <a:r>
              <a:rPr lang="ro-M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 Ringer,</a:t>
            </a:r>
            <a:br>
              <a:rPr lang="ro-M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M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 de Glucoză izotonică,</a:t>
            </a:r>
            <a:br>
              <a:rPr lang="ro-M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M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 Cristaloide-Macrodex</a:t>
            </a:r>
          </a:p>
          <a:p>
            <a:r>
              <a:rPr lang="ro-M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Oxigen</a:t>
            </a:r>
          </a:p>
          <a:p>
            <a:r>
              <a:rPr lang="ro-M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Vitamine: B,</a:t>
            </a:r>
            <a:br>
              <a:rPr lang="ro-M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M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seruri minerale:Fe,</a:t>
            </a:r>
            <a:br>
              <a:rPr lang="ro-M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M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alimentație adecvată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29564766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TM16401371[[fn=Атлас]]</Template>
  <TotalTime>51</TotalTime>
  <Words>171</Words>
  <Application>Microsoft Office PowerPoint</Application>
  <PresentationFormat>Произвольный</PresentationFormat>
  <Paragraphs>37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Atlas</vt:lpstr>
      <vt:lpstr>Hemoragia</vt:lpstr>
      <vt:lpstr>Hemostază provizorie prin compresiune circulară</vt:lpstr>
      <vt:lpstr>Слайд 3</vt:lpstr>
      <vt:lpstr>Hemostază provizorie prin pansament compresiv</vt:lpstr>
      <vt:lpstr>Flectarea puternică a extremității</vt:lpstr>
      <vt:lpstr>Grăbirea hemostazei spontane</vt:lpstr>
      <vt:lpstr>Hemostază provizorie chirurgicală</vt:lpstr>
      <vt:lpstr>Alte tipuri de hemostază</vt:lpstr>
      <vt:lpstr>Administrarea: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Hemoragia</dc:title>
  <dc:creator>Пользователь</dc:creator>
  <cp:lastModifiedBy>galina.buta@outlook.com</cp:lastModifiedBy>
  <cp:revision>10</cp:revision>
  <dcterms:created xsi:type="dcterms:W3CDTF">2020-02-26T20:19:23Z</dcterms:created>
  <dcterms:modified xsi:type="dcterms:W3CDTF">2021-11-14T19:54:10Z</dcterms:modified>
</cp:coreProperties>
</file>