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  <p:sldMasterId id="214748370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8" r:id="rId14"/>
    <p:sldId id="265" r:id="rId15"/>
    <p:sldId id="266" r:id="rId16"/>
    <p:sldId id="267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54" d="100"/>
          <a:sy n="54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4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588DC-AE65-437E-A405-43145438AAAC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78DD8E-D532-4EF7-9655-0AB846B7E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588DC-AE65-437E-A405-43145438AAAC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78DD8E-D532-4EF7-9655-0AB846B7E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7"/>
            <a:ext cx="7772400" cy="14689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12/2/2024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d.ro/boli-afectiuni/hemotorax-cauze-simptome-tratament-15573902/" TargetMode="External"/><Relationship Id="rId2" Type="http://schemas.openxmlformats.org/officeDocument/2006/relationships/hyperlink" Target="https://www.romedic.ro/hemotora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atitimisoara.ro/content/ghiduri/2007/Conferinte%20ATI/19%20Traumatisme%20toracice%20rapid%20letale.pdf" TargetMode="External"/><Relationship Id="rId5" Type="http://schemas.openxmlformats.org/officeDocument/2006/relationships/hyperlink" Target="https://www.cdt-babes.ro/articole/pneumotorax.php" TargetMode="External"/><Relationship Id="rId4" Type="http://schemas.openxmlformats.org/officeDocument/2006/relationships/hyperlink" Target="http://spitalbuhusi.ro/wp-content/uploads/2016/01/Hemotorax-protocol-de-diagnostic-si-tratament.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</a:rPr>
              <a:t>Hemotoraxul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/>
              <a:t>Hematoraxul se clasifică în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03648" y="1219200"/>
            <a:ext cx="7283152" cy="5090120"/>
          </a:xfrm>
        </p:spPr>
        <p:txBody>
          <a:bodyPr>
            <a:normAutofit fontScale="85000" lnSpcReduction="10000"/>
          </a:bodyPr>
          <a:lstStyle/>
          <a:p>
            <a:r>
              <a:rPr lang="vi-VN" sz="2700" b="1" dirty="0" smtClean="0">
                <a:latin typeface="+mj-lt"/>
              </a:rPr>
              <a:t>Hemotoraxul coagulat </a:t>
            </a:r>
            <a:r>
              <a:rPr lang="vi-VN" sz="2700" dirty="0" smtClean="0">
                <a:latin typeface="+mj-lt"/>
              </a:rPr>
              <a:t>se caracterizează prin prezența cheagurilor de sânge în cavitatea pleurala</a:t>
            </a:r>
            <a:r>
              <a:rPr lang="ro-MD" sz="2700" dirty="0" smtClean="0">
                <a:latin typeface="+mj-lt"/>
              </a:rPr>
              <a:t> </a:t>
            </a:r>
            <a:r>
              <a:rPr lang="vi-VN" sz="2700" dirty="0" smtClean="0">
                <a:latin typeface="+mj-lt"/>
              </a:rPr>
              <a:t>care se formează după tratamentul de coagulare efectuat mai devreme. Cel mai adesea apare după </a:t>
            </a:r>
            <a:r>
              <a:rPr lang="ro-MD" sz="2700" dirty="0" smtClean="0">
                <a:latin typeface="+mj-lt"/>
              </a:rPr>
              <a:t>intervenții chirurgicale</a:t>
            </a:r>
            <a:r>
              <a:rPr lang="vi-VN" sz="2700" dirty="0" smtClean="0">
                <a:latin typeface="+mj-lt"/>
              </a:rPr>
              <a:t>.</a:t>
            </a:r>
          </a:p>
          <a:p>
            <a:r>
              <a:rPr lang="ro-MD" sz="2700" b="1" dirty="0" smtClean="0">
                <a:latin typeface="+mj-lt"/>
              </a:rPr>
              <a:t>H</a:t>
            </a:r>
            <a:r>
              <a:rPr lang="vi-VN" sz="2700" b="1" dirty="0" smtClean="0">
                <a:latin typeface="+mj-lt"/>
              </a:rPr>
              <a:t>emotorax spontan </a:t>
            </a:r>
            <a:r>
              <a:rPr lang="ro-MD" sz="2700" dirty="0" smtClean="0">
                <a:latin typeface="+mj-lt"/>
              </a:rPr>
              <a:t>- </a:t>
            </a:r>
            <a:r>
              <a:rPr lang="vi-VN" sz="2700" dirty="0" smtClean="0">
                <a:latin typeface="+mj-lt"/>
              </a:rPr>
              <a:t>sângerări arbitrare în cavitatea pleurală. Acest</a:t>
            </a:r>
            <a:r>
              <a:rPr lang="ro-MD" sz="2700" dirty="0" smtClean="0">
                <a:latin typeface="+mj-lt"/>
              </a:rPr>
              <a:t>ă</a:t>
            </a:r>
            <a:r>
              <a:rPr lang="vi-VN" sz="2700" dirty="0" smtClean="0">
                <a:latin typeface="+mj-lt"/>
              </a:rPr>
              <a:t> </a:t>
            </a:r>
            <a:r>
              <a:rPr lang="ro-MD" sz="2700" dirty="0" smtClean="0">
                <a:latin typeface="+mj-lt"/>
              </a:rPr>
              <a:t>patologie </a:t>
            </a:r>
            <a:r>
              <a:rPr lang="vi-VN" sz="2700" dirty="0" smtClean="0">
                <a:latin typeface="+mj-lt"/>
              </a:rPr>
              <a:t>este extrem de rar</a:t>
            </a:r>
            <a:r>
              <a:rPr lang="ro-MD" sz="2700" dirty="0" smtClean="0">
                <a:latin typeface="+mj-lt"/>
              </a:rPr>
              <a:t>ă</a:t>
            </a:r>
            <a:r>
              <a:rPr lang="vi-VN" sz="2700" dirty="0" smtClean="0">
                <a:latin typeface="+mj-lt"/>
              </a:rPr>
              <a:t>.</a:t>
            </a:r>
          </a:p>
          <a:p>
            <a:r>
              <a:rPr lang="vi-VN" sz="2700" b="1" dirty="0" smtClean="0">
                <a:latin typeface="+mj-lt"/>
              </a:rPr>
              <a:t>Pneumohemotoraxul</a:t>
            </a:r>
            <a:r>
              <a:rPr lang="vi-VN" sz="2700" dirty="0" smtClean="0">
                <a:latin typeface="+mj-lt"/>
              </a:rPr>
              <a:t> se caracterizează prin originea sa mixtă. Cu această patologie, aerul și sângele sunt simultan în cavitatea pleurală. Cea mai frecventă cauză </a:t>
            </a:r>
            <a:r>
              <a:rPr lang="ro-MD" sz="2700" dirty="0" smtClean="0">
                <a:latin typeface="+mj-lt"/>
              </a:rPr>
              <a:t>este tuberculoza.</a:t>
            </a:r>
            <a:endParaRPr lang="vi-VN" sz="2700" dirty="0" smtClean="0">
              <a:latin typeface="+mj-lt"/>
            </a:endParaRPr>
          </a:p>
          <a:p>
            <a:r>
              <a:rPr lang="ro-MD" sz="2700" b="1" dirty="0" smtClean="0">
                <a:latin typeface="+mj-lt"/>
              </a:rPr>
              <a:t>H</a:t>
            </a:r>
            <a:r>
              <a:rPr lang="vi-VN" sz="2700" b="1" dirty="0" smtClean="0">
                <a:latin typeface="+mj-lt"/>
              </a:rPr>
              <a:t>emotorax traumatic </a:t>
            </a:r>
            <a:r>
              <a:rPr lang="ro-MD" sz="2700" dirty="0" smtClean="0">
                <a:latin typeface="+mj-lt"/>
              </a:rPr>
              <a:t> pacientul </a:t>
            </a:r>
            <a:r>
              <a:rPr lang="vi-VN" sz="2700" dirty="0" smtClean="0">
                <a:latin typeface="+mj-lt"/>
              </a:rPr>
              <a:t>va avea antecedente de traume sau leziuni toracice penetrante. Un factor important în afectarea pleurală va fi ruperea peretelui cu coastele deteriorate.</a:t>
            </a:r>
          </a:p>
          <a:p>
            <a:endParaRPr lang="ru-RU" dirty="0"/>
          </a:p>
        </p:txBody>
      </p:sp>
      <p:pic>
        <p:nvPicPr>
          <p:cNvPr id="4098" name="Picture 2" descr="C:\Users\User\Desktop\WP_MEDICAL.jpg"/>
          <p:cNvPicPr>
            <a:picLocks noChangeAspect="1" noChangeArrowheads="1"/>
          </p:cNvPicPr>
          <p:nvPr/>
        </p:nvPicPr>
        <p:blipFill>
          <a:blip r:embed="rId2" cstate="print"/>
          <a:srcRect l="26817" r="60613"/>
          <a:stretch>
            <a:fillRect/>
          </a:stretch>
        </p:blipFill>
        <p:spPr bwMode="auto">
          <a:xfrm flipH="1">
            <a:off x="0" y="0"/>
            <a:ext cx="144016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/>
              <a:t>Diagnosticul de laborator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1219200"/>
            <a:ext cx="7211144" cy="4937760"/>
          </a:xfrm>
        </p:spPr>
        <p:txBody>
          <a:bodyPr/>
          <a:lstStyle/>
          <a:p>
            <a:r>
              <a:rPr lang="ro-MD" dirty="0" smtClean="0"/>
              <a:t>Analiza generală a </a:t>
            </a:r>
            <a:r>
              <a:rPr lang="ro-MD" smtClean="0"/>
              <a:t>sîngelui (hemoleucograma</a:t>
            </a:r>
            <a:r>
              <a:rPr lang="ro-MD" dirty="0" smtClean="0"/>
              <a:t>) - se observă h</a:t>
            </a:r>
            <a:r>
              <a:rPr lang="vi-VN" dirty="0" smtClean="0"/>
              <a:t>ematocritul și hemoglobina</a:t>
            </a:r>
            <a:r>
              <a:rPr lang="ro-MD" dirty="0" smtClean="0"/>
              <a:t> </a:t>
            </a:r>
            <a:r>
              <a:rPr lang="vi-VN" dirty="0" smtClean="0"/>
              <a:t>scăzute (anemie acută post-hemoragica)</a:t>
            </a:r>
            <a:r>
              <a:rPr lang="ro-MD" dirty="0" smtClean="0"/>
              <a:t>.</a:t>
            </a:r>
          </a:p>
          <a:p>
            <a:r>
              <a:rPr lang="en-US" dirty="0" err="1" smtClean="0"/>
              <a:t>Gazele</a:t>
            </a:r>
            <a:r>
              <a:rPr lang="en-US" dirty="0" smtClean="0"/>
              <a:t> </a:t>
            </a:r>
            <a:r>
              <a:rPr lang="en-US" dirty="0" err="1" smtClean="0"/>
              <a:t>arteriale</a:t>
            </a:r>
            <a:r>
              <a:rPr lang="en-US" dirty="0" smtClean="0"/>
              <a:t>:</a:t>
            </a:r>
            <a:endParaRPr lang="ro-MD" dirty="0" smtClean="0"/>
          </a:p>
          <a:p>
            <a:pPr>
              <a:buNone/>
            </a:pPr>
            <a:r>
              <a:rPr lang="ro-MD" dirty="0" smtClean="0"/>
              <a:t>H</a:t>
            </a:r>
            <a:r>
              <a:rPr lang="en-US" dirty="0" err="1" smtClean="0"/>
              <a:t>ipoxemia</a:t>
            </a:r>
            <a:r>
              <a:rPr lang="ro-MD" dirty="0" smtClean="0"/>
              <a:t> - s</a:t>
            </a:r>
            <a:r>
              <a:rPr lang="vi-VN" dirty="0" smtClean="0"/>
              <a:t>căderea presiunii și a cantității de oxigen </a:t>
            </a:r>
            <a:r>
              <a:rPr lang="ro-MD" dirty="0" smtClean="0"/>
              <a:t>în</a:t>
            </a:r>
            <a:r>
              <a:rPr lang="vi-VN" dirty="0" smtClean="0"/>
              <a:t> sângele arterial</a:t>
            </a:r>
            <a:r>
              <a:rPr lang="ro-MD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ro-MD" dirty="0" smtClean="0"/>
              <a:t>H</a:t>
            </a:r>
            <a:r>
              <a:rPr lang="en-US" dirty="0" err="1" smtClean="0"/>
              <a:t>ipercapnie</a:t>
            </a:r>
            <a:r>
              <a:rPr lang="ro-MD" dirty="0" smtClean="0"/>
              <a:t> - m</a:t>
            </a:r>
            <a:r>
              <a:rPr lang="en-US" dirty="0" err="1" smtClean="0"/>
              <a:t>icsorarea</a:t>
            </a:r>
            <a:r>
              <a:rPr lang="en-US" dirty="0" smtClean="0"/>
              <a:t> </a:t>
            </a:r>
            <a:r>
              <a:rPr lang="en-US" dirty="0" err="1" smtClean="0"/>
              <a:t>concentratiei</a:t>
            </a:r>
            <a:r>
              <a:rPr lang="en-US" dirty="0" smtClean="0"/>
              <a:t> de </a:t>
            </a:r>
            <a:r>
              <a:rPr lang="en-US" dirty="0" err="1" smtClean="0"/>
              <a:t>dioxid</a:t>
            </a:r>
            <a:r>
              <a:rPr lang="en-US" dirty="0" smtClean="0"/>
              <a:t> de carbon in </a:t>
            </a:r>
            <a:r>
              <a:rPr lang="en-US" dirty="0" err="1" smtClean="0"/>
              <a:t>sange</a:t>
            </a:r>
            <a:r>
              <a:rPr lang="ro-MD" dirty="0" smtClean="0"/>
              <a:t>.</a:t>
            </a:r>
          </a:p>
          <a:p>
            <a:r>
              <a:rPr lang="ro-MD" dirty="0" smtClean="0"/>
              <a:t>Coagulograma.</a:t>
            </a:r>
          </a:p>
          <a:p>
            <a:endParaRPr lang="ru-RU" dirty="0"/>
          </a:p>
        </p:txBody>
      </p:sp>
      <p:pic>
        <p:nvPicPr>
          <p:cNvPr id="4" name="Picture 2" descr="C:\Users\User\Desktop\WP_MEDICAL.jpg"/>
          <p:cNvPicPr>
            <a:picLocks noChangeAspect="1" noChangeArrowheads="1"/>
          </p:cNvPicPr>
          <p:nvPr/>
        </p:nvPicPr>
        <p:blipFill>
          <a:blip r:embed="rId2" cstate="print"/>
          <a:srcRect l="16877" r="70391"/>
          <a:stretch>
            <a:fillRect/>
          </a:stretch>
        </p:blipFill>
        <p:spPr bwMode="auto">
          <a:xfrm>
            <a:off x="0" y="0"/>
            <a:ext cx="1475656" cy="69377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Diagnostic </a:t>
            </a:r>
            <a:r>
              <a:rPr lang="en-US" b="1" dirty="0" err="1" smtClean="0"/>
              <a:t>paraclinic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/>
              <a:t>Radiografia toracica</a:t>
            </a:r>
            <a:r>
              <a:rPr lang="it-IT" dirty="0" smtClean="0"/>
              <a:t>: </a:t>
            </a:r>
            <a:r>
              <a:rPr lang="en-US" dirty="0" smtClean="0"/>
              <a:t>standard </a:t>
            </a:r>
            <a:r>
              <a:rPr lang="en-US" dirty="0" err="1" smtClean="0"/>
              <a:t>evidentiaza</a:t>
            </a:r>
            <a:r>
              <a:rPr lang="en-US" dirty="0" smtClean="0"/>
              <a:t> </a:t>
            </a:r>
            <a:r>
              <a:rPr lang="en-US" dirty="0" err="1" smtClean="0"/>
              <a:t>lichidul</a:t>
            </a:r>
            <a:r>
              <a:rPr lang="en-US" dirty="0" smtClean="0"/>
              <a:t> in </a:t>
            </a:r>
            <a:r>
              <a:rPr lang="en-US" dirty="0" err="1" smtClean="0"/>
              <a:t>cavitatea</a:t>
            </a:r>
            <a:r>
              <a:rPr lang="en-US" dirty="0" smtClean="0"/>
              <a:t> </a:t>
            </a:r>
            <a:r>
              <a:rPr lang="en-US" dirty="0" err="1" smtClean="0"/>
              <a:t>pleurala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in </a:t>
            </a:r>
            <a:r>
              <a:rPr lang="en-US" dirty="0" err="1" smtClean="0"/>
              <a:t>cazul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hemotorax</a:t>
            </a:r>
            <a:r>
              <a:rPr lang="en-US" dirty="0" smtClean="0"/>
              <a:t> posttraumatic </a:t>
            </a:r>
            <a:r>
              <a:rPr lang="en-US" dirty="0" err="1" smtClean="0"/>
              <a:t>existenta</a:t>
            </a:r>
            <a:r>
              <a:rPr lang="en-US" dirty="0" smtClean="0"/>
              <a:t> </a:t>
            </a:r>
            <a:r>
              <a:rPr lang="en-US" dirty="0" err="1" smtClean="0"/>
              <a:t>altor</a:t>
            </a:r>
            <a:r>
              <a:rPr lang="en-US" dirty="0" smtClean="0"/>
              <a:t> </a:t>
            </a:r>
            <a:r>
              <a:rPr lang="en-US" dirty="0" err="1" smtClean="0"/>
              <a:t>leziuni</a:t>
            </a:r>
            <a:r>
              <a:rPr lang="en-US" dirty="0" smtClean="0"/>
              <a:t> </a:t>
            </a:r>
            <a:r>
              <a:rPr lang="en-US" dirty="0" err="1" smtClean="0"/>
              <a:t>toracice</a:t>
            </a:r>
            <a:r>
              <a:rPr lang="en-US" dirty="0" smtClean="0"/>
              <a:t>: </a:t>
            </a:r>
            <a:r>
              <a:rPr lang="en-US" dirty="0" err="1" smtClean="0"/>
              <a:t>fracturi</a:t>
            </a:r>
            <a:r>
              <a:rPr lang="en-US" dirty="0" smtClean="0"/>
              <a:t> </a:t>
            </a:r>
            <a:r>
              <a:rPr lang="en-US" dirty="0" err="1" smtClean="0"/>
              <a:t>costale</a:t>
            </a:r>
            <a:r>
              <a:rPr lang="ro-MD" dirty="0" smtClean="0"/>
              <a:t>.</a:t>
            </a:r>
            <a:endParaRPr lang="ru-RU" b="1" dirty="0"/>
          </a:p>
        </p:txBody>
      </p:sp>
      <p:pic>
        <p:nvPicPr>
          <p:cNvPr id="1026" name="Picture 2" descr="C:\Users\User\Desktop\Chest-X-ray-left-sided-massive-hemothorax_Q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36912"/>
            <a:ext cx="3733800" cy="3733800"/>
          </a:xfrm>
          <a:prstGeom prst="rect">
            <a:avLst/>
          </a:prstGeom>
          <a:noFill/>
        </p:spPr>
      </p:pic>
      <p:pic>
        <p:nvPicPr>
          <p:cNvPr id="1027" name="Picture 3" descr="C:\Users\User\Desktop\Hemothorax-XR-cardiothoracicsurgery.or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3695156" cy="31992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Diagnostic </a:t>
            </a:r>
            <a:r>
              <a:rPr lang="en-US" b="1" dirty="0" err="1" smtClean="0"/>
              <a:t>paraclinic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Punctia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pleurala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manevra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confirma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diagnosticul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evidentierea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lichidului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pleural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culoare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rosie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Această manevră medicală este deasemenea metodă de tratament.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76Hy7J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5682208" cy="3182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/>
              <a:t>Diagnostic paraclinic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Tomografia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computerizata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(CT)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acesta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oferi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medicilor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imagine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completa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plamanilor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cavitatii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pleurale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deosebit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important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prezentei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leziuni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scanare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dezvalui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cauza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hemotoraxului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unna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4876800" cy="3152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Diagnostic </a:t>
            </a:r>
            <a:r>
              <a:rPr lang="en-US" b="1" dirty="0" err="1" smtClean="0"/>
              <a:t>diferentiat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Un hemotorax este diferit de alte condiții care implică toracele, cum ar fi:</a:t>
            </a:r>
          </a:p>
          <a:p>
            <a:r>
              <a:rPr lang="ro-MD" sz="2800" b="1" dirty="0" smtClean="0">
                <a:latin typeface="Times New Roman" pitchFamily="18" charset="0"/>
                <a:cs typeface="Times New Roman" pitchFamily="18" charset="0"/>
              </a:rPr>
              <a:t>Pneumotorax: </a:t>
            </a: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În această stare, aerul se acumulează în spațiul dintre membranele pleurale.</a:t>
            </a:r>
          </a:p>
          <a:p>
            <a:r>
              <a:rPr lang="ro-MD" sz="2800" b="1" dirty="0" smtClean="0">
                <a:latin typeface="Times New Roman" pitchFamily="18" charset="0"/>
                <a:cs typeface="Times New Roman" pitchFamily="18" charset="0"/>
              </a:rPr>
              <a:t>Hidrotorax</a:t>
            </a: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 - este o acumulare anormală de lichid în cavitatea pleurală.</a:t>
            </a:r>
          </a:p>
          <a:p>
            <a:r>
              <a:rPr lang="ro-MD" sz="2800" b="1" dirty="0" smtClean="0">
                <a:latin typeface="Times New Roman" pitchFamily="18" charset="0"/>
                <a:cs typeface="Times New Roman" pitchFamily="18" charset="0"/>
              </a:rPr>
              <a:t>Empiem</a:t>
            </a: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 – colecție purulentă în spațiul interpleural.</a:t>
            </a:r>
          </a:p>
          <a:p>
            <a:r>
              <a:rPr lang="ro-MD" sz="2800" b="1" dirty="0" smtClean="0">
                <a:latin typeface="Times New Roman" pitchFamily="18" charset="0"/>
                <a:cs typeface="Times New Roman" pitchFamily="18" charset="0"/>
              </a:rPr>
              <a:t>Chilotorax</a:t>
            </a: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 - acumularea de limfa in cavitatea pleurala prin leziunea canalului limfatic toracic sau a ramurilor sale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User\Desktop\slide_24.jpg"/>
          <p:cNvPicPr>
            <a:picLocks noChangeAspect="1" noChangeArrowheads="1"/>
          </p:cNvPicPr>
          <p:nvPr/>
        </p:nvPicPr>
        <p:blipFill>
          <a:blip r:embed="rId2" cstate="print"/>
          <a:srcRect t="22050" b="16526"/>
          <a:stretch>
            <a:fillRect/>
          </a:stretch>
        </p:blipFill>
        <p:spPr bwMode="auto">
          <a:xfrm>
            <a:off x="755576" y="1628800"/>
            <a:ext cx="7680176" cy="353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/>
              <a:t>Tratament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63688" y="1219200"/>
            <a:ext cx="6923112" cy="49377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o-MD" b="1" dirty="0" smtClean="0"/>
              <a:t>Pleurotomie</a:t>
            </a:r>
            <a:r>
              <a:rPr lang="ro-MD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evacuare</a:t>
            </a:r>
            <a:r>
              <a:rPr lang="en-US" dirty="0" smtClean="0"/>
              <a:t> cu </a:t>
            </a:r>
            <a:r>
              <a:rPr lang="en-US" dirty="0" err="1" smtClean="0"/>
              <a:t>drenaj</a:t>
            </a:r>
            <a:r>
              <a:rPr lang="en-US" dirty="0" smtClean="0"/>
              <a:t> </a:t>
            </a:r>
            <a:r>
              <a:rPr lang="en-US" dirty="0" err="1" smtClean="0"/>
              <a:t>aspirativ</a:t>
            </a:r>
            <a:r>
              <a:rPr lang="ro-MD" dirty="0" smtClean="0"/>
              <a:t>.</a:t>
            </a:r>
            <a:endParaRPr lang="ro-MD" b="1" dirty="0" smtClean="0"/>
          </a:p>
          <a:p>
            <a:pPr>
              <a:buNone/>
            </a:pPr>
            <a:r>
              <a:rPr lang="ro-MD" b="1" dirty="0" smtClean="0"/>
              <a:t>Toracotomia </a:t>
            </a:r>
            <a:r>
              <a:rPr lang="ro-MD" dirty="0" smtClean="0"/>
              <a:t>este procedura de electie pentru explorarea chirurgicala a toracelui cind hemotoracele masiv sau singerarea persistent. La momentul explorarii chirurgicale sursa singerarii este controlata iar hemotoracele evacuat.</a:t>
            </a:r>
            <a:br>
              <a:rPr lang="ro-MD" dirty="0" smtClean="0"/>
            </a:br>
            <a:r>
              <a:rPr lang="ro-MD" dirty="0" smtClean="0"/>
              <a:t>Interventia chirurgicala poate fi necesara mai tirziu in evolutia conditiei pentru evacuarea unui cheag retinut, drenajul unui empiem si decorticare.</a:t>
            </a:r>
          </a:p>
          <a:p>
            <a:pPr>
              <a:buNone/>
            </a:pPr>
            <a:r>
              <a:rPr lang="en-US" dirty="0" smtClean="0"/>
              <a:t>Se </a:t>
            </a:r>
            <a:r>
              <a:rPr lang="en-US" dirty="0" err="1" smtClean="0"/>
              <a:t>indica</a:t>
            </a:r>
            <a:r>
              <a:rPr lang="en-US" dirty="0" smtClean="0"/>
              <a:t> in </a:t>
            </a:r>
            <a:r>
              <a:rPr lang="en-US" dirty="0" err="1" smtClean="0"/>
              <a:t>cazurile</a:t>
            </a:r>
            <a:r>
              <a:rPr lang="en-US" dirty="0" smtClean="0"/>
              <a:t> de </a:t>
            </a:r>
            <a:r>
              <a:rPr lang="en-US" dirty="0" err="1" smtClean="0"/>
              <a:t>hemotorace</a:t>
            </a:r>
            <a:r>
              <a:rPr lang="en-US" dirty="0" smtClean="0"/>
              <a:t> traumatic cu </a:t>
            </a:r>
            <a:r>
              <a:rPr lang="en-US" dirty="0" err="1" smtClean="0"/>
              <a:t>acumulare</a:t>
            </a:r>
            <a:r>
              <a:rPr lang="en-US" dirty="0" smtClean="0"/>
              <a:t> de singe de </a:t>
            </a:r>
            <a:r>
              <a:rPr lang="en-US" dirty="0" err="1" smtClean="0"/>
              <a:t>peste</a:t>
            </a:r>
            <a:r>
              <a:rPr lang="en-US" dirty="0" smtClean="0"/>
              <a:t> 1.000 ml </a:t>
            </a:r>
            <a:r>
              <a:rPr lang="en-US" dirty="0" err="1" smtClean="0"/>
              <a:t>imediat</a:t>
            </a:r>
            <a:r>
              <a:rPr lang="en-US" dirty="0" smtClean="0"/>
              <a:t> </a:t>
            </a:r>
            <a:r>
              <a:rPr lang="en-US" dirty="0" err="1" smtClean="0"/>
              <a:t>dupa</a:t>
            </a:r>
            <a:r>
              <a:rPr lang="en-US" dirty="0" smtClean="0"/>
              <a:t> </a:t>
            </a:r>
            <a:r>
              <a:rPr lang="en-US" dirty="0" err="1" smtClean="0"/>
              <a:t>toracostomie</a:t>
            </a:r>
            <a:r>
              <a:rPr lang="en-US" dirty="0" smtClean="0"/>
              <a:t>.</a:t>
            </a:r>
            <a:endParaRPr lang="ro-MD" dirty="0" smtClean="0"/>
          </a:p>
          <a:p>
            <a:pPr>
              <a:buNone/>
            </a:pPr>
            <a:endParaRPr lang="ro-MD" dirty="0"/>
          </a:p>
        </p:txBody>
      </p:sp>
      <p:pic>
        <p:nvPicPr>
          <p:cNvPr id="7170" name="Picture 2" descr="C:\Users\User\Desktop\surgeon-holding-tray-of-tools.jpg.optimal.jpg"/>
          <p:cNvPicPr>
            <a:picLocks noChangeAspect="1" noChangeArrowheads="1"/>
          </p:cNvPicPr>
          <p:nvPr/>
        </p:nvPicPr>
        <p:blipFill>
          <a:blip r:embed="rId2" cstate="print"/>
          <a:srcRect l="72816" r="9916"/>
          <a:stretch>
            <a:fillRect/>
          </a:stretch>
        </p:blipFill>
        <p:spPr bwMode="auto">
          <a:xfrm>
            <a:off x="0" y="0"/>
            <a:ext cx="1800200" cy="69589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1219200"/>
            <a:ext cx="6995120" cy="4937760"/>
          </a:xfrm>
        </p:spPr>
        <p:txBody>
          <a:bodyPr/>
          <a:lstStyle/>
          <a:p>
            <a:pPr>
              <a:buNone/>
            </a:pPr>
            <a:r>
              <a:rPr lang="ro-MD" smtClean="0"/>
              <a:t>In cazurile nontraumatice de hemotorace corectia bolii de fond pulmonare si evacuarea hemotoracelui este esentiala. Aceasta include rezectia bolii buloase, a bolii cavitare, tesutului pulmonar necrotic, sechestrarea malformatiilor arteriovenoase si rezectia sau repararea anomaliilor vasculare cum sunt anevrismele aortice.</a:t>
            </a:r>
            <a:endParaRPr lang="ro-MD" dirty="0"/>
          </a:p>
        </p:txBody>
      </p:sp>
      <p:pic>
        <p:nvPicPr>
          <p:cNvPr id="4" name="Picture 2" descr="C:\Users\User\Desktop\surgeon-holding-tray-of-tools.jpg.optimal.jpg"/>
          <p:cNvPicPr>
            <a:picLocks noChangeAspect="1" noChangeArrowheads="1"/>
          </p:cNvPicPr>
          <p:nvPr/>
        </p:nvPicPr>
        <p:blipFill>
          <a:blip r:embed="rId2" cstate="print"/>
          <a:srcRect l="19962" r="63451"/>
          <a:stretch>
            <a:fillRect/>
          </a:stretch>
        </p:blipFill>
        <p:spPr bwMode="auto">
          <a:xfrm>
            <a:off x="0" y="-100979"/>
            <a:ext cx="1729208" cy="6958979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ro-MD" b="1" dirty="0" smtClean="0"/>
              <a:t>Tratament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 smtClean="0"/>
              <a:t>Bibliografie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o-MD" dirty="0" smtClean="0">
                <a:latin typeface="Times New Roman" pitchFamily="18" charset="0"/>
                <a:cs typeface="Times New Roman" pitchFamily="18" charset="0"/>
              </a:rPr>
              <a:t>Saj Braila, Dr. Iuga Viorice “Traumatismele toracice și abdominale”.;</a:t>
            </a:r>
            <a:r>
              <a:rPr lang="ro-MD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o-MD" dirty="0" smtClean="0">
                <a:latin typeface="Times New Roman" pitchFamily="18" charset="0"/>
                <a:cs typeface="Times New Roman" pitchFamily="18" charset="0"/>
              </a:rPr>
              <a:t>Eugen Brătucu “Manual de chirurgie pentru studenți”, editura universitară “Carol Davila”, București 2009.;</a:t>
            </a:r>
          </a:p>
          <a:p>
            <a:r>
              <a:rPr lang="ro-MD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https://www.romedic.ro/hemotorax</a:t>
            </a:r>
            <a:endParaRPr lang="ro-MD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MD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https://www.csid.ro/boli-afectiuni/hemotorax-cauze-simptome-tratament-15573902/</a:t>
            </a:r>
            <a:endParaRPr lang="ro-MD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MD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http://spitalbuhusi.ro/wp-content/uploads/2016/01/Hemotorax-protocol-de-diagnostic-si-tratament..pdf</a:t>
            </a:r>
            <a:endParaRPr lang="ro-MD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MD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https://www.cdt-babes.ro/articole/pneumotorax.php</a:t>
            </a:r>
            <a:endParaRPr lang="ro-MD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MD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https://www.atitimisoara.ro/content/ghiduri/2007/Conferinte%20ATI/19%20Traumatisme%20toracice%20rapid%20letale.pdf</a:t>
            </a:r>
            <a:endParaRPr lang="ro-MD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MD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MD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stockphoto-1079827560-17066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203599" cy="32035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8229600" cy="990600"/>
          </a:xfrm>
        </p:spPr>
        <p:txBody>
          <a:bodyPr/>
          <a:lstStyle/>
          <a:p>
            <a:r>
              <a:rPr lang="ro-MD" sz="3600" dirty="0" smtClean="0"/>
              <a:t>Definție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1556792"/>
            <a:ext cx="70671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Hemotoraxul 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este o acumulare de sânge în cavitatea pleurală (membrana seroasă care acoperă pereții cavității toracice și plămânii</a:t>
            </a: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WP_MEDICAL.jpg"/>
          <p:cNvPicPr>
            <a:picLocks noChangeAspect="1" noChangeArrowheads="1"/>
          </p:cNvPicPr>
          <p:nvPr/>
        </p:nvPicPr>
        <p:blipFill>
          <a:blip r:embed="rId3" cstate="print"/>
          <a:srcRect l="36610" r="51139"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8229600" cy="1143000"/>
          </a:xfrm>
        </p:spPr>
        <p:txBody>
          <a:bodyPr>
            <a:normAutofit/>
          </a:bodyPr>
          <a:lstStyle/>
          <a:p>
            <a:r>
              <a:rPr lang="ro-MD" sz="3600" b="1" dirty="0" smtClean="0"/>
              <a:t>Noțiuni de anatomie și fiziologie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75656" y="1412776"/>
            <a:ext cx="7355160" cy="4525963"/>
          </a:xfrm>
        </p:spPr>
        <p:txBody>
          <a:bodyPr/>
          <a:lstStyle/>
          <a:p>
            <a:pPr>
              <a:buNone/>
            </a:pP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Cavitatea pleurală este formată din: foița (pleură) viscerală care acoperă plămânii </a:t>
            </a:r>
            <a:r>
              <a:rPr lang="ro-MD" sz="2800" dirty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i foița parietală care acoperă peretele toracic, diafragmul și mediastinul</a:t>
            </a:r>
            <a:r>
              <a:rPr lang="ro-MD" dirty="0" smtClean="0"/>
              <a:t>.</a:t>
            </a:r>
            <a:endParaRPr lang="ro-MD" dirty="0"/>
          </a:p>
        </p:txBody>
      </p:sp>
      <p:pic>
        <p:nvPicPr>
          <p:cNvPr id="2050" name="Picture 2" descr="C:\Users\User\Desktop\BhyZM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6992"/>
            <a:ext cx="4896544" cy="2754306"/>
          </a:xfrm>
          <a:prstGeom prst="rect">
            <a:avLst/>
          </a:prstGeom>
          <a:noFill/>
        </p:spPr>
      </p:pic>
      <p:pic>
        <p:nvPicPr>
          <p:cNvPr id="5" name="Picture 2" descr="C:\Users\User\Desktop\WP_MEDICAL.jpg"/>
          <p:cNvPicPr>
            <a:picLocks noChangeAspect="1" noChangeArrowheads="1"/>
          </p:cNvPicPr>
          <p:nvPr/>
        </p:nvPicPr>
        <p:blipFill>
          <a:blip r:embed="rId3" cstate="print"/>
          <a:srcRect l="36610" r="51139"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90600"/>
          </a:xfrm>
        </p:spPr>
        <p:txBody>
          <a:bodyPr/>
          <a:lstStyle/>
          <a:p>
            <a:pPr algn="ctr"/>
            <a:r>
              <a:rPr lang="ro-MD" sz="3600" b="1" dirty="0" smtClean="0"/>
              <a:t>Cauze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03648" y="1628800"/>
            <a:ext cx="7427168" cy="4853136"/>
          </a:xfrm>
        </p:spPr>
        <p:txBody>
          <a:bodyPr>
            <a:normAutofit/>
          </a:bodyPr>
          <a:lstStyle/>
          <a:p>
            <a:r>
              <a:rPr lang="ro-MD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raumatice: plagă produsă prin împușcătură,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plag</a:t>
            </a: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ă penetrantă, fractură costală,  cu pătrunderea sângelui în cavitatea pleurală.</a:t>
            </a:r>
          </a:p>
          <a:p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Nontraumatice: ruptură de aorta, anevrism de aortă toracică (este o zonă slabită în partea superioară a aortei), de asemenea neoplasmul, infarctul pulmonar, tuberculoza, infecții necrozante sau complicașii ale tratamentului anticoagulant.</a:t>
            </a:r>
            <a:endParaRPr lang="ro-MD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WP_MEDICAL.jpg"/>
          <p:cNvPicPr>
            <a:picLocks noChangeAspect="1" noChangeArrowheads="1"/>
          </p:cNvPicPr>
          <p:nvPr/>
        </p:nvPicPr>
        <p:blipFill>
          <a:blip r:embed="rId2" cstate="print"/>
          <a:srcRect l="36610" r="51139"/>
          <a:stretch>
            <a:fillRect/>
          </a:stretch>
        </p:blipFill>
        <p:spPr bwMode="auto">
          <a:xfrm>
            <a:off x="0" y="0"/>
            <a:ext cx="140364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b="1" dirty="0" smtClean="0"/>
              <a:t>Tabloul clinic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1700808"/>
            <a:ext cx="7128792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MD" b="1" dirty="0" smtClean="0"/>
              <a:t>Manifestări respiratorii </a:t>
            </a:r>
          </a:p>
          <a:p>
            <a:pPr>
              <a:buNone/>
            </a:pPr>
            <a:r>
              <a:rPr lang="ro-MD" dirty="0" smtClean="0">
                <a:latin typeface="Times New Roman" pitchFamily="18" charset="0"/>
                <a:cs typeface="Times New Roman" pitchFamily="18" charset="0"/>
              </a:rPr>
              <a:t>apar din cauza acumularii de sânge în cavitatea pleurală și colabarea plămânului.</a:t>
            </a:r>
          </a:p>
          <a:p>
            <a:pPr>
              <a:buNone/>
            </a:pPr>
            <a:endParaRPr lang="ro-MD" dirty="0" smtClean="0"/>
          </a:p>
          <a:p>
            <a:pPr>
              <a:buNone/>
            </a:pPr>
            <a:r>
              <a:rPr lang="ro-MD" dirty="0" smtClean="0"/>
              <a:t>Pacientul poate prezenta:</a:t>
            </a:r>
          </a:p>
          <a:p>
            <a:r>
              <a:rPr lang="ro-MD" dirty="0" smtClean="0"/>
              <a:t>Dispnee de diferite grade inclusiv insuficiența respiratorie severă;</a:t>
            </a:r>
          </a:p>
          <a:p>
            <a:r>
              <a:rPr lang="ro-MD" dirty="0" smtClean="0"/>
              <a:t> Tuse;</a:t>
            </a:r>
          </a:p>
        </p:txBody>
      </p:sp>
      <p:pic>
        <p:nvPicPr>
          <p:cNvPr id="1026" name="Picture 2" descr="C:\Users\User\Desktop\WP_MEDICAL.jpg"/>
          <p:cNvPicPr>
            <a:picLocks noChangeAspect="1" noChangeArrowheads="1"/>
          </p:cNvPicPr>
          <p:nvPr/>
        </p:nvPicPr>
        <p:blipFill>
          <a:blip r:embed="rId2" cstate="print"/>
          <a:srcRect l="16877" r="70391"/>
          <a:stretch>
            <a:fillRect/>
          </a:stretch>
        </p:blipFill>
        <p:spPr bwMode="auto">
          <a:xfrm>
            <a:off x="0" y="0"/>
            <a:ext cx="1475656" cy="69377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b="1" dirty="0" smtClean="0"/>
              <a:t>Tabloul clinic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04864" y="1556792"/>
            <a:ext cx="7139136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MD" b="1" dirty="0" smtClean="0"/>
              <a:t>Manifestări hemodinamice </a:t>
            </a:r>
          </a:p>
          <a:p>
            <a:pPr>
              <a:buNone/>
            </a:pPr>
            <a:r>
              <a:rPr lang="ro-MD" dirty="0" smtClean="0"/>
              <a:t>sunt cauzate de pierderea de sânge, iar severitatea lor variază in funcție de cantitatea de sânge pierdută.</a:t>
            </a:r>
          </a:p>
          <a:p>
            <a:pPr>
              <a:buNone/>
            </a:pPr>
            <a:endParaRPr lang="ro-MD" dirty="0" smtClean="0"/>
          </a:p>
          <a:p>
            <a:pPr>
              <a:buNone/>
            </a:pPr>
            <a:r>
              <a:rPr lang="ro-MD" dirty="0" smtClean="0"/>
              <a:t>Pacientul poate prezenta:</a:t>
            </a:r>
          </a:p>
          <a:p>
            <a:r>
              <a:rPr lang="ro-MD" dirty="0" smtClean="0"/>
              <a:t>Tahicardie;</a:t>
            </a:r>
          </a:p>
          <a:p>
            <a:r>
              <a:rPr lang="ro-MD" dirty="0" smtClean="0"/>
              <a:t>Tahipnee;</a:t>
            </a:r>
          </a:p>
          <a:p>
            <a:r>
              <a:rPr lang="ro-MD" dirty="0" smtClean="0"/>
              <a:t>Hipotensiune în caz de hemotorax masiv;</a:t>
            </a:r>
          </a:p>
          <a:p>
            <a:pPr>
              <a:buNone/>
            </a:pPr>
            <a:endParaRPr lang="ro-MD" dirty="0"/>
          </a:p>
        </p:txBody>
      </p:sp>
      <p:pic>
        <p:nvPicPr>
          <p:cNvPr id="4" name="Picture 2" descr="C:\Users\User\Desktop\WP_MEDICAL.jpg"/>
          <p:cNvPicPr>
            <a:picLocks noChangeAspect="1" noChangeArrowheads="1"/>
          </p:cNvPicPr>
          <p:nvPr/>
        </p:nvPicPr>
        <p:blipFill>
          <a:blip r:embed="rId2" cstate="print"/>
          <a:srcRect l="16877" r="70391"/>
          <a:stretch>
            <a:fillRect/>
          </a:stretch>
        </p:blipFill>
        <p:spPr bwMode="auto">
          <a:xfrm>
            <a:off x="0" y="0"/>
            <a:ext cx="1475656" cy="69377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90600"/>
          </a:xfrm>
        </p:spPr>
        <p:txBody>
          <a:bodyPr/>
          <a:lstStyle/>
          <a:p>
            <a:pPr algn="ctr"/>
            <a:r>
              <a:rPr lang="ro-MD" b="1" dirty="0" smtClean="0"/>
              <a:t>Tabloul clinic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47664" y="1219200"/>
            <a:ext cx="7139136" cy="4937760"/>
          </a:xfrm>
        </p:spPr>
        <p:txBody>
          <a:bodyPr/>
          <a:lstStyle/>
          <a:p>
            <a:pPr>
              <a:buNone/>
            </a:pPr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Alte manifestări cauzate de traumă:</a:t>
            </a:r>
          </a:p>
          <a:p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Durere pronunțată;</a:t>
            </a:r>
          </a:p>
          <a:p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Echimoze;</a:t>
            </a:r>
          </a:p>
          <a:p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Crepitații osoase la palparea fracturilor costale;</a:t>
            </a:r>
          </a:p>
          <a:p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Reducerea amplitudinii mişcărilor respiratorii ale hemitoracelui respectiv;</a:t>
            </a:r>
          </a:p>
          <a:p>
            <a:r>
              <a:rPr lang="ro-MD" sz="2800" dirty="0" smtClean="0">
                <a:latin typeface="Times New Roman" pitchFamily="18" charset="0"/>
                <a:cs typeface="Times New Roman" pitchFamily="18" charset="0"/>
              </a:rPr>
              <a:t>Matitatea hemitoracelui lezat;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MD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User\Desktop\WP_MEDICAL.jpg"/>
          <p:cNvPicPr>
            <a:picLocks noChangeAspect="1" noChangeArrowheads="1"/>
          </p:cNvPicPr>
          <p:nvPr/>
        </p:nvPicPr>
        <p:blipFill>
          <a:blip r:embed="rId2" cstate="print"/>
          <a:srcRect l="16877" r="70391"/>
          <a:stretch>
            <a:fillRect/>
          </a:stretch>
        </p:blipFill>
        <p:spPr bwMode="auto">
          <a:xfrm>
            <a:off x="0" y="0"/>
            <a:ext cx="1475656" cy="69377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2400"/>
            <a:ext cx="7211144" cy="990600"/>
          </a:xfrm>
        </p:spPr>
        <p:txBody>
          <a:bodyPr>
            <a:noAutofit/>
          </a:bodyPr>
          <a:lstStyle/>
          <a:p>
            <a:r>
              <a:rPr lang="vi-VN" sz="2500" b="1" dirty="0" smtClean="0"/>
              <a:t>Simptomele generale şi locale sunt în funcţie de cantitatea de sânge revarsată în cavitatea pleurală:</a:t>
            </a:r>
            <a:endParaRPr lang="ru-RU" sz="2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03648" y="1219200"/>
            <a:ext cx="7283152" cy="4937760"/>
          </a:xfrm>
        </p:spPr>
        <p:txBody>
          <a:bodyPr>
            <a:noAutofit/>
          </a:bodyPr>
          <a:lstStyle/>
          <a:p>
            <a:r>
              <a:rPr lang="ro-MD" sz="24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emotoraxul mic (150-350 ml) – clinic şi paraclinic abia se percepe (radiologic se constată opacifierea sinusurilor costo-diafragmatice);</a:t>
            </a:r>
            <a:endParaRPr lang="ro-MD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MD" sz="24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emotoraxul mijlociu (maxim 1500 ml) – matitatea ajunge în dreptul omoplatului; </a:t>
            </a:r>
            <a:endParaRPr lang="ro-MD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o-MD" sz="24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emotoraxul masiv (1500-3000 ml) – matitatea depăşeşte mijlocul omoplatului; aspectul clinic general este al unui bolnav hemoragic, cu semnele insuficienţei circulatorie acute mai mult decât cu insuficienţă respiratorie acută.</a:t>
            </a:r>
            <a:endParaRPr lang="ro-MD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User\Desktop\WP_MEDICAL.jpg"/>
          <p:cNvPicPr>
            <a:picLocks noChangeAspect="1" noChangeArrowheads="1"/>
          </p:cNvPicPr>
          <p:nvPr/>
        </p:nvPicPr>
        <p:blipFill>
          <a:blip r:embed="rId2" cstate="print"/>
          <a:srcRect l="16877" r="70391"/>
          <a:stretch>
            <a:fillRect/>
          </a:stretch>
        </p:blipFill>
        <p:spPr bwMode="auto">
          <a:xfrm>
            <a:off x="0" y="0"/>
            <a:ext cx="1475656" cy="69377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1412776"/>
            <a:ext cx="7149480" cy="4525963"/>
          </a:xfrm>
        </p:spPr>
        <p:txBody>
          <a:bodyPr/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Când are origine pulmonară, hemoragia se opreşte, de regulă, spontan, datorită presiunii mai scăzute în circulaţia pulmonară şi prin reexpansionarea plămânului.</a:t>
            </a:r>
            <a:endParaRPr lang="ro-MD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 O hemoragie care continuă este determinată, de cele mai multe ori, de o leziune a vaselor hilului plămânului sau a vaselor sistemice: artera intercostală, mamară, aortă, </a:t>
            </a:r>
            <a:r>
              <a:rPr lang="ro-MD" dirty="0" smtClean="0">
                <a:latin typeface="Calibri" pitchFamily="34" charset="0"/>
                <a:cs typeface="Calibri" pitchFamily="34" charset="0"/>
              </a:rPr>
              <a:t>vena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cavă</a:t>
            </a:r>
            <a:r>
              <a:rPr lang="ro-MD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Users\User\Desktop\WP_MEDICAL.jpg"/>
          <p:cNvPicPr>
            <a:picLocks noChangeAspect="1" noChangeArrowheads="1"/>
          </p:cNvPicPr>
          <p:nvPr/>
        </p:nvPicPr>
        <p:blipFill>
          <a:blip r:embed="rId2" cstate="print"/>
          <a:srcRect l="16877" r="70391"/>
          <a:stretch>
            <a:fillRect/>
          </a:stretch>
        </p:blipFill>
        <p:spPr bwMode="auto">
          <a:xfrm>
            <a:off x="0" y="0"/>
            <a:ext cx="1475656" cy="69377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Stethoscope-as-symbol-of-medicine-PowerPoint-Templates-Widescreen</Template>
  <TotalTime>477</TotalTime>
  <Words>610</Words>
  <Application>Microsoft Office PowerPoint</Application>
  <PresentationFormat>Expunere pe ecran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19</vt:i4>
      </vt:variant>
    </vt:vector>
  </HeadingPairs>
  <TitlesOfParts>
    <vt:vector size="31" baseType="lpstr">
      <vt:lpstr>맑은 고딕</vt:lpstr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Тема Office</vt:lpstr>
      <vt:lpstr>Custom Design</vt:lpstr>
      <vt:lpstr>Начальная</vt:lpstr>
      <vt:lpstr>Hemotoraxul</vt:lpstr>
      <vt:lpstr>Definție</vt:lpstr>
      <vt:lpstr>Noțiuni de anatomie și fiziologie</vt:lpstr>
      <vt:lpstr>Cauze</vt:lpstr>
      <vt:lpstr>Tabloul clinic</vt:lpstr>
      <vt:lpstr>Tabloul clinic</vt:lpstr>
      <vt:lpstr>Tabloul clinic</vt:lpstr>
      <vt:lpstr>Simptomele generale şi locale sunt în funcţie de cantitatea de sânge revarsată în cavitatea pleurală:</vt:lpstr>
      <vt:lpstr>Prezentare PowerPoint</vt:lpstr>
      <vt:lpstr>Hematoraxul se clasifică în</vt:lpstr>
      <vt:lpstr>Diagnosticul de laborator</vt:lpstr>
      <vt:lpstr>Diagnostic paraclinic</vt:lpstr>
      <vt:lpstr>Diagnostic paraclinic</vt:lpstr>
      <vt:lpstr>Diagnostic paraclinic</vt:lpstr>
      <vt:lpstr>Diagnostic diferentiat</vt:lpstr>
      <vt:lpstr>Prezentare PowerPoint</vt:lpstr>
      <vt:lpstr>Tratament </vt:lpstr>
      <vt:lpstr>Tratament </vt:lpstr>
      <vt:lpstr>Bibliografie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Hemotoraxul</dc:title>
  <dc:creator>Пользователь Windows</dc:creator>
  <cp:lastModifiedBy>User</cp:lastModifiedBy>
  <cp:revision>63</cp:revision>
  <dcterms:created xsi:type="dcterms:W3CDTF">2020-11-20T10:09:50Z</dcterms:created>
  <dcterms:modified xsi:type="dcterms:W3CDTF">2024-12-02T21:01:35Z</dcterms:modified>
</cp:coreProperties>
</file>