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82" r:id="rId4"/>
    <p:sldId id="280" r:id="rId5"/>
    <p:sldId id="283" r:id="rId6"/>
    <p:sldId id="257" r:id="rId7"/>
    <p:sldId id="258" r:id="rId8"/>
    <p:sldId id="259" r:id="rId9"/>
    <p:sldId id="260" r:id="rId10"/>
    <p:sldId id="262" r:id="rId11"/>
    <p:sldId id="264" r:id="rId12"/>
    <p:sldId id="263" r:id="rId13"/>
    <p:sldId id="265" r:id="rId14"/>
    <p:sldId id="266" r:id="rId15"/>
    <p:sldId id="267" r:id="rId16"/>
    <p:sldId id="268" r:id="rId17"/>
    <p:sldId id="271" r:id="rId18"/>
    <p:sldId id="269" r:id="rId19"/>
    <p:sldId id="270" r:id="rId20"/>
    <p:sldId id="272" r:id="rId21"/>
    <p:sldId id="273" r:id="rId22"/>
    <p:sldId id="274" r:id="rId23"/>
    <p:sldId id="275" r:id="rId24"/>
    <p:sldId id="276" r:id="rId25"/>
    <p:sldId id="277" r:id="rId26"/>
    <p:sldId id="285" r:id="rId27"/>
    <p:sldId id="290" r:id="rId28"/>
    <p:sldId id="291" r:id="rId29"/>
    <p:sldId id="278" r:id="rId30"/>
    <p:sldId id="279" r:id="rId31"/>
    <p:sldId id="292" r:id="rId32"/>
    <p:sldId id="289" r:id="rId33"/>
    <p:sldId id="288" r:id="rId34"/>
    <p:sldId id="286" r:id="rId35"/>
    <p:sldId id="287" r:id="rId36"/>
    <p:sldId id="28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9" d="100"/>
          <a:sy n="89" d="100"/>
        </p:scale>
        <p:origin x="46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12/2/2024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863306" y="1636594"/>
            <a:ext cx="8689975" cy="2509837"/>
          </a:xfrm>
        </p:spPr>
        <p:txBody>
          <a:bodyPr/>
          <a:lstStyle/>
          <a:p>
            <a:pPr algn="r"/>
            <a:r>
              <a:rPr lang="en-US" dirty="0" smtClean="0"/>
              <a:t>Hemoragii gastrointestinale</a:t>
            </a:r>
            <a:endParaRPr lang="ru-RU" dirty="0"/>
          </a:p>
        </p:txBody>
      </p:sp>
    </p:spTree>
    <p:extLst>
      <p:ext uri="{BB962C8B-B14F-4D97-AF65-F5344CB8AC3E}">
        <p14:creationId xmlns:p14="http://schemas.microsoft.com/office/powerpoint/2010/main" val="201343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ETIOPATOLOGIA HEMORAGIILOR DIGESTIVE INFERIOARE </a:t>
            </a:r>
            <a:endParaRPr lang="ru-RU" dirty="0"/>
          </a:p>
        </p:txBody>
      </p:sp>
      <p:sp>
        <p:nvSpPr>
          <p:cNvPr id="3" name="Объект 2"/>
          <p:cNvSpPr>
            <a:spLocks noGrp="1"/>
          </p:cNvSpPr>
          <p:nvPr>
            <p:ph sz="quarter" idx="13"/>
          </p:nvPr>
        </p:nvSpPr>
        <p:spPr/>
        <p:txBody>
          <a:bodyPr/>
          <a:lstStyle/>
          <a:p>
            <a:r>
              <a:rPr lang="en-US" dirty="0" smtClean="0"/>
              <a:t>LEZIUNI ANALE SI RECTALE . MICI CANTITATI DE SANGE ROSU APRINS PE SUPRAFATA SCAUNULUI PROVOCATE DE HEMOROIZI SAU FISURI ANALE. ASTFEL DE SANGERARI SUNT IN GENERAL PRECIPITATE DE TRECEREA FORTATA A UNUI SCAUN TARE. PROCTITA ESTE O ALTA SURSA DE SANGERARE RECTALA.</a:t>
            </a:r>
          </a:p>
          <a:p>
            <a:r>
              <a:rPr lang="en-US" dirty="0" smtClean="0"/>
              <a:t>LEZIUNILE COLONULUI.  Cancerul de colon, ca si polipii colonului, produc de obicei pierderi sanguine cronice oculte, dar ocazional pot produce sangerare rapida.</a:t>
            </a:r>
          </a:p>
          <a:p>
            <a:r>
              <a:rPr lang="en-US" dirty="0" smtClean="0"/>
              <a:t>Angiodisplazia, o proliferare a mucoasei vasculare, este o sursa majora de sangerare acuta sau cronica la pacientii varstnici.</a:t>
            </a:r>
          </a:p>
        </p:txBody>
      </p:sp>
    </p:spTree>
    <p:extLst>
      <p:ext uri="{BB962C8B-B14F-4D97-AF65-F5344CB8AC3E}">
        <p14:creationId xmlns:p14="http://schemas.microsoft.com/office/powerpoint/2010/main" val="4236262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ETIOPATOLOGIA HEMORAGIILOR DIGESTIVE INFERIOARE (</a:t>
            </a:r>
            <a:r>
              <a:rPr lang="en-US" dirty="0" smtClean="0"/>
              <a:t>ii)</a:t>
            </a:r>
            <a:endParaRPr lang="ru-RU" dirty="0"/>
          </a:p>
        </p:txBody>
      </p:sp>
      <p:sp>
        <p:nvSpPr>
          <p:cNvPr id="3" name="Объект 2"/>
          <p:cNvSpPr>
            <a:spLocks noGrp="1"/>
          </p:cNvSpPr>
          <p:nvPr>
            <p:ph sz="quarter" idx="13"/>
          </p:nvPr>
        </p:nvSpPr>
        <p:spPr/>
        <p:txBody>
          <a:bodyPr>
            <a:normAutofit fontScale="92500" lnSpcReduction="10000"/>
          </a:bodyPr>
          <a:lstStyle/>
          <a:p>
            <a:r>
              <a:rPr lang="en-US" dirty="0" smtClean="0"/>
              <a:t>Diareea hemoragica poate fi un simptom alarmant la pacientii cu colita ulceroasa. Sangerarea poate deasemenea insoti diareea datorata infectiilor cu </a:t>
            </a:r>
            <a:r>
              <a:rPr lang="en-US" u="sng" dirty="0" smtClean="0">
                <a:effectLst/>
              </a:rPr>
              <a:t>shigella, salmonella, campilobacter jejuni, clostridium difficile, escherichia coli eterohemoragica toxigena,ameoba si alti paraziti.</a:t>
            </a:r>
            <a:r>
              <a:rPr lang="en-US" dirty="0" smtClean="0">
                <a:effectLst/>
              </a:rPr>
              <a:t> La pacientii varstnici , diabetici si la pacientii cu boala vasculara, ischemia mezenterica poate fi o cauza de diaree sanghinolenta.</a:t>
            </a:r>
          </a:p>
          <a:p>
            <a:r>
              <a:rPr lang="en-US" dirty="0" smtClean="0">
                <a:effectLst/>
              </a:rPr>
              <a:t>Diverticulii sangerarea din diverticuli i colonului este o cauza obisnuita de hemoragie digestiva inferioara la pacientii peste 40 de ani. Prezentarea uzuala a hemoragiei diverticulare este trecerea nedureroasa, rapida a unui scaun colorat maroniu.</a:t>
            </a:r>
            <a:endParaRPr lang="ru-RU" dirty="0"/>
          </a:p>
        </p:txBody>
      </p:sp>
    </p:spTree>
    <p:extLst>
      <p:ext uri="{BB962C8B-B14F-4D97-AF65-F5344CB8AC3E}">
        <p14:creationId xmlns:p14="http://schemas.microsoft.com/office/powerpoint/2010/main" val="2267536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ETIOPATOLOGIA HEMORAGIILOR DIGESTIVE INFERIOARE </a:t>
            </a:r>
            <a:r>
              <a:rPr lang="en-US" dirty="0" smtClean="0"/>
              <a:t>(iii)</a:t>
            </a:r>
            <a:endParaRPr lang="ru-RU" dirty="0"/>
          </a:p>
        </p:txBody>
      </p:sp>
      <p:sp>
        <p:nvSpPr>
          <p:cNvPr id="3" name="Объект 2"/>
          <p:cNvSpPr>
            <a:spLocks noGrp="1"/>
          </p:cNvSpPr>
          <p:nvPr>
            <p:ph sz="quarter" idx="13"/>
          </p:nvPr>
        </p:nvSpPr>
        <p:spPr/>
        <p:txBody>
          <a:bodyPr>
            <a:normAutofit/>
          </a:bodyPr>
          <a:lstStyle/>
          <a:p>
            <a:r>
              <a:rPr lang="en-US" dirty="0" smtClean="0"/>
              <a:t>Boala anorectala(hemoroizi, fisuri)</a:t>
            </a:r>
          </a:p>
          <a:p>
            <a:r>
              <a:rPr lang="en-US" dirty="0" smtClean="0"/>
              <a:t>Colite(bii, infectioasa)</a:t>
            </a:r>
          </a:p>
          <a:p>
            <a:r>
              <a:rPr lang="en-US" dirty="0" smtClean="0"/>
              <a:t>Diverticuloza</a:t>
            </a:r>
          </a:p>
          <a:p>
            <a:r>
              <a:rPr lang="en-US" dirty="0" smtClean="0"/>
              <a:t>Polipi, cancer(hiperplastic, hamartomul)</a:t>
            </a:r>
          </a:p>
          <a:p>
            <a:r>
              <a:rPr lang="en-US" dirty="0" smtClean="0"/>
              <a:t>Angiodisplazia</a:t>
            </a:r>
          </a:p>
          <a:p>
            <a:r>
              <a:rPr lang="en-US" dirty="0" smtClean="0"/>
              <a:t>Boala anorectala(hemoroizi, fisuri))</a:t>
            </a:r>
          </a:p>
          <a:p>
            <a:r>
              <a:rPr lang="en-US" dirty="0" smtClean="0"/>
              <a:t>Enterocolita(ischemica ,infectioasa, bii, de iradiere)</a:t>
            </a:r>
            <a:endParaRPr lang="ru-RU" dirty="0"/>
          </a:p>
        </p:txBody>
      </p:sp>
    </p:spTree>
    <p:extLst>
      <p:ext uri="{BB962C8B-B14F-4D97-AF65-F5344CB8AC3E}">
        <p14:creationId xmlns:p14="http://schemas.microsoft.com/office/powerpoint/2010/main" val="298602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Investigatii de laborator i</a:t>
            </a:r>
            <a:endParaRPr lang="ru-RU" dirty="0"/>
          </a:p>
        </p:txBody>
      </p:sp>
      <p:sp>
        <p:nvSpPr>
          <p:cNvPr id="3" name="Объект 2"/>
          <p:cNvSpPr>
            <a:spLocks noGrp="1"/>
          </p:cNvSpPr>
          <p:nvPr>
            <p:ph sz="quarter" idx="13"/>
          </p:nvPr>
        </p:nvSpPr>
        <p:spPr/>
        <p:txBody>
          <a:bodyPr/>
          <a:lstStyle/>
          <a:p>
            <a:r>
              <a:rPr lang="en-US" dirty="0" smtClean="0"/>
              <a:t>Investigatiile initiale trebuie sa includa hematocritul, hemoglobina, o evaluare curenta a caracterelor morfologice  ale eritrocitelor(hematii hipocrome, microcitare sugereaza ca pierderea sanguina este cronica), formula leucocitara, numarul de trombocite. Tipul de protrombina, timpul partial de tromboplastina sunt necesare pentru a exclude defectele primare sau secundare ale coagularii. O crestere a ureei sanguine si raportul dintre ureea sanguina si creatinina pot ajuta la sugerarea hemoragiei gastrointestinale superioare.</a:t>
            </a:r>
            <a:endParaRPr lang="ru-RU" dirty="0"/>
          </a:p>
        </p:txBody>
      </p:sp>
    </p:spTree>
    <p:extLst>
      <p:ext uri="{BB962C8B-B14F-4D97-AF65-F5344CB8AC3E}">
        <p14:creationId xmlns:p14="http://schemas.microsoft.com/office/powerpoint/2010/main" val="3452296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Investigatii de laborator </a:t>
            </a:r>
            <a:r>
              <a:rPr lang="en-US" dirty="0" smtClean="0"/>
              <a:t>ii</a:t>
            </a:r>
            <a:endParaRPr lang="ru-RU" dirty="0"/>
          </a:p>
        </p:txBody>
      </p:sp>
      <p:sp>
        <p:nvSpPr>
          <p:cNvPr id="3" name="Объект 2"/>
          <p:cNvSpPr>
            <a:spLocks noGrp="1"/>
          </p:cNvSpPr>
          <p:nvPr>
            <p:ph sz="quarter" idx="13"/>
          </p:nvPr>
        </p:nvSpPr>
        <p:spPr/>
        <p:txBody>
          <a:bodyPr/>
          <a:lstStyle/>
          <a:p>
            <a:r>
              <a:rPr lang="en-US" dirty="0" smtClean="0"/>
              <a:t>Radiografia abdomenului este rareori utila in stabilirea unui diagnostic, exceptand cazurile cand este suspectata o perforatie sau ischemie viscerala sau este prezenta o ocluzie intestinala.</a:t>
            </a:r>
          </a:p>
          <a:p>
            <a:r>
              <a:rPr lang="en-US" dirty="0" smtClean="0"/>
              <a:t>Evaluarea repetata a datelor de laborator este importanta pe masura ce se urmareste cursul clinic al hemoragiei;</a:t>
            </a:r>
          </a:p>
          <a:p>
            <a:r>
              <a:rPr lang="en-US" dirty="0" smtClean="0"/>
              <a:t>O diagrama  a dinamicii datelor este de dorit si trebuie sa includa timpii cand produsele de sange si lichidele intravenoase au fost administrate si suma lor.</a:t>
            </a:r>
            <a:endParaRPr lang="ru-RU" dirty="0"/>
          </a:p>
        </p:txBody>
      </p:sp>
    </p:spTree>
    <p:extLst>
      <p:ext uri="{BB962C8B-B14F-4D97-AF65-F5344CB8AC3E}">
        <p14:creationId xmlns:p14="http://schemas.microsoft.com/office/powerpoint/2010/main" val="989037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Conduita diagnostica si terapeutica i</a:t>
            </a:r>
            <a:endParaRPr lang="ru-RU" dirty="0"/>
          </a:p>
        </p:txBody>
      </p:sp>
      <p:sp>
        <p:nvSpPr>
          <p:cNvPr id="3" name="Объект 2"/>
          <p:cNvSpPr>
            <a:spLocks noGrp="1"/>
          </p:cNvSpPr>
          <p:nvPr>
            <p:ph sz="quarter" idx="13"/>
          </p:nvPr>
        </p:nvSpPr>
        <p:spPr/>
        <p:txBody>
          <a:bodyPr/>
          <a:lstStyle/>
          <a:p>
            <a:r>
              <a:rPr lang="en-US" dirty="0" smtClean="0"/>
              <a:t>Abordarea diagnostica a pacientului cu hemoragie gastrointestinala trebuie individualizata. Cand exista un istoric de melena sau hematemeza sau suspiciunea de sangerare din partea superioara a tractului gastrointestinal, pacientului trebuie sa i se aplice un tub nazogastric pentru a goli stomacul si a determina daca sangerarea este proximala ligamentului lui treitz. Daca aspirantul nazogastric initial este clar sau bilios, o sangerare activa curenta este improbabilasi tubul poate fi indepartat. Daca se aspira sange rosu sau material in zat-de-cafea prin tubul nazogastric, trebuie inceput lavajul cu apa sau solutie salina</a:t>
            </a:r>
          </a:p>
        </p:txBody>
      </p:sp>
    </p:spTree>
    <p:extLst>
      <p:ext uri="{BB962C8B-B14F-4D97-AF65-F5344CB8AC3E}">
        <p14:creationId xmlns:p14="http://schemas.microsoft.com/office/powerpoint/2010/main" val="1340592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Conduita diagnostica si </a:t>
            </a:r>
            <a:r>
              <a:rPr lang="en-US" dirty="0" smtClean="0"/>
              <a:t>terapeutica ii</a:t>
            </a:r>
            <a:endParaRPr lang="ru-RU" dirty="0"/>
          </a:p>
        </p:txBody>
      </p:sp>
      <p:sp>
        <p:nvSpPr>
          <p:cNvPr id="3" name="Объект 2"/>
          <p:cNvSpPr>
            <a:spLocks noGrp="1"/>
          </p:cNvSpPr>
          <p:nvPr>
            <p:ph sz="quarter" idx="13"/>
          </p:nvPr>
        </p:nvSpPr>
        <p:spPr/>
        <p:txBody>
          <a:bodyPr/>
          <a:lstStyle/>
          <a:p>
            <a:r>
              <a:rPr lang="en-US" dirty="0" smtClean="0"/>
              <a:t>Irigatia stomacului serveste doua scopuri</a:t>
            </a:r>
          </a:p>
          <a:p>
            <a:pPr marL="457200" indent="-457200">
              <a:buFont typeface="+mj-lt"/>
              <a:buAutoNum type="arabicPeriod"/>
            </a:pPr>
            <a:r>
              <a:rPr lang="en-US" dirty="0" smtClean="0"/>
              <a:t>Procura clinicianului o evaluare a rapiditatii sangerarii</a:t>
            </a:r>
          </a:p>
          <a:p>
            <a:pPr marL="457200" indent="-457200">
              <a:buFont typeface="+mj-lt"/>
              <a:buAutoNum type="arabicPeriod"/>
            </a:pPr>
            <a:r>
              <a:rPr lang="en-US" dirty="0" smtClean="0"/>
              <a:t>Curata stomacul de sange si cheaguri de sange inaintea unei endoscopii diagnostice care va imbunatati posibilitatea de a vedea toate suprafetele mucoasei</a:t>
            </a:r>
          </a:p>
          <a:p>
            <a:r>
              <a:rPr lang="en-US" dirty="0" smtClean="0"/>
              <a:t>Ritmul evaluarii diagnostice ulterioare va depinde de caracterul aspiratului nazogastric, ca si de semnele vitale, necesitatile transfuzionale si numarul si consistenta scaunelor.</a:t>
            </a:r>
            <a:endParaRPr lang="ru-RU" dirty="0"/>
          </a:p>
        </p:txBody>
      </p:sp>
    </p:spTree>
    <p:extLst>
      <p:ext uri="{BB962C8B-B14F-4D97-AF65-F5344CB8AC3E}">
        <p14:creationId xmlns:p14="http://schemas.microsoft.com/office/powerpoint/2010/main" val="43364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16342" y="480060"/>
            <a:ext cx="9684956" cy="5835967"/>
          </a:xfrm>
          <a:prstGeom prst="rect">
            <a:avLst/>
          </a:prstGeom>
        </p:spPr>
      </p:pic>
    </p:spTree>
    <p:extLst>
      <p:ext uri="{BB962C8B-B14F-4D97-AF65-F5344CB8AC3E}">
        <p14:creationId xmlns:p14="http://schemas.microsoft.com/office/powerpoint/2010/main" val="3624510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Conduita diagnostica si terapeutica </a:t>
            </a:r>
            <a:r>
              <a:rPr lang="en-US" dirty="0" smtClean="0"/>
              <a:t>iii</a:t>
            </a:r>
            <a:endParaRPr lang="ru-RU" dirty="0"/>
          </a:p>
        </p:txBody>
      </p:sp>
      <p:sp>
        <p:nvSpPr>
          <p:cNvPr id="3" name="Объект 2"/>
          <p:cNvSpPr>
            <a:spLocks noGrp="1"/>
          </p:cNvSpPr>
          <p:nvPr>
            <p:ph sz="quarter" idx="13"/>
          </p:nvPr>
        </p:nvSpPr>
        <p:spPr/>
        <p:txBody>
          <a:bodyPr>
            <a:normAutofit fontScale="85000" lnSpcReduction="10000"/>
          </a:bodyPr>
          <a:lstStyle/>
          <a:p>
            <a:r>
              <a:rPr lang="en-US" dirty="0" smtClean="0"/>
              <a:t>Odata ce pacientul este stabil hemodinamic, endoscopia diagnostica trebuie sa fie realizata, pentru a identifica sursa sangerarii.  Endoscopia diagnostica precoce poate furniza, de asemenea, informatii prognostice cu privire la posibilitatea ca pacientul sa resangereze si permite terapia endoscopica. Cand exista dovada de sangerare gastrosintestinala superioara persistenta, situatia trebuie privita ca urgenta si endoscopia diagnostica trebuie sa inceapa cat de curand posibil. Sangerarea dintr-un ulcer poate fi controlata  prin injectarea unui agent vasoconstrictor, cum ar fi epinefrina sau a unui agent sclerozant sau prin utilizarea electrocauterizarii realizata cu proba bipolara sau multipolara sau o proba de caldura. Aceastaterapie trebuie incercata cand exista jet arterial, ace este putin probabil sa cedeze spontan. Gastropatia eroziva sau hemoragica nu este de obicei accesibila terapiei endoscopice.</a:t>
            </a:r>
          </a:p>
        </p:txBody>
      </p:sp>
    </p:spTree>
    <p:extLst>
      <p:ext uri="{BB962C8B-B14F-4D97-AF65-F5344CB8AC3E}">
        <p14:creationId xmlns:p14="http://schemas.microsoft.com/office/powerpoint/2010/main" val="3632063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Conduita diagnostica si terapeutica </a:t>
            </a:r>
            <a:r>
              <a:rPr lang="en-US" dirty="0" smtClean="0"/>
              <a:t>iv</a:t>
            </a:r>
            <a:endParaRPr lang="ru-RU" dirty="0"/>
          </a:p>
        </p:txBody>
      </p:sp>
      <p:sp>
        <p:nvSpPr>
          <p:cNvPr id="3" name="Объект 2"/>
          <p:cNvSpPr>
            <a:spLocks noGrp="1"/>
          </p:cNvSpPr>
          <p:nvPr>
            <p:ph sz="quarter" idx="13"/>
          </p:nvPr>
        </p:nvSpPr>
        <p:spPr/>
        <p:txBody>
          <a:bodyPr>
            <a:normAutofit fontScale="92500"/>
          </a:bodyPr>
          <a:lstStyle/>
          <a:p>
            <a:r>
              <a:rPr lang="en-US" dirty="0" smtClean="0"/>
              <a:t>Sangerarea varicelor esofagiene necesita, de obicei , interventie endoscopica. Varicele pot sangera activ in jet sau foarte lent sau pot prezenta semne de sangerare recenta prin </a:t>
            </a:r>
            <a:r>
              <a:rPr lang="en-US" u="sng" dirty="0" smtClean="0"/>
              <a:t>urme rosii</a:t>
            </a:r>
            <a:r>
              <a:rPr lang="en-US" dirty="0" smtClean="0"/>
              <a:t> sau pete rosii ciresii.</a:t>
            </a:r>
          </a:p>
          <a:p>
            <a:r>
              <a:rPr lang="en-US" dirty="0" smtClean="0"/>
              <a:t>Scleropatia – injectarea varicelor cu agenti eclerozanti, cum ar fi etanolamina, tetradecisulfatul de sodiu. Ligatura varicelor esofagiene prin bandare este o tehnica utilizata in crestere si este asociata cu un risc mai mic de formare a stricturii esofagiene si de toxicitate sistemica decat scleroterapia. Infuzia sistemica de vasopresina impreuna cu nitroglicerina administrata venos cade  presiunea venoasa portala si pot fi utilizate ca adjuvanti in controlul sangerarii variceale.</a:t>
            </a:r>
            <a:endParaRPr lang="ru-RU" dirty="0"/>
          </a:p>
        </p:txBody>
      </p:sp>
    </p:spTree>
    <p:extLst>
      <p:ext uri="{BB962C8B-B14F-4D97-AF65-F5344CB8AC3E}">
        <p14:creationId xmlns:p14="http://schemas.microsoft.com/office/powerpoint/2010/main" val="1831302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simptome</a:t>
            </a:r>
            <a:endParaRPr lang="ru-RU" dirty="0"/>
          </a:p>
        </p:txBody>
      </p:sp>
      <p:sp>
        <p:nvSpPr>
          <p:cNvPr id="3" name="Объект 2"/>
          <p:cNvSpPr>
            <a:spLocks noGrp="1"/>
          </p:cNvSpPr>
          <p:nvPr>
            <p:ph sz="quarter" idx="13"/>
          </p:nvPr>
        </p:nvSpPr>
        <p:spPr/>
        <p:txBody>
          <a:bodyPr/>
          <a:lstStyle/>
          <a:p>
            <a:r>
              <a:rPr lang="en-US" dirty="0" smtClean="0"/>
              <a:t>Hematemeza</a:t>
            </a:r>
          </a:p>
          <a:p>
            <a:r>
              <a:rPr lang="en-US" dirty="0" smtClean="0"/>
              <a:t>Melena</a:t>
            </a:r>
          </a:p>
          <a:p>
            <a:r>
              <a:rPr lang="en-US" dirty="0" smtClean="0"/>
              <a:t>Diareea cu sange</a:t>
            </a:r>
          </a:p>
          <a:p>
            <a:r>
              <a:rPr lang="en-US" dirty="0" smtClean="0"/>
              <a:t>Anemia</a:t>
            </a:r>
          </a:p>
          <a:p>
            <a:r>
              <a:rPr lang="en-US" dirty="0" smtClean="0"/>
              <a:t>Dispepsia</a:t>
            </a:r>
          </a:p>
          <a:p>
            <a:r>
              <a:rPr lang="en-US" dirty="0" smtClean="0"/>
              <a:t>Dureri  abdominale inferioare</a:t>
            </a:r>
          </a:p>
          <a:p>
            <a:r>
              <a:rPr lang="en-US" dirty="0" smtClean="0"/>
              <a:t>Discomfort rectal</a:t>
            </a:r>
            <a:endParaRPr lang="ru-RU" dirty="0"/>
          </a:p>
        </p:txBody>
      </p:sp>
    </p:spTree>
    <p:extLst>
      <p:ext uri="{BB962C8B-B14F-4D97-AF65-F5344CB8AC3E}">
        <p14:creationId xmlns:p14="http://schemas.microsoft.com/office/powerpoint/2010/main" val="2812338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614737" y="372842"/>
            <a:ext cx="5346383" cy="6099395"/>
          </a:xfrm>
          <a:prstGeom prst="rect">
            <a:avLst/>
          </a:prstGeom>
        </p:spPr>
      </p:pic>
    </p:spTree>
    <p:extLst>
      <p:ext uri="{BB962C8B-B14F-4D97-AF65-F5344CB8AC3E}">
        <p14:creationId xmlns:p14="http://schemas.microsoft.com/office/powerpoint/2010/main" val="94546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71737" y="747712"/>
            <a:ext cx="7248525" cy="5362575"/>
          </a:xfrm>
          <a:prstGeom prst="rect">
            <a:avLst/>
          </a:prstGeom>
        </p:spPr>
      </p:pic>
    </p:spTree>
    <p:extLst>
      <p:ext uri="{BB962C8B-B14F-4D97-AF65-F5344CB8AC3E}">
        <p14:creationId xmlns:p14="http://schemas.microsoft.com/office/powerpoint/2010/main" val="2448402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03107" y="379823"/>
            <a:ext cx="8032433" cy="5949540"/>
          </a:xfrm>
          <a:prstGeom prst="rect">
            <a:avLst/>
          </a:prstGeom>
        </p:spPr>
      </p:pic>
    </p:spTree>
    <p:extLst>
      <p:ext uri="{BB962C8B-B14F-4D97-AF65-F5344CB8AC3E}">
        <p14:creationId xmlns:p14="http://schemas.microsoft.com/office/powerpoint/2010/main" val="2032103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663892" y="251460"/>
            <a:ext cx="10593940" cy="4163377"/>
          </a:xfrm>
          <a:prstGeom prst="rect">
            <a:avLst/>
          </a:prstGeom>
        </p:spPr>
      </p:pic>
    </p:spTree>
    <p:extLst>
      <p:ext uri="{BB962C8B-B14F-4D97-AF65-F5344CB8AC3E}">
        <p14:creationId xmlns:p14="http://schemas.microsoft.com/office/powerpoint/2010/main" val="2735781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10727" y="891541"/>
            <a:ext cx="8596443" cy="4805362"/>
          </a:xfrm>
          <a:prstGeom prst="rect">
            <a:avLst/>
          </a:prstGeom>
        </p:spPr>
      </p:pic>
    </p:spTree>
    <p:extLst>
      <p:ext uri="{BB962C8B-B14F-4D97-AF65-F5344CB8AC3E}">
        <p14:creationId xmlns:p14="http://schemas.microsoft.com/office/powerpoint/2010/main" val="1434829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86852" y="845821"/>
            <a:ext cx="9249727" cy="5163502"/>
          </a:xfrm>
          <a:prstGeom prst="rect">
            <a:avLst/>
          </a:prstGeom>
        </p:spPr>
      </p:pic>
    </p:spTree>
    <p:extLst>
      <p:ext uri="{BB962C8B-B14F-4D97-AF65-F5344CB8AC3E}">
        <p14:creationId xmlns:p14="http://schemas.microsoft.com/office/powerpoint/2010/main" val="3256874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04862" y="1010602"/>
            <a:ext cx="5934075" cy="3248025"/>
          </a:xfrm>
          <a:prstGeom prst="rect">
            <a:avLst/>
          </a:prstGeom>
        </p:spPr>
      </p:pic>
      <p:pic>
        <p:nvPicPr>
          <p:cNvPr id="3" name="Рисунок 2"/>
          <p:cNvPicPr>
            <a:picLocks noChangeAspect="1"/>
          </p:cNvPicPr>
          <p:nvPr/>
        </p:nvPicPr>
        <p:blipFill>
          <a:blip r:embed="rId3"/>
          <a:stretch>
            <a:fillRect/>
          </a:stretch>
        </p:blipFill>
        <p:spPr>
          <a:xfrm>
            <a:off x="6738937" y="1010602"/>
            <a:ext cx="4336732" cy="2946329"/>
          </a:xfrm>
          <a:prstGeom prst="rect">
            <a:avLst/>
          </a:prstGeom>
        </p:spPr>
      </p:pic>
    </p:spTree>
    <p:extLst>
      <p:ext uri="{BB962C8B-B14F-4D97-AF65-F5344CB8AC3E}">
        <p14:creationId xmlns:p14="http://schemas.microsoft.com/office/powerpoint/2010/main" val="3703215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545907"/>
            <a:ext cx="4733925" cy="4086225"/>
          </a:xfrm>
          <a:prstGeom prst="rect">
            <a:avLst/>
          </a:prstGeom>
        </p:spPr>
      </p:pic>
      <p:pic>
        <p:nvPicPr>
          <p:cNvPr id="3" name="Content Placeholder 7"/>
          <p:cNvPicPr>
            <a:picLocks noChangeAspect="1"/>
          </p:cNvPicPr>
          <p:nvPr/>
        </p:nvPicPr>
        <p:blipFill>
          <a:blip r:embed="rId3">
            <a:extLst>
              <a:ext uri="{28A0092B-C50C-407E-A947-70E740481C1C}">
                <a14:useLocalDpi xmlns:a14="http://schemas.microsoft.com/office/drawing/2010/main" val="0"/>
              </a:ext>
            </a:extLst>
          </a:blip>
          <a:srcRect l="2696" r="2696"/>
          <a:stretch>
            <a:fillRect/>
          </a:stretch>
        </p:blipFill>
        <p:spPr>
          <a:xfrm>
            <a:off x="6400800" y="1545907"/>
            <a:ext cx="4040188" cy="3951288"/>
          </a:xfrm>
          <a:prstGeom prst="rect">
            <a:avLst/>
          </a:prstGeom>
        </p:spPr>
      </p:pic>
    </p:spTree>
    <p:extLst>
      <p:ext uri="{BB962C8B-B14F-4D97-AF65-F5344CB8AC3E}">
        <p14:creationId xmlns:p14="http://schemas.microsoft.com/office/powerpoint/2010/main" val="3069702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524952"/>
            <a:ext cx="6315075" cy="4219575"/>
          </a:xfrm>
          <a:prstGeom prst="rect">
            <a:avLst/>
          </a:prstGeom>
        </p:spPr>
      </p:pic>
      <p:pic>
        <p:nvPicPr>
          <p:cNvPr id="3" name="Рисунок 2"/>
          <p:cNvPicPr>
            <a:picLocks noChangeAspect="1"/>
          </p:cNvPicPr>
          <p:nvPr/>
        </p:nvPicPr>
        <p:blipFill>
          <a:blip r:embed="rId3"/>
          <a:stretch>
            <a:fillRect/>
          </a:stretch>
        </p:blipFill>
        <p:spPr>
          <a:xfrm>
            <a:off x="6315076" y="1943100"/>
            <a:ext cx="5394582" cy="3553777"/>
          </a:xfrm>
          <a:prstGeom prst="rect">
            <a:avLst/>
          </a:prstGeom>
        </p:spPr>
      </p:pic>
    </p:spTree>
    <p:extLst>
      <p:ext uri="{BB962C8B-B14F-4D97-AF65-F5344CB8AC3E}">
        <p14:creationId xmlns:p14="http://schemas.microsoft.com/office/powerpoint/2010/main" val="491090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26117" y="962397"/>
            <a:ext cx="6237923" cy="5005016"/>
          </a:xfrm>
          <a:prstGeom prst="rect">
            <a:avLst/>
          </a:prstGeom>
        </p:spPr>
      </p:pic>
    </p:spTree>
    <p:extLst>
      <p:ext uri="{BB962C8B-B14F-4D97-AF65-F5344CB8AC3E}">
        <p14:creationId xmlns:p14="http://schemas.microsoft.com/office/powerpoint/2010/main" val="1735583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Semne de hemoragie gi acuta</a:t>
            </a:r>
            <a:endParaRPr lang="ru-RU" dirty="0"/>
          </a:p>
        </p:txBody>
      </p:sp>
      <p:sp>
        <p:nvSpPr>
          <p:cNvPr id="3" name="Объект 2"/>
          <p:cNvSpPr>
            <a:spLocks noGrp="1"/>
          </p:cNvSpPr>
          <p:nvPr>
            <p:ph sz="quarter" idx="13"/>
          </p:nvPr>
        </p:nvSpPr>
        <p:spPr/>
        <p:txBody>
          <a:bodyPr/>
          <a:lstStyle/>
          <a:p>
            <a:r>
              <a:rPr lang="en-US" dirty="0" smtClean="0"/>
              <a:t>Hipotensiune (sistolica &lt;= 90MMhG)</a:t>
            </a:r>
          </a:p>
          <a:p>
            <a:r>
              <a:rPr lang="en-US" dirty="0" smtClean="0"/>
              <a:t>Tahicardia(&gt;=120 bpm)</a:t>
            </a:r>
          </a:p>
          <a:p>
            <a:r>
              <a:rPr lang="en-US" dirty="0" smtClean="0"/>
              <a:t>Materialul zat-de-cafea din aspirantul nasogastric</a:t>
            </a:r>
          </a:p>
          <a:p>
            <a:r>
              <a:rPr lang="en-US" dirty="0" smtClean="0"/>
              <a:t>Sindromul helangietaxic de hemoragie ereditara</a:t>
            </a:r>
          </a:p>
          <a:p>
            <a:r>
              <a:rPr lang="en-US" dirty="0" smtClean="0"/>
              <a:t>Anomalii pe suprafata pielii (pigmentatii, buze cu pigmente, anomalii vasculare)</a:t>
            </a:r>
          </a:p>
        </p:txBody>
      </p:sp>
    </p:spTree>
    <p:extLst>
      <p:ext uri="{BB962C8B-B14F-4D97-AF65-F5344CB8AC3E}">
        <p14:creationId xmlns:p14="http://schemas.microsoft.com/office/powerpoint/2010/main" val="1653824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338" y="723900"/>
            <a:ext cx="2608262" cy="5324475"/>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varice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39799"/>
            <a:ext cx="37433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ulcer &amp; A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126" y="1587977"/>
            <a:ext cx="55102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152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05087" y="1014412"/>
            <a:ext cx="6981825" cy="4829175"/>
          </a:xfrm>
          <a:prstGeom prst="rect">
            <a:avLst/>
          </a:prstGeom>
        </p:spPr>
      </p:pic>
    </p:spTree>
    <p:extLst>
      <p:ext uri="{BB962C8B-B14F-4D97-AF65-F5344CB8AC3E}">
        <p14:creationId xmlns:p14="http://schemas.microsoft.com/office/powerpoint/2010/main" val="857499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383982"/>
            <a:ext cx="5419725" cy="4410075"/>
          </a:xfrm>
          <a:prstGeom prst="rect">
            <a:avLst/>
          </a:prstGeom>
        </p:spPr>
      </p:pic>
      <p:pic>
        <p:nvPicPr>
          <p:cNvPr id="3" name="Рисунок 2"/>
          <p:cNvPicPr>
            <a:picLocks noChangeAspect="1"/>
          </p:cNvPicPr>
          <p:nvPr/>
        </p:nvPicPr>
        <p:blipFill>
          <a:blip r:embed="rId3"/>
          <a:stretch>
            <a:fillRect/>
          </a:stretch>
        </p:blipFill>
        <p:spPr>
          <a:xfrm>
            <a:off x="5457825" y="1222056"/>
            <a:ext cx="6734175" cy="4733925"/>
          </a:xfrm>
          <a:prstGeom prst="rect">
            <a:avLst/>
          </a:prstGeom>
        </p:spPr>
      </p:pic>
    </p:spTree>
    <p:extLst>
      <p:ext uri="{BB962C8B-B14F-4D97-AF65-F5344CB8AC3E}">
        <p14:creationId xmlns:p14="http://schemas.microsoft.com/office/powerpoint/2010/main" val="3317966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302067"/>
            <a:ext cx="5419725" cy="4619625"/>
          </a:xfrm>
          <a:prstGeom prst="rect">
            <a:avLst/>
          </a:prstGeom>
        </p:spPr>
      </p:pic>
      <p:pic>
        <p:nvPicPr>
          <p:cNvPr id="3" name="Рисунок 2"/>
          <p:cNvPicPr>
            <a:picLocks noChangeAspect="1"/>
          </p:cNvPicPr>
          <p:nvPr/>
        </p:nvPicPr>
        <p:blipFill>
          <a:blip r:embed="rId3"/>
          <a:stretch>
            <a:fillRect/>
          </a:stretch>
        </p:blipFill>
        <p:spPr>
          <a:xfrm>
            <a:off x="5419726" y="1554480"/>
            <a:ext cx="6459856" cy="4195762"/>
          </a:xfrm>
          <a:prstGeom prst="rect">
            <a:avLst/>
          </a:prstGeom>
        </p:spPr>
      </p:pic>
    </p:spTree>
    <p:extLst>
      <p:ext uri="{BB962C8B-B14F-4D97-AF65-F5344CB8AC3E}">
        <p14:creationId xmlns:p14="http://schemas.microsoft.com/office/powerpoint/2010/main" val="1100100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075372"/>
            <a:ext cx="6010275" cy="4295775"/>
          </a:xfrm>
          <a:prstGeom prst="rect">
            <a:avLst/>
          </a:prstGeom>
        </p:spPr>
      </p:pic>
      <p:pic>
        <p:nvPicPr>
          <p:cNvPr id="3" name="Рисунок 2"/>
          <p:cNvPicPr>
            <a:picLocks noChangeAspect="1"/>
          </p:cNvPicPr>
          <p:nvPr/>
        </p:nvPicPr>
        <p:blipFill>
          <a:blip r:embed="rId3"/>
          <a:stretch>
            <a:fillRect/>
          </a:stretch>
        </p:blipFill>
        <p:spPr>
          <a:xfrm>
            <a:off x="6010275" y="1075372"/>
            <a:ext cx="5857875" cy="4333875"/>
          </a:xfrm>
          <a:prstGeom prst="rect">
            <a:avLst/>
          </a:prstGeom>
        </p:spPr>
      </p:pic>
    </p:spTree>
    <p:extLst>
      <p:ext uri="{BB962C8B-B14F-4D97-AF65-F5344CB8AC3E}">
        <p14:creationId xmlns:p14="http://schemas.microsoft.com/office/powerpoint/2010/main" val="2314760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11467" y="1509712"/>
            <a:ext cx="5534025" cy="3609975"/>
          </a:xfrm>
          <a:prstGeom prst="rect">
            <a:avLst/>
          </a:prstGeom>
        </p:spPr>
      </p:pic>
      <p:pic>
        <p:nvPicPr>
          <p:cNvPr id="4" name="Рисунок 3"/>
          <p:cNvPicPr>
            <a:picLocks noChangeAspect="1"/>
          </p:cNvPicPr>
          <p:nvPr/>
        </p:nvPicPr>
        <p:blipFill>
          <a:blip r:embed="rId3"/>
          <a:stretch>
            <a:fillRect/>
          </a:stretch>
        </p:blipFill>
        <p:spPr>
          <a:xfrm>
            <a:off x="5845492" y="1223961"/>
            <a:ext cx="6124575" cy="4181475"/>
          </a:xfrm>
          <a:prstGeom prst="rect">
            <a:avLst/>
          </a:prstGeom>
        </p:spPr>
      </p:pic>
    </p:spTree>
    <p:extLst>
      <p:ext uri="{BB962C8B-B14F-4D97-AF65-F5344CB8AC3E}">
        <p14:creationId xmlns:p14="http://schemas.microsoft.com/office/powerpoint/2010/main" val="31593643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966787"/>
            <a:ext cx="6734175" cy="4238625"/>
          </a:xfrm>
          <a:prstGeom prst="rect">
            <a:avLst/>
          </a:prstGeom>
        </p:spPr>
      </p:pic>
      <p:pic>
        <p:nvPicPr>
          <p:cNvPr id="3" name="Рисунок 2"/>
          <p:cNvPicPr>
            <a:picLocks noChangeAspect="1"/>
          </p:cNvPicPr>
          <p:nvPr/>
        </p:nvPicPr>
        <p:blipFill>
          <a:blip r:embed="rId3"/>
          <a:stretch>
            <a:fillRect/>
          </a:stretch>
        </p:blipFill>
        <p:spPr>
          <a:xfrm>
            <a:off x="6734175" y="633411"/>
            <a:ext cx="4752975" cy="4905375"/>
          </a:xfrm>
          <a:prstGeom prst="rect">
            <a:avLst/>
          </a:prstGeom>
        </p:spPr>
      </p:pic>
    </p:spTree>
    <p:extLst>
      <p:ext uri="{BB962C8B-B14F-4D97-AF65-F5344CB8AC3E}">
        <p14:creationId xmlns:p14="http://schemas.microsoft.com/office/powerpoint/2010/main" val="357151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Cine sunt expusi la risc de hemoragie gi(factorii pot varia in dependenta de loc si cauza)</a:t>
            </a:r>
            <a:endParaRPr lang="ru-RU" dirty="0"/>
          </a:p>
        </p:txBody>
      </p:sp>
      <p:sp>
        <p:nvSpPr>
          <p:cNvPr id="3" name="Объект 2"/>
          <p:cNvSpPr>
            <a:spLocks noGrp="1"/>
          </p:cNvSpPr>
          <p:nvPr>
            <p:ph sz="quarter" idx="13"/>
          </p:nvPr>
        </p:nvSpPr>
        <p:spPr>
          <a:xfrm>
            <a:off x="913774" y="2367092"/>
            <a:ext cx="10363826" cy="4148008"/>
          </a:xfrm>
        </p:spPr>
        <p:txBody>
          <a:bodyPr>
            <a:normAutofit lnSpcReduction="10000"/>
          </a:bodyPr>
          <a:lstStyle/>
          <a:p>
            <a:r>
              <a:rPr lang="en-US" dirty="0" smtClean="0"/>
              <a:t>Ulcerul peptic</a:t>
            </a:r>
          </a:p>
          <a:p>
            <a:r>
              <a:rPr lang="en-US" dirty="0" smtClean="0"/>
              <a:t>Cresterea producerii de acid gastric</a:t>
            </a:r>
          </a:p>
          <a:p>
            <a:r>
              <a:rPr lang="en-US" dirty="0" smtClean="0"/>
              <a:t>Fumatul</a:t>
            </a:r>
          </a:p>
          <a:p>
            <a:r>
              <a:rPr lang="en-US" dirty="0" smtClean="0"/>
              <a:t>Stres psihologic sever</a:t>
            </a:r>
          </a:p>
          <a:p>
            <a:r>
              <a:rPr lang="en-US" dirty="0" smtClean="0"/>
              <a:t>Persoanele cu varice, esofagite, neclaritati vasculare, ruptura fusurilor mallory weiss</a:t>
            </a:r>
          </a:p>
          <a:p>
            <a:r>
              <a:rPr lang="en-US" dirty="0" smtClean="0"/>
              <a:t>Neoplazia</a:t>
            </a:r>
          </a:p>
          <a:p>
            <a:r>
              <a:rPr lang="en-US" dirty="0" smtClean="0"/>
              <a:t>Maladii hepatice</a:t>
            </a:r>
          </a:p>
          <a:p>
            <a:r>
              <a:rPr lang="en-US" dirty="0" smtClean="0"/>
              <a:t>Maladii cardiace</a:t>
            </a:r>
            <a:endParaRPr lang="ru-RU" dirty="0"/>
          </a:p>
        </p:txBody>
      </p:sp>
    </p:spTree>
    <p:extLst>
      <p:ext uri="{BB962C8B-B14F-4D97-AF65-F5344CB8AC3E}">
        <p14:creationId xmlns:p14="http://schemas.microsoft.com/office/powerpoint/2010/main" val="371345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Cauze comune</a:t>
            </a:r>
            <a:endParaRPr lang="ru-RU" dirty="0"/>
          </a:p>
        </p:txBody>
      </p:sp>
      <p:sp>
        <p:nvSpPr>
          <p:cNvPr id="3" name="Объект 2"/>
          <p:cNvSpPr>
            <a:spLocks noGrp="1"/>
          </p:cNvSpPr>
          <p:nvPr>
            <p:ph sz="quarter" idx="13"/>
          </p:nvPr>
        </p:nvSpPr>
        <p:spPr/>
        <p:txBody>
          <a:bodyPr/>
          <a:lstStyle/>
          <a:p>
            <a:r>
              <a:rPr lang="en-US" dirty="0" smtClean="0"/>
              <a:t>Ulceratii esofagiene, esofagita</a:t>
            </a:r>
          </a:p>
          <a:p>
            <a:r>
              <a:rPr lang="en-US" dirty="0" smtClean="0"/>
              <a:t>Hernia diafragmei, maladii diverticulare</a:t>
            </a:r>
          </a:p>
          <a:p>
            <a:r>
              <a:rPr lang="en-US" dirty="0" smtClean="0"/>
              <a:t>Varice gastroesofageale, angioctazia</a:t>
            </a:r>
          </a:p>
          <a:p>
            <a:r>
              <a:rPr lang="en-US" dirty="0" smtClean="0"/>
              <a:t>Reflux duodenal</a:t>
            </a:r>
          </a:p>
          <a:p>
            <a:r>
              <a:rPr lang="en-US" dirty="0" smtClean="0"/>
              <a:t>Ectazia gastric antrala</a:t>
            </a:r>
          </a:p>
          <a:p>
            <a:r>
              <a:rPr lang="en-US" dirty="0" smtClean="0"/>
              <a:t>Ruptura fusurilor mallory-weiss</a:t>
            </a:r>
          </a:p>
          <a:p>
            <a:r>
              <a:rPr lang="en-US" dirty="0" smtClean="0"/>
              <a:t>medicamente</a:t>
            </a:r>
            <a:endParaRPr lang="ru-RU" dirty="0"/>
          </a:p>
        </p:txBody>
      </p:sp>
    </p:spTree>
    <p:extLst>
      <p:ext uri="{BB962C8B-B14F-4D97-AF65-F5344CB8AC3E}">
        <p14:creationId xmlns:p14="http://schemas.microsoft.com/office/powerpoint/2010/main" val="289331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8" y="1988908"/>
            <a:ext cx="11745532" cy="2677656"/>
          </a:xfrm>
          <a:prstGeom prst="rect">
            <a:avLst/>
          </a:prstGeom>
          <a:noFill/>
        </p:spPr>
        <p:txBody>
          <a:bodyPr wrap="square" rtlCol="0">
            <a:spAutoFit/>
          </a:bodyPr>
          <a:lstStyle/>
          <a:p>
            <a:r>
              <a:rPr lang="en-US" sz="2400" dirty="0" smtClean="0"/>
              <a:t>Hemoragiile gastrointestinale reprezinta scurgerea sangelui in tractul digestiv ca rezultat </a:t>
            </a:r>
          </a:p>
          <a:p>
            <a:r>
              <a:rPr lang="en-US" sz="2400" dirty="0" smtClean="0"/>
              <a:t>a diferitor factori.</a:t>
            </a:r>
          </a:p>
          <a:p>
            <a:r>
              <a:rPr lang="en-US" sz="2400" dirty="0" smtClean="0"/>
              <a:t>Hemoragiile gastrointestinale pun in discutie 3 probleme:</a:t>
            </a:r>
          </a:p>
          <a:p>
            <a:pPr marL="285750" indent="-285750">
              <a:buFont typeface="Arial" panose="020B0604020202020204" pitchFamily="34" charset="0"/>
              <a:buChar char="•"/>
            </a:pPr>
            <a:r>
              <a:rPr lang="en-US" sz="2400" dirty="0" smtClean="0"/>
              <a:t>Recunoasterea hemoragiei gastrointestinale(hematemeza, hematochezie, melena);</a:t>
            </a:r>
          </a:p>
          <a:p>
            <a:pPr marL="285750" indent="-285750">
              <a:buFont typeface="Arial" panose="020B0604020202020204" pitchFamily="34" charset="0"/>
              <a:buChar char="•"/>
            </a:pPr>
            <a:r>
              <a:rPr lang="en-US" sz="2400" dirty="0" smtClean="0"/>
              <a:t>Evaluarea severitatii hemoragiei gastrointestinalesi atitudinea terapeutica in aceasta situatie;</a:t>
            </a:r>
          </a:p>
          <a:p>
            <a:pPr marL="285750" indent="-285750">
              <a:buFont typeface="Arial" panose="020B0604020202020204" pitchFamily="34" charset="0"/>
              <a:buChar char="•"/>
            </a:pPr>
            <a:r>
              <a:rPr lang="en-US" sz="2400" dirty="0" smtClean="0"/>
              <a:t>Identificarea cauzelor hemoragiilor gastrointestinale si atitudinea terapeutica in raport cu etiologia acestora.</a:t>
            </a:r>
          </a:p>
        </p:txBody>
      </p:sp>
    </p:spTree>
    <p:extLst>
      <p:ext uri="{BB962C8B-B14F-4D97-AF65-F5344CB8AC3E}">
        <p14:creationId xmlns:p14="http://schemas.microsoft.com/office/powerpoint/2010/main" val="31822929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3549357" y="1870656"/>
            <a:ext cx="5606935" cy="2677656"/>
          </a:xfrm>
          <a:prstGeom prst="rect">
            <a:avLst/>
          </a:prstGeom>
          <a:noFill/>
        </p:spPr>
        <p:txBody>
          <a:bodyPr wrap="square" rtlCol="0">
            <a:spAutoFit/>
          </a:bodyPr>
          <a:lstStyle/>
          <a:p>
            <a:r>
              <a:rPr lang="en-US" sz="2400" dirty="0" smtClean="0"/>
              <a:t>Hemoragii gastrointestinale superioare</a:t>
            </a:r>
          </a:p>
          <a:p>
            <a:pPr marL="285750" indent="-285750">
              <a:buFont typeface="Arial" panose="020B0604020202020204" pitchFamily="34" charset="0"/>
              <a:buChar char="•"/>
            </a:pPr>
            <a:r>
              <a:rPr lang="en-US" sz="2400" dirty="0" smtClean="0"/>
              <a:t>Variceale</a:t>
            </a:r>
          </a:p>
          <a:p>
            <a:pPr marL="285750" indent="-285750">
              <a:buFont typeface="Arial" panose="020B0604020202020204" pitchFamily="34" charset="0"/>
              <a:buChar char="•"/>
            </a:pPr>
            <a:r>
              <a:rPr lang="en-US" sz="2400" dirty="0" smtClean="0"/>
              <a:t>Nonvariceale</a:t>
            </a:r>
          </a:p>
          <a:p>
            <a:r>
              <a:rPr lang="en-US" sz="2400" dirty="0" smtClean="0"/>
              <a:t>Hemoragii gastrointestinale de mijloc</a:t>
            </a:r>
          </a:p>
          <a:p>
            <a:pPr marL="285750" indent="-285750">
              <a:buFont typeface="Arial" panose="020B0604020202020204" pitchFamily="34" charset="0"/>
              <a:buChar char="•"/>
            </a:pPr>
            <a:r>
              <a:rPr lang="en-US" sz="2400" dirty="0" smtClean="0"/>
              <a:t>De la duoden pana la valva ileocica</a:t>
            </a:r>
          </a:p>
          <a:p>
            <a:r>
              <a:rPr lang="en-US" sz="2400" dirty="0" smtClean="0"/>
              <a:t>Hemoragii gastrointestinale inferioare</a:t>
            </a:r>
          </a:p>
          <a:p>
            <a:pPr marL="285750" indent="-285750">
              <a:buFont typeface="Arial" panose="020B0604020202020204" pitchFamily="34" charset="0"/>
              <a:buChar char="•"/>
            </a:pPr>
            <a:r>
              <a:rPr lang="en-US" sz="2400" dirty="0" smtClean="0"/>
              <a:t>De la colon pana la rect</a:t>
            </a:r>
            <a:endParaRPr lang="ru-RU" sz="2400" dirty="0"/>
          </a:p>
        </p:txBody>
      </p:sp>
    </p:spTree>
    <p:extLst>
      <p:ext uri="{BB962C8B-B14F-4D97-AF65-F5344CB8AC3E}">
        <p14:creationId xmlns:p14="http://schemas.microsoft.com/office/powerpoint/2010/main" val="352374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0030" y="514608"/>
            <a:ext cx="10364451" cy="1596177"/>
          </a:xfrm>
        </p:spPr>
        <p:txBody>
          <a:bodyPr/>
          <a:lstStyle/>
          <a:p>
            <a:r>
              <a:rPr lang="en-US" dirty="0" smtClean="0"/>
              <a:t>Etiopatologia Hemoragiilor gastrointestinale superioare</a:t>
            </a:r>
            <a:endParaRPr lang="ru-RU" dirty="0"/>
          </a:p>
        </p:txBody>
      </p:sp>
      <p:sp>
        <p:nvSpPr>
          <p:cNvPr id="3" name="Объект 2"/>
          <p:cNvSpPr>
            <a:spLocks noGrp="1"/>
          </p:cNvSpPr>
          <p:nvPr>
            <p:ph sz="quarter" idx="13"/>
          </p:nvPr>
        </p:nvSpPr>
        <p:spPr>
          <a:xfrm>
            <a:off x="935182" y="2369127"/>
            <a:ext cx="10342418" cy="3422073"/>
          </a:xfrm>
        </p:spPr>
        <p:txBody>
          <a:bodyPr>
            <a:normAutofit/>
          </a:bodyPr>
          <a:lstStyle/>
          <a:p>
            <a:pPr marL="0" indent="0">
              <a:buNone/>
            </a:pPr>
            <a:r>
              <a:rPr lang="en-US" dirty="0" smtClean="0"/>
              <a:t>Cele mai frecvente cauze ale hemoragiei gastrointestinale sunt:</a:t>
            </a:r>
          </a:p>
          <a:p>
            <a:r>
              <a:rPr lang="en-US" dirty="0" smtClean="0"/>
              <a:t>Gastropatia eroziva sau hemoragica</a:t>
            </a:r>
          </a:p>
          <a:p>
            <a:r>
              <a:rPr lang="en-US" dirty="0" smtClean="0"/>
              <a:t>Ulcerul duodenal</a:t>
            </a:r>
          </a:p>
          <a:p>
            <a:r>
              <a:rPr lang="en-US" dirty="0" smtClean="0"/>
              <a:t>ULCER GASTRIC</a:t>
            </a:r>
          </a:p>
          <a:p>
            <a:r>
              <a:rPr lang="en-US" dirty="0" smtClean="0"/>
              <a:t>Sindromul mallory-weiss</a:t>
            </a:r>
          </a:p>
          <a:p>
            <a:r>
              <a:rPr lang="en-US" dirty="0" smtClean="0"/>
              <a:t>Varicele sau gastropatia hipertensiva portala</a:t>
            </a:r>
          </a:p>
          <a:p>
            <a:r>
              <a:rPr lang="en-US" dirty="0" smtClean="0"/>
              <a:t>Malformatii arteriovenoase</a:t>
            </a:r>
            <a:endParaRPr lang="ru-RU" dirty="0"/>
          </a:p>
        </p:txBody>
      </p:sp>
    </p:spTree>
    <p:extLst>
      <p:ext uri="{BB962C8B-B14F-4D97-AF65-F5344CB8AC3E}">
        <p14:creationId xmlns:p14="http://schemas.microsoft.com/office/powerpoint/2010/main" val="3062757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997528"/>
            <a:ext cx="1014984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EROZIUNILE GASTRICE SAU GASTROPATIA HEMORAGICA EROZIVA SUNT ADESEA ASOCIATE CU INGESTIA DE ASPIRINA SAU ALTE (AINS)</a:t>
            </a:r>
          </a:p>
          <a:p>
            <a:pPr marL="285750" indent="-285750">
              <a:buFont typeface="Arial" panose="020B0604020202020204" pitchFamily="34" charset="0"/>
              <a:buChar char="•"/>
            </a:pPr>
            <a:r>
              <a:rPr lang="en-US" dirty="0" smtClean="0"/>
              <a:t>ULCERE PEPTICE(FIE DUODENAL, FIE GASTRIC) DETERMINATE DE </a:t>
            </a:r>
            <a:r>
              <a:rPr lang="en-US" u="sng" dirty="0" smtClean="0"/>
              <a:t>HELICOBACTER PYLORI</a:t>
            </a:r>
            <a:r>
              <a:rPr lang="en-US" dirty="0" smtClean="0"/>
              <a:t> SUNT CELE MAI FRECVENTE CAUZE DE SANGERARE GASTROINTESTINALA SUPERIOARA . DEOARECE HEMORAGIA POATE FI MANIFESTATA INITIALA A UNUI ULCER PEPTIC, DIAGNOSTICUL TREBUIE LUAT IN CONSIDERARE CHIAR CAND UN ISTORIC CARACTERISTIC DE BOALA ULCEROASA NU ESTE OBTINUT</a:t>
            </a:r>
          </a:p>
          <a:p>
            <a:pPr marL="285750" indent="-285750">
              <a:buFont typeface="Arial" panose="020B0604020202020204" pitchFamily="34" charset="0"/>
              <a:buChar char="•"/>
            </a:pPr>
            <a:r>
              <a:rPr lang="en-US" dirty="0" smtClean="0"/>
              <a:t>SANGERAREA DIN VARICE SAU DIN GASTROPATIA HIPERTENSIVA PORTALA ESTE IN MOD CARACTERISTIC BRUTALA SI MASIVA. SANGERAREA DIN VARICE ESOFAGIENE SAU GASTRITE ESTE DE OBICEI REZULTATUL HIPERTENSIUNII PORTALE , SECUNDARA CIROZEI.</a:t>
            </a:r>
          </a:p>
          <a:p>
            <a:pPr marL="285750" indent="-285750">
              <a:buFont typeface="Arial" panose="020B0604020202020204" pitchFamily="34" charset="0"/>
              <a:buChar char="•"/>
            </a:pPr>
            <a:r>
              <a:rPr lang="en-US" dirty="0" smtClean="0"/>
              <a:t>FISURILE MALLORY-WEISS (FISURILE MUCOASEI ESOFAGOGASTRICE) SE PRODUC IN REGIUNEA JONCTIUNII ESOFAGOGASTRICE SI SUNT DESEORI CARACTERIZATEIN ISTORIC DE EFORTURI DE A VOMITA SAU VARSATURI NEHEMORAGICE URMATE DE HEMATEMEZA</a:t>
            </a:r>
          </a:p>
          <a:p>
            <a:pPr marL="285750" indent="-285750">
              <a:buFont typeface="Arial" panose="020B0604020202020204" pitchFamily="34" charset="0"/>
              <a:buChar char="•"/>
            </a:pPr>
            <a:r>
              <a:rPr lang="en-US" dirty="0" smtClean="0"/>
              <a:t>ESOFAGITA, DATORATA REFLUXULUI GASTROESOFAGIAN, POATE DETERMINA SANGERARE</a:t>
            </a:r>
          </a:p>
          <a:p>
            <a:pPr marL="285750" indent="-285750">
              <a:buFont typeface="Arial" panose="020B0604020202020204" pitchFamily="34" charset="0"/>
              <a:buChar char="•"/>
            </a:pPr>
            <a:r>
              <a:rPr lang="en-US" dirty="0" smtClean="0"/>
              <a:t>CARCINOMUL GASTRIC , LIMFOAMELE, POLIPII SI ALTE TUMORI ALE STOMACULUI SI INTESTINULUI SUBTIRE SUNT CAUZE NEOBISNUITE DE HEMORAGIE GASTROINTESTINALA</a:t>
            </a:r>
            <a:endParaRPr lang="ru-RU" dirty="0"/>
          </a:p>
        </p:txBody>
      </p:sp>
    </p:spTree>
    <p:extLst>
      <p:ext uri="{BB962C8B-B14F-4D97-AF65-F5344CB8AC3E}">
        <p14:creationId xmlns:p14="http://schemas.microsoft.com/office/powerpoint/2010/main" val="2926223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TM04033925[[fn=Капля]]</Template>
  <TotalTime>215</TotalTime>
  <Words>1197</Words>
  <Application>Microsoft Office PowerPoint</Application>
  <PresentationFormat>Ecran lat</PresentationFormat>
  <Paragraphs>92</Paragraphs>
  <Slides>36</Slides>
  <Notes>0</Notes>
  <HiddenSlides>0</HiddenSlides>
  <MMClips>0</MMClips>
  <ScaleCrop>false</ScaleCrop>
  <HeadingPairs>
    <vt:vector size="6" baseType="variant">
      <vt:variant>
        <vt:lpstr>Fonturi utilizate</vt:lpstr>
      </vt:variant>
      <vt:variant>
        <vt:i4>2</vt:i4>
      </vt:variant>
      <vt:variant>
        <vt:lpstr>Temă</vt:lpstr>
      </vt:variant>
      <vt:variant>
        <vt:i4>1</vt:i4>
      </vt:variant>
      <vt:variant>
        <vt:lpstr>Titluri diapozitive</vt:lpstr>
      </vt:variant>
      <vt:variant>
        <vt:i4>36</vt:i4>
      </vt:variant>
    </vt:vector>
  </HeadingPairs>
  <TitlesOfParts>
    <vt:vector size="39" baseType="lpstr">
      <vt:lpstr>Arial</vt:lpstr>
      <vt:lpstr>Tw Cen MT</vt:lpstr>
      <vt:lpstr>Капля</vt:lpstr>
      <vt:lpstr>Hemoragii gastrointestinale</vt:lpstr>
      <vt:lpstr>simptome</vt:lpstr>
      <vt:lpstr>Semne de hemoragie gi acuta</vt:lpstr>
      <vt:lpstr>Cine sunt expusi la risc de hemoragie gi(factorii pot varia in dependenta de loc si cauza)</vt:lpstr>
      <vt:lpstr>Cauze comune</vt:lpstr>
      <vt:lpstr>Prezentare PowerPoint</vt:lpstr>
      <vt:lpstr>Prezentare PowerPoint</vt:lpstr>
      <vt:lpstr>Etiopatologia Hemoragiilor gastrointestinale superioare</vt:lpstr>
      <vt:lpstr>Prezentare PowerPoint</vt:lpstr>
      <vt:lpstr>ETIOPATOLOGIA HEMORAGIILOR DIGESTIVE INFERIOARE </vt:lpstr>
      <vt:lpstr>ETIOPATOLOGIA HEMORAGIILOR DIGESTIVE INFERIOARE (ii)</vt:lpstr>
      <vt:lpstr>ETIOPATOLOGIA HEMORAGIILOR DIGESTIVE INFERIOARE (iii)</vt:lpstr>
      <vt:lpstr>Investigatii de laborator i</vt:lpstr>
      <vt:lpstr>Investigatii de laborator ii</vt:lpstr>
      <vt:lpstr>Conduita diagnostica si terapeutica i</vt:lpstr>
      <vt:lpstr>Conduita diagnostica si terapeutica ii</vt:lpstr>
      <vt:lpstr>Prezentare PowerPoint</vt:lpstr>
      <vt:lpstr>Conduita diagnostica si terapeutica iii</vt:lpstr>
      <vt:lpstr>Conduita diagnostica si terapeutica iv</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Hemoragii gastrointestinale</dc:title>
  <dc:creator>Ceban Radu</dc:creator>
  <cp:lastModifiedBy>User</cp:lastModifiedBy>
  <cp:revision>25</cp:revision>
  <dcterms:created xsi:type="dcterms:W3CDTF">2018-11-07T17:44:25Z</dcterms:created>
  <dcterms:modified xsi:type="dcterms:W3CDTF">2024-12-02T21:13:53Z</dcterms:modified>
</cp:coreProperties>
</file>