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7"/>
      <p:bold r:id="rId48"/>
      <p:italic r:id="rId49"/>
      <p:boldItalic r:id="rId50"/>
    </p:embeddedFont>
    <p:embeddedFont>
      <p:font typeface="Roboto Medium" panose="02000000000000000000" pitchFamily="2" charset="0"/>
      <p:regular r:id="rId51"/>
      <p:bold r:id="rId52"/>
      <p:italic r:id="rId53"/>
      <p:boldItalic r:id="rId54"/>
    </p:embeddedFont>
    <p:embeddedFont>
      <p:font typeface="Roboto Slab" panose="02000000000000000000" pitchFamily="2" charset="0"/>
      <p:regular r:id="rId55"/>
      <p:bold r:id="rId5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font" Target="fonts/font1.fntdata" /><Relationship Id="rId50" Type="http://schemas.openxmlformats.org/officeDocument/2006/relationships/font" Target="fonts/font4.fntdata" /><Relationship Id="rId55" Type="http://schemas.openxmlformats.org/officeDocument/2006/relationships/font" Target="fonts/font9.fntdata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notesMaster" Target="notesMasters/notesMaster1.xml" /><Relationship Id="rId59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font" Target="fonts/font8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font" Target="fonts/font7.fntdata" /><Relationship Id="rId58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font" Target="fonts/font3.fntdata" /><Relationship Id="rId57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font" Target="fonts/font6.fntdata" /><Relationship Id="rId6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font" Target="fonts/font2.fntdata" /><Relationship Id="rId56" Type="http://schemas.openxmlformats.org/officeDocument/2006/relationships/font" Target="fonts/font10.fntdata" /><Relationship Id="rId8" Type="http://schemas.openxmlformats.org/officeDocument/2006/relationships/slide" Target="slides/slide7.xml" /><Relationship Id="rId51" Type="http://schemas.openxmlformats.org/officeDocument/2006/relationships/font" Target="fonts/font5.fntdata" /><Relationship Id="rId3" Type="http://schemas.openxmlformats.org/officeDocument/2006/relationships/slide" Target="slides/slide2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 /><Relationship Id="rId1" Type="http://schemas.openxmlformats.org/officeDocument/2006/relationships/notesMaster" Target="../notesMasters/notesMaster1.xml" 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 /><Relationship Id="rId1" Type="http://schemas.openxmlformats.org/officeDocument/2006/relationships/notesMaster" Target="../notesMasters/notesMaster1.xml" 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 /><Relationship Id="rId1" Type="http://schemas.openxmlformats.org/officeDocument/2006/relationships/notesMaster" Target="../notesMasters/notesMaster1.xml" 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 /><Relationship Id="rId1" Type="http://schemas.openxmlformats.org/officeDocument/2006/relationships/notesMaster" Target="../notesMasters/notesMaster1.xml" 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21194e22b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21194e22b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21194e22b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121194e22b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21194e22b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21194e22b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21194e22b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21194e22b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21194e22b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121194e22b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21194e22b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121194e22b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21194e22b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21194e22b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121194e22b_0_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121194e22b_0_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21194e22b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21194e22b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121194e22b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121194e22b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21194e22b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21194e22b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121194e22b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121194e22b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21194e22b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21194e22b_0_2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21194e22b_0_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121194e22b_0_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121194e22b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121194e22b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21194e22b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121194e22b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121194e22b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121194e22b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121194e22b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121194e22b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121194e22b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121194e22b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121194e22b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121194e22b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121194e22b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121194e22b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21194e22b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21194e22b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121194e22b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121194e22b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121194e22b_0_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121194e22b_0_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121194e22b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121194e22b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121194e22b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121194e22b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121194e22b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121194e22b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121194e22b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121194e22b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121194e22b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121194e22b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121194e22b_0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121194e22b_0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121194e22b_0_3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121194e22b_0_3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121194e22b_0_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121194e22b_0_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21194e22b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21194e22b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121194e22b_0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121194e22b_0_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121194e22b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121194e22b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121194e22b_0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1121194e22b_0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121194e22b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121194e22b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121194e22b_0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121194e22b_0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21194e22b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21194e22b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21194e22b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21194e22b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21194e22b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21194e22b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21194e22b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21194e22b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21194e22b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21194e22b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3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3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3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3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3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3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3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3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3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3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3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3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3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3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3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3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3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3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3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3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3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3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3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 /><Relationship Id="rId1" Type="http://schemas.openxmlformats.org/officeDocument/2006/relationships/slideLayout" Target="../slideLayouts/slideLayout3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 /><Relationship Id="rId1" Type="http://schemas.openxmlformats.org/officeDocument/2006/relationships/slideLayout" Target="../slideLayouts/slideLayout3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 /><Relationship Id="rId1" Type="http://schemas.openxmlformats.org/officeDocument/2006/relationships/slideLayout" Target="../slideLayouts/slideLayout3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 /><Relationship Id="rId1" Type="http://schemas.openxmlformats.org/officeDocument/2006/relationships/slideLayout" Target="../slideLayouts/slideLayout3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 /><Relationship Id="rId1" Type="http://schemas.openxmlformats.org/officeDocument/2006/relationships/slideLayout" Target="../slideLayouts/slideLayout3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 /><Relationship Id="rId1" Type="http://schemas.openxmlformats.org/officeDocument/2006/relationships/slideLayout" Target="../slideLayouts/slideLayout3.xml" 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 /><Relationship Id="rId1" Type="http://schemas.openxmlformats.org/officeDocument/2006/relationships/slideLayout" Target="../slideLayouts/slideLayout3.xml" 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 /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593950" y="750100"/>
            <a:ext cx="5920500" cy="36300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Синдром сердечной недостаточности. </a:t>
            </a:r>
            <a:endParaRPr sz="30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Острая и хроническая сердечная  недостаточность.</a:t>
            </a:r>
            <a:endParaRPr sz="30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Легочное сердце.</a:t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87900" y="381825"/>
            <a:ext cx="8368200" cy="82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Левожелудочковая недостаточность кровообращения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характеризуется застойными явлениями в малом круге кровообращения и наблюдается при заболеваниях, поражающих левый желудочек сердца:</a:t>
            </a:r>
            <a:endParaRPr/>
          </a:p>
          <a:p>
            <a:pPr marL="457200" marR="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аортальный порок</a:t>
            </a:r>
            <a:endParaRPr sz="1600"/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митральная недостаточность</a:t>
            </a:r>
            <a:endParaRPr sz="1600"/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артериальная гипертензия</a:t>
            </a:r>
            <a:endParaRPr sz="1600"/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коронарная недостаточность (инфаркт миокарда)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Клиническая картина</a:t>
            </a:r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Жалобы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прогрессирующая одышка, усиливающаяся при физической нагрузке и возникающая периодически в виде ночных приступов (сердечная астма)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кашель сухой или с выделением слизистой мокроты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сердцебиения после физической нагрузки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Общий осмотр (особенности)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Общее состояние больного - средней тяжести или тяжелое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Кожные покровы - диффузный цианоз кожи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Ногти - положительный капиллярный пульс при аортальной недостаточности</a:t>
            </a: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Органы дыхания</a:t>
            </a:r>
            <a:endParaRPr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Осмотр: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Носовое дыхание свободное, крылья носа участвуют в акте дыхания (при дыхательной недостаточности)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Форма грудной клетки не изменена (нормостеническая)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Обе половины грудной клетки одинаково участвуют в акте дыхания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Надключичные и подключичные ямки сохранены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Межреберные мышцы участвуют в дыхании (при дыхательной недостаточности)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Частота дыхания увеличена более 20 в минуту</a:t>
            </a:r>
            <a:endParaRPr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Пальпация: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эластичность грудной клетки сохранена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болевые точки в межреберьях не определяются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голосовое дрожание усилено в нижних отделах грудной клетки (из-за застойных явлений в легких и уплотнения легочной ткани</a:t>
            </a:r>
            <a:endParaRPr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Перкуссия: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/>
              <a:t>Притупление легочного звука в нижних отделах грудной клетки с обеих сторон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Аускультация: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жесткое дыхание в нижних отделах легких с обеих сторон (вдох и выдох одинаковы по продолжительности)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сухие, а затем влажные мелкопузырчатые хрипы (выслушиваются на вдохе и на выдохе) с обеих сторон в нижних отделах легких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бронхофония усилена в нижних отделах легких</a:t>
            </a: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53" name="Google Shape;153;p28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Органы кровообращения</a:t>
            </a:r>
            <a:endParaRPr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(Изменения обусловлены основным заболеванием)</a:t>
            </a:r>
            <a:endParaRPr sz="1400"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Осмотр: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верхушечный толчок не определяется визуально (из-за снижения сократительной способности миокарда)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сердечный толчок не определяется</a:t>
            </a:r>
            <a:endParaRPr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59" name="Google Shape;159;p29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Пальпация: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/>
              <a:t>Верхушечный толчок пальпируется в пятом или шестом межреберье, латерально от среднеключичной линии, ослаблен, площадь более 2 см.</a:t>
            </a:r>
            <a:endParaRPr sz="1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Перкуссия: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левая граница сердца в пятом межреберье смещена латерально от среднеключичной линии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увеличение размера сосудистого пучка более 6 см вправо во втором межреберье (из-за аорты)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аортальная конфигурация сердца ( при аортальном пороке)</a:t>
            </a:r>
            <a:endParaRPr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65" name="Google Shape;165;p30"/>
          <p:cNvSpPr txBox="1">
            <a:spLocks noGrp="1"/>
          </p:cNvSpPr>
          <p:nvPr>
            <p:ph type="body" idx="1"/>
          </p:nvPr>
        </p:nvSpPr>
        <p:spPr>
          <a:xfrm>
            <a:off x="387900" y="1326050"/>
            <a:ext cx="8368200" cy="32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Аускультация: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ослабление тонов на верхушке сердца (из-за снижения сократительной способности миокарда)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акцент 2-го тона на легочной артерии (из-за застойных явлений в легких)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систолический шум на верхушке сердца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тахикардия (ЧСС более 90 ударов в минуту)</a:t>
            </a: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Пульс: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слабого наполнения и напряжения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Артериальное давление: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систолическое давление снижено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диастолическое давление повышено</a:t>
            </a:r>
            <a:endParaRPr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71" name="Google Shape;171;p31"/>
          <p:cNvSpPr txBox="1">
            <a:spLocks noGrp="1"/>
          </p:cNvSpPr>
          <p:nvPr>
            <p:ph type="body" idx="1"/>
          </p:nvPr>
        </p:nvSpPr>
        <p:spPr>
          <a:xfrm>
            <a:off x="387900" y="1326050"/>
            <a:ext cx="8368200" cy="32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Инструментальные исследования </a:t>
            </a:r>
            <a:endParaRPr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ЭКГ: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гипертрофия левого желудочка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отклонение электрической оси сердца влево: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высокая амплитуда зубца R в 1, aVL, V5-6</a:t>
            </a:r>
            <a:endParaRPr sz="14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признаки перегрузки малого круга кровообращения: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острый и высокий зубец P во 2, 3, aVF</a:t>
            </a: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3"/>
            </a:pPr>
            <a:r>
              <a:rPr lang="ru" sz="1400"/>
              <a:t>нарушения реполяризации миокарда из-за метаболических изменений: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отрицательный зубец T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снижение вниз сегмента ST на 1 мм</a:t>
            </a: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Недостаточность кровообращения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- это неспособность системы кровообращения обеспечить адекватным кровообращением органов и тканей.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177" name="Google Shape;177;p32"/>
          <p:cNvSpPr txBox="1">
            <a:spLocks noGrp="1"/>
          </p:cNvSpPr>
          <p:nvPr>
            <p:ph type="body" idx="1"/>
          </p:nvPr>
        </p:nvSpPr>
        <p:spPr>
          <a:xfrm>
            <a:off x="387900" y="1326050"/>
            <a:ext cx="8368200" cy="32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ЭхоКГ: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00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снижение сократительной способности левого желудочка и гипертрофия миокарда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Рентгенография грудной клетки: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00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усиление легочного рисунка</a:t>
            </a:r>
            <a:endParaRPr sz="1400"/>
          </a:p>
          <a:p>
            <a:pPr marL="4500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явления застоя в легких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Ангиография: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повышение диастолических давлений в левом желудочке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Кислотно-основное состояние крови: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00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ацидоз в крови</a:t>
            </a:r>
            <a:endParaRPr sz="1400"/>
          </a:p>
          <a:p>
            <a:pPr marL="4500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снижение насыщения крови кислородом</a:t>
            </a:r>
            <a:endParaRPr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>
            <a:spLocks noGrp="1"/>
          </p:cNvSpPr>
          <p:nvPr>
            <p:ph type="title"/>
          </p:nvPr>
        </p:nvSpPr>
        <p:spPr>
          <a:xfrm>
            <a:off x="387900" y="623825"/>
            <a:ext cx="8368200" cy="114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Острая левожелудочковая недостаточность. 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500"/>
              <a:t>Сердечная астма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83" name="Google Shape;183;p33"/>
          <p:cNvSpPr txBox="1">
            <a:spLocks noGrp="1"/>
          </p:cNvSpPr>
          <p:nvPr>
            <p:ph type="body" idx="1"/>
          </p:nvPr>
        </p:nvSpPr>
        <p:spPr>
          <a:xfrm>
            <a:off x="387900" y="1675200"/>
            <a:ext cx="8368200" cy="29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 приступ тяжелого затруднения дыхания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Этиология: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инфаркт миокарда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артериальная гипертензия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аортальный порок сердца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Патогенез: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резкое снижение сократимости миокарда левого желудочка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застой крови в малом кругу кровообращения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рефлекторный спазм легочных капилляров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4"/>
          <p:cNvSpPr txBox="1">
            <a:spLocks noGrp="1"/>
          </p:cNvSpPr>
          <p:nvPr>
            <p:ph type="title"/>
          </p:nvPr>
        </p:nvSpPr>
        <p:spPr>
          <a:xfrm>
            <a:off x="387900" y="468800"/>
            <a:ext cx="8368200" cy="6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Сердечная астма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89" name="Google Shape;189;p34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Клинические признаки: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Приступ удушья со свистящим дыханием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Сухой кашель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Форсированное учащенное дыхание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Вынужденное положение больного - ортопноэ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Цианоз кожных покровов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Аускультация легких - жесткое дыхание и сухие хрипы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Аускультация сердца: 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тахикардия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тоны сердца на верхушке приглушены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акцент 2 тона на легочной артерии</a:t>
            </a: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>
            <a:spLocks noGrp="1"/>
          </p:cNvSpPr>
          <p:nvPr>
            <p:ph type="title"/>
          </p:nvPr>
        </p:nvSpPr>
        <p:spPr>
          <a:xfrm>
            <a:off x="387900" y="495600"/>
            <a:ext cx="8368200" cy="6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Отек легких</a:t>
            </a:r>
            <a:endParaRPr sz="2500"/>
          </a:p>
        </p:txBody>
      </p:sp>
      <p:sp>
        <p:nvSpPr>
          <p:cNvPr id="195" name="Google Shape;195;p35"/>
          <p:cNvSpPr txBox="1">
            <a:spLocks noGrp="1"/>
          </p:cNvSpPr>
          <p:nvPr>
            <p:ph type="body" idx="1"/>
          </p:nvPr>
        </p:nvSpPr>
        <p:spPr>
          <a:xfrm>
            <a:off x="387900" y="1379625"/>
            <a:ext cx="8368200" cy="32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 приступ тяжелого удушья из -за острой застойной левожелудочковой недостаточности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Этиология: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инфаркт миокарда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артериальная гипертензия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аортальные пороки сердца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Патогенез: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резкое снижение сократимости миокарда левого желудочка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застой крови в малом кругу кровообращения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рефлекторный спазм легочных капилляров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6"/>
          <p:cNvSpPr txBox="1">
            <a:spLocks noGrp="1"/>
          </p:cNvSpPr>
          <p:nvPr>
            <p:ph type="title"/>
          </p:nvPr>
        </p:nvSpPr>
        <p:spPr>
          <a:xfrm>
            <a:off x="387900" y="495600"/>
            <a:ext cx="8368200" cy="6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Отек легких</a:t>
            </a:r>
            <a:endParaRPr sz="2500"/>
          </a:p>
        </p:txBody>
      </p:sp>
      <p:sp>
        <p:nvSpPr>
          <p:cNvPr id="201" name="Google Shape;201;p36"/>
          <p:cNvSpPr txBox="1">
            <a:spLocks noGrp="1"/>
          </p:cNvSpPr>
          <p:nvPr>
            <p:ph type="body" idx="1"/>
          </p:nvPr>
        </p:nvSpPr>
        <p:spPr>
          <a:xfrm>
            <a:off x="387900" y="1379625"/>
            <a:ext cx="8368200" cy="32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Патогенез: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Резкое снижение сократительной способности миокарда левого желудочка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Несоответствие между притоком и оттоком крови из малого круга кровообращения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Повышение давления в легочных капиллярах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Нарушение газообмена между кровью и воздухом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Нарастание гипоксии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Увеличение проницаемости сосудистой стенки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Выпот серозной жидкости из легочных капилляров в альвеолы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Отек легких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7"/>
          <p:cNvSpPr txBox="1">
            <a:spLocks noGrp="1"/>
          </p:cNvSpPr>
          <p:nvPr>
            <p:ph type="title"/>
          </p:nvPr>
        </p:nvSpPr>
        <p:spPr>
          <a:xfrm>
            <a:off x="387900" y="495600"/>
            <a:ext cx="8368200" cy="6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Отек легких</a:t>
            </a:r>
            <a:endParaRPr sz="2500"/>
          </a:p>
        </p:txBody>
      </p:sp>
      <p:sp>
        <p:nvSpPr>
          <p:cNvPr id="207" name="Google Shape;207;p37"/>
          <p:cNvSpPr txBox="1">
            <a:spLocks noGrp="1"/>
          </p:cNvSpPr>
          <p:nvPr>
            <p:ph type="body" idx="1"/>
          </p:nvPr>
        </p:nvSpPr>
        <p:spPr>
          <a:xfrm>
            <a:off x="387900" y="1379625"/>
            <a:ext cx="8368200" cy="32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Клинические признаки: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Внезапное появление приступа удушья, чаще в ночное время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Общее возбуждение больного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Кашель с выделением пенистой розовой мокроты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Громкое дыхание, слышимое на расстоянии.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Кожные покровы влажные, бледные, цианотичные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 легких выслушиваются на всем протяжении влажные хрипы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Тоны сердца учащены, приглушены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Пульс частый, нитевидный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Снижение АД при декомпенсации сердечной недостаточности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Рентгенография грудной клетки: облаковидные тени, расположенные симметрично с наибольшей интенсивностью в прикорневых зонах (картина “крыльев бабочки”)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8"/>
          <p:cNvSpPr txBox="1">
            <a:spLocks noGrp="1"/>
          </p:cNvSpPr>
          <p:nvPr>
            <p:ph type="title"/>
          </p:nvPr>
        </p:nvSpPr>
        <p:spPr>
          <a:xfrm>
            <a:off x="387900" y="381825"/>
            <a:ext cx="8368200" cy="82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Правожелудочковая недостаточность кровообращения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213" name="Google Shape;213;p3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Характеризуется застойными явления в большом круге кровообращения и наблюдается при заболеваниях, поражающих правый желудочек сердца:</a:t>
            </a:r>
            <a:endParaRPr/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SzPts val="1000"/>
              <a:buChar char="●"/>
            </a:pPr>
            <a:r>
              <a:rPr lang="ru" sz="1600"/>
              <a:t>митральный стеноз</a:t>
            </a:r>
            <a:endParaRPr sz="16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ru" sz="1600"/>
              <a:t>недостаточность трехстворчатого клапана</a:t>
            </a:r>
            <a:endParaRPr sz="16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ru" sz="1600"/>
              <a:t>врожденные пороки сердца</a:t>
            </a:r>
            <a:endParaRPr sz="16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ru" sz="1600"/>
              <a:t>эмфизема легких</a:t>
            </a:r>
            <a:endParaRPr sz="16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ru" sz="1600"/>
              <a:t>диффузный пневмосклероз</a:t>
            </a:r>
            <a:endParaRPr sz="1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Клиническая картина</a:t>
            </a:r>
            <a:endParaRPr/>
          </a:p>
        </p:txBody>
      </p:sp>
      <p:sp>
        <p:nvSpPr>
          <p:cNvPr id="219" name="Google Shape;219;p3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Жалобы: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Тяжесть или боли в правом подреберье.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Одышка в покое или усиливающаяся при физической минимальной нагрузке.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Сердцебиения.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Тошнота, рвота, метеоризм.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Уменьше выделения мочи.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Никтурия.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Отеки на нижних конечностях.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Общая слабость, раздражительность, нарушения сна, депрессия.</a:t>
            </a:r>
            <a:endParaRPr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25" name="Google Shape;225;p4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Общий осмотр (особенности):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Общее состояние больного - средней тяжести или тяжелое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Кожные покровы - акроцианоз  (цианоз губ, носа, ушей, пальцев рук) и желтушность кожных покровов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Отеки голеней, затем распространенные отеки (анасарка) с развитием асцита и гидроторакса </a:t>
            </a:r>
            <a:endParaRPr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31" name="Google Shape;231;p41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Органы дыхания</a:t>
            </a:r>
            <a:endParaRPr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Осмотр: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Носовое дыхание свободное, крылья носа участвуют в акте дыхания (из- за дыхательной недостаточности)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Форма грудной клетки не изменена или бочкообразная (из- за эмфиземы легких)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Обе половины грудной клетки одинаково участвуют в акте дыхания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Надключичные и подключичные ямки сохранены или выпуклые (из-за эмфиземы легких)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Межреберные мышцы участвуют в дыхании (из-за дыхательной недостаточности)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Частота дыхания увеличена более 20 в минуту 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Этиология</a:t>
            </a:r>
            <a:endParaRPr sz="2500"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87900" y="1352850"/>
            <a:ext cx="8368200" cy="35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Medium"/>
              <a:buAutoNum type="romanUcPeriod"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Поражения сердечной мышцы: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914400" marR="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rabicPeriod"/>
            </a:pPr>
            <a:r>
              <a:rPr lang="ru" sz="1600"/>
              <a:t>первичные сердечные поражения:</a:t>
            </a:r>
            <a:endParaRPr sz="16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миокардиты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кардиомиопатии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ишемическая болезнь сердца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системные заболевания </a:t>
            </a:r>
            <a:endParaRPr sz="1400"/>
          </a:p>
          <a:p>
            <a:pPr marL="899999" marR="0" lvl="0" indent="-330199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rabicPeriod"/>
            </a:pPr>
            <a:r>
              <a:rPr lang="ru" sz="1600"/>
              <a:t>нарушения систолического наполнения:</a:t>
            </a:r>
            <a:endParaRPr sz="16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стеноз митрального клапана 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стеноз трёхстворчатого клапана 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стеноз устья аорты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стеноз легочной артерии </a:t>
            </a:r>
            <a:endParaRPr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коарктация аорты</a:t>
            </a:r>
            <a:endParaRPr sz="1400"/>
          </a:p>
          <a:p>
            <a:pPr marL="13716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1400"/>
              <a:buChar char="●"/>
            </a:pPr>
            <a:r>
              <a:rPr lang="ru" sz="1400"/>
              <a:t>гипертензия большого и малого круга кровообращения</a:t>
            </a:r>
            <a:r>
              <a:rPr lang="ru"/>
              <a:t>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37" name="Google Shape;237;p42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Пальпация: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Эластичность грудной клетки сохранена или снижена (при эмфиземе легких и пневмосклерозе)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Болевые точки в межреберьях не определяются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Голосовое дрожание ослаблено с обеих сторон грудной клетки (из-за эмфиземы легких) </a:t>
            </a: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43" name="Google Shape;243;p43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Перкуссия: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/>
              <a:t>Коробочный перкуторный звук с обеих сторон грудной клетки (из-за эмфиземы легких)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Аускультация: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Ослабленное везикулярное дыхание с обеих сторон грудной клетки (из-за эмфиземы легких)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Сухие хрипы с обеих сторон грудной клетки (при пневмосклерозе)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Бронхофония ослаблена с обеих сторон грудной клетки (из-за эмфиземы легких) </a:t>
            </a:r>
            <a:endParaRPr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49" name="Google Shape;249;p44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Органы кровообращения</a:t>
            </a:r>
            <a:endParaRPr sz="1400"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Осмотр: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набухание и пульсация яремных вен в области шеи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верхушечный толчок не изменен, определяется в 5 межреберье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сердечный толчок положительный и пульсирует в эпигастрии у мечевидного отростка грудины(из-за гипертрофии правого желудочка)</a:t>
            </a:r>
            <a:endParaRPr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55" name="Google Shape;255;p45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Пальпация: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верхушечный толчок не изменен и пальпируется в 5 межреберье на 1,5 см кнутри от среднеключичной линии, умеренной силы и резистентности, площадь до 2 см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сердечный толчок пальпируется в эпигастрии и 3-4 межреберье у левого края грудины(из-за гипертрофии правого желудочка)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диастолическое дрожание у верхушки сердца (при стенозе митрального клапана)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систолическое дрожание над легочной артерией во 2 межреберье у левого края грудины (при стенозе легочной артерии)</a:t>
            </a:r>
            <a:endParaRPr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61" name="Google Shape;261;p46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Перкуссия: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Правая граница сердца В четвёртым межреберье смещена латерально от правого края грудины более 1 см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Верхняя граница сердца смещена вверх во межреберье По левой окологрудинной  линии(при митральном стенозе)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Увеличение размера сосудистого пучка более 6 см влево во 2 межреберье (из за легочной артерии при стенозе личной артерии)</a:t>
            </a:r>
            <a:endParaRPr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67" name="Google Shape;267;p47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Аускультация: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Верхушка сердца–1 тон усилен, хлопающий тор открытие митрального клапана после 2 тона, диастолический шум (при митральном стенозе)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Легочная артерия–акцент второго тона (2 тон на легочной артерии идентичен или более громкий, чем 2 тон над аортой), систолический шум(при стенной легочной артерии)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 мечевидного отростка грудины (область проекции трехстворчатого клапана) – первый тон приглушен и систолический шум (из-за недостаточности трехстворчатого клапана)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Частота сердечных сокращений более 90 ударов в минуту</a:t>
            </a:r>
            <a:endParaRPr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73" name="Google Shape;273;p48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Органы пищеварения:</a:t>
            </a:r>
            <a:endParaRPr sz="1400"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Скопление жидкости в брюшной полости - асцит 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перкуссия печени - увеличенные размеры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Пальпация печени - печень ниже реберной дуги на 1-2 см,болезненная,поверхность гладкая край округлый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пальпация и перкуссия селезенки  - увеличение размеров селезенки (из за развития портальной гипертензии)</a:t>
            </a:r>
            <a:endParaRPr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79" name="Google Shape;279;p49"/>
          <p:cNvSpPr txBox="1">
            <a:spLocks noGrp="1"/>
          </p:cNvSpPr>
          <p:nvPr>
            <p:ph type="body" idx="1"/>
          </p:nvPr>
        </p:nvSpPr>
        <p:spPr>
          <a:xfrm>
            <a:off x="387900" y="1326050"/>
            <a:ext cx="8368200" cy="32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Инструментальные исследования </a:t>
            </a:r>
            <a:endParaRPr>
              <a:solidFill>
                <a:schemeClr val="accent6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ЭКГ: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Гипертрофия правого желудочка:</a:t>
            </a:r>
            <a:endParaRPr sz="1400"/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отклонение электрической оси сердца вправо</a:t>
            </a:r>
            <a:endParaRPr sz="1400"/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высокая амплитуда зубца R в III 3 aVF, V2- 3</a:t>
            </a:r>
            <a:endParaRPr sz="140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Признаки перегрузки большого круга кровообращения:</a:t>
            </a:r>
            <a:endParaRPr sz="1400"/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высокий, более 2,5 мм, двугорбый зубец Р в I, аVL, V5-6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Нарушение реполяризации миокарда из- за метаболических изменений: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отрицательный зубец Т в 3, аVF, V2- 3 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снижение вниз сегмента ST на 1 мм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Объективные данные</a:t>
            </a:r>
            <a:endParaRPr/>
          </a:p>
        </p:txBody>
      </p:sp>
      <p:sp>
        <p:nvSpPr>
          <p:cNvPr id="285" name="Google Shape;285;p50"/>
          <p:cNvSpPr txBox="1">
            <a:spLocks noGrp="1"/>
          </p:cNvSpPr>
          <p:nvPr>
            <p:ph type="body" idx="1"/>
          </p:nvPr>
        </p:nvSpPr>
        <p:spPr>
          <a:xfrm>
            <a:off x="387900" y="1326050"/>
            <a:ext cx="8368200" cy="32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ЭхоКГ: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 sz="1400"/>
              <a:t>снижение сократительной способности миокарда, увеличение полости правого желудочка и его гипертрофия</a:t>
            </a: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Ангиография: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увеличение давления в правом желудочке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1"/>
          <p:cNvSpPr txBox="1">
            <a:spLocks noGrp="1"/>
          </p:cNvSpPr>
          <p:nvPr>
            <p:ph type="title"/>
          </p:nvPr>
        </p:nvSpPr>
        <p:spPr>
          <a:xfrm>
            <a:off x="387900" y="623825"/>
            <a:ext cx="8368200" cy="114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Острая правожелудочковая недостаточность. 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500"/>
              <a:t>Тромбоэмболия легочной артерии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291" name="Google Shape;291;p51"/>
          <p:cNvSpPr txBox="1">
            <a:spLocks noGrp="1"/>
          </p:cNvSpPr>
          <p:nvPr>
            <p:ph type="body" idx="1"/>
          </p:nvPr>
        </p:nvSpPr>
        <p:spPr>
          <a:xfrm>
            <a:off x="387900" y="1675200"/>
            <a:ext cx="8368200" cy="290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Обусловлена заносом тромба из вен большого круга кровообращения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Этиология: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тромбоз вен нижних конечностей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Патогенез: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AutoNum type="arabicPeriod"/>
            </a:pPr>
            <a:r>
              <a:rPr lang="ru" sz="1400"/>
              <a:t>обтурация легочной артерии вызывает рефлекторный спазм легочных сосудов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развитие острой легочной гипертензии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альвеолярная гиповентиляция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артериальная гипоксия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выпот плазмы крови в легочную ткань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Этиология</a:t>
            </a:r>
            <a:endParaRPr sz="250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87900" y="1352850"/>
            <a:ext cx="8368200" cy="35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 startAt="3"/>
            </a:pPr>
            <a:r>
              <a:rPr lang="ru" sz="1600"/>
              <a:t>нарушения диастолического наполнения:</a:t>
            </a:r>
            <a:endParaRPr sz="1600"/>
          </a:p>
          <a:p>
            <a:pPr marL="13716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диастолическая перегрузка сердца </a:t>
            </a:r>
            <a:endParaRPr sz="1400"/>
          </a:p>
          <a:p>
            <a:pPr marL="13716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(недостаточность клапанов сердца,внутрисердечные шунты, гиперкинетические состояния миокарда)</a:t>
            </a:r>
            <a:endParaRPr sz="1400"/>
          </a:p>
          <a:p>
            <a:pPr marL="1371600" marR="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снижение диастолического наполнения сердца </a:t>
            </a:r>
            <a:endParaRPr sz="1400"/>
          </a:p>
          <a:p>
            <a:pPr marL="13716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(нарушение ритма сердца,рестриктивные кардиомиопатии,слипчивый перикардит)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2"/>
          <p:cNvSpPr txBox="1">
            <a:spLocks noGrp="1"/>
          </p:cNvSpPr>
          <p:nvPr>
            <p:ph type="title"/>
          </p:nvPr>
        </p:nvSpPr>
        <p:spPr>
          <a:xfrm>
            <a:off x="387900" y="468800"/>
            <a:ext cx="8368200" cy="6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Тромбоэмболия легочной артерии</a:t>
            </a:r>
            <a:endParaRPr sz="2500"/>
          </a:p>
        </p:txBody>
      </p:sp>
      <p:sp>
        <p:nvSpPr>
          <p:cNvPr id="297" name="Google Shape;297;p52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Клинические признаки: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Острая боль в грудной клетке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Одышка инспираторного характера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Учащенное дыхание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Кашель и кровохарканье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Цианоз кожных покровов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Пульсация шейных вен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Перкуссия легких - притупление легочного звука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3"/>
          <p:cNvSpPr txBox="1">
            <a:spLocks noGrp="1"/>
          </p:cNvSpPr>
          <p:nvPr>
            <p:ph type="title"/>
          </p:nvPr>
        </p:nvSpPr>
        <p:spPr>
          <a:xfrm>
            <a:off x="387900" y="468800"/>
            <a:ext cx="8368200" cy="6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Тромбоэмболия легочной артерии</a:t>
            </a:r>
            <a:endParaRPr sz="2500"/>
          </a:p>
        </p:txBody>
      </p:sp>
      <p:sp>
        <p:nvSpPr>
          <p:cNvPr id="303" name="Google Shape;303;p53"/>
          <p:cNvSpPr txBox="1">
            <a:spLocks noGrp="1"/>
          </p:cNvSpPr>
          <p:nvPr>
            <p:ph type="body" idx="1"/>
          </p:nvPr>
        </p:nvSpPr>
        <p:spPr>
          <a:xfrm>
            <a:off x="387900" y="1406425"/>
            <a:ext cx="8368200" cy="31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Клинические признаки: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Аускультация легких: 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ослабленное везикулярное дыхание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влажные хрипы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Пальпация  сердца - усиленный сердечный толчок в эпигастрии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Перкуссия сердца - увеличение правой границы сердца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Аускультация сердца-тахикардия,систолический шум и акцент 2 тона на легочной артерии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Перкуссия и пальпация печени-увеличение размеров печени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ru" sz="1400"/>
              <a:t>ЭКГ: признаки гипертрофии правого желудочка </a:t>
            </a: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4"/>
          <p:cNvSpPr txBox="1">
            <a:spLocks noGrp="1"/>
          </p:cNvSpPr>
          <p:nvPr>
            <p:ph type="title"/>
          </p:nvPr>
        </p:nvSpPr>
        <p:spPr>
          <a:xfrm>
            <a:off x="387900" y="495600"/>
            <a:ext cx="8368200" cy="6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Легочное сердце</a:t>
            </a:r>
            <a:endParaRPr sz="2500"/>
          </a:p>
        </p:txBody>
      </p:sp>
      <p:sp>
        <p:nvSpPr>
          <p:cNvPr id="309" name="Google Shape;309;p54"/>
          <p:cNvSpPr txBox="1">
            <a:spLocks noGrp="1"/>
          </p:cNvSpPr>
          <p:nvPr>
            <p:ph type="body" idx="1"/>
          </p:nvPr>
        </p:nvSpPr>
        <p:spPr>
          <a:xfrm>
            <a:off x="387900" y="1223075"/>
            <a:ext cx="83682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- это клинический синдром поражения правого желудочка сердца из-за заболеваний легких, что ведет к гипертензии малого круга кровообращения.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Этиология: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Хронические неспецифические заболевания легких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Бронхиальная астма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Деформация грудной клетки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Тромбоэмболия легочной артерии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Первичная легочная гипертензия</a:t>
            </a:r>
            <a:endParaRPr sz="14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Патогенез: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Этиологический фактор вызывает альвеолярную гипоксию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Повышение легочного сосудистого сопротивления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Спазм легочных сосудов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Гипертензия малого круга кровообращения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5"/>
          <p:cNvSpPr txBox="1">
            <a:spLocks noGrp="1"/>
          </p:cNvSpPr>
          <p:nvPr>
            <p:ph type="title"/>
          </p:nvPr>
        </p:nvSpPr>
        <p:spPr>
          <a:xfrm>
            <a:off x="387900" y="495600"/>
            <a:ext cx="8368200" cy="6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Легочное сердце</a:t>
            </a:r>
            <a:endParaRPr sz="2500"/>
          </a:p>
        </p:txBody>
      </p:sp>
      <p:sp>
        <p:nvSpPr>
          <p:cNvPr id="315" name="Google Shape;315;p55"/>
          <p:cNvSpPr txBox="1">
            <a:spLocks noGrp="1"/>
          </p:cNvSpPr>
          <p:nvPr>
            <p:ph type="body" idx="1"/>
          </p:nvPr>
        </p:nvSpPr>
        <p:spPr>
          <a:xfrm>
            <a:off x="387900" y="1299275"/>
            <a:ext cx="83682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Клинические признаки: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Кашель сухой или с выделением мокроты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Одышка усиливающаяся при физической нагрузки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Кожные покровы – акроцианоз 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Перкуссия легких – притупление легочного звука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Аускультация легких – ослабленное везикулярное дыхание сухие и влажные хрипы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Пальпация сердца – усиленный сердечный толчок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Перкуссия сердца – увеличение правых отделов сердца 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Аускультация сердца – тахикардия, акцент II тона на легочной артерии</a:t>
            </a:r>
            <a:endParaRPr sz="1400"/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ru" sz="1400"/>
              <a:t>ЭКГ: гипертрофия правого желудочка: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отклонение э.о.с вправо</a:t>
            </a:r>
            <a:endParaRPr sz="1400"/>
          </a:p>
          <a:p>
            <a:pPr marL="9144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ru" sz="1400"/>
              <a:t>увеличение амплитуды зубца R в отведениях II, III, NF, V2-3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6"/>
          <p:cNvSpPr txBox="1">
            <a:spLocks noGrp="1"/>
          </p:cNvSpPr>
          <p:nvPr>
            <p:ph type="title"/>
          </p:nvPr>
        </p:nvSpPr>
        <p:spPr>
          <a:xfrm>
            <a:off x="387900" y="381825"/>
            <a:ext cx="8368200" cy="82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accent6"/>
                </a:solidFill>
              </a:rPr>
              <a:t>Тотальная сердечная недостаточность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321" name="Google Shape;321;p5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- это сочетание левожелудочковой и правожелудочковой недостаточности.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Следует отметить, что при развитии недостаточности кровообращения в начале развивается левожелудочковая недостаточность, затем правожелудочковая недостаточность, но в клинической картине преобладают симптомы право желудочной недостаточности.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87900" y="26127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Этиология</a:t>
            </a:r>
            <a:endParaRPr sz="2500"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87900" y="871175"/>
            <a:ext cx="8466000" cy="38925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edium"/>
              <a:buAutoNum type="romanUcPeriod" startAt="2"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Предрасполагающие факторы: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обострения ревматизма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инфекции (инфекционный эндокардит)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физические перегрузки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нервное перенапряжение и возбуждение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повышенное потребление жидкости и соли (при приеме внутрь или через перфузии)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беременность и роды, период вскармливания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продукты и лекарственные средства, повышающие работу сердца (кофе, табак, адреналин, кортизон)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ожирение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тяжелые анемии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снижение питания и витаминная недостаточность (В1)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водно-электролитный дисбаланс, гипокалиемия и гипонатриемия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гипертиреоз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мелкие легочные инфаркты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хроническая гипоксия </a:t>
            </a:r>
            <a:endParaRPr sz="1400"/>
          </a:p>
          <a:p>
            <a:pPr marL="13716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нарушение ритма сердца с выраженной  тахи- и брадикардией 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Патогенез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нарушения метаболизма миокарда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снижение мощности натрий-калиевого канала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повышение концентрации кальция в эндоплазме миофибрилл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подавление активности окислительно-восстановительных энзимов в клетках миокарда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снижение АТФазной активности и нарушение дефосфорилирования АТФ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нарушение способности сердечной мышцы преобразовать химическую энергию в механическую энергию сокращения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снижение сократительной способности миокарда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уменьшение сердечного выброса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ухудшение кровообращения органов и тканей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уменьшение микроциркуляции в почках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активация системы ренин-ангиотензин-альдостерон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повышение образования альдостерона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повышение реабсорбции натрия и задержка воды в организме 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Патогенез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увеличение объема циркуляции крови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дилатация и увеличение диастолического обьема левого желудочка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усиление компенсаторный механизмов путём повышения сократительной способности миокарда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гипертрофия миокарда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миогенная дилатация по мере прогрессировавшая недостаточности кровообращения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повышение давления в сосудах малого круга кровообращениям развития легочной гипертензии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ослабление насосной функции правого желудочка </a:t>
            </a: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 startAt="14"/>
            </a:pPr>
            <a:r>
              <a:rPr lang="ru" sz="1400"/>
              <a:t>развитие застойных явлений в большом круге кровообращения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5464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Классификация недостаточности кровообращения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Различают 4 стадии: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I стадия</a:t>
            </a:r>
            <a:r>
              <a:rPr lang="ru" sz="1400"/>
              <a:t> - скрытая недостаточность кровообращения и характеризуется одышкой и тахикардией </a:t>
            </a:r>
            <a:endParaRPr sz="1400"/>
          </a:p>
          <a:p>
            <a:pPr marL="809999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после физической нагрузки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II стадия</a:t>
            </a:r>
            <a:r>
              <a:rPr lang="ru" sz="1400">
                <a:solidFill>
                  <a:schemeClr val="accent4"/>
                </a:solidFill>
              </a:rPr>
              <a:t> </a:t>
            </a:r>
            <a:r>
              <a:rPr lang="ru" sz="1400"/>
              <a:t>- прогрессирующая недостаточность в малом круге кровообращения и характеризуется</a:t>
            </a:r>
            <a:endParaRPr sz="1400"/>
          </a:p>
          <a:p>
            <a:pPr marL="809999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одышкой и тахикардией в состоянии покоя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III стадия</a:t>
            </a:r>
            <a:r>
              <a:rPr lang="ru" sz="1400"/>
              <a:t> - прогрессирующая недостаточность в большом круге кровообращения (приступы </a:t>
            </a:r>
            <a:endParaRPr sz="1400"/>
          </a:p>
          <a:p>
            <a:pPr marL="809999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сердечной астмы, периферические отеки, гепатомегалия, нарушения ритма сердца)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 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accent6"/>
                </a:solidFill>
                <a:latin typeface="Roboto Medium"/>
                <a:ea typeface="Roboto Medium"/>
                <a:cs typeface="Roboto Medium"/>
                <a:sym typeface="Roboto Medium"/>
              </a:rPr>
              <a:t>IV стадия</a:t>
            </a:r>
            <a:r>
              <a:rPr lang="ru" sz="1400"/>
              <a:t> - терминальная (дистрофическая) характеризуется нарушениями обмена, явления </a:t>
            </a:r>
            <a:endParaRPr sz="1400"/>
          </a:p>
          <a:p>
            <a:pPr marL="809999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дистрофии и истощения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87900" y="294675"/>
            <a:ext cx="8368200" cy="8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/>
              <a:t>Клиническая характеристика недостаточности кровообращения</a:t>
            </a:r>
            <a:endParaRPr sz="2500"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Roboto Medium"/>
                <a:ea typeface="Roboto Medium"/>
                <a:cs typeface="Roboto Medium"/>
                <a:sym typeface="Roboto Medium"/>
              </a:rPr>
              <a:t>В зависимости от преобладания нарушений гемодинамики в большом или малом круге круге кровообращения различают: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левожелудочковая недостаточность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правожелудочковая недостаточность</a:t>
            </a:r>
            <a:endParaRPr sz="1400"/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ru" sz="1400"/>
              <a:t>тотальная сердечная недостаточность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Expunere pe ecran (16:9)</PresentationFormat>
  <Slides>44</Slides>
  <Notes>44</Notes>
  <HiddenSlides>0</HiddenSlide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44</vt:i4>
      </vt:variant>
    </vt:vector>
  </HeadingPairs>
  <TitlesOfParts>
    <vt:vector size="45" baseType="lpstr">
      <vt:lpstr>Marina</vt:lpstr>
      <vt:lpstr>Синдром сердечной недостаточности.  Острая и хроническая сердечная  недостаточность. Легочное сердце.</vt:lpstr>
      <vt:lpstr>Недостаточность кровообращения</vt:lpstr>
      <vt:lpstr>Этиология</vt:lpstr>
      <vt:lpstr>Этиология</vt:lpstr>
      <vt:lpstr>Этиология</vt:lpstr>
      <vt:lpstr>Патогенез</vt:lpstr>
      <vt:lpstr>Патогенез</vt:lpstr>
      <vt:lpstr>Классификация недостаточности кровообращения</vt:lpstr>
      <vt:lpstr>Клиническая характеристика недостаточности кровообращения</vt:lpstr>
      <vt:lpstr>Левожелудочковая недостаточность кровообращения</vt:lpstr>
      <vt:lpstr>Клиническая картина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Острая левожелудочковая недостаточность.  Сердечная астма</vt:lpstr>
      <vt:lpstr>Сердечная астма</vt:lpstr>
      <vt:lpstr>Отек легких</vt:lpstr>
      <vt:lpstr>Отек легких</vt:lpstr>
      <vt:lpstr>Отек легких</vt:lpstr>
      <vt:lpstr>Правожелудочковая недостаточность кровообращения</vt:lpstr>
      <vt:lpstr>Клиническая картина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Объективные данные</vt:lpstr>
      <vt:lpstr>Острая правожелудочковая недостаточность.  Тромбоэмболия легочной артерии</vt:lpstr>
      <vt:lpstr>Тромбоэмболия легочной артерии</vt:lpstr>
      <vt:lpstr>Тромбоэмболия легочной артерии</vt:lpstr>
      <vt:lpstr>Легочное сердце</vt:lpstr>
      <vt:lpstr>Легочное сердце</vt:lpstr>
      <vt:lpstr>Тотальная сердечная недостаточность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сердечной недостаточности.  Острая и хроническая сердечная  недостаточность. Легочное сердце.</dc:title>
  <cp:lastModifiedBy>Utilizator necunoscut</cp:lastModifiedBy>
  <cp:revision>1</cp:revision>
  <dcterms:modified xsi:type="dcterms:W3CDTF">2023-02-09T09:20:11Z</dcterms:modified>
</cp:coreProperties>
</file>