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-484" y="-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9888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101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67817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94275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2123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6318402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46787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78948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398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6197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32057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7978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92794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3673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462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54255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03410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835B132-98D1-47F9-8A19-DBB5F671EF56}" type="datetimeFigureOut">
              <a:rPr lang="ru-RU" smtClean="0"/>
              <a:pPr/>
              <a:t>24.09.2022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FF9DFCF-4303-4B7F-A1ED-BD002584624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419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a-mediya.ru/diseases/zabolevaniya-serdca-i-sosudov/ishemicheskaya-bolezn-serdtsa-ib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A3%D0%BB%D1%8C%D1%82%D1%80%D0%B0%D0%B7%D0%B2%D1%83%D0%BA%D0%BE%D0%B2%D0%BE%D0%B5_%D0%B8%D1%81%D1%81%D0%BB%D0%B5%D0%B4%D0%BE%D0%B2%D0%B0%D0%BD%D0%B8%D0%B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B59EF4-8E0D-4657-892E-07ED9532C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402" y="423333"/>
            <a:ext cx="9917527" cy="152473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Презентация на тему:</a:t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>
                <a:solidFill>
                  <a:schemeClr val="bg1"/>
                </a:solidFill>
              </a:rPr>
              <a:t>«Стенокардия»</a:t>
            </a:r>
          </a:p>
        </p:txBody>
      </p:sp>
    </p:spTree>
    <p:extLst>
      <p:ext uri="{BB962C8B-B14F-4D97-AF65-F5344CB8AC3E}">
        <p14:creationId xmlns:p14="http://schemas.microsoft.com/office/powerpoint/2010/main" xmlns="" val="185417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29B6221-2565-4D7A-B11B-447564B03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51" y="261608"/>
            <a:ext cx="8534400" cy="1507067"/>
          </a:xfrm>
        </p:spPr>
        <p:txBody>
          <a:bodyPr/>
          <a:lstStyle/>
          <a:p>
            <a:r>
              <a:rPr lang="ru-RU" sz="4800" b="0" i="0" dirty="0">
                <a:solidFill>
                  <a:srgbClr val="121212"/>
                </a:solidFill>
                <a:effectLst/>
                <a:latin typeface="MuseoSansCyrl300"/>
              </a:rPr>
              <a:t>Что такое стенокардия</a:t>
            </a:r>
            <a:r>
              <a:rPr lang="ru-RU" b="0" i="0" dirty="0">
                <a:solidFill>
                  <a:srgbClr val="121212"/>
                </a:solidFill>
                <a:effectLst/>
                <a:latin typeface="MuseoSansCyrl300"/>
              </a:rPr>
              <a:t/>
            </a:r>
            <a:br>
              <a:rPr lang="ru-RU" b="0" i="0" dirty="0">
                <a:solidFill>
                  <a:srgbClr val="121212"/>
                </a:solidFill>
                <a:effectLst/>
                <a:latin typeface="MuseoSansCyrl300"/>
              </a:rPr>
            </a:br>
            <a:endParaRPr lang="ru-RU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3C581A3-E6CD-4FA4-B853-F4F44EBFAAD0}"/>
              </a:ext>
            </a:extLst>
          </p:cNvPr>
          <p:cNvSpPr txBox="1"/>
          <p:nvPr/>
        </p:nvSpPr>
        <p:spPr>
          <a:xfrm>
            <a:off x="313151" y="1768675"/>
            <a:ext cx="769116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chemeClr val="bg1"/>
                </a:solidFill>
              </a:rPr>
              <a:t>Стенокардия</a:t>
            </a:r>
            <a:r>
              <a:rPr lang="ru-RU" sz="2400" dirty="0">
                <a:solidFill>
                  <a:schemeClr val="bg1"/>
                </a:solidFill>
              </a:rPr>
              <a:t> – это форма </a:t>
            </a:r>
            <a:r>
              <a:rPr lang="ru-RU" sz="2400" u="sng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ишемической болезни сердца (ИБС</a:t>
            </a:r>
            <a:r>
              <a:rPr lang="ru-RU" sz="24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)</a:t>
            </a:r>
            <a:r>
              <a:rPr lang="ru-RU" sz="2400" dirty="0">
                <a:solidFill>
                  <a:schemeClr val="bg1"/>
                </a:solidFill>
              </a:rPr>
              <a:t>, при которой наблюдается несоответствие между доставкой кислорода и потребностью в нём миокарда.</a:t>
            </a:r>
          </a:p>
          <a:p>
            <a:r>
              <a:rPr lang="ru-RU" sz="2400" dirty="0">
                <a:solidFill>
                  <a:schemeClr val="bg1"/>
                </a:solidFill>
              </a:rPr>
              <a:t>Стенокардия сопровождается сжимающими болями в левой части грудной клетки, которые возникают на фоне пониженного кровообращения в коронарных сосудах и недостаточного снабжения сердечной мышцы кислородом.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73A26EA-837E-498D-B3BA-B84BFEAC805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04313" y="2131744"/>
            <a:ext cx="4134679" cy="259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82673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38DABDE-F52A-4BFB-A38C-61D278878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376" y="246637"/>
            <a:ext cx="11149979" cy="1507067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chemeClr val="bg1"/>
                </a:solidFill>
              </a:rPr>
              <a:t>Факторы риска развития стенокардии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A986867-0C56-4BA9-BADB-4B324B11E6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376" y="1919540"/>
            <a:ext cx="5782850" cy="4938460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Выделяется ряд факторов, которые могут повлиять на развитие стенокардии: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избыточная масса тела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курение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Сахарный диабет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гиподинамия (недостаточная физическая активность)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артериальная гипертония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сильные стрессы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Наследственная предрасположенность 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>
              <a:solidFill>
                <a:schemeClr val="bg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55D31F3-4193-4B1C-BA8F-B9CC927558F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12938" y="1753704"/>
            <a:ext cx="5711686" cy="400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4684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251DE6-5119-41FA-B105-A937937AF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673" y="392411"/>
            <a:ext cx="8534400" cy="1507067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Симптомы стенокардии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87B3252-F397-4DAC-BB3D-D2E016A27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782" y="1517005"/>
            <a:ext cx="8534400" cy="4844223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Типичные признаки стенокардии обычно проявляются следующие: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сдавливающие боли в области грудной клетки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боли в левой руке, под левой лопаткой и в нижней челюсти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жжение в области грудной клетки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стесненное дыхание (ощущение нехватки воздуха)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боль в левом предплечье и руке.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Боль исчезает сразу после прекращения нагрузки или приема нитроглицерина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Длительность боли от 3х до 15ти минут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Онемение пальцев левой руки </a:t>
            </a:r>
          </a:p>
        </p:txBody>
      </p:sp>
    </p:spTree>
    <p:extLst>
      <p:ext uri="{BB962C8B-B14F-4D97-AF65-F5344CB8AC3E}">
        <p14:creationId xmlns:p14="http://schemas.microsoft.com/office/powerpoint/2010/main" xmlns="" val="495388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05FAE8-685D-4316-B323-37A4C57D6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934" y="168965"/>
            <a:ext cx="8534400" cy="1507067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Виды стенокардии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D3847B-F1A9-4378-8A78-299B7B74D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126" y="1056861"/>
            <a:ext cx="10778918" cy="545658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</a:rPr>
              <a:t>Стабильная стенокардия – предсказуемая стенокардия, характеризуется закономерным возникновением приступов на нагрузку определенного уровня.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</a:rPr>
              <a:t>Нестабильная - характеризуется прогрессирующей симптоматикой и представляет опасность для жизни больного из-за высокого риска развития инфаркта миокарда. Лечение нестабильной стенокардии проводится только в условиях стационара под наблюдением кардиолога.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>
                <a:solidFill>
                  <a:schemeClr val="bg1"/>
                </a:solidFill>
              </a:rPr>
              <a:t>Вазоспастическая стенокардия проявляется приступами болей, даже когда больной находится в покое. Диагностика данной формы стенокардии сильно затруднена, так как эта болезнь может проявляться самыми различными симптомами. Больной вазоспастической стенокардией может ощущать сильные боли при слабых физических нагрузках и при этом совершенно не чувствовать болей при тяжелых нагрузках.</a:t>
            </a:r>
          </a:p>
        </p:txBody>
      </p:sp>
    </p:spTree>
    <p:extLst>
      <p:ext uri="{BB962C8B-B14F-4D97-AF65-F5344CB8AC3E}">
        <p14:creationId xmlns:p14="http://schemas.microsoft.com/office/powerpoint/2010/main" xmlns="" val="209276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34952E8-FE43-4753-A408-4D956C84D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881" y="153870"/>
            <a:ext cx="11176484" cy="123760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функциональные классы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B6C359-55CD-4B7E-8422-5B0839AF4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881" y="1563757"/>
            <a:ext cx="11534293" cy="4901833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chemeClr val="bg1"/>
                </a:solidFill>
              </a:rPr>
              <a:t>В зависимости от того, насколько сильные нагрузки способны вызвать приступ у пациента, выделяют функциональные классы заболевания.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Стенокардия напряжения 1 ФК характеризуется хорошей переносимостью, а признаки стенокардии у мужчин и женщин заметны лишь при чрезмерных нагрузках.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Стенокардия 2 ФК проявляется некоторой ограниченностью в нормальной деятельности: приступ начинается при ходьбе более чем на 500 м, подъеме на 1 этаж, эмоциональном возбуждении. При ИБС и стенокардии напряжения 2 ФК тяжело переносятся первые часы после пробуждения. Также отрицательно влияет холодная погода.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Стенокардия 3 ФК – это уже серьезные ограничения нормальной физической и эмоциональной деятельности. Явные признаки появляются при обычной ходьбе на расстояние 150-200 м по ровной местности, подъеме на 1 этаж. Также стенокардия напряжения 3 ФК развивается из-за волнений.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bg1"/>
                </a:solidFill>
              </a:rPr>
              <a:t>Стабильная стенокардия напряжения 4 ФК возникает после минимальных нагрузок. Больной не в состоянии выполнить простые физические действия. Этот класс тесно граничит со стенокардией покоя, т.е. той, которая не связана с нагрузками. </a:t>
            </a:r>
          </a:p>
          <a:p>
            <a:pPr marL="0" indent="0">
              <a:buNone/>
            </a:pPr>
            <a:r>
              <a:rPr lang="ru-RU" dirty="0">
                <a:solidFill>
                  <a:schemeClr val="bg1"/>
                </a:solidFill>
              </a:rPr>
              <a:t>Такая классификация позволяет врачу действовать более точно при назначении лекарств и методов лечения.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05594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58E2157-4143-4001-875C-E725027502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67" y="209458"/>
            <a:ext cx="10818675" cy="1791620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Методы диагностики стенокардии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DFE5259-7E22-4B7A-8605-0AC789CB0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392" y="1522527"/>
            <a:ext cx="10818675" cy="4599977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bg1"/>
                </a:solidFill>
              </a:rPr>
              <a:t>Электрокардиография (ЭКГ) – это метод исследования и регистрация электрической деятельности сердца.</a:t>
            </a:r>
          </a:p>
          <a:p>
            <a:r>
              <a:rPr lang="ru-RU" dirty="0">
                <a:solidFill>
                  <a:schemeClr val="bg1"/>
                </a:solidFill>
              </a:rPr>
              <a:t>ЭКГ тесты с нагрузкой на организм</a:t>
            </a:r>
          </a:p>
          <a:p>
            <a:r>
              <a:rPr lang="ru-RU" dirty="0">
                <a:solidFill>
                  <a:schemeClr val="bg1"/>
                </a:solidFill>
              </a:rPr>
              <a:t>Суточное мониторирование сердца </a:t>
            </a:r>
          </a:p>
          <a:p>
            <a:r>
              <a:rPr lang="ru-RU" dirty="0" err="1">
                <a:solidFill>
                  <a:schemeClr val="bg1"/>
                </a:solidFill>
              </a:rPr>
              <a:t>Эхокардиогра́фия</a:t>
            </a:r>
            <a:r>
              <a:rPr lang="ru-RU" dirty="0">
                <a:solidFill>
                  <a:schemeClr val="bg1"/>
                </a:solidFill>
              </a:rPr>
              <a:t>  — метод </a:t>
            </a:r>
            <a:r>
              <a:rPr lang="ru-RU" dirty="0">
                <a:solidFill>
                  <a:schemeClr val="bg1"/>
                </a:solidFill>
                <a:hlinkClick r:id="rId2" tooltip="Ультразвуковое исследование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УЗИ</a:t>
            </a:r>
            <a:r>
              <a:rPr lang="ru-RU" dirty="0">
                <a:solidFill>
                  <a:schemeClr val="bg1"/>
                </a:solidFill>
              </a:rPr>
              <a:t>, направленный на исследование морфологических и функциональных изменений сердца и его клапанного аппарата. Основан на улавливании отражённых от структур сердца ультразвуковых сигналов.</a:t>
            </a:r>
          </a:p>
          <a:p>
            <a:r>
              <a:rPr lang="ru-RU" dirty="0">
                <a:solidFill>
                  <a:schemeClr val="bg1"/>
                </a:solidFill>
              </a:rPr>
              <a:t>Коронарография - один из эффективных способов исследования коронарных артерий, </a:t>
            </a:r>
            <a:r>
              <a:rPr lang="ru-RU" dirty="0" err="1">
                <a:solidFill>
                  <a:schemeClr val="bg1"/>
                </a:solidFill>
              </a:rPr>
              <a:t>кровоснабжающих</a:t>
            </a:r>
            <a:r>
              <a:rPr lang="ru-RU" dirty="0">
                <a:solidFill>
                  <a:schemeClr val="bg1"/>
                </a:solidFill>
              </a:rPr>
              <a:t> сердце. Применяется для оценки коронарного русла (сужения и их протяженность, степень выраженности и локализация атеросклеротических изменений), назначения тактики хирургического лечения у больных с симптомами ишемической болезни сердца.</a:t>
            </a:r>
          </a:p>
        </p:txBody>
      </p:sp>
    </p:spTree>
    <p:extLst>
      <p:ext uri="{BB962C8B-B14F-4D97-AF65-F5344CB8AC3E}">
        <p14:creationId xmlns:p14="http://schemas.microsoft.com/office/powerpoint/2010/main" xmlns="" val="38027435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6899D96-2A09-43C8-8E47-F4611D865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79158"/>
            <a:ext cx="8534400" cy="1507067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Лабораторные методы диагностики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9C87E05-B867-48E0-9DDE-93F366E603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295" y="1886225"/>
            <a:ext cx="5618922" cy="3983015"/>
          </a:xfrm>
        </p:spPr>
        <p:txBody>
          <a:bodyPr/>
          <a:lstStyle/>
          <a:p>
            <a:r>
              <a:rPr lang="ru-RU" dirty="0">
                <a:solidFill>
                  <a:schemeClr val="bg1"/>
                </a:solidFill>
              </a:rPr>
              <a:t>Общий анализ крови </a:t>
            </a:r>
          </a:p>
          <a:p>
            <a:r>
              <a:rPr lang="ru-RU" dirty="0">
                <a:solidFill>
                  <a:schemeClr val="bg1"/>
                </a:solidFill>
              </a:rPr>
              <a:t>Анализ крови на </a:t>
            </a:r>
            <a:r>
              <a:rPr lang="ru-RU" dirty="0" err="1">
                <a:solidFill>
                  <a:schemeClr val="bg1"/>
                </a:solidFill>
              </a:rPr>
              <a:t>тропонин</a:t>
            </a:r>
            <a:r>
              <a:rPr lang="ru-RU" dirty="0">
                <a:solidFill>
                  <a:schemeClr val="bg1"/>
                </a:solidFill>
              </a:rPr>
              <a:t> (маркер инфаркта)</a:t>
            </a:r>
          </a:p>
          <a:p>
            <a:r>
              <a:rPr lang="ru-RU" dirty="0">
                <a:solidFill>
                  <a:schemeClr val="bg1"/>
                </a:solidFill>
              </a:rPr>
              <a:t>Биохимический анализ крови </a:t>
            </a:r>
          </a:p>
          <a:p>
            <a:r>
              <a:rPr lang="ru-RU" dirty="0" err="1">
                <a:solidFill>
                  <a:schemeClr val="bg1"/>
                </a:solidFill>
              </a:rPr>
              <a:t>Липидограмма</a:t>
            </a:r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r>
              <a:rPr lang="ru-RU" dirty="0">
                <a:solidFill>
                  <a:schemeClr val="bg1"/>
                </a:solidFill>
              </a:rPr>
              <a:t>Анализ крови на содержание глюкозы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37AA201-9155-4A16-B267-51819E62C4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39790" y="2071433"/>
            <a:ext cx="5773915" cy="3612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8101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AD7FD1-D707-40D2-862B-624B840E0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59" y="278663"/>
            <a:ext cx="8534400" cy="1507067"/>
          </a:xfrm>
        </p:spPr>
        <p:txBody>
          <a:bodyPr/>
          <a:lstStyle/>
          <a:p>
            <a:r>
              <a:rPr lang="ru-RU" b="1" dirty="0">
                <a:solidFill>
                  <a:schemeClr val="bg1"/>
                </a:solidFill>
              </a:rPr>
              <a:t>Лечение стенокардии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871EB65-E3FA-4722-925C-86E6B16C3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494" y="1971260"/>
            <a:ext cx="6847923" cy="4191001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</a:rPr>
              <a:t>Не медикаментозное - коррекция образа жизни, правильное питание снижение массы тела, отказ от вредных привычек.</a:t>
            </a:r>
          </a:p>
          <a:p>
            <a:r>
              <a:rPr lang="ru-RU" sz="2800" dirty="0">
                <a:solidFill>
                  <a:schemeClr val="bg1"/>
                </a:solidFill>
              </a:rPr>
              <a:t>Медикаментозное – прием лекарственных препаратов.</a:t>
            </a:r>
          </a:p>
          <a:p>
            <a:r>
              <a:rPr lang="ru-RU" sz="2800" dirty="0">
                <a:solidFill>
                  <a:schemeClr val="bg1"/>
                </a:solidFill>
              </a:rPr>
              <a:t>Хирургическое – ангиопластика, шунтирование и др.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ECF67A6-1C71-44CE-9190-75F85D5E19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16417" y="2317935"/>
            <a:ext cx="5001867" cy="3334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9546369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TM02900771[[fn=Сектор]]</Template>
  <TotalTime>55</TotalTime>
  <Words>521</Words>
  <Application>Microsoft Office PowerPoint</Application>
  <PresentationFormat>Произвольный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Сектор</vt:lpstr>
      <vt:lpstr>Презентация на тему: «Стенокардия»</vt:lpstr>
      <vt:lpstr>Что такое стенокардия </vt:lpstr>
      <vt:lpstr>Факторы риска развития стенокардии </vt:lpstr>
      <vt:lpstr>Симптомы стенокардии </vt:lpstr>
      <vt:lpstr>Виды стенокардии</vt:lpstr>
      <vt:lpstr>функциональные классы</vt:lpstr>
      <vt:lpstr>Методы диагностики стенокардии</vt:lpstr>
      <vt:lpstr>Лабораторные методы диагностики </vt:lpstr>
      <vt:lpstr>Лечение стенокардии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«Стенокардия»</dc:title>
  <dc:creator>Cotofana Ecaterina</dc:creator>
  <cp:lastModifiedBy>galina.buta@outlook.com</cp:lastModifiedBy>
  <cp:revision>7</cp:revision>
  <dcterms:created xsi:type="dcterms:W3CDTF">2021-10-11T08:43:08Z</dcterms:created>
  <dcterms:modified xsi:type="dcterms:W3CDTF">2022-09-24T05:20:07Z</dcterms:modified>
</cp:coreProperties>
</file>