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Lst>
  <p:sldSz cx="10080625" cy="567055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87" y="38"/>
      </p:cViewPr>
      <p:guideLst>
        <p:guide orient="horz" pos="1786"/>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29" name="PlaceHolder 2"/>
          <p:cNvSpPr>
            <a:spLocks noGrp="1"/>
          </p:cNvSpPr>
          <p:nvPr>
            <p:ph type="body"/>
          </p:nvPr>
        </p:nvSpPr>
        <p:spPr>
          <a:xfrm>
            <a:off x="504000" y="1656000"/>
            <a:ext cx="9071640" cy="1411200"/>
          </a:xfrm>
          <a:prstGeom prst="rect">
            <a:avLst/>
          </a:prstGeom>
        </p:spPr>
        <p:txBody>
          <a:bodyPr lIns="0" tIns="0" rIns="0" bIns="0">
            <a:normAutofit/>
          </a:bodyPr>
          <a:lstStyle/>
          <a:p>
            <a:endParaRPr lang="ru-RU" sz="3200" b="0" strike="noStrike" spc="-1">
              <a:latin typeface="Arial"/>
            </a:endParaRPr>
          </a:p>
        </p:txBody>
      </p:sp>
      <p:sp>
        <p:nvSpPr>
          <p:cNvPr id="30" name="PlaceHolder 3"/>
          <p:cNvSpPr>
            <a:spLocks noGrp="1"/>
          </p:cNvSpPr>
          <p:nvPr>
            <p:ph type="body"/>
          </p:nvPr>
        </p:nvSpPr>
        <p:spPr>
          <a:xfrm>
            <a:off x="504000" y="3201480"/>
            <a:ext cx="907164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32" name="PlaceHolder 2"/>
          <p:cNvSpPr>
            <a:spLocks noGrp="1"/>
          </p:cNvSpPr>
          <p:nvPr>
            <p:ph type="body"/>
          </p:nvPr>
        </p:nvSpPr>
        <p:spPr>
          <a:xfrm>
            <a:off x="504000" y="1656000"/>
            <a:ext cx="4426920" cy="1411200"/>
          </a:xfrm>
          <a:prstGeom prst="rect">
            <a:avLst/>
          </a:prstGeom>
        </p:spPr>
        <p:txBody>
          <a:bodyPr lIns="0" tIns="0" rIns="0" bIns="0">
            <a:normAutofit/>
          </a:bodyPr>
          <a:lstStyle/>
          <a:p>
            <a:endParaRPr lang="ru-RU" sz="3200" b="0" strike="noStrike" spc="-1">
              <a:latin typeface="Arial"/>
            </a:endParaRPr>
          </a:p>
        </p:txBody>
      </p:sp>
      <p:sp>
        <p:nvSpPr>
          <p:cNvPr id="33" name="PlaceHolder 3"/>
          <p:cNvSpPr>
            <a:spLocks noGrp="1"/>
          </p:cNvSpPr>
          <p:nvPr>
            <p:ph type="body"/>
          </p:nvPr>
        </p:nvSpPr>
        <p:spPr>
          <a:xfrm>
            <a:off x="5152680" y="1656000"/>
            <a:ext cx="4426920" cy="1411200"/>
          </a:xfrm>
          <a:prstGeom prst="rect">
            <a:avLst/>
          </a:prstGeom>
        </p:spPr>
        <p:txBody>
          <a:bodyPr lIns="0" tIns="0" rIns="0" bIns="0">
            <a:normAutofit/>
          </a:bodyPr>
          <a:lstStyle/>
          <a:p>
            <a:endParaRPr lang="ru-RU" sz="3200" b="0" strike="noStrike" spc="-1">
              <a:latin typeface="Arial"/>
            </a:endParaRPr>
          </a:p>
        </p:txBody>
      </p:sp>
      <p:sp>
        <p:nvSpPr>
          <p:cNvPr id="34" name="PlaceHolder 4"/>
          <p:cNvSpPr>
            <a:spLocks noGrp="1"/>
          </p:cNvSpPr>
          <p:nvPr>
            <p:ph type="body"/>
          </p:nvPr>
        </p:nvSpPr>
        <p:spPr>
          <a:xfrm>
            <a:off x="504000" y="3201480"/>
            <a:ext cx="4426920" cy="1411200"/>
          </a:xfrm>
          <a:prstGeom prst="rect">
            <a:avLst/>
          </a:prstGeom>
        </p:spPr>
        <p:txBody>
          <a:bodyPr lIns="0" tIns="0" rIns="0" bIns="0">
            <a:normAutofit/>
          </a:bodyPr>
          <a:lstStyle/>
          <a:p>
            <a:endParaRPr lang="ru-RU" sz="3200" b="0" strike="noStrike" spc="-1">
              <a:latin typeface="Arial"/>
            </a:endParaRPr>
          </a:p>
        </p:txBody>
      </p:sp>
      <p:sp>
        <p:nvSpPr>
          <p:cNvPr id="35" name="PlaceHolder 5"/>
          <p:cNvSpPr>
            <a:spLocks noGrp="1"/>
          </p:cNvSpPr>
          <p:nvPr>
            <p:ph type="body"/>
          </p:nvPr>
        </p:nvSpPr>
        <p:spPr>
          <a:xfrm>
            <a:off x="5152680" y="3201480"/>
            <a:ext cx="442692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37" name="PlaceHolder 2"/>
          <p:cNvSpPr>
            <a:spLocks noGrp="1"/>
          </p:cNvSpPr>
          <p:nvPr>
            <p:ph type="body"/>
          </p:nvPr>
        </p:nvSpPr>
        <p:spPr>
          <a:xfrm>
            <a:off x="504000" y="165600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38" name="PlaceHolder 3"/>
          <p:cNvSpPr>
            <a:spLocks noGrp="1"/>
          </p:cNvSpPr>
          <p:nvPr>
            <p:ph type="body"/>
          </p:nvPr>
        </p:nvSpPr>
        <p:spPr>
          <a:xfrm>
            <a:off x="3571200" y="165600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39" name="PlaceHolder 4"/>
          <p:cNvSpPr>
            <a:spLocks noGrp="1"/>
          </p:cNvSpPr>
          <p:nvPr>
            <p:ph type="body"/>
          </p:nvPr>
        </p:nvSpPr>
        <p:spPr>
          <a:xfrm>
            <a:off x="6638040" y="165600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40" name="PlaceHolder 5"/>
          <p:cNvSpPr>
            <a:spLocks noGrp="1"/>
          </p:cNvSpPr>
          <p:nvPr>
            <p:ph type="body"/>
          </p:nvPr>
        </p:nvSpPr>
        <p:spPr>
          <a:xfrm>
            <a:off x="504000" y="320148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41" name="PlaceHolder 6"/>
          <p:cNvSpPr>
            <a:spLocks noGrp="1"/>
          </p:cNvSpPr>
          <p:nvPr>
            <p:ph type="body"/>
          </p:nvPr>
        </p:nvSpPr>
        <p:spPr>
          <a:xfrm>
            <a:off x="3571200" y="320148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42" name="PlaceHolder 7"/>
          <p:cNvSpPr>
            <a:spLocks noGrp="1"/>
          </p:cNvSpPr>
          <p:nvPr>
            <p:ph type="body"/>
          </p:nvPr>
        </p:nvSpPr>
        <p:spPr>
          <a:xfrm>
            <a:off x="6638040" y="3201480"/>
            <a:ext cx="2920680" cy="1411200"/>
          </a:xfrm>
          <a:prstGeom prst="rect">
            <a:avLst/>
          </a:prstGeom>
        </p:spPr>
        <p:txBody>
          <a:bodyPr lIns="0" tIns="0" rIns="0" bIns="0">
            <a:normAutofit fontScale="48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52" name="PlaceHolder 2"/>
          <p:cNvSpPr>
            <a:spLocks noGrp="1"/>
          </p:cNvSpPr>
          <p:nvPr>
            <p:ph type="subTitle"/>
          </p:nvPr>
        </p:nvSpPr>
        <p:spPr>
          <a:xfrm>
            <a:off x="504000" y="1656000"/>
            <a:ext cx="9071640" cy="2958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54" name="PlaceHolder 2"/>
          <p:cNvSpPr>
            <a:spLocks noGrp="1"/>
          </p:cNvSpPr>
          <p:nvPr>
            <p:ph type="body"/>
          </p:nvPr>
        </p:nvSpPr>
        <p:spPr>
          <a:xfrm>
            <a:off x="504000" y="1656000"/>
            <a:ext cx="9071640" cy="2958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56" name="PlaceHolder 2"/>
          <p:cNvSpPr>
            <a:spLocks noGrp="1"/>
          </p:cNvSpPr>
          <p:nvPr>
            <p:ph type="body"/>
          </p:nvPr>
        </p:nvSpPr>
        <p:spPr>
          <a:xfrm>
            <a:off x="504000" y="1656000"/>
            <a:ext cx="4426920" cy="2958840"/>
          </a:xfrm>
          <a:prstGeom prst="rect">
            <a:avLst/>
          </a:prstGeom>
        </p:spPr>
        <p:txBody>
          <a:bodyPr lIns="0" tIns="0" rIns="0" bIns="0">
            <a:normAutofit/>
          </a:bodyPr>
          <a:lstStyle/>
          <a:p>
            <a:endParaRPr lang="ru-RU" sz="3200" b="0" strike="noStrike" spc="-1">
              <a:latin typeface="Arial"/>
            </a:endParaRPr>
          </a:p>
        </p:txBody>
      </p:sp>
      <p:sp>
        <p:nvSpPr>
          <p:cNvPr id="57" name="PlaceHolder 3"/>
          <p:cNvSpPr>
            <a:spLocks noGrp="1"/>
          </p:cNvSpPr>
          <p:nvPr>
            <p:ph type="body"/>
          </p:nvPr>
        </p:nvSpPr>
        <p:spPr>
          <a:xfrm>
            <a:off x="5152680" y="1656000"/>
            <a:ext cx="4426920" cy="2958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504000" y="565560"/>
            <a:ext cx="9071640" cy="438840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61" name="PlaceHolder 2"/>
          <p:cNvSpPr>
            <a:spLocks noGrp="1"/>
          </p:cNvSpPr>
          <p:nvPr>
            <p:ph type="body"/>
          </p:nvPr>
        </p:nvSpPr>
        <p:spPr>
          <a:xfrm>
            <a:off x="504000" y="1656000"/>
            <a:ext cx="4426920" cy="1411200"/>
          </a:xfrm>
          <a:prstGeom prst="rect">
            <a:avLst/>
          </a:prstGeom>
        </p:spPr>
        <p:txBody>
          <a:bodyPr lIns="0" tIns="0" rIns="0" bIns="0">
            <a:normAutofit/>
          </a:bodyPr>
          <a:lstStyle/>
          <a:p>
            <a:endParaRPr lang="ru-RU" sz="3200" b="0" strike="noStrike" spc="-1">
              <a:latin typeface="Arial"/>
            </a:endParaRPr>
          </a:p>
        </p:txBody>
      </p:sp>
      <p:sp>
        <p:nvSpPr>
          <p:cNvPr id="62" name="PlaceHolder 3"/>
          <p:cNvSpPr>
            <a:spLocks noGrp="1"/>
          </p:cNvSpPr>
          <p:nvPr>
            <p:ph type="body"/>
          </p:nvPr>
        </p:nvSpPr>
        <p:spPr>
          <a:xfrm>
            <a:off x="5152680" y="1656000"/>
            <a:ext cx="4426920" cy="2958840"/>
          </a:xfrm>
          <a:prstGeom prst="rect">
            <a:avLst/>
          </a:prstGeom>
        </p:spPr>
        <p:txBody>
          <a:bodyPr lIns="0" tIns="0" rIns="0" bIns="0">
            <a:normAutofit/>
          </a:bodyPr>
          <a:lstStyle/>
          <a:p>
            <a:endParaRPr lang="ru-RU" sz="3200" b="0" strike="noStrike" spc="-1">
              <a:latin typeface="Arial"/>
            </a:endParaRPr>
          </a:p>
        </p:txBody>
      </p:sp>
      <p:sp>
        <p:nvSpPr>
          <p:cNvPr id="63" name="PlaceHolder 4"/>
          <p:cNvSpPr>
            <a:spLocks noGrp="1"/>
          </p:cNvSpPr>
          <p:nvPr>
            <p:ph type="body"/>
          </p:nvPr>
        </p:nvSpPr>
        <p:spPr>
          <a:xfrm>
            <a:off x="504000" y="3201480"/>
            <a:ext cx="442692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8" name="PlaceHolder 2"/>
          <p:cNvSpPr>
            <a:spLocks noGrp="1"/>
          </p:cNvSpPr>
          <p:nvPr>
            <p:ph type="subTitle"/>
          </p:nvPr>
        </p:nvSpPr>
        <p:spPr>
          <a:xfrm>
            <a:off x="504000" y="1656000"/>
            <a:ext cx="9071640" cy="2958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65" name="PlaceHolder 2"/>
          <p:cNvSpPr>
            <a:spLocks noGrp="1"/>
          </p:cNvSpPr>
          <p:nvPr>
            <p:ph type="body"/>
          </p:nvPr>
        </p:nvSpPr>
        <p:spPr>
          <a:xfrm>
            <a:off x="504000" y="1656000"/>
            <a:ext cx="4426920" cy="2958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5152680" y="1656000"/>
            <a:ext cx="4426920" cy="141120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5152680" y="3201480"/>
            <a:ext cx="442692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69" name="PlaceHolder 2"/>
          <p:cNvSpPr>
            <a:spLocks noGrp="1"/>
          </p:cNvSpPr>
          <p:nvPr>
            <p:ph type="body"/>
          </p:nvPr>
        </p:nvSpPr>
        <p:spPr>
          <a:xfrm>
            <a:off x="504000" y="1656000"/>
            <a:ext cx="4426920" cy="1411200"/>
          </a:xfrm>
          <a:prstGeom prst="rect">
            <a:avLst/>
          </a:prstGeom>
        </p:spPr>
        <p:txBody>
          <a:bodyPr lIns="0" tIns="0" rIns="0" bIns="0">
            <a:normAutofit/>
          </a:bodyPr>
          <a:lstStyle/>
          <a:p>
            <a:endParaRPr lang="ru-RU" sz="3200" b="0" strike="noStrike" spc="-1">
              <a:latin typeface="Arial"/>
            </a:endParaRPr>
          </a:p>
        </p:txBody>
      </p:sp>
      <p:sp>
        <p:nvSpPr>
          <p:cNvPr id="70" name="PlaceHolder 3"/>
          <p:cNvSpPr>
            <a:spLocks noGrp="1"/>
          </p:cNvSpPr>
          <p:nvPr>
            <p:ph type="body"/>
          </p:nvPr>
        </p:nvSpPr>
        <p:spPr>
          <a:xfrm>
            <a:off x="5152680" y="1656000"/>
            <a:ext cx="4426920" cy="1411200"/>
          </a:xfrm>
          <a:prstGeom prst="rect">
            <a:avLst/>
          </a:prstGeom>
        </p:spPr>
        <p:txBody>
          <a:bodyPr lIns="0" tIns="0" rIns="0" bIns="0">
            <a:normAutofit/>
          </a:bodyPr>
          <a:lstStyle/>
          <a:p>
            <a:endParaRPr lang="ru-RU" sz="3200" b="0" strike="noStrike" spc="-1">
              <a:latin typeface="Arial"/>
            </a:endParaRPr>
          </a:p>
        </p:txBody>
      </p:sp>
      <p:sp>
        <p:nvSpPr>
          <p:cNvPr id="71" name="PlaceHolder 4"/>
          <p:cNvSpPr>
            <a:spLocks noGrp="1"/>
          </p:cNvSpPr>
          <p:nvPr>
            <p:ph type="body"/>
          </p:nvPr>
        </p:nvSpPr>
        <p:spPr>
          <a:xfrm>
            <a:off x="504000" y="3201480"/>
            <a:ext cx="907164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73" name="PlaceHolder 2"/>
          <p:cNvSpPr>
            <a:spLocks noGrp="1"/>
          </p:cNvSpPr>
          <p:nvPr>
            <p:ph type="body"/>
          </p:nvPr>
        </p:nvSpPr>
        <p:spPr>
          <a:xfrm>
            <a:off x="504000" y="1656000"/>
            <a:ext cx="9071640" cy="1411200"/>
          </a:xfrm>
          <a:prstGeom prst="rect">
            <a:avLst/>
          </a:prstGeom>
        </p:spPr>
        <p:txBody>
          <a:bodyPr lIns="0" tIns="0" rIns="0" bIns="0">
            <a:normAutofit/>
          </a:bodyPr>
          <a:lstStyle/>
          <a:p>
            <a:endParaRPr lang="ru-RU" sz="3200" b="0" strike="noStrike" spc="-1">
              <a:latin typeface="Arial"/>
            </a:endParaRPr>
          </a:p>
        </p:txBody>
      </p:sp>
      <p:sp>
        <p:nvSpPr>
          <p:cNvPr id="74" name="PlaceHolder 3"/>
          <p:cNvSpPr>
            <a:spLocks noGrp="1"/>
          </p:cNvSpPr>
          <p:nvPr>
            <p:ph type="body"/>
          </p:nvPr>
        </p:nvSpPr>
        <p:spPr>
          <a:xfrm>
            <a:off x="504000" y="3201480"/>
            <a:ext cx="907164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76" name="PlaceHolder 2"/>
          <p:cNvSpPr>
            <a:spLocks noGrp="1"/>
          </p:cNvSpPr>
          <p:nvPr>
            <p:ph type="body"/>
          </p:nvPr>
        </p:nvSpPr>
        <p:spPr>
          <a:xfrm>
            <a:off x="504000" y="1656000"/>
            <a:ext cx="4426920" cy="1411200"/>
          </a:xfrm>
          <a:prstGeom prst="rect">
            <a:avLst/>
          </a:prstGeom>
        </p:spPr>
        <p:txBody>
          <a:bodyPr lIns="0" tIns="0" rIns="0" bIns="0">
            <a:normAutofit/>
          </a:bodyPr>
          <a:lstStyle/>
          <a:p>
            <a:endParaRPr lang="ru-RU" sz="3200" b="0" strike="noStrike" spc="-1">
              <a:latin typeface="Arial"/>
            </a:endParaRPr>
          </a:p>
        </p:txBody>
      </p:sp>
      <p:sp>
        <p:nvSpPr>
          <p:cNvPr id="77" name="PlaceHolder 3"/>
          <p:cNvSpPr>
            <a:spLocks noGrp="1"/>
          </p:cNvSpPr>
          <p:nvPr>
            <p:ph type="body"/>
          </p:nvPr>
        </p:nvSpPr>
        <p:spPr>
          <a:xfrm>
            <a:off x="5152680" y="1656000"/>
            <a:ext cx="4426920" cy="1411200"/>
          </a:xfrm>
          <a:prstGeom prst="rect">
            <a:avLst/>
          </a:prstGeom>
        </p:spPr>
        <p:txBody>
          <a:bodyPr lIns="0" tIns="0" rIns="0" bIns="0">
            <a:normAutofit/>
          </a:bodyPr>
          <a:lstStyle/>
          <a:p>
            <a:endParaRPr lang="ru-RU" sz="3200" b="0" strike="noStrike" spc="-1">
              <a:latin typeface="Arial"/>
            </a:endParaRPr>
          </a:p>
        </p:txBody>
      </p:sp>
      <p:sp>
        <p:nvSpPr>
          <p:cNvPr id="78" name="PlaceHolder 4"/>
          <p:cNvSpPr>
            <a:spLocks noGrp="1"/>
          </p:cNvSpPr>
          <p:nvPr>
            <p:ph type="body"/>
          </p:nvPr>
        </p:nvSpPr>
        <p:spPr>
          <a:xfrm>
            <a:off x="504000" y="3201480"/>
            <a:ext cx="4426920" cy="1411200"/>
          </a:xfrm>
          <a:prstGeom prst="rect">
            <a:avLst/>
          </a:prstGeom>
        </p:spPr>
        <p:txBody>
          <a:bodyPr lIns="0" tIns="0" rIns="0" bIns="0">
            <a:normAutofit/>
          </a:bodyPr>
          <a:lstStyle/>
          <a:p>
            <a:endParaRPr lang="ru-RU" sz="3200" b="0" strike="noStrike" spc="-1">
              <a:latin typeface="Arial"/>
            </a:endParaRPr>
          </a:p>
        </p:txBody>
      </p:sp>
      <p:sp>
        <p:nvSpPr>
          <p:cNvPr id="79" name="PlaceHolder 5"/>
          <p:cNvSpPr>
            <a:spLocks noGrp="1"/>
          </p:cNvSpPr>
          <p:nvPr>
            <p:ph type="body"/>
          </p:nvPr>
        </p:nvSpPr>
        <p:spPr>
          <a:xfrm>
            <a:off x="5152680" y="3201480"/>
            <a:ext cx="442692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81" name="PlaceHolder 2"/>
          <p:cNvSpPr>
            <a:spLocks noGrp="1"/>
          </p:cNvSpPr>
          <p:nvPr>
            <p:ph type="body"/>
          </p:nvPr>
        </p:nvSpPr>
        <p:spPr>
          <a:xfrm>
            <a:off x="504000" y="165600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82" name="PlaceHolder 3"/>
          <p:cNvSpPr>
            <a:spLocks noGrp="1"/>
          </p:cNvSpPr>
          <p:nvPr>
            <p:ph type="body"/>
          </p:nvPr>
        </p:nvSpPr>
        <p:spPr>
          <a:xfrm>
            <a:off x="3571200" y="165600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83" name="PlaceHolder 4"/>
          <p:cNvSpPr>
            <a:spLocks noGrp="1"/>
          </p:cNvSpPr>
          <p:nvPr>
            <p:ph type="body"/>
          </p:nvPr>
        </p:nvSpPr>
        <p:spPr>
          <a:xfrm>
            <a:off x="6638040" y="165600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84" name="PlaceHolder 5"/>
          <p:cNvSpPr>
            <a:spLocks noGrp="1"/>
          </p:cNvSpPr>
          <p:nvPr>
            <p:ph type="body"/>
          </p:nvPr>
        </p:nvSpPr>
        <p:spPr>
          <a:xfrm>
            <a:off x="504000" y="320148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85" name="PlaceHolder 6"/>
          <p:cNvSpPr>
            <a:spLocks noGrp="1"/>
          </p:cNvSpPr>
          <p:nvPr>
            <p:ph type="body"/>
          </p:nvPr>
        </p:nvSpPr>
        <p:spPr>
          <a:xfrm>
            <a:off x="3571200" y="3201480"/>
            <a:ext cx="2920680" cy="1411200"/>
          </a:xfrm>
          <a:prstGeom prst="rect">
            <a:avLst/>
          </a:prstGeom>
        </p:spPr>
        <p:txBody>
          <a:bodyPr lIns="0" tIns="0" rIns="0" bIns="0">
            <a:normAutofit fontScale="48000"/>
          </a:bodyPr>
          <a:lstStyle/>
          <a:p>
            <a:endParaRPr lang="ru-RU" sz="3200" b="0" strike="noStrike" spc="-1">
              <a:latin typeface="Arial"/>
            </a:endParaRPr>
          </a:p>
        </p:txBody>
      </p:sp>
      <p:sp>
        <p:nvSpPr>
          <p:cNvPr id="86" name="PlaceHolder 7"/>
          <p:cNvSpPr>
            <a:spLocks noGrp="1"/>
          </p:cNvSpPr>
          <p:nvPr>
            <p:ph type="body"/>
          </p:nvPr>
        </p:nvSpPr>
        <p:spPr>
          <a:xfrm>
            <a:off x="6638040" y="3201480"/>
            <a:ext cx="2920680" cy="1411200"/>
          </a:xfrm>
          <a:prstGeom prst="rect">
            <a:avLst/>
          </a:prstGeom>
        </p:spPr>
        <p:txBody>
          <a:bodyPr lIns="0" tIns="0" rIns="0" bIns="0">
            <a:normAutofit fontScale="48000"/>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10" name="PlaceHolder 2"/>
          <p:cNvSpPr>
            <a:spLocks noGrp="1"/>
          </p:cNvSpPr>
          <p:nvPr>
            <p:ph type="body"/>
          </p:nvPr>
        </p:nvSpPr>
        <p:spPr>
          <a:xfrm>
            <a:off x="504000" y="1656000"/>
            <a:ext cx="9071640" cy="2958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12" name="PlaceHolder 2"/>
          <p:cNvSpPr>
            <a:spLocks noGrp="1"/>
          </p:cNvSpPr>
          <p:nvPr>
            <p:ph type="body"/>
          </p:nvPr>
        </p:nvSpPr>
        <p:spPr>
          <a:xfrm>
            <a:off x="504000" y="1656000"/>
            <a:ext cx="4426920" cy="2958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5152680" y="1656000"/>
            <a:ext cx="4426920" cy="2958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4000" y="565560"/>
            <a:ext cx="9071640" cy="438840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17" name="PlaceHolder 2"/>
          <p:cNvSpPr>
            <a:spLocks noGrp="1"/>
          </p:cNvSpPr>
          <p:nvPr>
            <p:ph type="body"/>
          </p:nvPr>
        </p:nvSpPr>
        <p:spPr>
          <a:xfrm>
            <a:off x="504000" y="1656000"/>
            <a:ext cx="4426920" cy="1411200"/>
          </a:xfrm>
          <a:prstGeom prst="rect">
            <a:avLst/>
          </a:prstGeom>
        </p:spPr>
        <p:txBody>
          <a:bodyPr lIns="0" tIns="0" rIns="0" bIns="0">
            <a:normAutofit/>
          </a:bodyPr>
          <a:lstStyle/>
          <a:p>
            <a:endParaRPr lang="ru-RU" sz="3200" b="0" strike="noStrike" spc="-1">
              <a:latin typeface="Arial"/>
            </a:endParaRPr>
          </a:p>
        </p:txBody>
      </p:sp>
      <p:sp>
        <p:nvSpPr>
          <p:cNvPr id="18" name="PlaceHolder 3"/>
          <p:cNvSpPr>
            <a:spLocks noGrp="1"/>
          </p:cNvSpPr>
          <p:nvPr>
            <p:ph type="body"/>
          </p:nvPr>
        </p:nvSpPr>
        <p:spPr>
          <a:xfrm>
            <a:off x="5152680" y="1656000"/>
            <a:ext cx="4426920" cy="2958840"/>
          </a:xfrm>
          <a:prstGeom prst="rect">
            <a:avLst/>
          </a:prstGeom>
        </p:spPr>
        <p:txBody>
          <a:bodyPr lIns="0" tIns="0" rIns="0" bIns="0">
            <a:normAutofit/>
          </a:bodyPr>
          <a:lstStyle/>
          <a:p>
            <a:endParaRPr lang="ru-RU" sz="3200" b="0" strike="noStrike" spc="-1">
              <a:latin typeface="Arial"/>
            </a:endParaRPr>
          </a:p>
        </p:txBody>
      </p:sp>
      <p:sp>
        <p:nvSpPr>
          <p:cNvPr id="19" name="PlaceHolder 4"/>
          <p:cNvSpPr>
            <a:spLocks noGrp="1"/>
          </p:cNvSpPr>
          <p:nvPr>
            <p:ph type="body"/>
          </p:nvPr>
        </p:nvSpPr>
        <p:spPr>
          <a:xfrm>
            <a:off x="504000" y="3201480"/>
            <a:ext cx="442692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21" name="PlaceHolder 2"/>
          <p:cNvSpPr>
            <a:spLocks noGrp="1"/>
          </p:cNvSpPr>
          <p:nvPr>
            <p:ph type="body"/>
          </p:nvPr>
        </p:nvSpPr>
        <p:spPr>
          <a:xfrm>
            <a:off x="504000" y="1656000"/>
            <a:ext cx="4426920" cy="2958840"/>
          </a:xfrm>
          <a:prstGeom prst="rect">
            <a:avLst/>
          </a:prstGeom>
        </p:spPr>
        <p:txBody>
          <a:bodyPr lIns="0" tIns="0" rIns="0" bIns="0">
            <a:normAutofit/>
          </a:bodyPr>
          <a:lstStyle/>
          <a:p>
            <a:endParaRPr lang="ru-RU" sz="3200" b="0" strike="noStrike" spc="-1">
              <a:latin typeface="Arial"/>
            </a:endParaRPr>
          </a:p>
        </p:txBody>
      </p:sp>
      <p:sp>
        <p:nvSpPr>
          <p:cNvPr id="22" name="PlaceHolder 3"/>
          <p:cNvSpPr>
            <a:spLocks noGrp="1"/>
          </p:cNvSpPr>
          <p:nvPr>
            <p:ph type="body"/>
          </p:nvPr>
        </p:nvSpPr>
        <p:spPr>
          <a:xfrm>
            <a:off x="5152680" y="1656000"/>
            <a:ext cx="4426920" cy="1411200"/>
          </a:xfrm>
          <a:prstGeom prst="rect">
            <a:avLst/>
          </a:prstGeom>
        </p:spPr>
        <p:txBody>
          <a:bodyPr lIns="0" tIns="0" rIns="0" bIns="0">
            <a:normAutofit/>
          </a:bodyPr>
          <a:lstStyle/>
          <a:p>
            <a:endParaRPr lang="ru-RU" sz="3200" b="0" strike="noStrike" spc="-1">
              <a:latin typeface="Arial"/>
            </a:endParaRPr>
          </a:p>
        </p:txBody>
      </p:sp>
      <p:sp>
        <p:nvSpPr>
          <p:cNvPr id="23" name="PlaceHolder 4"/>
          <p:cNvSpPr>
            <a:spLocks noGrp="1"/>
          </p:cNvSpPr>
          <p:nvPr>
            <p:ph type="body"/>
          </p:nvPr>
        </p:nvSpPr>
        <p:spPr>
          <a:xfrm>
            <a:off x="5152680" y="3201480"/>
            <a:ext cx="442692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413640"/>
            <a:ext cx="9071640" cy="1250280"/>
          </a:xfrm>
          <a:prstGeom prst="rect">
            <a:avLst/>
          </a:prstGeom>
        </p:spPr>
        <p:txBody>
          <a:bodyPr lIns="0" tIns="0" rIns="0" bIns="0" anchor="ctr">
            <a:spAutoFit/>
          </a:bodyPr>
          <a:lstStyle/>
          <a:p>
            <a:endParaRPr lang="ru-RU" sz="4400" b="0" strike="noStrike" spc="-1">
              <a:solidFill>
                <a:srgbClr val="C7243A"/>
              </a:solidFill>
              <a:latin typeface="Arial"/>
            </a:endParaRPr>
          </a:p>
        </p:txBody>
      </p:sp>
      <p:sp>
        <p:nvSpPr>
          <p:cNvPr id="25" name="PlaceHolder 2"/>
          <p:cNvSpPr>
            <a:spLocks noGrp="1"/>
          </p:cNvSpPr>
          <p:nvPr>
            <p:ph type="body"/>
          </p:nvPr>
        </p:nvSpPr>
        <p:spPr>
          <a:xfrm>
            <a:off x="504000" y="1656000"/>
            <a:ext cx="4426920" cy="1411200"/>
          </a:xfrm>
          <a:prstGeom prst="rect">
            <a:avLst/>
          </a:prstGeom>
        </p:spPr>
        <p:txBody>
          <a:bodyPr lIns="0" tIns="0" rIns="0" bIns="0">
            <a:normAutofit/>
          </a:bodyPr>
          <a:lstStyle/>
          <a:p>
            <a:endParaRPr lang="ru-RU" sz="3200" b="0" strike="noStrike" spc="-1">
              <a:latin typeface="Arial"/>
            </a:endParaRPr>
          </a:p>
        </p:txBody>
      </p:sp>
      <p:sp>
        <p:nvSpPr>
          <p:cNvPr id="26" name="PlaceHolder 3"/>
          <p:cNvSpPr>
            <a:spLocks noGrp="1"/>
          </p:cNvSpPr>
          <p:nvPr>
            <p:ph type="body"/>
          </p:nvPr>
        </p:nvSpPr>
        <p:spPr>
          <a:xfrm>
            <a:off x="5152680" y="1656000"/>
            <a:ext cx="4426920" cy="1411200"/>
          </a:xfrm>
          <a:prstGeom prst="rect">
            <a:avLst/>
          </a:prstGeom>
        </p:spPr>
        <p:txBody>
          <a:bodyPr lIns="0" tIns="0" rIns="0" bIns="0">
            <a:normAutofit/>
          </a:bodyPr>
          <a:lstStyle/>
          <a:p>
            <a:endParaRPr lang="ru-RU" sz="3200" b="0" strike="noStrike" spc="-1">
              <a:latin typeface="Arial"/>
            </a:endParaRPr>
          </a:p>
        </p:txBody>
      </p:sp>
      <p:sp>
        <p:nvSpPr>
          <p:cNvPr id="27" name="PlaceHolder 4"/>
          <p:cNvSpPr>
            <a:spLocks noGrp="1"/>
          </p:cNvSpPr>
          <p:nvPr>
            <p:ph type="body"/>
          </p:nvPr>
        </p:nvSpPr>
        <p:spPr>
          <a:xfrm>
            <a:off x="504000" y="3201480"/>
            <a:ext cx="9071640" cy="14112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4294967295"/>
          <p:cNvPicPr/>
          <p:nvPr/>
        </p:nvPicPr>
        <p:blipFill>
          <a:blip r:embed="rId14" cstate="print"/>
          <a:stretch/>
        </p:blipFill>
        <p:spPr>
          <a:xfrm>
            <a:off x="0" y="5104800"/>
            <a:ext cx="10080000" cy="581040"/>
          </a:xfrm>
          <a:prstGeom prst="rect">
            <a:avLst/>
          </a:prstGeom>
          <a:ln>
            <a:noFill/>
          </a:ln>
        </p:spPr>
      </p:pic>
      <p:sp>
        <p:nvSpPr>
          <p:cNvPr id="8" name="PlaceHolder 1"/>
          <p:cNvSpPr>
            <a:spLocks noGrp="1"/>
          </p:cNvSpPr>
          <p:nvPr>
            <p:ph type="title"/>
          </p:nvPr>
        </p:nvSpPr>
        <p:spPr>
          <a:xfrm>
            <a:off x="0" y="648000"/>
            <a:ext cx="9071640" cy="2736000"/>
          </a:xfrm>
          <a:prstGeom prst="rect">
            <a:avLst/>
          </a:prstGeom>
        </p:spPr>
        <p:txBody>
          <a:bodyPr lIns="72000" tIns="0" rIns="0" bIns="0" anchor="ctr">
            <a:noAutofit/>
          </a:bodyPr>
          <a:lstStyle/>
          <a:p>
            <a:r>
              <a:rPr lang="ru-RU" sz="4400" b="0" strike="noStrike" spc="-1">
                <a:solidFill>
                  <a:srgbClr val="FFFFFF"/>
                </a:solidFill>
                <a:latin typeface="Arial"/>
              </a:rPr>
              <a:t>Для правки текста заглавия щёлкните мышью</a:t>
            </a:r>
          </a:p>
        </p:txBody>
      </p:sp>
      <p:sp>
        <p:nvSpPr>
          <p:cNvPr id="2" name="PlaceHolder 2"/>
          <p:cNvSpPr>
            <a:spLocks noGrp="1"/>
          </p:cNvSpPr>
          <p:nvPr>
            <p:ph type="body"/>
          </p:nvPr>
        </p:nvSpPr>
        <p:spPr>
          <a:xfrm>
            <a:off x="3816000" y="3600000"/>
            <a:ext cx="5255640" cy="1296000"/>
          </a:xfrm>
          <a:prstGeom prst="rect">
            <a:avLst/>
          </a:prstGeom>
        </p:spPr>
        <p:txBody>
          <a:bodyPr lIns="0" tIns="0" rIns="0" bIns="0">
            <a:normAutofit fontScale="32000"/>
          </a:bodyPr>
          <a:lstStyle/>
          <a:p>
            <a:pPr marL="432000" indent="-324000">
              <a:spcAft>
                <a:spcPts val="1063"/>
              </a:spcAft>
              <a:buClr>
                <a:srgbClr val="000000"/>
              </a:buClr>
              <a:buSzPct val="45000"/>
              <a:buFont typeface="Wingdings" charset="2"/>
              <a:buChar char=""/>
            </a:pPr>
            <a:r>
              <a:rPr lang="ru-RU" sz="2400" b="0" strike="noStrike" spc="-1">
                <a:latin typeface="Arial"/>
              </a:rPr>
              <a:t>Для правки структуры щёлкните мышью</a:t>
            </a:r>
          </a:p>
          <a:p>
            <a:pPr marL="864000" lvl="1" indent="-324000">
              <a:spcAft>
                <a:spcPts val="848"/>
              </a:spcAft>
              <a:buClr>
                <a:srgbClr val="000000"/>
              </a:buClr>
              <a:buSzPct val="75000"/>
              <a:buFont typeface="Symbol" charset="2"/>
              <a:buChar char=""/>
            </a:pPr>
            <a:r>
              <a:rPr lang="ru-RU" sz="2100" b="0" strike="noStrike" spc="-1">
                <a:latin typeface="Arial"/>
              </a:rPr>
              <a:t>Второй уровень структуры</a:t>
            </a:r>
          </a:p>
          <a:p>
            <a:pPr marL="1296000" lvl="2" indent="-288000">
              <a:spcAft>
                <a:spcPts val="635"/>
              </a:spcAft>
              <a:buClr>
                <a:srgbClr val="000000"/>
              </a:buClr>
              <a:buSzPct val="45000"/>
              <a:buFont typeface="Wingdings" charset="2"/>
              <a:buChar char=""/>
            </a:pPr>
            <a:r>
              <a:rPr lang="ru-RU" sz="1800" b="0" strike="noStrike" spc="-1">
                <a:latin typeface="Arial"/>
              </a:rPr>
              <a:t>Третий уровень структуры</a:t>
            </a:r>
          </a:p>
          <a:p>
            <a:pPr marL="1728000" lvl="3" indent="-216000">
              <a:spcAft>
                <a:spcPts val="422"/>
              </a:spcAft>
              <a:buClr>
                <a:srgbClr val="000000"/>
              </a:buClr>
              <a:buSzPct val="75000"/>
              <a:buFont typeface="Symbol" charset="2"/>
              <a:buChar char=""/>
            </a:pPr>
            <a:r>
              <a:rPr lang="ru-RU" sz="1500" b="0" strike="noStrike" spc="-1">
                <a:latin typeface="Arial"/>
              </a:rPr>
              <a:t>Четвёртый уровень структуры</a:t>
            </a:r>
          </a:p>
          <a:p>
            <a:pPr marL="2160000" lvl="4" indent="-216000">
              <a:spcAft>
                <a:spcPts val="210"/>
              </a:spcAft>
              <a:buClr>
                <a:srgbClr val="000000"/>
              </a:buClr>
              <a:buSzPct val="45000"/>
              <a:buFont typeface="Wingdings" charset="2"/>
              <a:buChar char=""/>
            </a:pPr>
            <a:r>
              <a:rPr lang="ru-RU" sz="1500" b="0" strike="noStrike" spc="-1">
                <a:latin typeface="Arial"/>
              </a:rPr>
              <a:t>Пятый уровень структуры</a:t>
            </a:r>
          </a:p>
          <a:p>
            <a:pPr marL="2592000" lvl="5" indent="-216000">
              <a:spcAft>
                <a:spcPts val="210"/>
              </a:spcAft>
              <a:buClr>
                <a:srgbClr val="000000"/>
              </a:buClr>
              <a:buSzPct val="45000"/>
              <a:buFont typeface="Wingdings" charset="2"/>
              <a:buChar char=""/>
            </a:pPr>
            <a:r>
              <a:rPr lang="ru-RU" sz="1500" b="0" strike="noStrike" spc="-1">
                <a:latin typeface="Arial"/>
              </a:rPr>
              <a:t>Шестой уровень структуры</a:t>
            </a:r>
          </a:p>
          <a:p>
            <a:pPr marL="3024000" lvl="6" indent="-216000">
              <a:spcAft>
                <a:spcPts val="210"/>
              </a:spcAft>
              <a:buClr>
                <a:srgbClr val="000000"/>
              </a:buClr>
              <a:buSzPct val="45000"/>
              <a:buFont typeface="Wingdings" charset="2"/>
              <a:buChar char=""/>
            </a:pPr>
            <a:r>
              <a:rPr lang="ru-RU" sz="1500" b="0" strike="noStrike" spc="-1">
                <a:latin typeface="Arial"/>
              </a:rPr>
              <a:t>Седьмой уровень структуры</a:t>
            </a:r>
          </a:p>
        </p:txBody>
      </p:sp>
      <p:sp>
        <p:nvSpPr>
          <p:cNvPr id="3" name="PlaceHolder 3"/>
          <p:cNvSpPr>
            <a:spLocks noGrp="1"/>
          </p:cNvSpPr>
          <p:nvPr>
            <p:ph type="dt"/>
          </p:nvPr>
        </p:nvSpPr>
        <p:spPr>
          <a:xfrm>
            <a:off x="1728000" y="5284080"/>
            <a:ext cx="2348280" cy="390960"/>
          </a:xfrm>
          <a:prstGeom prst="rect">
            <a:avLst/>
          </a:prstGeom>
        </p:spPr>
        <p:txBody>
          <a:bodyPr lIns="0" tIns="0" rIns="0" bIns="0">
            <a:noAutofit/>
          </a:bodyPr>
          <a:lstStyle/>
          <a:p>
            <a:r>
              <a:rPr lang="ru-RU" sz="1400" b="0" strike="noStrike" spc="-1">
                <a:solidFill>
                  <a:srgbClr val="FFFFFF"/>
                </a:solidFill>
                <a:latin typeface="Times New Roman"/>
              </a:rPr>
              <a:t>&lt;дата/время&gt;</a:t>
            </a:r>
          </a:p>
        </p:txBody>
      </p:sp>
      <p:sp>
        <p:nvSpPr>
          <p:cNvPr id="4" name="PlaceHolder 4"/>
          <p:cNvSpPr>
            <a:spLocks noGrp="1"/>
          </p:cNvSpPr>
          <p:nvPr>
            <p:ph type="ftr"/>
          </p:nvPr>
        </p:nvSpPr>
        <p:spPr>
          <a:xfrm>
            <a:off x="4221000" y="5271840"/>
            <a:ext cx="3195000" cy="390960"/>
          </a:xfrm>
          <a:prstGeom prst="rect">
            <a:avLst/>
          </a:prstGeom>
        </p:spPr>
        <p:txBody>
          <a:bodyPr lIns="0" tIns="0" rIns="0" bIns="0">
            <a:noAutofit/>
          </a:bodyPr>
          <a:lstStyle/>
          <a:p>
            <a:pPr algn="ctr"/>
            <a:r>
              <a:rPr lang="ru-RU" sz="1400" b="0" strike="noStrike" spc="-1">
                <a:solidFill>
                  <a:srgbClr val="FFFFFF"/>
                </a:solidFill>
                <a:latin typeface="Times New Roman"/>
              </a:rPr>
              <a:t>&lt;нижний колонтитул&gt;</a:t>
            </a:r>
          </a:p>
        </p:txBody>
      </p:sp>
      <p:sp>
        <p:nvSpPr>
          <p:cNvPr id="5" name="PlaceHolder 5"/>
          <p:cNvSpPr>
            <a:spLocks noGrp="1"/>
          </p:cNvSpPr>
          <p:nvPr>
            <p:ph type="sldNum"/>
          </p:nvPr>
        </p:nvSpPr>
        <p:spPr>
          <a:xfrm>
            <a:off x="7632000" y="5271840"/>
            <a:ext cx="2348280" cy="390960"/>
          </a:xfrm>
          <a:prstGeom prst="rect">
            <a:avLst/>
          </a:prstGeom>
        </p:spPr>
        <p:txBody>
          <a:bodyPr lIns="0" tIns="0" rIns="0" bIns="0">
            <a:noAutofit/>
          </a:bodyPr>
          <a:lstStyle/>
          <a:p>
            <a:pPr algn="r"/>
            <a:fld id="{D30E7762-D90A-4D2D-9DE9-11F6855D0FB6}" type="slidenum">
              <a:rPr lang="ru-RU" sz="1400" b="0" strike="noStrike" spc="-1">
                <a:solidFill>
                  <a:srgbClr val="FFFFFF"/>
                </a:solidFill>
                <a:latin typeface="Times New Roman"/>
              </a:rPr>
              <a:pPr algn="r"/>
              <a:t>‹#›</a:t>
            </a:fld>
            <a:endParaRPr lang="ru-RU" sz="1400" b="0" strike="noStrike" spc="-1">
              <a:solidFill>
                <a:srgbClr val="FFFFFF"/>
              </a:solidFill>
              <a:latin typeface="Times New Roman"/>
            </a:endParaRPr>
          </a:p>
        </p:txBody>
      </p:sp>
      <p:pic>
        <p:nvPicPr>
          <p:cNvPr id="6" name="Рисунок 5"/>
          <p:cNvPicPr/>
          <p:nvPr/>
        </p:nvPicPr>
        <p:blipFill>
          <a:blip r:embed="rId15" cstate="print"/>
          <a:stretch/>
        </p:blipFill>
        <p:spPr>
          <a:xfrm>
            <a:off x="0" y="0"/>
            <a:ext cx="10080000" cy="32400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3" name="Рисунок 42"/>
          <p:cNvPicPr/>
          <p:nvPr/>
        </p:nvPicPr>
        <p:blipFill>
          <a:blip r:embed="rId14" cstate="print"/>
          <a:stretch/>
        </p:blipFill>
        <p:spPr>
          <a:xfrm>
            <a:off x="6120" y="0"/>
            <a:ext cx="10080000" cy="324000"/>
          </a:xfrm>
          <a:prstGeom prst="rect">
            <a:avLst/>
          </a:prstGeom>
          <a:ln>
            <a:noFill/>
          </a:ln>
        </p:spPr>
      </p:pic>
      <p:pic>
        <p:nvPicPr>
          <p:cNvPr id="44" name="Рисунок 43"/>
          <p:cNvPicPr/>
          <p:nvPr/>
        </p:nvPicPr>
        <p:blipFill>
          <a:blip r:embed="rId14" cstate="print"/>
          <a:stretch/>
        </p:blipFill>
        <p:spPr>
          <a:xfrm>
            <a:off x="6120" y="5357160"/>
            <a:ext cx="10080000" cy="324000"/>
          </a:xfrm>
          <a:prstGeom prst="rect">
            <a:avLst/>
          </a:prstGeom>
          <a:ln>
            <a:noFill/>
          </a:ln>
        </p:spPr>
      </p:pic>
      <p:sp>
        <p:nvSpPr>
          <p:cNvPr id="45" name="PlaceHolder 1"/>
          <p:cNvSpPr>
            <a:spLocks noGrp="1"/>
          </p:cNvSpPr>
          <p:nvPr>
            <p:ph type="title"/>
          </p:nvPr>
        </p:nvSpPr>
        <p:spPr>
          <a:xfrm>
            <a:off x="504000" y="565560"/>
            <a:ext cx="9071640" cy="946440"/>
          </a:xfrm>
          <a:prstGeom prst="rect">
            <a:avLst/>
          </a:prstGeom>
        </p:spPr>
        <p:txBody>
          <a:bodyPr lIns="0" tIns="0" rIns="0" bIns="0" anchor="ctr">
            <a:noAutofit/>
          </a:bodyPr>
          <a:lstStyle/>
          <a:p>
            <a:r>
              <a:rPr lang="ru-RU" sz="4400" b="0" strike="noStrike" spc="-1">
                <a:solidFill>
                  <a:srgbClr val="C7243A"/>
                </a:solidFill>
                <a:latin typeface="Arial"/>
              </a:rPr>
              <a:t>Для правки текста заглавия щёлкните мышью</a:t>
            </a:r>
          </a:p>
        </p:txBody>
      </p:sp>
      <p:sp>
        <p:nvSpPr>
          <p:cNvPr id="46" name="PlaceHolder 2"/>
          <p:cNvSpPr>
            <a:spLocks noGrp="1"/>
          </p:cNvSpPr>
          <p:nvPr>
            <p:ph type="body"/>
          </p:nvPr>
        </p:nvSpPr>
        <p:spPr>
          <a:xfrm>
            <a:off x="504000" y="1656000"/>
            <a:ext cx="9071640" cy="2958840"/>
          </a:xfrm>
          <a:prstGeom prst="rect">
            <a:avLst/>
          </a:prstGeom>
        </p:spPr>
        <p:txBody>
          <a:bodyPr lIns="0" tIns="0" rIns="0" bIns="0">
            <a:normAutofit/>
          </a:bodyPr>
          <a:lstStyle/>
          <a:p>
            <a:pPr marL="432000" indent="-324000">
              <a:spcAft>
                <a:spcPts val="1414"/>
              </a:spcAft>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Aft>
                <a:spcPts val="1134"/>
              </a:spcAft>
              <a:buClr>
                <a:srgbClr val="000000"/>
              </a:buClr>
              <a:buSzPct val="75000"/>
              <a:buFont typeface="Symbol" charset="2"/>
              <a:buChar char=""/>
            </a:pPr>
            <a:r>
              <a:rPr lang="ru-RU" sz="2800" b="0" strike="noStrike" spc="-1">
                <a:latin typeface="Arial"/>
              </a:rPr>
              <a:t>Второй уровень структуры</a:t>
            </a:r>
          </a:p>
          <a:p>
            <a:pPr marL="1296000" lvl="2" indent="-288000">
              <a:spcAft>
                <a:spcPts val="850"/>
              </a:spcAft>
              <a:buClr>
                <a:srgbClr val="000000"/>
              </a:buClr>
              <a:buSzPct val="45000"/>
              <a:buFont typeface="Wingdings" charset="2"/>
              <a:buChar char=""/>
            </a:pPr>
            <a:r>
              <a:rPr lang="ru-RU" sz="2400" b="0" strike="noStrike" spc="-1">
                <a:latin typeface="Arial"/>
              </a:rPr>
              <a:t>Третий уровень структуры</a:t>
            </a:r>
          </a:p>
          <a:p>
            <a:pPr marL="1728000" lvl="3" indent="-216000">
              <a:spcAft>
                <a:spcPts val="567"/>
              </a:spcAft>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Aft>
                <a:spcPts val="283"/>
              </a:spcAft>
              <a:buClr>
                <a:srgbClr val="000000"/>
              </a:buClr>
              <a:buSzPct val="45000"/>
              <a:buFont typeface="Wingdings" charset="2"/>
              <a:buChar char=""/>
            </a:pPr>
            <a:r>
              <a:rPr lang="ru-RU" sz="2000" b="0" strike="noStrike" spc="-1">
                <a:latin typeface="Arial"/>
              </a:rPr>
              <a:t>Пятый уровень структуры</a:t>
            </a:r>
          </a:p>
          <a:p>
            <a:pPr marL="2592000" lvl="5" indent="-216000">
              <a:spcAft>
                <a:spcPts val="283"/>
              </a:spcAft>
              <a:buClr>
                <a:srgbClr val="000000"/>
              </a:buClr>
              <a:buSzPct val="45000"/>
              <a:buFont typeface="Wingdings" charset="2"/>
              <a:buChar char=""/>
            </a:pPr>
            <a:r>
              <a:rPr lang="ru-RU" sz="2000" b="0" strike="noStrike" spc="-1">
                <a:latin typeface="Arial"/>
              </a:rPr>
              <a:t>Шестой уровень структуры</a:t>
            </a:r>
          </a:p>
          <a:p>
            <a:pPr marL="3024000" lvl="6" indent="-216000">
              <a:spcAft>
                <a:spcPts val="283"/>
              </a:spcAft>
              <a:buClr>
                <a:srgbClr val="000000"/>
              </a:buClr>
              <a:buSzPct val="45000"/>
              <a:buFont typeface="Wingdings" charset="2"/>
              <a:buChar char=""/>
            </a:pPr>
            <a:r>
              <a:rPr lang="ru-RU" sz="2000" b="0" strike="noStrike" spc="-1">
                <a:latin typeface="Arial"/>
              </a:rPr>
              <a:t>Седьмой уровень структуры</a:t>
            </a:r>
          </a:p>
        </p:txBody>
      </p:sp>
      <p:sp>
        <p:nvSpPr>
          <p:cNvPr id="47" name="PlaceHolder 3"/>
          <p:cNvSpPr>
            <a:spLocks noGrp="1"/>
          </p:cNvSpPr>
          <p:nvPr>
            <p:ph type="dt"/>
          </p:nvPr>
        </p:nvSpPr>
        <p:spPr>
          <a:xfrm>
            <a:off x="1008000" y="5400720"/>
            <a:ext cx="2240280" cy="390600"/>
          </a:xfrm>
          <a:prstGeom prst="rect">
            <a:avLst/>
          </a:prstGeom>
        </p:spPr>
        <p:txBody>
          <a:bodyPr lIns="0" tIns="0" rIns="0" bIns="0">
            <a:noAutofit/>
          </a:bodyPr>
          <a:lstStyle/>
          <a:p>
            <a:r>
              <a:rPr lang="ru-RU" sz="1400" b="0" strike="noStrike" spc="-1">
                <a:latin typeface="Times New Roman"/>
              </a:rPr>
              <a:t>&lt;дата/время&gt;</a:t>
            </a:r>
          </a:p>
        </p:txBody>
      </p:sp>
      <p:sp>
        <p:nvSpPr>
          <p:cNvPr id="48" name="TextShape 4"/>
          <p:cNvSpPr txBox="1"/>
          <p:nvPr/>
        </p:nvSpPr>
        <p:spPr>
          <a:xfrm>
            <a:off x="1728360" y="5400360"/>
            <a:ext cx="2348280" cy="390960"/>
          </a:xfrm>
          <a:prstGeom prst="rect">
            <a:avLst/>
          </a:prstGeom>
          <a:noFill/>
          <a:ln>
            <a:noFill/>
          </a:ln>
        </p:spPr>
        <p:txBody>
          <a:bodyPr lIns="0" tIns="0" rIns="0" bIns="0">
            <a:noAutofit/>
          </a:bodyPr>
          <a:lstStyle/>
          <a:p>
            <a:r>
              <a:rPr lang="ru-RU" sz="1400" b="0" strike="noStrike" spc="-1">
                <a:solidFill>
                  <a:srgbClr val="FFFFFF"/>
                </a:solidFill>
                <a:latin typeface="Times New Roman"/>
              </a:rPr>
              <a:t>&lt;дата/время&gt;</a:t>
            </a:r>
            <a:endParaRPr lang="ru-RU" sz="1400" b="0" strike="noStrike" spc="-1">
              <a:latin typeface="Times New Roman"/>
            </a:endParaRPr>
          </a:p>
        </p:txBody>
      </p:sp>
      <p:sp>
        <p:nvSpPr>
          <p:cNvPr id="49" name="TextShape 5"/>
          <p:cNvSpPr txBox="1"/>
          <p:nvPr/>
        </p:nvSpPr>
        <p:spPr>
          <a:xfrm>
            <a:off x="4221360" y="5400360"/>
            <a:ext cx="3195000" cy="390960"/>
          </a:xfrm>
          <a:prstGeom prst="rect">
            <a:avLst/>
          </a:prstGeom>
          <a:noFill/>
          <a:ln>
            <a:noFill/>
          </a:ln>
        </p:spPr>
        <p:txBody>
          <a:bodyPr lIns="0" tIns="0" rIns="0" bIns="0">
            <a:noAutofit/>
          </a:bodyPr>
          <a:lstStyle/>
          <a:p>
            <a:pPr algn="ctr"/>
            <a:r>
              <a:rPr lang="ru-RU" sz="1400" b="0" strike="noStrike" spc="-1">
                <a:solidFill>
                  <a:srgbClr val="FFFFFF"/>
                </a:solidFill>
                <a:latin typeface="Times New Roman"/>
              </a:rPr>
              <a:t>&lt;нижний колонтитул&gt;</a:t>
            </a:r>
            <a:endParaRPr lang="ru-RU" sz="1400" b="0" strike="noStrike" spc="-1">
              <a:latin typeface="Times New Roman"/>
            </a:endParaRPr>
          </a:p>
        </p:txBody>
      </p:sp>
      <p:sp>
        <p:nvSpPr>
          <p:cNvPr id="50" name="TextShape 6"/>
          <p:cNvSpPr txBox="1"/>
          <p:nvPr/>
        </p:nvSpPr>
        <p:spPr>
          <a:xfrm>
            <a:off x="7659720" y="5400360"/>
            <a:ext cx="2348280" cy="390960"/>
          </a:xfrm>
          <a:prstGeom prst="rect">
            <a:avLst/>
          </a:prstGeom>
          <a:noFill/>
          <a:ln>
            <a:noFill/>
          </a:ln>
        </p:spPr>
        <p:txBody>
          <a:bodyPr lIns="0" tIns="0" rIns="0" bIns="0">
            <a:noAutofit/>
          </a:bodyPr>
          <a:lstStyle/>
          <a:p>
            <a:pPr algn="r"/>
            <a:fld id="{12DE2885-DEFB-4FDC-A94A-BF3DFD5A6F25}" type="slidenum">
              <a:rPr lang="ru-RU" sz="1400" b="0" strike="noStrike" spc="-1">
                <a:solidFill>
                  <a:srgbClr val="FFFFFF"/>
                </a:solidFill>
                <a:latin typeface="Times New Roman"/>
              </a:rPr>
              <a:pPr algn="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hyperlink" Target="https://medportal.org/catalog/kardiologiya/infarkt-miokarda/" TargetMode="External"/><Relationship Id="rId2" Type="http://schemas.openxmlformats.org/officeDocument/2006/relationships/hyperlink" Target="http://kingmed.info/media/book/5/4468.pdf" TargetMode="External"/><Relationship Id="rId1" Type="http://schemas.openxmlformats.org/officeDocument/2006/relationships/slideLayout" Target="../slideLayouts/slideLayout15.xml"/><Relationship Id="rId4" Type="http://schemas.openxmlformats.org/officeDocument/2006/relationships/hyperlink" Target="http://webmed.irkutsk.ru/doc/pdf/miest.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7920" y="1600501"/>
            <a:ext cx="9071640" cy="830997"/>
          </a:xfrm>
          <a:prstGeom prst="rect">
            <a:avLst/>
          </a:prstGeom>
          <a:solidFill>
            <a:srgbClr val="C7243A"/>
          </a:solidFill>
          <a:ln>
            <a:noFill/>
          </a:ln>
        </p:spPr>
        <p:txBody>
          <a:bodyPr lIns="72000" tIns="0" rIns="0" bIns="0" anchor="ctr">
            <a:spAutoFit/>
          </a:bodyPr>
          <a:lstStyle/>
          <a:p>
            <a:pPr algn="ctr"/>
            <a:r>
              <a:rPr lang="ru-RU" sz="5400" b="0" strike="noStrike" spc="-1" dirty="0" smtClean="0">
                <a:solidFill>
                  <a:srgbClr val="FFFFFF"/>
                </a:solidFill>
                <a:latin typeface="Arial"/>
              </a:rPr>
              <a:t> инфаркт </a:t>
            </a:r>
            <a:r>
              <a:rPr lang="ru-RU" sz="5400" b="0" strike="noStrike" spc="-1" dirty="0">
                <a:solidFill>
                  <a:srgbClr val="FFFFFF"/>
                </a:solidFill>
                <a:latin typeface="Arial"/>
              </a:rPr>
              <a:t>миокарда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288360" y="360000"/>
            <a:ext cx="9647640" cy="1234080"/>
          </a:xfrm>
          <a:prstGeom prst="rect">
            <a:avLst/>
          </a:prstGeom>
          <a:noFill/>
          <a:ln>
            <a:noFill/>
          </a:ln>
        </p:spPr>
        <p:txBody>
          <a:bodyPr lIns="0" tIns="0" rIns="0" bIns="0" anchor="ctr">
            <a:spAutoFit/>
          </a:bodyPr>
          <a:lstStyle/>
          <a:p>
            <a:pPr algn="ctr"/>
            <a:r>
              <a:rPr lang="ru-RU" sz="2000" b="0" strike="noStrike" spc="-1">
                <a:solidFill>
                  <a:srgbClr val="C7243A"/>
                </a:solidFill>
                <a:latin typeface="Arial"/>
              </a:rPr>
              <a:t>ДИАГНОСТИЧЕСКАЯ И ЛЕЧЕБНАЯ ТАКТИКА ПРИ ОСТРОМ КОРОНАРНОМ СИНДРОМЕ И ИНФАРКТЕ МИОКАРДА НА ДОГОСПИТАЛЬНОМ ЭТАПЕ</a:t>
            </a:r>
            <a:r>
              <a:t/>
            </a:r>
            <a:br/>
            <a:endParaRPr lang="ru-RU" sz="2000" b="0" strike="noStrike" spc="-1">
              <a:solidFill>
                <a:srgbClr val="C7243A"/>
              </a:solidFill>
              <a:latin typeface="Arial"/>
            </a:endParaRPr>
          </a:p>
        </p:txBody>
      </p:sp>
      <p:sp>
        <p:nvSpPr>
          <p:cNvPr id="103" name="TextShape 2"/>
          <p:cNvSpPr txBox="1"/>
          <p:nvPr/>
        </p:nvSpPr>
        <p:spPr>
          <a:xfrm>
            <a:off x="72000" y="1008000"/>
            <a:ext cx="9864000" cy="4176000"/>
          </a:xfrm>
          <a:prstGeom prst="rect">
            <a:avLst/>
          </a:prstGeom>
          <a:noFill/>
          <a:ln>
            <a:noFill/>
          </a:ln>
        </p:spPr>
        <p:txBody>
          <a:bodyPr lIns="0" tIns="0" rIns="0" bIns="0">
            <a:normAutofit fontScale="78500" lnSpcReduction="10000"/>
          </a:bodyPr>
          <a:lstStyle/>
          <a:p>
            <a:r>
              <a:rPr lang="ru-RU" sz="3200" b="0" strike="noStrike" spc="-1">
                <a:latin typeface="Arial"/>
              </a:rPr>
              <a:t>    Важнейшая характеристика пациентов с ОКС(острый коронарный синдром) и ИМ(инфаркт миокарда) - быстрота развития патологического процесса и значительно более высокая вероятность возникновения опасных для жизни осложнений и летального исхода в первые минуты и часы заболевания. Механизмом смерти в этом случае чаще всего является ФЖ(фибрилляция желудочков).</a:t>
            </a:r>
          </a:p>
          <a:p>
            <a:r>
              <a:rPr lang="ru-RU" sz="3200" b="0" strike="noStrike" spc="-1">
                <a:latin typeface="Arial"/>
              </a:rPr>
              <a:t>    Бóльшую часть таких пациентов можно было бы спасти, если бы рядом находился медицинский работник с электрическим дефибриллятором. Именно поэтому все усилия должны быть направлены на как можно более раннее оказание медицинской помощи, и объем этой помощи должен быть оптимальным.</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216360" y="216000"/>
            <a:ext cx="9791640" cy="946440"/>
          </a:xfrm>
          <a:prstGeom prst="rect">
            <a:avLst/>
          </a:prstGeom>
          <a:noFill/>
          <a:ln>
            <a:noFill/>
          </a:ln>
        </p:spPr>
        <p:txBody>
          <a:bodyPr lIns="0" tIns="0" rIns="0" bIns="0" anchor="ctr">
            <a:spAutoFit/>
          </a:bodyPr>
          <a:lstStyle/>
          <a:p>
            <a:pPr algn="ctr"/>
            <a:r>
              <a:rPr lang="ru-RU" sz="2400" b="0" strike="noStrike" spc="-1">
                <a:solidFill>
                  <a:srgbClr val="C7243A"/>
                </a:solidFill>
                <a:latin typeface="Arial"/>
              </a:rPr>
              <a:t>Оценка показаний к коронарной реперфузии и выбор метода ее проведения</a:t>
            </a:r>
          </a:p>
        </p:txBody>
      </p:sp>
      <p:sp>
        <p:nvSpPr>
          <p:cNvPr id="105" name="TextShape 2"/>
          <p:cNvSpPr txBox="1"/>
          <p:nvPr/>
        </p:nvSpPr>
        <p:spPr>
          <a:xfrm>
            <a:off x="72000" y="1008000"/>
            <a:ext cx="9864000" cy="4248000"/>
          </a:xfrm>
          <a:prstGeom prst="rect">
            <a:avLst/>
          </a:prstGeom>
          <a:noFill/>
          <a:ln>
            <a:noFill/>
          </a:ln>
        </p:spPr>
        <p:txBody>
          <a:bodyPr lIns="0" tIns="0" rIns="0" bIns="0">
            <a:normAutofit fontScale="62500" lnSpcReduction="20000"/>
          </a:bodyPr>
          <a:lstStyle/>
          <a:p>
            <a:r>
              <a:rPr lang="ru-RU" sz="3200" b="0" strike="noStrike" spc="-1">
                <a:latin typeface="Arial"/>
              </a:rPr>
              <a:t>    Имеются определенные отличия в лечебной тактике у разных пациентов, и они базируются на анализе ЭКГ. Одним из самых важных элементов ЭКГ является сегмент </a:t>
            </a:r>
            <a:r>
              <a:rPr lang="ru-RU" sz="3200" b="0" i="1" strike="noStrike" spc="-1">
                <a:latin typeface="Arial"/>
              </a:rPr>
              <a:t>ST</a:t>
            </a:r>
            <a:r>
              <a:rPr lang="ru-RU" sz="3200" b="0" strike="noStrike" spc="-1">
                <a:latin typeface="Arial"/>
              </a:rPr>
              <a:t>, который требует тщательного анализа. </a:t>
            </a:r>
          </a:p>
          <a:p>
            <a:r>
              <a:rPr lang="ru-RU" sz="3200" b="0" strike="noStrike" spc="-1">
                <a:latin typeface="Arial"/>
              </a:rPr>
              <a:t>   Стратегия коронарной реперфузии на догоспитальном этапе и в стационаре в течение 24 ч от первого медицинского контакта с пациентом. Данная стратегия предполагает следующее: если в течение &lt;2 ч с момента контакта с медицинским работником возможно проведение чрескожного коронарного вмешательства (ЧКВ), необходимо проведение ЧКВ. Если ЧКВ выполнить в течение 2 ч невозможно, необходимо проведение тромболитической терапии (ТЛТ). В случае успешной ТЛТ коронарная ангиография (КАГ) должна быть проведена в течение 3-24 ч. При неудачной ТЛТ необходимо проведение экстренной КАГ</a:t>
            </a:r>
          </a:p>
          <a:p>
            <a:r>
              <a:rPr lang="ru-RU" sz="3200" b="0" strike="noStrike" spc="-1">
                <a:latin typeface="Arial"/>
              </a:rPr>
              <a:t>     Представим себе пациента, страдающего болями ангинозного характера. Чаще всего медицинским работником, который первым осматривает данного больного, является сотрудник СМП(скорая мед.помощь). Помимо анализа жалоб, анамнеза, объективного обследования, необходима запись ЭКГ. Необходимо как можно скорее оценить ЭКГ, и это должен сделать опытный врач.</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Рисунок 105"/>
          <p:cNvPicPr/>
          <p:nvPr/>
        </p:nvPicPr>
        <p:blipFill>
          <a:blip r:embed="rId2" cstate="print"/>
          <a:stretch/>
        </p:blipFill>
        <p:spPr>
          <a:xfrm>
            <a:off x="2592000" y="7920"/>
            <a:ext cx="4608000" cy="5604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72000" y="360000"/>
            <a:ext cx="10080000" cy="4968000"/>
          </a:xfrm>
          <a:prstGeom prst="rect">
            <a:avLst/>
          </a:prstGeom>
          <a:noFill/>
          <a:ln>
            <a:noFill/>
          </a:ln>
        </p:spPr>
        <p:txBody>
          <a:bodyPr lIns="0" tIns="0" rIns="0" bIns="0">
            <a:normAutofit fontScale="55000" lnSpcReduction="20000"/>
          </a:bodyPr>
          <a:lstStyle/>
          <a:p>
            <a:r>
              <a:rPr lang="ru-RU" sz="3200" b="0" strike="noStrike" spc="-1" dirty="0">
                <a:latin typeface="Arial"/>
              </a:rPr>
              <a:t>   При наличии подъема сегмента </a:t>
            </a:r>
            <a:r>
              <a:rPr lang="ru-RU" sz="3200" b="0" i="1" strike="noStrike" spc="-1" dirty="0">
                <a:latin typeface="Arial"/>
              </a:rPr>
              <a:t>ST</a:t>
            </a:r>
            <a:r>
              <a:rPr lang="ru-RU" sz="3200" b="0" strike="noStrike" spc="-1" dirty="0">
                <a:latin typeface="Arial"/>
              </a:rPr>
              <a:t> возможно проведение </a:t>
            </a:r>
            <a:r>
              <a:rPr lang="ru-RU" sz="3200" b="0" strike="noStrike" spc="-1" dirty="0" err="1">
                <a:latin typeface="Arial"/>
              </a:rPr>
              <a:t>реперфузионной</a:t>
            </a:r>
            <a:r>
              <a:rPr lang="ru-RU" sz="3200" b="0" strike="noStrike" spc="-1" dirty="0">
                <a:latin typeface="Arial"/>
              </a:rPr>
              <a:t> терапии: </a:t>
            </a:r>
            <a:r>
              <a:rPr lang="ru-RU" sz="3200" b="0" strike="noStrike" spc="-1" dirty="0" err="1">
                <a:latin typeface="Arial"/>
              </a:rPr>
              <a:t>инвазивной</a:t>
            </a:r>
            <a:r>
              <a:rPr lang="ru-RU" sz="3200" b="0" strike="noStrike" spc="-1" dirty="0">
                <a:latin typeface="Arial"/>
              </a:rPr>
              <a:t> — ЧКВ, фармакологической - ТЛТ. И если для ЧКВ необходимо специальное оборудование и обученный медицинский персонал, то ТЛТ может выполнить на </a:t>
            </a:r>
            <a:r>
              <a:rPr lang="ru-RU" sz="3200" b="0" strike="noStrike" spc="-1" dirty="0" err="1">
                <a:latin typeface="Arial"/>
              </a:rPr>
              <a:t>догоспитальном</a:t>
            </a:r>
            <a:r>
              <a:rPr lang="ru-RU" sz="3200" b="0" strike="noStrike" spc="-1" dirty="0">
                <a:latin typeface="Arial"/>
              </a:rPr>
              <a:t> этапе даже медицинский работник со средним образованием. В том случае, если подъем сегмента </a:t>
            </a:r>
            <a:r>
              <a:rPr lang="ru-RU" sz="3200" b="0" i="1" strike="noStrike" spc="-1" dirty="0">
                <a:latin typeface="Arial"/>
              </a:rPr>
              <a:t>ST</a:t>
            </a:r>
            <a:r>
              <a:rPr lang="ru-RU" sz="3200" b="0" strike="noStrike" spc="-1" dirty="0">
                <a:latin typeface="Arial"/>
              </a:rPr>
              <a:t> отсутствует, т.е. на ЭКГ регистрируется депрессия </a:t>
            </a:r>
            <a:r>
              <a:rPr lang="ru-RU" sz="3200" b="0" i="1" strike="noStrike" spc="-1" dirty="0">
                <a:latin typeface="Arial"/>
              </a:rPr>
              <a:t>ST</a:t>
            </a:r>
            <a:r>
              <a:rPr lang="ru-RU" sz="3200" b="0" strike="noStrike" spc="-1" dirty="0">
                <a:latin typeface="Arial"/>
              </a:rPr>
              <a:t>, отрицательный зубец T, реверсия зубца T, ТЛТ не показана.</a:t>
            </a:r>
          </a:p>
          <a:p>
            <a:r>
              <a:rPr lang="ru-RU" sz="3200" b="0" strike="noStrike" spc="-1" dirty="0">
                <a:latin typeface="Arial"/>
              </a:rPr>
              <a:t>    </a:t>
            </a:r>
            <a:r>
              <a:rPr lang="ru-RU" sz="3200" b="0" u="sng" strike="noStrike" spc="-1" dirty="0">
                <a:uFillTx/>
                <a:latin typeface="Arial"/>
              </a:rPr>
              <a:t>Показания к </a:t>
            </a:r>
            <a:r>
              <a:rPr lang="ru-RU" sz="3200" b="0" u="sng" strike="noStrike" spc="-1" dirty="0" err="1">
                <a:uFillTx/>
                <a:latin typeface="Arial"/>
              </a:rPr>
              <a:t>тромболитической</a:t>
            </a:r>
            <a:r>
              <a:rPr lang="ru-RU" sz="3200" b="0" u="sng" strike="noStrike" spc="-1" dirty="0">
                <a:uFillTx/>
                <a:latin typeface="Arial"/>
              </a:rPr>
              <a:t> терапии:</a:t>
            </a:r>
            <a:endParaRPr lang="ru-RU" sz="3200" b="0" strike="noStrike" spc="-1" dirty="0">
              <a:latin typeface="Arial"/>
            </a:endParaRPr>
          </a:p>
          <a:p>
            <a:r>
              <a:rPr lang="ru-RU" sz="3200" b="0" strike="noStrike" spc="-1" dirty="0">
                <a:latin typeface="Arial"/>
              </a:rPr>
              <a:t>• Подъем сегмента ST более 0,1 мВ в двух последовательных грудных отведениях или двух отведениях от конечностей.</a:t>
            </a:r>
          </a:p>
          <a:p>
            <a:r>
              <a:rPr lang="ru-RU" sz="3200" b="0" strike="noStrike" spc="-1" dirty="0">
                <a:latin typeface="Arial"/>
              </a:rPr>
              <a:t>• Время с момента начала ангинозного приступа - менее 12 ч</a:t>
            </a:r>
          </a:p>
          <a:p>
            <a:r>
              <a:rPr lang="ru-RU" sz="3200" b="0" strike="noStrike" spc="-1" dirty="0">
                <a:latin typeface="Arial"/>
              </a:rPr>
              <a:t>    </a:t>
            </a:r>
            <a:r>
              <a:rPr lang="ru-RU" sz="3200" b="0" u="sng" strike="noStrike" spc="-1" dirty="0">
                <a:uFillTx/>
                <a:latin typeface="Arial"/>
              </a:rPr>
              <a:t>Абсолютные противопоказания к ТЛТ:</a:t>
            </a:r>
            <a:endParaRPr lang="ru-RU" sz="3200" b="0" strike="noStrike" spc="-1" dirty="0">
              <a:latin typeface="Arial"/>
            </a:endParaRPr>
          </a:p>
          <a:p>
            <a:r>
              <a:rPr lang="ru-RU" sz="3200" b="0" strike="noStrike" spc="-1" dirty="0">
                <a:latin typeface="Arial"/>
              </a:rPr>
              <a:t>• ранее перенесенный геморрагический инсульт или нарушение мозгового кровообращения неизвестной этиологии; ишемический инсульт, перенесенный в течение последних 3 </a:t>
            </a:r>
            <a:r>
              <a:rPr lang="ru-RU" sz="3200" b="0" strike="noStrike" spc="-1" dirty="0" err="1">
                <a:latin typeface="Arial"/>
              </a:rPr>
              <a:t>мес</a:t>
            </a:r>
            <a:r>
              <a:rPr lang="ru-RU" sz="3200" b="0" strike="noStrike" spc="-1" dirty="0">
                <a:latin typeface="Arial"/>
              </a:rPr>
              <a:t>;</a:t>
            </a:r>
          </a:p>
          <a:p>
            <a:r>
              <a:rPr lang="ru-RU" sz="3200" b="0" strike="noStrike" spc="-1" dirty="0">
                <a:latin typeface="Arial"/>
              </a:rPr>
              <a:t>• опухоль мозга первичная и метастазы;</a:t>
            </a:r>
          </a:p>
          <a:p>
            <a:r>
              <a:rPr lang="ru-RU" sz="3200" b="0" strike="noStrike" spc="-1" dirty="0">
                <a:latin typeface="Arial"/>
              </a:rPr>
              <a:t>• подозрение на расслоение аорты;</a:t>
            </a:r>
          </a:p>
          <a:p>
            <a:r>
              <a:rPr lang="ru-RU" sz="3200" b="0" strike="noStrike" spc="-1" dirty="0">
                <a:latin typeface="Arial"/>
              </a:rPr>
              <a:t>• наличие признаков кровотечения или геморрагического диатеза (за исключением менструации);</a:t>
            </a:r>
          </a:p>
          <a:p>
            <a:r>
              <a:rPr lang="ru-RU" sz="3200" b="0" strike="noStrike" spc="-1" dirty="0">
                <a:latin typeface="Arial"/>
              </a:rPr>
              <a:t>• существенные закрытые травмы головы в последние 3 </a:t>
            </a:r>
            <a:r>
              <a:rPr lang="ru-RU" sz="3200" b="0" strike="noStrike" spc="-1" dirty="0" err="1">
                <a:latin typeface="Arial"/>
              </a:rPr>
              <a:t>мес</a:t>
            </a:r>
            <a:r>
              <a:rPr lang="ru-RU" sz="3200" b="0" strike="noStrike" spc="-1" dirty="0">
                <a:latin typeface="Arial"/>
              </a:rPr>
              <a:t>;</a:t>
            </a:r>
          </a:p>
          <a:p>
            <a:r>
              <a:rPr lang="ru-RU" sz="3200" b="0" strike="noStrike" spc="-1" dirty="0">
                <a:latin typeface="Arial"/>
              </a:rPr>
              <a:t>• изменение структуры мозговых сосудов, например, </a:t>
            </a:r>
            <a:r>
              <a:rPr lang="ru-RU" sz="3200" b="0" strike="noStrike" spc="-1" dirty="0" err="1">
                <a:latin typeface="Arial"/>
              </a:rPr>
              <a:t>артериовеноз-ная</a:t>
            </a:r>
            <a:r>
              <a:rPr lang="ru-RU" sz="3200" b="0" strike="noStrike" spc="-1" dirty="0">
                <a:latin typeface="Arial"/>
              </a:rPr>
              <a:t> </a:t>
            </a:r>
            <a:r>
              <a:rPr lang="ru-RU" sz="3200" b="0" strike="noStrike" spc="-1" dirty="0" err="1">
                <a:latin typeface="Arial"/>
              </a:rPr>
              <a:t>мальформация</a:t>
            </a:r>
            <a:r>
              <a:rPr lang="ru-RU" sz="3200" b="0" strike="noStrike" spc="-1" dirty="0">
                <a:latin typeface="Arial"/>
              </a:rPr>
              <a:t>, артериальные аневризмы.</a:t>
            </a:r>
          </a:p>
          <a:p>
            <a:endParaRPr lang="ru-RU" sz="3200" b="0" strike="noStrike" spc="-1" dirty="0">
              <a:latin typeface="Arial"/>
            </a:endParaRPr>
          </a:p>
          <a:p>
            <a:pPr marL="432000" indent="-324000">
              <a:spcAft>
                <a:spcPts val="1414"/>
              </a:spcAft>
              <a:buClr>
                <a:srgbClr val="000000"/>
              </a:buClr>
              <a:buSzPct val="45000"/>
              <a:buFont typeface="Wingdings" charset="2"/>
              <a:buChar char=""/>
            </a:pPr>
            <a:endParaRPr lang="ru-RU"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216000" y="504000"/>
            <a:ext cx="9648000" cy="4752000"/>
          </a:xfrm>
          <a:prstGeom prst="rect">
            <a:avLst/>
          </a:prstGeom>
          <a:noFill/>
          <a:ln>
            <a:noFill/>
          </a:ln>
        </p:spPr>
        <p:txBody>
          <a:bodyPr lIns="0" tIns="0" rIns="0" bIns="0">
            <a:normAutofit fontScale="70000" lnSpcReduction="20000"/>
          </a:bodyPr>
          <a:lstStyle/>
          <a:p>
            <a:r>
              <a:rPr lang="ru-RU" sz="3200" b="0" strike="noStrike" spc="-1" dirty="0">
                <a:latin typeface="Arial"/>
              </a:rPr>
              <a:t>   </a:t>
            </a:r>
            <a:r>
              <a:rPr lang="ru-RU" sz="2600" b="0" strike="noStrike" spc="-1" dirty="0">
                <a:latin typeface="Arial"/>
              </a:rPr>
              <a:t>ТЛТ может проводиться с помощью </a:t>
            </a:r>
            <a:r>
              <a:rPr lang="ru-RU" sz="2600" b="0" u="sng" strike="noStrike" spc="-1" dirty="0" err="1">
                <a:uFillTx/>
                <a:latin typeface="Arial"/>
              </a:rPr>
              <a:t>стрептокиназы</a:t>
            </a:r>
            <a:r>
              <a:rPr lang="ru-RU" sz="2600" b="0" u="sng" strike="noStrike" spc="-1" dirty="0">
                <a:uFillTx/>
                <a:latin typeface="Arial"/>
              </a:rPr>
              <a:t>, </a:t>
            </a:r>
            <a:r>
              <a:rPr lang="ru-RU" sz="2600" b="0" u="sng" strike="noStrike" spc="-1" dirty="0" err="1">
                <a:uFillTx/>
                <a:latin typeface="Arial"/>
              </a:rPr>
              <a:t>проурокиназы</a:t>
            </a:r>
            <a:r>
              <a:rPr lang="ru-RU" sz="2600" b="0" u="sng" strike="noStrike" spc="-1" dirty="0">
                <a:uFillTx/>
                <a:latin typeface="Arial"/>
              </a:rPr>
              <a:t>, </a:t>
            </a:r>
            <a:r>
              <a:rPr lang="ru-RU" sz="2600" b="0" u="sng" strike="noStrike" spc="-1" dirty="0" err="1">
                <a:uFillTx/>
                <a:latin typeface="Arial"/>
              </a:rPr>
              <a:t>альтеплазы</a:t>
            </a:r>
            <a:r>
              <a:rPr lang="ru-RU" sz="2600" b="0" u="sng" strike="noStrike" spc="-1" dirty="0">
                <a:uFillTx/>
                <a:latin typeface="Arial"/>
              </a:rPr>
              <a:t>, </a:t>
            </a:r>
            <a:r>
              <a:rPr lang="ru-RU" sz="2600" b="0" u="sng" strike="noStrike" spc="-1" dirty="0" err="1">
                <a:uFillTx/>
                <a:latin typeface="Arial"/>
              </a:rPr>
              <a:t>тенектеплазы</a:t>
            </a:r>
            <a:r>
              <a:rPr lang="ru-RU" sz="2600" b="0" u="sng" strike="noStrike" spc="-1" dirty="0">
                <a:uFillTx/>
                <a:latin typeface="Arial"/>
              </a:rPr>
              <a:t>.</a:t>
            </a:r>
            <a:r>
              <a:rPr lang="ru-RU" sz="2600" b="0" strike="noStrike" spc="-1" dirty="0">
                <a:latin typeface="Arial"/>
              </a:rPr>
              <a:t> Более современными и эффективными препаратами являются </a:t>
            </a:r>
            <a:r>
              <a:rPr lang="ru-RU" sz="2600" b="0" strike="noStrike" spc="-1" dirty="0" err="1">
                <a:latin typeface="Arial"/>
              </a:rPr>
              <a:t>фи-бринспецифичные</a:t>
            </a:r>
            <a:r>
              <a:rPr lang="ru-RU" sz="2600" b="0" strike="noStrike" spc="-1" dirty="0">
                <a:latin typeface="Arial"/>
              </a:rPr>
              <a:t> </a:t>
            </a:r>
            <a:r>
              <a:rPr lang="ru-RU" sz="2600" b="0" strike="noStrike" spc="-1" dirty="0" err="1">
                <a:latin typeface="Arial"/>
              </a:rPr>
              <a:t>тромболитики</a:t>
            </a:r>
            <a:r>
              <a:rPr lang="ru-RU" sz="2600" b="0" strike="noStrike" spc="-1" dirty="0">
                <a:latin typeface="Arial"/>
              </a:rPr>
              <a:t>: </a:t>
            </a:r>
            <a:r>
              <a:rPr lang="ru-RU" sz="2600" b="0" u="sng" strike="noStrike" spc="-1" dirty="0" err="1">
                <a:uFillTx/>
                <a:latin typeface="Arial"/>
              </a:rPr>
              <a:t>альтеплаза</a:t>
            </a:r>
            <a:r>
              <a:rPr lang="ru-RU" sz="2600" b="0" u="sng" strike="noStrike" spc="-1" dirty="0">
                <a:uFillTx/>
                <a:latin typeface="Arial"/>
              </a:rPr>
              <a:t>, </a:t>
            </a:r>
            <a:r>
              <a:rPr lang="ru-RU" sz="2600" b="0" u="sng" strike="noStrike" spc="-1" dirty="0" err="1">
                <a:uFillTx/>
                <a:latin typeface="Arial"/>
              </a:rPr>
              <a:t>тенектеплаза</a:t>
            </a:r>
            <a:r>
              <a:rPr lang="ru-RU" sz="2600" b="0" u="sng" strike="noStrike" spc="-1" dirty="0">
                <a:uFillTx/>
                <a:latin typeface="Arial"/>
              </a:rPr>
              <a:t>, </a:t>
            </a:r>
            <a:r>
              <a:rPr lang="ru-RU" sz="2600" b="0" u="sng" strike="noStrike" spc="-1" dirty="0" err="1">
                <a:uFillTx/>
                <a:latin typeface="Arial"/>
              </a:rPr>
              <a:t>проуро-киназа</a:t>
            </a:r>
            <a:r>
              <a:rPr lang="ru-RU" sz="2600" b="0" u="sng" strike="noStrike" spc="-1" dirty="0">
                <a:uFillTx/>
                <a:latin typeface="Arial"/>
              </a:rPr>
              <a:t>.</a:t>
            </a:r>
            <a:endParaRPr lang="ru-RU" sz="2600" b="0" strike="noStrike" spc="-1" dirty="0">
              <a:latin typeface="Arial"/>
            </a:endParaRPr>
          </a:p>
          <a:p>
            <a:r>
              <a:rPr lang="ru-RU" sz="2600" b="0" strike="noStrike" spc="-1" dirty="0">
                <a:latin typeface="Arial"/>
              </a:rPr>
              <a:t>   </a:t>
            </a:r>
            <a:r>
              <a:rPr lang="ru-RU" sz="2600" b="0" u="sng" strike="noStrike" spc="-1" dirty="0" err="1">
                <a:uFillTx/>
                <a:latin typeface="Arial"/>
              </a:rPr>
              <a:t>Стрептокиназа</a:t>
            </a:r>
            <a:r>
              <a:rPr lang="ru-RU" sz="2600" b="0" strike="noStrike" spc="-1" dirty="0">
                <a:latin typeface="Arial"/>
              </a:rPr>
              <a:t> - первый </a:t>
            </a:r>
            <a:r>
              <a:rPr lang="ru-RU" sz="2600" b="0" strike="noStrike" spc="-1" dirty="0" err="1">
                <a:latin typeface="Arial"/>
              </a:rPr>
              <a:t>тромболитик</a:t>
            </a:r>
            <a:r>
              <a:rPr lang="ru-RU" sz="2600" b="0" strike="noStrike" spc="-1" dirty="0">
                <a:latin typeface="Arial"/>
              </a:rPr>
              <a:t>, разрешенный к применению. Вводят внутривенно </a:t>
            </a:r>
            <a:r>
              <a:rPr lang="ru-RU" sz="2600" b="0" strike="noStrike" spc="-1" dirty="0" err="1">
                <a:latin typeface="Arial"/>
              </a:rPr>
              <a:t>капельно</a:t>
            </a:r>
            <a:r>
              <a:rPr lang="ru-RU" sz="2600" b="0" strike="noStrike" spc="-1" dirty="0">
                <a:latin typeface="Arial"/>
              </a:rPr>
              <a:t> 1,5 </a:t>
            </a:r>
            <a:r>
              <a:rPr lang="ru-RU" sz="2600" b="0" strike="noStrike" spc="-1" dirty="0" err="1">
                <a:latin typeface="Arial"/>
              </a:rPr>
              <a:t>млн</a:t>
            </a:r>
            <a:r>
              <a:rPr lang="ru-RU" sz="2600" b="0" strike="noStrike" spc="-1" dirty="0">
                <a:latin typeface="Arial"/>
              </a:rPr>
              <a:t> ЕД за 30-60 мин. Повторно </a:t>
            </a:r>
            <a:r>
              <a:rPr lang="ru-RU" sz="2600" b="0" strike="noStrike" spc="-1" dirty="0" err="1">
                <a:latin typeface="Arial"/>
              </a:rPr>
              <a:t>стрептокиназу</a:t>
            </a:r>
            <a:r>
              <a:rPr lang="ru-RU" sz="2600" b="0" strike="noStrike" spc="-1" dirty="0">
                <a:latin typeface="Arial"/>
              </a:rPr>
              <a:t> вводить не рекомендуется . </a:t>
            </a:r>
          </a:p>
          <a:p>
            <a:r>
              <a:rPr lang="ru-RU" sz="2600" b="0" strike="noStrike" spc="-1" dirty="0">
                <a:latin typeface="Arial"/>
              </a:rPr>
              <a:t>   </a:t>
            </a:r>
            <a:r>
              <a:rPr lang="ru-RU" sz="2600" b="0" u="sng" strike="noStrike" spc="-1" dirty="0" err="1">
                <a:uFillTx/>
                <a:latin typeface="Arial"/>
              </a:rPr>
              <a:t>Альтеплазу</a:t>
            </a:r>
            <a:r>
              <a:rPr lang="ru-RU" sz="2600" b="0" strike="noStrike" spc="-1" dirty="0">
                <a:latin typeface="Arial"/>
              </a:rPr>
              <a:t> вводят по системе «болюс + </a:t>
            </a:r>
            <a:r>
              <a:rPr lang="ru-RU" sz="2600" b="0" strike="noStrike" spc="-1" dirty="0" err="1">
                <a:latin typeface="Arial"/>
              </a:rPr>
              <a:t>инфузия</a:t>
            </a:r>
            <a:r>
              <a:rPr lang="ru-RU" sz="2600" b="0" strike="noStrike" spc="-1" dirty="0">
                <a:latin typeface="Arial"/>
              </a:rPr>
              <a:t>» [15 мг внутривенно </a:t>
            </a:r>
            <a:r>
              <a:rPr lang="ru-RU" sz="2600" b="0" strike="noStrike" spc="-1" dirty="0" err="1">
                <a:latin typeface="Arial"/>
              </a:rPr>
              <a:t>струйно</a:t>
            </a:r>
            <a:r>
              <a:rPr lang="ru-RU" sz="2600" b="0" strike="noStrike" spc="-1" dirty="0">
                <a:latin typeface="Arial"/>
              </a:rPr>
              <a:t>, 0,75 мг/кг внутривенно (максимально 50 мг) за 30 мин, 0,5 мг/кг внутривенно (максимально 35 мг) за 60 мин]. </a:t>
            </a:r>
          </a:p>
          <a:p>
            <a:r>
              <a:rPr lang="ru-RU" sz="2600" b="0" strike="noStrike" spc="-1" dirty="0">
                <a:latin typeface="Arial"/>
              </a:rPr>
              <a:t>   </a:t>
            </a:r>
            <a:r>
              <a:rPr lang="ru-RU" sz="2600" b="0" u="sng" strike="noStrike" spc="-1" dirty="0" err="1">
                <a:uFillTx/>
                <a:latin typeface="Arial"/>
              </a:rPr>
              <a:t>Тенектеплаза</a:t>
            </a:r>
            <a:r>
              <a:rPr lang="ru-RU" sz="2600" b="0" strike="noStrike" spc="-1" dirty="0">
                <a:latin typeface="Arial"/>
              </a:rPr>
              <a:t> имеет </a:t>
            </a:r>
            <a:r>
              <a:rPr lang="ru-RU" sz="2600" b="0" strike="noStrike" spc="-1" dirty="0" err="1">
                <a:latin typeface="Arial"/>
              </a:rPr>
              <a:t>бóльший</a:t>
            </a:r>
            <a:r>
              <a:rPr lang="ru-RU" sz="2600" b="0" strike="noStrike" spc="-1" dirty="0">
                <a:latin typeface="Arial"/>
              </a:rPr>
              <a:t>, чем у </a:t>
            </a:r>
            <a:r>
              <a:rPr lang="ru-RU" sz="2600" b="0" strike="noStrike" spc="-1" dirty="0" err="1">
                <a:latin typeface="Arial"/>
              </a:rPr>
              <a:t>альтеплазы</a:t>
            </a:r>
            <a:r>
              <a:rPr lang="ru-RU" sz="2600" b="0" strike="noStrike" spc="-1" dirty="0">
                <a:latin typeface="Arial"/>
              </a:rPr>
              <a:t>, период полувыведения, поэтому ее вводят однократным внутривенным болюсом. Дозу рассчитывают исходя из массы тела пациента. В упаковке </a:t>
            </a:r>
            <a:r>
              <a:rPr lang="ru-RU" sz="2600" b="0" strike="noStrike" spc="-1" dirty="0" err="1">
                <a:latin typeface="Arial"/>
              </a:rPr>
              <a:t>тенек-теплазы</a:t>
            </a:r>
            <a:r>
              <a:rPr lang="ru-RU" sz="2600" b="0" strike="noStrike" spc="-1" dirty="0">
                <a:latin typeface="Arial"/>
              </a:rPr>
              <a:t> имеются шприц с растворителем и флакон с действующим веществом в виде порошка. Необходимо растворить порошок растворителем из прилагаемого шприца. На шприце имеется шкала, указывающая, какой объем должен быть введен в зависимости от массы тела пациента. Поскольку </a:t>
            </a:r>
            <a:r>
              <a:rPr lang="ru-RU" sz="2600" b="0" strike="noStrike" spc="-1" dirty="0" err="1">
                <a:latin typeface="Arial"/>
              </a:rPr>
              <a:t>тенектеплазу</a:t>
            </a:r>
            <a:r>
              <a:rPr lang="ru-RU" sz="2600" b="0" strike="noStrike" spc="-1" dirty="0">
                <a:latin typeface="Arial"/>
              </a:rPr>
              <a:t> вводят однократным болюсом, ее применение значительно удобнее на </a:t>
            </a:r>
            <a:r>
              <a:rPr lang="ru-RU" sz="2600" b="0" strike="noStrike" spc="-1" dirty="0" err="1">
                <a:latin typeface="Arial"/>
              </a:rPr>
              <a:t>догоспитальном</a:t>
            </a:r>
            <a:r>
              <a:rPr lang="ru-RU" sz="2600" b="0" strike="noStrike" spc="-1" dirty="0">
                <a:latin typeface="Arial"/>
              </a:rPr>
              <a:t> этапе.</a:t>
            </a:r>
          </a:p>
          <a:p>
            <a:r>
              <a:rPr lang="ru-RU" sz="2600" b="0" strike="noStrike" spc="-1" dirty="0">
                <a:latin typeface="Arial"/>
              </a:rPr>
              <a:t>   </a:t>
            </a:r>
            <a:r>
              <a:rPr lang="ru-RU" sz="2600" b="0" u="sng" strike="noStrike" spc="-1" dirty="0" err="1">
                <a:uFillTx/>
                <a:latin typeface="Arial"/>
              </a:rPr>
              <a:t>Проурокиназу</a:t>
            </a:r>
            <a:r>
              <a:rPr lang="ru-RU" sz="2600" b="0" strike="noStrike" spc="-1" dirty="0">
                <a:latin typeface="Arial"/>
              </a:rPr>
              <a:t> вводят внутривенно в 100-200 мл дистиллированной воды или 0,9% раствора хлорида натрия по схеме «болюс + </a:t>
            </a:r>
            <a:r>
              <a:rPr lang="ru-RU" sz="2600" b="0" strike="noStrike" spc="-1" dirty="0" err="1">
                <a:latin typeface="Arial"/>
              </a:rPr>
              <a:t>инфузия</a:t>
            </a:r>
            <a:r>
              <a:rPr lang="ru-RU" sz="2600" b="0" strike="noStrike" spc="-1" dirty="0">
                <a:latin typeface="Arial"/>
              </a:rPr>
              <a:t>». Болюс составляет 2 </a:t>
            </a:r>
            <a:r>
              <a:rPr lang="ru-RU" sz="2600" b="0" strike="noStrike" spc="-1" dirty="0" err="1">
                <a:latin typeface="Arial"/>
              </a:rPr>
              <a:t>млн</a:t>
            </a:r>
            <a:r>
              <a:rPr lang="ru-RU" sz="2600" b="0" strike="noStrike" spc="-1" dirty="0">
                <a:latin typeface="Arial"/>
              </a:rPr>
              <a:t> МЕ; последующая </a:t>
            </a:r>
            <a:r>
              <a:rPr lang="ru-RU" sz="2600" b="0" strike="noStrike" spc="-1" dirty="0" err="1">
                <a:latin typeface="Arial"/>
              </a:rPr>
              <a:t>инфузия</a:t>
            </a:r>
            <a:r>
              <a:rPr lang="ru-RU" sz="2600" b="0" strike="noStrike" spc="-1" dirty="0">
                <a:latin typeface="Arial"/>
              </a:rPr>
              <a:t> - 4 </a:t>
            </a:r>
            <a:r>
              <a:rPr lang="ru-RU" sz="2600" b="0" strike="noStrike" spc="-1" dirty="0" err="1">
                <a:latin typeface="Arial"/>
              </a:rPr>
              <a:t>млн</a:t>
            </a:r>
            <a:r>
              <a:rPr lang="ru-RU" sz="2600" b="0" strike="noStrike" spc="-1" dirty="0">
                <a:latin typeface="Arial"/>
              </a:rPr>
              <a:t> МЕ в течение 30-60 мин</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144000" y="360000"/>
            <a:ext cx="9792000" cy="4896000"/>
          </a:xfrm>
          <a:prstGeom prst="rect">
            <a:avLst/>
          </a:prstGeom>
          <a:noFill/>
          <a:ln>
            <a:noFill/>
          </a:ln>
        </p:spPr>
        <p:txBody>
          <a:bodyPr lIns="0" tIns="0" rIns="0" bIns="0">
            <a:normAutofit fontScale="70000" lnSpcReduction="20000"/>
          </a:bodyPr>
          <a:lstStyle/>
          <a:p>
            <a:pPr algn="ctr">
              <a:spcAft>
                <a:spcPts val="1414"/>
              </a:spcAft>
            </a:pPr>
            <a:r>
              <a:rPr lang="ru-RU" sz="3200" b="1" i="1" u="sng" strike="noStrike" spc="-1">
                <a:uFillTx/>
                <a:latin typeface="Arial"/>
              </a:rPr>
              <a:t>Купирование болевого синдрома, психоэмоционального напряжения.</a:t>
            </a:r>
            <a:endParaRPr lang="ru-RU" sz="3200" b="0" strike="noStrike" spc="-1">
              <a:latin typeface="Arial"/>
            </a:endParaRPr>
          </a:p>
          <a:p>
            <a:r>
              <a:rPr lang="ru-RU" sz="3200" b="0" strike="noStrike" spc="-1">
                <a:latin typeface="Arial"/>
              </a:rPr>
              <a:t>    Купирование болевого синдрома очень важно не только из соображений гуманности. Боль приводит к активации симпатической нервной системы, что вызывает вазоконстрикцию и увеличивает нагрузку на миокард. В целях купирования болевого синдрома могут применяться нитраты и опиоиды.</a:t>
            </a:r>
          </a:p>
          <a:p>
            <a:r>
              <a:rPr lang="ru-RU" sz="3200" b="0" u="sng" strike="noStrike" spc="-1">
                <a:uFillTx/>
                <a:latin typeface="Arial"/>
              </a:rPr>
              <a:t>Нитраты</a:t>
            </a:r>
            <a:endParaRPr lang="ru-RU" sz="3200" b="0" strike="noStrike" spc="-1">
              <a:latin typeface="Arial"/>
            </a:endParaRPr>
          </a:p>
          <a:p>
            <a:r>
              <a:rPr lang="ru-RU" sz="3200" b="0" strike="noStrike" spc="-1">
                <a:latin typeface="Arial"/>
              </a:rPr>
              <a:t>    Использование нитратов обусловлено их эффектом вазодилатации. Они вызывают расширение вен и артерий, причем вен в большей степени. При этом снижаются преднагрузка и постнагрузка. Как правило, при наличии подъема сегмента ST на ЭКГ нитраты малоэффективны, так как он обусловлен полной окклюзией КА тромбом, и расширение КА в этом случае вряд ли приведет к улучшению коронарного кровотока. При отсутствии подъема сегмента ST нитраты нередко оказывают существенную помощь и помогают купировать болевой синдром, но эффект их, как правило, неполный.</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144000" y="504000"/>
            <a:ext cx="9792000" cy="4752000"/>
          </a:xfrm>
          <a:prstGeom prst="rect">
            <a:avLst/>
          </a:prstGeom>
          <a:noFill/>
          <a:ln>
            <a:noFill/>
          </a:ln>
        </p:spPr>
        <p:txBody>
          <a:bodyPr lIns="0" tIns="0" rIns="0" bIns="0">
            <a:normAutofit fontScale="77000" lnSpcReduction="20000"/>
          </a:bodyPr>
          <a:lstStyle/>
          <a:p>
            <a:r>
              <a:rPr lang="ru-RU" sz="3200" b="0" u="sng" strike="noStrike" spc="-1">
                <a:uFillTx/>
                <a:latin typeface="Arial"/>
              </a:rPr>
              <a:t>Опиоиды</a:t>
            </a:r>
            <a:endParaRPr lang="ru-RU" sz="3200" b="0" strike="noStrike" spc="-1">
              <a:latin typeface="Arial"/>
            </a:endParaRPr>
          </a:p>
          <a:p>
            <a:r>
              <a:rPr lang="ru-RU" sz="3200" b="0" strike="noStrike" spc="-1">
                <a:latin typeface="Arial"/>
              </a:rPr>
              <a:t>     В связи с тем что нитраты при ОКС в основном применяются при выраженной АГ и застое в легких на фоне нормального или повышенного АД, для купирования боли считается целесообразным использовать наркотические анальгетики.</a:t>
            </a:r>
          </a:p>
          <a:p>
            <a:r>
              <a:rPr lang="ru-RU" sz="3200" b="0" u="sng" strike="noStrike" spc="-1">
                <a:uFillTx/>
                <a:latin typeface="Arial"/>
              </a:rPr>
              <a:t>Ингаляция кислорода</a:t>
            </a:r>
            <a:endParaRPr lang="ru-RU" sz="3200" b="0" strike="noStrike" spc="-1">
              <a:latin typeface="Arial"/>
            </a:endParaRPr>
          </a:p>
          <a:p>
            <a:r>
              <a:rPr lang="ru-RU" sz="3200" b="0" strike="noStrike" spc="-1">
                <a:latin typeface="Arial"/>
              </a:rPr>
              <a:t>    Кислородотерапию (с помощью маски или через носовые катетеры со скоростью 2-8 л/мин) следует назначать при жалобах на чувство нехватки воздуха, гипоксии или при сердечной недостаточности. Неинвазивный мониторинг сатурации крови кислородом, как уже было отмечено ранее, является большим подспорьем для определения необходимости назначения кислородотерапии или дыхательной поддержки. Сатурация менее 90% является однозначным показанием к кислородотерапии.</a:t>
            </a:r>
          </a:p>
          <a:p>
            <a:endParaRPr lang="ru-RU" sz="3200" b="0" strike="noStrike" spc="-1">
              <a:latin typeface="Arial"/>
            </a:endParaRP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72000" y="360000"/>
            <a:ext cx="9936000" cy="4968000"/>
          </a:xfrm>
          <a:prstGeom prst="rect">
            <a:avLst/>
          </a:prstGeom>
          <a:noFill/>
          <a:ln>
            <a:noFill/>
          </a:ln>
        </p:spPr>
        <p:txBody>
          <a:bodyPr lIns="0" tIns="0" rIns="0" bIns="0">
            <a:normAutofit fontScale="62500" lnSpcReduction="20000"/>
          </a:bodyPr>
          <a:lstStyle/>
          <a:p>
            <a:r>
              <a:rPr lang="ru-RU" sz="3200" b="0" u="sng" strike="noStrike" spc="-1">
                <a:uFillTx/>
                <a:latin typeface="Arial"/>
              </a:rPr>
              <a:t>Антитромботическое лечение</a:t>
            </a:r>
            <a:endParaRPr lang="ru-RU" sz="3200" b="0" strike="noStrike" spc="-1">
              <a:latin typeface="Arial"/>
            </a:endParaRPr>
          </a:p>
          <a:p>
            <a:r>
              <a:rPr lang="ru-RU" sz="3200" b="0" strike="noStrike" spc="-1">
                <a:latin typeface="Arial"/>
              </a:rPr>
              <a:t>    При ОКС назначают следующие препараты, оказывающие влияние на свертываемость крови:</a:t>
            </a:r>
          </a:p>
          <a:p>
            <a:r>
              <a:rPr lang="ru-RU" sz="3200" b="0" strike="noStrike" spc="-1">
                <a:latin typeface="Arial"/>
              </a:rPr>
              <a:t>• антитромбоцитарные препараты (антиагреганты);</a:t>
            </a:r>
          </a:p>
          <a:p>
            <a:r>
              <a:rPr lang="ru-RU" sz="3200" b="0" strike="noStrike" spc="-1">
                <a:latin typeface="Arial"/>
              </a:rPr>
              <a:t>• антикоагулянты;</a:t>
            </a:r>
          </a:p>
          <a:p>
            <a:r>
              <a:rPr lang="ru-RU" sz="3200" b="0" strike="noStrike" spc="-1">
                <a:latin typeface="Arial"/>
              </a:rPr>
              <a:t>• тромболитики.</a:t>
            </a:r>
          </a:p>
          <a:p>
            <a:r>
              <a:rPr lang="ru-RU" sz="3200" b="0" u="sng" strike="noStrike" spc="-1">
                <a:uFillTx/>
                <a:latin typeface="Arial"/>
              </a:rPr>
              <a:t>Ацетилсалициловая кислота</a:t>
            </a:r>
            <a:endParaRPr lang="ru-RU" sz="3200" b="0" strike="noStrike" spc="-1">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    АСК необратимо ингибирует циклооксигеназную активность про-стагландин-эндопероксид-синтазы-1 тромбоцитов, подавляя продукцию тромбоксана А2 на протяжении всей жизни тромбоцитов, т.е. если тромбоцит был ингибирован АСК, он не способен вырабатывать тромбоксан А2. Таким образом, на фоне приема АСК все тромбоциты теряют способность склеиваться. Регулярный прием препарата диктуется постоянным образованием в организме человека новых тромбоцитов и необходимостью их такого же постоянного ингибирования. </a:t>
            </a:r>
          </a:p>
          <a:p>
            <a:pPr marL="432000" indent="-324000">
              <a:spcAft>
                <a:spcPts val="1414"/>
              </a:spcAft>
              <a:buClr>
                <a:srgbClr val="000000"/>
              </a:buClr>
              <a:buSzPct val="45000"/>
              <a:buFont typeface="Wingdings" charset="2"/>
              <a:buChar char=""/>
            </a:pPr>
            <a:endParaRPr lang="ru-RU" sz="3200" b="0" strike="noStrike" spc="-1">
              <a:latin typeface="Arial"/>
            </a:endParaRPr>
          </a:p>
          <a:p>
            <a:pPr marL="432000" indent="-324000">
              <a:spcAft>
                <a:spcPts val="1414"/>
              </a:spcAft>
              <a:buClr>
                <a:srgbClr val="000000"/>
              </a:buClr>
              <a:buSzPct val="45000"/>
              <a:buFont typeface="Wingdings" charset="2"/>
              <a:buChar char=""/>
            </a:pPr>
            <a:endParaRPr lang="ru-RU" sz="3200" b="0" strike="noStrike" spc="-1">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144000" y="360000"/>
            <a:ext cx="9936000" cy="4968000"/>
          </a:xfrm>
          <a:prstGeom prst="rect">
            <a:avLst/>
          </a:prstGeom>
          <a:noFill/>
          <a:ln>
            <a:noFill/>
          </a:ln>
        </p:spPr>
        <p:txBody>
          <a:bodyPr lIns="0" tIns="0" rIns="0" bIns="0">
            <a:normAutofit fontScale="88500" lnSpcReduction="10000"/>
          </a:bodyPr>
          <a:lstStyle/>
          <a:p>
            <a:pPr algn="ctr">
              <a:spcAft>
                <a:spcPts val="1414"/>
              </a:spcAft>
            </a:pPr>
            <a:r>
              <a:rPr lang="ru-RU" sz="3200" b="1" i="1" u="sng" strike="noStrike" spc="-1">
                <a:uFillTx/>
                <a:latin typeface="Arial"/>
              </a:rPr>
              <a:t>Блокаторы аденозиндифосфатзависимой агрегации тромбоцитов</a:t>
            </a:r>
            <a:endParaRPr lang="ru-RU" sz="3200" b="0" strike="noStrike" spc="-1">
              <a:latin typeface="Arial"/>
            </a:endParaRPr>
          </a:p>
          <a:p>
            <a:r>
              <a:rPr lang="ru-RU" sz="3200" b="0" u="sng" strike="noStrike" spc="-1">
                <a:uFillTx/>
                <a:latin typeface="Arial"/>
              </a:rPr>
              <a:t>Клопидогрел</a:t>
            </a:r>
            <a:endParaRPr lang="ru-RU" sz="3200" b="0" strike="noStrike" spc="-1">
              <a:latin typeface="Arial"/>
            </a:endParaRPr>
          </a:p>
          <a:p>
            <a:r>
              <a:rPr lang="ru-RU" sz="3200" b="0" strike="noStrike" spc="-1">
                <a:latin typeface="Arial"/>
              </a:rPr>
              <a:t>    Является пролекарством, для образования активного метаболита препарат в печени с помощью цитохрома P450 должен преобразоваться в действующее вещество, вызывает необратимую ингибицию тромбоцитов.</a:t>
            </a:r>
          </a:p>
          <a:p>
            <a:r>
              <a:rPr lang="ru-RU" sz="3200" b="0" u="sng" strike="noStrike" spc="-1">
                <a:uFillTx/>
                <a:latin typeface="Arial"/>
              </a:rPr>
              <a:t>Тикагрелор и празугрел</a:t>
            </a:r>
            <a:endParaRPr lang="ru-RU" sz="3200" b="0" strike="noStrike" spc="-1">
              <a:latin typeface="Arial"/>
            </a:endParaRPr>
          </a:p>
          <a:p>
            <a:r>
              <a:rPr lang="ru-RU" sz="3200" b="0" strike="noStrike" spc="-1">
                <a:latin typeface="Arial"/>
              </a:rPr>
              <a:t>    Действие тикагрелора и празугрела развивается значительно быстрее (через 30 мин после начала приема). Нагрузочная доза тикагрелора 180 мг, поддерживающая - 90 мг 2 раза в сутки. </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72000" y="432000"/>
            <a:ext cx="9936000" cy="4824000"/>
          </a:xfrm>
          <a:prstGeom prst="rect">
            <a:avLst/>
          </a:prstGeom>
          <a:noFill/>
          <a:ln>
            <a:noFill/>
          </a:ln>
        </p:spPr>
        <p:txBody>
          <a:bodyPr lIns="0" tIns="0" rIns="0" bIns="0">
            <a:normAutofit fontScale="88500" lnSpcReduction="10000"/>
          </a:bodyPr>
          <a:lstStyle/>
          <a:p>
            <a:pPr algn="ctr">
              <a:spcAft>
                <a:spcPts val="1414"/>
              </a:spcAft>
            </a:pPr>
            <a:r>
              <a:rPr lang="ru-RU" sz="3200" b="0" i="1" u="sng" strike="noStrike" spc="-1">
                <a:uFillTx/>
                <a:latin typeface="Arial"/>
              </a:rPr>
              <a:t>Блокаторы гликопротеиновых IIB/IIIA-рецепторов тромбоцито</a:t>
            </a:r>
            <a:r>
              <a:rPr lang="ru-RU" sz="3200" b="0" u="sng" strike="noStrike" spc="-1">
                <a:uFillTx/>
                <a:latin typeface="Arial"/>
              </a:rPr>
              <a:t>в</a:t>
            </a:r>
            <a:endParaRPr lang="ru-RU" sz="3200" b="0" strike="noStrike" spc="-1">
              <a:latin typeface="Arial"/>
            </a:endParaRPr>
          </a:p>
          <a:p>
            <a:r>
              <a:rPr lang="ru-RU" sz="3200" b="0" u="sng" strike="noStrike" spc="-1">
                <a:uFillTx/>
                <a:latin typeface="Arial"/>
              </a:rPr>
              <a:t>Антикоагулянтная терапия</a:t>
            </a:r>
            <a:endParaRPr lang="ru-RU" sz="3200" b="0" strike="noStrike" spc="-1">
              <a:latin typeface="Arial"/>
            </a:endParaRPr>
          </a:p>
          <a:p>
            <a:r>
              <a:rPr lang="ru-RU" sz="3200" b="0" strike="noStrike" spc="-1">
                <a:latin typeface="Arial"/>
              </a:rPr>
              <a:t>   Используются:</a:t>
            </a:r>
          </a:p>
          <a:p>
            <a:r>
              <a:rPr lang="ru-RU" sz="3200" b="0" strike="noStrike" spc="-1">
                <a:latin typeface="Arial"/>
              </a:rPr>
              <a:t>• НФГ;</a:t>
            </a:r>
          </a:p>
          <a:p>
            <a:r>
              <a:rPr lang="ru-RU" sz="3200" b="0" strike="noStrike" spc="-1">
                <a:latin typeface="Arial"/>
              </a:rPr>
              <a:t>• низкомолекулярные гепарины (эноксапарин натрия);</a:t>
            </a:r>
          </a:p>
          <a:p>
            <a:r>
              <a:rPr lang="ru-RU" sz="3200" b="0" strike="noStrike" spc="-1">
                <a:latin typeface="Arial"/>
              </a:rPr>
              <a:t>• пентасахариды (фондапаринукс натрия);</a:t>
            </a:r>
          </a:p>
          <a:p>
            <a:r>
              <a:rPr lang="ru-RU" sz="3200" b="0" strike="noStrike" spc="-1">
                <a:latin typeface="Arial"/>
              </a:rPr>
              <a:t>• прямые ингибиторы тромбина (бивалирудин).</a:t>
            </a:r>
          </a:p>
          <a:p>
            <a:r>
              <a:rPr lang="ru-RU" sz="3200" b="0" strike="noStrike" spc="-1">
                <a:latin typeface="Arial"/>
              </a:rPr>
              <a:t>   Данные препараты не растворяют тромб, но препятствуют росту и способствуют его расщеплению противосвертывающей системой крови.</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Рисунок 88"/>
          <p:cNvPicPr/>
          <p:nvPr/>
        </p:nvPicPr>
        <p:blipFill>
          <a:blip r:embed="rId2" cstate="print"/>
          <a:stretch/>
        </p:blipFill>
        <p:spPr>
          <a:xfrm>
            <a:off x="1440000" y="307080"/>
            <a:ext cx="7228800" cy="4804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2000" y="360000"/>
            <a:ext cx="9936000" cy="4824000"/>
          </a:xfrm>
          <a:prstGeom prst="rect">
            <a:avLst/>
          </a:prstGeom>
          <a:noFill/>
          <a:ln>
            <a:noFill/>
          </a:ln>
        </p:spPr>
        <p:txBody>
          <a:bodyPr lIns="0" tIns="0" rIns="0" bIns="0">
            <a:normAutofit fontScale="70000" lnSpcReduction="20000"/>
          </a:bodyPr>
          <a:lstStyle/>
          <a:p>
            <a:r>
              <a:rPr lang="ru-RU" sz="3200" b="0" strike="noStrike" spc="-1">
                <a:latin typeface="Arial"/>
              </a:rPr>
              <a:t>    На догоспитальном этапе должен быть выполнен следующий объем медицинской помощи пациентам с ОКС:</a:t>
            </a:r>
          </a:p>
          <a:p>
            <a:r>
              <a:rPr lang="ru-RU" sz="3200" b="0" strike="noStrike" spc="-1">
                <a:latin typeface="Arial"/>
              </a:rPr>
              <a:t>• опиоиды (например, морфин внутривенно дробно 2-4 мг каждые 3-5 мин);</a:t>
            </a:r>
          </a:p>
          <a:p>
            <a:r>
              <a:rPr lang="ru-RU" sz="3200" b="0" strike="noStrike" spc="-1">
                <a:latin typeface="Arial"/>
              </a:rPr>
              <a:t>• кислород через носовые катетеры со скоростью 2-8 л/мин (при сниженном насыщении крови кислородом);</a:t>
            </a:r>
          </a:p>
          <a:p>
            <a:r>
              <a:rPr lang="ru-RU" sz="3200" b="0" strike="noStrike" spc="-1">
                <a:latin typeface="Arial"/>
              </a:rPr>
              <a:t>• АСК в дозе 150-300 мг (разжевать);</a:t>
            </a:r>
          </a:p>
          <a:p>
            <a:r>
              <a:rPr lang="ru-RU" sz="3200" b="0" strike="noStrike" spc="-1">
                <a:latin typeface="Arial"/>
              </a:rPr>
              <a:t>• клопидогрел в дозе 300-600 мг или тикагрелор в дозе 180 мг внутрь;</a:t>
            </a:r>
          </a:p>
          <a:p>
            <a:r>
              <a:rPr lang="ru-RU" sz="3200" b="0" strike="noStrike" spc="-1">
                <a:latin typeface="Arial"/>
              </a:rPr>
              <a:t>• НФГ, или эноксапарин натрия, или фондапаринукс натрия (доза - см. табл. 7.2);</a:t>
            </a:r>
          </a:p>
          <a:p>
            <a:r>
              <a:rPr lang="ru-RU" sz="3200" b="0" strike="noStrike" spc="-1">
                <a:latin typeface="Arial"/>
              </a:rPr>
              <a:t>• при наличии подъема сегмента ST и показаний к ТЛТ, отсутствии возможности выполнения ЧКВ(чрескожные коронарные вмешательства) в течение 120 мин провести ТЛТ.</a:t>
            </a:r>
          </a:p>
          <a:p>
            <a:r>
              <a:rPr lang="ru-RU" sz="3200" b="0" strike="noStrike" spc="-1">
                <a:latin typeface="Arial"/>
              </a:rPr>
              <a:t>    В процессе транспортировки пациента в стационар персонал СМП с использованием доступных средств связи должен предупредить приемное отделение о транспортировке пациента, сообщить предполагаемый диагноз. Это необходимо для сокращения временных задержек при оказании помощи пациентам с ОКС.</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144000" y="288000"/>
            <a:ext cx="9792000" cy="965160"/>
          </a:xfrm>
          <a:prstGeom prst="rect">
            <a:avLst/>
          </a:prstGeom>
          <a:noFill/>
          <a:ln>
            <a:noFill/>
          </a:ln>
        </p:spPr>
        <p:txBody>
          <a:bodyPr lIns="0" tIns="0" rIns="0" bIns="0" anchor="ctr">
            <a:spAutoFit/>
          </a:bodyPr>
          <a:lstStyle/>
          <a:p>
            <a:pPr algn="ctr"/>
            <a:r>
              <a:rPr lang="ru-RU" sz="2400" b="0" strike="noStrike" spc="-1">
                <a:solidFill>
                  <a:srgbClr val="C7243A"/>
                </a:solidFill>
                <a:latin typeface="Arial"/>
              </a:rPr>
              <a:t>ОКАЗАНИЕ ПОМОЩИ ПАЦИЕНТУ В СТАЦИОНАРЕ</a:t>
            </a:r>
            <a:r>
              <a:t/>
            </a:r>
            <a:br/>
            <a:endParaRPr lang="ru-RU" sz="2400" b="0" strike="noStrike" spc="-1">
              <a:solidFill>
                <a:srgbClr val="C7243A"/>
              </a:solidFill>
              <a:latin typeface="Arial"/>
            </a:endParaRPr>
          </a:p>
        </p:txBody>
      </p:sp>
      <p:sp>
        <p:nvSpPr>
          <p:cNvPr id="116" name="TextShape 2"/>
          <p:cNvSpPr txBox="1"/>
          <p:nvPr/>
        </p:nvSpPr>
        <p:spPr>
          <a:xfrm>
            <a:off x="144000" y="720000"/>
            <a:ext cx="9936000" cy="4536000"/>
          </a:xfrm>
          <a:prstGeom prst="rect">
            <a:avLst/>
          </a:prstGeom>
          <a:noFill/>
          <a:ln>
            <a:noFill/>
          </a:ln>
        </p:spPr>
        <p:txBody>
          <a:bodyPr lIns="0" tIns="0" rIns="0" bIns="0">
            <a:normAutofit fontScale="55000" lnSpcReduction="20000"/>
          </a:bodyPr>
          <a:lstStyle/>
          <a:p>
            <a:r>
              <a:rPr lang="ru-RU" sz="3200" b="0" strike="noStrike" spc="-1">
                <a:latin typeface="Arial"/>
              </a:rPr>
              <a:t>    Всех пациентов с ОКС необходимо госпитализировать в отделение интенсивной терапии и реанимации. При наличии показаний к ЧКВ(чрескожные коронарные вмешательства) пациент должен быть доставлен в рентгеноперационную, минуя другие отделения.</a:t>
            </a:r>
          </a:p>
          <a:p>
            <a:r>
              <a:rPr lang="ru-RU" sz="3200" b="0" strike="noStrike" spc="-1">
                <a:latin typeface="Arial"/>
              </a:rPr>
              <a:t>   На основании анализа:</a:t>
            </a:r>
          </a:p>
          <a:p>
            <a:r>
              <a:rPr lang="ru-RU" sz="3200" b="0" strike="noStrike" spc="-1">
                <a:latin typeface="Arial"/>
              </a:rPr>
              <a:t>• характера болевого синдрома в грудной клетке, продолжительности и его сохранения, а также симптомов, определяемых при физикальном обследовании (систолическое АД, сердечный ритм, аускультация сердца, классификация по Killip);</a:t>
            </a:r>
          </a:p>
          <a:p>
            <a:r>
              <a:rPr lang="ru-RU" sz="3200" b="0" strike="noStrike" spc="-1">
                <a:latin typeface="Arial"/>
              </a:rPr>
              <a:t>• оценки вероятности ИБС, основанной на характеристиках боли в грудной клетке, возрасте, поле, факторах риска ИБС, установленной ИБС и внесердечных проявлениях атеросклероза;</a:t>
            </a:r>
          </a:p>
          <a:p>
            <a:r>
              <a:rPr lang="ru-RU" sz="3200" b="0" strike="noStrike" spc="-1">
                <a:latin typeface="Arial"/>
              </a:rPr>
              <a:t>• ЭКГ в 12 отведениях (для выявления отклонения сегмента ST ,некроза или проявлений, предполагающих ишемию миокарда)па циент может быть отнесен к одному из четырех рабочих диагнозов:</a:t>
            </a:r>
          </a:p>
          <a:p>
            <a:r>
              <a:rPr lang="ru-RU" sz="3200" b="0" strike="noStrike" spc="-1">
                <a:latin typeface="Arial"/>
              </a:rPr>
              <a:t>- ИмпST(инф.мио-а со стойким подьемом сегмента ST ) (вопрос о коронарной реперфузии решается исходя из двух клинических ситуаций);</a:t>
            </a:r>
          </a:p>
          <a:p>
            <a:r>
              <a:rPr lang="ru-RU" sz="3200" b="0" strike="noStrike" spc="-1">
                <a:latin typeface="Arial"/>
              </a:rPr>
              <a:t>- ОКСбпST(острый коронарный синдром без подьема сегмента ST на экг) с сохраняющейся ишемией или гемодинамической нестабильностью;</a:t>
            </a:r>
          </a:p>
          <a:p>
            <a:r>
              <a:rPr lang="ru-RU" sz="3200" b="0" strike="noStrike" spc="-1">
                <a:latin typeface="Arial"/>
              </a:rPr>
              <a:t>- ОКСбпST без сохраняющейся ишемии или гемодинамической нестабильности;</a:t>
            </a:r>
          </a:p>
          <a:p>
            <a:r>
              <a:rPr lang="ru-RU" sz="3200" b="0" strike="noStrike" spc="-1">
                <a:latin typeface="Arial"/>
              </a:rPr>
              <a:t>- маловероятный ОКСбпST.</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72000" y="432000"/>
            <a:ext cx="9936000" cy="4824000"/>
          </a:xfrm>
          <a:prstGeom prst="rect">
            <a:avLst/>
          </a:prstGeom>
          <a:noFill/>
          <a:ln>
            <a:noFill/>
          </a:ln>
        </p:spPr>
        <p:txBody>
          <a:bodyPr lIns="0" tIns="0" rIns="0" bIns="0">
            <a:normAutofit/>
          </a:bodyPr>
          <a:lstStyle/>
          <a:p>
            <a:r>
              <a:rPr lang="ru-RU" sz="1600" b="0" strike="noStrike" spc="-1">
                <a:latin typeface="Arial"/>
              </a:rPr>
              <a:t>• </a:t>
            </a:r>
            <a:r>
              <a:rPr lang="ru-RU" sz="2000" b="0" strike="noStrike" spc="-1">
                <a:latin typeface="Arial"/>
              </a:rPr>
              <a:t>ТЛТ проведена на догоспитальном этапе. В этом случае через 3 ч после начала ТЛТ оценивается ее эффективность. Если ТЛТ эффективна, в течение 24 ч пациенту необходимо провести ЧКВ. Если ТЛТ неэффективна, как можно скорее проводится спасающее ЧКВ, для чего возможен перевод в другой стационар.</a:t>
            </a:r>
          </a:p>
          <a:p>
            <a:r>
              <a:rPr lang="ru-RU" sz="2000" b="0" strike="noStrike" spc="-1">
                <a:latin typeface="Arial"/>
              </a:rPr>
              <a:t>• На догоспитальном этапе ТЛТ не проведена. При наличии технической возможности в течение 120 мин выполнить ЧКВ, предпочтение отдается этому методу коронарной реперфузии. Необходимо повториться, что в этом случае пациент должен быть немедленно доставлен в рентгеноперационную. Если таковой возможности нет, необходимо оценить показания/противопоказания к ТЛТ и при наличии показаний и отсутствии противопоказаний выполнить ее. Оценка эффективности ТЛТ также проводится через 3 ч после начала. При эффективной ТЛТ в течение 24 ч необходимо решить вопрос о ЧКВ. Если ТЛТ не принесла желаемого результата, экстренно проводится спасающее ЧКВ, для чего пациент может быть переведен в другой стационар.</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144000" y="144000"/>
            <a:ext cx="9864000" cy="946440"/>
          </a:xfrm>
          <a:prstGeom prst="rect">
            <a:avLst/>
          </a:prstGeom>
          <a:noFill/>
          <a:ln>
            <a:noFill/>
          </a:ln>
        </p:spPr>
        <p:txBody>
          <a:bodyPr lIns="0" tIns="0" rIns="0" bIns="0" anchor="ctr">
            <a:spAutoFit/>
          </a:bodyPr>
          <a:lstStyle/>
          <a:p>
            <a:pPr algn="ctr"/>
            <a:r>
              <a:rPr lang="ru-RU" sz="2400" b="0" strike="noStrike" spc="-1">
                <a:solidFill>
                  <a:srgbClr val="C7243A"/>
                </a:solidFill>
                <a:latin typeface="Arial"/>
              </a:rPr>
              <a:t>ЛЕЧЕНИЕ И НАБЛЮДЕНИЕ В ОТДЕЛЕНИИ РЕАНИМАЦИИ И ИНТЕНСИВНОЙ ТЕРАПИИ</a:t>
            </a:r>
          </a:p>
        </p:txBody>
      </p:sp>
      <p:sp>
        <p:nvSpPr>
          <p:cNvPr id="119" name="TextShape 2"/>
          <p:cNvSpPr txBox="1"/>
          <p:nvPr/>
        </p:nvSpPr>
        <p:spPr>
          <a:xfrm>
            <a:off x="144000" y="1008000"/>
            <a:ext cx="9936000" cy="4320000"/>
          </a:xfrm>
          <a:prstGeom prst="rect">
            <a:avLst/>
          </a:prstGeom>
          <a:noFill/>
          <a:ln>
            <a:noFill/>
          </a:ln>
        </p:spPr>
        <p:txBody>
          <a:bodyPr lIns="0" tIns="0" rIns="0" bIns="0">
            <a:normAutofit fontScale="62500" lnSpcReduction="20000"/>
          </a:bodyPr>
          <a:lstStyle/>
          <a:p>
            <a:pPr marL="432000" indent="-324000" algn="ctr">
              <a:spcAft>
                <a:spcPts val="1414"/>
              </a:spcAft>
              <a:buClr>
                <a:srgbClr val="000000"/>
              </a:buClr>
              <a:buSzPct val="45000"/>
              <a:buFont typeface="Wingdings" charset="2"/>
              <a:buChar char=""/>
            </a:pPr>
            <a:r>
              <a:rPr lang="ru-RU" sz="3200" b="0" i="1" u="sng" strike="noStrike" spc="-1" dirty="0">
                <a:uFillTx/>
                <a:latin typeface="Arial"/>
              </a:rPr>
              <a:t>Лекарственная терапия в стационаре</a:t>
            </a:r>
          </a:p>
          <a:p>
            <a:r>
              <a:rPr lang="ru-RU" sz="3200" b="0" u="sng" strike="noStrike" spc="-1" dirty="0" err="1">
                <a:uFillTx/>
                <a:latin typeface="Arial"/>
              </a:rPr>
              <a:t>β-адреноблокаторы</a:t>
            </a:r>
            <a:endParaRPr lang="ru-RU" sz="3200" b="0" i="1" u="sng" strike="noStrike" spc="-1" dirty="0">
              <a:uFillTx/>
              <a:latin typeface="Arial"/>
            </a:endParaRPr>
          </a:p>
          <a:p>
            <a:r>
              <a:rPr lang="ru-RU" sz="3200" b="0" strike="noStrike" spc="-1" dirty="0">
                <a:latin typeface="Arial"/>
              </a:rPr>
              <a:t>Эффект препаратов из данной группы базируется на снижении потребности миокарда в кислороде за счет снижения его сократимости, ЧСС(частота сердечных сокращений), АД.</a:t>
            </a:r>
            <a:endParaRPr lang="ru-RU" sz="3200" b="0" i="1" u="sng" strike="noStrike" spc="-1" dirty="0">
              <a:uFillTx/>
              <a:latin typeface="Arial"/>
            </a:endParaRPr>
          </a:p>
          <a:p>
            <a:r>
              <a:rPr lang="ru-RU" sz="3200" b="0" u="sng" strike="noStrike" spc="-1" dirty="0">
                <a:uFillTx/>
                <a:latin typeface="Arial"/>
              </a:rPr>
              <a:t>Ингибиторы </a:t>
            </a:r>
            <a:r>
              <a:rPr lang="ru-RU" sz="3200" b="0" u="sng" strike="noStrike" spc="-1" dirty="0" err="1">
                <a:uFillTx/>
                <a:latin typeface="Arial"/>
              </a:rPr>
              <a:t>ренин-ангиотензин-альдостероновой</a:t>
            </a:r>
            <a:r>
              <a:rPr lang="ru-RU" sz="3200" b="0" u="sng" strike="noStrike" spc="-1" dirty="0">
                <a:uFillTx/>
                <a:latin typeface="Arial"/>
              </a:rPr>
              <a:t> системы</a:t>
            </a:r>
            <a:endParaRPr lang="ru-RU" sz="3200" b="0" i="1" u="sng" strike="noStrike" spc="-1" dirty="0">
              <a:uFillTx/>
              <a:latin typeface="Arial"/>
            </a:endParaRPr>
          </a:p>
          <a:p>
            <a:r>
              <a:rPr lang="ru-RU" sz="3200" b="0" strike="noStrike" spc="-1" dirty="0">
                <a:latin typeface="Arial"/>
              </a:rPr>
              <a:t>Ингибиторы АПФ широко применяются в остром периоде </a:t>
            </a:r>
            <a:r>
              <a:rPr lang="ru-RU" sz="3200" b="0" strike="noStrike" spc="-1" dirty="0" err="1">
                <a:latin typeface="Arial"/>
              </a:rPr>
              <a:t>ИМпST</a:t>
            </a:r>
            <a:r>
              <a:rPr lang="ru-RU" sz="3200" b="0" strike="noStrike" spc="-1" dirty="0">
                <a:latin typeface="Arial"/>
              </a:rPr>
              <a:t> и </a:t>
            </a:r>
            <a:r>
              <a:rPr lang="ru-RU" sz="3200" b="0" strike="noStrike" spc="-1" dirty="0" err="1">
                <a:latin typeface="Arial"/>
              </a:rPr>
              <a:t>ОКСбпST</a:t>
            </a:r>
            <a:r>
              <a:rPr lang="ru-RU" sz="3200" b="0" strike="noStrike" spc="-1" dirty="0">
                <a:latin typeface="Arial"/>
              </a:rPr>
              <a:t>. Кроме профилактики </a:t>
            </a:r>
            <a:r>
              <a:rPr lang="ru-RU" sz="3200" b="0" strike="noStrike" spc="-1" dirty="0" err="1">
                <a:latin typeface="Arial"/>
              </a:rPr>
              <a:t>ремоделирования</a:t>
            </a:r>
            <a:r>
              <a:rPr lang="ru-RU" sz="3200" b="0" strike="noStrike" spc="-1" dirty="0">
                <a:latin typeface="Arial"/>
              </a:rPr>
              <a:t> ЛЖ(левый желудочек), они обладают широким спектром действия и уменьшают летальность. Ингибиторы АПФ особенно эффективны у наиболее тяжелых больных с обширным некрозом миокарда.</a:t>
            </a:r>
            <a:endParaRPr lang="ru-RU" sz="3200" b="0" i="1" u="sng" strike="noStrike" spc="-1" dirty="0">
              <a:uFillTx/>
              <a:latin typeface="Arial"/>
            </a:endParaRPr>
          </a:p>
          <a:p>
            <a:r>
              <a:rPr lang="ru-RU" sz="3200" b="0" u="sng" strike="noStrike" spc="-1" dirty="0" err="1">
                <a:uFillTx/>
                <a:latin typeface="Arial"/>
              </a:rPr>
              <a:t>Липидснижающая</a:t>
            </a:r>
            <a:r>
              <a:rPr lang="ru-RU" sz="3200" b="0" u="sng" strike="noStrike" spc="-1" dirty="0">
                <a:uFillTx/>
                <a:latin typeface="Arial"/>
              </a:rPr>
              <a:t> терапия</a:t>
            </a:r>
            <a:endParaRPr lang="ru-RU" sz="3200" b="0" i="1" u="sng" strike="noStrike" spc="-1" dirty="0">
              <a:uFillTx/>
              <a:latin typeface="Arial"/>
            </a:endParaRPr>
          </a:p>
          <a:p>
            <a:r>
              <a:rPr lang="ru-RU" sz="3200" b="0" strike="noStrike" spc="-1" dirty="0">
                <a:latin typeface="Arial"/>
              </a:rPr>
              <a:t>Пациентам с </a:t>
            </a:r>
            <a:r>
              <a:rPr lang="ru-RU" sz="3200" b="0" strike="noStrike" spc="-1" dirty="0" err="1">
                <a:latin typeface="Arial"/>
              </a:rPr>
              <a:t>ОКСбпST</a:t>
            </a:r>
            <a:r>
              <a:rPr lang="ru-RU" sz="3200" b="0" strike="noStrike" spc="-1" dirty="0">
                <a:latin typeface="Arial"/>
              </a:rPr>
              <a:t> рекомендуется начинать высокоинтенсивную терапию </a:t>
            </a:r>
            <a:r>
              <a:rPr lang="ru-RU" sz="3200" b="0" strike="noStrike" spc="-1" dirty="0" err="1">
                <a:latin typeface="Arial"/>
              </a:rPr>
              <a:t>статинами</a:t>
            </a:r>
            <a:r>
              <a:rPr lang="ru-RU" sz="3200" b="0" strike="noStrike" spc="-1" dirty="0">
                <a:latin typeface="Arial"/>
              </a:rPr>
              <a:t> (назначение </a:t>
            </a:r>
            <a:r>
              <a:rPr lang="ru-RU" sz="3200" b="0" strike="noStrike" spc="-1" dirty="0" err="1">
                <a:latin typeface="Arial"/>
              </a:rPr>
              <a:t>статинов</a:t>
            </a:r>
            <a:r>
              <a:rPr lang="ru-RU" sz="3200" b="0" strike="noStrike" spc="-1" dirty="0">
                <a:latin typeface="Arial"/>
              </a:rPr>
              <a:t>, снижающих ХС(холестерин) ЛПНП(</a:t>
            </a:r>
            <a:r>
              <a:rPr lang="ru-RU" sz="3200" b="0" strike="noStrike" spc="-1" dirty="0" err="1">
                <a:latin typeface="Arial"/>
              </a:rPr>
              <a:t>липопротеинов</a:t>
            </a:r>
            <a:r>
              <a:rPr lang="ru-RU" sz="3200" b="0" strike="noStrike" spc="-1" dirty="0">
                <a:latin typeface="Arial"/>
              </a:rPr>
              <a:t> низкой плотности) приблизительно на 50%  настолько рано, насколько это возможно после поступления</a:t>
            </a:r>
            <a:endParaRPr lang="ru-RU" sz="3200" b="0" i="1" u="sng" strike="noStrike" spc="-1" dirty="0">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72000" y="360000"/>
            <a:ext cx="9936000" cy="4896000"/>
          </a:xfrm>
          <a:prstGeom prst="rect">
            <a:avLst/>
          </a:prstGeom>
          <a:noFill/>
          <a:ln>
            <a:noFill/>
          </a:ln>
        </p:spPr>
        <p:txBody>
          <a:bodyPr lIns="0" tIns="0" rIns="0" bIns="0">
            <a:normAutofit fontScale="62500" lnSpcReduction="20000"/>
          </a:bodyPr>
          <a:lstStyle/>
          <a:p>
            <a:pPr algn="ctr">
              <a:spcAft>
                <a:spcPts val="1414"/>
              </a:spcAft>
            </a:pPr>
            <a:r>
              <a:rPr lang="ru-RU" sz="3200" b="0" i="1" u="sng" strike="noStrike" spc="-1">
                <a:uFillTx/>
                <a:latin typeface="Arial"/>
              </a:rPr>
              <a:t>Длительность пребывания в отделении реанимации и интенсивной терапии</a:t>
            </a:r>
            <a:endParaRPr lang="ru-RU" sz="3200" b="0" strike="noStrike" spc="-1">
              <a:latin typeface="Arial"/>
            </a:endParaRPr>
          </a:p>
          <a:p>
            <a:r>
              <a:rPr lang="ru-RU" sz="3200" b="0" strike="noStrike" spc="-1">
                <a:latin typeface="Arial"/>
              </a:rPr>
              <a:t>    Длительность пребывания в отделении реанимации и интенсивной терапии определяется диагнозом, состоянием больного и временем, прошедшим от начала заболевания. Если диагноз ИМ не  подтверждается, в частности если через 12 ч после начала приступа (через 3 ч при использовании высокочувствительных тестов) содержание сердечных тропонинов в крови нормально, приступы ишемии не повторяются или диагноз ОКС отвергается вообще, больной может быть переведен в палату кардиологического отделения из отделения реанимации и интенсивной терапии. Если при ИМпST на протяжении последних 12 ч ситуация стабильна, нет осложнений (отсутствуют рецидивы ишемии миокарда, признаки сердечной недостаточности, аритмий, сопровождающихся нарушением гемодинамики) и особенно после успешной реваскуляризации больные могут быть переведены в зону контроля промежуточной интенсивности, а через 24 ч - в обычную палату отделения. Средние сроки пребывания в отделении реанимации и интенсивной терапии больных ИМпST и ОКСбпST - 2-3 сут.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144000" y="360000"/>
            <a:ext cx="9792000" cy="4896000"/>
          </a:xfrm>
          <a:prstGeom prst="rect">
            <a:avLst/>
          </a:prstGeom>
          <a:noFill/>
          <a:ln>
            <a:noFill/>
          </a:ln>
        </p:spPr>
        <p:txBody>
          <a:bodyPr lIns="0" tIns="0" rIns="0" bIns="0">
            <a:normAutofit fontScale="77500" lnSpcReduction="20000"/>
          </a:bodyPr>
          <a:lstStyle/>
          <a:p>
            <a:pPr algn="ctr">
              <a:spcAft>
                <a:spcPts val="1414"/>
              </a:spcAft>
            </a:pPr>
            <a:r>
              <a:rPr lang="ru-RU" sz="3200" b="0" i="1" u="sng" strike="noStrike" spc="-1">
                <a:uFillTx/>
                <a:latin typeface="Arial"/>
              </a:rPr>
              <a:t>Аспекты хирургической реваскуляризации миокарда</a:t>
            </a:r>
            <a:endParaRPr lang="ru-RU" sz="3200" b="0" strike="noStrike" spc="-1">
              <a:latin typeface="Arial"/>
            </a:endParaRPr>
          </a:p>
          <a:p>
            <a:r>
              <a:rPr lang="ru-RU" sz="3200" b="0" strike="noStrike" spc="-1">
                <a:latin typeface="Arial"/>
              </a:rPr>
              <a:t>   В некоторых случаях пациентам с ОКСбпST и ИМпST необходимо проведение хирургической реваскуляризации миокарда методом КШ(коронарное шунтирование). Основными показаниями к данному вмешательству являются:</a:t>
            </a:r>
          </a:p>
          <a:p>
            <a:r>
              <a:rPr lang="ru-RU" sz="3200" b="0" strike="noStrike" spc="-1">
                <a:latin typeface="Arial"/>
              </a:rPr>
              <a:t>• наличие анатомических особенностей КА(коронарной артерии), не позволяющих выполнить ЧКВ(чрескожные коронарные вмешательства) ;</a:t>
            </a:r>
          </a:p>
          <a:p>
            <a:r>
              <a:rPr lang="ru-RU" sz="3200" b="0" strike="noStrike" spc="-1">
                <a:latin typeface="Arial"/>
              </a:rPr>
              <a:t>• кардиогенный шок, если анатомия КА не позволяет выполнить ЧКВ;</a:t>
            </a:r>
          </a:p>
          <a:p>
            <a:r>
              <a:rPr lang="ru-RU" sz="3200" b="0" strike="noStrike" spc="-1">
                <a:latin typeface="Arial"/>
              </a:rPr>
              <a:t>• есть необходимость коррекции механических осложнений ИМ.</a:t>
            </a:r>
          </a:p>
          <a:p>
            <a:r>
              <a:rPr lang="ru-RU" sz="3200" b="0" strike="noStrike" spc="-1">
                <a:latin typeface="Arial"/>
              </a:rPr>
              <a:t>Решение о данном вмешательстве должно приниматься коллегиально. Предпочтительно КШ отсрочить на 2-3 нед после ИМ.</a:t>
            </a:r>
          </a:p>
          <a:p>
            <a:pPr algn="ctr">
              <a:spcAft>
                <a:spcPts val="1414"/>
              </a:spcAft>
            </a:pPr>
            <a:r>
              <a:rPr lang="ru-RU" sz="3200" b="0" i="1" u="sng" strike="noStrike" spc="-1">
                <a:uFillTx/>
                <a:latin typeface="Arial"/>
              </a:rPr>
              <a:t>Лечение после перевода пациентов в общую палату</a:t>
            </a:r>
            <a:endParaRPr lang="ru-RU" sz="3200" b="0" strike="noStrike" spc="-1">
              <a:latin typeface="Arial"/>
            </a:endParaRPr>
          </a:p>
          <a:p>
            <a:r>
              <a:rPr lang="ru-RU" sz="3200" b="0" strike="noStrike" spc="-1">
                <a:latin typeface="Arial"/>
              </a:rPr>
              <a:t>Продолжительность пребывания в стационаре определяется индивидуально, в последние годы она значительно сократилась. Если ИМ протекает без осложнений, особенно после успешной реперфузии.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0" y="144000"/>
            <a:ext cx="9504000" cy="720000"/>
          </a:xfrm>
          <a:prstGeom prst="rect">
            <a:avLst/>
          </a:prstGeom>
          <a:noFill/>
          <a:ln>
            <a:noFill/>
          </a:ln>
        </p:spPr>
        <p:txBody>
          <a:bodyPr lIns="0" tIns="0" rIns="0" bIns="0" anchor="ctr">
            <a:spAutoFit/>
          </a:bodyPr>
          <a:lstStyle/>
          <a:p>
            <a:pPr algn="ctr"/>
            <a:r>
              <a:rPr lang="ru-RU" sz="2800" b="0" strike="noStrike" spc="-1">
                <a:solidFill>
                  <a:srgbClr val="C7243A"/>
                </a:solidFill>
                <a:latin typeface="Arial"/>
              </a:rPr>
              <a:t>Осложнения инфаркта миокарда и их лечение</a:t>
            </a:r>
          </a:p>
        </p:txBody>
      </p:sp>
      <p:sp>
        <p:nvSpPr>
          <p:cNvPr id="123" name="TextShape 2"/>
          <p:cNvSpPr txBox="1"/>
          <p:nvPr/>
        </p:nvSpPr>
        <p:spPr>
          <a:xfrm>
            <a:off x="144000" y="720000"/>
            <a:ext cx="9576000" cy="4248000"/>
          </a:xfrm>
          <a:prstGeom prst="rect">
            <a:avLst/>
          </a:prstGeom>
          <a:noFill/>
          <a:ln>
            <a:noFill/>
          </a:ln>
        </p:spPr>
        <p:txBody>
          <a:bodyPr lIns="0" tIns="0" rIns="0" bIns="0">
            <a:normAutofit fontScale="47500" lnSpcReduction="20000"/>
          </a:bodyPr>
          <a:lstStyle/>
          <a:p>
            <a:pPr marL="432000" indent="-324000">
              <a:spcAft>
                <a:spcPts val="1414"/>
              </a:spcAft>
              <a:buClr>
                <a:srgbClr val="000000"/>
              </a:buClr>
              <a:buSzPct val="45000"/>
              <a:buFont typeface="Wingdings" charset="2"/>
              <a:buChar char=""/>
            </a:pPr>
            <a:r>
              <a:rPr lang="ru-RU" sz="3200" b="0" i="1" u="sng" strike="noStrike" spc="-1">
                <a:uFillTx/>
                <a:latin typeface="Arial"/>
              </a:rPr>
              <a:t>НАРУШЕНИЯ РИТМА СЕРДЦА</a:t>
            </a:r>
            <a:endParaRPr lang="ru-RU" sz="3200" b="0" strike="noStrike" spc="-1">
              <a:latin typeface="Arial"/>
            </a:endParaRPr>
          </a:p>
          <a:p>
            <a:r>
              <a:rPr lang="ru-RU" sz="3200" b="0" strike="noStrike" spc="-1">
                <a:latin typeface="Arial"/>
              </a:rPr>
              <a:t>   Около половины всех больных, умирающих при ОКС, погибают в первые 3ч. с момента начала симптомов. Сердце этих пациентов останавливается не от снижения его сократимости, не от разрыва, а от аритмии . Именно поэтому в первую очередь хотелось бы остановиться на нарушениях ритма как осложнении ОКС.</a:t>
            </a:r>
          </a:p>
          <a:p>
            <a:r>
              <a:rPr lang="ru-RU" sz="3200" b="0" strike="noStrike" spc="-1">
                <a:latin typeface="Arial"/>
              </a:rPr>
              <a:t>    При ОКС и ИМ возникают самые разнообразные аритмии. При этом не все нарушения ритма сердца являются опасными и не все требуют лечения. Более того, применение некоторых антиаритмических лекарственных препаратов в определенных клинических ситуациях может быть опаснее того нарушения ритма, которое послужило поводом для их использования. Именно поэтому всегда очень важно взвешивать все за и против при назначении антиаритмического препарата и помнить о существовании проаритмического эффекта.</a:t>
            </a:r>
          </a:p>
          <a:p>
            <a:r>
              <a:rPr lang="ru-RU" sz="3200" b="0" strike="noStrike" spc="-1">
                <a:latin typeface="Arial"/>
              </a:rPr>
              <a:t>   Кроме того, например, желудочковые аритмии приводят к нарушению насосной функции сердца. Именно при желудочковых нарушениях ритма сердца частота его работы так высока, что в очень короткую диастолу желудочки не успевают наполниться кровью, и это приводит к существенному снижению сердечного выброса. Также в тех случаях, когда водителем ритма является миокард желудочков, возникает диссинхрония в работе правого и левого желудочков, что очевидно не способствует удовлетворительной насосной функции сердца.</a:t>
            </a:r>
          </a:p>
          <a:p>
            <a:endParaRPr lang="ru-RU" sz="3200" b="0" strike="noStrike" spc="-1">
              <a:latin typeface="Arial"/>
            </a:endParaRPr>
          </a:p>
          <a:p>
            <a:pPr marL="432000" indent="-324000">
              <a:spcAft>
                <a:spcPts val="1414"/>
              </a:spcAft>
              <a:buClr>
                <a:srgbClr val="000000"/>
              </a:buClr>
              <a:buSzPct val="45000"/>
              <a:buFont typeface="Wingdings" charset="2"/>
              <a:buChar char=""/>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72000" y="360000"/>
            <a:ext cx="9936000" cy="4968000"/>
          </a:xfrm>
          <a:prstGeom prst="rect">
            <a:avLst/>
          </a:prstGeom>
          <a:noFill/>
          <a:ln>
            <a:noFill/>
          </a:ln>
        </p:spPr>
        <p:txBody>
          <a:bodyPr lIns="0" tIns="0" rIns="0" bIns="0">
            <a:normAutofit/>
          </a:bodyPr>
          <a:lstStyle/>
          <a:p>
            <a:r>
              <a:rPr lang="ru-RU" sz="2200" b="0" u="sng" strike="noStrike" spc="-1">
                <a:uFillTx/>
                <a:latin typeface="Arial"/>
              </a:rPr>
              <a:t>Фибрилляция желудочков(ФЖ), желудочковая тахикардия(ЖТ)</a:t>
            </a:r>
            <a:endParaRPr lang="ru-RU" sz="2200" b="0" strike="noStrike" spc="-1">
              <a:latin typeface="Arial"/>
            </a:endParaRPr>
          </a:p>
          <a:p>
            <a:r>
              <a:rPr lang="ru-RU" sz="2200" b="0" strike="noStrike" spc="-1">
                <a:latin typeface="Arial"/>
              </a:rPr>
              <a:t>    Самой грозной аритмией является ФЖ. Это нарушение ритма однозначно несовместимо с жизнью, ведь частота импульсов, циркулирующих хаотично в миокарде, более 300 в минуту. Также отсутствует слаженное сокращение кардиомиоцитов, что приводит к прекращению насосной функции сердца. При ФЖ практически сразу возникает потеря сознания и остановка кровообращения. На ЭКГ регистрируются обычно крупноамплитудные волны, быстро переходящие в мелкоамплитудные, при которых нанесение электрического разряда менее эффективно.</a:t>
            </a:r>
          </a:p>
        </p:txBody>
      </p:sp>
      <p:pic>
        <p:nvPicPr>
          <p:cNvPr id="125" name="Рисунок 124"/>
          <p:cNvPicPr/>
          <p:nvPr/>
        </p:nvPicPr>
        <p:blipFill>
          <a:blip r:embed="rId2" cstate="print"/>
          <a:stretch/>
        </p:blipFill>
        <p:spPr>
          <a:xfrm>
            <a:off x="1512000" y="3744000"/>
            <a:ext cx="6726600" cy="158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72000" y="360000"/>
            <a:ext cx="9936000" cy="4896000"/>
          </a:xfrm>
          <a:prstGeom prst="rect">
            <a:avLst/>
          </a:prstGeom>
          <a:noFill/>
          <a:ln>
            <a:noFill/>
          </a:ln>
        </p:spPr>
        <p:txBody>
          <a:bodyPr lIns="0" tIns="0" rIns="0" bIns="0">
            <a:normAutofit fontScale="87500"/>
          </a:bodyPr>
          <a:lstStyle/>
          <a:p>
            <a:r>
              <a:rPr lang="ru-RU" sz="2200" b="0" u="sng" strike="noStrike" spc="-1">
                <a:uFillTx/>
                <a:latin typeface="Arial"/>
              </a:rPr>
              <a:t>Электромеханическая диссоциация и асистолия</a:t>
            </a:r>
            <a:endParaRPr lang="ru-RU" sz="2200" b="0" strike="noStrike" spc="-1">
              <a:latin typeface="Arial"/>
            </a:endParaRPr>
          </a:p>
          <a:p>
            <a:r>
              <a:rPr lang="ru-RU" sz="2200" b="0" strike="noStrike" spc="-1">
                <a:latin typeface="Arial"/>
              </a:rPr>
              <a:t>    Также, помимо ФЖ, механизмом остановки сердца при ОКС могут явиться асистолия и ЭМД(электромеханическая диссоциация). Если при асистолии наступает прекращение деятельности сердца с исчезновением биоэлектрической активности, то ЭМД (по английски «pulsless electrical activity» - «электрическая активность без пульса»)», что означает, что электрическая активность сердца есть, а механическая деятельность отсутствует. При ЭМД на ЭКГ может регистрироваться практически любой сердечный ритм - от синусового до идиовентрикулярного. При этом налицо все признаки клинической смерти пациента. В этом случае проводятся реанимационные мероприятия без использования дефибриллятора. Наиболее часто встречающаяся причина ЭМД при ИМ - тампонада сердца, и так как оказать немедленную кардиохирургическую помощь при тампонаде сердца практически невозможно, ЭМД связана с крайне неблагоприятным прогнозом. Еще одной причиной ЭМД при подозрении на ОКС может быть ТЭЛА(тромбоэмболия легочной артерии). Дело в том, что дифференциальная диагностика ТЭЛА и ОКС нередко затруднена, и известный механизм смерти позволяет помочь в постановке правильного посмертного диагноза.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72000" y="432000"/>
            <a:ext cx="9936000" cy="4896000"/>
          </a:xfrm>
          <a:prstGeom prst="rect">
            <a:avLst/>
          </a:prstGeom>
          <a:noFill/>
          <a:ln>
            <a:noFill/>
          </a:ln>
        </p:spPr>
        <p:txBody>
          <a:bodyPr lIns="0" tIns="0" rIns="0" bIns="0">
            <a:normAutofit fontScale="89500"/>
          </a:bodyPr>
          <a:lstStyle/>
          <a:p>
            <a:r>
              <a:rPr lang="ru-RU" sz="3200" b="0" u="sng" strike="noStrike" spc="-1">
                <a:uFillTx/>
                <a:latin typeface="Arial"/>
              </a:rPr>
              <a:t>Желудочковая экстрасистолия</a:t>
            </a:r>
            <a:endParaRPr lang="ru-RU" sz="3200" b="0" strike="noStrike" spc="-1">
              <a:latin typeface="Arial"/>
            </a:endParaRPr>
          </a:p>
          <a:p>
            <a:r>
              <a:rPr lang="ru-RU" sz="3200" b="0" strike="noStrike" spc="-1">
                <a:latin typeface="Arial"/>
              </a:rPr>
              <a:t>   Желудочковая экстрасистолия развивается почти у всех больных в первые сутки ИМ. Нередкими являются также частые, групповые, по-литопные и ранние экстрасистолы типа R на T . Роль последних в качестве предвестников ФЖ(фибрилляция желудочков) не доказана, в связи с чем специфическая терапия не требуется. Рекомендуется определение и при необходимости корректировка содержания калия и магния в крови (уровень калия должен быть выше 4 ммоль/л, магния - более 1 ммоль/л).</a:t>
            </a:r>
          </a:p>
          <a:p>
            <a:endParaRPr lang="ru-RU" sz="3200" b="0" strike="noStrike" spc="-1">
              <a:latin typeface="Arial"/>
            </a:endParaRP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0" y="229320"/>
            <a:ext cx="10080000" cy="765360"/>
          </a:xfrm>
          <a:prstGeom prst="rect">
            <a:avLst/>
          </a:prstGeom>
          <a:solidFill>
            <a:srgbClr val="C7243A"/>
          </a:solidFill>
          <a:ln>
            <a:noFill/>
          </a:ln>
        </p:spPr>
        <p:txBody>
          <a:bodyPr lIns="72000" tIns="0" rIns="0" bIns="0" anchor="ctr">
            <a:spAutoFit/>
          </a:bodyPr>
          <a:lstStyle/>
          <a:p>
            <a:pPr algn="ctr"/>
            <a:r>
              <a:rPr lang="ru-RU" sz="5400" b="0" strike="noStrike" spc="-1">
                <a:solidFill>
                  <a:srgbClr val="FFFFFF"/>
                </a:solidFill>
                <a:latin typeface="Arial"/>
              </a:rPr>
              <a:t>Цели данной презентации:</a:t>
            </a:r>
          </a:p>
        </p:txBody>
      </p:sp>
      <p:sp>
        <p:nvSpPr>
          <p:cNvPr id="91" name="TextShape 2"/>
          <p:cNvSpPr txBox="1"/>
          <p:nvPr/>
        </p:nvSpPr>
        <p:spPr>
          <a:xfrm>
            <a:off x="216360" y="1368000"/>
            <a:ext cx="9575640" cy="3600000"/>
          </a:xfrm>
          <a:prstGeom prst="rect">
            <a:avLst/>
          </a:prstGeom>
          <a:noFill/>
          <a:ln>
            <a:noFill/>
          </a:ln>
        </p:spPr>
        <p:txBody>
          <a:bodyPr lIns="0" tIns="0" rIns="0" bIns="0">
            <a:normAutofit fontScale="82000" lnSpcReduction="20000"/>
          </a:bodyPr>
          <a:lstStyle/>
          <a:p>
            <a:pPr marL="432000" indent="-324000">
              <a:spcAft>
                <a:spcPts val="1063"/>
              </a:spcAft>
              <a:buClr>
                <a:srgbClr val="000000"/>
              </a:buClr>
              <a:buSzPct val="45000"/>
              <a:buFont typeface="Wingdings" charset="2"/>
              <a:buChar char=""/>
            </a:pPr>
            <a:r>
              <a:rPr lang="ru-RU" sz="3200" b="0" strike="noStrike" spc="-1">
                <a:latin typeface="Arial"/>
              </a:rPr>
              <a:t>Общее ознакомление с ишемической болезнью сердца острой формы — инфаркт миокарда.</a:t>
            </a:r>
          </a:p>
          <a:p>
            <a:pPr marL="432000" indent="-324000">
              <a:spcAft>
                <a:spcPts val="1063"/>
              </a:spcAft>
              <a:buClr>
                <a:srgbClr val="000000"/>
              </a:buClr>
              <a:buSzPct val="45000"/>
              <a:buFont typeface="Wingdings" charset="2"/>
              <a:buChar char=""/>
            </a:pPr>
            <a:r>
              <a:rPr lang="ru-RU" sz="3200" b="0" strike="noStrike" spc="-1">
                <a:latin typeface="Arial"/>
              </a:rPr>
              <a:t>Информирование о серьезности проблемы и методах оказания медицинской помощи.</a:t>
            </a:r>
          </a:p>
          <a:p>
            <a:pPr marL="432000" indent="-324000">
              <a:spcAft>
                <a:spcPts val="1063"/>
              </a:spcAft>
              <a:buClr>
                <a:srgbClr val="000000"/>
              </a:buClr>
              <a:buSzPct val="45000"/>
              <a:buFont typeface="Wingdings" charset="2"/>
              <a:buChar char=""/>
            </a:pPr>
            <a:r>
              <a:rPr lang="ru-RU" sz="3200" b="0" strike="noStrike" spc="-1">
                <a:latin typeface="Arial"/>
              </a:rPr>
              <a:t>Информирование медицинского общества о методах лечения и реабилитации пациентов с инфарктом миокарда для улучшения качества жизни больных.</a:t>
            </a:r>
          </a:p>
          <a:p>
            <a:pPr marL="432000" indent="-324000">
              <a:spcAft>
                <a:spcPts val="1063"/>
              </a:spcAft>
              <a:buClr>
                <a:srgbClr val="000000"/>
              </a:buClr>
              <a:buSzPct val="45000"/>
              <a:buFont typeface="Wingdings" charset="2"/>
              <a:buChar char=""/>
            </a:pPr>
            <a:r>
              <a:rPr lang="ru-RU" sz="3200" b="0" strike="noStrike" spc="-1">
                <a:latin typeface="Arial"/>
              </a:rPr>
              <a:t>Ознакомление с прогнозами.</a:t>
            </a:r>
          </a:p>
          <a:p>
            <a:pPr marL="432000" indent="-324000">
              <a:spcAft>
                <a:spcPts val="1063"/>
              </a:spcAft>
              <a:buClr>
                <a:srgbClr val="000000"/>
              </a:buClr>
              <a:buSzPct val="45000"/>
              <a:buFont typeface="Wingdings" charset="2"/>
              <a:buChar char=""/>
            </a:pPr>
            <a:r>
              <a:rPr lang="ru-RU" sz="2400" b="0" strike="noStrike" spc="-1">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Рисунок 127"/>
          <p:cNvPicPr/>
          <p:nvPr/>
        </p:nvPicPr>
        <p:blipFill>
          <a:blip r:embed="rId2" cstate="print"/>
          <a:stretch/>
        </p:blipFill>
        <p:spPr>
          <a:xfrm>
            <a:off x="947520" y="0"/>
            <a:ext cx="4956480" cy="5670000"/>
          </a:xfrm>
          <a:prstGeom prst="rect">
            <a:avLst/>
          </a:prstGeom>
          <a:ln>
            <a:noFill/>
          </a:ln>
        </p:spPr>
      </p:pic>
      <p:sp>
        <p:nvSpPr>
          <p:cNvPr id="129" name="TextShape 1"/>
          <p:cNvSpPr txBox="1"/>
          <p:nvPr/>
        </p:nvSpPr>
        <p:spPr>
          <a:xfrm>
            <a:off x="5904000" y="864000"/>
            <a:ext cx="4176000" cy="4176000"/>
          </a:xfrm>
          <a:prstGeom prst="rect">
            <a:avLst/>
          </a:prstGeom>
          <a:noFill/>
          <a:ln>
            <a:noFill/>
          </a:ln>
        </p:spPr>
        <p:txBody>
          <a:bodyPr lIns="90000" tIns="45000" rIns="90000" bIns="45000">
            <a:spAutoFit/>
          </a:bodyPr>
          <a:lstStyle/>
          <a:p>
            <a:r>
              <a:rPr lang="ru-RU" sz="3200" b="0" strike="noStrike" spc="-1">
                <a:solidFill>
                  <a:srgbClr val="000000"/>
                </a:solidFill>
                <a:latin typeface="Arial"/>
              </a:rPr>
              <a:t>Желудочковая экстрасистолия на фоне Q-инфаркта миокарда передней локализации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72000" y="432000"/>
            <a:ext cx="9936000" cy="4824000"/>
          </a:xfrm>
          <a:prstGeom prst="rect">
            <a:avLst/>
          </a:prstGeom>
          <a:noFill/>
          <a:ln>
            <a:noFill/>
          </a:ln>
        </p:spPr>
        <p:txBody>
          <a:bodyPr lIns="0" tIns="0" rIns="0" bIns="0">
            <a:normAutofit fontScale="72000" lnSpcReduction="20000"/>
          </a:bodyPr>
          <a:lstStyle/>
          <a:p>
            <a:r>
              <a:rPr lang="ru-RU" sz="3200" b="0" u="sng" strike="noStrike" spc="-1">
                <a:uFillTx/>
                <a:latin typeface="Arial"/>
              </a:rPr>
              <a:t>Наджелудочковые аритмии</a:t>
            </a:r>
            <a:endParaRPr lang="ru-RU" sz="3200" b="0" strike="noStrike" spc="-1">
              <a:latin typeface="Arial"/>
            </a:endParaRPr>
          </a:p>
          <a:p>
            <a:r>
              <a:rPr lang="ru-RU" sz="3200" b="0" strike="noStrike" spc="-1">
                <a:latin typeface="Arial"/>
              </a:rPr>
              <a:t>    Наджелудочковые аритмии могут появляться вследствие повышения давления в левом предсердии при дисфункции ЛЖ. Супра-вентрикулярная экстрасистолия не требует лечения. ФП(фибрилляция предсердий) осложняет течение ИМ у 15-20% больных. Она чаще отмечается у пожилых пациентов, при выраженном поражении ЛЖ и признаках сердечной недостаточности. Продолжительность эпизодов ФП может колебаться от нескольких минут до нескольких часов, проходить самостоятельно и нередко рецидивировать. В ряде случаев при нечастом ритме ФП хорошо переносится и не требует самостоятельного лечения. Тахисистолическая форма ФП в некоторых случаях приводит к развитию тяжелой сердечной недостаточности. Это связано с тем, что при высокой частоте работы желудочков диастола имеет небольшую продолжительность, желудочки не успевают заполниться достаточным объемом крови, что, в свою очередь, обусловливает снижение сердечного выброса.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5112000" y="648000"/>
            <a:ext cx="4463640" cy="4608000"/>
          </a:xfrm>
          <a:prstGeom prst="rect">
            <a:avLst/>
          </a:prstGeom>
          <a:noFill/>
          <a:ln>
            <a:noFill/>
          </a:ln>
        </p:spPr>
        <p:txBody>
          <a:bodyPr lIns="0" tIns="0" rIns="0" bIns="0">
            <a:normAutofit/>
          </a:bodyPr>
          <a:lstStyle/>
          <a:p>
            <a:pPr marL="432000" indent="-324000">
              <a:spcAft>
                <a:spcPts val="1414"/>
              </a:spcAft>
              <a:buClr>
                <a:srgbClr val="000000"/>
              </a:buClr>
              <a:buSzPct val="45000"/>
              <a:buFont typeface="Wingdings" charset="2"/>
              <a:buChar char=""/>
            </a:pPr>
            <a:r>
              <a:rPr lang="ru-RU" sz="3200" b="0" strike="noStrike" spc="-1">
                <a:latin typeface="Arial"/>
              </a:rPr>
              <a:t>Правильная форма трепетания предсердий (4:1) на фоне распространенного переднего Q инфаркта миокарда (острая стадия)</a:t>
            </a:r>
          </a:p>
        </p:txBody>
      </p:sp>
      <p:pic>
        <p:nvPicPr>
          <p:cNvPr id="132" name="Рисунок 131"/>
          <p:cNvPicPr/>
          <p:nvPr/>
        </p:nvPicPr>
        <p:blipFill>
          <a:blip r:embed="rId2" cstate="print"/>
          <a:stretch/>
        </p:blipFill>
        <p:spPr>
          <a:xfrm>
            <a:off x="792000" y="123840"/>
            <a:ext cx="4032000" cy="5420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144000" y="360000"/>
            <a:ext cx="9936000" cy="4968000"/>
          </a:xfrm>
          <a:prstGeom prst="rect">
            <a:avLst/>
          </a:prstGeom>
          <a:noFill/>
          <a:ln>
            <a:noFill/>
          </a:ln>
        </p:spPr>
        <p:txBody>
          <a:bodyPr lIns="0" tIns="0" rIns="0" bIns="0">
            <a:normAutofit fontScale="86500" lnSpcReduction="20000"/>
          </a:bodyPr>
          <a:lstStyle/>
          <a:p>
            <a:r>
              <a:rPr lang="ru-RU" sz="3200" b="0" u="sng" strike="noStrike" spc="-1">
                <a:uFillTx/>
                <a:latin typeface="Arial"/>
              </a:rPr>
              <a:t>Синусовая брадикардия</a:t>
            </a:r>
            <a:endParaRPr lang="ru-RU" sz="3200" b="0" strike="noStrike" spc="-1">
              <a:latin typeface="Arial"/>
            </a:endParaRPr>
          </a:p>
          <a:p>
            <a:r>
              <a:rPr lang="ru-RU" sz="3200" b="0" strike="noStrike" spc="-1">
                <a:latin typeface="Arial"/>
              </a:rPr>
              <a:t>   Синусовая брадикардия с частотой менее 60 в минуту достаточно часто отмечается в первые часы ИМ, особенно при нижнедиафраг-мальной локализации. Необходимо помнить, что одним из побочныхэффектов морфина также является брадикардия. Возникновение синусовой брадикардии изредка может быть предвестником AВ-блокады. Если ЧСС(частота сердечных сокращений) снижается менее 50 в минуту, возникают гипотония, сердечная недостаточность, головокружение, потеря сознания, необходимо внутривенное введение атропина в дозе 0,3-0,5 мг с повторным введением до общей дозы 0,04 мг/кг. При неэффективности атропина налаживают временную электрокардиостимуляцию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4968360" y="936000"/>
            <a:ext cx="4607640" cy="4110840"/>
          </a:xfrm>
          <a:prstGeom prst="rect">
            <a:avLst/>
          </a:prstGeom>
          <a:noFill/>
          <a:ln>
            <a:noFill/>
          </a:ln>
        </p:spPr>
        <p:txBody>
          <a:bodyPr lIns="0" tIns="0" rIns="0" bIns="0">
            <a:normAutofit/>
          </a:bodyPr>
          <a:lstStyle/>
          <a:p>
            <a:r>
              <a:rPr lang="ru-RU" sz="3200" b="0" strike="noStrike" spc="-1">
                <a:latin typeface="Arial"/>
              </a:rPr>
              <a:t>Электрокардиограмма пациента с пароксизмальной наджелудочковой тахикардией на фоне переднего Q-инфаркта миокарда</a:t>
            </a:r>
          </a:p>
        </p:txBody>
      </p:sp>
      <p:pic>
        <p:nvPicPr>
          <p:cNvPr id="135" name="Рисунок 134"/>
          <p:cNvPicPr/>
          <p:nvPr/>
        </p:nvPicPr>
        <p:blipFill>
          <a:blip r:embed="rId2" cstate="print"/>
          <a:stretch/>
        </p:blipFill>
        <p:spPr>
          <a:xfrm>
            <a:off x="792000" y="181080"/>
            <a:ext cx="3877920" cy="5290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72000" y="360000"/>
            <a:ext cx="9792000" cy="4968000"/>
          </a:xfrm>
          <a:prstGeom prst="rect">
            <a:avLst/>
          </a:prstGeom>
          <a:noFill/>
          <a:ln>
            <a:noFill/>
          </a:ln>
        </p:spPr>
        <p:txBody>
          <a:bodyPr lIns="0" tIns="0" rIns="0" bIns="0">
            <a:normAutofit fontScale="62500" lnSpcReduction="20000"/>
          </a:bodyPr>
          <a:lstStyle/>
          <a:p>
            <a:pPr marL="432000" indent="-324000">
              <a:spcAft>
                <a:spcPts val="1414"/>
              </a:spcAft>
              <a:buClr>
                <a:srgbClr val="000000"/>
              </a:buClr>
              <a:buSzPct val="45000"/>
              <a:buFont typeface="Wingdings" charset="2"/>
              <a:buChar char=""/>
            </a:pPr>
            <a:r>
              <a:rPr lang="ru-RU" sz="3200" b="0" i="1" u="sng" strike="noStrike" spc="-1">
                <a:uFillTx/>
                <a:latin typeface="Arial"/>
              </a:rPr>
              <a:t>СЕРДЕЧНАЯ НЕДОСТАТОЧНОСТЬ</a:t>
            </a:r>
            <a:endParaRPr lang="ru-RU" sz="3200" b="0" strike="noStrike" spc="-1">
              <a:latin typeface="Arial"/>
            </a:endParaRPr>
          </a:p>
          <a:p>
            <a:r>
              <a:rPr lang="ru-RU" sz="3200" b="0" strike="noStrike" spc="-1">
                <a:latin typeface="Arial"/>
              </a:rPr>
              <a:t>     Одним из грозных осложнений острой фазы ИМ является развитие острой левожелудочковой недостаточности, что ассоциируется с неблагоприятным ближайшим, и отдаленным прогнозом. Сердечная недостаточность может возникать как от аритмических, так и от механических осложнений, данные о которых приведены ниже. Клинические признаки сердечной недостаточности проявляются возникновением одышки, тахикардии, III сердечного тона, аускульта-тивно - появлением влажных хрипов в легких, рентгенологически - застойными явлениями в легких.</a:t>
            </a:r>
          </a:p>
          <a:p>
            <a:r>
              <a:rPr lang="ru-RU" sz="3200" b="0" strike="noStrike" spc="-1">
                <a:latin typeface="Arial"/>
              </a:rPr>
              <a:t>    Степень выраженности признаков сердечной недостаточности при ИМ определяют по Killip. Эта классификация, предложенная еще в 1967 г., сохранила свою прогностическую ценность и в настоящее время:</a:t>
            </a:r>
          </a:p>
          <a:p>
            <a:r>
              <a:rPr lang="ru-RU" sz="3200" b="0" strike="noStrike" spc="-1">
                <a:latin typeface="Arial"/>
              </a:rPr>
              <a:t>• I класс: отсутствие признаков сердечной недостаточности;</a:t>
            </a:r>
          </a:p>
          <a:p>
            <a:r>
              <a:rPr lang="ru-RU" sz="3200" b="0" strike="noStrike" spc="-1">
                <a:latin typeface="Arial"/>
              </a:rPr>
              <a:t>• II класс: выслушиваются хрипы над площадью менее 50% легочных полей или III сердечный тон (сердечная астма);</a:t>
            </a:r>
          </a:p>
          <a:p>
            <a:r>
              <a:rPr lang="ru-RU" sz="3200" b="0" strike="noStrike" spc="-1">
                <a:latin typeface="Arial"/>
              </a:rPr>
              <a:t>• III класс: хрипы выслушиваются более чем над 50% легочных полей (отек легких);</a:t>
            </a:r>
          </a:p>
          <a:p>
            <a:r>
              <a:rPr lang="ru-RU" sz="3200" b="0" strike="noStrike" spc="-1">
                <a:latin typeface="Arial"/>
              </a:rPr>
              <a:t>• IV класс: кардиогенный шок.</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72000" y="432000"/>
            <a:ext cx="10008000" cy="4896000"/>
          </a:xfrm>
          <a:prstGeom prst="rect">
            <a:avLst/>
          </a:prstGeom>
          <a:noFill/>
          <a:ln>
            <a:noFill/>
          </a:ln>
        </p:spPr>
        <p:txBody>
          <a:bodyPr lIns="0" tIns="0" rIns="0" bIns="0">
            <a:normAutofit fontScale="77500" lnSpcReduction="20000"/>
          </a:bodyPr>
          <a:lstStyle/>
          <a:p>
            <a:r>
              <a:rPr lang="ru-RU" sz="3200" b="0" u="sng" strike="noStrike" spc="-1">
                <a:uFillTx/>
                <a:latin typeface="Arial"/>
              </a:rPr>
              <a:t>Кардиогенный шок</a:t>
            </a:r>
            <a:endParaRPr lang="ru-RU" sz="3200" b="0" strike="noStrike" spc="-1">
              <a:latin typeface="Arial"/>
            </a:endParaRPr>
          </a:p>
          <a:p>
            <a:r>
              <a:rPr lang="ru-RU" sz="3200" b="0" strike="noStrike" spc="-1">
                <a:latin typeface="Arial"/>
              </a:rPr>
              <a:t>    Кардиогенный шок возникает у 5-15% больных ИМ, когда нарушения сократительной способности миокарда становятся критическими и возникает выраженная гипоперфузия жизненно важных органов и тканей. При отсутствии реперфузионной терапии данное состояние характеризуется госпитальной летальностью более чем у 50% больных ИМ. Диагноз кардиогенного шока устанавливается при наличии следующих гемодинамических и клинических критериев:</a:t>
            </a:r>
          </a:p>
          <a:p>
            <a:r>
              <a:rPr lang="ru-RU" sz="3200" b="0" strike="noStrike" spc="-1">
                <a:latin typeface="Arial"/>
              </a:rPr>
              <a:t>• снижении систолического АД менее 90 мм рт.ст.;</a:t>
            </a:r>
          </a:p>
          <a:p>
            <a:r>
              <a:rPr lang="ru-RU" sz="3200" b="0" strike="noStrike" spc="-1">
                <a:latin typeface="Arial"/>
              </a:rPr>
              <a:t>• уменьшении пульсового давления до 20 мм рт.ст. и менее;</a:t>
            </a:r>
          </a:p>
          <a:p>
            <a:r>
              <a:rPr lang="ru-RU" sz="3200" b="0" strike="noStrike" spc="-1">
                <a:latin typeface="Arial"/>
              </a:rPr>
              <a:t>• повышении центрального давления (давления заклинивания в легочной артерии) более 18 мм рт.ст. Или уменьшении сердечного индекса менее 2,2 л/(мин×м2 );</a:t>
            </a:r>
          </a:p>
          <a:p>
            <a:r>
              <a:rPr lang="ru-RU" sz="3200" b="0" strike="noStrike" spc="-1">
                <a:latin typeface="Arial"/>
              </a:rPr>
              <a:t>• олигурии (выделении менее 20 мл мочи в течение часа) или анурии;</a:t>
            </a:r>
          </a:p>
          <a:p>
            <a:r>
              <a:rPr lang="ru-RU" sz="3200" b="0" strike="noStrike" spc="-1">
                <a:latin typeface="Arial"/>
              </a:rPr>
              <a:t>• периферических симптомах шока (акроцианозе, холодных влажных конечностях, спутанности сознания).</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0" y="360000"/>
            <a:ext cx="10008000" cy="4896000"/>
          </a:xfrm>
          <a:prstGeom prst="rect">
            <a:avLst/>
          </a:prstGeom>
          <a:noFill/>
          <a:ln>
            <a:noFill/>
          </a:ln>
        </p:spPr>
        <p:txBody>
          <a:bodyPr lIns="0" tIns="0" rIns="0" bIns="0">
            <a:normAutofit fontScale="70000" lnSpcReduction="20000"/>
          </a:bodyPr>
          <a:lstStyle/>
          <a:p>
            <a:pPr marL="432000" indent="-324000">
              <a:spcAft>
                <a:spcPts val="1414"/>
              </a:spcAft>
              <a:buClr>
                <a:srgbClr val="000000"/>
              </a:buClr>
              <a:buSzPct val="45000"/>
              <a:buFont typeface="Wingdings" charset="2"/>
              <a:buChar char=""/>
            </a:pPr>
            <a:r>
              <a:rPr lang="ru-RU" sz="3200" b="0" i="1" u="sng" strike="noStrike" spc="-1">
                <a:uFillTx/>
                <a:latin typeface="Arial"/>
              </a:rPr>
              <a:t>МЕХАНИЧЕСКИЕ ОСЛОЖНЕНИЯ ИНФАРКТА МИОКАРДА</a:t>
            </a:r>
            <a:endParaRPr lang="ru-RU" sz="3200" b="0" strike="noStrike" spc="-1">
              <a:latin typeface="Arial"/>
            </a:endParaRPr>
          </a:p>
          <a:p>
            <a:r>
              <a:rPr lang="ru-RU" sz="3200" b="0" strike="noStrike" spc="-1">
                <a:latin typeface="Arial"/>
              </a:rPr>
              <a:t>     К механическим осложнениям ИМ относят разрывы свободной стенки ЛЖ, межжелудочковой перегородки, сосочковых мышц с развитием тяжелой митральной недостаточности. Эти нарушения приводят к выраженным нарушениям функции ЛЖ, что весьма часто заканчивается летальным исходом. Клинически такие осложнения проявляются внезапным ухудшением состояния больного, которое до этого было относительно стабильным, и возникновением выраженного отека легких и кардиогенного шока.</a:t>
            </a:r>
          </a:p>
          <a:p>
            <a:pPr marL="432000" indent="-324000">
              <a:spcAft>
                <a:spcPts val="1414"/>
              </a:spcAft>
              <a:buClr>
                <a:srgbClr val="000000"/>
              </a:buClr>
              <a:buSzPct val="45000"/>
              <a:buFont typeface="Wingdings" charset="2"/>
              <a:buChar char=""/>
            </a:pPr>
            <a:r>
              <a:rPr lang="ru-RU" sz="3200" b="0" strike="noStrike" spc="-1">
                <a:latin typeface="Arial"/>
              </a:rPr>
              <a:t>Острый разрыв стенки ЛЖ характеризуется коллапсом с ЭМД(электромеханическая диссоциация), т.е. продолжающейся электрической активностью с уменьшением сердечного выброса и пульса, и в течение нескольких минут приводит к летальному исходу.</a:t>
            </a:r>
          </a:p>
          <a:p>
            <a:pPr marL="432000" indent="-324000">
              <a:spcAft>
                <a:spcPts val="1414"/>
              </a:spcAft>
              <a:buClr>
                <a:srgbClr val="000000"/>
              </a:buClr>
              <a:buSzPct val="45000"/>
              <a:buFont typeface="Wingdings" charset="2"/>
              <a:buChar char=""/>
            </a:pPr>
            <a:r>
              <a:rPr lang="ru-RU" sz="3200" b="0" strike="noStrike" spc="-1">
                <a:latin typeface="Arial"/>
              </a:rPr>
              <a:t>Митральная недостаточность является нередким осложнением ИМ, возникает обычно на 2-7-й день и развивается не только при разрыве или дисфункции сосочковой мышцы, что может наблюдаться при нижней локализации инфаркта, но и при растяжении митрального кольца вследствие дилатации ЛЖ.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72000" y="360000"/>
            <a:ext cx="9936000" cy="4968000"/>
          </a:xfrm>
          <a:prstGeom prst="rect">
            <a:avLst/>
          </a:prstGeom>
          <a:noFill/>
          <a:ln>
            <a:noFill/>
          </a:ln>
        </p:spPr>
        <p:txBody>
          <a:bodyPr lIns="0" tIns="0" rIns="0" bIns="0">
            <a:normAutofit fontScale="55000" lnSpcReduction="20000"/>
          </a:bodyPr>
          <a:lstStyle/>
          <a:p>
            <a:pPr marL="432000" indent="-324000">
              <a:spcAft>
                <a:spcPts val="1414"/>
              </a:spcAft>
              <a:buClr>
                <a:srgbClr val="000000"/>
              </a:buClr>
              <a:buSzPct val="45000"/>
              <a:buFont typeface="Wingdings" charset="2"/>
              <a:buChar char=""/>
            </a:pPr>
            <a:r>
              <a:rPr lang="ru-RU" sz="3200" b="0" i="1" u="sng" strike="noStrike" spc="-1">
                <a:uFillTx/>
                <a:latin typeface="Arial"/>
              </a:rPr>
              <a:t>НАРУШЕНИЯ ПРОВОДИМОСТИ ПРИ ИНФАРКТЕ МИОКАРДА</a:t>
            </a:r>
            <a:endParaRPr lang="ru-RU" sz="3200" b="0" strike="noStrike" spc="-1">
              <a:latin typeface="Arial"/>
            </a:endParaRPr>
          </a:p>
          <a:p>
            <a:r>
              <a:rPr lang="ru-RU" sz="3200" b="0" strike="noStrike" spc="-1">
                <a:latin typeface="Arial"/>
              </a:rPr>
              <a:t>     Среди нарушений сердечной проводимости наибольшего внимания заслуживают нарушения (антриовентрикулярная блокада)АВ- и внутрижелудочковой проводимости. В клинических исследованиях установлено, что АВ-блокада встречается почти у 10% больных, а персистирующая блокада ножек пучка Гиса - до 5,3% случаев ИМ. Пациенты с АВ-блокадой при ИМ имеют высокую внутригоспитальную и отдаленную смертность по сравнению с пациентами с сохраненной АВ-проводимостью. Чаще всего нарушения АВ-проведения встречаются при нижней локализации повреждения миокарда.</a:t>
            </a:r>
          </a:p>
          <a:p>
            <a:pPr marL="432000" indent="-324000">
              <a:spcAft>
                <a:spcPts val="1414"/>
              </a:spcAft>
              <a:buClr>
                <a:srgbClr val="000000"/>
              </a:buClr>
              <a:buSzPct val="45000"/>
              <a:buFont typeface="Wingdings" charset="2"/>
              <a:buChar char=""/>
            </a:pPr>
            <a:r>
              <a:rPr lang="ru-RU" sz="3200" b="0" strike="noStrike" spc="-1">
                <a:latin typeface="Arial"/>
              </a:rPr>
              <a:t>АВ-блокада I степени не требует лечения.</a:t>
            </a:r>
          </a:p>
          <a:p>
            <a:pPr marL="432000" indent="-324000">
              <a:spcAft>
                <a:spcPts val="1414"/>
              </a:spcAft>
              <a:buClr>
                <a:srgbClr val="000000"/>
              </a:buClr>
              <a:buSzPct val="45000"/>
              <a:buFont typeface="Wingdings" charset="2"/>
              <a:buChar char=""/>
            </a:pPr>
            <a:r>
              <a:rPr lang="ru-RU" sz="3200" b="0" strike="noStrike" spc="-1">
                <a:latin typeface="Arial"/>
              </a:rPr>
              <a:t>АВ-блокада II степени 1-го типа (Мобитц 1) также часто развивается при ИМ нижней локализации, редко вызывает гемодинамические нарушения. При возникновении таковых назначают атропин, при отсутствии эффекта - временную кардиостимуляцию.</a:t>
            </a:r>
          </a:p>
          <a:p>
            <a:pPr marL="432000" indent="-324000">
              <a:spcAft>
                <a:spcPts val="1414"/>
              </a:spcAft>
              <a:buClr>
                <a:srgbClr val="000000"/>
              </a:buClr>
              <a:buSzPct val="45000"/>
              <a:buFont typeface="Wingdings" charset="2"/>
              <a:buChar char=""/>
            </a:pPr>
            <a:r>
              <a:rPr lang="ru-RU" sz="3200" b="0" strike="noStrike" spc="-1">
                <a:latin typeface="Arial"/>
              </a:rPr>
              <a:t>АВ-блокада II степени 2-го типа (Мобитц 2), сопровождающаяся гипотензией или сердечной недостаточностью, требует постановки временного кардиостимулятора.</a:t>
            </a:r>
          </a:p>
          <a:p>
            <a:pPr marL="432000" indent="-324000">
              <a:spcAft>
                <a:spcPts val="1414"/>
              </a:spcAft>
              <a:buClr>
                <a:srgbClr val="000000"/>
              </a:buClr>
              <a:buSzPct val="45000"/>
              <a:buFont typeface="Wingdings" charset="2"/>
              <a:buChar char=""/>
            </a:pPr>
            <a:r>
              <a:rPr lang="ru-RU" sz="3200" b="0" strike="noStrike" spc="-1">
                <a:latin typeface="Arial"/>
              </a:rPr>
              <a:t>АВ-блокада III степени, связанная с нижним ИМ, часто возникает проксимальнее пучка Гиса, проявляется брадикардией с ЧСС более 40 в минуту и ритмом с узкими комплексами QRS, так как водителем ритма в этой ситуации является АВ-узел. Это так называемая полная АВ-блокада с замещающим ритмом из АВ-узла, которая часто проходит спонтанно.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72000" y="432000"/>
            <a:ext cx="10008000" cy="4896000"/>
          </a:xfrm>
          <a:prstGeom prst="rect">
            <a:avLst/>
          </a:prstGeom>
          <a:noFill/>
          <a:ln>
            <a:noFill/>
          </a:ln>
        </p:spPr>
        <p:txBody>
          <a:bodyPr lIns="0" tIns="0" rIns="0" bIns="0">
            <a:normAutofit fontScale="76000" lnSpcReduction="20000"/>
          </a:bodyPr>
          <a:lstStyle/>
          <a:p>
            <a:pPr marL="432000" indent="-324000">
              <a:spcAft>
                <a:spcPts val="1414"/>
              </a:spcAft>
              <a:buClr>
                <a:srgbClr val="000000"/>
              </a:buClr>
              <a:buSzPct val="45000"/>
              <a:buFont typeface="Wingdings" charset="2"/>
              <a:buChar char=""/>
            </a:pPr>
            <a:r>
              <a:rPr lang="ru-RU" sz="3200" b="0" i="1" u="sng" strike="noStrike" spc="-1">
                <a:uFillTx/>
                <a:latin typeface="Arial"/>
              </a:rPr>
              <a:t>ДРУГИЕ ОСЛОЖНЕНИЯ ИНФАРКТА МИОКАРДА</a:t>
            </a:r>
            <a:endParaRPr lang="ru-RU" sz="3200" b="0" strike="noStrike" spc="-1">
              <a:latin typeface="Arial"/>
            </a:endParaRPr>
          </a:p>
          <a:p>
            <a:r>
              <a:rPr lang="ru-RU" sz="3200" b="0" i="1" u="sng" strike="noStrike" spc="-1">
                <a:uFillTx/>
                <a:latin typeface="Arial"/>
              </a:rPr>
              <a:t> Постинфарктная стенокардия</a:t>
            </a:r>
            <a:endParaRPr lang="ru-RU" sz="3200" b="0" strike="noStrike" spc="-1">
              <a:latin typeface="Arial"/>
            </a:endParaRPr>
          </a:p>
          <a:p>
            <a:r>
              <a:rPr lang="ru-RU" sz="3200" b="0" strike="noStrike" spc="-1">
                <a:latin typeface="Arial"/>
              </a:rPr>
              <a:t>    Нередко у больных ИМ уже в ранней фазе заболевания начинают возникать приступы стенокардии напряжения и покоя, свидетельствующие, как правило, о неполноценности коронарного кровообращения в инфарктсвязанной или других КА(коронарная артерия) (при многососудистом поражении). Появление такого осложнения свидетельствует о неблагоприятном прогнозе (увеличивается риск рецидива ИМ, летального исхода).</a:t>
            </a:r>
          </a:p>
          <a:p>
            <a:r>
              <a:rPr lang="ru-RU" sz="3200" b="0" strike="noStrike" spc="-1">
                <a:latin typeface="Arial"/>
              </a:rPr>
              <a:t>    Наиболее часто это осложнение возникает при невыполненной реваскуляризации миокарда на начальных этапах заболевания. Именно поэтому постинфарктная стенокардия является показанием к срочному проведению КАГ(коронарная ангиография) и определению дальнейшей тактики ведения больного (чрескожные коронарные вмешательства , коронарное шунтирование).</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576000" y="144000"/>
            <a:ext cx="9071640" cy="946440"/>
          </a:xfrm>
          <a:prstGeom prst="rect">
            <a:avLst/>
          </a:prstGeom>
          <a:noFill/>
          <a:ln>
            <a:noFill/>
          </a:ln>
        </p:spPr>
        <p:txBody>
          <a:bodyPr lIns="0" tIns="0" rIns="0" bIns="0" anchor="ctr">
            <a:spAutoFit/>
          </a:bodyPr>
          <a:lstStyle/>
          <a:p>
            <a:r>
              <a:rPr lang="ru-RU" sz="4400" b="0" strike="noStrike" spc="-1">
                <a:solidFill>
                  <a:srgbClr val="C7243A"/>
                </a:solidFill>
                <a:latin typeface="Arial"/>
              </a:rPr>
              <a:t>Общие сведения о заболевании</a:t>
            </a:r>
          </a:p>
        </p:txBody>
      </p:sp>
      <p:sp>
        <p:nvSpPr>
          <p:cNvPr id="93" name="TextShape 2"/>
          <p:cNvSpPr txBox="1"/>
          <p:nvPr/>
        </p:nvSpPr>
        <p:spPr>
          <a:xfrm>
            <a:off x="216000" y="1090440"/>
            <a:ext cx="9720000" cy="4093560"/>
          </a:xfrm>
          <a:prstGeom prst="rect">
            <a:avLst/>
          </a:prstGeom>
          <a:noFill/>
          <a:ln>
            <a:noFill/>
          </a:ln>
        </p:spPr>
        <p:txBody>
          <a:bodyPr lIns="0" tIns="0" rIns="0" bIns="0">
            <a:normAutofit fontScale="62500" lnSpcReduction="20000"/>
          </a:bodyPr>
          <a:lstStyle/>
          <a:p>
            <a:r>
              <a:rPr lang="ru-RU" sz="3200" b="0" strike="noStrike" spc="-1">
                <a:latin typeface="Arial"/>
              </a:rPr>
              <a:t>     Инфаркт миокарда – очаг ишемического некроза сердечной мышцы, развивающийся в результате острого нарушения коронарного кровообращения. Клинически проявляется жгущими, давящими или сжимающими болями за грудиной, отдающими в левую руку, ключицу, лопатку, челюсть, одышкой, чувством страха, холодным потом. Развившийся инфаркт миокарда служит показанием к экстренной госпитализации в кардиологическую реанимацию. При неоказании своевременной помощи возможен летальный исход.</a:t>
            </a:r>
          </a:p>
          <a:p>
            <a:r>
              <a:rPr lang="ru-RU" sz="3200" b="0" strike="noStrike" spc="-1">
                <a:latin typeface="Arial"/>
              </a:rPr>
              <a:t>     В возрасте 40-60 лет инфаркт миокарда в 3–5 раз чаще наблюдается у мужчин в связи с более ранним (на 10 лет раньше, чем у женщин) развитием атеросклероза. После 55-60 лет заболеваемость среди лиц обоего пола приблизительно одинакова. Показатель летальности при инфаркте миокарда составляет 30—35%. Статистически 15—20% внезапных смертей обусловлены инфарктом миокарда.</a:t>
            </a:r>
          </a:p>
          <a:p>
            <a:r>
              <a:rPr lang="ru-RU" sz="3200" b="0" strike="noStrike" spc="-1">
                <a:latin typeface="Arial"/>
              </a:rPr>
              <a:t>    Нарушение кровоснабжения миокарда на 15-20 и более минут приводит к развитию необратимых изменений в сердечной мышце и расстройству сердечной деятельности. Острая ишемия вызывает гибель части функциональных мышечных клеток (некроз) и последующее их замещение волокнами соединительной ткани, т. е. формирование постинфарктного рубца.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72000" y="432000"/>
            <a:ext cx="9936000" cy="4896000"/>
          </a:xfrm>
          <a:prstGeom prst="rect">
            <a:avLst/>
          </a:prstGeom>
          <a:noFill/>
          <a:ln>
            <a:noFill/>
          </a:ln>
        </p:spPr>
        <p:txBody>
          <a:bodyPr lIns="0" tIns="0" rIns="0" bIns="0">
            <a:normAutofit fontScale="70000" lnSpcReduction="20000"/>
          </a:bodyPr>
          <a:lstStyle/>
          <a:p>
            <a:r>
              <a:rPr lang="ru-RU" sz="3200" b="0" u="sng" strike="noStrike" spc="-1">
                <a:uFillTx/>
                <a:latin typeface="Arial"/>
              </a:rPr>
              <a:t>Перикардит</a:t>
            </a:r>
            <a:endParaRPr lang="ru-RU" sz="3200" b="0" strike="noStrike" spc="-1">
              <a:latin typeface="Arial"/>
            </a:endParaRPr>
          </a:p>
          <a:p>
            <a:r>
              <a:rPr lang="ru-RU" sz="3200" b="0" strike="noStrike" spc="-1">
                <a:latin typeface="Arial"/>
              </a:rPr>
              <a:t>     ИМ в острой фазе может осложниться ранним перикардитом, возникающим в 1-3-и сутки заболевания (pericarditis epistenocardica), который обычно отмечается при трансмуральном обширном поражении передней стенки ЛЖ. Перикардит часто протекает бессимптомно, но может проявляться болью, связанной с дыханием, облегчающейся в положении сидя, и последующим возникновением шума трения перикарда (шума Кернига).</a:t>
            </a:r>
          </a:p>
          <a:p>
            <a:r>
              <a:rPr lang="ru-RU" sz="3200" b="0" u="sng" strike="noStrike" spc="-1">
                <a:uFillTx/>
                <a:latin typeface="Arial"/>
              </a:rPr>
              <a:t>Аневризма сердца</a:t>
            </a:r>
            <a:endParaRPr lang="ru-RU" sz="3200" b="0" strike="noStrike" spc="-1">
              <a:latin typeface="Arial"/>
            </a:endParaRPr>
          </a:p>
          <a:p>
            <a:r>
              <a:rPr lang="ru-RU" sz="3200" b="0" strike="noStrike" spc="-1">
                <a:latin typeface="Arial"/>
              </a:rPr>
              <a:t>     Аневризма сердца (локальное выбухание стенки сердца, чаще ЛЖ) отмечается у 15-20% больных ИМ, как правило, при обширном и глубоком (трансмуральном) поражении. К другим факторам, способствующим развитию аневризмы, относятся передняя локализация ИМ, нарушения режима с первых дней заболевания, сопутствующая АГ(артериальная гипертензия). В зависимости от стадии заболевания различают острую, подострую и хроническую аневризму сердца. Наиболее часто развивается острая аневризма сердца, которая может приводить к разрыву стенки. Возникновение аневризмы у больных ИМпSТ после эффективной реперфузионной терапии встречается значительно реже.</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72000" y="432000"/>
            <a:ext cx="9864000" cy="4896000"/>
          </a:xfrm>
          <a:prstGeom prst="rect">
            <a:avLst/>
          </a:prstGeom>
          <a:noFill/>
          <a:ln>
            <a:noFill/>
          </a:ln>
        </p:spPr>
        <p:txBody>
          <a:bodyPr lIns="0" tIns="0" rIns="0" bIns="0">
            <a:normAutofit fontScale="80000" lnSpcReduction="20000"/>
          </a:bodyPr>
          <a:lstStyle/>
          <a:p>
            <a:r>
              <a:rPr lang="ru-RU" sz="3200" b="0" u="sng" strike="noStrike" spc="-1">
                <a:uFillTx/>
                <a:latin typeface="Arial"/>
              </a:rPr>
              <a:t>Тромбы в полости левого желудочка</a:t>
            </a:r>
            <a:endParaRPr lang="ru-RU" sz="3200" b="0" strike="noStrike" spc="-1">
              <a:latin typeface="Arial"/>
            </a:endParaRPr>
          </a:p>
          <a:p>
            <a:r>
              <a:rPr lang="ru-RU" sz="3200" b="0" strike="noStrike" spc="-1">
                <a:latin typeface="Arial"/>
              </a:rPr>
              <a:t>   Тромбы в полости левого желудочка обнаруживаются в четверти случаев переднего ИМ. Их наличие связано с неблагоприятным прогнозом. Они образуются при обширных ИМ, особенно передней локализации, с вовлечением верхушки сердца, высоким риском системных эмболий. При обнаружении пристеночных тромбов необходимо назначение пероральных антикоагулянтов (антагонистов витамина К) до 6 мес с достижением целевых показателей МНО 2,0-2,5.</a:t>
            </a:r>
          </a:p>
          <a:p>
            <a:r>
              <a:rPr lang="ru-RU" sz="3200" b="0" u="sng" strike="noStrike" spc="-1">
                <a:uFillTx/>
                <a:latin typeface="Arial"/>
              </a:rPr>
              <a:t>Тромбоэмболические осложнения</a:t>
            </a:r>
            <a:endParaRPr lang="ru-RU" sz="3200" b="0" strike="noStrike" spc="-1">
              <a:latin typeface="Arial"/>
            </a:endParaRPr>
          </a:p>
          <a:p>
            <a:r>
              <a:rPr lang="ru-RU" sz="3200" b="0" strike="noStrike" spc="-1">
                <a:latin typeface="Arial"/>
              </a:rPr>
              <a:t>    Причинами тромбоэмболических осложнений могут быть тромбоз глубоких вен, нарушения свертывающей и противосвертывающей систем крови и др. Меньшая частота внутрисердечных тромбов и тромбоэмбо-лических осложнений отмечается при применении ТЛТ.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72000" y="432000"/>
            <a:ext cx="9792000" cy="4680000"/>
          </a:xfrm>
          <a:prstGeom prst="rect">
            <a:avLst/>
          </a:prstGeom>
          <a:noFill/>
          <a:ln>
            <a:noFill/>
          </a:ln>
        </p:spPr>
        <p:txBody>
          <a:bodyPr lIns="0" tIns="0" rIns="0" bIns="0">
            <a:normAutofit fontScale="71000" lnSpcReduction="20000"/>
          </a:bodyPr>
          <a:lstStyle/>
          <a:p>
            <a:r>
              <a:rPr lang="ru-RU" sz="3200" b="0" u="sng" strike="noStrike" spc="-1">
                <a:uFillTx/>
                <a:latin typeface="Arial"/>
              </a:rPr>
              <a:t>Осложнения желудочно-кишечного тракта</a:t>
            </a:r>
            <a:endParaRPr lang="ru-RU" sz="3200" b="0" strike="noStrike" spc="-1">
              <a:latin typeface="Arial"/>
            </a:endParaRPr>
          </a:p>
          <a:p>
            <a:r>
              <a:rPr lang="ru-RU" sz="3200" b="0" strike="noStrike" spc="-1">
                <a:latin typeface="Arial"/>
              </a:rPr>
              <a:t>    Острые эрозии, язвы и кровотечения из желудочно-кишечного тракта развиваются наиболее часто в первые дни ИМ, их основной причиной является нарушение кровоснабжения вследствие тяжелого течения основного заболевания, осложненного кардиогенным шоком и сердечной недостаточностью.</a:t>
            </a:r>
          </a:p>
          <a:p>
            <a:r>
              <a:rPr lang="ru-RU" sz="3200" b="0" u="sng" strike="noStrike" spc="-1">
                <a:uFillTx/>
                <a:latin typeface="Arial"/>
              </a:rPr>
              <a:t>Нарушения мочеиспускания</a:t>
            </a:r>
            <a:endParaRPr lang="ru-RU" sz="3200" b="0" strike="noStrike" spc="-1">
              <a:latin typeface="Arial"/>
            </a:endParaRPr>
          </a:p>
          <a:p>
            <a:r>
              <a:rPr lang="ru-RU" sz="3200" b="0" strike="noStrike" spc="-1">
                <a:latin typeface="Arial"/>
              </a:rPr>
              <a:t>    Нарушения мочеиспускания чаще наблюдаются при ИМ у мужчин пожилого возраста с аденомой предстательной железы. Задержке мочеиспускания у них способствует атония мочевого пузыря, развивающаяся при применении наркотических анальгетиков, длительном постельном режиме, и быстрое накопление мочи при применении быстродействующих диуретиков. Необходим контроль за регулярностью мочеиспускания и объемом выделяемой мочи, а при необходимости — катетеризация мочевого пузыря с выполнением общих правил асептики и антисептики.</a:t>
            </a:r>
          </a:p>
          <a:p>
            <a:endParaRPr lang="ru-RU" sz="3200" b="0" strike="noStrike" spc="-1">
              <a:latin typeface="Arial"/>
            </a:endParaRP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144000" y="432000"/>
            <a:ext cx="9936000" cy="4896000"/>
          </a:xfrm>
          <a:prstGeom prst="rect">
            <a:avLst/>
          </a:prstGeom>
          <a:noFill/>
          <a:ln>
            <a:noFill/>
          </a:ln>
        </p:spPr>
        <p:txBody>
          <a:bodyPr lIns="0" tIns="0" rIns="0" bIns="0">
            <a:normAutofit fontScale="79500" lnSpcReduction="10000"/>
          </a:bodyPr>
          <a:lstStyle/>
          <a:p>
            <a:r>
              <a:rPr lang="ru-RU" sz="3200" b="0" u="sng" strike="noStrike" spc="-1">
                <a:uFillTx/>
                <a:latin typeface="Arial"/>
              </a:rPr>
              <a:t>Психические нарушения</a:t>
            </a:r>
            <a:endParaRPr lang="ru-RU" sz="3200" b="0" strike="noStrike" spc="-1">
              <a:latin typeface="Arial"/>
            </a:endParaRPr>
          </a:p>
          <a:p>
            <a:r>
              <a:rPr lang="ru-RU" sz="3200" b="0" strike="noStrike" spc="-1">
                <a:latin typeface="Arial"/>
              </a:rPr>
              <a:t>    Психические нарушения нередко встречаются в остром периоде ИМ и во многом определяются тяжестью течения основного заболевания и возникновением осложнений. Способствуют возникновению психических расстройств пожилой возраст больных и сопутствующая патология центральной нервной системы (цереброваскулярная болезнь, хронический алкоголизм, энцефалопатия другого происхождения).</a:t>
            </a:r>
          </a:p>
          <a:p>
            <a:r>
              <a:rPr lang="ru-RU" sz="3200" b="0" strike="noStrike" spc="-1">
                <a:latin typeface="Arial"/>
              </a:rPr>
              <a:t>Наиболее неблагоприятным из психических нарушений является развитие депрессивных реакций в связи с тем, что депрессии при ИМ способствуют повышению риска смертельного исхода. Сейчас активно изучается роль депрессий как одного из предикторов летального исхода при ИМ.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0" y="229320"/>
            <a:ext cx="10080000" cy="765360"/>
          </a:xfrm>
          <a:prstGeom prst="rect">
            <a:avLst/>
          </a:prstGeom>
          <a:solidFill>
            <a:srgbClr val="C7243A"/>
          </a:solidFill>
          <a:ln>
            <a:noFill/>
          </a:ln>
        </p:spPr>
        <p:txBody>
          <a:bodyPr lIns="72000" tIns="0" rIns="0" bIns="0" anchor="ctr">
            <a:spAutoFit/>
          </a:bodyPr>
          <a:lstStyle/>
          <a:p>
            <a:pPr algn="ctr"/>
            <a:r>
              <a:rPr lang="ru-RU" sz="5400" b="0" strike="noStrike" spc="-1">
                <a:solidFill>
                  <a:srgbClr val="FFFFFF"/>
                </a:solidFill>
                <a:latin typeface="Arial"/>
              </a:rPr>
              <a:t>Реабилитация и её задачи:</a:t>
            </a:r>
          </a:p>
        </p:txBody>
      </p:sp>
      <p:sp>
        <p:nvSpPr>
          <p:cNvPr id="146" name="TextShape 2"/>
          <p:cNvSpPr txBox="1"/>
          <p:nvPr/>
        </p:nvSpPr>
        <p:spPr>
          <a:xfrm>
            <a:off x="72000" y="1080000"/>
            <a:ext cx="9936000" cy="4320000"/>
          </a:xfrm>
          <a:prstGeom prst="rect">
            <a:avLst/>
          </a:prstGeom>
          <a:noFill/>
          <a:ln>
            <a:noFill/>
          </a:ln>
        </p:spPr>
        <p:txBody>
          <a:bodyPr lIns="0" tIns="0" rIns="0" bIns="0">
            <a:normAutofit fontScale="55000" lnSpcReduction="20000"/>
          </a:bodyPr>
          <a:lstStyle/>
          <a:p>
            <a:r>
              <a:rPr lang="ru-RU" sz="3200" b="0" strike="noStrike" spc="-1">
                <a:latin typeface="Arial"/>
              </a:rPr>
              <a:t>Под кардиологической реабилитацией понимают комплекс проводимых под медицинским контролем мероприятий, направленных на помощь пациенту, перенесшему инфаркт миокарда или кардиохирургическую операцию, для быстрого и качественного восстановления своих физических параметров до максимально возможного уровня активности. Кроме того, эти мероприятия должны обеспечить снижение риска повторных сердечно-сосудистых событий и замедление ухудшения функционального состояния сердца.</a:t>
            </a:r>
          </a:p>
          <a:p>
            <a:r>
              <a:rPr lang="ru-RU" sz="3200" b="0" strike="noStrike" spc="-1">
                <a:latin typeface="Arial"/>
              </a:rPr>
              <a:t>В ряде исследований показано снижение частоты повторных госпитализаций и смертности у пациентов с ИМ, которые участвовали в программе сердечной реабилитации.</a:t>
            </a:r>
          </a:p>
          <a:p>
            <a:r>
              <a:rPr lang="ru-RU" sz="3200" b="0" strike="noStrike" spc="-1">
                <a:latin typeface="Arial"/>
              </a:rPr>
              <a:t>Выделяют следующие основные задачи реабилитации пациентов:</a:t>
            </a:r>
          </a:p>
          <a:p>
            <a:pPr marL="432000" indent="-324000">
              <a:spcAft>
                <a:spcPts val="1063"/>
              </a:spcAft>
              <a:buClr>
                <a:srgbClr val="000000"/>
              </a:buClr>
              <a:buSzPct val="45000"/>
              <a:buFont typeface="Wingdings" charset="2"/>
              <a:buChar char=""/>
            </a:pPr>
            <a:r>
              <a:rPr lang="ru-RU" sz="3200" b="0" strike="noStrike" spc="-1">
                <a:latin typeface="Arial"/>
              </a:rPr>
              <a:t> Восстановление физической работоспособности пациентов.</a:t>
            </a:r>
          </a:p>
          <a:p>
            <a:pPr marL="432000" indent="-324000">
              <a:spcAft>
                <a:spcPts val="1063"/>
              </a:spcAft>
              <a:buClr>
                <a:srgbClr val="000000"/>
              </a:buClr>
              <a:buSzPct val="45000"/>
              <a:buFont typeface="Wingdings" charset="2"/>
              <a:buChar char=""/>
            </a:pPr>
            <a:r>
              <a:rPr lang="ru-RU" sz="3200" b="0" strike="noStrike" spc="-1">
                <a:latin typeface="Arial"/>
              </a:rPr>
              <a:t> Психологическая адаптация пациентов.</a:t>
            </a:r>
          </a:p>
          <a:p>
            <a:pPr marL="432000" indent="-324000">
              <a:spcAft>
                <a:spcPts val="1063"/>
              </a:spcAft>
              <a:buClr>
                <a:srgbClr val="000000"/>
              </a:buClr>
              <a:buSzPct val="45000"/>
              <a:buFont typeface="Wingdings" charset="2"/>
              <a:buChar char=""/>
            </a:pPr>
            <a:r>
              <a:rPr lang="ru-RU" sz="3200" b="0" strike="noStrike" spc="-1">
                <a:latin typeface="Arial"/>
              </a:rPr>
              <a:t> Подготовка пациентов к самостоятельной жизни и производственной деятельности.</a:t>
            </a:r>
          </a:p>
          <a:p>
            <a:r>
              <a:rPr lang="ru-RU" sz="3200" b="0" strike="noStrike" spc="-1">
                <a:latin typeface="Arial"/>
              </a:rPr>
              <a:t>Важными принципами реабилитации при ИМ являются этапность, мультидисциплинарность, индивидуальность, непрерывность, доступность, ориентированность на сформулированные цели, информированность пациентов и родственников. </a:t>
            </a:r>
          </a:p>
          <a:p>
            <a:pPr marL="432000" indent="-324000">
              <a:spcAft>
                <a:spcPts val="1063"/>
              </a:spcAft>
              <a:buClr>
                <a:srgbClr val="000000"/>
              </a:buClr>
              <a:buSzPct val="45000"/>
              <a:buFont typeface="Wingdings" charset="2"/>
              <a:buChar char=""/>
            </a:pPr>
            <a:r>
              <a:rPr lang="ru-RU" sz="2400" b="0" strike="noStrike" spc="-1">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504000" y="72000"/>
            <a:ext cx="9071640" cy="946440"/>
          </a:xfrm>
          <a:prstGeom prst="rect">
            <a:avLst/>
          </a:prstGeom>
          <a:noFill/>
          <a:ln>
            <a:noFill/>
          </a:ln>
        </p:spPr>
        <p:txBody>
          <a:bodyPr lIns="0" tIns="0" rIns="0" bIns="0" anchor="ctr">
            <a:spAutoFit/>
          </a:bodyPr>
          <a:lstStyle/>
          <a:p>
            <a:pPr algn="ctr"/>
            <a:r>
              <a:rPr lang="ru-RU" sz="4400" b="0" strike="noStrike" spc="-1">
                <a:solidFill>
                  <a:srgbClr val="C7243A"/>
                </a:solidFill>
                <a:latin typeface="Arial"/>
              </a:rPr>
              <a:t>Организация реабилитации</a:t>
            </a:r>
          </a:p>
        </p:txBody>
      </p:sp>
      <p:sp>
        <p:nvSpPr>
          <p:cNvPr id="148" name="TextShape 2"/>
          <p:cNvSpPr txBox="1"/>
          <p:nvPr/>
        </p:nvSpPr>
        <p:spPr>
          <a:xfrm>
            <a:off x="144000" y="864000"/>
            <a:ext cx="9792000" cy="4392000"/>
          </a:xfrm>
          <a:prstGeom prst="rect">
            <a:avLst/>
          </a:prstGeom>
          <a:noFill/>
          <a:ln>
            <a:noFill/>
          </a:ln>
        </p:spPr>
        <p:txBody>
          <a:bodyPr lIns="0" tIns="0" rIns="0" bIns="0">
            <a:normAutofit fontScale="77500" lnSpcReduction="20000"/>
          </a:bodyPr>
          <a:lstStyle/>
          <a:p>
            <a:r>
              <a:rPr lang="ru-RU" sz="3200" b="0" strike="noStrike" spc="-1">
                <a:latin typeface="Arial"/>
              </a:rPr>
              <a:t>Реабилитационные мероприятия осуществляются непрерывно с момента госпитализации пациента в палату интенсивного лечения и в течение последующей жизни. Выделяют три этапа реабилитации:</a:t>
            </a:r>
          </a:p>
          <a:p>
            <a:r>
              <a:rPr lang="ru-RU" sz="3200" b="0" u="sng" strike="noStrike" spc="-1">
                <a:uFillTx/>
                <a:latin typeface="Arial"/>
              </a:rPr>
              <a:t>1 этап — стационарный.</a:t>
            </a:r>
            <a:r>
              <a:rPr lang="ru-RU" sz="3200" b="0" strike="noStrike" spc="-1">
                <a:latin typeface="Arial"/>
              </a:rPr>
              <a:t> Осуществляется в блоке реанимации и интенсивной терапии, кардиологическом отделении больницы или сосудистого центра.</a:t>
            </a:r>
          </a:p>
          <a:p>
            <a:r>
              <a:rPr lang="ru-RU" sz="3200" b="0" u="sng" strike="noStrike" spc="-1">
                <a:uFillTx/>
                <a:latin typeface="Arial"/>
              </a:rPr>
              <a:t>2 этап — стационарный реабилитационный.</a:t>
            </a:r>
            <a:r>
              <a:rPr lang="ru-RU" sz="3200" b="0" strike="noStrike" spc="-1">
                <a:latin typeface="Arial"/>
              </a:rPr>
              <a:t> Проводится в период до 28 сут в специализированных реабилитационных отделениях: центры кардиореабилитации или медицинской реабилитации, кардиологические отделения санатория. Выполняются нагрузочный тесты: стресс-тест с ЭКГ, тест 6-минутной ходьбы.</a:t>
            </a:r>
          </a:p>
          <a:p>
            <a:r>
              <a:rPr lang="ru-RU" sz="3200" b="0" u="sng" strike="noStrike" spc="-1">
                <a:uFillTx/>
                <a:latin typeface="Arial"/>
              </a:rPr>
              <a:t>3 этап — амбулаторный.</a:t>
            </a:r>
            <a:r>
              <a:rPr lang="ru-RU" sz="3200" b="0" strike="noStrike" spc="-1">
                <a:latin typeface="Arial"/>
              </a:rPr>
              <a:t> Выполняется в течение 2 мес. в поликлинике, врачебно-физкультурном диспансере, затем самим пациентом в домашних условиях по программе и под наблюдением реабилитолога.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504000" y="526680"/>
            <a:ext cx="9071640" cy="1024200"/>
          </a:xfrm>
          <a:prstGeom prst="rect">
            <a:avLst/>
          </a:prstGeom>
          <a:noFill/>
          <a:ln>
            <a:noFill/>
          </a:ln>
        </p:spPr>
        <p:txBody>
          <a:bodyPr lIns="0" tIns="0" rIns="0" bIns="0" anchor="ctr">
            <a:spAutoFit/>
          </a:bodyPr>
          <a:lstStyle/>
          <a:p>
            <a:pPr algn="ctr"/>
            <a:r>
              <a:rPr lang="ru-RU" sz="3600" b="0" strike="noStrike" spc="-1">
                <a:solidFill>
                  <a:srgbClr val="C7243A"/>
                </a:solidFill>
                <a:latin typeface="Arial"/>
              </a:rPr>
              <a:t>Выделяют три этапа кардиореабилитации:</a:t>
            </a:r>
          </a:p>
        </p:txBody>
      </p:sp>
      <p:sp>
        <p:nvSpPr>
          <p:cNvPr id="150" name="CustomShape 2"/>
          <p:cNvSpPr/>
          <p:nvPr/>
        </p:nvSpPr>
        <p:spPr>
          <a:xfrm>
            <a:off x="144000" y="2160000"/>
            <a:ext cx="3744000" cy="2952000"/>
          </a:xfrm>
          <a:custGeom>
            <a:avLst/>
            <a:gdLst/>
            <a:ahLst/>
            <a:cxnLst/>
            <a:rect l="0" t="0" r="r" b="b"/>
            <a:pathLst>
              <a:path w="10402" h="8202">
                <a:moveTo>
                  <a:pt x="0" y="0"/>
                </a:moveTo>
                <a:lnTo>
                  <a:pt x="8500" y="0"/>
                </a:lnTo>
                <a:lnTo>
                  <a:pt x="10401" y="4100"/>
                </a:lnTo>
                <a:lnTo>
                  <a:pt x="8500" y="8201"/>
                </a:lnTo>
                <a:lnTo>
                  <a:pt x="0" y="8201"/>
                </a:lnTo>
                <a:lnTo>
                  <a:pt x="0" y="0"/>
                </a:lnTo>
              </a:path>
            </a:pathLst>
          </a:custGeom>
          <a:solidFill>
            <a:srgbClr val="C7243A"/>
          </a:solidFill>
          <a:ln>
            <a:noFill/>
          </a:ln>
        </p:spPr>
        <p:style>
          <a:lnRef idx="0">
            <a:scrgbClr r="0" g="0" b="0"/>
          </a:lnRef>
          <a:fillRef idx="0">
            <a:scrgbClr r="0" g="0" b="0"/>
          </a:fillRef>
          <a:effectRef idx="0">
            <a:scrgbClr r="0" g="0" b="0"/>
          </a:effectRef>
          <a:fontRef idx="minor"/>
        </p:style>
      </p:sp>
      <p:sp>
        <p:nvSpPr>
          <p:cNvPr id="151" name="CustomShape 3"/>
          <p:cNvSpPr/>
          <p:nvPr/>
        </p:nvSpPr>
        <p:spPr>
          <a:xfrm>
            <a:off x="3312000" y="2160000"/>
            <a:ext cx="3528000" cy="2952000"/>
          </a:xfrm>
          <a:custGeom>
            <a:avLst/>
            <a:gdLst/>
            <a:ahLst/>
            <a:cxnLst/>
            <a:rect l="0" t="0" r="r" b="b"/>
            <a:pathLst>
              <a:path w="9802" h="8202">
                <a:moveTo>
                  <a:pt x="0" y="0"/>
                </a:moveTo>
                <a:lnTo>
                  <a:pt x="7849" y="0"/>
                </a:lnTo>
                <a:lnTo>
                  <a:pt x="9801" y="4100"/>
                </a:lnTo>
                <a:lnTo>
                  <a:pt x="7849" y="8201"/>
                </a:lnTo>
                <a:lnTo>
                  <a:pt x="0" y="8201"/>
                </a:lnTo>
                <a:lnTo>
                  <a:pt x="1951" y="4100"/>
                </a:lnTo>
                <a:lnTo>
                  <a:pt x="0" y="0"/>
                </a:lnTo>
              </a:path>
            </a:pathLst>
          </a:custGeom>
          <a:solidFill>
            <a:srgbClr val="EDAD0B"/>
          </a:solidFill>
          <a:ln>
            <a:noFill/>
          </a:ln>
        </p:spPr>
        <p:style>
          <a:lnRef idx="0">
            <a:scrgbClr r="0" g="0" b="0"/>
          </a:lnRef>
          <a:fillRef idx="0">
            <a:scrgbClr r="0" g="0" b="0"/>
          </a:fillRef>
          <a:effectRef idx="0">
            <a:scrgbClr r="0" g="0" b="0"/>
          </a:effectRef>
          <a:fontRef idx="minor"/>
        </p:style>
      </p:sp>
      <p:sp>
        <p:nvSpPr>
          <p:cNvPr id="152" name="CustomShape 4"/>
          <p:cNvSpPr/>
          <p:nvPr/>
        </p:nvSpPr>
        <p:spPr>
          <a:xfrm>
            <a:off x="6264000" y="2160000"/>
            <a:ext cx="3672000" cy="2952000"/>
          </a:xfrm>
          <a:custGeom>
            <a:avLst/>
            <a:gdLst/>
            <a:ahLst/>
            <a:cxnLst/>
            <a:rect l="0" t="0" r="r" b="b"/>
            <a:pathLst>
              <a:path w="10202" h="8202">
                <a:moveTo>
                  <a:pt x="0" y="0"/>
                </a:moveTo>
                <a:lnTo>
                  <a:pt x="8250" y="0"/>
                </a:lnTo>
                <a:lnTo>
                  <a:pt x="10201" y="4100"/>
                </a:lnTo>
                <a:lnTo>
                  <a:pt x="8250" y="8201"/>
                </a:lnTo>
                <a:lnTo>
                  <a:pt x="0" y="8201"/>
                </a:lnTo>
                <a:lnTo>
                  <a:pt x="1951" y="4100"/>
                </a:lnTo>
                <a:lnTo>
                  <a:pt x="0" y="0"/>
                </a:lnTo>
              </a:path>
            </a:pathLst>
          </a:custGeom>
          <a:solidFill>
            <a:srgbClr val="009F8C"/>
          </a:solidFill>
          <a:ln>
            <a:noFill/>
          </a:ln>
        </p:spPr>
        <p:style>
          <a:lnRef idx="0">
            <a:scrgbClr r="0" g="0" b="0"/>
          </a:lnRef>
          <a:fillRef idx="0">
            <a:scrgbClr r="0" g="0" b="0"/>
          </a:fillRef>
          <a:effectRef idx="0">
            <a:scrgbClr r="0" g="0" b="0"/>
          </a:effectRef>
          <a:fontRef idx="minor"/>
        </p:style>
      </p:sp>
      <p:sp>
        <p:nvSpPr>
          <p:cNvPr id="153" name="TextShape 5"/>
          <p:cNvSpPr txBox="1"/>
          <p:nvPr/>
        </p:nvSpPr>
        <p:spPr>
          <a:xfrm>
            <a:off x="432000" y="2304000"/>
            <a:ext cx="3058560" cy="2649960"/>
          </a:xfrm>
          <a:prstGeom prst="rect">
            <a:avLst/>
          </a:prstGeom>
          <a:noFill/>
          <a:ln>
            <a:noFill/>
          </a:ln>
        </p:spPr>
        <p:txBody>
          <a:bodyPr lIns="90000" tIns="45000" rIns="90000" bIns="45000">
            <a:spAutoFit/>
          </a:bodyPr>
          <a:lstStyle/>
          <a:p>
            <a:r>
              <a:rPr lang="ru-RU" sz="1800" b="0" strike="noStrike" spc="-1">
                <a:solidFill>
                  <a:srgbClr val="FFFFFF"/>
                </a:solidFill>
                <a:latin typeface="Arial"/>
              </a:rPr>
              <a:t>1.Стационарный, начинающийся с блока интенсивной терапии и выполняемый в обычной палате инфарктного отделения стационара или сосудистого центра</a:t>
            </a:r>
          </a:p>
        </p:txBody>
      </p:sp>
      <p:sp>
        <p:nvSpPr>
          <p:cNvPr id="154" name="TextShape 6"/>
          <p:cNvSpPr txBox="1"/>
          <p:nvPr/>
        </p:nvSpPr>
        <p:spPr>
          <a:xfrm>
            <a:off x="4104000" y="2304000"/>
            <a:ext cx="2269440" cy="2232000"/>
          </a:xfrm>
          <a:prstGeom prst="rect">
            <a:avLst/>
          </a:prstGeom>
          <a:noFill/>
          <a:ln>
            <a:noFill/>
          </a:ln>
        </p:spPr>
        <p:txBody>
          <a:bodyPr lIns="90000" tIns="45000" rIns="90000" bIns="45000">
            <a:spAutoFit/>
          </a:bodyPr>
          <a:lstStyle/>
          <a:p>
            <a:r>
              <a:rPr lang="ru-RU" sz="1800" b="0" strike="noStrike" spc="-1">
                <a:solidFill>
                  <a:srgbClr val="FFFFFF"/>
                </a:solidFill>
                <a:latin typeface="Arial"/>
              </a:rPr>
              <a:t>2.Стационарный реабилитационный, который проводят в стационарном кардиореабилитационном отделении;</a:t>
            </a:r>
          </a:p>
        </p:txBody>
      </p:sp>
      <p:sp>
        <p:nvSpPr>
          <p:cNvPr id="155" name="TextShape 7"/>
          <p:cNvSpPr txBox="1"/>
          <p:nvPr/>
        </p:nvSpPr>
        <p:spPr>
          <a:xfrm>
            <a:off x="6840000" y="2160000"/>
            <a:ext cx="2952000" cy="2952000"/>
          </a:xfrm>
          <a:prstGeom prst="rect">
            <a:avLst/>
          </a:prstGeom>
          <a:noFill/>
          <a:ln>
            <a:noFill/>
          </a:ln>
        </p:spPr>
        <p:txBody>
          <a:bodyPr lIns="90000" tIns="45000" rIns="90000" bIns="45000">
            <a:spAutoFit/>
          </a:bodyPr>
          <a:lstStyle/>
          <a:p>
            <a:r>
              <a:rPr lang="ru-RU" sz="1800" b="0" strike="noStrike" spc="-1">
                <a:solidFill>
                  <a:srgbClr val="FFFFFF"/>
                </a:solidFill>
                <a:latin typeface="Arial"/>
              </a:rPr>
              <a:t>3.Поликлинический, выполняемый в поликлиническом отделе специализированного центра реабилитации, в том числе кардиологическом, или в условиях территориальной поликлиники.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6768000" y="864000"/>
            <a:ext cx="2807640" cy="3750840"/>
          </a:xfrm>
          <a:prstGeom prst="rect">
            <a:avLst/>
          </a:prstGeom>
          <a:noFill/>
          <a:ln>
            <a:noFill/>
          </a:ln>
        </p:spPr>
        <p:txBody>
          <a:bodyPr lIns="0" tIns="0" rIns="0" bIns="0">
            <a:normAutofit/>
          </a:bodyPr>
          <a:lstStyle/>
          <a:p>
            <a:pPr algn="ctr">
              <a:spcAft>
                <a:spcPts val="1414"/>
              </a:spcAft>
            </a:pPr>
            <a:r>
              <a:rPr lang="ru-RU" sz="3200" b="0" strike="noStrike" spc="-1">
                <a:latin typeface="Arial"/>
              </a:rPr>
              <a:t>Программы физической активизации пациентов с ИМ.</a:t>
            </a:r>
          </a:p>
        </p:txBody>
      </p:sp>
      <p:pic>
        <p:nvPicPr>
          <p:cNvPr id="157" name="Рисунок 156"/>
          <p:cNvPicPr/>
          <p:nvPr/>
        </p:nvPicPr>
        <p:blipFill>
          <a:blip r:embed="rId2" cstate="print"/>
          <a:stretch/>
        </p:blipFill>
        <p:spPr>
          <a:xfrm>
            <a:off x="650880" y="72000"/>
            <a:ext cx="5829120" cy="5248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72000" y="61560"/>
            <a:ext cx="9935640" cy="946440"/>
          </a:xfrm>
          <a:prstGeom prst="rect">
            <a:avLst/>
          </a:prstGeom>
          <a:noFill/>
          <a:ln>
            <a:noFill/>
          </a:ln>
        </p:spPr>
        <p:txBody>
          <a:bodyPr lIns="0" tIns="0" rIns="0" bIns="0" anchor="ctr">
            <a:spAutoFit/>
          </a:bodyPr>
          <a:lstStyle/>
          <a:p>
            <a:pPr algn="ctr"/>
            <a:r>
              <a:rPr lang="ru-RU" sz="3600" b="0" strike="noStrike" spc="-1">
                <a:solidFill>
                  <a:srgbClr val="C7243A"/>
                </a:solidFill>
                <a:latin typeface="Arial"/>
              </a:rPr>
              <a:t>Оценка состояния пациента и контроль</a:t>
            </a:r>
          </a:p>
        </p:txBody>
      </p:sp>
      <p:sp>
        <p:nvSpPr>
          <p:cNvPr id="159" name="TextShape 2"/>
          <p:cNvSpPr txBox="1"/>
          <p:nvPr/>
        </p:nvSpPr>
        <p:spPr>
          <a:xfrm>
            <a:off x="72000" y="864000"/>
            <a:ext cx="9864000" cy="4464000"/>
          </a:xfrm>
          <a:prstGeom prst="rect">
            <a:avLst/>
          </a:prstGeom>
          <a:noFill/>
          <a:ln>
            <a:noFill/>
          </a:ln>
        </p:spPr>
        <p:txBody>
          <a:bodyPr lIns="0" tIns="0" rIns="0" bIns="0">
            <a:normAutofit fontScale="70000" lnSpcReduction="20000"/>
          </a:bodyPr>
          <a:lstStyle/>
          <a:p>
            <a:r>
              <a:rPr lang="ru-RU" sz="3200" b="0" strike="noStrike" spc="-1">
                <a:latin typeface="Arial"/>
              </a:rPr>
              <a:t>Точное определение тяжести состояния пациентов имеет важное значение, т.к. должно позволить проводить реабилитационные мероприятия с большей эффективностью и безопасностью. Оценка функциональных возможностей пациента обычно градуируется по степени выраженности симптомов</a:t>
            </a:r>
          </a:p>
          <a:p>
            <a:r>
              <a:rPr lang="ru-RU" sz="3200" b="0" strike="noStrike" spc="-1">
                <a:latin typeface="Arial"/>
              </a:rPr>
              <a:t>Для определения прогноза инфаркта миокарда рекомендованы общепризнанные шкалы, включающие независимые прогностические факторы (GRACE; PURSUIT; TIMI). Пациентам с неблагоприятным прогнозом рекомендуется инвазивное и активное медикаментозное лечение.</a:t>
            </a:r>
          </a:p>
          <a:p>
            <a:r>
              <a:rPr lang="ru-RU" sz="3200" b="0" strike="noStrike" spc="-1">
                <a:latin typeface="Arial"/>
              </a:rPr>
              <a:t>Самой трудной задачей физической реабилитации является определение уровня допустимых нагрузок с точки зрения безопасности. Необходимо учитывать степень дезадаптации больного и воздействие медикаментозных препаратов, влияющих на гемодинамику.</a:t>
            </a:r>
          </a:p>
          <a:p>
            <a:r>
              <a:rPr lang="ru-RU" sz="3200" b="0" strike="noStrike" spc="-1">
                <a:latin typeface="Arial"/>
              </a:rPr>
              <a:t>Далее будет приведена классификация степени тяжести пациентов с ИМ.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Рисунок 159"/>
          <p:cNvPicPr/>
          <p:nvPr/>
        </p:nvPicPr>
        <p:blipFill>
          <a:blip r:embed="rId2" cstate="print"/>
          <a:stretch/>
        </p:blipFill>
        <p:spPr>
          <a:xfrm>
            <a:off x="1152000" y="72000"/>
            <a:ext cx="7856640" cy="5472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504000" y="271800"/>
            <a:ext cx="9071640" cy="1024200"/>
          </a:xfrm>
          <a:prstGeom prst="rect">
            <a:avLst/>
          </a:prstGeom>
          <a:noFill/>
          <a:ln>
            <a:noFill/>
          </a:ln>
        </p:spPr>
        <p:txBody>
          <a:bodyPr lIns="0" tIns="0" rIns="0" bIns="0" anchor="ctr">
            <a:spAutoFit/>
          </a:bodyPr>
          <a:lstStyle/>
          <a:p>
            <a:pPr algn="ctr"/>
            <a:r>
              <a:rPr lang="ru-RU" sz="3600" b="0" strike="noStrike" spc="-1">
                <a:solidFill>
                  <a:srgbClr val="C7243A"/>
                </a:solidFill>
                <a:latin typeface="Arial"/>
              </a:rPr>
              <a:t>Клинические периоды течения инфаркта миокарда</a:t>
            </a:r>
          </a:p>
        </p:txBody>
      </p:sp>
      <p:sp>
        <p:nvSpPr>
          <p:cNvPr id="95" name="TextShape 2"/>
          <p:cNvSpPr txBox="1"/>
          <p:nvPr/>
        </p:nvSpPr>
        <p:spPr>
          <a:xfrm>
            <a:off x="144000" y="1368000"/>
            <a:ext cx="9792000" cy="3888000"/>
          </a:xfrm>
          <a:prstGeom prst="rect">
            <a:avLst/>
          </a:prstGeom>
          <a:noFill/>
          <a:ln>
            <a:noFill/>
          </a:ln>
        </p:spPr>
        <p:txBody>
          <a:bodyPr lIns="0" tIns="0" rIns="0" bIns="0">
            <a:normAutofit fontScale="63500" lnSpcReduction="20000"/>
          </a:bodyPr>
          <a:lstStyle/>
          <a:p>
            <a:pPr marL="432000" indent="-324000">
              <a:spcAft>
                <a:spcPts val="1414"/>
              </a:spcAft>
              <a:buClr>
                <a:srgbClr val="000000"/>
              </a:buClr>
              <a:buSzPct val="45000"/>
              <a:buFont typeface="Wingdings" charset="2"/>
              <a:buChar char=""/>
            </a:pPr>
            <a:r>
              <a:rPr lang="ru-RU" sz="3200" b="0" strike="noStrike" spc="-1">
                <a:latin typeface="Arial"/>
              </a:rPr>
              <a:t>1 период – предынфарктный (продромальный): учащение и усиление приступов стенокардии, может продолжаться несколько часов, суток, недель;</a:t>
            </a:r>
          </a:p>
          <a:p>
            <a:pPr marL="432000" indent="-324000">
              <a:spcAft>
                <a:spcPts val="1414"/>
              </a:spcAft>
              <a:buClr>
                <a:srgbClr val="000000"/>
              </a:buClr>
              <a:buSzPct val="45000"/>
              <a:buFont typeface="Wingdings" charset="2"/>
              <a:buChar char=""/>
            </a:pPr>
            <a:r>
              <a:rPr lang="ru-RU" sz="3200" b="0" strike="noStrike" spc="-1">
                <a:latin typeface="Arial"/>
              </a:rPr>
              <a:t>2 период – острейший: от развития ишемии до появления некроза миокарда, продолжается от 20 минут до 2 часов;</a:t>
            </a:r>
          </a:p>
          <a:p>
            <a:pPr marL="432000" indent="-324000">
              <a:spcAft>
                <a:spcPts val="1414"/>
              </a:spcAft>
              <a:buClr>
                <a:srgbClr val="000000"/>
              </a:buClr>
              <a:buSzPct val="45000"/>
              <a:buFont typeface="Wingdings" charset="2"/>
              <a:buChar char=""/>
            </a:pPr>
            <a:r>
              <a:rPr lang="ru-RU" sz="3200" b="0" strike="noStrike" spc="-1">
                <a:latin typeface="Arial"/>
              </a:rPr>
              <a:t>3 период – острый: от образования некроза до миомаляции (ферментативного расплавления некротизированной мышечной ткани), длительность от 2 до 14 суток;</a:t>
            </a:r>
          </a:p>
          <a:p>
            <a:pPr marL="432000" indent="-324000">
              <a:spcAft>
                <a:spcPts val="1414"/>
              </a:spcAft>
              <a:buClr>
                <a:srgbClr val="000000"/>
              </a:buClr>
              <a:buSzPct val="45000"/>
              <a:buFont typeface="Wingdings" charset="2"/>
              <a:buChar char=""/>
            </a:pPr>
            <a:r>
              <a:rPr lang="ru-RU" sz="3200" b="0" strike="noStrike" spc="-1">
                <a:latin typeface="Arial"/>
              </a:rPr>
              <a:t>4 период – подострый: начальные процессы организации рубца, развитие грануляционной ткани на месте некротической, продолжительность 4-8 недель;</a:t>
            </a:r>
          </a:p>
          <a:p>
            <a:pPr marL="432000" indent="-324000">
              <a:spcAft>
                <a:spcPts val="1414"/>
              </a:spcAft>
              <a:buClr>
                <a:srgbClr val="000000"/>
              </a:buClr>
              <a:buSzPct val="45000"/>
              <a:buFont typeface="Wingdings" charset="2"/>
              <a:buChar char=""/>
            </a:pPr>
            <a:r>
              <a:rPr lang="ru-RU" sz="3200" b="0" strike="noStrike" spc="-1">
                <a:latin typeface="Arial"/>
              </a:rPr>
              <a:t>5 период – постинфарктный: созревание рубца, адаптация миокарда к новым условиям функционирования.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Рисунок 160"/>
          <p:cNvPicPr/>
          <p:nvPr/>
        </p:nvPicPr>
        <p:blipFill>
          <a:blip r:embed="rId2" cstate="print"/>
          <a:stretch/>
        </p:blipFill>
        <p:spPr>
          <a:xfrm>
            <a:off x="494640" y="648000"/>
            <a:ext cx="9081360" cy="4320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32360" y="61560"/>
            <a:ext cx="9071640" cy="946440"/>
          </a:xfrm>
          <a:prstGeom prst="rect">
            <a:avLst/>
          </a:prstGeom>
          <a:noFill/>
          <a:ln>
            <a:noFill/>
          </a:ln>
        </p:spPr>
        <p:txBody>
          <a:bodyPr lIns="0" tIns="0" rIns="0" bIns="0" anchor="ctr">
            <a:spAutoFit/>
          </a:bodyPr>
          <a:lstStyle/>
          <a:p>
            <a:pPr algn="ctr"/>
            <a:r>
              <a:rPr lang="ru-RU" sz="3600" b="0" strike="noStrike" spc="-1">
                <a:solidFill>
                  <a:srgbClr val="C7243A"/>
                </a:solidFill>
                <a:latin typeface="Arial"/>
              </a:rPr>
              <a:t>Стационарный этап</a:t>
            </a:r>
          </a:p>
        </p:txBody>
      </p:sp>
      <p:sp>
        <p:nvSpPr>
          <p:cNvPr id="163" name="TextShape 2"/>
          <p:cNvSpPr txBox="1"/>
          <p:nvPr/>
        </p:nvSpPr>
        <p:spPr>
          <a:xfrm>
            <a:off x="72000" y="720000"/>
            <a:ext cx="9936000" cy="4608000"/>
          </a:xfrm>
          <a:prstGeom prst="rect">
            <a:avLst/>
          </a:prstGeom>
          <a:noFill/>
          <a:ln>
            <a:noFill/>
          </a:ln>
        </p:spPr>
        <p:txBody>
          <a:bodyPr lIns="0" tIns="0" rIns="0" bIns="0">
            <a:normAutofit fontScale="62500" lnSpcReduction="20000"/>
          </a:bodyPr>
          <a:lstStyle/>
          <a:p>
            <a:r>
              <a:rPr lang="ru-RU" sz="3200" b="0" strike="noStrike" spc="-1">
                <a:latin typeface="Arial"/>
              </a:rPr>
              <a:t>Оценить функциональные возможности пациента, поэтому оценивают по реакции на предлагаемые нагрузки. Контроль состояния до начала нагрузки, во время выполнения и после выполнения нагрузки — это первое и обязательное условие реабилитации, обеспечивающее её безопасность и эффективность.</a:t>
            </a:r>
          </a:p>
          <a:p>
            <a:r>
              <a:rPr lang="ru-RU" sz="3200" b="0" strike="noStrike" spc="-1">
                <a:latin typeface="Arial"/>
              </a:rPr>
              <a:t>Наиболее простыми и информативными методами контроля являются:</a:t>
            </a:r>
          </a:p>
          <a:p>
            <a:pPr marL="432000" indent="-324000">
              <a:spcAft>
                <a:spcPts val="1414"/>
              </a:spcAft>
              <a:buClr>
                <a:srgbClr val="000000"/>
              </a:buClr>
              <a:buSzPct val="45000"/>
              <a:buFont typeface="Wingdings" charset="2"/>
              <a:buChar char=""/>
            </a:pPr>
            <a:r>
              <a:rPr lang="ru-RU" sz="3200" b="0" strike="noStrike" spc="-1">
                <a:latin typeface="Arial"/>
              </a:rPr>
              <a:t> общее состояние пациента;</a:t>
            </a:r>
          </a:p>
          <a:p>
            <a:pPr marL="432000" indent="-324000">
              <a:spcAft>
                <a:spcPts val="1414"/>
              </a:spcAft>
              <a:buClr>
                <a:srgbClr val="000000"/>
              </a:buClr>
              <a:buSzPct val="45000"/>
              <a:buFont typeface="Wingdings" charset="2"/>
              <a:buChar char=""/>
            </a:pPr>
            <a:r>
              <a:rPr lang="ru-RU" sz="3200" b="0" strike="noStrike" spc="-1">
                <a:latin typeface="Arial"/>
              </a:rPr>
              <a:t> отсутствие приступов стенокардии;</a:t>
            </a:r>
          </a:p>
          <a:p>
            <a:pPr marL="432000" indent="-324000">
              <a:spcAft>
                <a:spcPts val="1414"/>
              </a:spcAft>
              <a:buClr>
                <a:srgbClr val="000000"/>
              </a:buClr>
              <a:buSzPct val="45000"/>
              <a:buFont typeface="Wingdings" charset="2"/>
              <a:buChar char=""/>
            </a:pPr>
            <a:r>
              <a:rPr lang="ru-RU" sz="3200" b="0" strike="noStrike" spc="-1">
                <a:latin typeface="Arial"/>
              </a:rPr>
              <a:t> показатели ЭКГ и гемодинамики.</a:t>
            </a:r>
          </a:p>
          <a:p>
            <a:r>
              <a:rPr lang="ru-RU" sz="3200" b="0" strike="noStrike" spc="-1">
                <a:latin typeface="Arial"/>
              </a:rPr>
              <a:t> При наличии отрицательной реакции на физическую нагрузку пациент может быть отстранен от тренировок или ему может быть понижена интенсивность нагрузки. Пациент должен быть обучен методам самоконтроля, чтобы уметь правильно отреагировать на измененное состояние.</a:t>
            </a:r>
          </a:p>
          <a:p>
            <a:r>
              <a:rPr lang="ru-RU" sz="3200" b="0" strike="noStrike" spc="-1">
                <a:latin typeface="Arial"/>
              </a:rPr>
              <a:t> Назначаемый темп нагрузки должен выбираться соответственно функциональному состоянию больного и не вызывать отрицательных ощущений и дискомфорта.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144000" y="360000"/>
            <a:ext cx="9864000" cy="4968000"/>
          </a:xfrm>
          <a:prstGeom prst="rect">
            <a:avLst/>
          </a:prstGeom>
          <a:noFill/>
          <a:ln>
            <a:noFill/>
          </a:ln>
        </p:spPr>
        <p:txBody>
          <a:bodyPr lIns="0" tIns="0" rIns="0" bIns="0">
            <a:normAutofit fontScale="62500" lnSpcReduction="20000"/>
          </a:bodyPr>
          <a:lstStyle/>
          <a:p>
            <a:r>
              <a:rPr lang="ru-RU" sz="3200" b="0" strike="noStrike" spc="-1">
                <a:latin typeface="Arial"/>
              </a:rPr>
              <a:t>Важным является использование в практической работе принципов физической реабилитации больных ИМ . </a:t>
            </a:r>
          </a:p>
          <a:p>
            <a:pPr marL="432000" indent="-324000">
              <a:spcAft>
                <a:spcPts val="1414"/>
              </a:spcAft>
              <a:buClr>
                <a:srgbClr val="000000"/>
              </a:buClr>
              <a:buSzPct val="45000"/>
              <a:buFont typeface="Wingdings" charset="2"/>
              <a:buChar char=""/>
            </a:pPr>
            <a:r>
              <a:rPr lang="ru-RU" sz="3200" b="0" strike="noStrike" spc="-1">
                <a:latin typeface="Arial"/>
              </a:rPr>
              <a:t>Раннее начало: физическая реабилитация должна начинаться с первых дней развития ИМ в виде ЛФК, дыхательных упражнений. </a:t>
            </a:r>
          </a:p>
          <a:p>
            <a:pPr marL="432000" indent="-324000">
              <a:spcAft>
                <a:spcPts val="1414"/>
              </a:spcAft>
              <a:buClr>
                <a:srgbClr val="000000"/>
              </a:buClr>
              <a:buSzPct val="45000"/>
              <a:buFont typeface="Wingdings" charset="2"/>
              <a:buChar char=""/>
            </a:pPr>
            <a:r>
              <a:rPr lang="ru-RU" sz="3200" b="0" strike="noStrike" spc="-1">
                <a:latin typeface="Arial"/>
              </a:rPr>
              <a:t>Строгая дозированность и этапность ФТ: программа физической активизации больного после ИМ составляется с учетом переносимости ФН на каждом этапе реабилитации и преемственности к предшествующему этапу реабилитации.</a:t>
            </a:r>
          </a:p>
          <a:p>
            <a:pPr marL="432000" indent="-324000">
              <a:spcAft>
                <a:spcPts val="1414"/>
              </a:spcAft>
              <a:buClr>
                <a:srgbClr val="000000"/>
              </a:buClr>
              <a:buSzPct val="45000"/>
              <a:buFont typeface="Wingdings" charset="2"/>
              <a:buChar char=""/>
            </a:pPr>
            <a:r>
              <a:rPr lang="ru-RU" sz="3200" b="0" strike="noStrike" spc="-1">
                <a:latin typeface="Arial"/>
              </a:rPr>
              <a:t>Непрерывность и регулярность ФТ: только регулярные ФТ способствуют адаптации к ежедневным бытовым и профессиональным нагрузкам.</a:t>
            </a:r>
          </a:p>
          <a:p>
            <a:pPr marL="432000" indent="-324000">
              <a:spcAft>
                <a:spcPts val="1414"/>
              </a:spcAft>
              <a:buClr>
                <a:srgbClr val="000000"/>
              </a:buClr>
              <a:buSzPct val="45000"/>
              <a:buFont typeface="Wingdings" charset="2"/>
              <a:buChar char=""/>
            </a:pPr>
            <a:r>
              <a:rPr lang="ru-RU" sz="3200" b="0" strike="noStrike" spc="-1">
                <a:latin typeface="Arial"/>
              </a:rPr>
              <a:t>Постепенное возрастание объема и интенсивности ФТ: уровень ФН должен возрастать постепенно, в соответствии с функциональными возможностями сердечно-сосудистой системы больного.</a:t>
            </a:r>
          </a:p>
          <a:p>
            <a:r>
              <a:rPr lang="ru-RU" sz="3200" b="0" strike="noStrike" spc="-1">
                <a:latin typeface="Arial"/>
              </a:rPr>
              <a:t>Физическая реабилитация должна начинаться в стационаре в первые дни ИМ после стратификации риска смерти и оценки прогноза с помощью шкалы GRACE, позволяющей оценить риск смерти как в период госпитализации, так и на протяжении ближайших 6 мес.</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8568000" y="1224000"/>
            <a:ext cx="1512000" cy="4824000"/>
          </a:xfrm>
          <a:prstGeom prst="rect">
            <a:avLst/>
          </a:prstGeom>
          <a:noFill/>
          <a:ln>
            <a:noFill/>
          </a:ln>
        </p:spPr>
        <p:txBody>
          <a:bodyPr lIns="0" tIns="0" rIns="0" bIns="0">
            <a:normAutofit/>
          </a:bodyPr>
          <a:lstStyle/>
          <a:p>
            <a:r>
              <a:rPr lang="ru-RU" sz="1600" b="0" strike="noStrike" spc="-1">
                <a:latin typeface="Arial"/>
              </a:rPr>
              <a:t>Оценка типа реакции больных на тренировочные физические нагрузки по клиническим данным.</a:t>
            </a:r>
          </a:p>
        </p:txBody>
      </p:sp>
      <p:pic>
        <p:nvPicPr>
          <p:cNvPr id="166" name="Рисунок 165"/>
          <p:cNvPicPr/>
          <p:nvPr/>
        </p:nvPicPr>
        <p:blipFill>
          <a:blip r:embed="rId2" cstate="print"/>
          <a:stretch/>
        </p:blipFill>
        <p:spPr>
          <a:xfrm>
            <a:off x="144720" y="106920"/>
            <a:ext cx="8351280" cy="522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648000" y="4176000"/>
            <a:ext cx="9000000" cy="792000"/>
          </a:xfrm>
          <a:prstGeom prst="rect">
            <a:avLst/>
          </a:prstGeom>
          <a:noFill/>
          <a:ln>
            <a:noFill/>
          </a:ln>
        </p:spPr>
        <p:txBody>
          <a:bodyPr lIns="0" tIns="0" rIns="0" bIns="0">
            <a:normAutofit/>
          </a:bodyPr>
          <a:lstStyle/>
          <a:p>
            <a:pPr algn="ctr">
              <a:spcAft>
                <a:spcPts val="1414"/>
              </a:spcAft>
            </a:pPr>
            <a:r>
              <a:rPr lang="ru-RU" sz="1600" b="0" strike="noStrike" spc="-1">
                <a:latin typeface="Arial"/>
              </a:rPr>
              <a:t>Оценка типа реакции больных на тренировочные физические нагрузки по электрокардиографическим данным.</a:t>
            </a:r>
          </a:p>
        </p:txBody>
      </p:sp>
      <p:pic>
        <p:nvPicPr>
          <p:cNvPr id="168" name="Рисунок 167"/>
          <p:cNvPicPr/>
          <p:nvPr/>
        </p:nvPicPr>
        <p:blipFill>
          <a:blip r:embed="rId2" cstate="print"/>
          <a:srcRect t="12438" r="1551"/>
          <a:stretch/>
        </p:blipFill>
        <p:spPr>
          <a:xfrm>
            <a:off x="144000" y="72000"/>
            <a:ext cx="9503640" cy="504000"/>
          </a:xfrm>
          <a:prstGeom prst="rect">
            <a:avLst/>
          </a:prstGeom>
          <a:ln>
            <a:noFill/>
          </a:ln>
        </p:spPr>
      </p:pic>
      <p:pic>
        <p:nvPicPr>
          <p:cNvPr id="169" name="Рисунок 168"/>
          <p:cNvPicPr/>
          <p:nvPr/>
        </p:nvPicPr>
        <p:blipFill>
          <a:blip r:embed="rId3" cstate="print"/>
          <a:stretch/>
        </p:blipFill>
        <p:spPr>
          <a:xfrm>
            <a:off x="144000" y="507600"/>
            <a:ext cx="9580680" cy="3524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32000" y="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Стационарный реабилитационный этап</a:t>
            </a:r>
          </a:p>
        </p:txBody>
      </p:sp>
      <p:sp>
        <p:nvSpPr>
          <p:cNvPr id="171" name="TextShape 2"/>
          <p:cNvSpPr txBox="1"/>
          <p:nvPr/>
        </p:nvSpPr>
        <p:spPr>
          <a:xfrm>
            <a:off x="72000" y="720000"/>
            <a:ext cx="9936000" cy="4536000"/>
          </a:xfrm>
          <a:prstGeom prst="rect">
            <a:avLst/>
          </a:prstGeom>
          <a:noFill/>
          <a:ln>
            <a:noFill/>
          </a:ln>
        </p:spPr>
        <p:txBody>
          <a:bodyPr lIns="0" tIns="0" rIns="0" bIns="0">
            <a:normAutofit fontScale="62500" lnSpcReduction="20000"/>
          </a:bodyPr>
          <a:lstStyle/>
          <a:p>
            <a:r>
              <a:rPr lang="ru-RU" sz="3200" b="0" strike="noStrike" spc="-1" dirty="0">
                <a:latin typeface="Arial"/>
              </a:rPr>
              <a:t>    Более надежным тестом оценки физических возможностей пациента является стресс-тест. Широко используется также тест 6-минутной ходьбы. Подробнее эти тесты описаны в приложении.</a:t>
            </a:r>
          </a:p>
          <a:p>
            <a:r>
              <a:rPr lang="ru-RU" sz="3200" b="0" strike="noStrike" spc="-1" dirty="0">
                <a:latin typeface="Arial"/>
              </a:rPr>
              <a:t>    Для быстрого определения адекватности нагрузки при пеших прогулках популярен разговорный тест (</a:t>
            </a:r>
            <a:r>
              <a:rPr lang="ru-RU" sz="3200" b="0" strike="noStrike" spc="-1" dirty="0" err="1">
                <a:latin typeface="Arial"/>
              </a:rPr>
              <a:t>talking</a:t>
            </a:r>
            <a:r>
              <a:rPr lang="ru-RU" sz="3200" b="0" strike="noStrike" spc="-1" dirty="0">
                <a:latin typeface="Arial"/>
              </a:rPr>
              <a:t> </a:t>
            </a:r>
            <a:r>
              <a:rPr lang="ru-RU" sz="3200" b="0" strike="noStrike" spc="-1" dirty="0" err="1">
                <a:latin typeface="Arial"/>
              </a:rPr>
              <a:t>test</a:t>
            </a:r>
            <a:r>
              <a:rPr lang="ru-RU" sz="3200" b="0" strike="noStrike" spc="-1" dirty="0">
                <a:latin typeface="Arial"/>
              </a:rPr>
              <a:t>), который обычно проводят каждые 2 мин (</a:t>
            </a:r>
            <a:r>
              <a:rPr lang="ru-RU" sz="3200" b="0" strike="noStrike" spc="-1" dirty="0" err="1">
                <a:latin typeface="Arial"/>
              </a:rPr>
              <a:t>Goode</a:t>
            </a:r>
            <a:r>
              <a:rPr lang="ru-RU" sz="3200" b="0" strike="noStrike" spc="-1" dirty="0">
                <a:latin typeface="Arial"/>
              </a:rPr>
              <a:t> R.C. </a:t>
            </a:r>
            <a:r>
              <a:rPr lang="ru-RU" sz="3200" b="0" strike="noStrike" spc="-1" dirty="0" err="1">
                <a:latin typeface="Arial"/>
              </a:rPr>
              <a:t>et</a:t>
            </a:r>
            <a:r>
              <a:rPr lang="ru-RU" sz="3200" b="0" strike="noStrike" spc="-1" dirty="0">
                <a:latin typeface="Arial"/>
              </a:rPr>
              <a:t> </a:t>
            </a:r>
            <a:r>
              <a:rPr lang="ru-RU" sz="3200" b="0" strike="noStrike" spc="-1" dirty="0" err="1">
                <a:latin typeface="Arial"/>
              </a:rPr>
              <a:t>al</a:t>
            </a:r>
            <a:r>
              <a:rPr lang="ru-RU" sz="3200" b="0" strike="noStrike" spc="-1" dirty="0">
                <a:latin typeface="Arial"/>
              </a:rPr>
              <a:t>., 1998):</a:t>
            </a:r>
          </a:p>
          <a:p>
            <a:pPr marL="216000" indent="-216000">
              <a:spcAft>
                <a:spcPts val="1414"/>
              </a:spcAft>
              <a:buClr>
                <a:srgbClr val="000000"/>
              </a:buClr>
              <a:buSzPct val="45000"/>
              <a:buFont typeface="Wingdings" charset="2"/>
              <a:buChar char=""/>
            </a:pPr>
            <a:r>
              <a:rPr lang="ru-RU" sz="3200" b="0" strike="noStrike" spc="-1" dirty="0">
                <a:latin typeface="Arial"/>
              </a:rPr>
              <a:t> Если можно петь во время ходьбы, следует ускорить шаг, так как выбранный темп ходьбы мал и не оказывает тренирующего эффекта (позитивная стадия,</a:t>
            </a:r>
          </a:p>
          <a:p>
            <a:r>
              <a:rPr lang="ru-RU" sz="3200" b="0" strike="noStrike" spc="-1" dirty="0">
                <a:latin typeface="Arial"/>
              </a:rPr>
              <a:t>TT+).</a:t>
            </a:r>
          </a:p>
          <a:p>
            <a:pPr marL="216000" indent="-216000">
              <a:spcAft>
                <a:spcPts val="1414"/>
              </a:spcAft>
              <a:buClr>
                <a:srgbClr val="000000"/>
              </a:buClr>
              <a:buSzPct val="45000"/>
              <a:buFont typeface="Wingdings" charset="2"/>
              <a:buChar char=""/>
            </a:pPr>
            <a:r>
              <a:rPr lang="ru-RU" sz="3200" b="0" strike="noStrike" spc="-1" dirty="0">
                <a:latin typeface="Arial"/>
              </a:rPr>
              <a:t> Если все еще можно комфортно разговаривать во время ходьбы — это допустимый темп (последняя позитивная стадия, LPTT).</a:t>
            </a:r>
          </a:p>
          <a:p>
            <a:pPr marL="216000" indent="-216000">
              <a:spcAft>
                <a:spcPts val="1414"/>
              </a:spcAft>
              <a:buClr>
                <a:srgbClr val="000000"/>
              </a:buClr>
              <a:buSzPct val="45000"/>
              <a:buFont typeface="Wingdings" charset="2"/>
              <a:buChar char=""/>
            </a:pPr>
            <a:r>
              <a:rPr lang="ru-RU" sz="3200" b="0" strike="noStrike" spc="-1" dirty="0">
                <a:latin typeface="Arial"/>
              </a:rPr>
              <a:t> Если во время возникают некоторые затруднения в разговоре (сомнительная стадия, TT±), следует замедлить шаг, так как выбранный темп ходьбы слишком высокий.</a:t>
            </a:r>
          </a:p>
          <a:p>
            <a:pPr marL="216000" indent="-216000">
              <a:spcAft>
                <a:spcPts val="1414"/>
              </a:spcAft>
              <a:buClr>
                <a:srgbClr val="000000"/>
              </a:buClr>
              <a:buSzPct val="45000"/>
              <a:buFont typeface="Wingdings" charset="2"/>
              <a:buChar char=""/>
            </a:pPr>
            <a:r>
              <a:rPr lang="ru-RU" sz="3200" b="0" strike="noStrike" spc="-1" dirty="0">
                <a:latin typeface="Arial"/>
              </a:rPr>
              <a:t> Если говорить трудно, то темп слишком высокий (негативная стадия, ТТ–).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72000" y="432000"/>
            <a:ext cx="9936000" cy="4824000"/>
          </a:xfrm>
          <a:prstGeom prst="rect">
            <a:avLst/>
          </a:prstGeom>
          <a:noFill/>
          <a:ln>
            <a:noFill/>
          </a:ln>
        </p:spPr>
        <p:txBody>
          <a:bodyPr lIns="0" tIns="0" rIns="0" bIns="0">
            <a:normAutofit fontScale="62500" lnSpcReduction="20000"/>
          </a:bodyPr>
          <a:lstStyle/>
          <a:p>
            <a:r>
              <a:rPr lang="ru-RU" sz="3200" b="0" strike="noStrike" spc="-1">
                <a:latin typeface="Arial"/>
              </a:rPr>
              <a:t> С степенью расширения физической активности снижается риск летального исхода от различных причин на 8-14%. Позитивное действие физических тренировок (ФТ) на клиническое течение болезни объясняется такими эффектами, как:</a:t>
            </a:r>
          </a:p>
          <a:p>
            <a:r>
              <a:rPr lang="ru-RU" sz="3200" b="0" strike="noStrike" spc="-1">
                <a:latin typeface="Arial"/>
              </a:rPr>
              <a:t>• антиишемические - снижение потребности миокарда в кислороде, увеличение коронарного кровотока, уменьшение эндотелиальной дисфункции, развитие коллатералей;</a:t>
            </a:r>
          </a:p>
          <a:p>
            <a:r>
              <a:rPr lang="ru-RU" sz="3200" b="0" strike="noStrike" spc="-1">
                <a:latin typeface="Arial"/>
              </a:rPr>
              <a:t>• антиатеросклеротические - снижение уровней триглицеридов (ТГ), холестерина липопротеинов низкой плотности , повышение холестерина липопротеинов высокой плотности, уменьшение уровня АД, степени ожирения, выраженности асептического воспаления, инсулинорезистентности и снижение риска развития СД;</a:t>
            </a:r>
          </a:p>
          <a:p>
            <a:r>
              <a:rPr lang="ru-RU" sz="3200" b="0" strike="noStrike" spc="-1">
                <a:latin typeface="Arial"/>
              </a:rPr>
              <a:t>• антитромботические - снижение адгезии и агрегации тромбоцитов, концентрации фибриногена и вязкости крови, усиление фибринолиза;</a:t>
            </a:r>
          </a:p>
          <a:p>
            <a:pPr marL="432000" indent="-324000">
              <a:spcAft>
                <a:spcPts val="1414"/>
              </a:spcAft>
              <a:buClr>
                <a:srgbClr val="000000"/>
              </a:buClr>
              <a:buSzPct val="45000"/>
              <a:buFont typeface="Wingdings" charset="2"/>
              <a:buChar char=""/>
            </a:pPr>
            <a:r>
              <a:rPr lang="ru-RU" sz="3200" b="0" strike="noStrike" spc="-1">
                <a:latin typeface="Arial"/>
              </a:rPr>
              <a:t>антиаритмические - повышение тонуса парасимпатической нервной системы и вариабельности сердечного ритма;</a:t>
            </a:r>
          </a:p>
          <a:p>
            <a:r>
              <a:rPr lang="ru-RU" sz="3200" b="0" strike="noStrike" spc="-1">
                <a:latin typeface="Arial"/>
              </a:rPr>
              <a:t>• психические - уменьшение тревожно-депрессивных нарушений, повышение устойчивости к стрессу, социальной адаптации.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32000" y="6156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Амбулаторный этап</a:t>
            </a:r>
          </a:p>
        </p:txBody>
      </p:sp>
      <p:sp>
        <p:nvSpPr>
          <p:cNvPr id="174" name="TextShape 2"/>
          <p:cNvSpPr txBox="1"/>
          <p:nvPr/>
        </p:nvSpPr>
        <p:spPr>
          <a:xfrm>
            <a:off x="72000" y="792000"/>
            <a:ext cx="10008000" cy="4464000"/>
          </a:xfrm>
          <a:prstGeom prst="rect">
            <a:avLst/>
          </a:prstGeom>
          <a:noFill/>
          <a:ln>
            <a:noFill/>
          </a:ln>
        </p:spPr>
        <p:txBody>
          <a:bodyPr lIns="0" tIns="0" rIns="0" bIns="0">
            <a:normAutofit fontScale="78500" lnSpcReduction="10000"/>
          </a:bodyPr>
          <a:lstStyle/>
          <a:p>
            <a:r>
              <a:rPr lang="ru-RU" sz="3200" b="0" strike="noStrike" spc="-1">
                <a:latin typeface="Arial"/>
              </a:rPr>
              <a:t>    На амбулаторном этапе важно постепенно увеличивать физические нагрузки. Более эффективны нагрузки, достигающие тренирующего пульса, который рассчитывается относительно максимальной ЧСС, которая определяется на пике нагрузочной пробы или расчетным методом.</a:t>
            </a:r>
          </a:p>
          <a:p>
            <a:r>
              <a:rPr lang="ru-RU" sz="3200" b="0" strike="noStrike" spc="-1">
                <a:latin typeface="Arial"/>
              </a:rPr>
              <a:t>   Среди формул расчета максимальной ЧСС наиболее точной считается формула, предложенная Ingbar I. и соавт. (1994): 205.8–(0.685возраст). Нагрузки по ЧСС градуируются следующим образом: </a:t>
            </a:r>
          </a:p>
          <a:p>
            <a:pPr marL="432000" indent="-324000">
              <a:spcAft>
                <a:spcPts val="1414"/>
              </a:spcAft>
              <a:buClr>
                <a:srgbClr val="000000"/>
              </a:buClr>
              <a:buSzPct val="45000"/>
              <a:buFont typeface="Wingdings" charset="2"/>
              <a:buChar char=""/>
            </a:pPr>
            <a:r>
              <a:rPr lang="ru-RU" sz="3200" b="0" strike="noStrike" spc="-1">
                <a:latin typeface="Arial"/>
              </a:rPr>
              <a:t> Умеренной интенсивности: ЧСС 50–70% от максимальной.</a:t>
            </a:r>
          </a:p>
          <a:p>
            <a:pPr marL="432000" indent="-324000">
              <a:spcAft>
                <a:spcPts val="1414"/>
              </a:spcAft>
              <a:buClr>
                <a:srgbClr val="000000"/>
              </a:buClr>
              <a:buSzPct val="45000"/>
              <a:buFont typeface="Wingdings" charset="2"/>
              <a:buChar char=""/>
            </a:pPr>
            <a:r>
              <a:rPr lang="ru-RU" sz="3200" b="0" strike="noStrike" spc="-1">
                <a:latin typeface="Arial"/>
              </a:rPr>
              <a:t> Высокой интенсивности: 70–85% от максимальной. </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60360" y="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Реанимационное отделение</a:t>
            </a:r>
          </a:p>
        </p:txBody>
      </p:sp>
      <p:sp>
        <p:nvSpPr>
          <p:cNvPr id="176" name="TextShape 2"/>
          <p:cNvSpPr txBox="1"/>
          <p:nvPr/>
        </p:nvSpPr>
        <p:spPr>
          <a:xfrm>
            <a:off x="72000" y="720000"/>
            <a:ext cx="9936000" cy="4536000"/>
          </a:xfrm>
          <a:prstGeom prst="rect">
            <a:avLst/>
          </a:prstGeom>
          <a:noFill/>
          <a:ln>
            <a:noFill/>
          </a:ln>
        </p:spPr>
        <p:txBody>
          <a:bodyPr lIns="0" tIns="0" rIns="0" bIns="0">
            <a:normAutofit fontScale="70000" lnSpcReduction="20000"/>
          </a:bodyPr>
          <a:lstStyle/>
          <a:p>
            <a:r>
              <a:rPr lang="ru-RU" sz="3200" b="0" strike="noStrike" spc="-1">
                <a:latin typeface="Arial"/>
              </a:rPr>
              <a:t>    В первый день соблюдается постельный режим, разрешаются повороты на бок, приподнимают изголовье 2–3 раза до 10 мин. На 2–3 сут разрешают сидеть в кресле до 10–20 мин 2–3 раза, прием пищи сидя, можно пользоваться прикроватной тумбой. Большой стресс и затруднения для многих пациентов представляет пользование прикроватным стульчаком.</a:t>
            </a:r>
          </a:p>
          <a:p>
            <a:r>
              <a:rPr lang="ru-RU" sz="3200" b="0" strike="noStrike" spc="-1">
                <a:latin typeface="Arial"/>
              </a:rPr>
              <a:t>    Упражнения комплекса №1 (описан в отечественных рекомендациях по реабилитации пациентов после ИМ с подъемом ST) выполняются под контролем инструктора ЛФК.</a:t>
            </a:r>
          </a:p>
          <a:p>
            <a:r>
              <a:rPr lang="ru-RU" sz="3200" b="0" strike="noStrike" spc="-1">
                <a:latin typeface="Arial"/>
              </a:rPr>
              <a:t>    Пациенты 1–2 групп тяжести могут выполнять упражнения самостоятельно и под контролем медицинского персонала отделения реанимации. Пациентов с 3 классом тяжести обучают присаживанию в кровати, пользованию прикроватным стульчаком. При стабилизации состояния инструктор обучает вставанию и ходьбе около кровати.</a:t>
            </a:r>
          </a:p>
          <a:p>
            <a:r>
              <a:rPr lang="ru-RU" sz="3200" b="0" strike="noStrike" spc="-1">
                <a:latin typeface="Arial"/>
              </a:rPr>
              <a:t>    В период пребывания в реанимационном отделении рекомендуются беседы с пациентом для объяснения природы заболевания, последствия, проводимого лечения, важности реабилитационных мероприятий и борьбы с факторами риска.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32000" y="6156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Кардиологическое отделение</a:t>
            </a:r>
          </a:p>
        </p:txBody>
      </p:sp>
      <p:sp>
        <p:nvSpPr>
          <p:cNvPr id="178" name="TextShape 2"/>
          <p:cNvSpPr txBox="1"/>
          <p:nvPr/>
        </p:nvSpPr>
        <p:spPr>
          <a:xfrm>
            <a:off x="0" y="720000"/>
            <a:ext cx="10008000" cy="4608000"/>
          </a:xfrm>
          <a:prstGeom prst="rect">
            <a:avLst/>
          </a:prstGeom>
          <a:noFill/>
          <a:ln>
            <a:noFill/>
          </a:ln>
        </p:spPr>
        <p:txBody>
          <a:bodyPr lIns="0" tIns="0" rIns="0" bIns="0">
            <a:normAutofit fontScale="87000" lnSpcReduction="20000"/>
          </a:bodyPr>
          <a:lstStyle/>
          <a:p>
            <a:r>
              <a:rPr lang="ru-RU" sz="3200" b="0" strike="noStrike" spc="-1">
                <a:latin typeface="Arial"/>
              </a:rPr>
              <a:t>    В отделении пациенту разрешают сидеть в кресле большую часть дня, на кресле-каталке в туалет, ходить рядом с кроватью. Затем расширяют режим: ходьба по палате, прием пищи за столом, в общий туалет с сопровождением.</a:t>
            </a:r>
          </a:p>
          <a:p>
            <a:r>
              <a:rPr lang="ru-RU" sz="3200" b="0" strike="noStrike" spc="-1">
                <a:latin typeface="Arial"/>
              </a:rPr>
              <a:t>    Больному разрешается ходьба в пределах палаты, занятия лечебной физкультурой комплекс ЛФК №2.</a:t>
            </a:r>
          </a:p>
          <a:p>
            <a:r>
              <a:rPr lang="ru-RU" sz="3200" b="0" strike="noStrike" spc="-1">
                <a:latin typeface="Arial"/>
              </a:rPr>
              <a:t>    При отсутствии отрицательных реакций на расширение физической активности через 3–5 дней можно разрешить выходы в коридор. Ходьба по коридору начиная с 50 метров с постепенным увеличением продолжительности до 200– 500 метров в несколько приемов. Под контроле врачам ЛФК проводятся занятия комплекса №3.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32000" y="133560"/>
            <a:ext cx="9071640" cy="946440"/>
          </a:xfrm>
          <a:prstGeom prst="rect">
            <a:avLst/>
          </a:prstGeom>
          <a:noFill/>
          <a:ln>
            <a:noFill/>
          </a:ln>
        </p:spPr>
        <p:txBody>
          <a:bodyPr lIns="0" tIns="0" rIns="0" bIns="0" anchor="ctr">
            <a:spAutoFit/>
          </a:bodyPr>
          <a:lstStyle/>
          <a:p>
            <a:pPr algn="ctr"/>
            <a:r>
              <a:rPr lang="ru-RU" sz="4400" b="0" strike="noStrike" spc="-1">
                <a:solidFill>
                  <a:srgbClr val="C7243A"/>
                </a:solidFill>
                <a:latin typeface="Arial"/>
              </a:rPr>
              <a:t>Причины</a:t>
            </a:r>
          </a:p>
        </p:txBody>
      </p:sp>
      <p:sp>
        <p:nvSpPr>
          <p:cNvPr id="97" name="TextShape 2"/>
          <p:cNvSpPr txBox="1"/>
          <p:nvPr/>
        </p:nvSpPr>
        <p:spPr>
          <a:xfrm>
            <a:off x="0" y="936000"/>
            <a:ext cx="10008000" cy="4392000"/>
          </a:xfrm>
          <a:prstGeom prst="rect">
            <a:avLst/>
          </a:prstGeom>
          <a:noFill/>
          <a:ln>
            <a:noFill/>
          </a:ln>
        </p:spPr>
        <p:txBody>
          <a:bodyPr lIns="0" tIns="0" rIns="0" bIns="0">
            <a:normAutofit fontScale="70000" lnSpcReduction="20000"/>
          </a:bodyPr>
          <a:lstStyle/>
          <a:p>
            <a:pPr marL="432000" indent="-324000">
              <a:spcAft>
                <a:spcPts val="1414"/>
              </a:spcAft>
              <a:buClr>
                <a:srgbClr val="000000"/>
              </a:buClr>
              <a:buSzPct val="45000"/>
              <a:buFont typeface="Wingdings" charset="2"/>
              <a:buChar char=""/>
            </a:pPr>
            <a:r>
              <a:rPr lang="ru-RU" sz="3200" b="0" strike="noStrike" spc="-1">
                <a:latin typeface="Arial"/>
              </a:rPr>
              <a:t>    Инфаркт миокарда является острой формой ИБС. В 97—98% случаев основой для развития инфаркта миокарда служит атеросклеротическое поражение венечных артерий, вызывающее сужение их просвета. Нередко к атеросклерозу артерий присоединяется острый тромбоз пораженного участка сосуда, вызывающий полное или частичное прекращение кровоснабжения соответствующей области сердечной мышцы. Тромбообразованию способствует повышенная вязкость крови, наблюдаемая у пациентов с ИБС. В ряде случаев инфаркт миокарда возникает на фоне спазма ветвей венечных артерий.</a:t>
            </a:r>
          </a:p>
          <a:p>
            <a:pPr marL="432000" indent="-324000">
              <a:spcAft>
                <a:spcPts val="1414"/>
              </a:spcAft>
              <a:buClr>
                <a:srgbClr val="000000"/>
              </a:buClr>
              <a:buSzPct val="45000"/>
              <a:buFont typeface="Wingdings" charset="2"/>
              <a:buChar char=""/>
            </a:pPr>
            <a:r>
              <a:rPr lang="ru-RU" sz="3200" b="0" strike="noStrike" spc="-1">
                <a:latin typeface="Arial"/>
              </a:rPr>
              <a:t>    Развитию инфаркта миокарда способствуют сахарный диабет, гипертоничесая болезнь, ожирение, нервно-психическое напряжение, увлечение алкоголем, курение. Резкое физическое или эмоциональное напряжение на фоне ИБС и стенокардии может спровоцировать развитие инфаркта миокарда. Чаще развивается инфаркт миокарда левого желудочка.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144000" y="432000"/>
            <a:ext cx="9864000" cy="4824000"/>
          </a:xfrm>
          <a:prstGeom prst="rect">
            <a:avLst/>
          </a:prstGeom>
          <a:noFill/>
          <a:ln>
            <a:noFill/>
          </a:ln>
        </p:spPr>
        <p:txBody>
          <a:bodyPr lIns="0" tIns="0" rIns="0" bIns="0">
            <a:normAutofit fontScale="56000" lnSpcReduction="20000"/>
          </a:bodyPr>
          <a:lstStyle/>
          <a:p>
            <a:r>
              <a:rPr lang="ru-RU" sz="3200" b="0" i="1" u="sng" strike="noStrike" spc="-1">
                <a:uFillTx/>
                <a:latin typeface="Arial"/>
              </a:rPr>
              <a:t>Показания к назначению лечебной гимнастики:</a:t>
            </a:r>
          </a:p>
          <a:p>
            <a:pPr marL="432000" indent="-324000">
              <a:spcAft>
                <a:spcPts val="1414"/>
              </a:spcAft>
              <a:buClr>
                <a:srgbClr val="000000"/>
              </a:buClr>
              <a:buSzPct val="45000"/>
              <a:buFont typeface="Wingdings" charset="2"/>
              <a:buChar char=""/>
            </a:pPr>
            <a:r>
              <a:rPr lang="ru-RU" sz="3200" b="0" strike="noStrike" spc="-1">
                <a:latin typeface="Arial"/>
              </a:rPr>
              <a:t>Уменьшение или купирование болевого синдрома.</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Тенденция к нормализации, картины крови (лейкоцитоз, СОЭ, тропонин).</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Относительно удовлетворительное состояние.</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Стабилизация уровня АД или тенденция к его повышению.</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Отсутствие тяжелых осложнений.</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Отсутствие нарастания проявлений сердечной недостаточности.</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Закономерная динамика ЭКГ.</a:t>
            </a:r>
            <a:endParaRPr lang="ru-RU" sz="3200" b="0" i="1" u="sng" strike="noStrike" spc="-1">
              <a:uFillTx/>
              <a:latin typeface="Arial"/>
            </a:endParaRPr>
          </a:p>
          <a:p>
            <a:r>
              <a:rPr lang="ru-RU" sz="3200" b="0" i="1" u="sng" strike="noStrike" spc="-1">
                <a:uFillTx/>
                <a:latin typeface="Arial"/>
              </a:rPr>
              <a:t>Противопоказания к назначению лечебной гимнастики:</a:t>
            </a:r>
          </a:p>
          <a:p>
            <a:pPr marL="432000" indent="-324000">
              <a:spcAft>
                <a:spcPts val="1414"/>
              </a:spcAft>
              <a:buClr>
                <a:srgbClr val="000000"/>
              </a:buClr>
              <a:buSzPct val="45000"/>
              <a:buFont typeface="Wingdings" charset="2"/>
              <a:buChar char=""/>
            </a:pPr>
            <a:r>
              <a:rPr lang="ru-RU" sz="3200" b="0" strike="noStrike" spc="-1">
                <a:latin typeface="Arial"/>
              </a:rPr>
              <a:t>Сохранение выраженного болевого синдрома.</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Низкий уровень АД.</a:t>
            </a:r>
            <a:endParaRPr lang="ru-RU" sz="3200" b="0" i="1" u="sng" strike="noStrike" spc="-1">
              <a:uFillTx/>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Нарастание проявлений сердечной недостаточности.  </a:t>
            </a:r>
            <a:endParaRPr lang="ru-RU" sz="3200" b="0" i="1" u="sng" strike="noStrike" spc="-1">
              <a:uFillTx/>
              <a:latin typeface="Arial"/>
            </a:endParaRPr>
          </a:p>
          <a:p>
            <a:r>
              <a:rPr lang="ru-RU" sz="3200" b="0" strike="noStrike" spc="-1">
                <a:latin typeface="Arial"/>
              </a:rPr>
              <a:t> </a:t>
            </a:r>
            <a:endParaRPr lang="ru-RU" sz="3200" b="0" i="1" u="sng" strike="noStrike" spc="-1">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72000" y="360000"/>
            <a:ext cx="10008000" cy="4968000"/>
          </a:xfrm>
          <a:prstGeom prst="rect">
            <a:avLst/>
          </a:prstGeom>
          <a:noFill/>
          <a:ln>
            <a:noFill/>
          </a:ln>
        </p:spPr>
        <p:txBody>
          <a:bodyPr lIns="0" tIns="0" rIns="0" bIns="0">
            <a:normAutofit fontScale="32500" lnSpcReduction="20000"/>
          </a:bodyPr>
          <a:lstStyle/>
          <a:p>
            <a:pPr marL="432000" indent="-324000">
              <a:spcAft>
                <a:spcPts val="1414"/>
              </a:spcAft>
              <a:buClr>
                <a:srgbClr val="000000"/>
              </a:buClr>
              <a:buSzPct val="45000"/>
              <a:buFont typeface="Wingdings" charset="2"/>
              <a:buChar char=""/>
            </a:pPr>
            <a:r>
              <a:rPr lang="ru-RU" sz="3200" b="0" i="1" u="sng" strike="noStrike" spc="-1">
                <a:uFillTx/>
                <a:latin typeface="Arial"/>
              </a:rPr>
              <a:t>Методические указания для проведения физической реабилитации.</a:t>
            </a:r>
            <a:endParaRPr lang="ru-RU" sz="3200" b="0" strike="noStrike" spc="-1">
              <a:latin typeface="Arial"/>
            </a:endParaRPr>
          </a:p>
          <a:p>
            <a:pPr marL="432000" indent="-324000">
              <a:spcAft>
                <a:spcPts val="1414"/>
              </a:spcAft>
              <a:buClr>
                <a:srgbClr val="000000"/>
              </a:buClr>
              <a:buSzPct val="45000"/>
              <a:buFont typeface="Wingdings" charset="2"/>
              <a:buChar char=""/>
            </a:pPr>
            <a:r>
              <a:rPr lang="ru-RU" sz="3200" b="0" strike="noStrike" spc="-1">
                <a:latin typeface="Arial"/>
              </a:rPr>
              <a:t>Одежда больного должна быть легкой и свободной,</a:t>
            </a:r>
          </a:p>
          <a:p>
            <a:pPr marL="432000" indent="-324000">
              <a:spcAft>
                <a:spcPts val="1414"/>
              </a:spcAft>
              <a:buClr>
                <a:srgbClr val="000000"/>
              </a:buClr>
              <a:buSzPct val="45000"/>
              <a:buFont typeface="Wingdings" charset="2"/>
              <a:buChar char=""/>
            </a:pPr>
            <a:r>
              <a:rPr lang="ru-RU" sz="3200" b="0" strike="noStrike" spc="-1">
                <a:latin typeface="Arial"/>
              </a:rPr>
              <a:t>Длительность занятий строго дозируется по времени (10–30 мин), соответственно двигательному режиму больного. Занятие проводится в хорошо проветриваемом помещении, — заниматься можно только при хорошем самочувствии.</a:t>
            </a:r>
          </a:p>
          <a:p>
            <a:pPr marL="432000" indent="-324000">
              <a:spcAft>
                <a:spcPts val="1414"/>
              </a:spcAft>
              <a:buClr>
                <a:srgbClr val="000000"/>
              </a:buClr>
              <a:buSzPct val="45000"/>
              <a:buFont typeface="Wingdings" charset="2"/>
              <a:buChar char=""/>
            </a:pPr>
            <a:r>
              <a:rPr lang="ru-RU" sz="3200" b="0" strike="noStrike" spc="-1">
                <a:latin typeface="Arial"/>
              </a:rPr>
              <a:t>Все упражнения проводятся без резких движений. При выполнении упражнений делать вдох через нос, а выдох через рот.</a:t>
            </a:r>
          </a:p>
          <a:p>
            <a:pPr marL="432000" indent="-324000">
              <a:spcAft>
                <a:spcPts val="1414"/>
              </a:spcAft>
              <a:buClr>
                <a:srgbClr val="000000"/>
              </a:buClr>
              <a:buSzPct val="45000"/>
              <a:buFont typeface="Wingdings" charset="2"/>
              <a:buChar char=""/>
            </a:pPr>
            <a:r>
              <a:rPr lang="ru-RU" sz="3200" b="0" strike="noStrike" spc="-1">
                <a:latin typeface="Arial"/>
              </a:rPr>
              <a:t>При появлении болей снизить нагрузку или прекратить занятие,</a:t>
            </a:r>
          </a:p>
          <a:p>
            <a:pPr marL="432000" indent="-324000">
              <a:spcAft>
                <a:spcPts val="1414"/>
              </a:spcAft>
              <a:buClr>
                <a:srgbClr val="000000"/>
              </a:buClr>
              <a:buSzPct val="45000"/>
              <a:buFont typeface="Wingdings" charset="2"/>
              <a:buChar char=""/>
            </a:pPr>
            <a:r>
              <a:rPr lang="ru-RU" sz="3200" b="0" strike="noStrike" spc="-1">
                <a:latin typeface="Arial"/>
              </a:rPr>
              <a:t>Во время специальных дыхательных упражнений вдох проводится плавно, с умеренной глубиной, выдох продолжительнее вдоха; при сочетании дыхания с движением продолжительность вдоха должна соответствовать всей фазе движения.</a:t>
            </a:r>
          </a:p>
          <a:p>
            <a:pPr marL="432000" indent="-324000">
              <a:spcAft>
                <a:spcPts val="1414"/>
              </a:spcAft>
              <a:buClr>
                <a:srgbClr val="000000"/>
              </a:buClr>
              <a:buSzPct val="45000"/>
              <a:buFont typeface="Wingdings" charset="2"/>
              <a:buChar char=""/>
            </a:pPr>
            <a:r>
              <a:rPr lang="ru-RU" sz="3200" b="0" strike="noStrike" spc="-1">
                <a:latin typeface="Arial"/>
              </a:rPr>
              <a:t>Сначала занятия проводятся 1 раз в день лучше утром, а затем и во второй половине дня, но не менее чем за 2 ч до сна, Желательно, чтобы каждый пациент имел постоянный маршрут или дистанцию для периодического его прохождения (но не реже 1 раза в нед) для контроля за своей тренированностью,</a:t>
            </a:r>
          </a:p>
          <a:p>
            <a:pPr marL="432000" indent="-324000">
              <a:spcAft>
                <a:spcPts val="1414"/>
              </a:spcAft>
              <a:buClr>
                <a:srgbClr val="000000"/>
              </a:buClr>
              <a:buSzPct val="45000"/>
              <a:buFont typeface="Wingdings" charset="2"/>
              <a:buChar char=""/>
            </a:pPr>
            <a:r>
              <a:rPr lang="ru-RU" sz="3200" b="0" strike="noStrike" spc="-1">
                <a:latin typeface="Arial"/>
              </a:rPr>
              <a:t>Обучение больного самоконтролю с учетом его самочувствия. Необходимо помнить, что продолжительные, внезапные, короткие или непривычные упражнения вредны и даже опасны. Убедить пациента, что боль, возникшую во время занятия, пересиливать нельзя.</a:t>
            </a:r>
          </a:p>
          <a:p>
            <a:pPr marL="432000" indent="-324000">
              <a:spcAft>
                <a:spcPts val="1414"/>
              </a:spcAft>
              <a:buClr>
                <a:srgbClr val="000000"/>
              </a:buClr>
              <a:buSzPct val="45000"/>
              <a:buFont typeface="Wingdings" charset="2"/>
              <a:buChar char=""/>
            </a:pPr>
            <a:r>
              <a:rPr lang="ru-RU" sz="3200" b="0" strike="noStrike" spc="-1">
                <a:latin typeface="Arial"/>
              </a:rPr>
              <a:t>Наблюдение лечащего врача за пациентом в первые дни во время физических упражнений , контролируя ЧСС, АД, и по возможности ЭКГ.</a:t>
            </a:r>
          </a:p>
          <a:p>
            <a:pPr marL="432000" indent="-324000">
              <a:spcAft>
                <a:spcPts val="1414"/>
              </a:spcAft>
              <a:buClr>
                <a:srgbClr val="000000"/>
              </a:buClr>
              <a:buSzPct val="45000"/>
              <a:buFont typeface="Wingdings" charset="2"/>
              <a:buChar char=""/>
            </a:pPr>
            <a:r>
              <a:rPr lang="ru-RU" sz="3200" b="0" strike="noStrike" spc="-1">
                <a:latin typeface="Arial"/>
              </a:rPr>
              <a:t>Упражнения проводить при отсутствии кардиологических жалоб и комфортном самочувствии. При появлении боли в области сердца, в грудной клетке, сильной одышки, холодного пота, ЧСС &gt;120 в мин, общей слабости, больному следует немедленно прекратить физические нагрузки, принять меры, как при приступе стенокардии, сообщить лечащему врачу.</a:t>
            </a:r>
          </a:p>
          <a:p>
            <a:pPr marL="432000" indent="-324000">
              <a:spcAft>
                <a:spcPts val="1414"/>
              </a:spcAft>
              <a:buClr>
                <a:srgbClr val="000000"/>
              </a:buClr>
              <a:buSzPct val="45000"/>
              <a:buFont typeface="Wingdings" charset="2"/>
              <a:buChar char=""/>
            </a:pPr>
            <a:r>
              <a:rPr lang="ru-RU" sz="3200" b="0" strike="noStrike" spc="-1">
                <a:latin typeface="Arial"/>
              </a:rPr>
              <a:t>Убедить пациента, что инфаркт — не приговор, не уходить в болезнь, не бояться физических нагрузок, правильное выполнение которых нормализует артериальное давление, улучшает эластичность сосудов, снижается концентрация в крови веществ, способствующих развитию атеросклероза. </a:t>
            </a:r>
          </a:p>
          <a:p>
            <a:pPr marL="432000" indent="-324000">
              <a:spcAft>
                <a:spcPts val="1414"/>
              </a:spcAft>
              <a:buClr>
                <a:srgbClr val="000000"/>
              </a:buClr>
              <a:buSzPct val="45000"/>
              <a:buFont typeface="Wingdings" charset="2"/>
              <a:buChar char=""/>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504000" y="263880"/>
            <a:ext cx="8856000" cy="45612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Стационарная реабилитация</a:t>
            </a:r>
          </a:p>
        </p:txBody>
      </p:sp>
      <p:sp>
        <p:nvSpPr>
          <p:cNvPr id="182" name="TextShape 2"/>
          <p:cNvSpPr txBox="1"/>
          <p:nvPr/>
        </p:nvSpPr>
        <p:spPr>
          <a:xfrm>
            <a:off x="144000" y="720000"/>
            <a:ext cx="9864000" cy="4680000"/>
          </a:xfrm>
          <a:prstGeom prst="rect">
            <a:avLst/>
          </a:prstGeom>
          <a:noFill/>
          <a:ln>
            <a:noFill/>
          </a:ln>
        </p:spPr>
        <p:txBody>
          <a:bodyPr lIns="0" tIns="0" rIns="0" bIns="0">
            <a:normAutofit fontScale="62500" lnSpcReduction="20000"/>
          </a:bodyPr>
          <a:lstStyle/>
          <a:p>
            <a:r>
              <a:rPr lang="ru-RU" sz="3200" b="0" strike="noStrike" spc="-1">
                <a:latin typeface="Arial"/>
              </a:rPr>
              <a:t>    Цель восстановительного лечения в стационаре — стимулировать дальнейшую компенсацию нарушенных функций организма до возможности участия больного в заключительном этапе в поликлинических условиях. </a:t>
            </a:r>
          </a:p>
          <a:p>
            <a:r>
              <a:rPr lang="ru-RU" sz="3200" b="0" strike="noStrike" spc="-1">
                <a:latin typeface="Arial"/>
              </a:rPr>
              <a:t>    На данном этапе проводится:</a:t>
            </a:r>
          </a:p>
          <a:p>
            <a:pPr marL="432000" indent="-324000">
              <a:spcAft>
                <a:spcPts val="1414"/>
              </a:spcAft>
              <a:buClr>
                <a:srgbClr val="000000"/>
              </a:buClr>
              <a:buSzPct val="45000"/>
              <a:buFont typeface="Wingdings" charset="2"/>
              <a:buChar char=""/>
            </a:pPr>
            <a:r>
              <a:rPr lang="ru-RU" sz="3200" b="0" strike="noStrike" spc="-1">
                <a:latin typeface="Arial"/>
              </a:rPr>
              <a:t>Дальнейшее расширение двигательного режима и назначение постепенно возрастающего по интенсивности комплекса ЛФК № 4, 5 и 6.</a:t>
            </a:r>
          </a:p>
          <a:p>
            <a:pPr marL="432000" indent="-324000">
              <a:spcAft>
                <a:spcPts val="1414"/>
              </a:spcAft>
              <a:buClr>
                <a:srgbClr val="000000"/>
              </a:buClr>
              <a:buSzPct val="45000"/>
              <a:buFont typeface="Wingdings" charset="2"/>
              <a:buChar char=""/>
            </a:pPr>
            <a:r>
              <a:rPr lang="ru-RU" sz="3200" b="0" strike="noStrike" spc="-1">
                <a:latin typeface="Arial"/>
              </a:rPr>
              <a:t>Ознакомление больного с тренажерами (велоэргометрия, беговая дорожка) и т.д. Первый подход к велотренажеру и даже имитация «езды» на нем (при отсутствии нагрузки, на холостом ходу) имеет большое мотивационное значение для продолжения реабилитации.</a:t>
            </a:r>
          </a:p>
          <a:p>
            <a:pPr marL="432000" indent="-324000">
              <a:spcAft>
                <a:spcPts val="1414"/>
              </a:spcAft>
              <a:buClr>
                <a:srgbClr val="000000"/>
              </a:buClr>
              <a:buSzPct val="45000"/>
              <a:buFont typeface="Wingdings" charset="2"/>
              <a:buChar char=""/>
            </a:pPr>
            <a:r>
              <a:rPr lang="ru-RU" sz="3200" b="0" strike="noStrike" spc="-1">
                <a:latin typeface="Arial"/>
              </a:rPr>
              <a:t>Освоение навыков ходьбы на открытой местности и проведении тренировок дозированной ходьбой.</a:t>
            </a:r>
          </a:p>
          <a:p>
            <a:r>
              <a:rPr lang="ru-RU" sz="3200" b="0" strike="noStrike" spc="-1">
                <a:latin typeface="Arial"/>
              </a:rPr>
              <a:t>    Учитывая необходимость дальнейшего расширения объема и видов физической активности и коррекции индивидуальной программы реабилитации за 3– 4 дня до выписки из реабилитационного стационара необходимо проведение нагрузочных тестов.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32360" y="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Кардиологический санаторий</a:t>
            </a:r>
          </a:p>
        </p:txBody>
      </p:sp>
      <p:sp>
        <p:nvSpPr>
          <p:cNvPr id="184" name="TextShape 2"/>
          <p:cNvSpPr txBox="1"/>
          <p:nvPr/>
        </p:nvSpPr>
        <p:spPr>
          <a:xfrm>
            <a:off x="0" y="720000"/>
            <a:ext cx="10008000" cy="4536000"/>
          </a:xfrm>
          <a:prstGeom prst="rect">
            <a:avLst/>
          </a:prstGeom>
          <a:noFill/>
          <a:ln>
            <a:noFill/>
          </a:ln>
        </p:spPr>
        <p:txBody>
          <a:bodyPr lIns="0" tIns="0" rIns="0" bIns="0">
            <a:normAutofit fontScale="62500" lnSpcReduction="20000"/>
          </a:bodyPr>
          <a:lstStyle/>
          <a:p>
            <a:r>
              <a:rPr lang="ru-RU" sz="3200" b="0" strike="noStrike" spc="-1">
                <a:latin typeface="Arial"/>
              </a:rPr>
              <a:t>    Второй этап реабилитации возможно проводить в санаториях, в которых организованы и сертифицированы кардиореабилитационные отделения. Долечивание возможно в следующих случаях: </a:t>
            </a:r>
          </a:p>
          <a:p>
            <a:pPr marL="432000" indent="-324000">
              <a:spcAft>
                <a:spcPts val="1414"/>
              </a:spcAft>
              <a:buClr>
                <a:srgbClr val="000000"/>
              </a:buClr>
              <a:buSzPct val="45000"/>
              <a:buFont typeface="Wingdings" charset="2"/>
              <a:buChar char=""/>
            </a:pPr>
            <a:r>
              <a:rPr lang="ru-RU" sz="3200" b="0" strike="noStrike" spc="-1">
                <a:latin typeface="Arial"/>
              </a:rPr>
              <a:t>ИМ без подъема ST или ИМ с подъемом ST нижней стенки левого желудочка после 10 сут.</a:t>
            </a:r>
          </a:p>
          <a:p>
            <a:pPr marL="432000" indent="-324000">
              <a:spcAft>
                <a:spcPts val="1414"/>
              </a:spcAft>
              <a:buClr>
                <a:srgbClr val="000000"/>
              </a:buClr>
              <a:buSzPct val="45000"/>
              <a:buFont typeface="Wingdings" charset="2"/>
              <a:buChar char=""/>
            </a:pPr>
            <a:r>
              <a:rPr lang="ru-RU" sz="3200" b="0" strike="noStrike" spc="-1">
                <a:latin typeface="Arial"/>
              </a:rPr>
              <a:t>ИМ с подъемом ST передней стенки левого желудочка после 13 сут.</a:t>
            </a:r>
          </a:p>
          <a:p>
            <a:pPr marL="432000" indent="-324000">
              <a:spcAft>
                <a:spcPts val="1414"/>
              </a:spcAft>
              <a:buClr>
                <a:srgbClr val="000000"/>
              </a:buClr>
              <a:buSzPct val="45000"/>
              <a:buFont typeface="Wingdings" charset="2"/>
              <a:buChar char=""/>
            </a:pPr>
            <a:r>
              <a:rPr lang="ru-RU" sz="3200" b="0" strike="noStrike" spc="-1">
                <a:latin typeface="Arial"/>
              </a:rPr>
              <a:t>При удовлетворительном состоянии пациента ко дню направления на санаторно-курортное лечение, со стабилизировавшимися изменениями ЭКГ или при наличии динамики, отражающей формирование постинфарктного рубца);</a:t>
            </a:r>
          </a:p>
          <a:p>
            <a:pPr marL="432000" indent="-324000">
              <a:spcAft>
                <a:spcPts val="1414"/>
              </a:spcAft>
              <a:buClr>
                <a:srgbClr val="000000"/>
              </a:buClr>
              <a:buSzPct val="45000"/>
              <a:buFont typeface="Wingdings" charset="2"/>
              <a:buChar char=""/>
            </a:pPr>
            <a:r>
              <a:rPr lang="ru-RU" sz="3200" b="0" strike="noStrike" spc="-1">
                <a:latin typeface="Arial"/>
              </a:rPr>
              <a:t>Достаточный уровень физической активности: дозированная ходьба 1500 м в 2–3 приема, подъем по лестнице на 1–2 пролета без стенокардии.</a:t>
            </a:r>
          </a:p>
          <a:p>
            <a:pPr marL="432000" indent="-324000">
              <a:spcAft>
                <a:spcPts val="1414"/>
              </a:spcAft>
              <a:buClr>
                <a:srgbClr val="000000"/>
              </a:buClr>
              <a:buSzPct val="45000"/>
              <a:buFont typeface="Wingdings" charset="2"/>
              <a:buChar char=""/>
            </a:pPr>
            <a:r>
              <a:rPr lang="ru-RU" sz="3200" b="0" strike="noStrike" spc="-1">
                <a:latin typeface="Arial"/>
              </a:rPr>
              <a:t>Отсутствие противопоказаний (Сердечная недостаточность IIБ–III стадий, фракция выброса ниже 40 %, стенокардия III–IV класса, рецидивирующее течение ИМ, хроническая аневризма, нарушение мозгового кровообращения в под/острой стадии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72000" y="360000"/>
            <a:ext cx="9936000" cy="4896000"/>
          </a:xfrm>
          <a:prstGeom prst="rect">
            <a:avLst/>
          </a:prstGeom>
          <a:noFill/>
          <a:ln>
            <a:noFill/>
          </a:ln>
        </p:spPr>
        <p:txBody>
          <a:bodyPr lIns="0" tIns="0" rIns="0" bIns="0">
            <a:normAutofit fontScale="89000" lnSpcReduction="20000"/>
          </a:bodyPr>
          <a:lstStyle/>
          <a:p>
            <a:r>
              <a:rPr lang="ru-RU" sz="3200" b="0" strike="noStrike" spc="-1">
                <a:latin typeface="Arial"/>
              </a:rPr>
              <a:t>Задачами санаторного этапа реабилитации больных ИМ являются:</a:t>
            </a:r>
          </a:p>
          <a:p>
            <a:pPr marL="432000" indent="-324000">
              <a:spcAft>
                <a:spcPts val="1414"/>
              </a:spcAft>
              <a:buClr>
                <a:srgbClr val="000000"/>
              </a:buClr>
              <a:buSzPct val="45000"/>
              <a:buFont typeface="Wingdings" charset="2"/>
              <a:buChar char=""/>
            </a:pPr>
            <a:r>
              <a:rPr lang="ru-RU" sz="3200" b="0" strike="noStrike" spc="-1">
                <a:latin typeface="Arial"/>
              </a:rPr>
              <a:t> Восстановление физической работоспособности больных.</a:t>
            </a:r>
          </a:p>
          <a:p>
            <a:pPr marL="432000" indent="-324000">
              <a:spcAft>
                <a:spcPts val="1414"/>
              </a:spcAft>
              <a:buClr>
                <a:srgbClr val="000000"/>
              </a:buClr>
              <a:buSzPct val="45000"/>
              <a:buFont typeface="Wingdings" charset="2"/>
              <a:buChar char=""/>
            </a:pPr>
            <a:r>
              <a:rPr lang="ru-RU" sz="3200" b="0" strike="noStrike" spc="-1">
                <a:latin typeface="Arial"/>
              </a:rPr>
              <a:t> Психологическая реадаптация больных.</a:t>
            </a:r>
          </a:p>
          <a:p>
            <a:pPr marL="432000" indent="-324000">
              <a:spcAft>
                <a:spcPts val="1414"/>
              </a:spcAft>
              <a:buClr>
                <a:srgbClr val="000000"/>
              </a:buClr>
              <a:buSzPct val="45000"/>
              <a:buFont typeface="Wingdings" charset="2"/>
              <a:buChar char=""/>
            </a:pPr>
            <a:r>
              <a:rPr lang="ru-RU" sz="3200" b="0" strike="noStrike" spc="-1">
                <a:latin typeface="Arial"/>
              </a:rPr>
              <a:t> Подготовка больных к профессиональной деятельности.</a:t>
            </a:r>
          </a:p>
          <a:p>
            <a:pPr marL="432000" indent="-324000">
              <a:spcAft>
                <a:spcPts val="1414"/>
              </a:spcAft>
              <a:buClr>
                <a:srgbClr val="000000"/>
              </a:buClr>
              <a:buSzPct val="45000"/>
              <a:buFont typeface="Wingdings" charset="2"/>
              <a:buChar char=""/>
            </a:pPr>
            <a:r>
              <a:rPr lang="ru-RU" sz="3200" b="0" strike="noStrike" spc="-1">
                <a:latin typeface="Arial"/>
              </a:rPr>
              <a:t> Вторичная профилактика обострений ишемической болезни сердца.</a:t>
            </a:r>
          </a:p>
          <a:p>
            <a:pPr marL="432000" indent="-324000">
              <a:spcAft>
                <a:spcPts val="1414"/>
              </a:spcAft>
              <a:buClr>
                <a:srgbClr val="000000"/>
              </a:buClr>
              <a:buSzPct val="45000"/>
              <a:buFont typeface="Wingdings" charset="2"/>
              <a:buChar char=""/>
            </a:pPr>
            <a:r>
              <a:rPr lang="ru-RU" sz="3200" b="0" strike="noStrike" spc="-1">
                <a:latin typeface="Arial"/>
              </a:rPr>
              <a:t> Формирование здорового образа жизни и повышение качества жизни больного.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72000" y="432000"/>
            <a:ext cx="9936000" cy="4896000"/>
          </a:xfrm>
          <a:prstGeom prst="rect">
            <a:avLst/>
          </a:prstGeom>
          <a:noFill/>
          <a:ln>
            <a:noFill/>
          </a:ln>
        </p:spPr>
        <p:txBody>
          <a:bodyPr lIns="0" tIns="0" rIns="0" bIns="0">
            <a:normAutofit fontScale="62500" lnSpcReduction="20000"/>
          </a:bodyPr>
          <a:lstStyle/>
          <a:p>
            <a:r>
              <a:rPr lang="ru-RU" sz="3200" b="0" strike="noStrike" spc="-1" dirty="0">
                <a:latin typeface="Arial"/>
              </a:rPr>
              <a:t>    Каждому пациенту разрабатывается индивидуальная программа реабилитации, которая включает в себя: </a:t>
            </a:r>
          </a:p>
          <a:p>
            <a:r>
              <a:rPr lang="ru-RU" sz="3200" b="0" i="1" u="sng" strike="noStrike" spc="-1" dirty="0">
                <a:uFillTx/>
                <a:latin typeface="Arial"/>
              </a:rPr>
              <a:t>1. Физическая реабилитация.</a:t>
            </a:r>
            <a:r>
              <a:rPr lang="ru-RU" sz="3200" b="0" strike="noStrike" spc="-1" dirty="0">
                <a:latin typeface="Arial"/>
              </a:rPr>
              <a:t> При первичном осмотре больного определяется класс тяжести и уровень физической активности, достигнутый на предыдущем этапе, толерантность к физической </a:t>
            </a:r>
            <a:r>
              <a:rPr lang="ru-RU" sz="3200" b="0" strike="noStrike" spc="-1" dirty="0" err="1">
                <a:latin typeface="Arial"/>
              </a:rPr>
              <a:t>нагрузке,выбирается</a:t>
            </a:r>
            <a:r>
              <a:rPr lang="ru-RU" sz="3200" b="0" strike="noStrike" spc="-1" dirty="0">
                <a:latin typeface="Arial"/>
              </a:rPr>
              <a:t> режим </a:t>
            </a:r>
            <a:r>
              <a:rPr lang="ru-RU" sz="3200" b="0" strike="noStrike" spc="-1" dirty="0" err="1">
                <a:latin typeface="Arial"/>
              </a:rPr>
              <a:t>нагрузок,проводится</a:t>
            </a:r>
            <a:r>
              <a:rPr lang="ru-RU" sz="3200" b="0" strike="noStrike" spc="-1" dirty="0">
                <a:latin typeface="Arial"/>
              </a:rPr>
              <a:t> консультация с врачом ЛФК. Программа физической реабилитации включает в себя: дозированную ходьбу, терренкур , тренировки на тренажерах, ходьбу по лестнице, скандинавскую ходьбу, лечебную гимнастику . </a:t>
            </a:r>
          </a:p>
          <a:p>
            <a:r>
              <a:rPr lang="ru-RU" sz="3200" b="0" i="1" u="sng" strike="noStrike" spc="-1" dirty="0">
                <a:uFillTx/>
                <a:latin typeface="Arial"/>
              </a:rPr>
              <a:t>2. Медикаментозное лечение</a:t>
            </a:r>
            <a:r>
              <a:rPr lang="ru-RU" sz="3200" b="0" strike="noStrike" spc="-1" dirty="0">
                <a:latin typeface="Arial"/>
              </a:rPr>
              <a:t> назначается с соблюдением преемственности лечения, назначенного в стационаре. </a:t>
            </a:r>
          </a:p>
          <a:p>
            <a:r>
              <a:rPr lang="ru-RU" sz="3200" b="0" i="1" u="sng" strike="noStrike" spc="-1" dirty="0">
                <a:uFillTx/>
                <a:latin typeface="Arial"/>
              </a:rPr>
              <a:t>3. Психологическая реабилитация.</a:t>
            </a:r>
            <a:r>
              <a:rPr lang="ru-RU" sz="3200" b="0" strike="noStrike" spc="-1" dirty="0">
                <a:latin typeface="Arial"/>
              </a:rPr>
              <a:t> Направлена на коррекцию психологический статус пациента, улучшения приверженности к лечению, социальную адаптацию больного. </a:t>
            </a:r>
          </a:p>
          <a:p>
            <a:r>
              <a:rPr lang="ru-RU" sz="3200" b="0" i="1" u="sng" strike="noStrike" spc="-1" dirty="0">
                <a:uFillTx/>
                <a:latin typeface="Arial"/>
              </a:rPr>
              <a:t>4. Образовательная программа</a:t>
            </a:r>
            <a:r>
              <a:rPr lang="ru-RU" sz="3200" b="0" strike="noStrike" spc="-1" dirty="0">
                <a:latin typeface="Arial"/>
              </a:rPr>
              <a:t> пациентов включает школу больных ИБС, лекции по формированию здорового образа жизни и коррекции факторов риска, консультацию диетолога.</a:t>
            </a:r>
          </a:p>
          <a:p>
            <a:r>
              <a:rPr lang="ru-RU" sz="3200" b="0" i="1" u="sng" strike="noStrike" spc="-1" dirty="0">
                <a:uFillTx/>
                <a:latin typeface="Arial"/>
              </a:rPr>
              <a:t>5. Физиотерапия.</a:t>
            </a:r>
            <a:r>
              <a:rPr lang="ru-RU" sz="3200" b="0" strike="noStrike" spc="-1" dirty="0">
                <a:latin typeface="Arial"/>
              </a:rPr>
              <a:t> Применение </a:t>
            </a:r>
            <a:r>
              <a:rPr lang="ru-RU" sz="3200" b="0" strike="noStrike" spc="-1" dirty="0" err="1">
                <a:latin typeface="Arial"/>
              </a:rPr>
              <a:t>физиопроцедур</a:t>
            </a:r>
            <a:r>
              <a:rPr lang="ru-RU" sz="3200" b="0" strike="noStrike" spc="-1" dirty="0">
                <a:latin typeface="Arial"/>
              </a:rPr>
              <a:t> является дополнением к основному лечению. Назначается при отсутствии противопоказании.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360000" y="504000"/>
            <a:ext cx="9576000" cy="4464000"/>
          </a:xfrm>
          <a:prstGeom prst="rect">
            <a:avLst/>
          </a:prstGeom>
          <a:noFill/>
          <a:ln>
            <a:noFill/>
          </a:ln>
        </p:spPr>
        <p:txBody>
          <a:bodyPr lIns="0" tIns="0" rIns="0" bIns="0" anchor="ctr">
            <a:spAutoFit/>
          </a:bodyPr>
          <a:lstStyle/>
          <a:p>
            <a:r>
              <a:rPr lang="ru-RU" sz="2600" b="0" strike="noStrike" spc="-1">
                <a:solidFill>
                  <a:srgbClr val="C7243A"/>
                </a:solidFill>
                <a:latin typeface="Arial"/>
              </a:rPr>
              <a:t>   Таким образом, вся физическая реабилитация в стационаре, в том числе медицинский контроль</a:t>
            </a:r>
            <a:r>
              <a:t/>
            </a:r>
            <a:br/>
            <a:r>
              <a:rPr lang="ru-RU" sz="2600" b="0" strike="noStrike" spc="-1">
                <a:solidFill>
                  <a:srgbClr val="C7243A"/>
                </a:solidFill>
                <a:latin typeface="Arial"/>
              </a:rPr>
              <a:t>безопасности, проводится врачом и инструктором ЛФК, которые совместно с лечащим врачом-кардиологом определяют объем и характер физической нагрузки, ступень лечебной гимнастики, осуществляют контроль переносимости нагрузок и дают рекомендации больному по физическому режиму. Вот почему лечащему врачу необходимо знать вопросы всей программы физической реабилитации больных ИМ на стационарном этапе.</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72000" y="216000"/>
            <a:ext cx="9792000" cy="1189440"/>
          </a:xfrm>
          <a:prstGeom prst="rect">
            <a:avLst/>
          </a:prstGeom>
          <a:noFill/>
          <a:ln>
            <a:noFill/>
          </a:ln>
        </p:spPr>
        <p:txBody>
          <a:bodyPr lIns="0" tIns="0" rIns="0" bIns="0" anchor="ctr">
            <a:spAutoFit/>
          </a:bodyPr>
          <a:lstStyle/>
          <a:p>
            <a:pPr algn="ctr"/>
            <a:r>
              <a:rPr lang="ru-RU" sz="2400" b="0" strike="noStrike" spc="-1">
                <a:solidFill>
                  <a:srgbClr val="C7243A"/>
                </a:solidFill>
                <a:latin typeface="Arial"/>
              </a:rPr>
              <a:t>ОЦЕНКА РИСКА СЕРДЕЧНО-СОСУДИСТЫХ СОБЫТИЙ И ЖИЗНЕСПОСОБНОСТИ МИОКАРДА</a:t>
            </a:r>
          </a:p>
        </p:txBody>
      </p:sp>
      <p:sp>
        <p:nvSpPr>
          <p:cNvPr id="189" name="TextShape 2"/>
          <p:cNvSpPr txBox="1"/>
          <p:nvPr/>
        </p:nvSpPr>
        <p:spPr>
          <a:xfrm>
            <a:off x="144000" y="1152000"/>
            <a:ext cx="9792000" cy="4104000"/>
          </a:xfrm>
          <a:prstGeom prst="rect">
            <a:avLst/>
          </a:prstGeom>
          <a:noFill/>
          <a:ln>
            <a:noFill/>
          </a:ln>
        </p:spPr>
        <p:txBody>
          <a:bodyPr lIns="0" tIns="0" rIns="0" bIns="0">
            <a:normAutofit fontScale="70000" lnSpcReduction="20000"/>
          </a:bodyPr>
          <a:lstStyle/>
          <a:p>
            <a:r>
              <a:rPr lang="ru-RU" sz="3200" b="0" strike="noStrike" spc="-1" dirty="0">
                <a:latin typeface="Arial"/>
              </a:rPr>
              <a:t>   Учитывая, что после выписки больных ИМ из стационара отмечается так называемая остаточная смертность, необходимо перед выпиской провести оценку риска </a:t>
            </a:r>
            <a:r>
              <a:rPr lang="ru-RU" sz="3200" b="0" strike="noStrike" spc="-1" dirty="0" err="1">
                <a:latin typeface="Arial"/>
              </a:rPr>
              <a:t>сердечно-сосудистых</a:t>
            </a:r>
            <a:r>
              <a:rPr lang="ru-RU" sz="3200" b="0" strike="noStrike" spc="-1" dirty="0">
                <a:latin typeface="Arial"/>
              </a:rPr>
              <a:t> событий в будущем. На основании размеров ИМ, жизнеспособности миокарда и функции ЛЖ вырабатывают план дальнейшего ведения пациента (медикаментозная терапия, ЧКВ, КШ) в целях предупреждения этих событий.</a:t>
            </a:r>
          </a:p>
          <a:p>
            <a:r>
              <a:rPr lang="ru-RU" sz="3200" b="0" strike="noStrike" spc="-1" dirty="0">
                <a:latin typeface="Arial"/>
              </a:rPr>
              <a:t>   Для стратификации риска, помимо демографических данных, признаков ишемии миокарда, нарушений ритма сердца, сердечной недостаточности, функционального состояния других систем, сопутствующих заболеваний, важная роль принадлежит методам инструментального исследования. Так, обязательным методом перед выпиской больного для оценки размера инфаркта и функции ЛЖ является проведение УЗИ сердца с определением общей и локальной сократительной функции, геометрии полостей сердца, наличия и выраженности клапанной </a:t>
            </a:r>
            <a:r>
              <a:rPr lang="ru-RU" sz="3200" b="0" strike="noStrike" spc="-1" dirty="0" err="1">
                <a:latin typeface="Arial"/>
              </a:rPr>
              <a:t>регургитации</a:t>
            </a:r>
            <a:r>
              <a:rPr lang="ru-RU" sz="3200" b="0" strike="noStrike" spc="-1" dirty="0">
                <a:latin typeface="Arial"/>
              </a:rPr>
              <a:t>, тромба в полости ЛЖ.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504000" y="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Домашняя реабилитация</a:t>
            </a:r>
          </a:p>
        </p:txBody>
      </p:sp>
      <p:sp>
        <p:nvSpPr>
          <p:cNvPr id="191" name="TextShape 2"/>
          <p:cNvSpPr txBox="1"/>
          <p:nvPr/>
        </p:nvSpPr>
        <p:spPr>
          <a:xfrm>
            <a:off x="72000" y="720000"/>
            <a:ext cx="9936000" cy="4608000"/>
          </a:xfrm>
          <a:prstGeom prst="rect">
            <a:avLst/>
          </a:prstGeom>
          <a:noFill/>
          <a:ln>
            <a:noFill/>
          </a:ln>
        </p:spPr>
        <p:txBody>
          <a:bodyPr lIns="0" tIns="0" rIns="0" bIns="0">
            <a:normAutofit fontScale="71000" lnSpcReduction="20000"/>
          </a:bodyPr>
          <a:lstStyle/>
          <a:p>
            <a:r>
              <a:rPr lang="ru-RU" sz="3200" b="0" strike="noStrike" spc="-1" dirty="0">
                <a:latin typeface="Arial"/>
              </a:rPr>
              <a:t>    В первые дни после возвращения домой нагрузка снижается на ~25%. Затем объем нагрузки постепенно увеличивается. Чаще всего физическая реабилитация проводится в виде дозированной ходьбы, подъемах по лестнице. В последнее время популярна скандинавская ходьба с палками. Пациенты, перенесшие инфаркт миокарда, коронарное шунтирование, </a:t>
            </a:r>
            <a:r>
              <a:rPr lang="ru-RU" sz="3200" b="0" strike="noStrike" spc="-1" dirty="0" err="1">
                <a:latin typeface="Arial"/>
              </a:rPr>
              <a:t>чрескожное</a:t>
            </a:r>
            <a:r>
              <a:rPr lang="ru-RU" sz="3200" b="0" strike="noStrike" spc="-1" dirty="0">
                <a:latin typeface="Arial"/>
              </a:rPr>
              <a:t> коронарное вмешательство со стабильной стенокардией или хронической сердечной недостаточностью должны выполнять аэробные физические нагрузки средней интенсивности и длительностью по 30–40 мин ≥3 раза в </a:t>
            </a:r>
            <a:r>
              <a:rPr lang="ru-RU" sz="3200" b="0" strike="noStrike" spc="-1" dirty="0" err="1">
                <a:latin typeface="Arial"/>
              </a:rPr>
              <a:t>нед</a:t>
            </a:r>
            <a:r>
              <a:rPr lang="ru-RU" sz="3200" b="0" strike="noStrike" spc="-1" dirty="0">
                <a:latin typeface="Arial"/>
              </a:rPr>
              <a:t>. Лица, ведущие сидячий образ жизни, должны начинать с программ </a:t>
            </a:r>
            <a:r>
              <a:rPr lang="ru-RU" sz="3200" b="0" strike="noStrike" spc="-1" dirty="0" err="1">
                <a:latin typeface="Arial"/>
              </a:rPr>
              <a:t>физическихупражнений</a:t>
            </a:r>
            <a:r>
              <a:rPr lang="ru-RU" sz="3200" b="0" strike="noStrike" spc="-1" dirty="0">
                <a:latin typeface="Arial"/>
              </a:rPr>
              <a:t> легкой интенсивности после адекватной оценки возможного риска. </a:t>
            </a:r>
          </a:p>
          <a:p>
            <a:r>
              <a:rPr lang="ru-RU" sz="3200" b="0" strike="noStrike" spc="-1" dirty="0">
                <a:latin typeface="Arial"/>
              </a:rPr>
              <a:t>     Существуют классификации допустимых нагрузок в зависимости от степени тяжести пациента. Далее в таблице приведены допустимые физические нагрузки  самостоятельной активности  пациентов  в соответствии с I, II и III–IV функциональным классам NYHA.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Рисунок 191"/>
          <p:cNvPicPr/>
          <p:nvPr/>
        </p:nvPicPr>
        <p:blipFill>
          <a:blip r:embed="rId2" cstate="print"/>
          <a:stretch/>
        </p:blipFill>
        <p:spPr>
          <a:xfrm>
            <a:off x="2016000" y="72000"/>
            <a:ext cx="6108120" cy="5542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Рисунок 97"/>
          <p:cNvPicPr/>
          <p:nvPr/>
        </p:nvPicPr>
        <p:blipFill>
          <a:blip r:embed="rId2" cstate="print"/>
          <a:stretch/>
        </p:blipFill>
        <p:spPr>
          <a:xfrm>
            <a:off x="1440000" y="387360"/>
            <a:ext cx="6768000" cy="4940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72000" y="360000"/>
            <a:ext cx="10008000" cy="4968000"/>
          </a:xfrm>
          <a:prstGeom prst="rect">
            <a:avLst/>
          </a:prstGeom>
          <a:noFill/>
          <a:ln>
            <a:noFill/>
          </a:ln>
        </p:spPr>
        <p:txBody>
          <a:bodyPr lIns="0" tIns="0" rIns="0" bIns="0">
            <a:normAutofit fontScale="62500" lnSpcReduction="20000"/>
          </a:bodyPr>
          <a:lstStyle/>
          <a:p>
            <a:r>
              <a:rPr lang="ru-RU" sz="3200" b="0" strike="noStrike" spc="-1">
                <a:latin typeface="Arial"/>
              </a:rPr>
              <a:t>    Дозированная ходьба — самый распространенный и доступный метод физической реабилитации. Зимой занятия проводятся при температуре до –20, а при ветреной погоде до –15. Лучшее время с 11:00 до 13:00 и с 17:00 до 19:00. При занятиях в жаркую погоду необходимо надевать минимум одежды, употреблять достаточное количество воды, снижать интенсивности и продолжительность ходьбы. Перед ходьбой необходим отдых 5–7 минут и исходный контроль АД и ЧСС. Необходимый темп и продолжительность ходьбы должны соответствовать классу тяжести. Обычно рекомендуют прогулки до 2–3 км со скоростью 80–100 ш/мин 3 раза в нед. Тренирующий характер дозированной ходьбы придается постепенным увеличением сначала продолжительности, а затем темпа ходьбы.</a:t>
            </a:r>
          </a:p>
          <a:p>
            <a:r>
              <a:rPr lang="ru-RU" sz="3200" b="0" strike="noStrike" spc="-1">
                <a:latin typeface="Arial"/>
              </a:rPr>
              <a:t>    Подъем по лестнице — используют для физической реабилитации. Выделяют три темпа ходьбы: Медленный: 1 ступенька за 3–4 с. Средний: 1 ступенька за 2 с. Быстрый: 1 ступенька за 1 с. Количество пройденных пролетов наращивается постепенно.</a:t>
            </a:r>
          </a:p>
          <a:p>
            <a:r>
              <a:rPr lang="ru-RU" sz="3200" b="0" strike="noStrike" spc="-1">
                <a:latin typeface="Arial"/>
              </a:rPr>
              <a:t>    Скандинавская ходьба — ходьба с палками. При этом виде ходьбы задействуется большое количество мышц. снижается нагрузка на суставы, улучшается координация движения. Важно правильно подобрать длину полок. Она составляет расстояние от пола до локтя, или по формуле: рост в см  0.7 + 5 см. Продолжительность первых занятий 10–15 мин с дальнейшим увеличением продолжительности занятий на 5 мин по переносимости с достижением общей продолжительности до 30 мин. В течение тренирующего периода кратность занятий 4–5 в нед. Затем для поддержания должной физической активности достаточна кратность 2–3 занятия в нед.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576000" y="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Психическая реабилитация</a:t>
            </a:r>
          </a:p>
        </p:txBody>
      </p:sp>
      <p:sp>
        <p:nvSpPr>
          <p:cNvPr id="195" name="TextShape 2"/>
          <p:cNvSpPr txBox="1"/>
          <p:nvPr/>
        </p:nvSpPr>
        <p:spPr>
          <a:xfrm>
            <a:off x="72000" y="720000"/>
            <a:ext cx="9936000" cy="4608000"/>
          </a:xfrm>
          <a:prstGeom prst="rect">
            <a:avLst/>
          </a:prstGeom>
          <a:noFill/>
          <a:ln>
            <a:noFill/>
          </a:ln>
        </p:spPr>
        <p:txBody>
          <a:bodyPr lIns="0" tIns="0" rIns="0" bIns="0">
            <a:normAutofit fontScale="62500" lnSpcReduction="20000"/>
          </a:bodyPr>
          <a:lstStyle/>
          <a:p>
            <a:r>
              <a:rPr lang="ru-RU" sz="3200" b="0" strike="noStrike" spc="-1">
                <a:latin typeface="Arial"/>
              </a:rPr>
              <a:t>    Среди пациентов после инфаркта миокарда в 15–25% случаев выявляют большую депрессию и в 27% симптомы малой депрессии . Тревога регистрируется у 50% госпитализированных пациентов с острыми коронарными синдромами, что очевидно связано с угрозой для жизни и трудоспособности пациентов . </a:t>
            </a:r>
          </a:p>
          <a:p>
            <a:r>
              <a:rPr lang="ru-RU" sz="3200" b="0" strike="noStrike" spc="-1">
                <a:latin typeface="Arial"/>
              </a:rPr>
              <a:t>   Признаки стресса определялись у 75% пациентов с острыми коронарными синдромами, которые представляют серьезную угрозу для жизни. После острого коронарного синдрома через год признаки посттравматического стрессового расстройства выявили у 12% .</a:t>
            </a:r>
          </a:p>
          <a:p>
            <a:r>
              <a:rPr lang="ru-RU" sz="3200" b="0" strike="noStrike" spc="-1">
                <a:latin typeface="Arial"/>
              </a:rPr>
              <a:t>   Для длительного контроля депрессии и тревоги широко используются антидепрессанты, преимущественно селективные ингибиторы обратного захвата серотонина (сертралин 50 мг 1 раз, эсциталопрам 10–20 мг 1 раз). Психотропное лечение уменьшает выраженность депрессии и тревоги, повышает приверженность к лечению и может улучшить прогноз ИБС. Когнитивно-поведенческая терапия у пациентов после инфаркта миокарда, имеющих социальную поддержку, помогает отказаться от курения.</a:t>
            </a:r>
          </a:p>
          <a:p>
            <a:r>
              <a:rPr lang="ru-RU" sz="3200" b="0" strike="noStrike" spc="-1">
                <a:latin typeface="Arial"/>
              </a:rPr>
              <a:t>    В ряде исследований применение программ контроля стресса ассоциировалось с улучшением прогноза заболевания.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360360" y="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Восстановление сексуальной активности</a:t>
            </a:r>
          </a:p>
        </p:txBody>
      </p:sp>
      <p:sp>
        <p:nvSpPr>
          <p:cNvPr id="197" name="TextShape 2"/>
          <p:cNvSpPr txBox="1"/>
          <p:nvPr/>
        </p:nvSpPr>
        <p:spPr>
          <a:xfrm>
            <a:off x="144000" y="720000"/>
            <a:ext cx="9864000" cy="4536000"/>
          </a:xfrm>
          <a:prstGeom prst="rect">
            <a:avLst/>
          </a:prstGeom>
          <a:noFill/>
          <a:ln>
            <a:noFill/>
          </a:ln>
        </p:spPr>
        <p:txBody>
          <a:bodyPr lIns="0" tIns="0" rIns="0" bIns="0">
            <a:normAutofit fontScale="62500" lnSpcReduction="20000"/>
          </a:bodyPr>
          <a:lstStyle/>
          <a:p>
            <a:r>
              <a:rPr lang="ru-RU" sz="3200" b="0" strike="noStrike" spc="-1">
                <a:latin typeface="Arial"/>
              </a:rPr>
              <a:t>    У лиц, перенесших ИМ, несвоевременная и избыточная сексуальная активность может увеличить риска повторного ИМ, внезапной смерти и осложнений.</a:t>
            </a:r>
          </a:p>
          <a:p>
            <a:r>
              <a:rPr lang="ru-RU" sz="3200" b="0" strike="noStrike" spc="-1">
                <a:latin typeface="Arial"/>
              </a:rPr>
              <a:t>   Больные с неосложненным ИМ и отсутствием кардиальных симптомов на физическую нагрузку могут вернуться к сексуальной активности через 3–4 нед после ИМ. Важным критерием готовности организма к сексуальной активности является возобновление полового влечения.</a:t>
            </a:r>
          </a:p>
          <a:p>
            <a:r>
              <a:rPr lang="ru-RU" sz="3200" b="0" strike="noStrike" spc="-1">
                <a:latin typeface="Arial"/>
              </a:rPr>
              <a:t>   В период сексуальной активности больной выполняет нагрузку равную с прохождением расстояния 1,6 км за 20 мин или подъема на 2 пролета лестницы (20 ступеней) за 10 с. Точнее оценить возможности пациента можно во время стресс-теста. Сексуальная активность возможна, если пациент выполняет нагрузке 3–4 МЕ (или 50–100 Вт) с повышением ЧСС до 120–130 в мин и уровня систолического АДс до 170 мм рт. ст. без клинических симптомов (приступа стенокардии, выраженной одышки, цианоза, гипотонии), ишемических изменений </a:t>
            </a:r>
            <a:r>
              <a:rPr lang="ru-RU" sz="3200" b="0" i="1" strike="noStrike" spc="-1">
                <a:latin typeface="Arial"/>
              </a:rPr>
              <a:t>ST</a:t>
            </a:r>
            <a:r>
              <a:rPr lang="ru-RU" sz="3200" b="0" strike="noStrike" spc="-1">
                <a:latin typeface="Arial"/>
              </a:rPr>
              <a:t>-сегмента или аритмии.</a:t>
            </a:r>
          </a:p>
          <a:p>
            <a:r>
              <a:rPr lang="ru-RU" sz="3200" b="0" strike="noStrike" spc="-1">
                <a:latin typeface="Arial"/>
              </a:rPr>
              <a:t>   Больным с приступами стенокардии при нагрузке перед сексуальной активностью следует принимать нитроглицерин или другие антиангинальные препараты. Следует учитывать, что применение силденафила в сочетании с нитроглицерином противопоказано.</a:t>
            </a:r>
          </a:p>
          <a:p>
            <a:r>
              <a:rPr lang="ru-RU" sz="3200" b="0" strike="noStrike" spc="-1">
                <a:latin typeface="Arial"/>
              </a:rPr>
              <a:t>   Декомпенсированным больным следует воздержаться от сексуальной активности до стабилизации состояния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504000" y="0"/>
            <a:ext cx="9071640" cy="946440"/>
          </a:xfrm>
          <a:prstGeom prst="rect">
            <a:avLst/>
          </a:prstGeom>
          <a:noFill/>
          <a:ln>
            <a:noFill/>
          </a:ln>
        </p:spPr>
        <p:txBody>
          <a:bodyPr lIns="0" tIns="0" rIns="0" bIns="0" anchor="ctr">
            <a:spAutoFit/>
          </a:bodyPr>
          <a:lstStyle/>
          <a:p>
            <a:pPr algn="ctr"/>
            <a:r>
              <a:rPr lang="ru-RU" sz="3200" b="0" strike="noStrike" spc="-1">
                <a:solidFill>
                  <a:srgbClr val="C7243A"/>
                </a:solidFill>
                <a:latin typeface="Arial"/>
              </a:rPr>
              <a:t>Вторичная профилактика</a:t>
            </a:r>
          </a:p>
        </p:txBody>
      </p:sp>
      <p:sp>
        <p:nvSpPr>
          <p:cNvPr id="199" name="TextShape 2"/>
          <p:cNvSpPr txBox="1"/>
          <p:nvPr/>
        </p:nvSpPr>
        <p:spPr>
          <a:xfrm>
            <a:off x="0" y="720000"/>
            <a:ext cx="10008000" cy="4608000"/>
          </a:xfrm>
          <a:prstGeom prst="rect">
            <a:avLst/>
          </a:prstGeom>
          <a:noFill/>
          <a:ln>
            <a:noFill/>
          </a:ln>
        </p:spPr>
        <p:txBody>
          <a:bodyPr lIns="0" tIns="0" rIns="0" bIns="0">
            <a:normAutofit fontScale="47500" lnSpcReduction="20000"/>
          </a:bodyPr>
          <a:lstStyle/>
          <a:p>
            <a:r>
              <a:rPr lang="ru-RU" sz="3200" b="0" strike="noStrike" spc="-1">
                <a:latin typeface="Arial"/>
              </a:rPr>
              <a:t>В борьбе с факторами риска сердечно-сосудистых событий рекомендуются следующие мероприятия:</a:t>
            </a:r>
          </a:p>
          <a:p>
            <a:pPr marL="432000" indent="-324000">
              <a:spcAft>
                <a:spcPts val="1414"/>
              </a:spcAft>
              <a:buClr>
                <a:srgbClr val="000000"/>
              </a:buClr>
              <a:buSzPct val="45000"/>
              <a:buFont typeface="Wingdings" charset="2"/>
              <a:buChar char=""/>
            </a:pPr>
            <a:r>
              <a:rPr lang="ru-RU" sz="3200" b="0" strike="noStrike" spc="-1">
                <a:latin typeface="Arial"/>
              </a:rPr>
              <a:t> Отказ от курения: психотерапия, никотинзаместительные средства.</a:t>
            </a:r>
          </a:p>
          <a:p>
            <a:pPr marL="432000" indent="-324000">
              <a:spcAft>
                <a:spcPts val="1414"/>
              </a:spcAft>
              <a:buClr>
                <a:srgbClr val="000000"/>
              </a:buClr>
              <a:buSzPct val="45000"/>
              <a:buFont typeface="Wingdings" charset="2"/>
              <a:buChar char=""/>
            </a:pPr>
            <a:r>
              <a:rPr lang="ru-RU" sz="3200" b="0" strike="noStrike" spc="-1">
                <a:latin typeface="Arial"/>
              </a:rPr>
              <a:t> Снижение АД до уровня 130–139/85–89 мм рт. ст.</a:t>
            </a:r>
          </a:p>
          <a:p>
            <a:pPr marL="432000" indent="-324000">
              <a:spcAft>
                <a:spcPts val="1414"/>
              </a:spcAft>
              <a:buClr>
                <a:srgbClr val="000000"/>
              </a:buClr>
              <a:buSzPct val="45000"/>
              <a:buFont typeface="Wingdings" charset="2"/>
              <a:buChar char=""/>
            </a:pPr>
            <a:r>
              <a:rPr lang="ru-RU" sz="3200" b="0" strike="noStrike" spc="-1">
                <a:latin typeface="Arial"/>
              </a:rPr>
              <a:t> Лечение сахарного диабета 2 типа: HbA1с 6,5–7,0 %, не допуская гипогликемических состояний, предпочтительнее начать метформин 500–1000 мг 2 раза в день, избегать препаратов с гипогликемическим действием (сульфонилмочевина), предпочтительнее ингибиторы дипептидилпептидазы-4 (вилдаглиптин, ситаглиптин), ингибиторы натрий-глюкозного котранспортера 2 типа (дапаглифлозин, канаглифлозин, эмпаглифлозин).</a:t>
            </a:r>
          </a:p>
          <a:p>
            <a:pPr marL="432000" indent="-324000">
              <a:spcAft>
                <a:spcPts val="1414"/>
              </a:spcAft>
              <a:buClr>
                <a:srgbClr val="000000"/>
              </a:buClr>
              <a:buSzPct val="45000"/>
              <a:buFont typeface="Wingdings" charset="2"/>
              <a:buChar char=""/>
            </a:pPr>
            <a:r>
              <a:rPr lang="ru-RU" sz="3200" b="0" strike="noStrike" spc="-1">
                <a:latin typeface="Arial"/>
              </a:rPr>
              <a:t> Коррекция дислипидемии — холестерин ЛНП &lt; 1,8 ммоль/л: диета средиземноморская: жирная морская рыба (сельд, лосось) ≥ 2 раз в нед, оливковое масло (отжатое, сырое), овощи, фрукты, вино ≤ 2 бокала/сут для мужчин, ≤ 1 бокала/сут — для женщин,  Насыщенные жиры &lt; 7 % общего калоража, холестерин &lt; 200 мг/сут, транс-жиры &lt; 1 %. Ограничение натрия &lt; 1,5 г/сут &lt; 3,8 г соли (AHA).  Интенсивная терапия статинами: розувастатин 20–40 мг, аторвастатин 80 мг.</a:t>
            </a:r>
          </a:p>
          <a:p>
            <a:pPr marL="432000" indent="-324000">
              <a:spcAft>
                <a:spcPts val="1414"/>
              </a:spcAft>
              <a:buClr>
                <a:srgbClr val="000000"/>
              </a:buClr>
              <a:buSzPct val="45000"/>
              <a:buFont typeface="Wingdings" charset="2"/>
              <a:buChar char=""/>
            </a:pPr>
            <a:r>
              <a:rPr lang="ru-RU" sz="3200" b="0" strike="noStrike" spc="-1">
                <a:latin typeface="Arial"/>
              </a:rPr>
              <a:t>Для контроля мышечно-скелетных болей предпочтительнее парацетамол, трамадол, напроксен (AHA/ACC). Нестероидные противовоспалительные препараты могут повысить риск тромбозов.</a:t>
            </a:r>
          </a:p>
          <a:p>
            <a:pPr marL="432000" indent="-324000">
              <a:spcAft>
                <a:spcPts val="1414"/>
              </a:spcAft>
              <a:buClr>
                <a:srgbClr val="000000"/>
              </a:buClr>
              <a:buSzPct val="45000"/>
              <a:buFont typeface="Wingdings" charset="2"/>
              <a:buChar char=""/>
            </a:pPr>
            <a:r>
              <a:rPr lang="ru-RU" sz="3200" b="0" strike="noStrike" spc="-1">
                <a:latin typeface="Arial"/>
              </a:rPr>
              <a:t>Физические умеренные нагрузки по 30–60 мин 3 дня в нед.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576000" y="133560"/>
            <a:ext cx="9071640" cy="946440"/>
          </a:xfrm>
          <a:prstGeom prst="rect">
            <a:avLst/>
          </a:prstGeom>
          <a:noFill/>
          <a:ln>
            <a:noFill/>
          </a:ln>
        </p:spPr>
        <p:txBody>
          <a:bodyPr lIns="0" tIns="0" rIns="0" bIns="0" anchor="ctr">
            <a:spAutoFit/>
          </a:bodyPr>
          <a:lstStyle/>
          <a:p>
            <a:pPr algn="ctr"/>
            <a:r>
              <a:rPr lang="ru-RU" sz="4400" b="0" strike="noStrike" spc="-1">
                <a:solidFill>
                  <a:srgbClr val="C7243A"/>
                </a:solidFill>
                <a:latin typeface="Arial"/>
              </a:rPr>
              <a:t>Прогноз и профилактика</a:t>
            </a:r>
          </a:p>
        </p:txBody>
      </p:sp>
      <p:sp>
        <p:nvSpPr>
          <p:cNvPr id="201" name="TextShape 2"/>
          <p:cNvSpPr txBox="1"/>
          <p:nvPr/>
        </p:nvSpPr>
        <p:spPr>
          <a:xfrm>
            <a:off x="72000" y="864000"/>
            <a:ext cx="10008000" cy="4176000"/>
          </a:xfrm>
          <a:prstGeom prst="rect">
            <a:avLst/>
          </a:prstGeom>
          <a:noFill/>
          <a:ln>
            <a:noFill/>
          </a:ln>
        </p:spPr>
        <p:txBody>
          <a:bodyPr lIns="0" tIns="0" rIns="0" bIns="0">
            <a:normAutofit fontScale="70000" lnSpcReduction="20000"/>
          </a:bodyPr>
          <a:lstStyle/>
          <a:p>
            <a:r>
              <a:rPr lang="ru-RU" sz="3200" b="0" strike="noStrike" spc="-1">
                <a:latin typeface="Arial"/>
              </a:rPr>
              <a:t>    Инфаркт миокарда является тяжелым, сопряженным с опасными осложнениями заболеванием. Большая часть летальных исходов развивается в первые сутки после инфаркта миокарда. Насосная способность сердца связана с локализацией и объемом зоны инфаркта. При повреждении более 50% миокарда, как правило, сердце функционировать не может, что вызывает кардиогенный шок и гибель пациента. Даже при менее обширном повреждении сердце не всегда справляется нагрузками, в результате чего развивается сердечная недостаточность.</a:t>
            </a:r>
          </a:p>
          <a:p>
            <a:r>
              <a:rPr lang="ru-RU" sz="3200" b="0" strike="noStrike" spc="-1">
                <a:latin typeface="Arial"/>
              </a:rPr>
              <a:t>    По истечении острого периода прогноз на выздоровление хороший. Неблагоприятные перспективы у пациентов с осложненным течением инфаркта миокарда.</a:t>
            </a:r>
          </a:p>
          <a:p>
            <a:r>
              <a:rPr lang="ru-RU" sz="3200" b="0" strike="noStrike" spc="-1">
                <a:latin typeface="Arial"/>
              </a:rPr>
              <a:t>   Необходимыми условиями профилактики инфаркта миокарда являются ведение здорового и активного образа жизни, отказ от алкоголя и курения, сбалансированное питание, исключение физического и нервного перенапряжения, контроль АД и уровня холестерина крови.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32360" y="205560"/>
            <a:ext cx="9071640" cy="946440"/>
          </a:xfrm>
          <a:prstGeom prst="rect">
            <a:avLst/>
          </a:prstGeom>
          <a:noFill/>
          <a:ln>
            <a:noFill/>
          </a:ln>
        </p:spPr>
        <p:txBody>
          <a:bodyPr lIns="0" tIns="0" rIns="0" bIns="0" anchor="ctr">
            <a:spAutoFit/>
          </a:bodyPr>
          <a:lstStyle/>
          <a:p>
            <a:r>
              <a:rPr lang="ru-RU" sz="4400" b="0" strike="noStrike" spc="-1">
                <a:solidFill>
                  <a:srgbClr val="C7243A"/>
                </a:solidFill>
                <a:latin typeface="Arial"/>
              </a:rPr>
              <a:t>Библиография:</a:t>
            </a:r>
          </a:p>
        </p:txBody>
      </p:sp>
      <p:sp>
        <p:nvSpPr>
          <p:cNvPr id="203" name="TextShape 2"/>
          <p:cNvSpPr txBox="1"/>
          <p:nvPr/>
        </p:nvSpPr>
        <p:spPr>
          <a:xfrm>
            <a:off x="144000" y="1008000"/>
            <a:ext cx="9936000" cy="4320000"/>
          </a:xfrm>
          <a:prstGeom prst="rect">
            <a:avLst/>
          </a:prstGeom>
          <a:noFill/>
          <a:ln>
            <a:noFill/>
          </a:ln>
        </p:spPr>
        <p:txBody>
          <a:bodyPr lIns="0" tIns="0" rIns="0" bIns="0">
            <a:normAutofit fontScale="70500" lnSpcReduction="20000"/>
          </a:bodyPr>
          <a:lstStyle/>
          <a:p>
            <a:pPr marL="432000" indent="-324000">
              <a:spcAft>
                <a:spcPts val="1414"/>
              </a:spcAft>
              <a:buClr>
                <a:srgbClr val="000000"/>
              </a:buClr>
              <a:buSzPct val="45000"/>
              <a:buFont typeface="Wingdings" charset="2"/>
              <a:buChar char=""/>
            </a:pPr>
            <a:r>
              <a:rPr lang="ru-RU" sz="3200" b="0" strike="noStrike" spc="-1">
                <a:latin typeface="Arial"/>
              </a:rPr>
              <a:t>Якушин С.С., Никулина Н.Н., Селезнев С.В. - Инфаркт миокарда. ( </a:t>
            </a:r>
            <a:r>
              <a:rPr lang="ru-RU" sz="3200" b="0" strike="noStrike" spc="-1">
                <a:latin typeface="Arial"/>
                <a:hlinkClick r:id="rId2"/>
              </a:rPr>
              <a:t>http://kingmed.info/media/book/5/4468.pdf</a:t>
            </a:r>
            <a:r>
              <a:rPr lang="ru-RU" sz="3200" b="0" strike="noStrike" spc="-1">
                <a:latin typeface="Arial"/>
              </a:rPr>
              <a:t> )</a:t>
            </a:r>
          </a:p>
          <a:p>
            <a:pPr marL="432000" indent="-324000">
              <a:spcAft>
                <a:spcPts val="1414"/>
              </a:spcAft>
              <a:buClr>
                <a:srgbClr val="000000"/>
              </a:buClr>
              <a:buSzPct val="45000"/>
              <a:buFont typeface="Wingdings" charset="2"/>
              <a:buChar char=""/>
            </a:pPr>
            <a:r>
              <a:rPr lang="ru-RU" sz="3200" b="0" strike="noStrike" spc="-1">
                <a:latin typeface="Arial"/>
              </a:rPr>
              <a:t>Реабилитация пациентов после инфаркта миокарда. Пособие для врачей. 2015 год</a:t>
            </a:r>
          </a:p>
          <a:p>
            <a:pPr marL="432000" indent="-324000">
              <a:spcAft>
                <a:spcPts val="1414"/>
              </a:spcAft>
              <a:buClr>
                <a:srgbClr val="000000"/>
              </a:buClr>
              <a:buSzPct val="45000"/>
              <a:buFont typeface="Wingdings" charset="2"/>
              <a:buChar char=""/>
            </a:pPr>
            <a:r>
              <a:rPr lang="ru-RU" sz="3200" b="0" strike="noStrike" spc="-1">
                <a:latin typeface="Arial"/>
              </a:rPr>
              <a:t>М.  А.  Шальнов.  «Реабилитация после инфаркта миокарда»</a:t>
            </a:r>
          </a:p>
          <a:p>
            <a:pPr marL="432000" indent="-324000">
              <a:spcAft>
                <a:spcPts val="1414"/>
              </a:spcAft>
              <a:buClr>
                <a:srgbClr val="000000"/>
              </a:buClr>
              <a:buSzPct val="45000"/>
              <a:buFont typeface="Wingdings" charset="2"/>
              <a:buChar char=""/>
            </a:pPr>
            <a:r>
              <a:rPr lang="ru-RU" sz="3200" b="0" strike="noStrike" spc="-1">
                <a:latin typeface="Arial"/>
              </a:rPr>
              <a:t>Книга, Платон Харитонович Джанашия - Неотложная кардиология</a:t>
            </a:r>
          </a:p>
          <a:p>
            <a:pPr marL="432000" indent="-324000">
              <a:spcAft>
                <a:spcPts val="1414"/>
              </a:spcAft>
              <a:buClr>
                <a:srgbClr val="000000"/>
              </a:buClr>
              <a:buSzPct val="45000"/>
              <a:buFont typeface="Wingdings" charset="2"/>
              <a:buChar char=""/>
            </a:pPr>
            <a:r>
              <a:rPr lang="ru-RU" sz="3200" b="0" strike="noStrike" spc="-1">
                <a:latin typeface="Arial"/>
              </a:rPr>
              <a:t>( </a:t>
            </a:r>
            <a:r>
              <a:rPr lang="ru-RU" sz="3200" b="0" strike="noStrike" spc="-1">
                <a:latin typeface="Arial"/>
                <a:hlinkClick r:id="rId3"/>
              </a:rPr>
              <a:t>https://medportal.org/catalog/kardiologiya/infarkt-miokarda/</a:t>
            </a:r>
            <a:r>
              <a:rPr lang="ru-RU" sz="3200" b="0" strike="noStrike" spc="-1">
                <a:latin typeface="Arial"/>
              </a:rPr>
              <a:t> )</a:t>
            </a:r>
          </a:p>
          <a:p>
            <a:pPr marL="432000" indent="-324000">
              <a:spcAft>
                <a:spcPts val="1414"/>
              </a:spcAft>
              <a:buClr>
                <a:srgbClr val="000000"/>
              </a:buClr>
              <a:buSzPct val="45000"/>
              <a:buFont typeface="Wingdings" charset="2"/>
              <a:buChar char=""/>
            </a:pPr>
            <a:r>
              <a:rPr lang="ru-RU" sz="3200" b="0" strike="noStrike" spc="-1">
                <a:latin typeface="Arial"/>
              </a:rPr>
              <a:t>Руда М.Я., Аверков О.В., Голицын С.П. и др. Диагностика и лечение больных острым ИМ с подъемом сегмента ST ЭК // Клинические рекомендации. - М., 2013. - 152 с.- ( </a:t>
            </a:r>
            <a:r>
              <a:rPr lang="ru-RU" sz="3200" b="0" strike="noStrike" spc="-1">
                <a:latin typeface="Arial"/>
                <a:hlinkClick r:id="rId4"/>
              </a:rPr>
              <a:t>http://webmed.irkutsk.ru/doc/pdf/miest.pdf</a:t>
            </a:r>
            <a:r>
              <a:rPr lang="ru-RU" sz="3200" b="0" strike="noStrike" spc="-1">
                <a:latin typeface="Arial"/>
              </a:rPr>
              <a:t> )</a:t>
            </a:r>
          </a:p>
          <a:p>
            <a:pPr marL="432000" indent="-324000">
              <a:spcAft>
                <a:spcPts val="1414"/>
              </a:spcAft>
              <a:buClr>
                <a:srgbClr val="000000"/>
              </a:buClr>
              <a:buSzPct val="45000"/>
              <a:buFont typeface="Wingdings" charset="2"/>
              <a:buChar char=""/>
            </a:pPr>
            <a:r>
              <a:rPr lang="ru-RU" sz="3200" b="0" strike="noStrike" spc="-1">
                <a:latin typeface="Arial"/>
              </a:rPr>
              <a:t> </a:t>
            </a:r>
          </a:p>
          <a:p>
            <a:pPr marL="432000" indent="-324000">
              <a:spcAft>
                <a:spcPts val="1414"/>
              </a:spcAft>
              <a:buClr>
                <a:srgbClr val="000000"/>
              </a:buClr>
              <a:buSzPct val="45000"/>
              <a:buFont typeface="Wingdings" charset="2"/>
              <a:buChar char=""/>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1152000" y="2160000"/>
            <a:ext cx="9071640" cy="946440"/>
          </a:xfrm>
          <a:prstGeom prst="rect">
            <a:avLst/>
          </a:prstGeom>
          <a:noFill/>
          <a:ln>
            <a:noFill/>
          </a:ln>
        </p:spPr>
        <p:txBody>
          <a:bodyPr lIns="0" tIns="0" rIns="0" bIns="0" anchor="ctr">
            <a:spAutoFit/>
          </a:bodyPr>
          <a:lstStyle/>
          <a:p>
            <a:r>
              <a:rPr lang="ru-RU" sz="4400" b="0" strike="noStrike" spc="-1">
                <a:solidFill>
                  <a:srgbClr val="C7243A"/>
                </a:solidFill>
                <a:latin typeface="Arial"/>
              </a:rPr>
              <a:t>СПАСИБО ЗА ВНИМАНИЕ</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288000" y="158760"/>
            <a:ext cx="9720000" cy="1137240"/>
          </a:xfrm>
          <a:prstGeom prst="rect">
            <a:avLst/>
          </a:prstGeom>
          <a:noFill/>
          <a:ln>
            <a:noFill/>
          </a:ln>
        </p:spPr>
        <p:txBody>
          <a:bodyPr lIns="0" tIns="0" rIns="0" bIns="0" anchor="ctr">
            <a:spAutoFit/>
          </a:bodyPr>
          <a:lstStyle/>
          <a:p>
            <a:pPr algn="ctr"/>
            <a:r>
              <a:rPr lang="ru-RU" sz="4400" b="0" strike="noStrike" spc="-1">
                <a:solidFill>
                  <a:srgbClr val="C7243A"/>
                </a:solidFill>
                <a:latin typeface="Arial"/>
              </a:rPr>
              <a:t> </a:t>
            </a:r>
            <a:r>
              <a:rPr lang="ru-RU" sz="3600" b="0" strike="noStrike" spc="-1">
                <a:solidFill>
                  <a:srgbClr val="C7243A"/>
                </a:solidFill>
                <a:latin typeface="Arial"/>
              </a:rPr>
              <a:t>Медицинская помощь больным с инфарктом миокарда</a:t>
            </a:r>
          </a:p>
        </p:txBody>
      </p:sp>
      <p:sp>
        <p:nvSpPr>
          <p:cNvPr id="100" name="TextShape 2"/>
          <p:cNvSpPr txBox="1"/>
          <p:nvPr/>
        </p:nvSpPr>
        <p:spPr>
          <a:xfrm>
            <a:off x="72000" y="1296000"/>
            <a:ext cx="9936000" cy="4032000"/>
          </a:xfrm>
          <a:prstGeom prst="rect">
            <a:avLst/>
          </a:prstGeom>
          <a:noFill/>
          <a:ln>
            <a:noFill/>
          </a:ln>
        </p:spPr>
        <p:txBody>
          <a:bodyPr lIns="0" tIns="0" rIns="0" bIns="0">
            <a:normAutofit fontScale="96500" lnSpcReduction="10000"/>
          </a:bodyPr>
          <a:lstStyle/>
          <a:p>
            <a:r>
              <a:rPr lang="ru-RU" sz="2200" b="0" strike="noStrike" spc="-1">
                <a:latin typeface="Arial"/>
              </a:rPr>
              <a:t>    Современные организационные, технические, лекарственные возможности в лечении ИМ позволили добиться самого главного - уменьшения летальности от этого заболевания, что является ярким примером прогрессивного развития медицины в целом и кардиологии в частности. Тем не менее в настоящее время в полной мере нельзя говорить об успешном оказании медицинской помощи больным с ИМ, особенно это относится к догоспитальному этапу.</a:t>
            </a:r>
          </a:p>
          <a:p>
            <a:r>
              <a:rPr lang="ru-RU" sz="2200" b="0" strike="noStrike" spc="-1">
                <a:latin typeface="Arial"/>
              </a:rPr>
              <a:t>    До 50% смертельных исходов от ОКС наступает в первые 1,5-2 ч от начала ангинозного приступа, и большая часть этих больных умирают до прибытия бригады скорой медицинской помощи. Быстрота развития патологического процесса при ИМ и значительно более высокая вероятность возникновения опасных для жизни осложнений и летального исхода в первые минуты и часы заболевания предполагают максимально раннее и оптимальное оказание первой медицинской помощи.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44000" y="504000"/>
            <a:ext cx="9792000" cy="4752000"/>
          </a:xfrm>
          <a:prstGeom prst="rect">
            <a:avLst/>
          </a:prstGeom>
          <a:noFill/>
          <a:ln>
            <a:noFill/>
          </a:ln>
        </p:spPr>
        <p:txBody>
          <a:bodyPr lIns="0" tIns="0" rIns="0" bIns="0">
            <a:normAutofit fontScale="83500" lnSpcReduction="20000"/>
          </a:bodyPr>
          <a:lstStyle/>
          <a:p>
            <a:r>
              <a:rPr lang="ru-RU" sz="3200" b="0" strike="noStrike" spc="-1">
                <a:latin typeface="Arial"/>
              </a:rPr>
              <a:t>    Условно в лечении больных ИМ можно выделить четыре фазы:</a:t>
            </a:r>
          </a:p>
          <a:p>
            <a:r>
              <a:rPr lang="ru-RU" sz="3200" b="0" strike="noStrike" spc="-1">
                <a:latin typeface="Arial"/>
              </a:rPr>
              <a:t>• экстренная помощь, складывающаяся из быстрой диагностики, оценки риска неблагоприятного исхода, купирования боли и предотвращения или лечения остановки сердца;</a:t>
            </a:r>
          </a:p>
          <a:p>
            <a:r>
              <a:rPr lang="ru-RU" sz="3200" b="0" strike="noStrike" spc="-1">
                <a:latin typeface="Arial"/>
              </a:rPr>
              <a:t>• ранняя терапия, предполагающая как можно более раннюю реперфузионную терапию для ограничения зоны инфаркта и лечение осложнений, таких как сердечная недостаточность, шок и жизнеугрожающие аритмии;</a:t>
            </a:r>
          </a:p>
          <a:p>
            <a:r>
              <a:rPr lang="ru-RU" sz="3200" b="0" strike="noStrike" spc="-1">
                <a:latin typeface="Arial"/>
              </a:rPr>
              <a:t>• последующее стационарное лечение, направленное на профилактику более поздних осложнений;</a:t>
            </a:r>
          </a:p>
          <a:p>
            <a:r>
              <a:rPr lang="ru-RU" sz="3200" b="0" strike="noStrike" spc="-1">
                <a:latin typeface="Arial"/>
              </a:rPr>
              <a:t>• стратификация риска и мероприятия по вторичной профилактике прогрессирования поражения КА, повторных ИМ, сердечной недостаточности и смерти.</a:t>
            </a:r>
          </a:p>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8182</Words>
  <Application>Microsoft Office PowerPoint</Application>
  <PresentationFormat>Particularizare</PresentationFormat>
  <Paragraphs>341</Paragraphs>
  <Slides>76</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76</vt:i4>
      </vt:variant>
    </vt:vector>
  </HeadingPairs>
  <TitlesOfParts>
    <vt:vector size="83" baseType="lpstr">
      <vt:lpstr>Arial</vt:lpstr>
      <vt:lpstr>DejaVu Sans</vt:lpstr>
      <vt:lpstr>Symbol</vt:lpstr>
      <vt:lpstr>Times New Roman</vt:lpstr>
      <vt:lpstr>Wingdings</vt:lpstr>
      <vt:lpstr>Office Theme</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Classy Red</dc:title>
  <dc:subject/>
  <dc:creator/>
  <dc:description/>
  <cp:lastModifiedBy>User</cp:lastModifiedBy>
  <cp:revision>4</cp:revision>
  <dcterms:created xsi:type="dcterms:W3CDTF">2020-12-18T19:08:37Z</dcterms:created>
  <dcterms:modified xsi:type="dcterms:W3CDTF">2024-12-02T18:46:51Z</dcterms:modified>
  <dc:language>ru-RU</dc:language>
</cp:coreProperties>
</file>